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7"/>
    <p:sldMasterId id="2147483698" r:id="rId8"/>
  </p:sldMasterIdLst>
  <p:notesMasterIdLst>
    <p:notesMasterId r:id="rId39"/>
  </p:notesMasterIdLst>
  <p:handoutMasterIdLst>
    <p:handoutMasterId r:id="rId40"/>
  </p:handoutMasterIdLst>
  <p:sldIdLst>
    <p:sldId id="294" r:id="rId9"/>
    <p:sldId id="405" r:id="rId10"/>
    <p:sldId id="1741" r:id="rId11"/>
    <p:sldId id="570" r:id="rId12"/>
    <p:sldId id="4627" r:id="rId13"/>
    <p:sldId id="4628" r:id="rId14"/>
    <p:sldId id="4629" r:id="rId15"/>
    <p:sldId id="337" r:id="rId16"/>
    <p:sldId id="4630" r:id="rId17"/>
    <p:sldId id="4631" r:id="rId18"/>
    <p:sldId id="4632" r:id="rId19"/>
    <p:sldId id="4633" r:id="rId20"/>
    <p:sldId id="407" r:id="rId21"/>
    <p:sldId id="577" r:id="rId22"/>
    <p:sldId id="261" r:id="rId23"/>
    <p:sldId id="585" r:id="rId24"/>
    <p:sldId id="586" r:id="rId25"/>
    <p:sldId id="1732" r:id="rId26"/>
    <p:sldId id="265" r:id="rId27"/>
    <p:sldId id="283" r:id="rId28"/>
    <p:sldId id="295" r:id="rId29"/>
    <p:sldId id="344" r:id="rId30"/>
    <p:sldId id="531" r:id="rId31"/>
    <p:sldId id="579" r:id="rId32"/>
    <p:sldId id="533" r:id="rId33"/>
    <p:sldId id="580" r:id="rId34"/>
    <p:sldId id="535" r:id="rId35"/>
    <p:sldId id="536" r:id="rId36"/>
    <p:sldId id="537"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BEF418AE-772C-408D-B4CB-773C9B4486A8}">
          <p14:sldIdLst>
            <p14:sldId id="294"/>
          </p14:sldIdLst>
        </p14:section>
        <p14:section name="Overview" id="{1F5622A9-A296-468C-A001-2FC9DD9DAD9D}">
          <p14:sldIdLst>
            <p14:sldId id="405"/>
            <p14:sldId id="1741"/>
            <p14:sldId id="570"/>
          </p14:sldIdLst>
        </p14:section>
        <p14:section name="Value Proposition" id="{2FD1B983-8BA5-5C45-96B0-3AF4298F49FB}">
          <p14:sldIdLst>
            <p14:sldId id="4627"/>
            <p14:sldId id="4628"/>
            <p14:sldId id="4629"/>
            <p14:sldId id="337"/>
            <p14:sldId id="4630"/>
            <p14:sldId id="4631"/>
            <p14:sldId id="4632"/>
            <p14:sldId id="4633"/>
          </p14:sldIdLst>
        </p14:section>
        <p14:section name="App Patterns &amp; Use Cases" id="{6F89EE6A-69AC-AF4C-BAE1-ED1FA0934FD3}">
          <p14:sldIdLst>
            <p14:sldId id="407"/>
            <p14:sldId id="577"/>
            <p14:sldId id="261"/>
            <p14:sldId id="585"/>
            <p14:sldId id="586"/>
            <p14:sldId id="1732"/>
            <p14:sldId id="265"/>
            <p14:sldId id="283"/>
            <p14:sldId id="295"/>
            <p14:sldId id="344"/>
          </p14:sldIdLst>
        </p14:section>
        <p14:section name="Resource Model" id="{5B66BA47-A4F3-420F-8E27-B013731EF827}">
          <p14:sldIdLst>
            <p14:sldId id="531"/>
            <p14:sldId id="579"/>
            <p14:sldId id="533"/>
            <p14:sldId id="580"/>
            <p14:sldId id="535"/>
            <p14:sldId id="536"/>
            <p14:sldId id="537"/>
          </p14:sldIdLst>
        </p14:section>
        <p14:section name="Closing" id="{91DCE3D9-2CA4-4CAE-AC42-295554943B01}">
          <p14:sldIdLst>
            <p14:sldId id="297"/>
          </p14:sldIdLst>
        </p14:section>
      </p14:sectionLst>
    </p:ext>
    <p:ext uri="{EFAFB233-063F-42B5-8137-9DF3F51BA10A}">
      <p15:sldGuideLst xmlns:p15="http://schemas.microsoft.com/office/powerpoint/2012/main">
        <p15:guide id="1" pos="264" userDrawn="1">
          <p15:clr>
            <a:srgbClr val="A4A3A4"/>
          </p15:clr>
        </p15:guide>
        <p15:guide id="2" pos="3840" userDrawn="1">
          <p15:clr>
            <a:srgbClr val="A4A3A4"/>
          </p15:clr>
        </p15:guide>
        <p15:guide id="3" orient="horz" pos="672" userDrawn="1">
          <p15:clr>
            <a:srgbClr val="A4A3A4"/>
          </p15:clr>
        </p15:guide>
        <p15:guide id="4" orient="horz" pos="432" userDrawn="1">
          <p15:clr>
            <a:srgbClr val="A4A3A4"/>
          </p15:clr>
        </p15:guide>
        <p15:guide id="5" orient="horz" pos="1344" userDrawn="1">
          <p15:clr>
            <a:srgbClr val="A4A3A4"/>
          </p15:clr>
        </p15:guide>
        <p15:guide id="6" orient="horz" pos="1872" userDrawn="1">
          <p15:clr>
            <a:srgbClr val="A4A3A4"/>
          </p15:clr>
        </p15:guide>
        <p15:guide id="7" orient="horz" pos="20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78" clrIdx="1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B6D"/>
    <a:srgbClr val="505050"/>
    <a:srgbClr val="C7C7C7"/>
    <a:srgbClr val="F3F3F3"/>
    <a:srgbClr val="D83B01"/>
    <a:srgbClr val="0078D7"/>
    <a:srgbClr val="7F7F7F"/>
    <a:srgbClr val="F97407"/>
    <a:srgbClr val="92C2E8"/>
    <a:srgbClr val="007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2" autoAdjust="0"/>
    <p:restoredTop sz="94660"/>
  </p:normalViewPr>
  <p:slideViewPr>
    <p:cSldViewPr snapToGrid="0">
      <p:cViewPr varScale="1">
        <p:scale>
          <a:sx n="99" d="100"/>
          <a:sy n="99" d="100"/>
        </p:scale>
        <p:origin x="84" y="220"/>
      </p:cViewPr>
      <p:guideLst>
        <p:guide pos="264"/>
        <p:guide pos="3840"/>
        <p:guide orient="horz" pos="672"/>
        <p:guide orient="horz" pos="432"/>
        <p:guide orient="horz" pos="1344"/>
        <p:guide orient="horz" pos="1872"/>
        <p:guide orient="horz" pos="20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 Id="rId8" Type="http://schemas.openxmlformats.org/officeDocument/2006/relationships/slideMaster" Target="slideMasters/slideMaster2.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0" Type="http://schemas.openxmlformats.org/officeDocument/2006/relationships/slide" Target="slides/slide12.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6279B2-FEAB-4EA6-8627-AAC7230AC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B9B0DE-9347-4026-A1E1-817D2CEA56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25DC4-CFE3-4EAF-95D2-AC092812AC9F}" type="datetimeFigureOut">
              <a:rPr lang="en-US" smtClean="0"/>
              <a:t>2/21/2020</a:t>
            </a:fld>
            <a:endParaRPr lang="en-US"/>
          </a:p>
        </p:txBody>
      </p:sp>
      <p:sp>
        <p:nvSpPr>
          <p:cNvPr id="4" name="Footer Placeholder 3">
            <a:extLst>
              <a:ext uri="{FF2B5EF4-FFF2-40B4-BE49-F238E27FC236}">
                <a16:creationId xmlns:a16="http://schemas.microsoft.com/office/drawing/2014/main" id="{F3E7D66E-801D-42E3-9395-690217CA74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63927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340F-A3E4-9041-ADD0-12BC00EA7419}"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9A09B-4A39-974B-9594-129A7470D52A}" type="slidenum">
              <a:rPr lang="en-US" smtClean="0"/>
              <a:t>‹#›</a:t>
            </a:fld>
            <a:endParaRPr lang="en-US"/>
          </a:p>
        </p:txBody>
      </p:sp>
    </p:spTree>
    <p:extLst>
      <p:ext uri="{BB962C8B-B14F-4D97-AF65-F5344CB8AC3E}">
        <p14:creationId xmlns:p14="http://schemas.microsoft.com/office/powerpoint/2010/main" val="136726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a:t>
            </a:fld>
            <a:endParaRPr lang="en-US"/>
          </a:p>
        </p:txBody>
      </p:sp>
    </p:spTree>
    <p:extLst>
      <p:ext uri="{BB962C8B-B14F-4D97-AF65-F5344CB8AC3E}">
        <p14:creationId xmlns:p14="http://schemas.microsoft.com/office/powerpoint/2010/main" val="29046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HA 99.999% for multi-region read;</a:t>
            </a:r>
            <a:r>
              <a:rPr lang="en-US" b="0" baseline="0" dirty="0"/>
              <a:t> 99.99% for single region deployments</a:t>
            </a:r>
            <a:endParaRPr lang="en-US" b="0" dirty="0"/>
          </a:p>
        </p:txBody>
      </p:sp>
      <p:sp>
        <p:nvSpPr>
          <p:cNvPr id="4" name="Slide Number Placeholder 3"/>
          <p:cNvSpPr>
            <a:spLocks noGrp="1"/>
          </p:cNvSpPr>
          <p:nvPr>
            <p:ph type="sldNum" sz="quarter" idx="10"/>
          </p:nvPr>
        </p:nvSpPr>
        <p:spPr/>
        <p:txBody>
          <a:bodyPr/>
          <a:lstStyle/>
          <a:p>
            <a:fld id="{5996BA33-6360-40A1-9606-58E0047CF44A}" type="slidenum">
              <a:rPr lang="en-US" smtClean="0"/>
              <a:t>10</a:t>
            </a:fld>
            <a:endParaRPr lang="en-US"/>
          </a:p>
        </p:txBody>
      </p:sp>
    </p:spTree>
    <p:extLst>
      <p:ext uri="{BB962C8B-B14F-4D97-AF65-F5344CB8AC3E}">
        <p14:creationId xmlns:p14="http://schemas.microsoft.com/office/powerpoint/2010/main" val="69641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67C77-7EFA-4CAA-A410-E92D82C8E6E1}" type="slidenum">
              <a:rPr lang="en-US" smtClean="0"/>
              <a:pPr/>
              <a:t>11</a:t>
            </a:fld>
            <a:endParaRPr lang="en-US"/>
          </a:p>
        </p:txBody>
      </p:sp>
    </p:spTree>
    <p:extLst>
      <p:ext uri="{BB962C8B-B14F-4D97-AF65-F5344CB8AC3E}">
        <p14:creationId xmlns:p14="http://schemas.microsoft.com/office/powerpoint/2010/main" val="6301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400" spc="160" dirty="0">
                <a:latin typeface="Segoe UI Semilight" panose="020B0402040204020203" pitchFamily="34" charset="0"/>
                <a:cs typeface="Segoe UI Semilight" panose="020B0402040204020203" pitchFamily="34" charset="0"/>
              </a:rPr>
              <a:t>Encryption at Rest</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Always encrypted at rest and in motion</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Data, index, backups, and attachments encrypted</a:t>
            </a:r>
          </a:p>
          <a:p>
            <a:pPr marL="0" indent="0">
              <a:lnSpc>
                <a:spcPct val="100000"/>
              </a:lnSpc>
              <a:buNone/>
            </a:pPr>
            <a:r>
              <a:rPr lang="en-US" sz="1400" spc="160" dirty="0">
                <a:latin typeface="Segoe UI Semilight" panose="020B0402040204020203" pitchFamily="34" charset="0"/>
                <a:cs typeface="Segoe UI Semilight" panose="020B0402040204020203" pitchFamily="34" charset="0"/>
              </a:rPr>
              <a:t>Encryption is enabled automatically by default </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No impact on performance, throughput or availability</a:t>
            </a:r>
          </a:p>
          <a:p>
            <a:pPr marL="285750" indent="-285750">
              <a:lnSpc>
                <a:spcPct val="100000"/>
              </a:lnSpc>
              <a:spcBef>
                <a:spcPts val="400"/>
              </a:spcBef>
              <a:buClr>
                <a:schemeClr val="tx2"/>
              </a:buClr>
              <a:buFont typeface="Arial" charset="0"/>
              <a:buChar char="•"/>
            </a:pPr>
            <a:r>
              <a:rPr lang="en-US" sz="1200" spc="100" dirty="0">
                <a:latin typeface="Segoe UI Semilight" panose="020B0402040204020203" pitchFamily="34" charset="0"/>
                <a:cs typeface="Segoe UI Semilight" panose="020B0402040204020203" pitchFamily="34" charset="0"/>
              </a:rPr>
              <a:t>Transparent to your application</a:t>
            </a:r>
          </a:p>
          <a:p>
            <a:pPr marL="0" indent="0">
              <a:lnSpc>
                <a:spcPct val="100000"/>
              </a:lnSpc>
              <a:buNone/>
            </a:pPr>
            <a:r>
              <a:rPr lang="en-US" sz="1400" spc="160" dirty="0">
                <a:latin typeface="Segoe UI Semilight" panose="020B0402040204020203" pitchFamily="34" charset="0"/>
                <a:cs typeface="Segoe UI Semilight" panose="020B0402040204020203" pitchFamily="34" charset="0"/>
              </a:rPr>
              <a:t>Comprehensive Azure compliance certification</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ISO 27001, ISO 27018, EUMC, HIPAA, PCI</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SOC1 and SOC2 (Audit complete, Certification in Q2 2017)</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FedRAMP, IRS 1075, UK Official (IL2) (Q2 2017) </a:t>
            </a:r>
          </a:p>
          <a:p>
            <a:pPr marL="285750" indent="-285750">
              <a:lnSpc>
                <a:spcPct val="100000"/>
              </a:lnSpc>
              <a:spcBef>
                <a:spcPts val="400"/>
              </a:spcBef>
              <a:buClr>
                <a:schemeClr val="tx2"/>
              </a:buClr>
              <a:buFont typeface="Arial" charset="0"/>
              <a:buChar char="•"/>
            </a:pPr>
            <a:r>
              <a:rPr lang="en-US" sz="1200" spc="50" dirty="0">
                <a:latin typeface="Segoe UI Semilight" panose="020B0402040204020203" pitchFamily="34" charset="0"/>
                <a:cs typeface="Segoe UI Semilight" panose="020B0402040204020203" pitchFamily="34" charset="0"/>
              </a:rPr>
              <a:t>HITRUST (H2 2017)</a:t>
            </a:r>
          </a:p>
          <a:p>
            <a:endParaRPr lang="en-US" dirty="0"/>
          </a:p>
        </p:txBody>
      </p:sp>
      <p:sp>
        <p:nvSpPr>
          <p:cNvPr id="4" name="Slide Number Placeholder 3"/>
          <p:cNvSpPr>
            <a:spLocks noGrp="1"/>
          </p:cNvSpPr>
          <p:nvPr>
            <p:ph type="sldNum" sz="quarter" idx="10"/>
          </p:nvPr>
        </p:nvSpPr>
        <p:spPr/>
        <p:txBody>
          <a:bodyPr/>
          <a:lstStyle/>
          <a:p>
            <a:fld id="{49F67C77-7EFA-4CAA-A410-E92D82C8E6E1}" type="slidenum">
              <a:rPr lang="en-US" smtClean="0"/>
              <a:pPr/>
              <a:t>12</a:t>
            </a:fld>
            <a:endParaRPr lang="en-US"/>
          </a:p>
        </p:txBody>
      </p:sp>
    </p:spTree>
    <p:extLst>
      <p:ext uri="{BB962C8B-B14F-4D97-AF65-F5344CB8AC3E}">
        <p14:creationId xmlns:p14="http://schemas.microsoft.com/office/powerpoint/2010/main" val="150057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31757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14</a:t>
            </a:fld>
            <a:endParaRPr lang="en-US"/>
          </a:p>
        </p:txBody>
      </p:sp>
    </p:spTree>
    <p:extLst>
      <p:ext uri="{BB962C8B-B14F-4D97-AF65-F5344CB8AC3E}">
        <p14:creationId xmlns:p14="http://schemas.microsoft.com/office/powerpoint/2010/main" val="71101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350087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Old copy: Gather insight and deliver personalized recommendations, updates, and content to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Architecture</a:t>
            </a:r>
            <a:r>
              <a:rPr lang="en-US" baseline="0"/>
              <a:t> design </a:t>
            </a:r>
            <a:r>
              <a:rPr lang="mr-IN" baseline="0"/>
              <a:t>–</a:t>
            </a:r>
            <a:r>
              <a:rPr lang="en-US" baseline="0"/>
              <a:t> remove any ASOS-specific elements; remove header and sub-header</a:t>
            </a:r>
            <a:endParaRPr lang="en-US"/>
          </a:p>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277563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102604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744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391405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2</a:t>
            </a:fld>
            <a:endParaRPr lang="en-US"/>
          </a:p>
        </p:txBody>
      </p:sp>
    </p:spTree>
    <p:extLst>
      <p:ext uri="{BB962C8B-B14F-4D97-AF65-F5344CB8AC3E}">
        <p14:creationId xmlns:p14="http://schemas.microsoft.com/office/powerpoint/2010/main" val="4027604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1051740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3244519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74739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a:p>
          <a:p>
            <a:r>
              <a:rPr lang="en-US"/>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a:p>
          <a:p>
            <a:r>
              <a:rPr lang="en-US"/>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a:p>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23</a:t>
            </a:fld>
            <a:endParaRPr lang="en-US"/>
          </a:p>
        </p:txBody>
      </p:sp>
    </p:spTree>
    <p:extLst>
      <p:ext uri="{BB962C8B-B14F-4D97-AF65-F5344CB8AC3E}">
        <p14:creationId xmlns:p14="http://schemas.microsoft.com/office/powerpoint/2010/main" val="3835719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24</a:t>
            </a:fld>
            <a:endParaRPr lang="en-US"/>
          </a:p>
        </p:txBody>
      </p:sp>
    </p:spTree>
    <p:extLst>
      <p:ext uri="{BB962C8B-B14F-4D97-AF65-F5344CB8AC3E}">
        <p14:creationId xmlns:p14="http://schemas.microsoft.com/office/powerpoint/2010/main" val="242458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25</a:t>
            </a:fld>
            <a:endParaRPr lang="en-US"/>
          </a:p>
        </p:txBody>
      </p:sp>
    </p:spTree>
    <p:extLst>
      <p:ext uri="{BB962C8B-B14F-4D97-AF65-F5344CB8AC3E}">
        <p14:creationId xmlns:p14="http://schemas.microsoft.com/office/powerpoint/2010/main" val="362634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69431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27</a:t>
            </a:fld>
            <a:endParaRPr lang="en-US"/>
          </a:p>
        </p:txBody>
      </p:sp>
    </p:spTree>
    <p:extLst>
      <p:ext uri="{BB962C8B-B14F-4D97-AF65-F5344CB8AC3E}">
        <p14:creationId xmlns:p14="http://schemas.microsoft.com/office/powerpoint/2010/main" val="785396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195260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29</a:t>
            </a:fld>
            <a:endParaRPr lang="en-US"/>
          </a:p>
        </p:txBody>
      </p:sp>
    </p:spTree>
    <p:extLst>
      <p:ext uri="{BB962C8B-B14F-4D97-AF65-F5344CB8AC3E}">
        <p14:creationId xmlns:p14="http://schemas.microsoft.com/office/powerpoint/2010/main" val="254715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99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21968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4</a:t>
            </a:fld>
            <a:endParaRPr lang="en-US"/>
          </a:p>
        </p:txBody>
      </p:sp>
    </p:spTree>
    <p:extLst>
      <p:ext uri="{BB962C8B-B14F-4D97-AF65-F5344CB8AC3E}">
        <p14:creationId xmlns:p14="http://schemas.microsoft.com/office/powerpoint/2010/main" val="319146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5</a:t>
            </a:fld>
            <a:endParaRPr lang="en-US"/>
          </a:p>
        </p:txBody>
      </p:sp>
    </p:spTree>
    <p:extLst>
      <p:ext uri="{BB962C8B-B14F-4D97-AF65-F5344CB8AC3E}">
        <p14:creationId xmlns:p14="http://schemas.microsoft.com/office/powerpoint/2010/main" val="1712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6</a:t>
            </a:fld>
            <a:endParaRPr lang="en-US"/>
          </a:p>
        </p:txBody>
      </p:sp>
    </p:spTree>
    <p:extLst>
      <p:ext uri="{BB962C8B-B14F-4D97-AF65-F5344CB8AC3E}">
        <p14:creationId xmlns:p14="http://schemas.microsoft.com/office/powerpoint/2010/main" val="49900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7</a:t>
            </a:fld>
            <a:endParaRPr lang="en-US"/>
          </a:p>
        </p:txBody>
      </p:sp>
    </p:spTree>
    <p:extLst>
      <p:ext uri="{BB962C8B-B14F-4D97-AF65-F5344CB8AC3E}">
        <p14:creationId xmlns:p14="http://schemas.microsoft.com/office/powerpoint/2010/main" val="195798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8</a:t>
            </a:fld>
            <a:endParaRPr lang="en-US"/>
          </a:p>
        </p:txBody>
      </p:sp>
    </p:spTree>
    <p:extLst>
      <p:ext uri="{BB962C8B-B14F-4D97-AF65-F5344CB8AC3E}">
        <p14:creationId xmlns:p14="http://schemas.microsoft.com/office/powerpoint/2010/main" val="145315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9</a:t>
            </a:fld>
            <a:endParaRPr lang="en-US"/>
          </a:p>
        </p:txBody>
      </p:sp>
    </p:spTree>
    <p:extLst>
      <p:ext uri="{BB962C8B-B14F-4D97-AF65-F5344CB8AC3E}">
        <p14:creationId xmlns:p14="http://schemas.microsoft.com/office/powerpoint/2010/main" val="1321940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67604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20971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1634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2658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606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8243153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400">
              <a:lnSpc>
                <a:spcPct val="100000"/>
              </a:lnSpc>
            </a:pPr>
            <a:r>
              <a:rPr lang="en-US"/>
              <a:t>Click to edit Master title style</a:t>
            </a:r>
          </a:p>
        </p:txBody>
      </p:sp>
    </p:spTree>
    <p:extLst>
      <p:ext uri="{BB962C8B-B14F-4D97-AF65-F5344CB8AC3E}">
        <p14:creationId xmlns:p14="http://schemas.microsoft.com/office/powerpoint/2010/main" val="40350070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1591729"/>
            <a:ext cx="5265119" cy="3606200"/>
          </a:xfrm>
        </p:spPr>
        <p:txBody>
          <a:bodyPr/>
          <a:lstStyle>
            <a:lvl1pPr marL="0" indent="0">
              <a:spcBef>
                <a:spcPts val="1200"/>
              </a:spcBef>
              <a:spcAft>
                <a:spcPts val="800"/>
              </a:spcAft>
              <a:buNone/>
              <a:defRPr sz="1800" spc="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z="1200" spc="0" baseline="0">
                <a:solidFill>
                  <a:schemeClr val="tx1"/>
                </a:solidFill>
              </a:defRPr>
            </a:lvl3pPr>
            <a:lvl4pPr marL="914400" indent="-228600" defTabSz="762000">
              <a:buClr>
                <a:schemeClr val="tx2"/>
              </a:buClr>
              <a:defRPr sz="1100" spc="0" baseline="0">
                <a:solidFill>
                  <a:schemeClr val="tx1"/>
                </a:solidFill>
              </a:defRPr>
            </a:lvl4pPr>
            <a:lvl5pPr marL="1258888" indent="-228600" defTabSz="762000">
              <a:buClr>
                <a:schemeClr val="tx2"/>
              </a:buClr>
              <a:defRPr sz="1100"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97686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3164842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50818" y="2715201"/>
            <a:ext cx="1090363" cy="369332"/>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3284142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5074397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13370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63936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Tree>
    <p:extLst>
      <p:ext uri="{BB962C8B-B14F-4D97-AF65-F5344CB8AC3E}">
        <p14:creationId xmlns:p14="http://schemas.microsoft.com/office/powerpoint/2010/main" val="36205570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4291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14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1884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505050"/>
                    </a:gs>
                    <a:gs pos="100000">
                      <a:srgbClr val="505050"/>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Tree>
    <p:extLst>
      <p:ext uri="{BB962C8B-B14F-4D97-AF65-F5344CB8AC3E}">
        <p14:creationId xmlns:p14="http://schemas.microsoft.com/office/powerpoint/2010/main" val="18524804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FFFFFF"/>
                    </a:gs>
                    <a:gs pos="100000">
                      <a:srgbClr val="FFFFFF"/>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6" y="3083652"/>
            <a:ext cx="3227129" cy="692059"/>
          </a:xfrm>
          <a:prstGeom prst="rect">
            <a:avLst/>
          </a:prstGeom>
        </p:spPr>
      </p:pic>
    </p:spTree>
    <p:extLst>
      <p:ext uri="{BB962C8B-B14F-4D97-AF65-F5344CB8AC3E}">
        <p14:creationId xmlns:p14="http://schemas.microsoft.com/office/powerpoint/2010/main" val="734532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1976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422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0"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82396473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6DB8C22-FB56-485D-B4F9-E8FC084E9ED0}"/>
              </a:ext>
            </a:extLst>
          </p:cNvPr>
          <p:cNvSpPr/>
          <p:nvPr userDrawn="1"/>
        </p:nvSpPr>
        <p:spPr bwMode="auto">
          <a:xfrm>
            <a:off x="269303" y="2759102"/>
            <a:ext cx="6545155" cy="3586713"/>
          </a:xfrm>
          <a:prstGeom prst="rect">
            <a:avLst/>
          </a:prstGeom>
          <a:solidFill>
            <a:schemeClr val="bg2">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2759101"/>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4553489"/>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2348054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1634613"/>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3429000"/>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39555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2176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6471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929185"/>
          </a:xfrm>
        </p:spPr>
        <p:txBody>
          <a:bodyPr>
            <a:spAutoFit/>
          </a:bodyPr>
          <a:lstStyle>
            <a:lvl1pPr>
              <a:defRPr sz="391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22371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695314"/>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66398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633791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322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31582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52669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1320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63350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2545738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66513329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225">
              <a:lnSpc>
                <a:spcPct val="100000"/>
              </a:lnSpc>
            </a:pPr>
            <a:r>
              <a:rPr lang="en-US"/>
              <a:t>Click to edit Master title style</a:t>
            </a:r>
          </a:p>
        </p:txBody>
      </p:sp>
    </p:spTree>
    <p:extLst>
      <p:ext uri="{BB962C8B-B14F-4D97-AF65-F5344CB8AC3E}">
        <p14:creationId xmlns:p14="http://schemas.microsoft.com/office/powerpoint/2010/main" val="15042626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93990"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58640414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tx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803" indent="-228556" defTabSz="761854">
              <a:buClr>
                <a:schemeClr val="tx2"/>
              </a:buClr>
              <a:defRPr spc="100" baseline="0">
                <a:solidFill>
                  <a:schemeClr val="tx1"/>
                </a:solidFill>
              </a:defRPr>
            </a:lvl3pPr>
            <a:lvl4pPr marL="914225" indent="-228556" defTabSz="761854">
              <a:buClr>
                <a:schemeClr val="tx2"/>
              </a:buClr>
              <a:defRPr spc="100" baseline="0">
                <a:solidFill>
                  <a:schemeClr val="tx1"/>
                </a:solidFill>
              </a:defRPr>
            </a:lvl4pPr>
            <a:lvl5pPr marL="1258646" indent="-228556" defTabSz="761854">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7808166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bg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803" indent="-228556" defTabSz="761854">
              <a:buClr>
                <a:schemeClr val="tx2"/>
              </a:buClr>
              <a:defRPr spc="100" baseline="0">
                <a:solidFill>
                  <a:schemeClr val="bg1"/>
                </a:solidFill>
              </a:defRPr>
            </a:lvl3pPr>
            <a:lvl4pPr marL="914225" indent="-228556" defTabSz="761854">
              <a:buClr>
                <a:schemeClr val="tx2"/>
              </a:buClr>
              <a:defRPr spc="100" baseline="0">
                <a:solidFill>
                  <a:schemeClr val="bg1"/>
                </a:solidFill>
              </a:defRPr>
            </a:lvl4pPr>
            <a:lvl5pPr marL="1258646" indent="-228556" defTabSz="761854">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921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41842" y="2715201"/>
            <a:ext cx="1108317" cy="374846"/>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2569404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43532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518437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1353081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8266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3"/>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94598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2"/>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err="1"/>
          </a:p>
        </p:txBody>
      </p:sp>
    </p:spTree>
    <p:extLst>
      <p:ext uri="{BB962C8B-B14F-4D97-AF65-F5344CB8AC3E}">
        <p14:creationId xmlns:p14="http://schemas.microsoft.com/office/powerpoint/2010/main" val="28225549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590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9847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751"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823566"/>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93165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502968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7" y="3083652"/>
            <a:ext cx="3227129" cy="692059"/>
          </a:xfrm>
          <a:prstGeom prst="rect">
            <a:avLst/>
          </a:prstGeom>
        </p:spPr>
      </p:pic>
    </p:spTree>
    <p:extLst>
      <p:ext uri="{BB962C8B-B14F-4D97-AF65-F5344CB8AC3E}">
        <p14:creationId xmlns:p14="http://schemas.microsoft.com/office/powerpoint/2010/main" val="2775645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9"/>
            <a:ext cx="11653523" cy="2606594"/>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7230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66583"/>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85163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750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2876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9743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796788"/>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97" r:id="rId12"/>
    <p:sldLayoutId id="2147483696" r:id="rId13"/>
    <p:sldLayoutId id="2147483692" r:id="rId14"/>
    <p:sldLayoutId id="2147483694" r:id="rId15"/>
    <p:sldLayoutId id="2147483676" r:id="rId16"/>
    <p:sldLayoutId id="2147483691" r:id="rId17"/>
    <p:sldLayoutId id="2147483693" r:id="rId18"/>
    <p:sldLayoutId id="2147483677" r:id="rId19"/>
    <p:sldLayoutId id="2147483678" r:id="rId20"/>
    <p:sldLayoutId id="2147483679" r:id="rId21"/>
    <p:sldLayoutId id="2147483680" r:id="rId22"/>
    <p:sldLayoutId id="2147483682" r:id="rId23"/>
    <p:sldLayoutId id="2147483684" r:id="rId24"/>
    <p:sldLayoutId id="2147483685" r:id="rId25"/>
    <p:sldLayoutId id="2147483686" r:id="rId26"/>
    <p:sldLayoutId id="2147483687" r:id="rId27"/>
    <p:sldLayoutId id="2147483688" r:id="rId28"/>
    <p:sldLayoutId id="2147483689" r:id="rId29"/>
    <p:sldLayoutId id="2147483727" r:id="rId30"/>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66422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Lst>
  <p:transition>
    <p:fade/>
  </p:transition>
  <p:txStyles>
    <p:titleStyle>
      <a:lvl1pPr algn="ctr" defTabSz="914192"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080" marR="0" indent="-336080" algn="l" defTabSz="914192"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581" marR="0" indent="-236500" algn="l" defTabSz="914192"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187"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241"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294"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2.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a:xfrm>
            <a:off x="269302" y="2016750"/>
            <a:ext cx="6545155" cy="1793090"/>
          </a:xfrm>
        </p:spPr>
        <p:txBody>
          <a:bodyPr/>
          <a:lstStyle/>
          <a:p>
            <a:pPr>
              <a:spcBef>
                <a:spcPts val="1200"/>
              </a:spcBef>
            </a:pPr>
            <a:r>
              <a:rPr lang="en-US" sz="5000" spc="0">
                <a:latin typeface="Segoe UI Semilight" charset="0"/>
                <a:ea typeface="Segoe UI Semilight" charset="0"/>
              </a:rPr>
              <a:t>Azure Cosmos DB</a:t>
            </a:r>
            <a:br>
              <a:rPr lang="en-US" sz="5000" spc="0">
                <a:latin typeface="Segoe UI Semilight" charset="0"/>
                <a:ea typeface="Segoe UI Semilight" charset="0"/>
              </a:rPr>
            </a:br>
            <a:r>
              <a:rPr lang="en-US" sz="2000" spc="0">
                <a:latin typeface="Segoe UI Semilight" charset="0"/>
                <a:ea typeface="Segoe UI Semilight" charset="0"/>
              </a:rPr>
              <a:t>Technical Deep Dive</a:t>
            </a:r>
            <a:endParaRPr lang="en-US" sz="3600" spc="0">
              <a:latin typeface="Segoe UI Semilight" charset="0"/>
              <a:ea typeface="Segoe UI Semilight" charset="0"/>
            </a:endParaRPr>
          </a:p>
        </p:txBody>
      </p:sp>
      <p:sp>
        <p:nvSpPr>
          <p:cNvPr id="9" name="Subtitle 2">
            <a:extLst>
              <a:ext uri="{FF2B5EF4-FFF2-40B4-BE49-F238E27FC236}">
                <a16:creationId xmlns:a16="http://schemas.microsoft.com/office/drawing/2014/main" id="{FA87184D-9D3E-46B5-A5D4-8E1D9812BF43}"/>
              </a:ext>
            </a:extLst>
          </p:cNvPr>
          <p:cNvSpPr>
            <a:spLocks noGrp="1"/>
          </p:cNvSpPr>
          <p:nvPr>
            <p:ph type="body" sz="quarter" idx="12"/>
          </p:nvPr>
        </p:nvSpPr>
        <p:spPr>
          <a:xfrm>
            <a:off x="269302" y="3811137"/>
            <a:ext cx="6545155" cy="1792326"/>
          </a:xfrm>
        </p:spPr>
        <p:txBody>
          <a:bodyPr anchor="t"/>
          <a:lstStyle/>
          <a:p>
            <a:r>
              <a:rPr lang="en-US" sz="2000" b="1">
                <a:latin typeface="Segoe UI Semibold" charset="0"/>
                <a:ea typeface="Segoe UI Semibold" charset="0"/>
                <a:cs typeface="Segoe UI Semibold" charset="0"/>
              </a:rPr>
              <a:t>&lt;Speaker&gt;</a:t>
            </a:r>
          </a:p>
          <a:p>
            <a:r>
              <a:rPr lang="en-US" sz="2000" b="1">
                <a:latin typeface="Segoe UI Semibold" charset="0"/>
                <a:ea typeface="Segoe UI Semibold" charset="0"/>
                <a:cs typeface="Segoe UI Semibold" charset="0"/>
              </a:rPr>
              <a:t>&lt;date&gt;</a:t>
            </a: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50"/>
                                        <p:tgtEl>
                                          <p:spTgt spid="9">
                                            <p:txEl>
                                              <p:pRg st="0" end="0"/>
                                            </p:txEl>
                                          </p:spTgt>
                                        </p:tgtEl>
                                      </p:cBhvr>
                                    </p:animEffect>
                                    <p:anim calcmode="lin" valueType="num">
                                      <p:cBhvr>
                                        <p:cTn id="13" dur="3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350"/>
                                        <p:tgtEl>
                                          <p:spTgt spid="9">
                                            <p:txEl>
                                              <p:pRg st="1" end="1"/>
                                            </p:txEl>
                                          </p:spTgt>
                                        </p:tgtEl>
                                      </p:cBhvr>
                                    </p:animEffect>
                                    <p:anim calcmode="lin" valueType="num">
                                      <p:cBhvr>
                                        <p:cTn id="18" dur="3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9" dur="3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a:extLst>
              <a:ext uri="{FF2B5EF4-FFF2-40B4-BE49-F238E27FC236}">
                <a16:creationId xmlns:a16="http://schemas.microsoft.com/office/drawing/2014/main" id="{9299B8BE-B00A-4787-A37F-DCCDF7DDF4D1}"/>
              </a:ext>
            </a:extLst>
          </p:cNvPr>
          <p:cNvSpPr>
            <a:spLocks noGrp="1"/>
          </p:cNvSpPr>
          <p:nvPr>
            <p:ph type="title"/>
          </p:nvPr>
        </p:nvSpPr>
        <p:spPr>
          <a:xfrm>
            <a:off x="268080" y="344989"/>
            <a:ext cx="11655840" cy="899665"/>
          </a:xfrm>
        </p:spPr>
        <p:txBody>
          <a:bodyPr/>
          <a:lstStyle/>
          <a:p>
            <a:pPr lvl="0"/>
            <a:r>
              <a:rPr lang="en-US" dirty="0"/>
              <a:t>COMPREHENSIVE SLA</a:t>
            </a:r>
            <a:r>
              <a:rPr lang="en-US" cap="none" dirty="0"/>
              <a:t>s</a:t>
            </a:r>
          </a:p>
        </p:txBody>
      </p:sp>
      <p:sp>
        <p:nvSpPr>
          <p:cNvPr id="3" name="Text Placeholder 2">
            <a:extLst>
              <a:ext uri="{FF2B5EF4-FFF2-40B4-BE49-F238E27FC236}">
                <a16:creationId xmlns:a16="http://schemas.microsoft.com/office/drawing/2014/main" id="{6253AE73-160C-4459-B599-846E3AE2C55F}"/>
              </a:ext>
            </a:extLst>
          </p:cNvPr>
          <p:cNvSpPr>
            <a:spLocks noGrp="1"/>
          </p:cNvSpPr>
          <p:nvPr>
            <p:ph type="body" sz="quarter" idx="10"/>
          </p:nvPr>
        </p:nvSpPr>
        <p:spPr>
          <a:xfrm>
            <a:off x="315734" y="1575607"/>
            <a:ext cx="7028966" cy="1256754"/>
          </a:xfrm>
        </p:spPr>
        <p:txBody>
          <a:bodyPr/>
          <a:lstStyle/>
          <a:p>
            <a:pPr>
              <a:lnSpc>
                <a:spcPct val="100000"/>
              </a:lnSpc>
              <a:spcBef>
                <a:spcPts val="1400"/>
              </a:spcBef>
            </a:pPr>
            <a:r>
              <a:rPr lang="en-US" sz="1600" cap="small" dirty="0"/>
              <a:t>RUN YOUR APP ON WORLD-CLASS INFRASTRUCTURE</a:t>
            </a:r>
          </a:p>
          <a:p>
            <a:pPr>
              <a:lnSpc>
                <a:spcPct val="100000"/>
              </a:lnSpc>
              <a:spcBef>
                <a:spcPts val="1400"/>
              </a:spcBef>
            </a:pPr>
            <a:r>
              <a:rPr lang="en-US" sz="1600" b="0" dirty="0">
                <a:solidFill>
                  <a:schemeClr val="tx1"/>
                </a:solidFill>
                <a:latin typeface="Segoe UI Semilight" charset="0"/>
                <a:ea typeface="Segoe UI Semilight" charset="0"/>
                <a:cs typeface="Segoe UI Semilight" charset="0"/>
              </a:rPr>
              <a:t>Azure Cosmos DB is the only service with financially-backed SLAs for single-digit millisecond read and write latency at the 99th percentile, 99.999% high availability and guaranteed throughput and consistency</a:t>
            </a:r>
          </a:p>
        </p:txBody>
      </p:sp>
      <p:grpSp>
        <p:nvGrpSpPr>
          <p:cNvPr id="4" name="Group 3"/>
          <p:cNvGrpSpPr/>
          <p:nvPr/>
        </p:nvGrpSpPr>
        <p:grpSpPr>
          <a:xfrm>
            <a:off x="1189038" y="3552953"/>
            <a:ext cx="4436769" cy="2596104"/>
            <a:chOff x="1189038" y="3552953"/>
            <a:chExt cx="4436769" cy="2596104"/>
          </a:xfrm>
        </p:grpSpPr>
        <p:sp>
          <p:nvSpPr>
            <p:cNvPr id="83" name="TextBox 82"/>
            <p:cNvSpPr txBox="1"/>
            <p:nvPr/>
          </p:nvSpPr>
          <p:spPr>
            <a:xfrm>
              <a:off x="3932238" y="3552953"/>
              <a:ext cx="1693569" cy="338554"/>
            </a:xfrm>
            <a:prstGeom prst="rect">
              <a:avLst/>
            </a:prstGeom>
            <a:noFill/>
          </p:spPr>
          <p:txBody>
            <a:bodyPr wrap="square" rtlCol="0">
              <a:spAutoFit/>
            </a:bodyPr>
            <a:lstStyle/>
            <a:p>
              <a:pPr algn="ctr"/>
              <a:r>
                <a:rPr lang="en-US" sz="1600" b="1" dirty="0">
                  <a:solidFill>
                    <a:srgbClr val="0078D7"/>
                  </a:solidFill>
                  <a:latin typeface="Segoe UI Semibold" charset="0"/>
                  <a:ea typeface="Segoe UI Semibold" charset="0"/>
                  <a:cs typeface="Segoe UI Semibold" charset="0"/>
                </a:rPr>
                <a:t>High Availability</a:t>
              </a:r>
            </a:p>
          </p:txBody>
        </p:sp>
        <p:sp>
          <p:nvSpPr>
            <p:cNvPr id="90" name="TextBox 89"/>
            <p:cNvSpPr txBox="1"/>
            <p:nvPr/>
          </p:nvSpPr>
          <p:spPr>
            <a:xfrm>
              <a:off x="1517071" y="3552953"/>
              <a:ext cx="983338" cy="338554"/>
            </a:xfrm>
            <a:prstGeom prst="rect">
              <a:avLst/>
            </a:prstGeom>
            <a:noFill/>
          </p:spPr>
          <p:txBody>
            <a:bodyPr wrap="square" rtlCol="0">
              <a:spAutoFit/>
            </a:bodyPr>
            <a:lstStyle/>
            <a:p>
              <a:pPr algn="ctr"/>
              <a:r>
                <a:rPr lang="en-US" sz="1600" b="1" dirty="0">
                  <a:solidFill>
                    <a:srgbClr val="0078D7"/>
                  </a:solidFill>
                  <a:latin typeface="Segoe UI Semibold" charset="0"/>
                  <a:ea typeface="Segoe UI Semibold" charset="0"/>
                  <a:cs typeface="Segoe UI Semibold" charset="0"/>
                </a:rPr>
                <a:t>Latency</a:t>
              </a:r>
            </a:p>
          </p:txBody>
        </p:sp>
        <p:grpSp>
          <p:nvGrpSpPr>
            <p:cNvPr id="33" name="Group 32">
              <a:extLst>
                <a:ext uri="{FF2B5EF4-FFF2-40B4-BE49-F238E27FC236}">
                  <a16:creationId xmlns:a16="http://schemas.microsoft.com/office/drawing/2014/main" id="{4DF029D3-9086-4835-B2F3-C6B0DF40B286}"/>
                </a:ext>
              </a:extLst>
            </p:cNvPr>
            <p:cNvGrpSpPr/>
            <p:nvPr/>
          </p:nvGrpSpPr>
          <p:grpSpPr>
            <a:xfrm>
              <a:off x="1189038" y="4000957"/>
              <a:ext cx="1693569" cy="2142934"/>
              <a:chOff x="9079741" y="2473250"/>
              <a:chExt cx="838336" cy="1060779"/>
            </a:xfrm>
            <a:solidFill>
              <a:srgbClr val="F3F3F3"/>
            </a:solidFill>
          </p:grpSpPr>
          <p:grpSp>
            <p:nvGrpSpPr>
              <p:cNvPr id="34" name="Group 33">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7"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5"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Oval 35">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E2C933D3-7899-47CD-8CC1-A1070C6491DE}"/>
                </a:ext>
              </a:extLst>
            </p:cNvPr>
            <p:cNvGrpSpPr/>
            <p:nvPr/>
          </p:nvGrpSpPr>
          <p:grpSpPr>
            <a:xfrm>
              <a:off x="1595311" y="4583033"/>
              <a:ext cx="892267" cy="490725"/>
              <a:chOff x="4750839" y="7810511"/>
              <a:chExt cx="936953" cy="515301"/>
            </a:xfrm>
            <a:solidFill>
              <a:schemeClr val="bg1"/>
            </a:solidFill>
          </p:grpSpPr>
          <p:sp>
            <p:nvSpPr>
              <p:cNvPr id="89" name="TextBox 88"/>
              <p:cNvSpPr txBox="1"/>
              <p:nvPr/>
            </p:nvSpPr>
            <p:spPr>
              <a:xfrm>
                <a:off x="4791720" y="7810511"/>
                <a:ext cx="816055" cy="358741"/>
              </a:xfrm>
              <a:prstGeom prst="rect">
                <a:avLst/>
              </a:prstGeom>
              <a:noFill/>
            </p:spPr>
            <p:txBody>
              <a:bodyPr wrap="none" rtlCol="0">
                <a:spAutoFit/>
              </a:bodyPr>
              <a:lstStyle/>
              <a:p>
                <a:pPr algn="ctr">
                  <a:lnSpc>
                    <a:spcPct val="90000"/>
                  </a:lnSpc>
                </a:pPr>
                <a:r>
                  <a:rPr lang="en-US" spc="-10" dirty="0">
                    <a:solidFill>
                      <a:schemeClr val="tx2"/>
                    </a:solidFill>
                    <a:latin typeface="Segoe UI Semilight" panose="020B0402040204020203" pitchFamily="34" charset="0"/>
                    <a:ea typeface="Segoe UI Black" panose="020B0A02040204020203" pitchFamily="34" charset="0"/>
                    <a:cs typeface="Segoe UI Semilight" panose="020B0402040204020203" pitchFamily="34" charset="0"/>
                  </a:rPr>
                  <a:t>&lt;10</a:t>
                </a:r>
                <a:r>
                  <a:rPr lang="en-US" sz="1200" dirty="0">
                    <a:solidFill>
                      <a:schemeClr val="tx2"/>
                    </a:solidFill>
                    <a:ea typeface="Segoe UI Black" panose="020B0A02040204020203" pitchFamily="34" charset="0"/>
                    <a:cs typeface="Segoe UI Black" panose="020B0A02040204020203" pitchFamily="34" charset="0"/>
                  </a:rPr>
                  <a:t> </a:t>
                </a:r>
                <a:r>
                  <a:rPr lang="en-US" sz="1200" dirty="0" err="1">
                    <a:solidFill>
                      <a:schemeClr val="tx2"/>
                    </a:solidFill>
                    <a:ea typeface="Segoe UI Black" panose="020B0A02040204020203" pitchFamily="34" charset="0"/>
                    <a:cs typeface="Segoe UI Black" panose="020B0A02040204020203" pitchFamily="34" charset="0"/>
                  </a:rPr>
                  <a:t>ms</a:t>
                </a:r>
                <a:endParaRPr lang="en-US" sz="1200" dirty="0">
                  <a:solidFill>
                    <a:schemeClr val="tx2"/>
                  </a:solidFill>
                  <a:ea typeface="Segoe UI Black" panose="020B0A02040204020203" pitchFamily="34" charset="0"/>
                  <a:cs typeface="Segoe UI Black" panose="020B0A02040204020203" pitchFamily="34" charset="0"/>
                </a:endParaRPr>
              </a:p>
            </p:txBody>
          </p:sp>
          <p:sp>
            <p:nvSpPr>
              <p:cNvPr id="107" name="TextBox 106"/>
              <p:cNvSpPr txBox="1"/>
              <p:nvPr/>
            </p:nvSpPr>
            <p:spPr>
              <a:xfrm>
                <a:off x="4750839" y="8122679"/>
                <a:ext cx="936953" cy="203133"/>
              </a:xfrm>
              <a:prstGeom prst="rect">
                <a:avLst/>
              </a:prstGeom>
              <a:noFill/>
            </p:spPr>
            <p:txBody>
              <a:bodyPr wrap="square" rtlCol="0">
                <a:spAutoFit/>
              </a:bodyPr>
              <a:lstStyle/>
              <a:p>
                <a:pPr algn="ctr">
                  <a:lnSpc>
                    <a:spcPct val="80000"/>
                  </a:lnSpc>
                </a:pPr>
                <a:r>
                  <a:rPr lang="en-US" sz="900" dirty="0">
                    <a:solidFill>
                      <a:schemeClr val="tx2"/>
                    </a:solidFill>
                    <a:ea typeface="Segoe UI Black" panose="020B0A02040204020203" pitchFamily="34" charset="0"/>
                    <a:cs typeface="Segoe UI Semilight" panose="020B0402040204020203" pitchFamily="34" charset="0"/>
                  </a:rPr>
                  <a:t>99</a:t>
                </a:r>
                <a:r>
                  <a:rPr lang="en-US" sz="900" baseline="30000" dirty="0">
                    <a:solidFill>
                      <a:schemeClr val="tx2"/>
                    </a:solidFill>
                    <a:ea typeface="Segoe UI Black" panose="020B0A02040204020203" pitchFamily="34" charset="0"/>
                    <a:cs typeface="Segoe UI Semilight" panose="020B0402040204020203" pitchFamily="34" charset="0"/>
                  </a:rPr>
                  <a:t>th</a:t>
                </a:r>
                <a:r>
                  <a:rPr lang="en-US" sz="900" dirty="0">
                    <a:solidFill>
                      <a:schemeClr val="tx2"/>
                    </a:solidFill>
                    <a:ea typeface="Segoe UI Black" panose="020B0A02040204020203" pitchFamily="34" charset="0"/>
                    <a:cs typeface="Segoe UI Semilight" panose="020B0402040204020203" pitchFamily="34" charset="0"/>
                  </a:rPr>
                  <a:t> </a:t>
                </a:r>
                <a:r>
                  <a:rPr lang="en-US" sz="800" spc="-10" dirty="0">
                    <a:solidFill>
                      <a:schemeClr val="tx2"/>
                    </a:solidFill>
                    <a:cs typeface="Segoe UI Semilight" panose="020B0402040204020203" pitchFamily="34" charset="0"/>
                  </a:rPr>
                  <a:t>percentile</a:t>
                </a:r>
                <a:endParaRPr lang="en-US" sz="950" spc="-10" dirty="0">
                  <a:solidFill>
                    <a:schemeClr val="tx2"/>
                  </a:solidFill>
                  <a:cs typeface="Segoe UI Semilight" panose="020B0402040204020203" pitchFamily="34" charset="0"/>
                </a:endParaRPr>
              </a:p>
            </p:txBody>
          </p:sp>
        </p:grpSp>
        <p:grpSp>
          <p:nvGrpSpPr>
            <p:cNvPr id="39" name="Group 38">
              <a:extLst>
                <a:ext uri="{FF2B5EF4-FFF2-40B4-BE49-F238E27FC236}">
                  <a16:creationId xmlns:a16="http://schemas.microsoft.com/office/drawing/2014/main" id="{4DF029D3-9086-4835-B2F3-C6B0DF40B286}"/>
                </a:ext>
              </a:extLst>
            </p:cNvPr>
            <p:cNvGrpSpPr/>
            <p:nvPr/>
          </p:nvGrpSpPr>
          <p:grpSpPr>
            <a:xfrm>
              <a:off x="3932238" y="4006123"/>
              <a:ext cx="1693569" cy="2142934"/>
              <a:chOff x="9079741" y="2473250"/>
              <a:chExt cx="838336" cy="1060779"/>
            </a:xfrm>
            <a:solidFill>
              <a:srgbClr val="F3F3F3"/>
            </a:solidFill>
          </p:grpSpPr>
          <p:grpSp>
            <p:nvGrpSpPr>
              <p:cNvPr id="40" name="Group 3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43"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4"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Oval 41">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5" name="TextBox 44"/>
            <p:cNvSpPr txBox="1"/>
            <p:nvPr/>
          </p:nvSpPr>
          <p:spPr>
            <a:xfrm>
              <a:off x="4300091" y="4611654"/>
              <a:ext cx="1037465" cy="400110"/>
            </a:xfrm>
            <a:prstGeom prst="rect">
              <a:avLst/>
            </a:prstGeom>
            <a:noFill/>
          </p:spPr>
          <p:txBody>
            <a:bodyPr wrap="none" rtlCol="0">
              <a:spAutoFit/>
            </a:bodyPr>
            <a:lstStyle/>
            <a:p>
              <a:pPr algn="ctr"/>
              <a:r>
                <a:rPr lang="en-US" sz="2000" dirty="0">
                  <a:solidFill>
                    <a:schemeClr val="tx2"/>
                  </a:solidFill>
                  <a:latin typeface="Segoe UI Semilight" panose="020B0402040204020203" pitchFamily="34" charset="0"/>
                  <a:ea typeface="Segoe UI Black" panose="020B0A02040204020203" pitchFamily="34" charset="0"/>
                  <a:cs typeface="Segoe UI Semilight" panose="020B0402040204020203" pitchFamily="34" charset="0"/>
                </a:rPr>
                <a:t>99</a:t>
              </a:r>
              <a:r>
                <a:rPr lang="en-US" sz="2000" dirty="0">
                  <a:solidFill>
                    <a:schemeClr val="tx2"/>
                  </a:solidFill>
                  <a:ea typeface="Segoe UI Black" panose="020B0A02040204020203" pitchFamily="34" charset="0"/>
                  <a:cs typeface="Segoe UI Black" panose="020B0A02040204020203" pitchFamily="34" charset="0"/>
                </a:rPr>
                <a:t>.999</a:t>
              </a:r>
              <a:r>
                <a:rPr lang="en-US" sz="1200" dirty="0">
                  <a:solidFill>
                    <a:schemeClr val="tx2"/>
                  </a:solidFill>
                  <a:ea typeface="Segoe UI Black" panose="020B0A02040204020203" pitchFamily="34" charset="0"/>
                  <a:cs typeface="Segoe UI Black" panose="020B0A02040204020203" pitchFamily="34" charset="0"/>
                </a:rPr>
                <a:t>%</a:t>
              </a:r>
            </a:p>
          </p:txBody>
        </p:sp>
      </p:grpSp>
      <p:grpSp>
        <p:nvGrpSpPr>
          <p:cNvPr id="5" name="Group 4"/>
          <p:cNvGrpSpPr/>
          <p:nvPr/>
        </p:nvGrpSpPr>
        <p:grpSpPr>
          <a:xfrm>
            <a:off x="6610862" y="3552953"/>
            <a:ext cx="4441935" cy="2590938"/>
            <a:chOff x="6610862" y="3552953"/>
            <a:chExt cx="4441935" cy="2590938"/>
          </a:xfrm>
        </p:grpSpPr>
        <p:sp>
          <p:nvSpPr>
            <p:cNvPr id="62" name="TextBox 61"/>
            <p:cNvSpPr txBox="1"/>
            <p:nvPr/>
          </p:nvSpPr>
          <p:spPr>
            <a:xfrm>
              <a:off x="6810674" y="3552953"/>
              <a:ext cx="1295484" cy="338554"/>
            </a:xfrm>
            <a:prstGeom prst="rect">
              <a:avLst/>
            </a:prstGeom>
            <a:noFill/>
          </p:spPr>
          <p:txBody>
            <a:bodyPr wrap="none" rtlCol="0">
              <a:spAutoFit/>
            </a:bodyPr>
            <a:lstStyle/>
            <a:p>
              <a:pPr algn="ctr"/>
              <a:r>
                <a:rPr lang="en-US" sz="1600" b="1" dirty="0">
                  <a:solidFill>
                    <a:srgbClr val="0078D7"/>
                  </a:solidFill>
                  <a:latin typeface="Segoe UI Semibold" charset="0"/>
                  <a:ea typeface="Segoe UI Semibold" charset="0"/>
                  <a:cs typeface="Segoe UI Semibold" charset="0"/>
                </a:rPr>
                <a:t>Throughput</a:t>
              </a:r>
            </a:p>
          </p:txBody>
        </p:sp>
        <p:sp>
          <p:nvSpPr>
            <p:cNvPr id="66" name="TextBox 65"/>
            <p:cNvSpPr txBox="1"/>
            <p:nvPr/>
          </p:nvSpPr>
          <p:spPr>
            <a:xfrm>
              <a:off x="9540000" y="3552953"/>
              <a:ext cx="1286506" cy="338554"/>
            </a:xfrm>
            <a:prstGeom prst="rect">
              <a:avLst/>
            </a:prstGeom>
            <a:noFill/>
          </p:spPr>
          <p:txBody>
            <a:bodyPr wrap="none" rtlCol="0">
              <a:spAutoFit/>
            </a:bodyPr>
            <a:lstStyle/>
            <a:p>
              <a:pPr algn="ctr"/>
              <a:r>
                <a:rPr lang="en-US" sz="1600" b="1" dirty="0">
                  <a:solidFill>
                    <a:srgbClr val="0078D7"/>
                  </a:solidFill>
                  <a:latin typeface="Segoe UI Semibold" charset="0"/>
                  <a:ea typeface="Segoe UI Semibold" charset="0"/>
                  <a:cs typeface="Segoe UI Semibold" charset="0"/>
                </a:rPr>
                <a:t>Consistency</a:t>
              </a:r>
            </a:p>
          </p:txBody>
        </p:sp>
        <p:grpSp>
          <p:nvGrpSpPr>
            <p:cNvPr id="47" name="Group 46">
              <a:extLst>
                <a:ext uri="{FF2B5EF4-FFF2-40B4-BE49-F238E27FC236}">
                  <a16:creationId xmlns:a16="http://schemas.microsoft.com/office/drawing/2014/main" id="{4DF029D3-9086-4835-B2F3-C6B0DF40B286}"/>
                </a:ext>
              </a:extLst>
            </p:cNvPr>
            <p:cNvGrpSpPr/>
            <p:nvPr/>
          </p:nvGrpSpPr>
          <p:grpSpPr>
            <a:xfrm>
              <a:off x="6610862" y="3995791"/>
              <a:ext cx="1693569" cy="2142934"/>
              <a:chOff x="9079741" y="2473250"/>
              <a:chExt cx="838336" cy="1060779"/>
            </a:xfrm>
            <a:solidFill>
              <a:srgbClr val="F3F3F3"/>
            </a:solidFill>
          </p:grpSpPr>
          <p:grpSp>
            <p:nvGrpSpPr>
              <p:cNvPr id="48" name="Group 47">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51"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2"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9"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Oval 49">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6" name="TextBox 45"/>
            <p:cNvSpPr txBox="1"/>
            <p:nvPr/>
          </p:nvSpPr>
          <p:spPr>
            <a:xfrm>
              <a:off x="7002110" y="4708966"/>
              <a:ext cx="936440" cy="249133"/>
            </a:xfrm>
            <a:prstGeom prst="rect">
              <a:avLst/>
            </a:prstGeom>
            <a:noFill/>
          </p:spPr>
          <p:txBody>
            <a:bodyPr wrap="square" rtlCol="0">
              <a:spAutoFit/>
            </a:bodyPr>
            <a:lstStyle/>
            <a:p>
              <a:pPr algn="ctr"/>
              <a:r>
                <a:rPr lang="en-US" sz="1100" dirty="0">
                  <a:solidFill>
                    <a:schemeClr val="tx2"/>
                  </a:solidFill>
                  <a:ea typeface="Segoe UI Black" panose="020B0A02040204020203" pitchFamily="34" charset="0"/>
                  <a:cs typeface="Segoe UI Black" panose="020B0A02040204020203" pitchFamily="34" charset="0"/>
                </a:rPr>
                <a:t>Guaranteed</a:t>
              </a:r>
            </a:p>
          </p:txBody>
        </p:sp>
        <p:grpSp>
          <p:nvGrpSpPr>
            <p:cNvPr id="59" name="Group 58">
              <a:extLst>
                <a:ext uri="{FF2B5EF4-FFF2-40B4-BE49-F238E27FC236}">
                  <a16:creationId xmlns:a16="http://schemas.microsoft.com/office/drawing/2014/main" id="{4DF029D3-9086-4835-B2F3-C6B0DF40B286}"/>
                </a:ext>
              </a:extLst>
            </p:cNvPr>
            <p:cNvGrpSpPr/>
            <p:nvPr/>
          </p:nvGrpSpPr>
          <p:grpSpPr>
            <a:xfrm>
              <a:off x="9359228" y="4000957"/>
              <a:ext cx="1693569" cy="2142934"/>
              <a:chOff x="9079741" y="2473250"/>
              <a:chExt cx="838336" cy="1060779"/>
            </a:xfrm>
            <a:solidFill>
              <a:srgbClr val="F3F3F3"/>
            </a:solidFill>
          </p:grpSpPr>
          <p:grpSp>
            <p:nvGrpSpPr>
              <p:cNvPr id="60" name="Group 5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65"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6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Oval 63">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69" name="TextBox 68"/>
            <p:cNvSpPr txBox="1"/>
            <p:nvPr/>
          </p:nvSpPr>
          <p:spPr>
            <a:xfrm>
              <a:off x="9750476" y="4714132"/>
              <a:ext cx="936440" cy="249133"/>
            </a:xfrm>
            <a:prstGeom prst="rect">
              <a:avLst/>
            </a:prstGeom>
            <a:noFill/>
          </p:spPr>
          <p:txBody>
            <a:bodyPr wrap="square" rtlCol="0">
              <a:spAutoFit/>
            </a:bodyPr>
            <a:lstStyle/>
            <a:p>
              <a:pPr algn="ctr"/>
              <a:r>
                <a:rPr lang="en-US" sz="1100" dirty="0">
                  <a:solidFill>
                    <a:schemeClr val="tx2"/>
                  </a:solidFill>
                  <a:ea typeface="Segoe UI Black" panose="020B0A02040204020203" pitchFamily="34" charset="0"/>
                  <a:cs typeface="Segoe UI Black" panose="020B0A02040204020203" pitchFamily="34" charset="0"/>
                </a:rPr>
                <a:t>Guaranteed</a:t>
              </a:r>
            </a:p>
          </p:txBody>
        </p:sp>
      </p:grpSp>
    </p:spTree>
    <p:extLst>
      <p:ext uri="{BB962C8B-B14F-4D97-AF65-F5344CB8AC3E}">
        <p14:creationId xmlns:p14="http://schemas.microsoft.com/office/powerpoint/2010/main" val="20757165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7630597" cy="899665"/>
          </a:xfrm>
        </p:spPr>
        <p:txBody>
          <a:bodyPr/>
          <a:lstStyle/>
          <a:p>
            <a:r>
              <a:rPr lang="en-US" dirty="0"/>
              <a:t>Handle any data with no schema or indexing required</a:t>
            </a:r>
          </a:p>
        </p:txBody>
      </p:sp>
      <p:sp>
        <p:nvSpPr>
          <p:cNvPr id="3" name="Text Placeholder 2"/>
          <p:cNvSpPr>
            <a:spLocks noGrp="1"/>
          </p:cNvSpPr>
          <p:nvPr>
            <p:ph type="body" sz="quarter" idx="10"/>
          </p:nvPr>
        </p:nvSpPr>
        <p:spPr>
          <a:xfrm>
            <a:off x="324394" y="1821486"/>
            <a:ext cx="6825361" cy="1020792"/>
          </a:xfrm>
        </p:spPr>
        <p:txBody>
          <a:bodyPr/>
          <a:lstStyle/>
          <a:p>
            <a:pPr lvl="0" defTabSz="914400">
              <a:lnSpc>
                <a:spcPct val="100000"/>
              </a:lnSpc>
              <a:spcBef>
                <a:spcPts val="1000"/>
              </a:spcBef>
              <a:spcAft>
                <a:spcPts val="0"/>
              </a:spcAft>
              <a:buClr>
                <a:schemeClr val="bg1"/>
              </a:buClr>
              <a:buSzTx/>
            </a:pPr>
            <a:r>
              <a:rPr lang="en-US" sz="1600" dirty="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dirty="0">
              <a:latin typeface="Segoe UI Semilight" charset="0"/>
              <a:ea typeface="Segoe UI Semilight" charset="0"/>
              <a:cs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dirty="0">
                          <a:solidFill>
                            <a:schemeClr val="bg1"/>
                          </a:solidFill>
                          <a:latin typeface="Segoe UI Semibold" panose="020B0702040204020203" pitchFamily="34" charset="0"/>
                          <a:cs typeface="Segoe UI Semibold" panose="020B0702040204020203"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dirty="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dirty="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dirty="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dirty="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536888"/>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Automatic index management </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Synchronous auto-indexing</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No schemas or secondary indices needed</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6360273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8329037" cy="899665"/>
          </a:xfrm>
        </p:spPr>
        <p:txBody>
          <a:bodyPr/>
          <a:lstStyle/>
          <a:p>
            <a:pPr algn="l"/>
            <a:r>
              <a:rPr lang="en-US" dirty="0"/>
              <a:t>Trust your data to industry-leading Security &amp; Compliance</a:t>
            </a:r>
          </a:p>
        </p:txBody>
      </p:sp>
      <p:sp>
        <p:nvSpPr>
          <p:cNvPr id="3" name="Text Placeholder 2"/>
          <p:cNvSpPr>
            <a:spLocks noGrp="1"/>
          </p:cNvSpPr>
          <p:nvPr>
            <p:ph type="body" sz="quarter" idx="10"/>
          </p:nvPr>
        </p:nvSpPr>
        <p:spPr>
          <a:xfrm>
            <a:off x="315539" y="1811760"/>
            <a:ext cx="5853769" cy="897682"/>
          </a:xfrm>
        </p:spPr>
        <p:txBody>
          <a:bodyPr/>
          <a:lstStyle/>
          <a:p>
            <a:pPr lvl="0"/>
            <a:r>
              <a:rPr lang="en-US" sz="1600" dirty="0"/>
              <a:t>Azure is the world’s most trusted cloud, with more certifications than any other cloud provider.</a:t>
            </a:r>
          </a:p>
          <a:p>
            <a:pPr lvl="0" defTabSz="914400">
              <a:spcBef>
                <a:spcPts val="1000"/>
              </a:spcBef>
              <a:spcAft>
                <a:spcPts val="0"/>
              </a:spcAft>
              <a:buClr>
                <a:schemeClr val="bg1"/>
              </a:buClr>
              <a:buSzTx/>
            </a:pPr>
            <a:endParaRPr lang="en-US" sz="1200" spc="50" dirty="0">
              <a:latin typeface="Segoe UI Semilight" charset="0"/>
              <a:ea typeface="Segoe UI Semilight" charset="0"/>
              <a:cs typeface="Segoe UI Semilight" charset="0"/>
            </a:endParaRPr>
          </a:p>
        </p:txBody>
      </p:sp>
      <p:grpSp>
        <p:nvGrpSpPr>
          <p:cNvPr id="13" name="Group 12">
            <a:extLst>
              <a:ext uri="{FF2B5EF4-FFF2-40B4-BE49-F238E27FC236}">
                <a16:creationId xmlns:a16="http://schemas.microsoft.com/office/drawing/2014/main" id="{684EDD64-DCBF-4657-8F05-4AD9B8753EF9}"/>
              </a:ext>
            </a:extLst>
          </p:cNvPr>
          <p:cNvGrpSpPr/>
          <p:nvPr/>
        </p:nvGrpSpPr>
        <p:grpSpPr>
          <a:xfrm>
            <a:off x="7853583" y="2976875"/>
            <a:ext cx="2325010" cy="2462870"/>
            <a:chOff x="8436858" y="2535046"/>
            <a:chExt cx="1539405" cy="1630683"/>
          </a:xfrm>
          <a:noFill/>
        </p:grpSpPr>
        <p:sp>
          <p:nvSpPr>
            <p:cNvPr id="14" name="Freeform 764">
              <a:extLst>
                <a:ext uri="{FF2B5EF4-FFF2-40B4-BE49-F238E27FC236}">
                  <a16:creationId xmlns:a16="http://schemas.microsoft.com/office/drawing/2014/main" id="{3CE76370-EDC0-4DD4-8920-C40300765F56}"/>
                </a:ext>
              </a:extLst>
            </p:cNvPr>
            <p:cNvSpPr>
              <a:spLocks/>
            </p:cNvSpPr>
            <p:nvPr/>
          </p:nvSpPr>
          <p:spPr bwMode="auto">
            <a:xfrm>
              <a:off x="8436858" y="2535046"/>
              <a:ext cx="1539405" cy="1630683"/>
            </a:xfrm>
            <a:custGeom>
              <a:avLst/>
              <a:gdLst>
                <a:gd name="T0" fmla="*/ 440 w 455"/>
                <a:gd name="T1" fmla="*/ 67 h 493"/>
                <a:gd name="T2" fmla="*/ 228 w 455"/>
                <a:gd name="T3" fmla="*/ 0 h 493"/>
                <a:gd name="T4" fmla="*/ 16 w 455"/>
                <a:gd name="T5" fmla="*/ 67 h 493"/>
                <a:gd name="T6" fmla="*/ 228 w 455"/>
                <a:gd name="T7" fmla="*/ 493 h 493"/>
                <a:gd name="T8" fmla="*/ 440 w 455"/>
                <a:gd name="T9" fmla="*/ 67 h 493"/>
              </a:gdLst>
              <a:ahLst/>
              <a:cxnLst>
                <a:cxn ang="0">
                  <a:pos x="T0" y="T1"/>
                </a:cxn>
                <a:cxn ang="0">
                  <a:pos x="T2" y="T3"/>
                </a:cxn>
                <a:cxn ang="0">
                  <a:pos x="T4" y="T5"/>
                </a:cxn>
                <a:cxn ang="0">
                  <a:pos x="T6" y="T7"/>
                </a:cxn>
                <a:cxn ang="0">
                  <a:pos x="T8" y="T9"/>
                </a:cxn>
              </a:cxnLst>
              <a:rect l="0" t="0" r="r" b="b"/>
              <a:pathLst>
                <a:path w="455" h="493">
                  <a:moveTo>
                    <a:pt x="440" y="67"/>
                  </a:moveTo>
                  <a:cubicBezTo>
                    <a:pt x="324" y="67"/>
                    <a:pt x="228" y="0"/>
                    <a:pt x="228" y="0"/>
                  </a:cubicBezTo>
                  <a:cubicBezTo>
                    <a:pt x="228" y="0"/>
                    <a:pt x="131" y="67"/>
                    <a:pt x="16" y="67"/>
                  </a:cubicBezTo>
                  <a:cubicBezTo>
                    <a:pt x="16" y="67"/>
                    <a:pt x="0" y="414"/>
                    <a:pt x="228" y="493"/>
                  </a:cubicBezTo>
                  <a:cubicBezTo>
                    <a:pt x="455" y="414"/>
                    <a:pt x="440" y="67"/>
                    <a:pt x="440" y="67"/>
                  </a:cubicBezTo>
                </a:path>
              </a:pathLst>
            </a:custGeom>
            <a:noFill/>
            <a:ln w="12700">
              <a:solidFill>
                <a:srgbClr val="0177D7"/>
              </a:solidFill>
              <a:miter lim="800000"/>
            </a:ln>
          </p:spPr>
          <p:txBody>
            <a:bodyPr vert="horz" wrap="square" lIns="89642" tIns="44821" rIns="89642" bIns="44821" numCol="1" anchor="t" anchorCtr="0" compatLnSpc="1">
              <a:prstTxWarp prst="textNoShape">
                <a:avLst/>
              </a:prstTxWarp>
            </a:bodyPr>
            <a:lstStyle/>
            <a:p>
              <a:endParaRPr lang="en-US" sz="1765"/>
            </a:p>
          </p:txBody>
        </p:sp>
        <p:sp>
          <p:nvSpPr>
            <p:cNvPr id="15" name="Freeform 785">
              <a:extLst>
                <a:ext uri="{FF2B5EF4-FFF2-40B4-BE49-F238E27FC236}">
                  <a16:creationId xmlns:a16="http://schemas.microsoft.com/office/drawing/2014/main" id="{01FA826D-5913-4B7F-97CB-0AEF159A722A}"/>
                </a:ext>
              </a:extLst>
            </p:cNvPr>
            <p:cNvSpPr>
              <a:spLocks/>
            </p:cNvSpPr>
            <p:nvPr/>
          </p:nvSpPr>
          <p:spPr bwMode="auto">
            <a:xfrm>
              <a:off x="8961782" y="2893235"/>
              <a:ext cx="489553" cy="794032"/>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2" name="Rectangle 1"/>
          <p:cNvSpPr/>
          <p:nvPr/>
        </p:nvSpPr>
        <p:spPr>
          <a:xfrm>
            <a:off x="358757" y="2515121"/>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Enterprise grade security </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Encryption at Rest</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Encryption is enabled automatically by default </a:t>
            </a:r>
          </a:p>
          <a:p>
            <a:pPr marL="285750" lvl="0" indent="-285750">
              <a:spcBef>
                <a:spcPts val="1000"/>
              </a:spcBef>
              <a:buClr>
                <a:srgbClr val="0177D7"/>
              </a:buClr>
              <a:buFont typeface="Arial" charset="0"/>
              <a:buChar char="•"/>
            </a:pPr>
            <a:r>
              <a:rPr lang="en-US" sz="1600" spc="50" dirty="0">
                <a:latin typeface="Segoe UI Semilight" charset="0"/>
                <a:ea typeface="Segoe UI Semilight" charset="0"/>
                <a:cs typeface="Segoe UI Semilight" charset="0"/>
              </a:rPr>
              <a:t>Comprehensive Azure compliance certification</a:t>
            </a:r>
          </a:p>
        </p:txBody>
      </p:sp>
      <p:grpSp>
        <p:nvGrpSpPr>
          <p:cNvPr id="4" name="Group 3"/>
          <p:cNvGrpSpPr/>
          <p:nvPr/>
        </p:nvGrpSpPr>
        <p:grpSpPr>
          <a:xfrm>
            <a:off x="6920502" y="1990487"/>
            <a:ext cx="4445122" cy="4386629"/>
            <a:chOff x="7128847" y="1677971"/>
            <a:chExt cx="4445122" cy="4386629"/>
          </a:xfrm>
        </p:grpSpPr>
        <p:grpSp>
          <p:nvGrpSpPr>
            <p:cNvPr id="9" name="Group 8"/>
            <p:cNvGrpSpPr/>
            <p:nvPr/>
          </p:nvGrpSpPr>
          <p:grpSpPr>
            <a:xfrm>
              <a:off x="10355568" y="1678135"/>
              <a:ext cx="656510" cy="656510"/>
              <a:chOff x="1453808" y="2147980"/>
              <a:chExt cx="177800" cy="177800"/>
            </a:xfrm>
          </p:grpSpPr>
          <p:sp>
            <p:nvSpPr>
              <p:cNvPr id="10" name="Oval 9"/>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10"/>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2" name="Group 11"/>
            <p:cNvGrpSpPr/>
            <p:nvPr/>
          </p:nvGrpSpPr>
          <p:grpSpPr>
            <a:xfrm>
              <a:off x="7128847" y="4217678"/>
              <a:ext cx="442757" cy="442757"/>
              <a:chOff x="1517650" y="1863725"/>
              <a:chExt cx="177800" cy="177800"/>
            </a:xfrm>
          </p:grpSpPr>
          <p:sp>
            <p:nvSpPr>
              <p:cNvPr id="16" name="Oval 15"/>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6"/>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8" name="Group 17"/>
            <p:cNvGrpSpPr/>
            <p:nvPr/>
          </p:nvGrpSpPr>
          <p:grpSpPr>
            <a:xfrm>
              <a:off x="10652015" y="4660435"/>
              <a:ext cx="921954" cy="921954"/>
              <a:chOff x="1517650" y="1863725"/>
              <a:chExt cx="177800" cy="177800"/>
            </a:xfrm>
          </p:grpSpPr>
          <p:sp>
            <p:nvSpPr>
              <p:cNvPr id="19" name="Oval 18"/>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Freeform 19"/>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7198616" y="1677971"/>
              <a:ext cx="598236" cy="598236"/>
              <a:chOff x="1567855" y="1980501"/>
              <a:chExt cx="177800" cy="177800"/>
            </a:xfrm>
          </p:grpSpPr>
          <p:sp>
            <p:nvSpPr>
              <p:cNvPr id="22" name="Oval 21"/>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4" name="Group 23"/>
            <p:cNvGrpSpPr/>
            <p:nvPr/>
          </p:nvGrpSpPr>
          <p:grpSpPr>
            <a:xfrm>
              <a:off x="8371008" y="5778599"/>
              <a:ext cx="286001" cy="286001"/>
              <a:chOff x="1517650" y="1863725"/>
              <a:chExt cx="177800" cy="177800"/>
            </a:xfrm>
          </p:grpSpPr>
          <p:sp>
            <p:nvSpPr>
              <p:cNvPr id="25" name="Oval 24"/>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25"/>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7" name="Group 26"/>
            <p:cNvGrpSpPr/>
            <p:nvPr/>
          </p:nvGrpSpPr>
          <p:grpSpPr>
            <a:xfrm>
              <a:off x="11098640" y="3011830"/>
              <a:ext cx="286001" cy="286001"/>
              <a:chOff x="1517650" y="1863725"/>
              <a:chExt cx="177800" cy="177800"/>
            </a:xfrm>
          </p:grpSpPr>
          <p:sp>
            <p:nvSpPr>
              <p:cNvPr id="28" name="Oval 27"/>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83721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82265-D437-43DE-8894-A0F96529118A}"/>
              </a:ext>
            </a:extLst>
          </p:cNvPr>
          <p:cNvSpPr>
            <a:spLocks noGrp="1"/>
          </p:cNvSpPr>
          <p:nvPr>
            <p:ph type="title"/>
          </p:nvPr>
        </p:nvSpPr>
        <p:spPr/>
        <p:txBody>
          <a:bodyPr/>
          <a:lstStyle/>
          <a:p>
            <a:r>
              <a:rPr lang="en-US"/>
              <a:t>Top 10 reasons why customers use</a:t>
            </a:r>
            <a:br>
              <a:rPr lang="en-US"/>
            </a:br>
            <a:r>
              <a:rPr lang="en-US"/>
              <a:t>Azure Cosmos DB</a:t>
            </a:r>
          </a:p>
        </p:txBody>
      </p:sp>
      <p:grpSp>
        <p:nvGrpSpPr>
          <p:cNvPr id="55" name="Group 54"/>
          <p:cNvGrpSpPr/>
          <p:nvPr/>
        </p:nvGrpSpPr>
        <p:grpSpPr>
          <a:xfrm>
            <a:off x="7164168" y="2162738"/>
            <a:ext cx="2082409" cy="3832887"/>
            <a:chOff x="7164168" y="2162738"/>
            <a:chExt cx="2082409" cy="3832887"/>
          </a:xfrm>
        </p:grpSpPr>
        <p:sp>
          <p:nvSpPr>
            <p:cNvPr id="8" name="TextBox 7">
              <a:extLst>
                <a:ext uri="{FF2B5EF4-FFF2-40B4-BE49-F238E27FC236}">
                  <a16:creationId xmlns:a16="http://schemas.microsoft.com/office/drawing/2014/main" id="{3C284CC6-F706-49D6-9791-D63061F0330A}"/>
                </a:ext>
              </a:extLst>
            </p:cNvPr>
            <p:cNvSpPr txBox="1"/>
            <p:nvPr/>
          </p:nvSpPr>
          <p:spPr>
            <a:xfrm>
              <a:off x="7164168"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Natively supports </a:t>
              </a:r>
              <a:r>
                <a:rPr lang="en-US" sz="1600">
                  <a:solidFill>
                    <a:schemeClr val="tx2"/>
                  </a:solidFill>
                </a:rPr>
                <a:t>different types of data </a:t>
              </a:r>
              <a:r>
                <a:rPr lang="en-US" sz="1600">
                  <a:gradFill>
                    <a:gsLst>
                      <a:gs pos="2917">
                        <a:schemeClr val="tx1"/>
                      </a:gs>
                      <a:gs pos="30000">
                        <a:schemeClr val="tx1"/>
                      </a:gs>
                    </a:gsLst>
                    <a:lin ang="5400000" scaled="0"/>
                  </a:gradFill>
                </a:rPr>
                <a:t>at massive scale</a:t>
              </a:r>
            </a:p>
          </p:txBody>
        </p:sp>
        <p:sp>
          <p:nvSpPr>
            <p:cNvPr id="13" name="TextBox 12">
              <a:extLst>
                <a:ext uri="{FF2B5EF4-FFF2-40B4-BE49-F238E27FC236}">
                  <a16:creationId xmlns:a16="http://schemas.microsoft.com/office/drawing/2014/main" id="{64E8FBC9-26F7-4799-8101-661CDAF0E4F1}"/>
                </a:ext>
              </a:extLst>
            </p:cNvPr>
            <p:cNvSpPr txBox="1"/>
            <p:nvPr/>
          </p:nvSpPr>
          <p:spPr>
            <a:xfrm>
              <a:off x="7164168"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a:t>
              </a:r>
              <a:r>
                <a:rPr lang="en-US" sz="1600">
                  <a:solidFill>
                    <a:schemeClr val="tx2"/>
                  </a:solidFill>
                </a:rPr>
                <a:t>multi-tenancy and enterprise-grade security</a:t>
              </a:r>
            </a:p>
          </p:txBody>
        </p:sp>
        <p:grpSp>
          <p:nvGrpSpPr>
            <p:cNvPr id="22" name="Group 21">
              <a:extLst>
                <a:ext uri="{FF2B5EF4-FFF2-40B4-BE49-F238E27FC236}">
                  <a16:creationId xmlns:a16="http://schemas.microsoft.com/office/drawing/2014/main" id="{196F2F7C-6800-4AC4-AC9B-046BFC06DCB6}"/>
                </a:ext>
              </a:extLst>
            </p:cNvPr>
            <p:cNvGrpSpPr/>
            <p:nvPr/>
          </p:nvGrpSpPr>
          <p:grpSpPr>
            <a:xfrm>
              <a:off x="7339292" y="4415688"/>
              <a:ext cx="266966" cy="461546"/>
              <a:chOff x="9483369" y="4036570"/>
              <a:chExt cx="385258" cy="666058"/>
            </a:xfrm>
            <a:noFill/>
          </p:grpSpPr>
          <p:sp>
            <p:nvSpPr>
              <p:cNvPr id="23" name="Freeform: Shape 22">
                <a:extLst>
                  <a:ext uri="{FF2B5EF4-FFF2-40B4-BE49-F238E27FC236}">
                    <a16:creationId xmlns:a16="http://schemas.microsoft.com/office/drawing/2014/main" id="{FB855218-7205-4063-A0C1-8DE45D5D1F63}"/>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a:solidFill>
                    <a:srgbClr val="505050"/>
                  </a:solidFill>
                  <a:latin typeface="Calibri Light" panose="020F0302020204030204"/>
                </a:endParaRPr>
              </a:p>
            </p:txBody>
          </p:sp>
          <p:sp useBgFill="1">
            <p:nvSpPr>
              <p:cNvPr id="24" name="Freeform: Shape 23">
                <a:extLst>
                  <a:ext uri="{FF2B5EF4-FFF2-40B4-BE49-F238E27FC236}">
                    <a16:creationId xmlns:a16="http://schemas.microsoft.com/office/drawing/2014/main" id="{2359C72F-1BF9-4E8B-86AF-E2E0C58C0215}"/>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a:solidFill>
                    <a:srgbClr val="505050"/>
                  </a:solidFill>
                  <a:latin typeface="Calibri Light" panose="020F0302020204030204"/>
                </a:endParaRPr>
              </a:p>
            </p:txBody>
          </p:sp>
        </p:grpSp>
        <p:sp>
          <p:nvSpPr>
            <p:cNvPr id="25" name="Freeform 5">
              <a:extLst>
                <a:ext uri="{FF2B5EF4-FFF2-40B4-BE49-F238E27FC236}">
                  <a16:creationId xmlns:a16="http://schemas.microsoft.com/office/drawing/2014/main" id="{E53F5E30-CE6A-4CE1-86CA-8A9DFE560E6D}"/>
                </a:ext>
              </a:extLst>
            </p:cNvPr>
            <p:cNvSpPr>
              <a:spLocks noEditPoints="1"/>
            </p:cNvSpPr>
            <p:nvPr/>
          </p:nvSpPr>
          <p:spPr bwMode="auto">
            <a:xfrm>
              <a:off x="7339292" y="2162738"/>
              <a:ext cx="251420" cy="41815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grpSp>
        <p:nvGrpSpPr>
          <p:cNvPr id="2" name="Group 1"/>
          <p:cNvGrpSpPr/>
          <p:nvPr/>
        </p:nvGrpSpPr>
        <p:grpSpPr>
          <a:xfrm>
            <a:off x="351971" y="2162738"/>
            <a:ext cx="1977572" cy="3611288"/>
            <a:chOff x="351971" y="2162738"/>
            <a:chExt cx="1977572" cy="3611288"/>
          </a:xfrm>
        </p:grpSpPr>
        <p:sp>
          <p:nvSpPr>
            <p:cNvPr id="4" name="TextBox 3">
              <a:extLst>
                <a:ext uri="{FF2B5EF4-FFF2-40B4-BE49-F238E27FC236}">
                  <a16:creationId xmlns:a16="http://schemas.microsoft.com/office/drawing/2014/main" id="{E4E01665-C1A6-4E70-BB03-24B2B0DE77B8}"/>
                </a:ext>
              </a:extLst>
            </p:cNvPr>
            <p:cNvSpPr txBox="1"/>
            <p:nvPr/>
          </p:nvSpPr>
          <p:spPr>
            <a:xfrm>
              <a:off x="351971" y="2747554"/>
              <a:ext cx="1977572"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The 1</a:t>
              </a:r>
              <a:r>
                <a:rPr lang="en-US" sz="1600" baseline="30000">
                  <a:gradFill>
                    <a:gsLst>
                      <a:gs pos="2917">
                        <a:schemeClr val="tx1"/>
                      </a:gs>
                      <a:gs pos="30000">
                        <a:schemeClr val="tx1"/>
                      </a:gs>
                    </a:gsLst>
                    <a:lin ang="5400000" scaled="0"/>
                  </a:gradFill>
                </a:rPr>
                <a:t>st</a:t>
              </a:r>
              <a:r>
                <a:rPr lang="en-US" sz="1600">
                  <a:gradFill>
                    <a:gsLst>
                      <a:gs pos="2917">
                        <a:schemeClr val="tx1"/>
                      </a:gs>
                      <a:gs pos="30000">
                        <a:schemeClr val="tx1"/>
                      </a:gs>
                    </a:gsLst>
                    <a:lin ang="5400000" scaled="0"/>
                  </a:gradFill>
                </a:rPr>
                <a:t> and only database with </a:t>
              </a:r>
              <a:r>
                <a:rPr lang="en-US" sz="1600">
                  <a:solidFill>
                    <a:schemeClr val="tx2"/>
                  </a:solidFill>
                </a:rPr>
                <a:t>global distribution turnkey capability</a:t>
              </a:r>
            </a:p>
          </p:txBody>
        </p:sp>
        <p:sp>
          <p:nvSpPr>
            <p:cNvPr id="10" name="TextBox 9">
              <a:extLst>
                <a:ext uri="{FF2B5EF4-FFF2-40B4-BE49-F238E27FC236}">
                  <a16:creationId xmlns:a16="http://schemas.microsoft.com/office/drawing/2014/main" id="{40BC8211-ED08-422F-B8E4-85034ACCF383}"/>
                </a:ext>
              </a:extLst>
            </p:cNvPr>
            <p:cNvSpPr txBox="1"/>
            <p:nvPr/>
          </p:nvSpPr>
          <p:spPr>
            <a:xfrm>
              <a:off x="351971" y="5016896"/>
              <a:ext cx="1977572"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Enables </a:t>
              </a:r>
              <a:r>
                <a:rPr lang="en-US" sz="1600">
                  <a:solidFill>
                    <a:schemeClr val="tx2"/>
                  </a:solidFill>
                </a:rPr>
                <a:t>mission critical </a:t>
              </a:r>
              <a:r>
                <a:rPr lang="en-US" sz="1600">
                  <a:gradFill>
                    <a:gsLst>
                      <a:gs pos="2917">
                        <a:schemeClr val="tx1"/>
                      </a:gs>
                      <a:gs pos="30000">
                        <a:schemeClr val="tx1"/>
                      </a:gs>
                    </a:gsLst>
                    <a:lin ang="5400000" scaled="0"/>
                  </a:gradFill>
                </a:rPr>
                <a:t>intelligent applications</a:t>
              </a:r>
            </a:p>
          </p:txBody>
        </p:sp>
        <p:grpSp>
          <p:nvGrpSpPr>
            <p:cNvPr id="15" name="Group 14">
              <a:extLst>
                <a:ext uri="{FF2B5EF4-FFF2-40B4-BE49-F238E27FC236}">
                  <a16:creationId xmlns:a16="http://schemas.microsoft.com/office/drawing/2014/main" id="{2677FF4F-91E8-4CCE-AB3E-362F54D97E9B}"/>
                </a:ext>
              </a:extLst>
            </p:cNvPr>
            <p:cNvGrpSpPr/>
            <p:nvPr/>
          </p:nvGrpSpPr>
          <p:grpSpPr>
            <a:xfrm>
              <a:off x="527095" y="2162738"/>
              <a:ext cx="397581" cy="397581"/>
              <a:chOff x="11679011" y="5307417"/>
              <a:chExt cx="457200" cy="457200"/>
            </a:xfrm>
          </p:grpSpPr>
          <p:sp>
            <p:nvSpPr>
              <p:cNvPr id="16" name="Oval 15">
                <a:extLst>
                  <a:ext uri="{FF2B5EF4-FFF2-40B4-BE49-F238E27FC236}">
                    <a16:creationId xmlns:a16="http://schemas.microsoft.com/office/drawing/2014/main" id="{EF5EC1CF-000B-4FDF-AE51-A9D3B937ABE8}"/>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B001F16-DE9B-478B-A3A6-9C20DA1A10B9}"/>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5C6A0991-35FB-44AD-914C-DA053C902478}"/>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CDA2C-D67D-4718-8469-47907BA6904B}"/>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38576B-5A58-4E41-8E2B-59932DA799F8}"/>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43DFC4-426F-4E12-8EB1-F3530416DBA4}"/>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2" name="building_7">
              <a:extLst>
                <a:ext uri="{FF2B5EF4-FFF2-40B4-BE49-F238E27FC236}">
                  <a16:creationId xmlns:a16="http://schemas.microsoft.com/office/drawing/2014/main" id="{EA2A8FDA-B80A-4371-B202-BEA77EE2C5B3}"/>
                </a:ext>
              </a:extLst>
            </p:cNvPr>
            <p:cNvSpPr>
              <a:spLocks noChangeAspect="1" noEditPoints="1"/>
            </p:cNvSpPr>
            <p:nvPr/>
          </p:nvSpPr>
          <p:spPr bwMode="auto">
            <a:xfrm>
              <a:off x="527095" y="4470728"/>
              <a:ext cx="381083" cy="397580"/>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5" name="TextBox 4">
            <a:extLst>
              <a:ext uri="{FF2B5EF4-FFF2-40B4-BE49-F238E27FC236}">
                <a16:creationId xmlns:a16="http://schemas.microsoft.com/office/drawing/2014/main" id="{3FBC79CC-A899-4924-92D5-9EC8C6BC0EBD}"/>
              </a:ext>
            </a:extLst>
          </p:cNvPr>
          <p:cNvSpPr txBox="1"/>
          <p:nvPr/>
        </p:nvSpPr>
        <p:spPr>
          <a:xfrm>
            <a:off x="2552812"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latin typeface="Segoe UI Semilight" charset="0"/>
                <a:ea typeface="Segoe UI Semilight" charset="0"/>
                <a:cs typeface="Segoe UI Semilight" charset="0"/>
              </a:rPr>
              <a:t>De</a:t>
            </a:r>
            <a:r>
              <a:rPr lang="en-US" sz="1600">
                <a:gradFill>
                  <a:gsLst>
                    <a:gs pos="2917">
                      <a:schemeClr val="tx1"/>
                    </a:gs>
                    <a:gs pos="30000">
                      <a:schemeClr val="tx1"/>
                    </a:gs>
                  </a:gsLst>
                  <a:lin ang="5400000" scaled="0"/>
                </a:gradFill>
              </a:rPr>
              <a:t>liver </a:t>
            </a:r>
            <a:r>
              <a:rPr lang="en-US" sz="1600">
                <a:solidFill>
                  <a:schemeClr val="tx2"/>
                </a:solidFill>
              </a:rPr>
              <a:t>massive storage/throughput scalability </a:t>
            </a:r>
            <a:r>
              <a:rPr lang="en-US" sz="1600">
                <a:gradFill>
                  <a:gsLst>
                    <a:gs pos="2917">
                      <a:schemeClr val="tx1"/>
                    </a:gs>
                    <a:gs pos="30000">
                      <a:schemeClr val="tx1"/>
                    </a:gs>
                  </a:gsLst>
                  <a:lin ang="5400000" scaled="0"/>
                </a:gradFill>
              </a:rPr>
              <a:t>database</a:t>
            </a:r>
          </a:p>
        </p:txBody>
      </p:sp>
      <p:sp>
        <p:nvSpPr>
          <p:cNvPr id="11" name="TextBox 10">
            <a:extLst>
              <a:ext uri="{FF2B5EF4-FFF2-40B4-BE49-F238E27FC236}">
                <a16:creationId xmlns:a16="http://schemas.microsoft.com/office/drawing/2014/main" id="{3A2BFEB7-9D3E-4AA4-ABC7-6E563B937D96}"/>
              </a:ext>
            </a:extLst>
          </p:cNvPr>
          <p:cNvSpPr txBox="1"/>
          <p:nvPr/>
        </p:nvSpPr>
        <p:spPr>
          <a:xfrm>
            <a:off x="2552812" y="5016896"/>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Gives high flexibility </a:t>
            </a:r>
            <a:r>
              <a:rPr lang="en-US" sz="1600">
                <a:solidFill>
                  <a:schemeClr val="tx2"/>
                </a:solidFill>
              </a:rPr>
              <a:t>to optimize for speed and cost</a:t>
            </a:r>
          </a:p>
        </p:txBody>
      </p:sp>
      <p:sp>
        <p:nvSpPr>
          <p:cNvPr id="33" name="Freeform 146">
            <a:extLst>
              <a:ext uri="{FF2B5EF4-FFF2-40B4-BE49-F238E27FC236}">
                <a16:creationId xmlns:a16="http://schemas.microsoft.com/office/drawing/2014/main" id="{DA0CBC89-8D98-4617-B93F-A453A4504285}"/>
              </a:ext>
            </a:extLst>
          </p:cNvPr>
          <p:cNvSpPr>
            <a:spLocks noChangeAspect="1"/>
          </p:cNvSpPr>
          <p:nvPr/>
        </p:nvSpPr>
        <p:spPr bwMode="auto">
          <a:xfrm>
            <a:off x="2727936" y="4558937"/>
            <a:ext cx="502593" cy="31829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a:solidFill>
                <a:srgbClr val="FFFFFF"/>
              </a:solidFill>
              <a:latin typeface="Segoe UI Light"/>
              <a:ea typeface="Segoe UI" pitchFamily="34" charset="0"/>
              <a:cs typeface="Segoe UI" pitchFamily="34" charset="0"/>
            </a:endParaRPr>
          </a:p>
        </p:txBody>
      </p:sp>
      <p:grpSp>
        <p:nvGrpSpPr>
          <p:cNvPr id="35" name="Group 34">
            <a:extLst>
              <a:ext uri="{FF2B5EF4-FFF2-40B4-BE49-F238E27FC236}">
                <a16:creationId xmlns:a16="http://schemas.microsoft.com/office/drawing/2014/main" id="{FC2D3CD4-51CE-41B9-87AE-73D071AD71DF}"/>
              </a:ext>
            </a:extLst>
          </p:cNvPr>
          <p:cNvGrpSpPr/>
          <p:nvPr/>
        </p:nvGrpSpPr>
        <p:grpSpPr>
          <a:xfrm>
            <a:off x="2727936" y="2230668"/>
            <a:ext cx="402639" cy="361232"/>
            <a:chOff x="1275510" y="6072184"/>
            <a:chExt cx="508602" cy="456298"/>
          </a:xfrm>
        </p:grpSpPr>
        <p:grpSp>
          <p:nvGrpSpPr>
            <p:cNvPr id="36" name="Group 35">
              <a:extLst>
                <a:ext uri="{FF2B5EF4-FFF2-40B4-BE49-F238E27FC236}">
                  <a16:creationId xmlns:a16="http://schemas.microsoft.com/office/drawing/2014/main" id="{212497D1-6088-4E46-9FEE-08B125BD925A}"/>
                </a:ext>
              </a:extLst>
            </p:cNvPr>
            <p:cNvGrpSpPr/>
            <p:nvPr/>
          </p:nvGrpSpPr>
          <p:grpSpPr>
            <a:xfrm>
              <a:off x="1275510" y="6224584"/>
              <a:ext cx="508602" cy="151498"/>
              <a:chOff x="551886" y="4945335"/>
              <a:chExt cx="508602" cy="151498"/>
            </a:xfrm>
          </p:grpSpPr>
          <p:sp>
            <p:nvSpPr>
              <p:cNvPr id="45" name="Rectangle 44">
                <a:extLst>
                  <a:ext uri="{FF2B5EF4-FFF2-40B4-BE49-F238E27FC236}">
                    <a16:creationId xmlns:a16="http://schemas.microsoft.com/office/drawing/2014/main" id="{D44C2743-03CC-449B-879B-3EE4255174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BA8A8894-AC1A-484D-ABDC-DF4C6924268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Connector 46">
                <a:extLst>
                  <a:ext uri="{FF2B5EF4-FFF2-40B4-BE49-F238E27FC236}">
                    <a16:creationId xmlns:a16="http://schemas.microsoft.com/office/drawing/2014/main" id="{E3E14144-1AD2-45B8-8EAF-D1201A533F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F02F3F2-B202-40E7-BEA0-9B3C9238A2AD}"/>
                </a:ext>
              </a:extLst>
            </p:cNvPr>
            <p:cNvGrpSpPr/>
            <p:nvPr/>
          </p:nvGrpSpPr>
          <p:grpSpPr>
            <a:xfrm>
              <a:off x="1275510" y="6376984"/>
              <a:ext cx="508602" cy="151498"/>
              <a:chOff x="551886" y="4945335"/>
              <a:chExt cx="508602" cy="151498"/>
            </a:xfrm>
          </p:grpSpPr>
          <p:sp>
            <p:nvSpPr>
              <p:cNvPr id="42" name="Rectangle 41">
                <a:extLst>
                  <a:ext uri="{FF2B5EF4-FFF2-40B4-BE49-F238E27FC236}">
                    <a16:creationId xmlns:a16="http://schemas.microsoft.com/office/drawing/2014/main" id="{40511CB9-882F-423E-8465-C906FEEA410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458A8168-57E2-48DE-813E-9D91B2E348A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042D586D-FACF-4E15-9F74-A85183DFC1A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596E95D-63EF-4A62-89B0-1B8A11FB84AF}"/>
                </a:ext>
              </a:extLst>
            </p:cNvPr>
            <p:cNvGrpSpPr/>
            <p:nvPr/>
          </p:nvGrpSpPr>
          <p:grpSpPr>
            <a:xfrm>
              <a:off x="1275510" y="6072184"/>
              <a:ext cx="508602" cy="151498"/>
              <a:chOff x="551886" y="4945335"/>
              <a:chExt cx="508602" cy="151498"/>
            </a:xfrm>
          </p:grpSpPr>
          <p:sp>
            <p:nvSpPr>
              <p:cNvPr id="39" name="Rectangle 38">
                <a:extLst>
                  <a:ext uri="{FF2B5EF4-FFF2-40B4-BE49-F238E27FC236}">
                    <a16:creationId xmlns:a16="http://schemas.microsoft.com/office/drawing/2014/main" id="{45B6E5AF-9B22-4A4B-879E-6C0314AA119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5509AE69-E393-4538-B779-1434562C909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383AA8A4-E2F1-4B58-AFFF-4BA4BB89567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9469845" y="2130818"/>
            <a:ext cx="2082409" cy="3864807"/>
            <a:chOff x="9469845" y="2130818"/>
            <a:chExt cx="2082409" cy="3864807"/>
          </a:xfrm>
        </p:grpSpPr>
        <p:sp>
          <p:nvSpPr>
            <p:cNvPr id="9" name="TextBox 8">
              <a:extLst>
                <a:ext uri="{FF2B5EF4-FFF2-40B4-BE49-F238E27FC236}">
                  <a16:creationId xmlns:a16="http://schemas.microsoft.com/office/drawing/2014/main" id="{B3DACEE5-E130-4C59-B833-F30B9E4DCE1A}"/>
                </a:ext>
              </a:extLst>
            </p:cNvPr>
            <p:cNvSpPr txBox="1"/>
            <p:nvPr/>
          </p:nvSpPr>
          <p:spPr>
            <a:xfrm>
              <a:off x="9469845" y="2747554"/>
              <a:ext cx="2082409"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Boasts </a:t>
              </a:r>
              <a:r>
                <a:rPr lang="en-US" sz="1600">
                  <a:solidFill>
                    <a:schemeClr val="tx2"/>
                  </a:solidFill>
                </a:rPr>
                <a:t>5 well-defined consistency models </a:t>
              </a:r>
              <a:r>
                <a:rPr lang="en-US" sz="1600">
                  <a:gradFill>
                    <a:gsLst>
                      <a:gs pos="2917">
                        <a:schemeClr val="tx1"/>
                      </a:gs>
                      <a:gs pos="30000">
                        <a:schemeClr val="tx1"/>
                      </a:gs>
                    </a:gsLst>
                    <a:lin ang="5400000" scaled="0"/>
                  </a:gradFill>
                </a:rPr>
                <a:t>to pick the right consistency/latency/ throughput tradeoff</a:t>
              </a:r>
            </a:p>
          </p:txBody>
        </p:sp>
        <p:sp>
          <p:nvSpPr>
            <p:cNvPr id="14" name="TextBox 13">
              <a:extLst>
                <a:ext uri="{FF2B5EF4-FFF2-40B4-BE49-F238E27FC236}">
                  <a16:creationId xmlns:a16="http://schemas.microsoft.com/office/drawing/2014/main" id="{A1743157-520E-4DFC-89A4-B2B1B9FFF3C7}"/>
                </a:ext>
              </a:extLst>
            </p:cNvPr>
            <p:cNvSpPr txBox="1"/>
            <p:nvPr/>
          </p:nvSpPr>
          <p:spPr>
            <a:xfrm>
              <a:off x="9469845"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Naturally </a:t>
              </a:r>
              <a:r>
                <a:rPr lang="en-US" sz="1600">
                  <a:solidFill>
                    <a:schemeClr val="tx2"/>
                  </a:solidFill>
                </a:rPr>
                <a:t>analytics-ready</a:t>
              </a:r>
              <a:r>
                <a:rPr lang="en-US" sz="1600">
                  <a:gradFill>
                    <a:gsLst>
                      <a:gs pos="2917">
                        <a:schemeClr val="tx1"/>
                      </a:gs>
                      <a:gs pos="30000">
                        <a:schemeClr val="tx1"/>
                      </a:gs>
                    </a:gsLst>
                    <a:lin ang="5400000" scaled="0"/>
                  </a:gradFill>
                </a:rPr>
                <a:t> and perfect for </a:t>
              </a:r>
              <a:r>
                <a:rPr lang="en-US" sz="1600">
                  <a:solidFill>
                    <a:schemeClr val="tx2"/>
                  </a:solidFill>
                </a:rPr>
                <a:t>event-driven architectures</a:t>
              </a:r>
            </a:p>
          </p:txBody>
        </p:sp>
        <p:grpSp>
          <p:nvGrpSpPr>
            <p:cNvPr id="26" name="Group 25">
              <a:extLst>
                <a:ext uri="{FF2B5EF4-FFF2-40B4-BE49-F238E27FC236}">
                  <a16:creationId xmlns:a16="http://schemas.microsoft.com/office/drawing/2014/main" id="{4DF029D3-9086-4835-B2F3-C6B0DF40B286}"/>
                </a:ext>
              </a:extLst>
            </p:cNvPr>
            <p:cNvGrpSpPr/>
            <p:nvPr/>
          </p:nvGrpSpPr>
          <p:grpSpPr>
            <a:xfrm>
              <a:off x="9644969" y="2130818"/>
              <a:ext cx="355692" cy="450070"/>
              <a:chOff x="9079741" y="2473250"/>
              <a:chExt cx="838336" cy="1060779"/>
            </a:xfrm>
            <a:solidFill>
              <a:schemeClr val="bg1"/>
            </a:solidFill>
          </p:grpSpPr>
          <p:grpSp>
            <p:nvGrpSpPr>
              <p:cNvPr id="27" name="Group 26">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0"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28"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Oval 28">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991A8ECC-5002-4DA1-B5AE-B392EF8134F4}"/>
                </a:ext>
              </a:extLst>
            </p:cNvPr>
            <p:cNvGrpSpPr/>
            <p:nvPr/>
          </p:nvGrpSpPr>
          <p:grpSpPr>
            <a:xfrm>
              <a:off x="9644969" y="4532296"/>
              <a:ext cx="264490" cy="336012"/>
              <a:chOff x="10698247" y="2486025"/>
              <a:chExt cx="452353" cy="574676"/>
            </a:xfrm>
          </p:grpSpPr>
          <p:sp>
            <p:nvSpPr>
              <p:cNvPr id="49" name="Rectangle 3">
                <a:extLst>
                  <a:ext uri="{FF2B5EF4-FFF2-40B4-BE49-F238E27FC236}">
                    <a16:creationId xmlns:a16="http://schemas.microsoft.com/office/drawing/2014/main" id="{0C79153D-2064-47A4-959B-0AC42E0843F7}"/>
                  </a:ext>
                </a:extLst>
              </p:cNvPr>
              <p:cNvSpPr/>
              <p:nvPr/>
            </p:nvSpPr>
            <p:spPr bwMode="auto">
              <a:xfrm>
                <a:off x="10698247" y="2486025"/>
                <a:ext cx="355436" cy="574676"/>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149">
                <a:extLst>
                  <a:ext uri="{FF2B5EF4-FFF2-40B4-BE49-F238E27FC236}">
                    <a16:creationId xmlns:a16="http://schemas.microsoft.com/office/drawing/2014/main" id="{5B383B52-B8D6-485C-85EB-C4034179AFDC}"/>
                  </a:ext>
                </a:extLst>
              </p:cNvPr>
              <p:cNvSpPr/>
              <p:nvPr/>
            </p:nvSpPr>
            <p:spPr bwMode="auto">
              <a:xfrm>
                <a:off x="10706100" y="2486025"/>
                <a:ext cx="444500" cy="495300"/>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54" name="Group 53"/>
          <p:cNvGrpSpPr/>
          <p:nvPr/>
        </p:nvGrpSpPr>
        <p:grpSpPr>
          <a:xfrm>
            <a:off x="4858490" y="2195140"/>
            <a:ext cx="2082409" cy="3800485"/>
            <a:chOff x="4858490" y="2195140"/>
            <a:chExt cx="2082409" cy="3800485"/>
          </a:xfrm>
        </p:grpSpPr>
        <p:sp>
          <p:nvSpPr>
            <p:cNvPr id="6" name="TextBox 5">
              <a:extLst>
                <a:ext uri="{FF2B5EF4-FFF2-40B4-BE49-F238E27FC236}">
                  <a16:creationId xmlns:a16="http://schemas.microsoft.com/office/drawing/2014/main" id="{233A87CB-0055-4506-A993-2CE2A6673F41}"/>
                </a:ext>
              </a:extLst>
            </p:cNvPr>
            <p:cNvSpPr txBox="1"/>
            <p:nvPr/>
          </p:nvSpPr>
          <p:spPr>
            <a:xfrm>
              <a:off x="4858490" y="2747554"/>
              <a:ext cx="2012573"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guaranteed </a:t>
              </a:r>
              <a:r>
                <a:rPr lang="en-US" sz="1600">
                  <a:solidFill>
                    <a:schemeClr val="tx2"/>
                  </a:solidFill>
                </a:rPr>
                <a:t>single digit millisecond latency at 99</a:t>
              </a:r>
              <a:r>
                <a:rPr lang="en-US" sz="1600" baseline="30000">
                  <a:solidFill>
                    <a:schemeClr val="tx2"/>
                  </a:solidFill>
                </a:rPr>
                <a:t>th</a:t>
              </a:r>
              <a:r>
                <a:rPr lang="en-US" sz="1600">
                  <a:solidFill>
                    <a:schemeClr val="tx2"/>
                  </a:solidFill>
                </a:rPr>
                <a:t> percentile worldwide</a:t>
              </a:r>
            </a:p>
          </p:txBody>
        </p:sp>
        <p:sp>
          <p:nvSpPr>
            <p:cNvPr id="12" name="TextBox 11">
              <a:extLst>
                <a:ext uri="{FF2B5EF4-FFF2-40B4-BE49-F238E27FC236}">
                  <a16:creationId xmlns:a16="http://schemas.microsoft.com/office/drawing/2014/main" id="{501844E5-ED9F-488F-800B-5B5A2D0C0E3D}"/>
                </a:ext>
              </a:extLst>
            </p:cNvPr>
            <p:cNvSpPr txBox="1"/>
            <p:nvPr/>
          </p:nvSpPr>
          <p:spPr>
            <a:xfrm>
              <a:off x="4858490"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Tackles </a:t>
              </a:r>
              <a:r>
                <a:rPr lang="en-US" sz="1600">
                  <a:solidFill>
                    <a:schemeClr val="tx2"/>
                  </a:solidFill>
                </a:rPr>
                <a:t>big data </a:t>
              </a:r>
              <a:r>
                <a:rPr lang="en-US" sz="1600">
                  <a:gradFill>
                    <a:gsLst>
                      <a:gs pos="2917">
                        <a:schemeClr val="tx1"/>
                      </a:gs>
                      <a:gs pos="30000">
                        <a:schemeClr val="tx1"/>
                      </a:gs>
                    </a:gsLst>
                    <a:lin ang="5400000" scaled="0"/>
                  </a:gradFill>
                </a:rPr>
                <a:t>workloads with </a:t>
              </a:r>
              <a:r>
                <a:rPr lang="en-US" sz="1600">
                  <a:solidFill>
                    <a:schemeClr val="tx2"/>
                  </a:solidFill>
                </a:rPr>
                <a:t>high availability and reliability</a:t>
              </a:r>
            </a:p>
          </p:txBody>
        </p:sp>
        <p:sp>
          <p:nvSpPr>
            <p:cNvPr id="34" name="Cylinder 513">
              <a:extLst>
                <a:ext uri="{FF2B5EF4-FFF2-40B4-BE49-F238E27FC236}">
                  <a16:creationId xmlns:a16="http://schemas.microsoft.com/office/drawing/2014/main" id="{093B126F-DE7E-4526-A391-1D95E6DB6B12}"/>
                </a:ext>
              </a:extLst>
            </p:cNvPr>
            <p:cNvSpPr/>
            <p:nvPr/>
          </p:nvSpPr>
          <p:spPr bwMode="auto">
            <a:xfrm>
              <a:off x="5033614" y="4519750"/>
              <a:ext cx="381083" cy="35748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grpSp>
          <p:nvGrpSpPr>
            <p:cNvPr id="51" name="Group 50">
              <a:extLst>
                <a:ext uri="{FF2B5EF4-FFF2-40B4-BE49-F238E27FC236}">
                  <a16:creationId xmlns:a16="http://schemas.microsoft.com/office/drawing/2014/main" id="{A4D5AC76-8C3B-4655-8B7F-36396F89A50B}"/>
                </a:ext>
              </a:extLst>
            </p:cNvPr>
            <p:cNvGrpSpPr/>
            <p:nvPr/>
          </p:nvGrpSpPr>
          <p:grpSpPr>
            <a:xfrm>
              <a:off x="5033614" y="2195140"/>
              <a:ext cx="397580" cy="399947"/>
              <a:chOff x="6316323" y="2622379"/>
              <a:chExt cx="561340" cy="564682"/>
            </a:xfrm>
          </p:grpSpPr>
          <p:sp>
            <p:nvSpPr>
              <p:cNvPr id="52" name="Freeform 10">
                <a:extLst>
                  <a:ext uri="{FF2B5EF4-FFF2-40B4-BE49-F238E27FC236}">
                    <a16:creationId xmlns:a16="http://schemas.microsoft.com/office/drawing/2014/main" id="{FCA24BAE-5162-44BF-A060-6DD9366B02D1}"/>
                  </a:ext>
                </a:extLst>
              </p:cNvPr>
              <p:cNvSpPr>
                <a:spLocks/>
              </p:cNvSpPr>
              <p:nvPr/>
            </p:nvSpPr>
            <p:spPr bwMode="auto">
              <a:xfrm>
                <a:off x="6333030" y="3026678"/>
                <a:ext cx="87988" cy="85760"/>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sp>
            <p:nvSpPr>
              <p:cNvPr id="53" name="Freeform 11">
                <a:extLst>
                  <a:ext uri="{FF2B5EF4-FFF2-40B4-BE49-F238E27FC236}">
                    <a16:creationId xmlns:a16="http://schemas.microsoft.com/office/drawing/2014/main" id="{E9BC96CA-494A-4A95-8C30-ED59299D457E}"/>
                  </a:ext>
                </a:extLst>
              </p:cNvPr>
              <p:cNvSpPr>
                <a:spLocks/>
              </p:cNvSpPr>
              <p:nvPr/>
            </p:nvSpPr>
            <p:spPr bwMode="auto">
              <a:xfrm>
                <a:off x="6316323" y="2622379"/>
                <a:ext cx="561340" cy="564682"/>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a:solidFill>
                    <a:srgbClr val="2F2F2F"/>
                  </a:solidFill>
                  <a:latin typeface="Segoe UI"/>
                </a:endParaRPr>
              </a:p>
            </p:txBody>
          </p:sp>
        </p:grpSp>
      </p:grpSp>
    </p:spTree>
    <p:extLst>
      <p:ext uri="{BB962C8B-B14F-4D97-AF65-F5344CB8AC3E}">
        <p14:creationId xmlns:p14="http://schemas.microsoft.com/office/powerpoint/2010/main" val="42646827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0D4F8A8A-10A6-451B-9686-607E87D52F95}"/>
              </a:ext>
            </a:extLst>
          </p:cNvPr>
          <p:cNvSpPr>
            <a:spLocks noGrp="1"/>
          </p:cNvSpPr>
          <p:nvPr>
            <p:ph type="body" sz="quarter" idx="10"/>
          </p:nvPr>
        </p:nvSpPr>
        <p:spPr>
          <a:xfrm>
            <a:off x="269241" y="1091297"/>
            <a:ext cx="8058972" cy="977704"/>
          </a:xfrm>
        </p:spPr>
        <p:txBody>
          <a:bodyPr/>
          <a:lstStyle/>
          <a:p>
            <a:pPr marL="0" indent="0">
              <a:buNone/>
            </a:pPr>
            <a:r>
              <a:rPr lang="en-US" sz="1600" spc="50"/>
              <a:t>Azure Cosmos DB was built to support modern app patterns and use cases.</a:t>
            </a:r>
          </a:p>
          <a:p>
            <a:pPr marL="0" indent="0">
              <a:spcBef>
                <a:spcPts val="1000"/>
              </a:spcBef>
              <a:buNone/>
            </a:pPr>
            <a:r>
              <a:rPr lang="en-US" sz="1600" spc="50"/>
              <a:t>It enables industry-leading organizations to unlock the value of data, and respond to global customers and changing business dynamics in real-time.</a:t>
            </a:r>
          </a:p>
        </p:txBody>
      </p:sp>
      <p:sp>
        <p:nvSpPr>
          <p:cNvPr id="2" name="Title 1"/>
          <p:cNvSpPr>
            <a:spLocks noGrp="1"/>
          </p:cNvSpPr>
          <p:nvPr>
            <p:ph type="title"/>
          </p:nvPr>
        </p:nvSpPr>
        <p:spPr>
          <a:xfrm>
            <a:off x="269240" y="339389"/>
            <a:ext cx="11655840" cy="899665"/>
          </a:xfrm>
        </p:spPr>
        <p:txBody>
          <a:bodyPr>
            <a:noAutofit/>
          </a:bodyPr>
          <a:lstStyle/>
          <a:p>
            <a:pPr algn="l">
              <a:spcBef>
                <a:spcPts val="1000"/>
              </a:spcBef>
            </a:pPr>
            <a:r>
              <a:rPr lang="en-US"/>
              <a:t>Powering global solutions</a:t>
            </a:r>
            <a:endParaRPr lang="en-US" sz="2400">
              <a:solidFill>
                <a:schemeClr val="accent1"/>
              </a:solidFill>
            </a:endParaRPr>
          </a:p>
        </p:txBody>
      </p:sp>
      <p:grpSp>
        <p:nvGrpSpPr>
          <p:cNvPr id="4" name="Group 3"/>
          <p:cNvGrpSpPr/>
          <p:nvPr/>
        </p:nvGrpSpPr>
        <p:grpSpPr>
          <a:xfrm>
            <a:off x="269239" y="2586561"/>
            <a:ext cx="1792849" cy="3790603"/>
            <a:chOff x="269239" y="2586561"/>
            <a:chExt cx="1792849" cy="3790603"/>
          </a:xfrm>
        </p:grpSpPr>
        <p:sp>
          <p:nvSpPr>
            <p:cNvPr id="6" name="Freeform: Shape 5">
              <a:extLst>
                <a:ext uri="{FF2B5EF4-FFF2-40B4-BE49-F238E27FC236}">
                  <a16:creationId xmlns:a16="http://schemas.microsoft.com/office/drawing/2014/main" id="{C8115A48-79FC-4BD4-8EBA-340A95E1E34F}"/>
                </a:ext>
              </a:extLst>
            </p:cNvPr>
            <p:cNvSpPr/>
            <p:nvPr/>
          </p:nvSpPr>
          <p:spPr>
            <a:xfrm>
              <a:off x="269239"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rgbClr val="F3F3F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Data distributed and available globally </a:t>
              </a:r>
            </a:p>
            <a:p>
              <a:pPr marL="0" lvl="1" defTabSz="762000">
                <a:lnSpc>
                  <a:spcPct val="107000"/>
                </a:lnSpc>
                <a:spcAft>
                  <a:spcPts val="600"/>
                </a:spcAft>
                <a:buClr>
                  <a:schemeClr val="tx2"/>
                </a:buClr>
                <a:buSzPct val="90000"/>
              </a:pPr>
              <a:endParaRPr lang="en-US" sz="1200">
                <a:solidFill>
                  <a:schemeClr val="tx2"/>
                </a:solidFill>
                <a:latin typeface="Segoe UI Semilight" charset="0"/>
                <a:ea typeface="Segoe UI Semilight" charset="0"/>
                <a:cs typeface="Segoe UI Semilight" charset="0"/>
              </a:endParaRPr>
            </a:p>
          </p:txBody>
        </p:sp>
        <p:sp>
          <p:nvSpPr>
            <p:cNvPr id="14" name="globe_4">
              <a:extLst>
                <a:ext uri="{FF2B5EF4-FFF2-40B4-BE49-F238E27FC236}">
                  <a16:creationId xmlns:a16="http://schemas.microsoft.com/office/drawing/2014/main" id="{B2994CA9-887C-4872-A759-0E4589D05F08}"/>
                </a:ext>
              </a:extLst>
            </p:cNvPr>
            <p:cNvSpPr>
              <a:spLocks noChangeAspect="1" noEditPoints="1"/>
            </p:cNvSpPr>
            <p:nvPr/>
          </p:nvSpPr>
          <p:spPr bwMode="auto">
            <a:xfrm>
              <a:off x="789908" y="3087941"/>
              <a:ext cx="751510" cy="760942"/>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 name="Freeform: Shape 5">
              <a:extLst>
                <a:ext uri="{FF2B5EF4-FFF2-40B4-BE49-F238E27FC236}">
                  <a16:creationId xmlns:a16="http://schemas.microsoft.com/office/drawing/2014/main" id="{C8115A48-79FC-4BD4-8EBA-340A95E1E34F}"/>
                </a:ext>
              </a:extLst>
            </p:cNvPr>
            <p:cNvSpPr/>
            <p:nvPr/>
          </p:nvSpPr>
          <p:spPr>
            <a:xfrm>
              <a:off x="269239"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Puts data where your users are</a:t>
              </a:r>
            </a:p>
          </p:txBody>
        </p:sp>
      </p:grpSp>
      <p:grpSp>
        <p:nvGrpSpPr>
          <p:cNvPr id="12" name="Group 11"/>
          <p:cNvGrpSpPr/>
          <p:nvPr/>
        </p:nvGrpSpPr>
        <p:grpSpPr>
          <a:xfrm>
            <a:off x="2241374" y="2586561"/>
            <a:ext cx="1882491" cy="3790603"/>
            <a:chOff x="2241374" y="2586561"/>
            <a:chExt cx="1882491" cy="3790603"/>
          </a:xfrm>
        </p:grpSpPr>
        <p:sp>
          <p:nvSpPr>
            <p:cNvPr id="7" name="Freeform: Shape 6">
              <a:extLst>
                <a:ext uri="{FF2B5EF4-FFF2-40B4-BE49-F238E27FC236}">
                  <a16:creationId xmlns:a16="http://schemas.microsoft.com/office/drawing/2014/main" id="{7962018F-8E8A-4F6F-8456-9A50EA413A78}"/>
                </a:ext>
              </a:extLst>
            </p:cNvPr>
            <p:cNvSpPr/>
            <p:nvPr/>
          </p:nvSpPr>
          <p:spPr>
            <a:xfrm>
              <a:off x="2241374"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Build real-time customer experiences</a:t>
              </a:r>
            </a:p>
            <a:p>
              <a:pPr marL="0" lvl="1" defTabSz="762000">
                <a:lnSpc>
                  <a:spcPct val="107000"/>
                </a:lnSpc>
                <a:spcAft>
                  <a:spcPts val="600"/>
                </a:spcAft>
                <a:buClr>
                  <a:schemeClr val="tx2"/>
                </a:buClr>
                <a:buSzPct val="90000"/>
              </a:pPr>
              <a:endParaRPr lang="en-US" sz="1200" b="1">
                <a:solidFill>
                  <a:schemeClr val="tx2"/>
                </a:solidFill>
                <a:latin typeface="Segoe UI Semibold" charset="0"/>
                <a:ea typeface="Segoe UI Semibold" charset="0"/>
                <a:cs typeface="Segoe UI Semibold" charset="0"/>
              </a:endParaRPr>
            </a:p>
          </p:txBody>
        </p:sp>
        <p:grpSp>
          <p:nvGrpSpPr>
            <p:cNvPr id="19" name="Group 14">
              <a:extLst>
                <a:ext uri="{FF2B5EF4-FFF2-40B4-BE49-F238E27FC236}">
                  <a16:creationId xmlns:a16="http://schemas.microsoft.com/office/drawing/2014/main" id="{6E7FC586-57B9-4BD8-B987-E24CC1982F15}"/>
                </a:ext>
              </a:extLst>
            </p:cNvPr>
            <p:cNvGrpSpPr>
              <a:grpSpLocks noChangeAspect="1"/>
            </p:cNvGrpSpPr>
            <p:nvPr/>
          </p:nvGrpSpPr>
          <p:grpSpPr bwMode="auto">
            <a:xfrm>
              <a:off x="2656686" y="3188655"/>
              <a:ext cx="962224" cy="559514"/>
              <a:chOff x="-491" y="1145"/>
              <a:chExt cx="270" cy="157"/>
            </a:xfrm>
          </p:grpSpPr>
          <p:sp>
            <p:nvSpPr>
              <p:cNvPr id="20" name="Oval 15">
                <a:extLst>
                  <a:ext uri="{FF2B5EF4-FFF2-40B4-BE49-F238E27FC236}">
                    <a16:creationId xmlns:a16="http://schemas.microsoft.com/office/drawing/2014/main" id="{442BAB8D-F662-4F4E-A25F-EAA826EB2EBE}"/>
                  </a:ext>
                </a:extLst>
              </p:cNvPr>
              <p:cNvSpPr>
                <a:spLocks noChangeArrowheads="1"/>
              </p:cNvSpPr>
              <p:nvPr/>
            </p:nvSpPr>
            <p:spPr bwMode="auto">
              <a:xfrm>
                <a:off x="-472" y="1145"/>
                <a:ext cx="89" cy="92"/>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1" name="Freeform 16">
                <a:extLst>
                  <a:ext uri="{FF2B5EF4-FFF2-40B4-BE49-F238E27FC236}">
                    <a16:creationId xmlns:a16="http://schemas.microsoft.com/office/drawing/2014/main" id="{7C1DEB8C-008D-46EA-9A18-CE37F78A1583}"/>
                  </a:ext>
                </a:extLst>
              </p:cNvPr>
              <p:cNvSpPr>
                <a:spLocks/>
              </p:cNvSpPr>
              <p:nvPr/>
            </p:nvSpPr>
            <p:spPr bwMode="auto">
              <a:xfrm>
                <a:off x="-491" y="1237"/>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2" name="Freeform 17">
                <a:extLst>
                  <a:ext uri="{FF2B5EF4-FFF2-40B4-BE49-F238E27FC236}">
                    <a16:creationId xmlns:a16="http://schemas.microsoft.com/office/drawing/2014/main" id="{92985FEE-3D79-473C-AA8D-D9560B73CE6A}"/>
                  </a:ext>
                </a:extLst>
              </p:cNvPr>
              <p:cNvSpPr>
                <a:spLocks/>
              </p:cNvSpPr>
              <p:nvPr/>
            </p:nvSpPr>
            <p:spPr bwMode="auto">
              <a:xfrm>
                <a:off x="-390" y="1167"/>
                <a:ext cx="125" cy="94"/>
              </a:xfrm>
              <a:custGeom>
                <a:avLst/>
                <a:gdLst>
                  <a:gd name="T0" fmla="*/ 11 w 125"/>
                  <a:gd name="T1" fmla="*/ 94 h 94"/>
                  <a:gd name="T2" fmla="*/ 125 w 125"/>
                  <a:gd name="T3" fmla="*/ 94 h 94"/>
                  <a:gd name="T4" fmla="*/ 125 w 125"/>
                  <a:gd name="T5" fmla="*/ 0 h 94"/>
                  <a:gd name="T6" fmla="*/ 0 w 125"/>
                  <a:gd name="T7" fmla="*/ 0 h 94"/>
                </a:gdLst>
                <a:ahLst/>
                <a:cxnLst>
                  <a:cxn ang="0">
                    <a:pos x="T0" y="T1"/>
                  </a:cxn>
                  <a:cxn ang="0">
                    <a:pos x="T2" y="T3"/>
                  </a:cxn>
                  <a:cxn ang="0">
                    <a:pos x="T4" y="T5"/>
                  </a:cxn>
                  <a:cxn ang="0">
                    <a:pos x="T6" y="T7"/>
                  </a:cxn>
                </a:cxnLst>
                <a:rect l="0" t="0" r="r" b="b"/>
                <a:pathLst>
                  <a:path w="125" h="94">
                    <a:moveTo>
                      <a:pt x="11" y="94"/>
                    </a:moveTo>
                    <a:lnTo>
                      <a:pt x="125" y="94"/>
                    </a:lnTo>
                    <a:lnTo>
                      <a:pt x="125"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 name="Line 18">
                <a:extLst>
                  <a:ext uri="{FF2B5EF4-FFF2-40B4-BE49-F238E27FC236}">
                    <a16:creationId xmlns:a16="http://schemas.microsoft.com/office/drawing/2014/main" id="{BB2D7685-3699-475E-96EA-68AB00A8229C}"/>
                  </a:ext>
                </a:extLst>
              </p:cNvPr>
              <p:cNvSpPr>
                <a:spLocks noChangeShapeType="1"/>
              </p:cNvSpPr>
              <p:nvPr/>
            </p:nvSpPr>
            <p:spPr bwMode="auto">
              <a:xfrm flipV="1">
                <a:off x="-339" y="1261"/>
                <a:ext cx="0" cy="32"/>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4" name="Freeform 19">
                <a:extLst>
                  <a:ext uri="{FF2B5EF4-FFF2-40B4-BE49-F238E27FC236}">
                    <a16:creationId xmlns:a16="http://schemas.microsoft.com/office/drawing/2014/main" id="{CD775DE6-C508-4C3A-8D03-160F72FE4B5D}"/>
                  </a:ext>
                </a:extLst>
              </p:cNvPr>
              <p:cNvSpPr>
                <a:spLocks/>
              </p:cNvSpPr>
              <p:nvPr/>
            </p:nvSpPr>
            <p:spPr bwMode="auto">
              <a:xfrm>
                <a:off x="-280" y="1185"/>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5" name="Line 20">
                <a:extLst>
                  <a:ext uri="{FF2B5EF4-FFF2-40B4-BE49-F238E27FC236}">
                    <a16:creationId xmlns:a16="http://schemas.microsoft.com/office/drawing/2014/main" id="{92CB56BD-138C-45F3-93DB-E97EE0DD81B9}"/>
                  </a:ext>
                </a:extLst>
              </p:cNvPr>
              <p:cNvSpPr>
                <a:spLocks noChangeShapeType="1"/>
              </p:cNvSpPr>
              <p:nvPr/>
            </p:nvSpPr>
            <p:spPr bwMode="auto">
              <a:xfrm flipH="1">
                <a:off x="-367" y="1293"/>
                <a:ext cx="62"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6" name="Line 21">
                <a:extLst>
                  <a:ext uri="{FF2B5EF4-FFF2-40B4-BE49-F238E27FC236}">
                    <a16:creationId xmlns:a16="http://schemas.microsoft.com/office/drawing/2014/main" id="{BE9E1E27-A9BA-4281-82A8-5AA49D2FE92B}"/>
                  </a:ext>
                </a:extLst>
              </p:cNvPr>
              <p:cNvSpPr>
                <a:spLocks noChangeShapeType="1"/>
              </p:cNvSpPr>
              <p:nvPr/>
            </p:nvSpPr>
            <p:spPr bwMode="auto">
              <a:xfrm flipH="1">
                <a:off x="-265" y="1219"/>
                <a:ext cx="44"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7" name="Line 22">
                <a:extLst>
                  <a:ext uri="{FF2B5EF4-FFF2-40B4-BE49-F238E27FC236}">
                    <a16:creationId xmlns:a16="http://schemas.microsoft.com/office/drawing/2014/main" id="{35EDA2B3-5654-4EE0-88C8-C2227E29A459}"/>
                  </a:ext>
                </a:extLst>
              </p:cNvPr>
              <p:cNvSpPr>
                <a:spLocks noChangeShapeType="1"/>
              </p:cNvSpPr>
              <p:nvPr/>
            </p:nvSpPr>
            <p:spPr bwMode="auto">
              <a:xfrm flipH="1">
                <a:off x="-265" y="1248"/>
                <a:ext cx="44"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8" name="Line 23">
                <a:extLst>
                  <a:ext uri="{FF2B5EF4-FFF2-40B4-BE49-F238E27FC236}">
                    <a16:creationId xmlns:a16="http://schemas.microsoft.com/office/drawing/2014/main" id="{4F22E176-692F-42BB-9361-CA532DB61B20}"/>
                  </a:ext>
                </a:extLst>
              </p:cNvPr>
              <p:cNvSpPr>
                <a:spLocks noChangeShapeType="1"/>
              </p:cNvSpPr>
              <p:nvPr/>
            </p:nvSpPr>
            <p:spPr bwMode="auto">
              <a:xfrm>
                <a:off x="-358" y="1195"/>
                <a:ext cx="19" cy="3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9" name="Freeform 24">
                <a:extLst>
                  <a:ext uri="{FF2B5EF4-FFF2-40B4-BE49-F238E27FC236}">
                    <a16:creationId xmlns:a16="http://schemas.microsoft.com/office/drawing/2014/main" id="{863023F6-8F2F-4CD8-B600-FBA9AF56DCBB}"/>
                  </a:ext>
                </a:extLst>
              </p:cNvPr>
              <p:cNvSpPr>
                <a:spLocks/>
              </p:cNvSpPr>
              <p:nvPr/>
            </p:nvSpPr>
            <p:spPr bwMode="auto">
              <a:xfrm>
                <a:off x="-320" y="1191"/>
                <a:ext cx="19" cy="41"/>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52" name="Freeform: Shape 6">
              <a:extLst>
                <a:ext uri="{FF2B5EF4-FFF2-40B4-BE49-F238E27FC236}">
                  <a16:creationId xmlns:a16="http://schemas.microsoft.com/office/drawing/2014/main" id="{7962018F-8E8A-4F6F-8456-9A50EA413A78}"/>
                </a:ext>
              </a:extLst>
            </p:cNvPr>
            <p:cNvSpPr/>
            <p:nvPr/>
          </p:nvSpPr>
          <p:spPr>
            <a:xfrm>
              <a:off x="2246520" y="5232624"/>
              <a:ext cx="1877345"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a:solidFill>
                    <a:schemeClr val="tx1"/>
                  </a:solidFill>
                </a:rPr>
                <a:t>Enable latency-sensitive </a:t>
              </a:r>
              <a:r>
                <a:rPr lang="en-US" sz="1200" kern="1200">
                  <a:solidFill>
                    <a:schemeClr val="tx1"/>
                  </a:solidFill>
                </a:rPr>
                <a:t>personalization, bidding, and fraud detection. </a:t>
              </a:r>
            </a:p>
          </p:txBody>
        </p:sp>
      </p:grpSp>
      <p:grpSp>
        <p:nvGrpSpPr>
          <p:cNvPr id="15" name="Group 14"/>
          <p:cNvGrpSpPr/>
          <p:nvPr/>
        </p:nvGrpSpPr>
        <p:grpSpPr>
          <a:xfrm>
            <a:off x="4213509" y="2586561"/>
            <a:ext cx="1792849" cy="3790603"/>
            <a:chOff x="4213509" y="2586561"/>
            <a:chExt cx="1792849" cy="3790603"/>
          </a:xfrm>
        </p:grpSpPr>
        <p:sp>
          <p:nvSpPr>
            <p:cNvPr id="8" name="Freeform: Shape 7">
              <a:extLst>
                <a:ext uri="{FF2B5EF4-FFF2-40B4-BE49-F238E27FC236}">
                  <a16:creationId xmlns:a16="http://schemas.microsoft.com/office/drawing/2014/main" id="{54FF628B-6CC3-462E-AF13-3E1490D9B525}"/>
                </a:ext>
              </a:extLst>
            </p:cNvPr>
            <p:cNvSpPr/>
            <p:nvPr/>
          </p:nvSpPr>
          <p:spPr>
            <a:xfrm>
              <a:off x="4213509"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Ideal for gaming, </a:t>
              </a:r>
              <a:br>
                <a:rPr lang="en-US" sz="1200" b="1">
                  <a:solidFill>
                    <a:schemeClr val="tx2"/>
                  </a:solidFill>
                  <a:latin typeface="Segoe UI Semibold" charset="0"/>
                  <a:ea typeface="Segoe UI Semibold" charset="0"/>
                  <a:cs typeface="Segoe UI Semibold" charset="0"/>
                </a:rPr>
              </a:br>
              <a:r>
                <a:rPr lang="en-US" sz="1200" b="1">
                  <a:solidFill>
                    <a:schemeClr val="tx2"/>
                  </a:solidFill>
                  <a:latin typeface="Segoe UI Semibold" charset="0"/>
                  <a:ea typeface="Segoe UI Semibold" charset="0"/>
                  <a:cs typeface="Segoe UI Semibold" charset="0"/>
                </a:rPr>
                <a:t>IoT   &amp; eCommerce</a:t>
              </a:r>
            </a:p>
            <a:p>
              <a:pPr marL="0" lvl="1" defTabSz="762000">
                <a:lnSpc>
                  <a:spcPct val="107000"/>
                </a:lnSpc>
                <a:spcAft>
                  <a:spcPts val="600"/>
                </a:spcAft>
                <a:buClr>
                  <a:schemeClr val="tx2"/>
                </a:buClr>
                <a:buSzPct val="90000"/>
              </a:pPr>
              <a:endParaRPr lang="en-US" sz="1200">
                <a:solidFill>
                  <a:schemeClr val="tx2"/>
                </a:solidFill>
                <a:latin typeface="Segoe UI Semilight" charset="0"/>
                <a:ea typeface="Segoe UI Semilight" charset="0"/>
                <a:cs typeface="Segoe UI Semilight" charset="0"/>
              </a:endParaRPr>
            </a:p>
          </p:txBody>
        </p:sp>
        <p:grpSp>
          <p:nvGrpSpPr>
            <p:cNvPr id="13" name="Group 12">
              <a:extLst>
                <a:ext uri="{FF2B5EF4-FFF2-40B4-BE49-F238E27FC236}">
                  <a16:creationId xmlns:a16="http://schemas.microsoft.com/office/drawing/2014/main" id="{DC3D2208-E485-4BEB-8F2E-D5D3318E4E77}"/>
                </a:ext>
              </a:extLst>
            </p:cNvPr>
            <p:cNvGrpSpPr/>
            <p:nvPr/>
          </p:nvGrpSpPr>
          <p:grpSpPr>
            <a:xfrm>
              <a:off x="4690226" y="3223339"/>
              <a:ext cx="839414" cy="490146"/>
              <a:chOff x="8167676" y="757688"/>
              <a:chExt cx="366650" cy="214092"/>
            </a:xfrm>
          </p:grpSpPr>
          <p:sp>
            <p:nvSpPr>
              <p:cNvPr id="16" name="Freeform 77">
                <a:extLst>
                  <a:ext uri="{FF2B5EF4-FFF2-40B4-BE49-F238E27FC236}">
                    <a16:creationId xmlns:a16="http://schemas.microsoft.com/office/drawing/2014/main" id="{8AEB0D30-F563-4E6B-81CD-0821477D1C71}"/>
                  </a:ext>
                </a:extLst>
              </p:cNvPr>
              <p:cNvSpPr>
                <a:spLocks/>
              </p:cNvSpPr>
              <p:nvPr/>
            </p:nvSpPr>
            <p:spPr bwMode="auto">
              <a:xfrm>
                <a:off x="8167676" y="757688"/>
                <a:ext cx="366650" cy="214092"/>
              </a:xfrm>
              <a:custGeom>
                <a:avLst/>
                <a:gdLst>
                  <a:gd name="T0" fmla="*/ 308 w 395"/>
                  <a:gd name="T1" fmla="*/ 36 h 230"/>
                  <a:gd name="T2" fmla="*/ 270 w 395"/>
                  <a:gd name="T3" fmla="*/ 5 h 230"/>
                  <a:gd name="T4" fmla="*/ 234 w 395"/>
                  <a:gd name="T5" fmla="*/ 20 h 230"/>
                  <a:gd name="T6" fmla="*/ 200 w 395"/>
                  <a:gd name="T7" fmla="*/ 20 h 230"/>
                  <a:gd name="T8" fmla="*/ 196 w 395"/>
                  <a:gd name="T9" fmla="*/ 20 h 230"/>
                  <a:gd name="T10" fmla="*/ 161 w 395"/>
                  <a:gd name="T11" fmla="*/ 20 h 230"/>
                  <a:gd name="T12" fmla="*/ 126 w 395"/>
                  <a:gd name="T13" fmla="*/ 5 h 230"/>
                  <a:gd name="T14" fmla="*/ 87 w 395"/>
                  <a:gd name="T15" fmla="*/ 36 h 230"/>
                  <a:gd name="T16" fmla="*/ 48 w 395"/>
                  <a:gd name="T17" fmla="*/ 216 h 230"/>
                  <a:gd name="T18" fmla="*/ 75 w 395"/>
                  <a:gd name="T19" fmla="*/ 230 h 230"/>
                  <a:gd name="T20" fmla="*/ 113 w 395"/>
                  <a:gd name="T21" fmla="*/ 189 h 230"/>
                  <a:gd name="T22" fmla="*/ 162 w 395"/>
                  <a:gd name="T23" fmla="*/ 169 h 230"/>
                  <a:gd name="T24" fmla="*/ 233 w 395"/>
                  <a:gd name="T25" fmla="*/ 169 h 230"/>
                  <a:gd name="T26" fmla="*/ 283 w 395"/>
                  <a:gd name="T27" fmla="*/ 189 h 230"/>
                  <a:gd name="T28" fmla="*/ 320 w 395"/>
                  <a:gd name="T29" fmla="*/ 230 h 230"/>
                  <a:gd name="T30" fmla="*/ 347 w 395"/>
                  <a:gd name="T31" fmla="*/ 216 h 230"/>
                  <a:gd name="T32" fmla="*/ 308 w 395"/>
                  <a:gd name="T33" fmla="*/ 3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5" h="230">
                    <a:moveTo>
                      <a:pt x="308" y="36"/>
                    </a:moveTo>
                    <a:cubicBezTo>
                      <a:pt x="312" y="17"/>
                      <a:pt x="299" y="11"/>
                      <a:pt x="270" y="5"/>
                    </a:cubicBezTo>
                    <a:cubicBezTo>
                      <a:pt x="240" y="0"/>
                      <a:pt x="234" y="20"/>
                      <a:pt x="234" y="20"/>
                    </a:cubicBezTo>
                    <a:cubicBezTo>
                      <a:pt x="200" y="20"/>
                      <a:pt x="200" y="20"/>
                      <a:pt x="200" y="20"/>
                    </a:cubicBezTo>
                    <a:cubicBezTo>
                      <a:pt x="196" y="20"/>
                      <a:pt x="196" y="20"/>
                      <a:pt x="196" y="20"/>
                    </a:cubicBezTo>
                    <a:cubicBezTo>
                      <a:pt x="161" y="20"/>
                      <a:pt x="161" y="20"/>
                      <a:pt x="161" y="20"/>
                    </a:cubicBezTo>
                    <a:cubicBezTo>
                      <a:pt x="161" y="20"/>
                      <a:pt x="156" y="0"/>
                      <a:pt x="126" y="5"/>
                    </a:cubicBezTo>
                    <a:cubicBezTo>
                      <a:pt x="96" y="11"/>
                      <a:pt x="84" y="17"/>
                      <a:pt x="87" y="36"/>
                    </a:cubicBezTo>
                    <a:cubicBezTo>
                      <a:pt x="87" y="36"/>
                      <a:pt x="0" y="165"/>
                      <a:pt x="48" y="216"/>
                    </a:cubicBezTo>
                    <a:cubicBezTo>
                      <a:pt x="64" y="230"/>
                      <a:pt x="68" y="230"/>
                      <a:pt x="75" y="230"/>
                    </a:cubicBezTo>
                    <a:cubicBezTo>
                      <a:pt x="82" y="230"/>
                      <a:pt x="95" y="203"/>
                      <a:pt x="113" y="189"/>
                    </a:cubicBezTo>
                    <a:cubicBezTo>
                      <a:pt x="131" y="174"/>
                      <a:pt x="148" y="170"/>
                      <a:pt x="162" y="169"/>
                    </a:cubicBezTo>
                    <a:cubicBezTo>
                      <a:pt x="173" y="169"/>
                      <a:pt x="223" y="169"/>
                      <a:pt x="233" y="169"/>
                    </a:cubicBezTo>
                    <a:cubicBezTo>
                      <a:pt x="248" y="170"/>
                      <a:pt x="265" y="174"/>
                      <a:pt x="283" y="189"/>
                    </a:cubicBezTo>
                    <a:cubicBezTo>
                      <a:pt x="301" y="203"/>
                      <a:pt x="313" y="230"/>
                      <a:pt x="320" y="230"/>
                    </a:cubicBezTo>
                    <a:cubicBezTo>
                      <a:pt x="327" y="230"/>
                      <a:pt x="332" y="230"/>
                      <a:pt x="347" y="216"/>
                    </a:cubicBezTo>
                    <a:cubicBezTo>
                      <a:pt x="395" y="165"/>
                      <a:pt x="308" y="36"/>
                      <a:pt x="308" y="36"/>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7" name="Freeform 78">
                <a:extLst>
                  <a:ext uri="{FF2B5EF4-FFF2-40B4-BE49-F238E27FC236}">
                    <a16:creationId xmlns:a16="http://schemas.microsoft.com/office/drawing/2014/main" id="{D38254AC-422B-4951-AF56-1C283EBB368B}"/>
                  </a:ext>
                </a:extLst>
              </p:cNvPr>
              <p:cNvSpPr>
                <a:spLocks/>
              </p:cNvSpPr>
              <p:nvPr/>
            </p:nvSpPr>
            <p:spPr bwMode="auto">
              <a:xfrm>
                <a:off x="8342027" y="810249"/>
                <a:ext cx="17948" cy="19230"/>
              </a:xfrm>
              <a:custGeom>
                <a:avLst/>
                <a:gdLst>
                  <a:gd name="T0" fmla="*/ 9 w 20"/>
                  <a:gd name="T1" fmla="*/ 20 h 20"/>
                  <a:gd name="T2" fmla="*/ 0 w 20"/>
                  <a:gd name="T3" fmla="*/ 10 h 20"/>
                  <a:gd name="T4" fmla="*/ 10 w 20"/>
                  <a:gd name="T5" fmla="*/ 0 h 20"/>
                  <a:gd name="T6" fmla="*/ 20 w 20"/>
                  <a:gd name="T7" fmla="*/ 11 h 20"/>
                  <a:gd name="T8" fmla="*/ 9 w 20"/>
                  <a:gd name="T9" fmla="*/ 20 h 20"/>
                </a:gdLst>
                <a:ahLst/>
                <a:cxnLst>
                  <a:cxn ang="0">
                    <a:pos x="T0" y="T1"/>
                  </a:cxn>
                  <a:cxn ang="0">
                    <a:pos x="T2" y="T3"/>
                  </a:cxn>
                  <a:cxn ang="0">
                    <a:pos x="T4" y="T5"/>
                  </a:cxn>
                  <a:cxn ang="0">
                    <a:pos x="T6" y="T7"/>
                  </a:cxn>
                  <a:cxn ang="0">
                    <a:pos x="T8" y="T9"/>
                  </a:cxn>
                </a:cxnLst>
                <a:rect l="0" t="0" r="r" b="b"/>
                <a:pathLst>
                  <a:path w="20" h="20">
                    <a:moveTo>
                      <a:pt x="9" y="20"/>
                    </a:moveTo>
                    <a:cubicBezTo>
                      <a:pt x="4" y="20"/>
                      <a:pt x="0" y="15"/>
                      <a:pt x="0" y="10"/>
                    </a:cubicBezTo>
                    <a:cubicBezTo>
                      <a:pt x="0" y="4"/>
                      <a:pt x="5" y="0"/>
                      <a:pt x="10" y="0"/>
                    </a:cubicBezTo>
                    <a:cubicBezTo>
                      <a:pt x="16" y="0"/>
                      <a:pt x="20" y="5"/>
                      <a:pt x="20" y="11"/>
                    </a:cubicBezTo>
                    <a:cubicBezTo>
                      <a:pt x="19" y="16"/>
                      <a:pt x="15" y="20"/>
                      <a:pt x="9" y="20"/>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53" name="Freeform: Shape 7">
              <a:extLst>
                <a:ext uri="{FF2B5EF4-FFF2-40B4-BE49-F238E27FC236}">
                  <a16:creationId xmlns:a16="http://schemas.microsoft.com/office/drawing/2014/main" id="{54FF628B-6CC3-462E-AF13-3E1490D9B525}"/>
                </a:ext>
              </a:extLst>
            </p:cNvPr>
            <p:cNvSpPr/>
            <p:nvPr/>
          </p:nvSpPr>
          <p:spPr>
            <a:xfrm>
              <a:off x="4213509"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Predictable and fast service, even during traffic spikes</a:t>
              </a:r>
            </a:p>
          </p:txBody>
        </p:sp>
      </p:grpSp>
      <p:grpSp>
        <p:nvGrpSpPr>
          <p:cNvPr id="57" name="Group 56"/>
          <p:cNvGrpSpPr/>
          <p:nvPr/>
        </p:nvGrpSpPr>
        <p:grpSpPr>
          <a:xfrm>
            <a:off x="6185644" y="2586561"/>
            <a:ext cx="1792849" cy="3790603"/>
            <a:chOff x="6185644" y="2586561"/>
            <a:chExt cx="1792849" cy="3790603"/>
          </a:xfrm>
        </p:grpSpPr>
        <p:sp>
          <p:nvSpPr>
            <p:cNvPr id="9" name="Freeform: Shape 8">
              <a:extLst>
                <a:ext uri="{FF2B5EF4-FFF2-40B4-BE49-F238E27FC236}">
                  <a16:creationId xmlns:a16="http://schemas.microsoft.com/office/drawing/2014/main" id="{244CDC8F-E742-4A60-A101-D7F2F8D9210B}"/>
                </a:ext>
              </a:extLst>
            </p:cNvPr>
            <p:cNvSpPr/>
            <p:nvPr/>
          </p:nvSpPr>
          <p:spPr>
            <a:xfrm>
              <a:off x="6185644"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9144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Simplified development with </a:t>
              </a:r>
              <a:r>
                <a:rPr lang="en-US" sz="1200" b="1" err="1">
                  <a:solidFill>
                    <a:schemeClr val="tx2"/>
                  </a:solidFill>
                  <a:latin typeface="Segoe UI Semibold" charset="0"/>
                  <a:ea typeface="Segoe UI Semibold" charset="0"/>
                  <a:cs typeface="Segoe UI Semibold" charset="0"/>
                </a:rPr>
                <a:t>serverless</a:t>
              </a:r>
              <a:r>
                <a:rPr lang="en-US" sz="1200" b="1">
                  <a:solidFill>
                    <a:schemeClr val="tx2"/>
                  </a:solidFill>
                  <a:latin typeface="Segoe UI Semibold" charset="0"/>
                  <a:ea typeface="Segoe UI Semibold" charset="0"/>
                  <a:cs typeface="Segoe UI Semibold" charset="0"/>
                </a:rPr>
                <a:t> architecture</a:t>
              </a:r>
            </a:p>
            <a:p>
              <a:pPr marL="0" lvl="1" defTabSz="762000">
                <a:lnSpc>
                  <a:spcPct val="107000"/>
                </a:lnSpc>
                <a:spcAft>
                  <a:spcPts val="600"/>
                </a:spcAft>
                <a:buClr>
                  <a:schemeClr val="tx2"/>
                </a:buClr>
                <a:buSzPct val="90000"/>
              </a:pPr>
              <a:endParaRPr lang="en-US" sz="1200">
                <a:solidFill>
                  <a:schemeClr val="tx2"/>
                </a:solidFill>
                <a:latin typeface="Segoe UI Semilight" charset="0"/>
                <a:ea typeface="Segoe UI Semilight" charset="0"/>
                <a:cs typeface="Segoe UI Semilight" charset="0"/>
              </a:endParaRPr>
            </a:p>
          </p:txBody>
        </p:sp>
        <p:sp>
          <p:nvSpPr>
            <p:cNvPr id="30" name="Freeform 9">
              <a:extLst>
                <a:ext uri="{FF2B5EF4-FFF2-40B4-BE49-F238E27FC236}">
                  <a16:creationId xmlns:a16="http://schemas.microsoft.com/office/drawing/2014/main" id="{CFF4DBFD-F5C2-47C7-8B21-BC72890C3E05}"/>
                </a:ext>
              </a:extLst>
            </p:cNvPr>
            <p:cNvSpPr>
              <a:spLocks noEditPoints="1"/>
            </p:cNvSpPr>
            <p:nvPr/>
          </p:nvSpPr>
          <p:spPr bwMode="auto">
            <a:xfrm>
              <a:off x="6686072" y="3151530"/>
              <a:ext cx="791992" cy="633764"/>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Shape 8">
              <a:extLst>
                <a:ext uri="{FF2B5EF4-FFF2-40B4-BE49-F238E27FC236}">
                  <a16:creationId xmlns:a16="http://schemas.microsoft.com/office/drawing/2014/main" id="{244CDC8F-E742-4A60-A101-D7F2F8D9210B}"/>
                </a:ext>
              </a:extLst>
            </p:cNvPr>
            <p:cNvSpPr/>
            <p:nvPr/>
          </p:nvSpPr>
          <p:spPr>
            <a:xfrm>
              <a:off x="6185644"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Fully-managed event-driven micro-services with elastic computing power</a:t>
              </a:r>
            </a:p>
          </p:txBody>
        </p:sp>
      </p:grpSp>
      <p:grpSp>
        <p:nvGrpSpPr>
          <p:cNvPr id="58" name="Group 57"/>
          <p:cNvGrpSpPr/>
          <p:nvPr/>
        </p:nvGrpSpPr>
        <p:grpSpPr>
          <a:xfrm>
            <a:off x="8157779" y="2586561"/>
            <a:ext cx="1792849" cy="3790603"/>
            <a:chOff x="8157779" y="2586561"/>
            <a:chExt cx="1792849" cy="3790603"/>
          </a:xfrm>
        </p:grpSpPr>
        <p:sp>
          <p:nvSpPr>
            <p:cNvPr id="10" name="Freeform: Shape 9">
              <a:extLst>
                <a:ext uri="{FF2B5EF4-FFF2-40B4-BE49-F238E27FC236}">
                  <a16:creationId xmlns:a16="http://schemas.microsoft.com/office/drawing/2014/main" id="{60CF00A9-F41C-44A8-B87B-53E6FCA8FC56}"/>
                </a:ext>
              </a:extLst>
            </p:cNvPr>
            <p:cNvSpPr/>
            <p:nvPr/>
          </p:nvSpPr>
          <p:spPr>
            <a:xfrm>
              <a:off x="8157779"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Run Spark analytics over operational data</a:t>
              </a:r>
            </a:p>
            <a:p>
              <a:pPr marL="0" lvl="1" defTabSz="762000">
                <a:lnSpc>
                  <a:spcPct val="107000"/>
                </a:lnSpc>
                <a:spcAft>
                  <a:spcPts val="600"/>
                </a:spcAft>
                <a:buClr>
                  <a:schemeClr val="tx2"/>
                </a:buClr>
                <a:buSzPct val="90000"/>
              </a:pPr>
              <a:endParaRPr lang="en-US" sz="1400" b="1" spc="100">
                <a:solidFill>
                  <a:schemeClr val="tx2"/>
                </a:solidFill>
                <a:latin typeface="Segoe UI Semibold" charset="0"/>
                <a:cs typeface="Segoe UI Semibold" charset="0"/>
              </a:endParaRPr>
            </a:p>
          </p:txBody>
        </p:sp>
        <p:grpSp>
          <p:nvGrpSpPr>
            <p:cNvPr id="31" name="Group 20">
              <a:extLst>
                <a:ext uri="{FF2B5EF4-FFF2-40B4-BE49-F238E27FC236}">
                  <a16:creationId xmlns:a16="http://schemas.microsoft.com/office/drawing/2014/main" id="{3ACDCA2C-15E2-477F-8C62-5983B596CF4B}"/>
                </a:ext>
              </a:extLst>
            </p:cNvPr>
            <p:cNvGrpSpPr>
              <a:grpSpLocks noChangeAspect="1"/>
            </p:cNvGrpSpPr>
            <p:nvPr/>
          </p:nvGrpSpPr>
          <p:grpSpPr bwMode="auto">
            <a:xfrm>
              <a:off x="8619553" y="3087941"/>
              <a:ext cx="869300" cy="760942"/>
              <a:chOff x="3764" y="3313"/>
              <a:chExt cx="353" cy="309"/>
            </a:xfrm>
          </p:grpSpPr>
          <p:sp>
            <p:nvSpPr>
              <p:cNvPr id="32" name="Freeform 21">
                <a:extLst>
                  <a:ext uri="{FF2B5EF4-FFF2-40B4-BE49-F238E27FC236}">
                    <a16:creationId xmlns:a16="http://schemas.microsoft.com/office/drawing/2014/main" id="{31F9AAC9-4F42-494D-BEDD-4DC8F472B304}"/>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B12D88E7-15D5-4972-B91B-270D153D4DB9}"/>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0A8130A9-84A1-434F-8851-C8D3CE2ABCF3}"/>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478A3F31-93C9-40CB-8B94-BD3FF24D49B3}"/>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5BF7C355-6E84-437A-9A3B-574CAF35EE02}"/>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a:extLst>
                  <a:ext uri="{FF2B5EF4-FFF2-40B4-BE49-F238E27FC236}">
                    <a16:creationId xmlns:a16="http://schemas.microsoft.com/office/drawing/2014/main" id="{0C6FAE8F-C93F-4EFC-B90F-B371FFF83CA3}"/>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a:extLst>
                  <a:ext uri="{FF2B5EF4-FFF2-40B4-BE49-F238E27FC236}">
                    <a16:creationId xmlns:a16="http://schemas.microsoft.com/office/drawing/2014/main" id="{AACF19A9-BAF4-4A4D-9B09-A661E0B378F8}"/>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a:extLst>
                  <a:ext uri="{FF2B5EF4-FFF2-40B4-BE49-F238E27FC236}">
                    <a16:creationId xmlns:a16="http://schemas.microsoft.com/office/drawing/2014/main" id="{452868A2-B3DC-4221-BB35-E7FFEDCDF7B5}"/>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a:extLst>
                  <a:ext uri="{FF2B5EF4-FFF2-40B4-BE49-F238E27FC236}">
                    <a16:creationId xmlns:a16="http://schemas.microsoft.com/office/drawing/2014/main" id="{D45511C1-3503-4015-88CD-3DDDFE875E25}"/>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0">
                <a:extLst>
                  <a:ext uri="{FF2B5EF4-FFF2-40B4-BE49-F238E27FC236}">
                    <a16:creationId xmlns:a16="http://schemas.microsoft.com/office/drawing/2014/main" id="{968CADB9-14CF-4880-8CF3-BD0203D7E83E}"/>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FCD2D771-CB1D-45CB-8F8D-E86D94C4E131}"/>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2">
                <a:extLst>
                  <a:ext uri="{FF2B5EF4-FFF2-40B4-BE49-F238E27FC236}">
                    <a16:creationId xmlns:a16="http://schemas.microsoft.com/office/drawing/2014/main" id="{573A7D34-C1A1-4EF9-B664-39D69848DDFD}"/>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3">
                <a:extLst>
                  <a:ext uri="{FF2B5EF4-FFF2-40B4-BE49-F238E27FC236}">
                    <a16:creationId xmlns:a16="http://schemas.microsoft.com/office/drawing/2014/main" id="{CE1DE657-887B-4080-8B46-98A583B33616}"/>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34">
                <a:extLst>
                  <a:ext uri="{FF2B5EF4-FFF2-40B4-BE49-F238E27FC236}">
                    <a16:creationId xmlns:a16="http://schemas.microsoft.com/office/drawing/2014/main" id="{96DF371E-195F-477A-A1D3-60165E066FF0}"/>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35">
                <a:extLst>
                  <a:ext uri="{FF2B5EF4-FFF2-40B4-BE49-F238E27FC236}">
                    <a16:creationId xmlns:a16="http://schemas.microsoft.com/office/drawing/2014/main" id="{66B18735-AB20-4385-A683-8CA5A3D306DE}"/>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36">
                <a:extLst>
                  <a:ext uri="{FF2B5EF4-FFF2-40B4-BE49-F238E27FC236}">
                    <a16:creationId xmlns:a16="http://schemas.microsoft.com/office/drawing/2014/main" id="{5EB80F5E-8981-417F-B272-FA38ABE47B9A}"/>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37">
                <a:extLst>
                  <a:ext uri="{FF2B5EF4-FFF2-40B4-BE49-F238E27FC236}">
                    <a16:creationId xmlns:a16="http://schemas.microsoft.com/office/drawing/2014/main" id="{1DC7AFCE-E252-44BE-B7AC-E34D99E592A8}"/>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38">
                <a:extLst>
                  <a:ext uri="{FF2B5EF4-FFF2-40B4-BE49-F238E27FC236}">
                    <a16:creationId xmlns:a16="http://schemas.microsoft.com/office/drawing/2014/main" id="{9D61DC27-A771-4493-8199-80EA3BE4A26C}"/>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5" name="Freeform: Shape 9">
              <a:extLst>
                <a:ext uri="{FF2B5EF4-FFF2-40B4-BE49-F238E27FC236}">
                  <a16:creationId xmlns:a16="http://schemas.microsoft.com/office/drawing/2014/main" id="{60CF00A9-F41C-44A8-B87B-53E6FCA8FC56}"/>
                </a:ext>
              </a:extLst>
            </p:cNvPr>
            <p:cNvSpPr/>
            <p:nvPr/>
          </p:nvSpPr>
          <p:spPr>
            <a:xfrm>
              <a:off x="8157779"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Accelerate insights from fast, global data</a:t>
              </a:r>
            </a:p>
          </p:txBody>
        </p:sp>
      </p:grpSp>
      <p:grpSp>
        <p:nvGrpSpPr>
          <p:cNvPr id="59" name="Group 58"/>
          <p:cNvGrpSpPr/>
          <p:nvPr/>
        </p:nvGrpSpPr>
        <p:grpSpPr>
          <a:xfrm>
            <a:off x="10129913" y="2586561"/>
            <a:ext cx="1792849" cy="3790603"/>
            <a:chOff x="10129913" y="2586561"/>
            <a:chExt cx="1792849" cy="3790603"/>
          </a:xfrm>
        </p:grpSpPr>
        <p:sp>
          <p:nvSpPr>
            <p:cNvPr id="11" name="Freeform: Shape 10">
              <a:extLst>
                <a:ext uri="{FF2B5EF4-FFF2-40B4-BE49-F238E27FC236}">
                  <a16:creationId xmlns:a16="http://schemas.microsoft.com/office/drawing/2014/main" id="{4CF1A333-7D84-4005-A0BF-7FF133D2C8FD}"/>
                </a:ext>
              </a:extLst>
            </p:cNvPr>
            <p:cNvSpPr/>
            <p:nvPr/>
          </p:nvSpPr>
          <p:spPr>
            <a:xfrm>
              <a:off x="10129913" y="2586561"/>
              <a:ext cx="1792849" cy="3790603"/>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solidFill>
              <a:schemeClr val="bg1">
                <a:lumMod val="9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920240" rIns="137160" bIns="182880" numCol="1" spcCol="1270" anchor="t" anchorCtr="0">
              <a:noAutofit/>
            </a:bodyPr>
            <a:lstStyle/>
            <a:p>
              <a:pPr marL="0" lvl="1" defTabSz="762000">
                <a:lnSpc>
                  <a:spcPct val="107000"/>
                </a:lnSpc>
                <a:spcAft>
                  <a:spcPts val="600"/>
                </a:spcAft>
                <a:buClr>
                  <a:schemeClr val="tx2"/>
                </a:buClr>
                <a:buSzPct val="90000"/>
              </a:pPr>
              <a:r>
                <a:rPr lang="en-US" sz="1200" b="1">
                  <a:solidFill>
                    <a:schemeClr val="tx2"/>
                  </a:solidFill>
                  <a:latin typeface="Segoe UI Semibold" charset="0"/>
                  <a:ea typeface="Segoe UI Semibold" charset="0"/>
                  <a:cs typeface="Segoe UI Semibold" charset="0"/>
                </a:rPr>
                <a:t>Lift and shift      NoSQL data</a:t>
              </a:r>
            </a:p>
          </p:txBody>
        </p:sp>
        <p:sp>
          <p:nvSpPr>
            <p:cNvPr id="51" name="Freeform 13">
              <a:extLst>
                <a:ext uri="{FF2B5EF4-FFF2-40B4-BE49-F238E27FC236}">
                  <a16:creationId xmlns:a16="http://schemas.microsoft.com/office/drawing/2014/main" id="{B3989629-8E36-44C7-8FA6-E3FCF2FAFE0D}"/>
                </a:ext>
              </a:extLst>
            </p:cNvPr>
            <p:cNvSpPr>
              <a:spLocks noEditPoints="1"/>
            </p:cNvSpPr>
            <p:nvPr/>
          </p:nvSpPr>
          <p:spPr bwMode="auto">
            <a:xfrm>
              <a:off x="10658980" y="3127295"/>
              <a:ext cx="734714" cy="682234"/>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6" name="Freeform: Shape 10">
              <a:extLst>
                <a:ext uri="{FF2B5EF4-FFF2-40B4-BE49-F238E27FC236}">
                  <a16:creationId xmlns:a16="http://schemas.microsoft.com/office/drawing/2014/main" id="{4CF1A333-7D84-4005-A0BF-7FF133D2C8FD}"/>
                </a:ext>
              </a:extLst>
            </p:cNvPr>
            <p:cNvSpPr/>
            <p:nvPr/>
          </p:nvSpPr>
          <p:spPr>
            <a:xfrm>
              <a:off x="10129913" y="5232624"/>
              <a:ext cx="1792849" cy="932638"/>
            </a:xfrm>
            <a:custGeom>
              <a:avLst/>
              <a:gdLst>
                <a:gd name="connsiteX0" fmla="*/ 0 w 2784904"/>
                <a:gd name="connsiteY0" fmla="*/ 0 h 1670942"/>
                <a:gd name="connsiteX1" fmla="*/ 2784904 w 2784904"/>
                <a:gd name="connsiteY1" fmla="*/ 0 h 1670942"/>
                <a:gd name="connsiteX2" fmla="*/ 2784904 w 2784904"/>
                <a:gd name="connsiteY2" fmla="*/ 1670942 h 1670942"/>
                <a:gd name="connsiteX3" fmla="*/ 0 w 2784904"/>
                <a:gd name="connsiteY3" fmla="*/ 1670942 h 1670942"/>
                <a:gd name="connsiteX4" fmla="*/ 0 w 2784904"/>
                <a:gd name="connsiteY4" fmla="*/ 0 h 167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904" h="1670942">
                  <a:moveTo>
                    <a:pt x="0" y="0"/>
                  </a:moveTo>
                  <a:lnTo>
                    <a:pt x="2784904" y="0"/>
                  </a:lnTo>
                  <a:lnTo>
                    <a:pt x="2784904" y="1670942"/>
                  </a:lnTo>
                  <a:lnTo>
                    <a:pt x="0" y="1670942"/>
                  </a:lnTo>
                  <a:lnTo>
                    <a:pt x="0" y="0"/>
                  </a:lnTo>
                  <a:close/>
                </a:path>
              </a:pathLst>
            </a:cu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7160" tIns="182880" rIns="137160" bIns="182880" numCol="1" spcCol="1270" anchor="t" anchorCtr="0">
              <a:noAutofit/>
            </a:bodyPr>
            <a:lstStyle/>
            <a:p>
              <a:pPr marL="0" lvl="1" algn="l" defTabSz="711200">
                <a:lnSpc>
                  <a:spcPct val="90000"/>
                </a:lnSpc>
                <a:spcBef>
                  <a:spcPct val="0"/>
                </a:spcBef>
                <a:spcAft>
                  <a:spcPct val="15000"/>
                </a:spcAft>
              </a:pPr>
              <a:r>
                <a:rPr lang="en-US" sz="1200" kern="1200">
                  <a:solidFill>
                    <a:schemeClr val="tx1"/>
                  </a:solidFill>
                </a:rPr>
                <a:t>Lift and shift MongoDB and Cassandra workloads</a:t>
              </a:r>
            </a:p>
          </p:txBody>
        </p:sp>
        <p:cxnSp>
          <p:nvCxnSpPr>
            <p:cNvPr id="5" name="Straight Connector 4"/>
            <p:cNvCxnSpPr/>
            <p:nvPr/>
          </p:nvCxnSpPr>
          <p:spPr>
            <a:xfrm flipV="1">
              <a:off x="10658980" y="3223339"/>
              <a:ext cx="0" cy="532339"/>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2841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50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31077"/>
            <a:ext cx="5606043" cy="899665"/>
          </a:xfrm>
        </p:spPr>
        <p:txBody>
          <a:bodyPr/>
          <a:lstStyle/>
          <a:p>
            <a:r>
              <a:rPr lang="en-US"/>
              <a:t>Data distributed and available globally</a:t>
            </a:r>
          </a:p>
        </p:txBody>
      </p:sp>
      <p:sp>
        <p:nvSpPr>
          <p:cNvPr id="3" name="Content Placeholder 2"/>
          <p:cNvSpPr>
            <a:spLocks noGrp="1"/>
          </p:cNvSpPr>
          <p:nvPr>
            <p:ph type="body" sz="quarter" idx="11"/>
          </p:nvPr>
        </p:nvSpPr>
        <p:spPr>
          <a:xfrm>
            <a:off x="269239" y="1481646"/>
            <a:ext cx="6079567" cy="1975926"/>
          </a:xfrm>
        </p:spPr>
        <p:txBody>
          <a:bodyPr/>
          <a:lstStyle/>
          <a:p>
            <a:pPr>
              <a:spcBef>
                <a:spcPts val="1000"/>
              </a:spcBef>
            </a:pPr>
            <a:r>
              <a:rPr lang="en-US">
                <a:solidFill>
                  <a:schemeClr val="tx1"/>
                </a:solidFill>
              </a:rPr>
              <a:t>Put your data where your users are to give real-time access and uninterrupted service to customers anywhere in the world.</a:t>
            </a:r>
          </a:p>
          <a:p>
            <a:pPr marL="285750" lvl="1" indent="-285750">
              <a:spcBef>
                <a:spcPts val="1600"/>
              </a:spcBef>
              <a:spcAft>
                <a:spcPts val="0"/>
              </a:spcAft>
              <a:buFont typeface="Arial" charset="0"/>
              <a:buChar char="•"/>
            </a:pPr>
            <a:r>
              <a:rPr lang="en-US" sz="1600">
                <a:solidFill>
                  <a:schemeClr val="tx1"/>
                </a:solidFill>
              </a:rPr>
              <a:t>Turnkey global data replication across all Azure regions </a:t>
            </a:r>
          </a:p>
          <a:p>
            <a:pPr marL="285750" lvl="1" indent="-285750">
              <a:spcBef>
                <a:spcPts val="1000"/>
              </a:spcBef>
              <a:spcAft>
                <a:spcPts val="0"/>
              </a:spcAft>
              <a:buFont typeface="Arial" charset="0"/>
              <a:buChar char="•"/>
            </a:pPr>
            <a:r>
              <a:rPr lang="en-US" sz="1600">
                <a:solidFill>
                  <a:schemeClr val="tx1"/>
                </a:solidFill>
              </a:rPr>
              <a:t>Guaranteed low-latency experience for global users </a:t>
            </a:r>
          </a:p>
          <a:p>
            <a:pPr marL="285750" lvl="1" indent="-285750">
              <a:spcBef>
                <a:spcPts val="1000"/>
              </a:spcBef>
              <a:spcAft>
                <a:spcPts val="0"/>
              </a:spcAft>
              <a:buFont typeface="Arial" charset="0"/>
              <a:buChar char="•"/>
            </a:pPr>
            <a:r>
              <a:rPr lang="en-US" sz="1600">
                <a:solidFill>
                  <a:schemeClr val="tx1"/>
                </a:solidFill>
              </a:rPr>
              <a:t>Resiliency for high availability and disaster recovery</a:t>
            </a:r>
          </a:p>
        </p:txBody>
      </p:sp>
      <p:grpSp>
        <p:nvGrpSpPr>
          <p:cNvPr id="5" name="Group 4"/>
          <p:cNvGrpSpPr/>
          <p:nvPr/>
        </p:nvGrpSpPr>
        <p:grpSpPr>
          <a:xfrm>
            <a:off x="6738035" y="1348650"/>
            <a:ext cx="5102126" cy="3108127"/>
            <a:chOff x="6738035" y="1348650"/>
            <a:chExt cx="5102126" cy="3108127"/>
          </a:xfrm>
        </p:grpSpPr>
        <p:sp>
          <p:nvSpPr>
            <p:cNvPr id="9" name="TextBox 8">
              <a:extLst>
                <a:ext uri="{FF2B5EF4-FFF2-40B4-BE49-F238E27FC236}">
                  <a16:creationId xmlns:a16="http://schemas.microsoft.com/office/drawing/2014/main" id="{F0CA2504-BD79-4E07-AFCB-A2ADC30D4A60}"/>
                </a:ext>
              </a:extLst>
            </p:cNvPr>
            <p:cNvSpPr txBox="1"/>
            <p:nvPr/>
          </p:nvSpPr>
          <p:spPr>
            <a:xfrm>
              <a:off x="8595975" y="1930310"/>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A</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A44825E-89C9-439E-8D14-B4269B8DCD03}"/>
                </a:ext>
              </a:extLst>
            </p:cNvPr>
            <p:cNvSpPr txBox="1"/>
            <p:nvPr/>
          </p:nvSpPr>
          <p:spPr>
            <a:xfrm>
              <a:off x="8595975" y="3005271"/>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B</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FCEE045-D389-48C5-9BB3-AE891396E777}"/>
                </a:ext>
              </a:extLst>
            </p:cNvPr>
            <p:cNvSpPr txBox="1"/>
            <p:nvPr/>
          </p:nvSpPr>
          <p:spPr>
            <a:xfrm>
              <a:off x="8595975" y="4193628"/>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C</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BD0A595-F473-4B61-AD35-8E06789AC6F5}"/>
                </a:ext>
              </a:extLst>
            </p:cNvPr>
            <p:cNvSpPr txBox="1"/>
            <p:nvPr/>
          </p:nvSpPr>
          <p:spPr>
            <a:xfrm>
              <a:off x="10538771" y="2045113"/>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(app + session state)</a:t>
              </a:r>
            </a:p>
          </p:txBody>
        </p:sp>
        <p:sp>
          <p:nvSpPr>
            <p:cNvPr id="15" name="TextBox 14">
              <a:extLst>
                <a:ext uri="{FF2B5EF4-FFF2-40B4-BE49-F238E27FC236}">
                  <a16:creationId xmlns:a16="http://schemas.microsoft.com/office/drawing/2014/main" id="{2A0A2343-400E-4B40-9385-EE5D0EC6C652}"/>
                </a:ext>
              </a:extLst>
            </p:cNvPr>
            <p:cNvSpPr txBox="1"/>
            <p:nvPr/>
          </p:nvSpPr>
          <p:spPr>
            <a:xfrm>
              <a:off x="10538771" y="3135708"/>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Globally distributed across regions</a:t>
              </a:r>
            </a:p>
          </p:txBody>
        </p:sp>
        <p:sp>
          <p:nvSpPr>
            <p:cNvPr id="16" name="TextBox 15">
              <a:extLst>
                <a:ext uri="{FF2B5EF4-FFF2-40B4-BE49-F238E27FC236}">
                  <a16:creationId xmlns:a16="http://schemas.microsoft.com/office/drawing/2014/main" id="{19CF5407-8A29-454B-B47B-3D675C06F13A}"/>
                </a:ext>
              </a:extLst>
            </p:cNvPr>
            <p:cNvSpPr txBox="1"/>
            <p:nvPr/>
          </p:nvSpPr>
          <p:spPr>
            <a:xfrm>
              <a:off x="7627680" y="3061400"/>
              <a:ext cx="793092"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Traffic Manager</a:t>
              </a:r>
            </a:p>
          </p:txBody>
        </p:sp>
        <p:sp>
          <p:nvSpPr>
            <p:cNvPr id="17" name="TextBox 16">
              <a:extLst>
                <a:ext uri="{FF2B5EF4-FFF2-40B4-BE49-F238E27FC236}">
                  <a16:creationId xmlns:a16="http://schemas.microsoft.com/office/drawing/2014/main" id="{B9EC2BD0-C202-41D0-A7E3-D9701A7AF9F9}"/>
                </a:ext>
              </a:extLst>
            </p:cNvPr>
            <p:cNvSpPr txBox="1"/>
            <p:nvPr/>
          </p:nvSpPr>
          <p:spPr>
            <a:xfrm>
              <a:off x="6738035" y="3061400"/>
              <a:ext cx="763044" cy="131574"/>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Browser</a:t>
              </a:r>
            </a:p>
          </p:txBody>
        </p:sp>
        <p:grpSp>
          <p:nvGrpSpPr>
            <p:cNvPr id="4" name="Group 3"/>
            <p:cNvGrpSpPr/>
            <p:nvPr/>
          </p:nvGrpSpPr>
          <p:grpSpPr>
            <a:xfrm>
              <a:off x="6886063" y="1348650"/>
              <a:ext cx="4623961" cy="2783265"/>
              <a:chOff x="6886063" y="1348650"/>
              <a:chExt cx="4623961" cy="2783265"/>
            </a:xfrm>
          </p:grpSpPr>
          <p:sp>
            <p:nvSpPr>
              <p:cNvPr id="19" name="Star: 4 Points 8">
                <a:extLst>
                  <a:ext uri="{FF2B5EF4-FFF2-40B4-BE49-F238E27FC236}">
                    <a16:creationId xmlns:a16="http://schemas.microsoft.com/office/drawing/2014/main" id="{8D8C97CA-B466-45CE-AE96-F114F8B841C3}"/>
                  </a:ext>
                </a:extLst>
              </p:cNvPr>
              <p:cNvSpPr/>
              <p:nvPr/>
            </p:nvSpPr>
            <p:spPr bwMode="auto">
              <a:xfrm>
                <a:off x="10871109" y="2453560"/>
                <a:ext cx="179359" cy="17935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E1AC15F6-CFEC-4B70-B75C-80C95587C18F}"/>
                  </a:ext>
                </a:extLst>
              </p:cNvPr>
              <p:cNvSpPr/>
              <p:nvPr/>
            </p:nvSpPr>
            <p:spPr bwMode="auto">
              <a:xfrm>
                <a:off x="11351604" y="2923572"/>
                <a:ext cx="82582" cy="8258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BE6F03EC-4BDA-44AA-AF62-84C6C8A60C60}"/>
                  </a:ext>
                </a:extLst>
              </p:cNvPr>
              <p:cNvSpPr/>
              <p:nvPr/>
            </p:nvSpPr>
            <p:spPr bwMode="auto">
              <a:xfrm>
                <a:off x="10986117" y="2557903"/>
                <a:ext cx="396995" cy="396993"/>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806A0721-E9FA-485A-BBEC-4BDC5CF3D937}"/>
                  </a:ext>
                </a:extLst>
              </p:cNvPr>
              <p:cNvSpPr/>
              <p:nvPr/>
            </p:nvSpPr>
            <p:spPr bwMode="auto">
              <a:xfrm rot="19667957">
                <a:off x="10868908" y="2668249"/>
                <a:ext cx="641116" cy="192973"/>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2E9F55DF-5484-457D-9A55-78A26DD57477}"/>
                  </a:ext>
                </a:extLst>
              </p:cNvPr>
              <p:cNvGrpSpPr/>
              <p:nvPr/>
            </p:nvGrpSpPr>
            <p:grpSpPr>
              <a:xfrm>
                <a:off x="6886063" y="2573483"/>
                <a:ext cx="466989" cy="397257"/>
                <a:chOff x="2107244" y="1575258"/>
                <a:chExt cx="310993" cy="264555"/>
              </a:xfrm>
            </p:grpSpPr>
            <p:sp>
              <p:nvSpPr>
                <p:cNvPr id="32" name="Rectangle 9">
                  <a:extLst>
                    <a:ext uri="{FF2B5EF4-FFF2-40B4-BE49-F238E27FC236}">
                      <a16:creationId xmlns:a16="http://schemas.microsoft.com/office/drawing/2014/main" id="{3D58681A-484E-4EB3-89D2-503894EF9D8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 name="Line 10">
                  <a:extLst>
                    <a:ext uri="{FF2B5EF4-FFF2-40B4-BE49-F238E27FC236}">
                      <a16:creationId xmlns:a16="http://schemas.microsoft.com/office/drawing/2014/main" id="{147DCAD7-3063-4B7B-94C2-8C6B3C22CCBE}"/>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10325A34-801A-411E-99A9-70B32AAB8D61}"/>
                  </a:ext>
                </a:extLst>
              </p:cNvPr>
              <p:cNvGrpSpPr/>
              <p:nvPr/>
            </p:nvGrpSpPr>
            <p:grpSpPr>
              <a:xfrm>
                <a:off x="7156537" y="2609406"/>
                <a:ext cx="143689" cy="35923"/>
                <a:chOff x="2287367" y="1599181"/>
                <a:chExt cx="95690" cy="23923"/>
              </a:xfrm>
              <a:solidFill>
                <a:schemeClr val="tx2"/>
              </a:solidFill>
            </p:grpSpPr>
            <p:sp>
              <p:nvSpPr>
                <p:cNvPr id="29" name="Oval 11">
                  <a:extLst>
                    <a:ext uri="{FF2B5EF4-FFF2-40B4-BE49-F238E27FC236}">
                      <a16:creationId xmlns:a16="http://schemas.microsoft.com/office/drawing/2014/main" id="{4304F001-4ED7-4C72-B379-EF014DB09FF6}"/>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 name="Oval 12">
                  <a:extLst>
                    <a:ext uri="{FF2B5EF4-FFF2-40B4-BE49-F238E27FC236}">
                      <a16:creationId xmlns:a16="http://schemas.microsoft.com/office/drawing/2014/main" id="{E40EFB7B-96FC-4D06-A8F9-DFCF8B8A9AAB}"/>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1" name="Oval 13">
                  <a:extLst>
                    <a:ext uri="{FF2B5EF4-FFF2-40B4-BE49-F238E27FC236}">
                      <a16:creationId xmlns:a16="http://schemas.microsoft.com/office/drawing/2014/main" id="{DCE8157D-AA2E-4BE0-AAF9-ED5713BCD5A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36" name="Freeform 216">
                <a:extLst>
                  <a:ext uri="{FF2B5EF4-FFF2-40B4-BE49-F238E27FC236}">
                    <a16:creationId xmlns:a16="http://schemas.microsoft.com/office/drawing/2014/main" id="{E8E0DD4C-7FAE-4058-838F-CF719A4422B2}"/>
                  </a:ext>
                </a:extLst>
              </p:cNvPr>
              <p:cNvSpPr/>
              <p:nvPr/>
            </p:nvSpPr>
            <p:spPr bwMode="auto">
              <a:xfrm>
                <a:off x="7803905" y="2504426"/>
                <a:ext cx="485379" cy="485379"/>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Arrow Connector 36">
                <a:extLst>
                  <a:ext uri="{FF2B5EF4-FFF2-40B4-BE49-F238E27FC236}">
                    <a16:creationId xmlns:a16="http://schemas.microsoft.com/office/drawing/2014/main" id="{06F18905-43CB-4FA6-B7FC-CABFB8C561DB}"/>
                  </a:ext>
                </a:extLst>
              </p:cNvPr>
              <p:cNvCxnSpPr>
                <a:cxnSpLocks/>
              </p:cNvCxnSpPr>
              <p:nvPr/>
            </p:nvCxnSpPr>
            <p:spPr>
              <a:xfrm>
                <a:off x="7881954" y="2569946"/>
                <a:ext cx="195998" cy="201415"/>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893E18-F0F4-4442-ADC0-1E4BBFD6F319}"/>
                  </a:ext>
                </a:extLst>
              </p:cNvPr>
              <p:cNvCxnSpPr/>
              <p:nvPr/>
            </p:nvCxnSpPr>
            <p:spPr>
              <a:xfrm flipH="1" flipV="1">
                <a:off x="8128212" y="2693947"/>
                <a:ext cx="161072" cy="15482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9CFC2E-56EC-435E-993A-364D5B64F3FE}"/>
                  </a:ext>
                </a:extLst>
              </p:cNvPr>
              <p:cNvCxnSpPr/>
              <p:nvPr/>
            </p:nvCxnSpPr>
            <p:spPr>
              <a:xfrm flipH="1" flipV="1">
                <a:off x="7962275" y="2804181"/>
                <a:ext cx="183655" cy="185624"/>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1" name="Freeform 220">
                <a:extLst>
                  <a:ext uri="{FF2B5EF4-FFF2-40B4-BE49-F238E27FC236}">
                    <a16:creationId xmlns:a16="http://schemas.microsoft.com/office/drawing/2014/main" id="{C34CBDE1-87A0-4FC0-AC8B-1FEF7EE33274}"/>
                  </a:ext>
                </a:extLst>
              </p:cNvPr>
              <p:cNvSpPr/>
              <p:nvPr/>
            </p:nvSpPr>
            <p:spPr bwMode="auto">
              <a:xfrm>
                <a:off x="8767721" y="1348650"/>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41">
                <a:extLst>
                  <a:ext uri="{FF2B5EF4-FFF2-40B4-BE49-F238E27FC236}">
                    <a16:creationId xmlns:a16="http://schemas.microsoft.com/office/drawing/2014/main" id="{6291363E-4852-4059-90A7-B80F2464B9D0}"/>
                  </a:ext>
                </a:extLst>
              </p:cNvPr>
              <p:cNvSpPr/>
              <p:nvPr/>
            </p:nvSpPr>
            <p:spPr bwMode="auto">
              <a:xfrm>
                <a:off x="8929035" y="1371549"/>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3" name="Freeform: Shape 42">
                <a:extLst>
                  <a:ext uri="{FF2B5EF4-FFF2-40B4-BE49-F238E27FC236}">
                    <a16:creationId xmlns:a16="http://schemas.microsoft.com/office/drawing/2014/main" id="{DF212F3B-9F67-4719-95ED-24BD32CE3799}"/>
                  </a:ext>
                </a:extLst>
              </p:cNvPr>
              <p:cNvSpPr/>
              <p:nvPr/>
            </p:nvSpPr>
            <p:spPr bwMode="auto">
              <a:xfrm>
                <a:off x="8834611" y="1444568"/>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4" name="Freeform: Shape 43">
                <a:extLst>
                  <a:ext uri="{FF2B5EF4-FFF2-40B4-BE49-F238E27FC236}">
                    <a16:creationId xmlns:a16="http://schemas.microsoft.com/office/drawing/2014/main" id="{26E61074-F208-4701-9B1F-07202D44AFC5}"/>
                  </a:ext>
                </a:extLst>
              </p:cNvPr>
              <p:cNvSpPr/>
              <p:nvPr/>
            </p:nvSpPr>
            <p:spPr bwMode="auto">
              <a:xfrm flipV="1">
                <a:off x="8844818" y="1426968"/>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5" name="Freeform 220">
                <a:extLst>
                  <a:ext uri="{FF2B5EF4-FFF2-40B4-BE49-F238E27FC236}">
                    <a16:creationId xmlns:a16="http://schemas.microsoft.com/office/drawing/2014/main" id="{27A8879B-86A6-4422-9420-759CB2C8E6D4}"/>
                  </a:ext>
                </a:extLst>
              </p:cNvPr>
              <p:cNvSpPr/>
              <p:nvPr/>
            </p:nvSpPr>
            <p:spPr bwMode="auto">
              <a:xfrm>
                <a:off x="8832561" y="1555919"/>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220">
                <a:extLst>
                  <a:ext uri="{FF2B5EF4-FFF2-40B4-BE49-F238E27FC236}">
                    <a16:creationId xmlns:a16="http://schemas.microsoft.com/office/drawing/2014/main" id="{B9621E1C-562B-4865-854C-01C2BA0DD3BC}"/>
                  </a:ext>
                </a:extLst>
              </p:cNvPr>
              <p:cNvSpPr/>
              <p:nvPr/>
            </p:nvSpPr>
            <p:spPr bwMode="auto">
              <a:xfrm>
                <a:off x="9136144" y="1580491"/>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220">
                <a:extLst>
                  <a:ext uri="{FF2B5EF4-FFF2-40B4-BE49-F238E27FC236}">
                    <a16:creationId xmlns:a16="http://schemas.microsoft.com/office/drawing/2014/main" id="{F69A2B71-937D-4CC8-B30C-8B084287B276}"/>
                  </a:ext>
                </a:extLst>
              </p:cNvPr>
              <p:cNvSpPr/>
              <p:nvPr/>
            </p:nvSpPr>
            <p:spPr bwMode="auto">
              <a:xfrm>
                <a:off x="9024946" y="1717348"/>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220">
                <a:extLst>
                  <a:ext uri="{FF2B5EF4-FFF2-40B4-BE49-F238E27FC236}">
                    <a16:creationId xmlns:a16="http://schemas.microsoft.com/office/drawing/2014/main" id="{9AAEA4D8-3EB0-444D-A5AC-79F952E77DC9}"/>
                  </a:ext>
                </a:extLst>
              </p:cNvPr>
              <p:cNvSpPr/>
              <p:nvPr/>
            </p:nvSpPr>
            <p:spPr bwMode="auto">
              <a:xfrm>
                <a:off x="8767721" y="2412562"/>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Shape 49">
                <a:extLst>
                  <a:ext uri="{FF2B5EF4-FFF2-40B4-BE49-F238E27FC236}">
                    <a16:creationId xmlns:a16="http://schemas.microsoft.com/office/drawing/2014/main" id="{F90B9650-D811-4DF8-A403-FDE62A9676EA}"/>
                  </a:ext>
                </a:extLst>
              </p:cNvPr>
              <p:cNvSpPr/>
              <p:nvPr/>
            </p:nvSpPr>
            <p:spPr bwMode="auto">
              <a:xfrm>
                <a:off x="8929035" y="2435461"/>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1" name="Freeform: Shape 50">
                <a:extLst>
                  <a:ext uri="{FF2B5EF4-FFF2-40B4-BE49-F238E27FC236}">
                    <a16:creationId xmlns:a16="http://schemas.microsoft.com/office/drawing/2014/main" id="{6818DB2E-484F-479E-BCDE-A7A0822583C8}"/>
                  </a:ext>
                </a:extLst>
              </p:cNvPr>
              <p:cNvSpPr/>
              <p:nvPr/>
            </p:nvSpPr>
            <p:spPr bwMode="auto">
              <a:xfrm>
                <a:off x="8834611" y="2508480"/>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2" name="Freeform: Shape 51">
                <a:extLst>
                  <a:ext uri="{FF2B5EF4-FFF2-40B4-BE49-F238E27FC236}">
                    <a16:creationId xmlns:a16="http://schemas.microsoft.com/office/drawing/2014/main" id="{CF9FDA63-1432-4BD7-8024-47A5E6A17B3C}"/>
                  </a:ext>
                </a:extLst>
              </p:cNvPr>
              <p:cNvSpPr/>
              <p:nvPr/>
            </p:nvSpPr>
            <p:spPr bwMode="auto">
              <a:xfrm flipV="1">
                <a:off x="8844818" y="2490880"/>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3" name="Freeform 220">
                <a:extLst>
                  <a:ext uri="{FF2B5EF4-FFF2-40B4-BE49-F238E27FC236}">
                    <a16:creationId xmlns:a16="http://schemas.microsoft.com/office/drawing/2014/main" id="{8592CCCB-65ED-4849-B67D-BC525F5B6555}"/>
                  </a:ext>
                </a:extLst>
              </p:cNvPr>
              <p:cNvSpPr/>
              <p:nvPr/>
            </p:nvSpPr>
            <p:spPr bwMode="auto">
              <a:xfrm>
                <a:off x="8832561" y="2619831"/>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220">
                <a:extLst>
                  <a:ext uri="{FF2B5EF4-FFF2-40B4-BE49-F238E27FC236}">
                    <a16:creationId xmlns:a16="http://schemas.microsoft.com/office/drawing/2014/main" id="{C0AAB5A8-588A-4FA6-88D7-B79077ADBA3F}"/>
                  </a:ext>
                </a:extLst>
              </p:cNvPr>
              <p:cNvSpPr/>
              <p:nvPr/>
            </p:nvSpPr>
            <p:spPr bwMode="auto">
              <a:xfrm>
                <a:off x="9136144" y="2644403"/>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220">
                <a:extLst>
                  <a:ext uri="{FF2B5EF4-FFF2-40B4-BE49-F238E27FC236}">
                    <a16:creationId xmlns:a16="http://schemas.microsoft.com/office/drawing/2014/main" id="{73A288F3-50CF-4581-89F9-66AEAC7026EF}"/>
                  </a:ext>
                </a:extLst>
              </p:cNvPr>
              <p:cNvSpPr/>
              <p:nvPr/>
            </p:nvSpPr>
            <p:spPr bwMode="auto">
              <a:xfrm>
                <a:off x="9024946" y="2781260"/>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220">
                <a:extLst>
                  <a:ext uri="{FF2B5EF4-FFF2-40B4-BE49-F238E27FC236}">
                    <a16:creationId xmlns:a16="http://schemas.microsoft.com/office/drawing/2014/main" id="{7A1878E4-121E-4EE1-9353-E1C7B3C374CC}"/>
                  </a:ext>
                </a:extLst>
              </p:cNvPr>
              <p:cNvSpPr/>
              <p:nvPr/>
            </p:nvSpPr>
            <p:spPr bwMode="auto">
              <a:xfrm>
                <a:off x="8767721" y="3589581"/>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Shape 57">
                <a:extLst>
                  <a:ext uri="{FF2B5EF4-FFF2-40B4-BE49-F238E27FC236}">
                    <a16:creationId xmlns:a16="http://schemas.microsoft.com/office/drawing/2014/main" id="{9D59633C-3805-4A60-A857-65D262325253}"/>
                  </a:ext>
                </a:extLst>
              </p:cNvPr>
              <p:cNvSpPr/>
              <p:nvPr/>
            </p:nvSpPr>
            <p:spPr bwMode="auto">
              <a:xfrm>
                <a:off x="8929035" y="3612480"/>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9" name="Freeform: Shape 58">
                <a:extLst>
                  <a:ext uri="{FF2B5EF4-FFF2-40B4-BE49-F238E27FC236}">
                    <a16:creationId xmlns:a16="http://schemas.microsoft.com/office/drawing/2014/main" id="{4BAC8A80-BC0A-45E3-BA63-7E8D475D252C}"/>
                  </a:ext>
                </a:extLst>
              </p:cNvPr>
              <p:cNvSpPr/>
              <p:nvPr/>
            </p:nvSpPr>
            <p:spPr bwMode="auto">
              <a:xfrm>
                <a:off x="8834611" y="3685499"/>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0" name="Freeform: Shape 59">
                <a:extLst>
                  <a:ext uri="{FF2B5EF4-FFF2-40B4-BE49-F238E27FC236}">
                    <a16:creationId xmlns:a16="http://schemas.microsoft.com/office/drawing/2014/main" id="{78FD8A5E-E1B3-41DB-A1DE-12178672C7F7}"/>
                  </a:ext>
                </a:extLst>
              </p:cNvPr>
              <p:cNvSpPr/>
              <p:nvPr/>
            </p:nvSpPr>
            <p:spPr bwMode="auto">
              <a:xfrm flipV="1">
                <a:off x="8844818" y="3667899"/>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1" name="Freeform 220">
                <a:extLst>
                  <a:ext uri="{FF2B5EF4-FFF2-40B4-BE49-F238E27FC236}">
                    <a16:creationId xmlns:a16="http://schemas.microsoft.com/office/drawing/2014/main" id="{1C6AB179-99DD-439C-88F2-3B0DC2CDA021}"/>
                  </a:ext>
                </a:extLst>
              </p:cNvPr>
              <p:cNvSpPr/>
              <p:nvPr/>
            </p:nvSpPr>
            <p:spPr bwMode="auto">
              <a:xfrm>
                <a:off x="8832561" y="3796850"/>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220">
                <a:extLst>
                  <a:ext uri="{FF2B5EF4-FFF2-40B4-BE49-F238E27FC236}">
                    <a16:creationId xmlns:a16="http://schemas.microsoft.com/office/drawing/2014/main" id="{E3B877DC-3A92-4228-84FE-77C4BC07BC19}"/>
                  </a:ext>
                </a:extLst>
              </p:cNvPr>
              <p:cNvSpPr/>
              <p:nvPr/>
            </p:nvSpPr>
            <p:spPr bwMode="auto">
              <a:xfrm>
                <a:off x="9136144" y="3821422"/>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220">
                <a:extLst>
                  <a:ext uri="{FF2B5EF4-FFF2-40B4-BE49-F238E27FC236}">
                    <a16:creationId xmlns:a16="http://schemas.microsoft.com/office/drawing/2014/main" id="{D67D0AC1-D92D-4497-A94F-BCB2579BDE34}"/>
                  </a:ext>
                </a:extLst>
              </p:cNvPr>
              <p:cNvSpPr/>
              <p:nvPr/>
            </p:nvSpPr>
            <p:spPr bwMode="auto">
              <a:xfrm>
                <a:off x="9024946" y="3958279"/>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4" name="Straight Arrow Connector 33">
              <a:extLst>
                <a:ext uri="{FF2B5EF4-FFF2-40B4-BE49-F238E27FC236}">
                  <a16:creationId xmlns:a16="http://schemas.microsoft.com/office/drawing/2014/main" id="{CA03F62D-D191-481D-84BB-69B62EC38332}"/>
                </a:ext>
              </a:extLst>
            </p:cNvPr>
            <p:cNvCxnSpPr/>
            <p:nvPr/>
          </p:nvCxnSpPr>
          <p:spPr>
            <a:xfrm>
              <a:off x="7466952" y="2744897"/>
              <a:ext cx="24629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CD4B1E-6F9D-41BE-B30E-FCA9156DEB13}"/>
                </a:ext>
              </a:extLst>
            </p:cNvPr>
            <p:cNvCxnSpPr>
              <a:cxnSpLocks/>
            </p:cNvCxnSpPr>
            <p:nvPr/>
          </p:nvCxnSpPr>
          <p:spPr>
            <a:xfrm>
              <a:off x="9602862" y="2744897"/>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77439760-0AAC-4A2D-9ECC-EF5E46989A16}"/>
                </a:ext>
              </a:extLst>
            </p:cNvPr>
            <p:cNvCxnSpPr/>
            <p:nvPr/>
          </p:nvCxnSpPr>
          <p:spPr>
            <a:xfrm>
              <a:off x="8396436" y="2744897"/>
              <a:ext cx="25254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9" name="Connector: Elbow 68">
              <a:extLst>
                <a:ext uri="{FF2B5EF4-FFF2-40B4-BE49-F238E27FC236}">
                  <a16:creationId xmlns:a16="http://schemas.microsoft.com/office/drawing/2014/main" id="{009A4A19-3F85-4CF8-A11E-8F4E621357B8}"/>
                </a:ext>
              </a:extLst>
            </p:cNvPr>
            <p:cNvCxnSpPr/>
            <p:nvPr/>
          </p:nvCxnSpPr>
          <p:spPr>
            <a:xfrm rot="5400000" flipH="1" flipV="1">
              <a:off x="8006170" y="1640623"/>
              <a:ext cx="651771" cy="600893"/>
            </a:xfrm>
            <a:prstGeom prst="bentConnector3">
              <a:avLst>
                <a:gd name="adj1" fmla="val 100633"/>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Connector: Elbow 72">
              <a:extLst>
                <a:ext uri="{FF2B5EF4-FFF2-40B4-BE49-F238E27FC236}">
                  <a16:creationId xmlns:a16="http://schemas.microsoft.com/office/drawing/2014/main" id="{35EEC2BB-2148-4950-BF5A-A4D42DA88D72}"/>
                </a:ext>
              </a:extLst>
            </p:cNvPr>
            <p:cNvCxnSpPr>
              <a:cxnSpLocks/>
            </p:cNvCxnSpPr>
            <p:nvPr/>
          </p:nvCxnSpPr>
          <p:spPr>
            <a:xfrm>
              <a:off x="8031608" y="3452397"/>
              <a:ext cx="630007" cy="414326"/>
            </a:xfrm>
            <a:prstGeom prst="bentConnector3">
              <a:avLst>
                <a:gd name="adj1" fmla="val -199"/>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C1B9E04B-A163-485A-9BA5-2ED7DD4ED83D}"/>
                </a:ext>
              </a:extLst>
            </p:cNvPr>
            <p:cNvCxnSpPr>
              <a:cxnSpLocks/>
            </p:cNvCxnSpPr>
            <p:nvPr/>
          </p:nvCxnSpPr>
          <p:spPr>
            <a:xfrm>
              <a:off x="9602862" y="3838761"/>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a:extLst>
                <a:ext uri="{FF2B5EF4-FFF2-40B4-BE49-F238E27FC236}">
                  <a16:creationId xmlns:a16="http://schemas.microsoft.com/office/drawing/2014/main" id="{2F0CA1DC-150E-4BB9-A8EC-ED490044BF67}"/>
                </a:ext>
              </a:extLst>
            </p:cNvPr>
            <p:cNvCxnSpPr>
              <a:cxnSpLocks/>
            </p:cNvCxnSpPr>
            <p:nvPr/>
          </p:nvCxnSpPr>
          <p:spPr>
            <a:xfrm>
              <a:off x="9602862" y="1616529"/>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04D3961D-E12D-451F-B643-119BA51F7FF3}"/>
                </a:ext>
              </a:extLst>
            </p:cNvPr>
            <p:cNvCxnSpPr>
              <a:cxnSpLocks/>
            </p:cNvCxnSpPr>
            <p:nvPr/>
          </p:nvCxnSpPr>
          <p:spPr>
            <a:xfrm>
              <a:off x="9602862" y="1712780"/>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a:extLst>
                <a:ext uri="{FF2B5EF4-FFF2-40B4-BE49-F238E27FC236}">
                  <a16:creationId xmlns:a16="http://schemas.microsoft.com/office/drawing/2014/main" id="{CF311767-F7A8-4044-89DB-69E18E640179}"/>
                </a:ext>
              </a:extLst>
            </p:cNvPr>
            <p:cNvCxnSpPr>
              <a:cxnSpLocks/>
            </p:cNvCxnSpPr>
            <p:nvPr/>
          </p:nvCxnSpPr>
          <p:spPr>
            <a:xfrm>
              <a:off x="9602862" y="1846130"/>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Arrow Connector 83">
              <a:extLst>
                <a:ext uri="{FF2B5EF4-FFF2-40B4-BE49-F238E27FC236}">
                  <a16:creationId xmlns:a16="http://schemas.microsoft.com/office/drawing/2014/main" id="{CC17EECA-8290-46B3-99CA-076CCC0C7855}"/>
                </a:ext>
              </a:extLst>
            </p:cNvPr>
            <p:cNvCxnSpPr>
              <a:cxnSpLocks/>
            </p:cNvCxnSpPr>
            <p:nvPr/>
          </p:nvCxnSpPr>
          <p:spPr>
            <a:xfrm flipV="1">
              <a:off x="9602862" y="1971396"/>
              <a:ext cx="765052" cy="688113"/>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a:extLst>
                <a:ext uri="{FF2B5EF4-FFF2-40B4-BE49-F238E27FC236}">
                  <a16:creationId xmlns:a16="http://schemas.microsoft.com/office/drawing/2014/main" id="{1620F015-9CFB-44EC-BF51-17A27ADF4E1A}"/>
                </a:ext>
              </a:extLst>
            </p:cNvPr>
            <p:cNvCxnSpPr>
              <a:cxnSpLocks/>
            </p:cNvCxnSpPr>
            <p:nvPr/>
          </p:nvCxnSpPr>
          <p:spPr>
            <a:xfrm>
              <a:off x="9602862" y="2792859"/>
              <a:ext cx="765052" cy="630847"/>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0D37FD5B-09FA-4FB3-8470-AC1C1F1EAE26}"/>
                </a:ext>
              </a:extLst>
            </p:cNvPr>
            <p:cNvCxnSpPr>
              <a:cxnSpLocks/>
            </p:cNvCxnSpPr>
            <p:nvPr/>
          </p:nvCxnSpPr>
          <p:spPr>
            <a:xfrm flipV="1">
              <a:off x="9602862" y="2920502"/>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Arrow Connector 86">
              <a:extLst>
                <a:ext uri="{FF2B5EF4-FFF2-40B4-BE49-F238E27FC236}">
                  <a16:creationId xmlns:a16="http://schemas.microsoft.com/office/drawing/2014/main" id="{7DED7B7F-21AC-4A58-BF23-6C85B741107E}"/>
                </a:ext>
              </a:extLst>
            </p:cNvPr>
            <p:cNvCxnSpPr>
              <a:cxnSpLocks/>
            </p:cNvCxnSpPr>
            <p:nvPr/>
          </p:nvCxnSpPr>
          <p:spPr>
            <a:xfrm flipV="1">
              <a:off x="9602862" y="1744769"/>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92" name="Picture 6" descr="File:Domino's stacked.svg">
            <a:extLst>
              <a:ext uri="{FF2B5EF4-FFF2-40B4-BE49-F238E27FC236}">
                <a16:creationId xmlns:a16="http://schemas.microsoft.com/office/drawing/2014/main" id="{B41B5B2F-FDD5-48A9-9A9D-995381ADAD6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36361" y="5907388"/>
            <a:ext cx="697604" cy="7092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descr="http://images.pocketgamer.co.uk/sm/2016/3/66000/original.png">
            <a:extLst>
              <a:ext uri="{FF2B5EF4-FFF2-40B4-BE49-F238E27FC236}">
                <a16:creationId xmlns:a16="http://schemas.microsoft.com/office/drawing/2014/main" id="{2ABA16EE-FCDC-4C52-9FD4-0E1996C9883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69239" y="6056663"/>
            <a:ext cx="1736248" cy="4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81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14" y="339390"/>
            <a:ext cx="5606043" cy="899665"/>
          </a:xfrm>
        </p:spPr>
        <p:txBody>
          <a:bodyPr/>
          <a:lstStyle/>
          <a:p>
            <a:r>
              <a:rPr lang="en-US"/>
              <a:t>Build Real-Time Customer experiences</a:t>
            </a:r>
          </a:p>
        </p:txBody>
      </p:sp>
      <p:sp>
        <p:nvSpPr>
          <p:cNvPr id="3" name="Content Placeholder 2"/>
          <p:cNvSpPr>
            <a:spLocks noGrp="1"/>
          </p:cNvSpPr>
          <p:nvPr>
            <p:ph type="body" sz="quarter" idx="11"/>
          </p:nvPr>
        </p:nvSpPr>
        <p:spPr>
          <a:xfrm>
            <a:off x="267730" y="1499634"/>
            <a:ext cx="5606043" cy="2624308"/>
          </a:xfrm>
        </p:spPr>
        <p:txBody>
          <a:bodyPr/>
          <a:lstStyle/>
          <a:p>
            <a:pPr lvl="0"/>
            <a:r>
              <a:rPr lang="en-US">
                <a:solidFill>
                  <a:schemeClr val="tx1"/>
                </a:solidFill>
              </a:rPr>
              <a:t>Offer latency-sensitive applications with personalization, bidding, and fraud-detection.</a:t>
            </a:r>
          </a:p>
          <a:p>
            <a:pPr marL="285750" lvl="1" indent="-285750">
              <a:spcBef>
                <a:spcPts val="1600"/>
              </a:spcBef>
              <a:spcAft>
                <a:spcPts val="0"/>
              </a:spcAft>
              <a:buFont typeface="Arial" charset="0"/>
              <a:buChar char="•"/>
            </a:pPr>
            <a:r>
              <a:rPr lang="en-US" sz="1600">
                <a:solidFill>
                  <a:schemeClr val="tx1"/>
                </a:solidFill>
              </a:rPr>
              <a:t>Machine learning models generate real-time recommendations across product catalogues</a:t>
            </a:r>
          </a:p>
          <a:p>
            <a:pPr marL="285750" lvl="1" indent="-285750">
              <a:spcBef>
                <a:spcPts val="1000"/>
              </a:spcBef>
              <a:spcAft>
                <a:spcPts val="0"/>
              </a:spcAft>
              <a:buFont typeface="Arial" charset="0"/>
              <a:buChar char="•"/>
            </a:pPr>
            <a:r>
              <a:rPr lang="en-US" sz="1600">
                <a:solidFill>
                  <a:schemeClr val="tx1"/>
                </a:solidFill>
              </a:rPr>
              <a:t>Product analysis in milliseconds</a:t>
            </a:r>
          </a:p>
          <a:p>
            <a:pPr marL="285750" lvl="1" indent="-285750">
              <a:spcBef>
                <a:spcPts val="1000"/>
              </a:spcBef>
              <a:spcAft>
                <a:spcPts val="0"/>
              </a:spcAft>
              <a:buFont typeface="Arial" charset="0"/>
              <a:buChar char="•"/>
            </a:pPr>
            <a:r>
              <a:rPr lang="en-US" sz="1600">
                <a:solidFill>
                  <a:schemeClr val="tx1"/>
                </a:solidFill>
              </a:rPr>
              <a:t>Low-latency ensures high app performance worldwide</a:t>
            </a:r>
          </a:p>
          <a:p>
            <a:pPr marL="285750" lvl="1" indent="-285750">
              <a:spcBef>
                <a:spcPts val="1000"/>
              </a:spcBef>
              <a:spcAft>
                <a:spcPts val="0"/>
              </a:spcAft>
              <a:buFont typeface="Arial" charset="0"/>
              <a:buChar char="•"/>
            </a:pPr>
            <a:r>
              <a:rPr lang="en-US" sz="1600">
                <a:solidFill>
                  <a:schemeClr val="tx1"/>
                </a:solidFill>
              </a:rPr>
              <a:t>Tunable consistency models for rapid insight</a:t>
            </a:r>
          </a:p>
        </p:txBody>
      </p:sp>
      <p:pic>
        <p:nvPicPr>
          <p:cNvPr id="14" name="Picture 13">
            <a:extLst>
              <a:ext uri="{FF2B5EF4-FFF2-40B4-BE49-F238E27FC236}">
                <a16:creationId xmlns:a16="http://schemas.microsoft.com/office/drawing/2014/main" id="{8C5D63A2-7AD7-4529-ADE0-910DE6F1C24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79426" y="5997865"/>
            <a:ext cx="1310464" cy="428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1A4F1C18-7D2D-42D8-A904-C7769F9C079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2083688" y="5763985"/>
            <a:ext cx="857944" cy="85309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502524" y="603003"/>
            <a:ext cx="6675353" cy="4770331"/>
            <a:chOff x="5502524" y="603003"/>
            <a:chExt cx="6675353" cy="4770331"/>
          </a:xfrm>
        </p:grpSpPr>
        <p:sp>
          <p:nvSpPr>
            <p:cNvPr id="11" name="Rectangle 10">
              <a:extLst>
                <a:ext uri="{FF2B5EF4-FFF2-40B4-BE49-F238E27FC236}">
                  <a16:creationId xmlns:a16="http://schemas.microsoft.com/office/drawing/2014/main" id="{5A3777E1-0452-4889-9093-432098573143}"/>
                </a:ext>
              </a:extLst>
            </p:cNvPr>
            <p:cNvSpPr/>
            <p:nvPr/>
          </p:nvSpPr>
          <p:spPr>
            <a:xfrm>
              <a:off x="7766936" y="2874550"/>
              <a:ext cx="3144420" cy="2498784"/>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2D1AEC0-D7C7-4696-A8F5-43A308AD36D6}"/>
                </a:ext>
              </a:extLst>
            </p:cNvPr>
            <p:cNvSpPr/>
            <p:nvPr/>
          </p:nvSpPr>
          <p:spPr>
            <a:xfrm>
              <a:off x="7753057" y="603003"/>
              <a:ext cx="3144420" cy="1637687"/>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Arrow Connector 12"/>
            <p:cNvCxnSpPr>
              <a:cxnSpLocks/>
            </p:cNvCxnSpPr>
            <p:nvPr/>
          </p:nvCxnSpPr>
          <p:spPr>
            <a:xfrm>
              <a:off x="6227247" y="2269389"/>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TextBox 15"/>
            <p:cNvSpPr txBox="1"/>
            <p:nvPr/>
          </p:nvSpPr>
          <p:spPr>
            <a:xfrm>
              <a:off x="9471708" y="1678914"/>
              <a:ext cx="1168200"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(distributed model store)</a:t>
              </a:r>
            </a:p>
          </p:txBody>
        </p:sp>
        <p:sp>
          <p:nvSpPr>
            <p:cNvPr id="17" name="TextBox 16"/>
            <p:cNvSpPr txBox="1"/>
            <p:nvPr/>
          </p:nvSpPr>
          <p:spPr>
            <a:xfrm>
              <a:off x="6401217" y="2474065"/>
              <a:ext cx="1368002"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.com</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(Product Details Page)</a:t>
              </a:r>
            </a:p>
          </p:txBody>
        </p:sp>
        <p:sp>
          <p:nvSpPr>
            <p:cNvPr id="20" name="TextBox 19"/>
            <p:cNvSpPr txBox="1"/>
            <p:nvPr/>
          </p:nvSpPr>
          <p:spPr>
            <a:xfrm>
              <a:off x="7824700" y="3354416"/>
              <a:ext cx="1263944"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Event Hub</a:t>
              </a:r>
            </a:p>
          </p:txBody>
        </p:sp>
        <p:sp>
          <p:nvSpPr>
            <p:cNvPr id="21" name="TextBox 20"/>
            <p:cNvSpPr txBox="1"/>
            <p:nvPr/>
          </p:nvSpPr>
          <p:spPr>
            <a:xfrm>
              <a:off x="9284309" y="3354416"/>
              <a:ext cx="1542998"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Data Lake Storage</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(offline raw data)</a:t>
              </a:r>
            </a:p>
          </p:txBody>
        </p:sp>
        <p:cxnSp>
          <p:nvCxnSpPr>
            <p:cNvPr id="23" name="Straight Arrow Connector 41"/>
            <p:cNvCxnSpPr>
              <a:cxnSpLocks/>
              <a:stCxn id="17" idx="2"/>
            </p:cNvCxnSpPr>
            <p:nvPr/>
          </p:nvCxnSpPr>
          <p:spPr>
            <a:xfrm rot="16200000" flipH="1">
              <a:off x="7433561" y="2510443"/>
              <a:ext cx="290970" cy="987656"/>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9C1B3F7D-B30B-4F47-9C8E-E1CC6809D4C9}"/>
                </a:ext>
              </a:extLst>
            </p:cNvPr>
            <p:cNvSpPr txBox="1"/>
            <p:nvPr/>
          </p:nvSpPr>
          <p:spPr>
            <a:xfrm>
              <a:off x="8765207" y="4485291"/>
              <a:ext cx="2088818"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Apache Spark on Azure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Databricks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pic>
          <p:nvPicPr>
            <p:cNvPr id="28" name="Picture 2">
              <a:extLst>
                <a:ext uri="{FF2B5EF4-FFF2-40B4-BE49-F238E27FC236}">
                  <a16:creationId xmlns:a16="http://schemas.microsoft.com/office/drawing/2014/main" id="{B7F6519C-2086-4F3E-A3EE-7195D4AC6149}"/>
                </a:ext>
              </a:extLst>
            </p:cNvPr>
            <p:cNvPicPr>
              <a:picLocks noChangeAspect="1" noChangeArrowheads="1"/>
            </p:cNvPicPr>
            <p:nvPr/>
          </p:nvPicPr>
          <p:blipFill>
            <a:blip r:embed="rId5"/>
            <a:stretch>
              <a:fillRect/>
            </a:stretch>
          </p:blipFill>
          <p:spPr bwMode="auto">
            <a:xfrm>
              <a:off x="9316587" y="4166695"/>
              <a:ext cx="535872" cy="2802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9CD829A-7CF2-4DE4-AF34-CFE136686BA3}"/>
                </a:ext>
              </a:extLst>
            </p:cNvPr>
            <p:cNvSpPr txBox="1"/>
            <p:nvPr/>
          </p:nvSpPr>
          <p:spPr>
            <a:xfrm>
              <a:off x="10909072" y="2230582"/>
              <a:ext cx="1268805" cy="677108"/>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Data Factory</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(scheduled job to refresh persisted models)</a:t>
              </a:r>
            </a:p>
          </p:txBody>
        </p:sp>
        <p:cxnSp>
          <p:nvCxnSpPr>
            <p:cNvPr id="34" name="Straight Arrow Connector 41">
              <a:extLst>
                <a:ext uri="{FF2B5EF4-FFF2-40B4-BE49-F238E27FC236}">
                  <a16:creationId xmlns:a16="http://schemas.microsoft.com/office/drawing/2014/main" id="{31B900EF-DD0B-4013-9C25-7FF7FEAEF621}"/>
                </a:ext>
              </a:extLst>
            </p:cNvPr>
            <p:cNvCxnSpPr>
              <a:cxnSpLocks/>
            </p:cNvCxnSpPr>
            <p:nvPr/>
          </p:nvCxnSpPr>
          <p:spPr>
            <a:xfrm flipV="1">
              <a:off x="7103942" y="1489293"/>
              <a:ext cx="833949" cy="379947"/>
            </a:xfrm>
            <a:prstGeom prst="bentConnector3">
              <a:avLst>
                <a:gd name="adj1" fmla="val 398"/>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B353F165-77DB-4164-BA81-EA5AEC0FBD10}"/>
                </a:ext>
              </a:extLst>
            </p:cNvPr>
            <p:cNvSpPr txBox="1"/>
            <p:nvPr/>
          </p:nvSpPr>
          <p:spPr>
            <a:xfrm>
              <a:off x="7706713" y="1675099"/>
              <a:ext cx="1499918"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Service Fabric</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(Personalization Decision Engine)</a:t>
              </a:r>
            </a:p>
          </p:txBody>
        </p:sp>
        <p:cxnSp>
          <p:nvCxnSpPr>
            <p:cNvPr id="19" name="Straight Arrow Connector 18"/>
            <p:cNvCxnSpPr>
              <a:cxnSpLocks/>
            </p:cNvCxnSpPr>
            <p:nvPr/>
          </p:nvCxnSpPr>
          <p:spPr>
            <a:xfrm>
              <a:off x="8953251" y="3191375"/>
              <a:ext cx="65843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CF5BFEE9-EFE4-4392-8A59-CA0D37AECE24}"/>
                </a:ext>
              </a:extLst>
            </p:cNvPr>
            <p:cNvCxnSpPr>
              <a:cxnSpLocks/>
            </p:cNvCxnSpPr>
            <p:nvPr/>
          </p:nvCxnSpPr>
          <p:spPr>
            <a:xfrm>
              <a:off x="8953250" y="1397314"/>
              <a:ext cx="483602" cy="0"/>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DF7BCE1-1DF4-457B-A3FC-43AD70D230C5}"/>
                </a:ext>
              </a:extLst>
            </p:cNvPr>
            <p:cNvSpPr txBox="1"/>
            <p:nvPr/>
          </p:nvSpPr>
          <p:spPr>
            <a:xfrm>
              <a:off x="8123428" y="639754"/>
              <a:ext cx="2397066" cy="461665"/>
            </a:xfrm>
            <a:prstGeom prst="rect">
              <a:avLst/>
            </a:prstGeom>
            <a:noFill/>
          </p:spPr>
          <p:txBody>
            <a:bodyPr wrap="none" rtlCol="0">
              <a:spAutoFit/>
            </a:bodyPr>
            <a:lstStyle/>
            <a:p>
              <a:pPr algn="ctr"/>
              <a:r>
                <a:rPr lang="en-US" sz="1200"/>
                <a:t>Online Recommendations Service</a:t>
              </a:r>
              <a:br>
                <a:rPr lang="en-US" sz="1200"/>
              </a:br>
              <a:r>
                <a:rPr lang="en-US" sz="1200">
                  <a:solidFill>
                    <a:srgbClr val="FF0000"/>
                  </a:solidFill>
                  <a:latin typeface="Segoe UI" panose="020B0502040204020203" pitchFamily="34" charset="0"/>
                  <a:cs typeface="Segoe UI" panose="020B0502040204020203" pitchFamily="34" charset="0"/>
                </a:rPr>
                <a:t>HOT</a:t>
              </a:r>
              <a:r>
                <a:rPr lang="en-US" sz="1200">
                  <a:solidFill>
                    <a:srgbClr val="FF0000"/>
                  </a:solidFill>
                </a:rPr>
                <a:t> path</a:t>
              </a:r>
              <a:endParaRPr lang="en-US" sz="1200"/>
            </a:p>
          </p:txBody>
        </p:sp>
        <p:sp>
          <p:nvSpPr>
            <p:cNvPr id="40" name="TextBox 39">
              <a:extLst>
                <a:ext uri="{FF2B5EF4-FFF2-40B4-BE49-F238E27FC236}">
                  <a16:creationId xmlns:a16="http://schemas.microsoft.com/office/drawing/2014/main" id="{20A303A2-175C-47CD-9A15-3E1A6DAB0066}"/>
                </a:ext>
              </a:extLst>
            </p:cNvPr>
            <p:cNvSpPr txBox="1"/>
            <p:nvPr/>
          </p:nvSpPr>
          <p:spPr>
            <a:xfrm>
              <a:off x="8132117" y="4816813"/>
              <a:ext cx="2379689" cy="461665"/>
            </a:xfrm>
            <a:prstGeom prst="rect">
              <a:avLst/>
            </a:prstGeom>
            <a:noFill/>
          </p:spPr>
          <p:txBody>
            <a:bodyPr wrap="none" rtlCol="0">
              <a:spAutoFit/>
            </a:bodyPr>
            <a:lstStyle/>
            <a:p>
              <a:pPr algn="ctr"/>
              <a:r>
                <a:rPr lang="en-US" sz="1200"/>
                <a:t>Offline Recommendations Engine</a:t>
              </a:r>
              <a:br>
                <a:rPr lang="en-US" sz="1200"/>
              </a:br>
              <a:r>
                <a:rPr lang="en-US" sz="1200">
                  <a:solidFill>
                    <a:schemeClr val="bg2"/>
                  </a:solidFill>
                  <a:latin typeface="Segoe UI" panose="020B0502040204020203" pitchFamily="34" charset="0"/>
                  <a:cs typeface="Segoe UI" panose="020B0502040204020203" pitchFamily="34" charset="0"/>
                </a:rPr>
                <a:t>COLD</a:t>
              </a:r>
              <a:r>
                <a:rPr lang="en-US" sz="1200">
                  <a:solidFill>
                    <a:schemeClr val="bg2"/>
                  </a:solidFill>
                </a:rPr>
                <a:t> path</a:t>
              </a:r>
              <a:endParaRPr lang="en-US" sz="1200"/>
            </a:p>
          </p:txBody>
        </p:sp>
        <p:sp>
          <p:nvSpPr>
            <p:cNvPr id="41" name="people_7" title="Icon of two people">
              <a:extLst>
                <a:ext uri="{FF2B5EF4-FFF2-40B4-BE49-F238E27FC236}">
                  <a16:creationId xmlns:a16="http://schemas.microsoft.com/office/drawing/2014/main" id="{FC048550-8957-44D0-8A7F-264B136CFFCB}"/>
                </a:ext>
              </a:extLst>
            </p:cNvPr>
            <p:cNvSpPr>
              <a:spLocks noChangeAspect="1" noEditPoints="1"/>
            </p:cNvSpPr>
            <p:nvPr/>
          </p:nvSpPr>
          <p:spPr bwMode="auto">
            <a:xfrm>
              <a:off x="5691753" y="2062582"/>
              <a:ext cx="378871" cy="413614"/>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3383B5DD-68DB-46AC-9E8B-6E20E7637283}"/>
                </a:ext>
              </a:extLst>
            </p:cNvPr>
            <p:cNvSpPr txBox="1"/>
            <p:nvPr/>
          </p:nvSpPr>
          <p:spPr>
            <a:xfrm>
              <a:off x="5502524" y="2493243"/>
              <a:ext cx="762150"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Shoppers</a:t>
              </a:r>
            </a:p>
          </p:txBody>
        </p:sp>
        <p:cxnSp>
          <p:nvCxnSpPr>
            <p:cNvPr id="44" name="Straight Arrow Connector 41">
              <a:extLst>
                <a:ext uri="{FF2B5EF4-FFF2-40B4-BE49-F238E27FC236}">
                  <a16:creationId xmlns:a16="http://schemas.microsoft.com/office/drawing/2014/main" id="{39177085-A1D0-4FF5-A74B-1A8A83BF3071}"/>
                </a:ext>
              </a:extLst>
            </p:cNvPr>
            <p:cNvCxnSpPr>
              <a:cxnSpLocks/>
              <a:stCxn id="31" idx="2"/>
            </p:cNvCxnSpPr>
            <p:nvPr/>
          </p:nvCxnSpPr>
          <p:spPr>
            <a:xfrm rot="5400000">
              <a:off x="10947337" y="2585540"/>
              <a:ext cx="273989" cy="918289"/>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1">
              <a:extLst>
                <a:ext uri="{FF2B5EF4-FFF2-40B4-BE49-F238E27FC236}">
                  <a16:creationId xmlns:a16="http://schemas.microsoft.com/office/drawing/2014/main" id="{4D44A62F-0BC0-4363-8021-D0AD606E3999}"/>
                </a:ext>
              </a:extLst>
            </p:cNvPr>
            <p:cNvCxnSpPr>
              <a:cxnSpLocks/>
            </p:cNvCxnSpPr>
            <p:nvPr/>
          </p:nvCxnSpPr>
          <p:spPr>
            <a:xfrm rot="10800000">
              <a:off x="10594009" y="1489293"/>
              <a:ext cx="939603" cy="86587"/>
            </a:xfrm>
            <a:prstGeom prst="bentConnector3">
              <a:avLst>
                <a:gd name="adj1" fmla="val -51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Arrow Connector 45">
              <a:extLst>
                <a:ext uri="{FF2B5EF4-FFF2-40B4-BE49-F238E27FC236}">
                  <a16:creationId xmlns:a16="http://schemas.microsoft.com/office/drawing/2014/main" id="{561E7B6C-B5E3-49FF-841B-23966157E42B}"/>
                </a:ext>
              </a:extLst>
            </p:cNvPr>
            <p:cNvCxnSpPr>
              <a:cxnSpLocks/>
            </p:cNvCxnSpPr>
            <p:nvPr/>
          </p:nvCxnSpPr>
          <p:spPr>
            <a:xfrm>
              <a:off x="10061527" y="3752045"/>
              <a:ext cx="0" cy="295911"/>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9BF6D57B-AD6A-40FF-8CAD-1EE7B87BF48D}"/>
                </a:ext>
              </a:extLst>
            </p:cNvPr>
            <p:cNvGrpSpPr/>
            <p:nvPr/>
          </p:nvGrpSpPr>
          <p:grpSpPr>
            <a:xfrm>
              <a:off x="6842529" y="2013012"/>
              <a:ext cx="485379" cy="412901"/>
              <a:chOff x="5872464" y="2045113"/>
              <a:chExt cx="485379" cy="412901"/>
            </a:xfrm>
          </p:grpSpPr>
          <p:grpSp>
            <p:nvGrpSpPr>
              <p:cNvPr id="48" name="Group 47">
                <a:extLst>
                  <a:ext uri="{FF2B5EF4-FFF2-40B4-BE49-F238E27FC236}">
                    <a16:creationId xmlns:a16="http://schemas.microsoft.com/office/drawing/2014/main" id="{923E86AB-2533-4ADC-BCAD-0D0516C1E820}"/>
                  </a:ext>
                </a:extLst>
              </p:cNvPr>
              <p:cNvGrpSpPr/>
              <p:nvPr/>
            </p:nvGrpSpPr>
            <p:grpSpPr>
              <a:xfrm>
                <a:off x="5872464" y="2045113"/>
                <a:ext cx="485379" cy="412901"/>
                <a:chOff x="2107244" y="1575258"/>
                <a:chExt cx="310993" cy="264555"/>
              </a:xfrm>
            </p:grpSpPr>
            <p:sp>
              <p:nvSpPr>
                <p:cNvPr id="53" name="Rectangle 9">
                  <a:extLst>
                    <a:ext uri="{FF2B5EF4-FFF2-40B4-BE49-F238E27FC236}">
                      <a16:creationId xmlns:a16="http://schemas.microsoft.com/office/drawing/2014/main" id="{9BB61043-636E-45BC-B360-D4EF52EF03DD}"/>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4" name="Line 10">
                  <a:extLst>
                    <a:ext uri="{FF2B5EF4-FFF2-40B4-BE49-F238E27FC236}">
                      <a16:creationId xmlns:a16="http://schemas.microsoft.com/office/drawing/2014/main" id="{EF668CE7-77F2-46AE-A01A-AB639D52608D}"/>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49" name="Group 48">
                <a:extLst>
                  <a:ext uri="{FF2B5EF4-FFF2-40B4-BE49-F238E27FC236}">
                    <a16:creationId xmlns:a16="http://schemas.microsoft.com/office/drawing/2014/main" id="{1A974EE8-A9DC-4A66-B79B-100457A16674}"/>
                  </a:ext>
                </a:extLst>
              </p:cNvPr>
              <p:cNvGrpSpPr/>
              <p:nvPr/>
            </p:nvGrpSpPr>
            <p:grpSpPr>
              <a:xfrm>
                <a:off x="6153589" y="2082451"/>
                <a:ext cx="149347" cy="37338"/>
                <a:chOff x="2287367" y="1599181"/>
                <a:chExt cx="95690" cy="23923"/>
              </a:xfrm>
              <a:solidFill>
                <a:schemeClr val="tx2"/>
              </a:solidFill>
            </p:grpSpPr>
            <p:sp>
              <p:nvSpPr>
                <p:cNvPr id="50" name="Oval 11">
                  <a:extLst>
                    <a:ext uri="{FF2B5EF4-FFF2-40B4-BE49-F238E27FC236}">
                      <a16:creationId xmlns:a16="http://schemas.microsoft.com/office/drawing/2014/main" id="{0B6C23DD-C26C-4A12-A7BB-6B0DF3D7F312}"/>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1" name="Oval 12">
                  <a:extLst>
                    <a:ext uri="{FF2B5EF4-FFF2-40B4-BE49-F238E27FC236}">
                      <a16:creationId xmlns:a16="http://schemas.microsoft.com/office/drawing/2014/main" id="{114CBFAE-5071-4DD3-8196-64125BE59FA2}"/>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2" name="Oval 13">
                  <a:extLst>
                    <a:ext uri="{FF2B5EF4-FFF2-40B4-BE49-F238E27FC236}">
                      <a16:creationId xmlns:a16="http://schemas.microsoft.com/office/drawing/2014/main" id="{A12B77BF-A40B-4C56-A967-E1D27618EF6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grpSp>
          <p:nvGrpSpPr>
            <p:cNvPr id="55" name="Group 54">
              <a:extLst>
                <a:ext uri="{FF2B5EF4-FFF2-40B4-BE49-F238E27FC236}">
                  <a16:creationId xmlns:a16="http://schemas.microsoft.com/office/drawing/2014/main" id="{BC282EAA-BB12-48C7-8104-0E5537A85B5B}"/>
                </a:ext>
              </a:extLst>
            </p:cNvPr>
            <p:cNvGrpSpPr/>
            <p:nvPr/>
          </p:nvGrpSpPr>
          <p:grpSpPr>
            <a:xfrm>
              <a:off x="8256296" y="2920776"/>
              <a:ext cx="380836" cy="393642"/>
              <a:chOff x="6175919" y="4051028"/>
              <a:chExt cx="248788" cy="257154"/>
            </a:xfrm>
          </p:grpSpPr>
          <p:sp>
            <p:nvSpPr>
              <p:cNvPr id="56" name="Freeform: Shape 526">
                <a:extLst>
                  <a:ext uri="{FF2B5EF4-FFF2-40B4-BE49-F238E27FC236}">
                    <a16:creationId xmlns:a16="http://schemas.microsoft.com/office/drawing/2014/main" id="{A385CCA8-CC54-4A57-B609-959889995403}"/>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Shape 527">
                <a:extLst>
                  <a:ext uri="{FF2B5EF4-FFF2-40B4-BE49-F238E27FC236}">
                    <a16:creationId xmlns:a16="http://schemas.microsoft.com/office/drawing/2014/main" id="{799722D8-262F-40DF-82E5-7B718FD3E8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Shape 529">
                <a:extLst>
                  <a:ext uri="{FF2B5EF4-FFF2-40B4-BE49-F238E27FC236}">
                    <a16:creationId xmlns:a16="http://schemas.microsoft.com/office/drawing/2014/main" id="{0FD1AA87-3596-4E45-AA71-24D9527C72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Freeform: Shape 530">
                <a:extLst>
                  <a:ext uri="{FF2B5EF4-FFF2-40B4-BE49-F238E27FC236}">
                    <a16:creationId xmlns:a16="http://schemas.microsoft.com/office/drawing/2014/main" id="{10FB45BF-D783-47F0-9A37-6371B390C3BD}"/>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Freeform: Shape 531">
                <a:extLst>
                  <a:ext uri="{FF2B5EF4-FFF2-40B4-BE49-F238E27FC236}">
                    <a16:creationId xmlns:a16="http://schemas.microsoft.com/office/drawing/2014/main" id="{9F3744A6-38A6-4D19-928F-47D0FE51721D}"/>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1" name="Freeform: Shape 532">
                <a:extLst>
                  <a:ext uri="{FF2B5EF4-FFF2-40B4-BE49-F238E27FC236}">
                    <a16:creationId xmlns:a16="http://schemas.microsoft.com/office/drawing/2014/main" id="{4A0D1DC4-0254-4EFA-ABC3-DDC12E491DC8}"/>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Shape 524">
                <a:extLst>
                  <a:ext uri="{FF2B5EF4-FFF2-40B4-BE49-F238E27FC236}">
                    <a16:creationId xmlns:a16="http://schemas.microsoft.com/office/drawing/2014/main" id="{B515FACC-220B-4763-9602-2CE99BFFEF7D}"/>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Shape 533">
                <a:extLst>
                  <a:ext uri="{FF2B5EF4-FFF2-40B4-BE49-F238E27FC236}">
                    <a16:creationId xmlns:a16="http://schemas.microsoft.com/office/drawing/2014/main" id="{0208A469-EB04-4B6F-B7A2-86BD5F268AA3}"/>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63">
              <a:extLst>
                <a:ext uri="{FF2B5EF4-FFF2-40B4-BE49-F238E27FC236}">
                  <a16:creationId xmlns:a16="http://schemas.microsoft.com/office/drawing/2014/main" id="{761B6408-934E-4046-BA80-A720F996AAE9}"/>
                </a:ext>
              </a:extLst>
            </p:cNvPr>
            <p:cNvGrpSpPr/>
            <p:nvPr/>
          </p:nvGrpSpPr>
          <p:grpSpPr>
            <a:xfrm>
              <a:off x="9910201" y="2924622"/>
              <a:ext cx="291216" cy="382586"/>
              <a:chOff x="2494421" y="4564004"/>
              <a:chExt cx="338257" cy="444388"/>
            </a:xfrm>
            <a:noFill/>
          </p:grpSpPr>
          <p:sp>
            <p:nvSpPr>
              <p:cNvPr id="65" name="Cylinder 513">
                <a:extLst>
                  <a:ext uri="{FF2B5EF4-FFF2-40B4-BE49-F238E27FC236}">
                    <a16:creationId xmlns:a16="http://schemas.microsoft.com/office/drawing/2014/main" id="{6E1E00C8-1CAD-4C85-BF41-255E7F84B840}"/>
                  </a:ext>
                </a:extLst>
              </p:cNvPr>
              <p:cNvSpPr/>
              <p:nvPr/>
            </p:nvSpPr>
            <p:spPr bwMode="auto">
              <a:xfrm>
                <a:off x="2494421" y="4564004"/>
                <a:ext cx="338257" cy="444388"/>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B9D8D046-595C-428D-9170-54AC8FC7D16B}"/>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cs typeface="Segoe UI" pitchFamily="34" charset="0"/>
                </a:endParaRPr>
              </a:p>
            </p:txBody>
          </p:sp>
        </p:grpSp>
        <p:grpSp>
          <p:nvGrpSpPr>
            <p:cNvPr id="67" name="Group 66">
              <a:extLst>
                <a:ext uri="{FF2B5EF4-FFF2-40B4-BE49-F238E27FC236}">
                  <a16:creationId xmlns:a16="http://schemas.microsoft.com/office/drawing/2014/main" id="{63F6F856-3DBA-4917-819D-9DAD02A93C63}"/>
                </a:ext>
              </a:extLst>
            </p:cNvPr>
            <p:cNvGrpSpPr/>
            <p:nvPr/>
          </p:nvGrpSpPr>
          <p:grpSpPr>
            <a:xfrm>
              <a:off x="9790234" y="1102179"/>
              <a:ext cx="531148" cy="457810"/>
              <a:chOff x="8376458" y="5925518"/>
              <a:chExt cx="1045926" cy="901512"/>
            </a:xfrm>
          </p:grpSpPr>
          <p:sp>
            <p:nvSpPr>
              <p:cNvPr id="68" name="Star: 4 Points 8">
                <a:extLst>
                  <a:ext uri="{FF2B5EF4-FFF2-40B4-BE49-F238E27FC236}">
                    <a16:creationId xmlns:a16="http://schemas.microsoft.com/office/drawing/2014/main" id="{AC7797E5-A9BE-4585-82D7-38DE4B55BD16}"/>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Star: 4 Points 8">
                <a:extLst>
                  <a:ext uri="{FF2B5EF4-FFF2-40B4-BE49-F238E27FC236}">
                    <a16:creationId xmlns:a16="http://schemas.microsoft.com/office/drawing/2014/main" id="{9A291E74-10DF-4EDF-A26E-D0D455BD6B3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2DAE7069-DD1B-4E2D-8E71-D9EAAA79B44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9">
                <a:extLst>
                  <a:ext uri="{FF2B5EF4-FFF2-40B4-BE49-F238E27FC236}">
                    <a16:creationId xmlns:a16="http://schemas.microsoft.com/office/drawing/2014/main" id="{BBFB7ACA-15A0-4050-B237-7DDFD8806E77}"/>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6" name="Group 75">
              <a:extLst>
                <a:ext uri="{FF2B5EF4-FFF2-40B4-BE49-F238E27FC236}">
                  <a16:creationId xmlns:a16="http://schemas.microsoft.com/office/drawing/2014/main" id="{541BD43A-DA74-4005-9A97-C3012B2AED39}"/>
                </a:ext>
              </a:extLst>
            </p:cNvPr>
            <p:cNvGrpSpPr/>
            <p:nvPr/>
          </p:nvGrpSpPr>
          <p:grpSpPr>
            <a:xfrm>
              <a:off x="8196694" y="1139747"/>
              <a:ext cx="503002" cy="503824"/>
              <a:chOff x="7984841" y="884576"/>
              <a:chExt cx="607144" cy="608136"/>
            </a:xfrm>
            <a:solidFill>
              <a:srgbClr val="F3F3F3"/>
            </a:solidFill>
          </p:grpSpPr>
          <p:sp>
            <p:nvSpPr>
              <p:cNvPr id="77" name="Pentagon 76">
                <a:extLst>
                  <a:ext uri="{FF2B5EF4-FFF2-40B4-BE49-F238E27FC236}">
                    <a16:creationId xmlns:a16="http://schemas.microsoft.com/office/drawing/2014/main" id="{DDD60A3E-A3A6-4D97-B6A0-DB3ED1CF55FA}"/>
                  </a:ext>
                </a:extLst>
              </p:cNvPr>
              <p:cNvSpPr/>
              <p:nvPr/>
            </p:nvSpPr>
            <p:spPr bwMode="auto">
              <a:xfrm>
                <a:off x="8032201" y="974255"/>
                <a:ext cx="507642" cy="437611"/>
              </a:xfrm>
              <a:prstGeom prst="pentagon">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A98BB44F-CE1B-4814-8A9D-23198F2C9325}"/>
                  </a:ext>
                </a:extLst>
              </p:cNvPr>
              <p:cNvSpPr/>
              <p:nvPr/>
            </p:nvSpPr>
            <p:spPr bwMode="auto">
              <a:xfrm>
                <a:off x="8197252" y="884576"/>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303A3190-07D2-46C1-B563-DDF24917B68F}"/>
                  </a:ext>
                </a:extLst>
              </p:cNvPr>
              <p:cNvSpPr/>
              <p:nvPr/>
            </p:nvSpPr>
            <p:spPr bwMode="auto">
              <a:xfrm>
                <a:off x="7984841"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C14F74F2-03E0-4245-8271-87D1971D4070}"/>
                  </a:ext>
                </a:extLst>
              </p:cNvPr>
              <p:cNvSpPr/>
              <p:nvPr/>
            </p:nvSpPr>
            <p:spPr bwMode="auto">
              <a:xfrm>
                <a:off x="8057090"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2F6E5869-6FB5-47CA-B5B8-0E9CC29D43DD}"/>
                  </a:ext>
                </a:extLst>
              </p:cNvPr>
              <p:cNvSpPr/>
              <p:nvPr/>
            </p:nvSpPr>
            <p:spPr bwMode="auto">
              <a:xfrm>
                <a:off x="8342912"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8087A138-B7F6-46E8-8884-59B057DC1813}"/>
                  </a:ext>
                </a:extLst>
              </p:cNvPr>
              <p:cNvSpPr/>
              <p:nvPr/>
            </p:nvSpPr>
            <p:spPr bwMode="auto">
              <a:xfrm>
                <a:off x="8412627"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3" name="Group 82">
              <a:extLst>
                <a:ext uri="{FF2B5EF4-FFF2-40B4-BE49-F238E27FC236}">
                  <a16:creationId xmlns:a16="http://schemas.microsoft.com/office/drawing/2014/main" id="{780EE140-11BD-42C6-B1B8-D52D2AEE3ADB}"/>
                </a:ext>
              </a:extLst>
            </p:cNvPr>
            <p:cNvGrpSpPr/>
            <p:nvPr/>
          </p:nvGrpSpPr>
          <p:grpSpPr>
            <a:xfrm>
              <a:off x="11321942" y="1687719"/>
              <a:ext cx="477594" cy="479676"/>
              <a:chOff x="5279190" y="5401430"/>
              <a:chExt cx="1101836" cy="1106637"/>
            </a:xfrm>
          </p:grpSpPr>
          <p:sp>
            <p:nvSpPr>
              <p:cNvPr id="84" name="Freeform: Shape 815">
                <a:extLst>
                  <a:ext uri="{FF2B5EF4-FFF2-40B4-BE49-F238E27FC236}">
                    <a16:creationId xmlns:a16="http://schemas.microsoft.com/office/drawing/2014/main" id="{EE3979D6-4DE2-4203-A83F-7CA8209DD2A5}"/>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85" name="Freeform: Shape 816">
                <a:extLst>
                  <a:ext uri="{FF2B5EF4-FFF2-40B4-BE49-F238E27FC236}">
                    <a16:creationId xmlns:a16="http://schemas.microsoft.com/office/drawing/2014/main" id="{C10AF825-E7FB-4863-80E2-31C0CB318A72}"/>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86" name="Freeform: Shape 817">
                <a:extLst>
                  <a:ext uri="{FF2B5EF4-FFF2-40B4-BE49-F238E27FC236}">
                    <a16:creationId xmlns:a16="http://schemas.microsoft.com/office/drawing/2014/main" id="{6F0819C3-994D-4AD0-B4BC-6C26C7541EB3}"/>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87" name="Freeform: Shape 818">
                <a:extLst>
                  <a:ext uri="{FF2B5EF4-FFF2-40B4-BE49-F238E27FC236}">
                    <a16:creationId xmlns:a16="http://schemas.microsoft.com/office/drawing/2014/main" id="{E11BB33E-DBB0-4812-BCD1-218013BCDFB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useBgFill="1">
            <p:nvSpPr>
              <p:cNvPr id="88" name="Freeform: Shape 819">
                <a:extLst>
                  <a:ext uri="{FF2B5EF4-FFF2-40B4-BE49-F238E27FC236}">
                    <a16:creationId xmlns:a16="http://schemas.microsoft.com/office/drawing/2014/main" id="{B727EA11-49B6-42BC-B7C6-3B9A7018BD4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grpSp>
      </p:grpSp>
      <p:grpSp>
        <p:nvGrpSpPr>
          <p:cNvPr id="72" name="Group 71">
            <a:extLst>
              <a:ext uri="{FF2B5EF4-FFF2-40B4-BE49-F238E27FC236}">
                <a16:creationId xmlns:a16="http://schemas.microsoft.com/office/drawing/2014/main" id="{FE5AE651-A652-F147-AED3-1021DFB8B9AB}"/>
              </a:ext>
            </a:extLst>
          </p:cNvPr>
          <p:cNvGrpSpPr/>
          <p:nvPr/>
        </p:nvGrpSpPr>
        <p:grpSpPr>
          <a:xfrm>
            <a:off x="10051789" y="4069409"/>
            <a:ext cx="460017" cy="387996"/>
            <a:chOff x="5818113" y="2550840"/>
            <a:chExt cx="529278" cy="431824"/>
          </a:xfrm>
        </p:grpSpPr>
        <p:sp>
          <p:nvSpPr>
            <p:cNvPr id="73" name="Diamond 72">
              <a:extLst>
                <a:ext uri="{FF2B5EF4-FFF2-40B4-BE49-F238E27FC236}">
                  <a16:creationId xmlns:a16="http://schemas.microsoft.com/office/drawing/2014/main" id="{34E8F412-B691-E847-8B3D-E338AABA4C90}"/>
                </a:ext>
              </a:extLst>
            </p:cNvPr>
            <p:cNvSpPr/>
            <p:nvPr/>
          </p:nvSpPr>
          <p:spPr bwMode="auto">
            <a:xfrm>
              <a:off x="5818113" y="2550840"/>
              <a:ext cx="529278" cy="274527"/>
            </a:xfrm>
            <a:prstGeom prst="diamond">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52">
              <a:extLst>
                <a:ext uri="{FF2B5EF4-FFF2-40B4-BE49-F238E27FC236}">
                  <a16:creationId xmlns:a16="http://schemas.microsoft.com/office/drawing/2014/main" id="{041FE476-5F37-0643-BE2D-B2695FC2283F}"/>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296134824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9390"/>
            <a:ext cx="5606043" cy="899665"/>
          </a:xfrm>
        </p:spPr>
        <p:txBody>
          <a:bodyPr/>
          <a:lstStyle/>
          <a:p>
            <a:r>
              <a:rPr lang="en-US"/>
              <a:t>Ideal for gaming, </a:t>
            </a:r>
            <a:r>
              <a:rPr lang="en-US" err="1"/>
              <a:t>IoT</a:t>
            </a:r>
            <a:r>
              <a:rPr lang="en-US"/>
              <a:t> and ecommerce</a:t>
            </a:r>
          </a:p>
        </p:txBody>
      </p:sp>
      <p:sp>
        <p:nvSpPr>
          <p:cNvPr id="3" name="Content Placeholder 2"/>
          <p:cNvSpPr>
            <a:spLocks noGrp="1"/>
          </p:cNvSpPr>
          <p:nvPr>
            <p:ph type="body" sz="quarter" idx="11"/>
          </p:nvPr>
        </p:nvSpPr>
        <p:spPr>
          <a:xfrm>
            <a:off x="269239" y="1494410"/>
            <a:ext cx="5606043" cy="2325765"/>
          </a:xfrm>
        </p:spPr>
        <p:txBody>
          <a:bodyPr/>
          <a:lstStyle/>
          <a:p>
            <a:r>
              <a:rPr lang="en-US">
                <a:solidFill>
                  <a:schemeClr val="tx1"/>
                </a:solidFill>
              </a:rPr>
              <a:t>Maintain service quality during high-traffic periods requiring massive scale and performance.</a:t>
            </a:r>
          </a:p>
          <a:p>
            <a:pPr marL="285750" lvl="1" indent="-285750">
              <a:spcBef>
                <a:spcPts val="1600"/>
              </a:spcBef>
              <a:spcAft>
                <a:spcPts val="0"/>
              </a:spcAft>
              <a:buFont typeface="Arial" charset="0"/>
              <a:buChar char="•"/>
            </a:pPr>
            <a:r>
              <a:rPr lang="en-US" sz="1600">
                <a:solidFill>
                  <a:schemeClr val="tx1"/>
                </a:solidFill>
              </a:rPr>
              <a:t>Instant, elastic scaling handles traffic bursts</a:t>
            </a:r>
          </a:p>
          <a:p>
            <a:pPr marL="285750" lvl="1" indent="-285750">
              <a:spcBef>
                <a:spcPts val="1000"/>
              </a:spcBef>
              <a:spcAft>
                <a:spcPts val="0"/>
              </a:spcAft>
              <a:buFont typeface="Arial" charset="0"/>
              <a:buChar char="•"/>
            </a:pPr>
            <a:r>
              <a:rPr lang="en-US" sz="1600">
                <a:solidFill>
                  <a:schemeClr val="tx1"/>
                </a:solidFill>
              </a:rPr>
              <a:t>Uninterrupted global user experience</a:t>
            </a:r>
          </a:p>
          <a:p>
            <a:pPr marL="285750" lvl="1" indent="-285750">
              <a:spcBef>
                <a:spcPts val="1000"/>
              </a:spcBef>
              <a:spcAft>
                <a:spcPts val="0"/>
              </a:spcAft>
              <a:buFont typeface="Arial" charset="0"/>
              <a:buChar char="•"/>
            </a:pPr>
            <a:r>
              <a:rPr lang="en-US" sz="1600">
                <a:solidFill>
                  <a:schemeClr val="tx1"/>
                </a:solidFill>
              </a:rPr>
              <a:t>Low-latency data access and processing for large and changing user bases</a:t>
            </a:r>
          </a:p>
          <a:p>
            <a:pPr marL="285750" lvl="1" indent="-285750">
              <a:spcBef>
                <a:spcPts val="1000"/>
              </a:spcBef>
              <a:spcAft>
                <a:spcPts val="0"/>
              </a:spcAft>
              <a:buFont typeface="Arial" charset="0"/>
              <a:buChar char="•"/>
            </a:pPr>
            <a:r>
              <a:rPr lang="en-US" sz="1600">
                <a:solidFill>
                  <a:schemeClr val="tx1"/>
                </a:solidFill>
              </a:rPr>
              <a:t>High availability across multiple data centers</a:t>
            </a:r>
          </a:p>
        </p:txBody>
      </p:sp>
      <p:pic>
        <p:nvPicPr>
          <p:cNvPr id="15" name="Picture 2" descr="Image result for xbox live logo 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388831" y="6056663"/>
            <a:ext cx="1697381" cy="4080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File:Domino's stacked.svg">
            <a:extLst>
              <a:ext uri="{FF2B5EF4-FFF2-40B4-BE49-F238E27FC236}">
                <a16:creationId xmlns:a16="http://schemas.microsoft.com/office/drawing/2014/main" id="{B41B5B2F-FDD5-48A9-9A9D-995381ADAD6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236361" y="5907388"/>
            <a:ext cx="697604" cy="7092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images.pocketgamer.co.uk/sm/2016/3/66000/original.png">
            <a:extLst>
              <a:ext uri="{FF2B5EF4-FFF2-40B4-BE49-F238E27FC236}">
                <a16:creationId xmlns:a16="http://schemas.microsoft.com/office/drawing/2014/main" id="{2ABA16EE-FCDC-4C52-9FD4-0E1996C9883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9239" y="6056663"/>
            <a:ext cx="1736248" cy="4080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logopedia/images/3/3c/Jet_logo.svg/revision/latest/scale-to-width-down/640?cb=20151210230924">
            <a:extLst>
              <a:ext uri="{FF2B5EF4-FFF2-40B4-BE49-F238E27FC236}">
                <a16:creationId xmlns:a16="http://schemas.microsoft.com/office/drawing/2014/main" id="{65AD9571-2BCA-416D-9570-380AFA21610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248315" y="6100009"/>
            <a:ext cx="784916" cy="3213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320191" y="1178527"/>
            <a:ext cx="5067208" cy="3421686"/>
            <a:chOff x="6320191" y="1178527"/>
            <a:chExt cx="5067208" cy="3421686"/>
          </a:xfrm>
        </p:grpSpPr>
        <p:cxnSp>
          <p:nvCxnSpPr>
            <p:cNvPr id="10" name="Straight Arrow Connector 9">
              <a:extLst>
                <a:ext uri="{FF2B5EF4-FFF2-40B4-BE49-F238E27FC236}">
                  <a16:creationId xmlns:a16="http://schemas.microsoft.com/office/drawing/2014/main" id="{0F2C561C-B19D-4C39-B2EB-F95246769E5E}"/>
                </a:ext>
              </a:extLst>
            </p:cNvPr>
            <p:cNvCxnSpPr>
              <a:cxnSpLocks/>
            </p:cNvCxnSpPr>
            <p:nvPr/>
          </p:nvCxnSpPr>
          <p:spPr>
            <a:xfrm>
              <a:off x="6639638"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AD26746D-45F9-48A1-B6BC-090DEFD5A595}"/>
                </a:ext>
              </a:extLst>
            </p:cNvPr>
            <p:cNvCxnSpPr>
              <a:cxnSpLocks/>
            </p:cNvCxnSpPr>
            <p:nvPr/>
          </p:nvCxnSpPr>
          <p:spPr>
            <a:xfrm>
              <a:off x="7528623"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CE784717-A40B-4021-B8FD-B25FCAC505B0}"/>
                </a:ext>
              </a:extLst>
            </p:cNvPr>
            <p:cNvCxnSpPr>
              <a:cxnSpLocks/>
            </p:cNvCxnSpPr>
            <p:nvPr/>
          </p:nvCxnSpPr>
          <p:spPr>
            <a:xfrm>
              <a:off x="8554033"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0B9001DB-7BA4-4AE3-9F8D-3A98D4246AD6}"/>
                </a:ext>
              </a:extLst>
            </p:cNvPr>
            <p:cNvCxnSpPr>
              <a:cxnSpLocks/>
            </p:cNvCxnSpPr>
            <p:nvPr/>
          </p:nvCxnSpPr>
          <p:spPr>
            <a:xfrm>
              <a:off x="9849794"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1AC0194B-725F-4BD6-B473-EFC283CABA00}"/>
                </a:ext>
              </a:extLst>
            </p:cNvPr>
            <p:cNvSpPr txBox="1"/>
            <p:nvPr/>
          </p:nvSpPr>
          <p:spPr>
            <a:xfrm>
              <a:off x="7610837" y="2924347"/>
              <a:ext cx="1100103"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API Apps (Game backend)</a:t>
              </a:r>
            </a:p>
          </p:txBody>
        </p:sp>
        <p:sp>
          <p:nvSpPr>
            <p:cNvPr id="20" name="TextBox 19">
              <a:extLst>
                <a:ext uri="{FF2B5EF4-FFF2-40B4-BE49-F238E27FC236}">
                  <a16:creationId xmlns:a16="http://schemas.microsoft.com/office/drawing/2014/main" id="{5A496006-E099-42EF-A55A-C65B88ACC10F}"/>
                </a:ext>
              </a:extLst>
            </p:cNvPr>
            <p:cNvSpPr txBox="1"/>
            <p:nvPr/>
          </p:nvSpPr>
          <p:spPr>
            <a:xfrm>
              <a:off x="8788468" y="2924347"/>
              <a:ext cx="116691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(Game database)</a:t>
              </a:r>
            </a:p>
          </p:txBody>
        </p:sp>
        <p:sp>
          <p:nvSpPr>
            <p:cNvPr id="21" name="TextBox 20">
              <a:extLst>
                <a:ext uri="{FF2B5EF4-FFF2-40B4-BE49-F238E27FC236}">
                  <a16:creationId xmlns:a16="http://schemas.microsoft.com/office/drawing/2014/main" id="{48365542-AC73-4F4B-9BFD-37D5EDA7F120}"/>
                </a:ext>
              </a:extLst>
            </p:cNvPr>
            <p:cNvSpPr txBox="1"/>
            <p:nvPr/>
          </p:nvSpPr>
          <p:spPr>
            <a:xfrm>
              <a:off x="10093674" y="2924347"/>
              <a:ext cx="116691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Databricks</a:t>
              </a: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(Game analytics)</a:t>
              </a:r>
            </a:p>
          </p:txBody>
        </p:sp>
        <p:sp>
          <p:nvSpPr>
            <p:cNvPr id="22" name="TextBox 21">
              <a:extLst>
                <a:ext uri="{FF2B5EF4-FFF2-40B4-BE49-F238E27FC236}">
                  <a16:creationId xmlns:a16="http://schemas.microsoft.com/office/drawing/2014/main" id="{A6C45DBE-B609-48DD-B618-A39D61EA92CE}"/>
                </a:ext>
              </a:extLst>
            </p:cNvPr>
            <p:cNvSpPr txBox="1"/>
            <p:nvPr/>
          </p:nvSpPr>
          <p:spPr>
            <a:xfrm>
              <a:off x="9966863" y="4215492"/>
              <a:ext cx="1420536"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Notification Hub (Push notifications)</a:t>
              </a:r>
            </a:p>
          </p:txBody>
        </p:sp>
        <p:sp>
          <p:nvSpPr>
            <p:cNvPr id="23" name="TextBox 22">
              <a:extLst>
                <a:ext uri="{FF2B5EF4-FFF2-40B4-BE49-F238E27FC236}">
                  <a16:creationId xmlns:a16="http://schemas.microsoft.com/office/drawing/2014/main" id="{2543AEFE-C367-4F4E-A69B-DE43B76FADD4}"/>
                </a:ext>
              </a:extLst>
            </p:cNvPr>
            <p:cNvSpPr txBox="1"/>
            <p:nvPr/>
          </p:nvSpPr>
          <p:spPr>
            <a:xfrm>
              <a:off x="8836749" y="4215492"/>
              <a:ext cx="1089242"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p:txBody>
        </p:sp>
        <p:cxnSp>
          <p:nvCxnSpPr>
            <p:cNvPr id="24" name="Straight Arrow Connector 23">
              <a:extLst>
                <a:ext uri="{FF2B5EF4-FFF2-40B4-BE49-F238E27FC236}">
                  <a16:creationId xmlns:a16="http://schemas.microsoft.com/office/drawing/2014/main" id="{3874AF89-7E20-47B3-8E82-3238E629FD45}"/>
                </a:ext>
              </a:extLst>
            </p:cNvPr>
            <p:cNvCxnSpPr>
              <a:cxnSpLocks/>
            </p:cNvCxnSpPr>
            <p:nvPr/>
          </p:nvCxnSpPr>
          <p:spPr>
            <a:xfrm>
              <a:off x="9849794" y="3953746"/>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E3A7D08C-C334-47BB-9570-94FA64C97FCA}"/>
                </a:ext>
              </a:extLst>
            </p:cNvPr>
            <p:cNvCxnSpPr>
              <a:cxnSpLocks/>
            </p:cNvCxnSpPr>
            <p:nvPr/>
          </p:nvCxnSpPr>
          <p:spPr>
            <a:xfrm>
              <a:off x="9381370" y="3376687"/>
              <a:ext cx="0" cy="2617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05B8389B-F92A-474E-86C3-4468D5DD9239}"/>
                </a:ext>
              </a:extLst>
            </p:cNvPr>
            <p:cNvCxnSpPr>
              <a:cxnSpLocks/>
            </p:cNvCxnSpPr>
            <p:nvPr/>
          </p:nvCxnSpPr>
          <p:spPr>
            <a:xfrm>
              <a:off x="9849794" y="1450033"/>
              <a:ext cx="401775" cy="0"/>
            </a:xfrm>
            <a:prstGeom prst="straightConnector1">
              <a:avLst/>
            </a:prstGeom>
            <a:noFill/>
            <a:ln w="19050" cap="sq">
              <a:solidFill>
                <a:schemeClr val="bg1">
                  <a:lumMod val="50000"/>
                </a:schemeClr>
              </a:solidFill>
              <a:prstDash val="solid"/>
              <a:roun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Connector: Elbow 6">
              <a:extLst>
                <a:ext uri="{FF2B5EF4-FFF2-40B4-BE49-F238E27FC236}">
                  <a16:creationId xmlns:a16="http://schemas.microsoft.com/office/drawing/2014/main" id="{A8AD75A0-90A7-4CC3-BE2D-D095F53D34CB}"/>
                </a:ext>
              </a:extLst>
            </p:cNvPr>
            <p:cNvCxnSpPr/>
            <p:nvPr/>
          </p:nvCxnSpPr>
          <p:spPr>
            <a:xfrm rot="5400000" flipH="1" flipV="1">
              <a:off x="8065013" y="1525579"/>
              <a:ext cx="971550" cy="739558"/>
            </a:xfrm>
            <a:prstGeom prst="bentConnector3">
              <a:avLst>
                <a:gd name="adj1" fmla="val 993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a:extLst>
                <a:ext uri="{FF2B5EF4-FFF2-40B4-BE49-F238E27FC236}">
                  <a16:creationId xmlns:a16="http://schemas.microsoft.com/office/drawing/2014/main" id="{42AB3146-A569-45AA-B0A2-19B38BA1D8DB}"/>
                </a:ext>
              </a:extLst>
            </p:cNvPr>
            <p:cNvGrpSpPr/>
            <p:nvPr/>
          </p:nvGrpSpPr>
          <p:grpSpPr>
            <a:xfrm>
              <a:off x="10463652" y="1178527"/>
              <a:ext cx="426959" cy="380732"/>
              <a:chOff x="2488012" y="1320237"/>
              <a:chExt cx="4696415" cy="4187934"/>
            </a:xfrm>
          </p:grpSpPr>
          <p:sp>
            <p:nvSpPr>
              <p:cNvPr id="33" name="Hexagon 32">
                <a:extLst>
                  <a:ext uri="{FF2B5EF4-FFF2-40B4-BE49-F238E27FC236}">
                    <a16:creationId xmlns:a16="http://schemas.microsoft.com/office/drawing/2014/main" id="{D32CDC59-BB51-4E61-97EF-A06BFCA19D8E}"/>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50" err="1">
                  <a:gradFill>
                    <a:gsLst>
                      <a:gs pos="0">
                        <a:srgbClr val="FFFFFF"/>
                      </a:gs>
                      <a:gs pos="100000">
                        <a:srgbClr val="FFFFFF"/>
                      </a:gs>
                    </a:gsLst>
                    <a:lin ang="5400000" scaled="0"/>
                  </a:gradFill>
                  <a:ea typeface="Segoe UI" pitchFamily="34" charset="0"/>
                  <a:cs typeface="Segoe UI" pitchFamily="34" charset="0"/>
                </a:endParaRPr>
              </a:p>
            </p:txBody>
          </p:sp>
          <p:sp>
            <p:nvSpPr>
              <p:cNvPr id="34" name="Snip Single Corner Rectangle 26">
                <a:extLst>
                  <a:ext uri="{FF2B5EF4-FFF2-40B4-BE49-F238E27FC236}">
                    <a16:creationId xmlns:a16="http://schemas.microsoft.com/office/drawing/2014/main" id="{A4DFFD03-AF8F-4FAF-8E9B-C15037DEEA75}"/>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endParaRPr lang="en-US" sz="600">
                  <a:solidFill>
                    <a:schemeClr val="tx1"/>
                  </a:soli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69EE4662-671A-45AE-90FF-A20BD6F11F58}"/>
                  </a:ext>
                </a:extLst>
              </p:cNvPr>
              <p:cNvGrpSpPr/>
              <p:nvPr/>
            </p:nvGrpSpPr>
            <p:grpSpPr>
              <a:xfrm>
                <a:off x="4271145" y="2716507"/>
                <a:ext cx="790235" cy="1472560"/>
                <a:chOff x="4917030" y="1019829"/>
                <a:chExt cx="123056" cy="229308"/>
              </a:xfrm>
            </p:grpSpPr>
            <p:sp>
              <p:nvSpPr>
                <p:cNvPr id="37" name="Freeform: Shape 36">
                  <a:extLst>
                    <a:ext uri="{FF2B5EF4-FFF2-40B4-BE49-F238E27FC236}">
                      <a16:creationId xmlns:a16="http://schemas.microsoft.com/office/drawing/2014/main" id="{98DB71DC-EEFE-44CA-85DB-2A574227F247}"/>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Freeform: Shape 37">
                  <a:extLst>
                    <a:ext uri="{FF2B5EF4-FFF2-40B4-BE49-F238E27FC236}">
                      <a16:creationId xmlns:a16="http://schemas.microsoft.com/office/drawing/2014/main" id="{7CF9D5E5-6207-4456-87F1-32E0C00C06DD}"/>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Shape 38">
                  <a:extLst>
                    <a:ext uri="{FF2B5EF4-FFF2-40B4-BE49-F238E27FC236}">
                      <a16:creationId xmlns:a16="http://schemas.microsoft.com/office/drawing/2014/main" id="{15D55E68-A26F-4DE6-98E9-97FA629F0534}"/>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C0EB8100-E241-4211-B198-091D5DE35F0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ight Triangle 35">
                <a:extLst>
                  <a:ext uri="{FF2B5EF4-FFF2-40B4-BE49-F238E27FC236}">
                    <a16:creationId xmlns:a16="http://schemas.microsoft.com/office/drawing/2014/main" id="{9374EC66-650A-4EFB-9C96-8E53049BC80A}"/>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50" err="1">
                  <a:gradFill>
                    <a:gsLst>
                      <a:gs pos="0">
                        <a:srgbClr val="FFFFFF"/>
                      </a:gs>
                      <a:gs pos="100000">
                        <a:srgbClr val="FFFFFF"/>
                      </a:gs>
                    </a:gsLst>
                    <a:lin ang="5400000" scaled="0"/>
                  </a:gradFill>
                  <a:cs typeface="Segoe UI" pitchFamily="34" charset="0"/>
                </a:endParaRPr>
              </a:p>
            </p:txBody>
          </p:sp>
        </p:grpSp>
        <p:grpSp>
          <p:nvGrpSpPr>
            <p:cNvPr id="41" name="Group 40">
              <a:extLst>
                <a:ext uri="{FF2B5EF4-FFF2-40B4-BE49-F238E27FC236}">
                  <a16:creationId xmlns:a16="http://schemas.microsoft.com/office/drawing/2014/main" id="{FEA6FC49-A2B6-49E5-8596-E8B6129A2AC9}"/>
                </a:ext>
              </a:extLst>
            </p:cNvPr>
            <p:cNvGrpSpPr/>
            <p:nvPr/>
          </p:nvGrpSpPr>
          <p:grpSpPr>
            <a:xfrm>
              <a:off x="9108745" y="2459403"/>
              <a:ext cx="545250" cy="469964"/>
              <a:chOff x="8376458" y="5925518"/>
              <a:chExt cx="1045926" cy="901512"/>
            </a:xfrm>
          </p:grpSpPr>
          <p:sp>
            <p:nvSpPr>
              <p:cNvPr id="42" name="Star: 4 Points 8">
                <a:extLst>
                  <a:ext uri="{FF2B5EF4-FFF2-40B4-BE49-F238E27FC236}">
                    <a16:creationId xmlns:a16="http://schemas.microsoft.com/office/drawing/2014/main" id="{0F593330-38FB-47DE-9C14-5FCF82FFE124}"/>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Star: 4 Points 8">
                <a:extLst>
                  <a:ext uri="{FF2B5EF4-FFF2-40B4-BE49-F238E27FC236}">
                    <a16:creationId xmlns:a16="http://schemas.microsoft.com/office/drawing/2014/main" id="{70947D27-BAF8-41BB-BE03-1DBF6927421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482CE631-4FA2-4F70-A6BB-0627CE8533EB}"/>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9">
                <a:extLst>
                  <a:ext uri="{FF2B5EF4-FFF2-40B4-BE49-F238E27FC236}">
                    <a16:creationId xmlns:a16="http://schemas.microsoft.com/office/drawing/2014/main" id="{A5A787FB-7ED7-460F-A460-A8245607449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30C5C548-ED4C-4751-98B7-FD3D6FE53176}"/>
                </a:ext>
              </a:extLst>
            </p:cNvPr>
            <p:cNvGrpSpPr/>
            <p:nvPr/>
          </p:nvGrpSpPr>
          <p:grpSpPr>
            <a:xfrm>
              <a:off x="7062806" y="2534694"/>
              <a:ext cx="369592" cy="369592"/>
              <a:chOff x="3355898" y="4646593"/>
              <a:chExt cx="536092" cy="536092"/>
            </a:xfrm>
          </p:grpSpPr>
          <p:sp>
            <p:nvSpPr>
              <p:cNvPr id="47" name="Freeform 216">
                <a:extLst>
                  <a:ext uri="{FF2B5EF4-FFF2-40B4-BE49-F238E27FC236}">
                    <a16:creationId xmlns:a16="http://schemas.microsoft.com/office/drawing/2014/main" id="{4DCA80E3-36AE-48E9-9891-45AB2A4616B3}"/>
                  </a:ext>
                </a:extLst>
              </p:cNvPr>
              <p:cNvSpPr/>
              <p:nvPr/>
            </p:nvSpPr>
            <p:spPr bwMode="auto">
              <a:xfrm>
                <a:off x="3355898" y="4646593"/>
                <a:ext cx="536092" cy="536092"/>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Arrow Connector 47">
                <a:extLst>
                  <a:ext uri="{FF2B5EF4-FFF2-40B4-BE49-F238E27FC236}">
                    <a16:creationId xmlns:a16="http://schemas.microsoft.com/office/drawing/2014/main" id="{8F52F89F-0C12-47A4-8E11-0A21BFF614F3}"/>
                  </a:ext>
                </a:extLst>
              </p:cNvPr>
              <p:cNvCxnSpPr>
                <a:cxnSpLocks/>
              </p:cNvCxnSpPr>
              <p:nvPr/>
            </p:nvCxnSpPr>
            <p:spPr>
              <a:xfrm>
                <a:off x="3442102" y="4718959"/>
                <a:ext cx="216476" cy="22245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15D133-7082-4827-8084-66EA14CAFE22}"/>
                  </a:ext>
                </a:extLst>
              </p:cNvPr>
              <p:cNvCxnSpPr/>
              <p:nvPr/>
            </p:nvCxnSpPr>
            <p:spPr>
              <a:xfrm flipH="1" flipV="1">
                <a:off x="3714089" y="4855915"/>
                <a:ext cx="177901" cy="171006"/>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EBD1DD-C981-475B-BDCB-D96963EFA17D}"/>
                  </a:ext>
                </a:extLst>
              </p:cNvPr>
              <p:cNvCxnSpPr/>
              <p:nvPr/>
            </p:nvCxnSpPr>
            <p:spPr>
              <a:xfrm flipH="1" flipV="1">
                <a:off x="3530815" y="4977667"/>
                <a:ext cx="202844" cy="205018"/>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9971DDBA-50AF-44B5-B61E-A99E919B0E7B}"/>
                </a:ext>
              </a:extLst>
            </p:cNvPr>
            <p:cNvSpPr/>
            <p:nvPr/>
          </p:nvSpPr>
          <p:spPr bwMode="auto">
            <a:xfrm>
              <a:off x="10489861" y="3836764"/>
              <a:ext cx="374540" cy="365214"/>
            </a:xfrm>
            <a:custGeom>
              <a:avLst/>
              <a:gdLst>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1624 w 5237611"/>
                <a:gd name="connsiteY11" fmla="*/ 3052063 h 5107218"/>
                <a:gd name="connsiteX12" fmla="*/ 477987 w 5237611"/>
                <a:gd name="connsiteY12" fmla="*/ 3115179 h 5107218"/>
                <a:gd name="connsiteX13" fmla="*/ 829643 w 5237611"/>
                <a:gd name="connsiteY13" fmla="*/ 3401787 h 5107218"/>
                <a:gd name="connsiteX14" fmla="*/ 4407973 w 5237611"/>
                <a:gd name="connsiteY14" fmla="*/ 3401787 h 5107218"/>
                <a:gd name="connsiteX15" fmla="*/ 4766922 w 5237611"/>
                <a:gd name="connsiteY15" fmla="*/ 3042838 h 5107218"/>
                <a:gd name="connsiteX16" fmla="*/ 4766922 w 5237611"/>
                <a:gd name="connsiteY16" fmla="*/ 2899232 h 5107218"/>
                <a:gd name="connsiteX17" fmla="*/ 4767852 w 5237611"/>
                <a:gd name="connsiteY17" fmla="*/ 2899232 h 5107218"/>
                <a:gd name="connsiteX18" fmla="*/ 4767852 w 5237611"/>
                <a:gd name="connsiteY18" fmla="*/ 2581731 h 5107218"/>
                <a:gd name="connsiteX19" fmla="*/ 1164681 w 5237611"/>
                <a:gd name="connsiteY19" fmla="*/ 2581731 h 5107218"/>
                <a:gd name="connsiteX20" fmla="*/ 1164681 w 5237611"/>
                <a:gd name="connsiteY20" fmla="*/ 3213100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899232 h 5107218"/>
                <a:gd name="connsiteX17" fmla="*/ 4767852 w 5237611"/>
                <a:gd name="connsiteY17" fmla="*/ 2581731 h 5107218"/>
                <a:gd name="connsiteX18" fmla="*/ 1164681 w 5237611"/>
                <a:gd name="connsiteY18" fmla="*/ 2581731 h 5107218"/>
                <a:gd name="connsiteX19" fmla="*/ 1164681 w 5237611"/>
                <a:gd name="connsiteY19" fmla="*/ 3213100 h 5107218"/>
                <a:gd name="connsiteX20" fmla="*/ 1 w 5237611"/>
                <a:gd name="connsiteY20" fmla="*/ 2139044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581731 h 5107218"/>
                <a:gd name="connsiteX17" fmla="*/ 1164681 w 5237611"/>
                <a:gd name="connsiteY17" fmla="*/ 2581731 h 5107218"/>
                <a:gd name="connsiteX18" fmla="*/ 1164681 w 5237611"/>
                <a:gd name="connsiteY18" fmla="*/ 3213100 h 5107218"/>
                <a:gd name="connsiteX19" fmla="*/ 1 w 5237611"/>
                <a:gd name="connsiteY19" fmla="*/ 2139044 h 5107218"/>
                <a:gd name="connsiteX20" fmla="*/ 760637 w 5237611"/>
                <a:gd name="connsiteY20" fmla="*/ 0 h 5107218"/>
                <a:gd name="connsiteX21" fmla="*/ 4478839 w 5237611"/>
                <a:gd name="connsiteY21" fmla="*/ 0 h 5107218"/>
                <a:gd name="connsiteX22" fmla="*/ 5237611 w 5237611"/>
                <a:gd name="connsiteY22" fmla="*/ 758772 h 5107218"/>
                <a:gd name="connsiteX23" fmla="*/ 5237611 w 5237611"/>
                <a:gd name="connsiteY23" fmla="*/ 1428267 h 5107218"/>
                <a:gd name="connsiteX24" fmla="*/ 4767852 w 5237611"/>
                <a:gd name="connsiteY24" fmla="*/ 995060 h 5107218"/>
                <a:gd name="connsiteX25" fmla="*/ 4767852 w 5237611"/>
                <a:gd name="connsiteY25" fmla="*/ 779863 h 5107218"/>
                <a:gd name="connsiteX26" fmla="*/ 4408903 w 5237611"/>
                <a:gd name="connsiteY26" fmla="*/ 420914 h 5107218"/>
                <a:gd name="connsiteX27" fmla="*/ 830573 w 5237611"/>
                <a:gd name="connsiteY27" fmla="*/ 420914 h 5107218"/>
                <a:gd name="connsiteX28" fmla="*/ 471624 w 5237611"/>
                <a:gd name="connsiteY28" fmla="*/ 779863 h 5107218"/>
                <a:gd name="connsiteX29" fmla="*/ 471624 w 5237611"/>
                <a:gd name="connsiteY29" fmla="*/ 1239157 h 5107218"/>
                <a:gd name="connsiteX30" fmla="*/ 3929652 w 5237611"/>
                <a:gd name="connsiteY30" fmla="*/ 1239157 h 5107218"/>
                <a:gd name="connsiteX31" fmla="*/ 3929652 w 5237611"/>
                <a:gd name="connsiteY31" fmla="*/ 680358 h 5107218"/>
                <a:gd name="connsiteX32" fmla="*/ 5188767 w 5237611"/>
                <a:gd name="connsiteY32" fmla="*/ 1841501 h 5107218"/>
                <a:gd name="connsiteX33" fmla="*/ 0 w 5237611"/>
                <a:gd name="connsiteY33" fmla="*/ 1841501 h 5107218"/>
                <a:gd name="connsiteX34" fmla="*/ 1865 w 5237611"/>
                <a:gd name="connsiteY34" fmla="*/ 758772 h 5107218"/>
                <a:gd name="connsiteX35" fmla="*/ 760637 w 5237611"/>
                <a:gd name="connsiteY35"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7852 w 5237611"/>
                <a:gd name="connsiteY15" fmla="*/ 2581731 h 5107218"/>
                <a:gd name="connsiteX16" fmla="*/ 1164681 w 5237611"/>
                <a:gd name="connsiteY16" fmla="*/ 2581731 h 5107218"/>
                <a:gd name="connsiteX17" fmla="*/ 1164681 w 5237611"/>
                <a:gd name="connsiteY17" fmla="*/ 3213100 h 5107218"/>
                <a:gd name="connsiteX18" fmla="*/ 1 w 5237611"/>
                <a:gd name="connsiteY18" fmla="*/ 2139044 h 5107218"/>
                <a:gd name="connsiteX19" fmla="*/ 760637 w 5237611"/>
                <a:gd name="connsiteY19" fmla="*/ 0 h 5107218"/>
                <a:gd name="connsiteX20" fmla="*/ 4478839 w 5237611"/>
                <a:gd name="connsiteY20" fmla="*/ 0 h 5107218"/>
                <a:gd name="connsiteX21" fmla="*/ 5237611 w 5237611"/>
                <a:gd name="connsiteY21" fmla="*/ 758772 h 5107218"/>
                <a:gd name="connsiteX22" fmla="*/ 5237611 w 5237611"/>
                <a:gd name="connsiteY22" fmla="*/ 1428267 h 5107218"/>
                <a:gd name="connsiteX23" fmla="*/ 4767852 w 5237611"/>
                <a:gd name="connsiteY23" fmla="*/ 995060 h 5107218"/>
                <a:gd name="connsiteX24" fmla="*/ 4767852 w 5237611"/>
                <a:gd name="connsiteY24" fmla="*/ 779863 h 5107218"/>
                <a:gd name="connsiteX25" fmla="*/ 4408903 w 5237611"/>
                <a:gd name="connsiteY25" fmla="*/ 420914 h 5107218"/>
                <a:gd name="connsiteX26" fmla="*/ 830573 w 5237611"/>
                <a:gd name="connsiteY26" fmla="*/ 420914 h 5107218"/>
                <a:gd name="connsiteX27" fmla="*/ 471624 w 5237611"/>
                <a:gd name="connsiteY27" fmla="*/ 779863 h 5107218"/>
                <a:gd name="connsiteX28" fmla="*/ 471624 w 5237611"/>
                <a:gd name="connsiteY28" fmla="*/ 1239157 h 5107218"/>
                <a:gd name="connsiteX29" fmla="*/ 3929652 w 5237611"/>
                <a:gd name="connsiteY29" fmla="*/ 1239157 h 5107218"/>
                <a:gd name="connsiteX30" fmla="*/ 3929652 w 5237611"/>
                <a:gd name="connsiteY30" fmla="*/ 680358 h 5107218"/>
                <a:gd name="connsiteX31" fmla="*/ 5188767 w 5237611"/>
                <a:gd name="connsiteY31" fmla="*/ 1841501 h 5107218"/>
                <a:gd name="connsiteX32" fmla="*/ 0 w 5237611"/>
                <a:gd name="connsiteY32" fmla="*/ 1841501 h 5107218"/>
                <a:gd name="connsiteX33" fmla="*/ 1865 w 5237611"/>
                <a:gd name="connsiteY33" fmla="*/ 758772 h 5107218"/>
                <a:gd name="connsiteX34" fmla="*/ 760637 w 5237611"/>
                <a:gd name="connsiteY34" fmla="*/ 0 h 51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7611" h="5107218">
                  <a:moveTo>
                    <a:pt x="1" y="2139044"/>
                  </a:moveTo>
                  <a:lnTo>
                    <a:pt x="5237611" y="2139045"/>
                  </a:lnTo>
                  <a:lnTo>
                    <a:pt x="5237611" y="3103844"/>
                  </a:lnTo>
                  <a:cubicBezTo>
                    <a:pt x="5237611" y="3522902"/>
                    <a:pt x="4897897" y="3862616"/>
                    <a:pt x="4478839" y="3862616"/>
                  </a:cubicBezTo>
                  <a:lnTo>
                    <a:pt x="3245525" y="3862616"/>
                  </a:lnTo>
                  <a:lnTo>
                    <a:pt x="3385368" y="5107218"/>
                  </a:lnTo>
                  <a:lnTo>
                    <a:pt x="1623350" y="3862616"/>
                  </a:lnTo>
                  <a:lnTo>
                    <a:pt x="760637" y="3862616"/>
                  </a:lnTo>
                  <a:cubicBezTo>
                    <a:pt x="341579" y="3862616"/>
                    <a:pt x="1865" y="3522902"/>
                    <a:pt x="1865" y="3103844"/>
                  </a:cubicBezTo>
                  <a:lnTo>
                    <a:pt x="1865" y="2520997"/>
                  </a:lnTo>
                  <a:lnTo>
                    <a:pt x="471624" y="2954204"/>
                  </a:lnTo>
                  <a:lnTo>
                    <a:pt x="477987" y="3115179"/>
                  </a:lnTo>
                  <a:cubicBezTo>
                    <a:pt x="511457" y="3278746"/>
                    <a:pt x="656181" y="3401787"/>
                    <a:pt x="829643" y="3401787"/>
                  </a:cubicBezTo>
                  <a:lnTo>
                    <a:pt x="4407973" y="3401787"/>
                  </a:lnTo>
                  <a:cubicBezTo>
                    <a:pt x="4606215" y="3401787"/>
                    <a:pt x="4766922" y="3241080"/>
                    <a:pt x="4766922" y="3042838"/>
                  </a:cubicBezTo>
                  <a:lnTo>
                    <a:pt x="4767852" y="2581731"/>
                  </a:lnTo>
                  <a:lnTo>
                    <a:pt x="1164681" y="2581731"/>
                  </a:lnTo>
                  <a:lnTo>
                    <a:pt x="1164681" y="3213100"/>
                  </a:lnTo>
                  <a:lnTo>
                    <a:pt x="1" y="2139044"/>
                  </a:lnTo>
                  <a:close/>
                  <a:moveTo>
                    <a:pt x="760637" y="0"/>
                  </a:moveTo>
                  <a:lnTo>
                    <a:pt x="4478839" y="0"/>
                  </a:lnTo>
                  <a:cubicBezTo>
                    <a:pt x="4897897" y="0"/>
                    <a:pt x="5237611" y="339714"/>
                    <a:pt x="5237611" y="758772"/>
                  </a:cubicBezTo>
                  <a:lnTo>
                    <a:pt x="5237611" y="1428267"/>
                  </a:lnTo>
                  <a:lnTo>
                    <a:pt x="4767852" y="995060"/>
                  </a:lnTo>
                  <a:lnTo>
                    <a:pt x="4767852" y="779863"/>
                  </a:lnTo>
                  <a:cubicBezTo>
                    <a:pt x="4767852" y="581621"/>
                    <a:pt x="4607145" y="420914"/>
                    <a:pt x="4408903" y="420914"/>
                  </a:cubicBezTo>
                  <a:lnTo>
                    <a:pt x="830573" y="420914"/>
                  </a:lnTo>
                  <a:cubicBezTo>
                    <a:pt x="632331" y="420914"/>
                    <a:pt x="471624" y="581621"/>
                    <a:pt x="471624" y="779863"/>
                  </a:cubicBezTo>
                  <a:lnTo>
                    <a:pt x="471624" y="1239157"/>
                  </a:lnTo>
                  <a:lnTo>
                    <a:pt x="3929652" y="1239157"/>
                  </a:lnTo>
                  <a:lnTo>
                    <a:pt x="3929652" y="680358"/>
                  </a:lnTo>
                  <a:lnTo>
                    <a:pt x="5188767" y="1841501"/>
                  </a:lnTo>
                  <a:lnTo>
                    <a:pt x="0" y="1841501"/>
                  </a:lnTo>
                  <a:cubicBezTo>
                    <a:pt x="622" y="1480591"/>
                    <a:pt x="1243" y="1119682"/>
                    <a:pt x="1865" y="758772"/>
                  </a:cubicBezTo>
                  <a:cubicBezTo>
                    <a:pt x="1865" y="339714"/>
                    <a:pt x="341579" y="0"/>
                    <a:pt x="760637" y="0"/>
                  </a:cubicBezTo>
                  <a:close/>
                </a:path>
              </a:pathLst>
            </a:cu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3D255387-6275-4F82-B3BF-156C3B834AAA}"/>
                </a:ext>
              </a:extLst>
            </p:cNvPr>
            <p:cNvGrpSpPr/>
            <p:nvPr/>
          </p:nvGrpSpPr>
          <p:grpSpPr>
            <a:xfrm>
              <a:off x="9141930" y="3773670"/>
              <a:ext cx="478880" cy="428307"/>
              <a:chOff x="6773175" y="404044"/>
              <a:chExt cx="802419" cy="717677"/>
            </a:xfrm>
          </p:grpSpPr>
          <p:sp>
            <p:nvSpPr>
              <p:cNvPr id="54" name="Freeform 24">
                <a:extLst>
                  <a:ext uri="{FF2B5EF4-FFF2-40B4-BE49-F238E27FC236}">
                    <a16:creationId xmlns:a16="http://schemas.microsoft.com/office/drawing/2014/main" id="{B4A48C86-B06D-463E-9530-8879432EEA16}"/>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Freeform 640">
                <a:extLst>
                  <a:ext uri="{FF2B5EF4-FFF2-40B4-BE49-F238E27FC236}">
                    <a16:creationId xmlns:a16="http://schemas.microsoft.com/office/drawing/2014/main" id="{896A561F-B0AA-40A6-8FED-989EA58E9029}"/>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Freeform 28">
                <a:extLst>
                  <a:ext uri="{FF2B5EF4-FFF2-40B4-BE49-F238E27FC236}">
                    <a16:creationId xmlns:a16="http://schemas.microsoft.com/office/drawing/2014/main" id="{CB691F13-BCB1-4D97-825A-517FCF730E3A}"/>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7" name="Freeform 5">
              <a:extLst>
                <a:ext uri="{FF2B5EF4-FFF2-40B4-BE49-F238E27FC236}">
                  <a16:creationId xmlns:a16="http://schemas.microsoft.com/office/drawing/2014/main" id="{610CE6B9-34B3-4913-A0B9-760BD218388B}"/>
                </a:ext>
              </a:extLst>
            </p:cNvPr>
            <p:cNvSpPr>
              <a:spLocks noEditPoints="1"/>
            </p:cNvSpPr>
            <p:nvPr/>
          </p:nvSpPr>
          <p:spPr bwMode="auto">
            <a:xfrm>
              <a:off x="6320191" y="2507495"/>
              <a:ext cx="226581" cy="3768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61" name="Freeform 5">
              <a:extLst>
                <a:ext uri="{FF2B5EF4-FFF2-40B4-BE49-F238E27FC236}">
                  <a16:creationId xmlns:a16="http://schemas.microsoft.com/office/drawing/2014/main" id="{F384ECB9-40B2-43BB-BAE5-1EAC437CA6AC}"/>
                </a:ext>
              </a:extLst>
            </p:cNvPr>
            <p:cNvSpPr>
              <a:spLocks/>
            </p:cNvSpPr>
            <p:nvPr/>
          </p:nvSpPr>
          <p:spPr bwMode="auto">
            <a:xfrm>
              <a:off x="7948025" y="2506426"/>
              <a:ext cx="458972" cy="396446"/>
            </a:xfrm>
            <a:custGeom>
              <a:avLst/>
              <a:gdLst>
                <a:gd name="T0" fmla="*/ 1193 w 2760"/>
                <a:gd name="T1" fmla="*/ 2195 h 2384"/>
                <a:gd name="T2" fmla="*/ 1448 w 2760"/>
                <a:gd name="T3" fmla="*/ 2149 h 2384"/>
                <a:gd name="T4" fmla="*/ 1626 w 2760"/>
                <a:gd name="T5" fmla="*/ 1997 h 2384"/>
                <a:gd name="T6" fmla="*/ 1704 w 2760"/>
                <a:gd name="T7" fmla="*/ 1809 h 2384"/>
                <a:gd name="T8" fmla="*/ 1691 w 2760"/>
                <a:gd name="T9" fmla="*/ 1592 h 2384"/>
                <a:gd name="T10" fmla="*/ 1591 w 2760"/>
                <a:gd name="T11" fmla="*/ 1414 h 2384"/>
                <a:gd name="T12" fmla="*/ 1394 w 2760"/>
                <a:gd name="T13" fmla="*/ 1284 h 2384"/>
                <a:gd name="T14" fmla="*/ 1148 w 2760"/>
                <a:gd name="T15" fmla="*/ 1267 h 2384"/>
                <a:gd name="T16" fmla="*/ 905 w 2760"/>
                <a:gd name="T17" fmla="*/ 1168 h 2384"/>
                <a:gd name="T18" fmla="*/ 1190 w 2760"/>
                <a:gd name="T19" fmla="*/ 1079 h 2384"/>
                <a:gd name="T20" fmla="*/ 1542 w 2760"/>
                <a:gd name="T21" fmla="*/ 1152 h 2384"/>
                <a:gd name="T22" fmla="*/ 1789 w 2760"/>
                <a:gd name="T23" fmla="*/ 1384 h 2384"/>
                <a:gd name="T24" fmla="*/ 1883 w 2760"/>
                <a:gd name="T25" fmla="*/ 1617 h 2384"/>
                <a:gd name="T26" fmla="*/ 2415 w 2760"/>
                <a:gd name="T27" fmla="*/ 1619 h 2384"/>
                <a:gd name="T28" fmla="*/ 2567 w 2760"/>
                <a:gd name="T29" fmla="*/ 1462 h 2384"/>
                <a:gd name="T30" fmla="*/ 2545 w 2760"/>
                <a:gd name="T31" fmla="*/ 1316 h 2384"/>
                <a:gd name="T32" fmla="*/ 2386 w 2760"/>
                <a:gd name="T33" fmla="*/ 1212 h 2384"/>
                <a:gd name="T34" fmla="*/ 2238 w 2760"/>
                <a:gd name="T35" fmla="*/ 1125 h 2384"/>
                <a:gd name="T36" fmla="*/ 2244 w 2760"/>
                <a:gd name="T37" fmla="*/ 722 h 2384"/>
                <a:gd name="T38" fmla="*/ 2023 w 2760"/>
                <a:gd name="T39" fmla="*/ 372 h 2384"/>
                <a:gd name="T40" fmla="*/ 1656 w 2760"/>
                <a:gd name="T41" fmla="*/ 216 h 2384"/>
                <a:gd name="T42" fmla="*/ 1391 w 2760"/>
                <a:gd name="T43" fmla="*/ 231 h 2384"/>
                <a:gd name="T44" fmla="*/ 1157 w 2760"/>
                <a:gd name="T45" fmla="*/ 344 h 2384"/>
                <a:gd name="T46" fmla="*/ 989 w 2760"/>
                <a:gd name="T47" fmla="*/ 516 h 2384"/>
                <a:gd name="T48" fmla="*/ 876 w 2760"/>
                <a:gd name="T49" fmla="*/ 765 h 2384"/>
                <a:gd name="T50" fmla="*/ 699 w 2760"/>
                <a:gd name="T51" fmla="*/ 725 h 2384"/>
                <a:gd name="T52" fmla="*/ 368 w 2760"/>
                <a:gd name="T53" fmla="*/ 816 h 2384"/>
                <a:gd name="T54" fmla="*/ 204 w 2760"/>
                <a:gd name="T55" fmla="*/ 1062 h 2384"/>
                <a:gd name="T56" fmla="*/ 240 w 2760"/>
                <a:gd name="T57" fmla="*/ 1363 h 2384"/>
                <a:gd name="T58" fmla="*/ 430 w 2760"/>
                <a:gd name="T59" fmla="*/ 1558 h 2384"/>
                <a:gd name="T60" fmla="*/ 803 w 2760"/>
                <a:gd name="T61" fmla="*/ 1612 h 2384"/>
                <a:gd name="T62" fmla="*/ 992 w 2760"/>
                <a:gd name="T63" fmla="*/ 1591 h 2384"/>
                <a:gd name="T64" fmla="*/ 1180 w 2760"/>
                <a:gd name="T65" fmla="*/ 1440 h 2384"/>
                <a:gd name="T66" fmla="*/ 1422 w 2760"/>
                <a:gd name="T67" fmla="*/ 1490 h 2384"/>
                <a:gd name="T68" fmla="*/ 1541 w 2760"/>
                <a:gd name="T69" fmla="*/ 1695 h 2384"/>
                <a:gd name="T70" fmla="*/ 1421 w 2760"/>
                <a:gd name="T71" fmla="*/ 1954 h 2384"/>
                <a:gd name="T72" fmla="*/ 1169 w 2760"/>
                <a:gd name="T73" fmla="*/ 1998 h 2384"/>
                <a:gd name="T74" fmla="*/ 980 w 2760"/>
                <a:gd name="T75" fmla="*/ 1832 h 2384"/>
                <a:gd name="T76" fmla="*/ 643 w 2760"/>
                <a:gd name="T77" fmla="*/ 1803 h 2384"/>
                <a:gd name="T78" fmla="*/ 346 w 2760"/>
                <a:gd name="T79" fmla="*/ 1733 h 2384"/>
                <a:gd name="T80" fmla="*/ 105 w 2760"/>
                <a:gd name="T81" fmla="*/ 1519 h 2384"/>
                <a:gd name="T82" fmla="*/ 2 w 2760"/>
                <a:gd name="T83" fmla="*/ 1221 h 2384"/>
                <a:gd name="T84" fmla="*/ 74 w 2760"/>
                <a:gd name="T85" fmla="*/ 864 h 2384"/>
                <a:gd name="T86" fmla="*/ 326 w 2760"/>
                <a:gd name="T87" fmla="*/ 609 h 2384"/>
                <a:gd name="T88" fmla="*/ 649 w 2760"/>
                <a:gd name="T89" fmla="*/ 528 h 2384"/>
                <a:gd name="T90" fmla="*/ 769 w 2760"/>
                <a:gd name="T91" fmla="*/ 508 h 2384"/>
                <a:gd name="T92" fmla="*/ 1045 w 2760"/>
                <a:gd name="T93" fmla="*/ 175 h 2384"/>
                <a:gd name="T94" fmla="*/ 1403 w 2760"/>
                <a:gd name="T95" fmla="*/ 16 h 2384"/>
                <a:gd name="T96" fmla="*/ 1712 w 2760"/>
                <a:gd name="T97" fmla="*/ 10 h 2384"/>
                <a:gd name="T98" fmla="*/ 2006 w 2760"/>
                <a:gd name="T99" fmla="*/ 117 h 2384"/>
                <a:gd name="T100" fmla="*/ 2243 w 2760"/>
                <a:gd name="T101" fmla="*/ 317 h 2384"/>
                <a:gd name="T102" fmla="*/ 2425 w 2760"/>
                <a:gd name="T103" fmla="*/ 658 h 2384"/>
                <a:gd name="T104" fmla="*/ 2453 w 2760"/>
                <a:gd name="T105" fmla="*/ 997 h 2384"/>
                <a:gd name="T106" fmla="*/ 2590 w 2760"/>
                <a:gd name="T107" fmla="*/ 1078 h 2384"/>
                <a:gd name="T108" fmla="*/ 2758 w 2760"/>
                <a:gd name="T109" fmla="*/ 1365 h 2384"/>
                <a:gd name="T110" fmla="*/ 2673 w 2760"/>
                <a:gd name="T111" fmla="*/ 1666 h 2384"/>
                <a:gd name="T112" fmla="*/ 2428 w 2760"/>
                <a:gd name="T113" fmla="*/ 1806 h 2384"/>
                <a:gd name="T114" fmla="*/ 1886 w 2760"/>
                <a:gd name="T115" fmla="*/ 1830 h 2384"/>
                <a:gd name="T116" fmla="*/ 1807 w 2760"/>
                <a:gd name="T117" fmla="*/ 2056 h 2384"/>
                <a:gd name="T118" fmla="*/ 1603 w 2760"/>
                <a:gd name="T119" fmla="*/ 2274 h 2384"/>
                <a:gd name="T120" fmla="*/ 1346 w 2760"/>
                <a:gd name="T121" fmla="*/ 2376 h 2384"/>
                <a:gd name="T122" fmla="*/ 1044 w 2760"/>
                <a:gd name="T123" fmla="*/ 2353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0" h="2384">
                  <a:moveTo>
                    <a:pt x="904" y="2290"/>
                  </a:moveTo>
                  <a:lnTo>
                    <a:pt x="904" y="2290"/>
                  </a:lnTo>
                  <a:lnTo>
                    <a:pt x="1001" y="2131"/>
                  </a:lnTo>
                  <a:lnTo>
                    <a:pt x="1001" y="2131"/>
                  </a:lnTo>
                  <a:lnTo>
                    <a:pt x="1024" y="2144"/>
                  </a:lnTo>
                  <a:lnTo>
                    <a:pt x="1048" y="2155"/>
                  </a:lnTo>
                  <a:lnTo>
                    <a:pt x="1073" y="2166"/>
                  </a:lnTo>
                  <a:lnTo>
                    <a:pt x="1096" y="2174"/>
                  </a:lnTo>
                  <a:lnTo>
                    <a:pt x="1120" y="2182"/>
                  </a:lnTo>
                  <a:lnTo>
                    <a:pt x="1144" y="2188"/>
                  </a:lnTo>
                  <a:lnTo>
                    <a:pt x="1168" y="2192"/>
                  </a:lnTo>
                  <a:lnTo>
                    <a:pt x="1193" y="2195"/>
                  </a:lnTo>
                  <a:lnTo>
                    <a:pt x="1217" y="2197"/>
                  </a:lnTo>
                  <a:lnTo>
                    <a:pt x="1241" y="2197"/>
                  </a:lnTo>
                  <a:lnTo>
                    <a:pt x="1266" y="2197"/>
                  </a:lnTo>
                  <a:lnTo>
                    <a:pt x="1291" y="2194"/>
                  </a:lnTo>
                  <a:lnTo>
                    <a:pt x="1316" y="2191"/>
                  </a:lnTo>
                  <a:lnTo>
                    <a:pt x="1341" y="2186"/>
                  </a:lnTo>
                  <a:lnTo>
                    <a:pt x="1366" y="2180"/>
                  </a:lnTo>
                  <a:lnTo>
                    <a:pt x="1391" y="2172"/>
                  </a:lnTo>
                  <a:lnTo>
                    <a:pt x="1391" y="2172"/>
                  </a:lnTo>
                  <a:lnTo>
                    <a:pt x="1411" y="2165"/>
                  </a:lnTo>
                  <a:lnTo>
                    <a:pt x="1429" y="2158"/>
                  </a:lnTo>
                  <a:lnTo>
                    <a:pt x="1448" y="2149"/>
                  </a:lnTo>
                  <a:lnTo>
                    <a:pt x="1465" y="2141"/>
                  </a:lnTo>
                  <a:lnTo>
                    <a:pt x="1482" y="2130"/>
                  </a:lnTo>
                  <a:lnTo>
                    <a:pt x="1499" y="2120"/>
                  </a:lnTo>
                  <a:lnTo>
                    <a:pt x="1515" y="2109"/>
                  </a:lnTo>
                  <a:lnTo>
                    <a:pt x="1530" y="2098"/>
                  </a:lnTo>
                  <a:lnTo>
                    <a:pt x="1546" y="2085"/>
                  </a:lnTo>
                  <a:lnTo>
                    <a:pt x="1561" y="2072"/>
                  </a:lnTo>
                  <a:lnTo>
                    <a:pt x="1574" y="2058"/>
                  </a:lnTo>
                  <a:lnTo>
                    <a:pt x="1588" y="2044"/>
                  </a:lnTo>
                  <a:lnTo>
                    <a:pt x="1602" y="2029"/>
                  </a:lnTo>
                  <a:lnTo>
                    <a:pt x="1614" y="2013"/>
                  </a:lnTo>
                  <a:lnTo>
                    <a:pt x="1626" y="1997"/>
                  </a:lnTo>
                  <a:lnTo>
                    <a:pt x="1637" y="1980"/>
                  </a:lnTo>
                  <a:lnTo>
                    <a:pt x="1637" y="1980"/>
                  </a:lnTo>
                  <a:lnTo>
                    <a:pt x="1648" y="1965"/>
                  </a:lnTo>
                  <a:lnTo>
                    <a:pt x="1657" y="1949"/>
                  </a:lnTo>
                  <a:lnTo>
                    <a:pt x="1665" y="1932"/>
                  </a:lnTo>
                  <a:lnTo>
                    <a:pt x="1674" y="1915"/>
                  </a:lnTo>
                  <a:lnTo>
                    <a:pt x="1680" y="1899"/>
                  </a:lnTo>
                  <a:lnTo>
                    <a:pt x="1686" y="1881"/>
                  </a:lnTo>
                  <a:lnTo>
                    <a:pt x="1693" y="1863"/>
                  </a:lnTo>
                  <a:lnTo>
                    <a:pt x="1697" y="1846"/>
                  </a:lnTo>
                  <a:lnTo>
                    <a:pt x="1701" y="1828"/>
                  </a:lnTo>
                  <a:lnTo>
                    <a:pt x="1704" y="1809"/>
                  </a:lnTo>
                  <a:lnTo>
                    <a:pt x="1707" y="1792"/>
                  </a:lnTo>
                  <a:lnTo>
                    <a:pt x="1709" y="1774"/>
                  </a:lnTo>
                  <a:lnTo>
                    <a:pt x="1710" y="1755"/>
                  </a:lnTo>
                  <a:lnTo>
                    <a:pt x="1712" y="1737"/>
                  </a:lnTo>
                  <a:lnTo>
                    <a:pt x="1710" y="1718"/>
                  </a:lnTo>
                  <a:lnTo>
                    <a:pt x="1710" y="1700"/>
                  </a:lnTo>
                  <a:lnTo>
                    <a:pt x="1708" y="1683"/>
                  </a:lnTo>
                  <a:lnTo>
                    <a:pt x="1706" y="1664"/>
                  </a:lnTo>
                  <a:lnTo>
                    <a:pt x="1703" y="1646"/>
                  </a:lnTo>
                  <a:lnTo>
                    <a:pt x="1700" y="1628"/>
                  </a:lnTo>
                  <a:lnTo>
                    <a:pt x="1695" y="1610"/>
                  </a:lnTo>
                  <a:lnTo>
                    <a:pt x="1691" y="1592"/>
                  </a:lnTo>
                  <a:lnTo>
                    <a:pt x="1684" y="1575"/>
                  </a:lnTo>
                  <a:lnTo>
                    <a:pt x="1678" y="1557"/>
                  </a:lnTo>
                  <a:lnTo>
                    <a:pt x="1671" y="1540"/>
                  </a:lnTo>
                  <a:lnTo>
                    <a:pt x="1663" y="1523"/>
                  </a:lnTo>
                  <a:lnTo>
                    <a:pt x="1655" y="1507"/>
                  </a:lnTo>
                  <a:lnTo>
                    <a:pt x="1647" y="1491"/>
                  </a:lnTo>
                  <a:lnTo>
                    <a:pt x="1636" y="1474"/>
                  </a:lnTo>
                  <a:lnTo>
                    <a:pt x="1626" y="1458"/>
                  </a:lnTo>
                  <a:lnTo>
                    <a:pt x="1615" y="1444"/>
                  </a:lnTo>
                  <a:lnTo>
                    <a:pt x="1604" y="1429"/>
                  </a:lnTo>
                  <a:lnTo>
                    <a:pt x="1604" y="1429"/>
                  </a:lnTo>
                  <a:lnTo>
                    <a:pt x="1591" y="1414"/>
                  </a:lnTo>
                  <a:lnTo>
                    <a:pt x="1577" y="1400"/>
                  </a:lnTo>
                  <a:lnTo>
                    <a:pt x="1564" y="1386"/>
                  </a:lnTo>
                  <a:lnTo>
                    <a:pt x="1549" y="1372"/>
                  </a:lnTo>
                  <a:lnTo>
                    <a:pt x="1533" y="1360"/>
                  </a:lnTo>
                  <a:lnTo>
                    <a:pt x="1518" y="1348"/>
                  </a:lnTo>
                  <a:lnTo>
                    <a:pt x="1501" y="1337"/>
                  </a:lnTo>
                  <a:lnTo>
                    <a:pt x="1484" y="1326"/>
                  </a:lnTo>
                  <a:lnTo>
                    <a:pt x="1467" y="1316"/>
                  </a:lnTo>
                  <a:lnTo>
                    <a:pt x="1450" y="1307"/>
                  </a:lnTo>
                  <a:lnTo>
                    <a:pt x="1431" y="1299"/>
                  </a:lnTo>
                  <a:lnTo>
                    <a:pt x="1413" y="1291"/>
                  </a:lnTo>
                  <a:lnTo>
                    <a:pt x="1394" y="1284"/>
                  </a:lnTo>
                  <a:lnTo>
                    <a:pt x="1374" y="1278"/>
                  </a:lnTo>
                  <a:lnTo>
                    <a:pt x="1355" y="1273"/>
                  </a:lnTo>
                  <a:lnTo>
                    <a:pt x="1335" y="1269"/>
                  </a:lnTo>
                  <a:lnTo>
                    <a:pt x="1315" y="1264"/>
                  </a:lnTo>
                  <a:lnTo>
                    <a:pt x="1295" y="1261"/>
                  </a:lnTo>
                  <a:lnTo>
                    <a:pt x="1274" y="1260"/>
                  </a:lnTo>
                  <a:lnTo>
                    <a:pt x="1254" y="1259"/>
                  </a:lnTo>
                  <a:lnTo>
                    <a:pt x="1233" y="1258"/>
                  </a:lnTo>
                  <a:lnTo>
                    <a:pt x="1212" y="1259"/>
                  </a:lnTo>
                  <a:lnTo>
                    <a:pt x="1191" y="1261"/>
                  </a:lnTo>
                  <a:lnTo>
                    <a:pt x="1169" y="1263"/>
                  </a:lnTo>
                  <a:lnTo>
                    <a:pt x="1148" y="1267"/>
                  </a:lnTo>
                  <a:lnTo>
                    <a:pt x="1127" y="1272"/>
                  </a:lnTo>
                  <a:lnTo>
                    <a:pt x="1106" y="1278"/>
                  </a:lnTo>
                  <a:lnTo>
                    <a:pt x="1085" y="1284"/>
                  </a:lnTo>
                  <a:lnTo>
                    <a:pt x="1064" y="1293"/>
                  </a:lnTo>
                  <a:lnTo>
                    <a:pt x="1043" y="1301"/>
                  </a:lnTo>
                  <a:lnTo>
                    <a:pt x="1022" y="1310"/>
                  </a:lnTo>
                  <a:lnTo>
                    <a:pt x="1001" y="1322"/>
                  </a:lnTo>
                  <a:lnTo>
                    <a:pt x="1001" y="1322"/>
                  </a:lnTo>
                  <a:lnTo>
                    <a:pt x="953" y="1245"/>
                  </a:lnTo>
                  <a:lnTo>
                    <a:pt x="953" y="1245"/>
                  </a:lnTo>
                  <a:lnTo>
                    <a:pt x="905" y="1168"/>
                  </a:lnTo>
                  <a:lnTo>
                    <a:pt x="905" y="1168"/>
                  </a:lnTo>
                  <a:lnTo>
                    <a:pt x="913" y="1162"/>
                  </a:lnTo>
                  <a:lnTo>
                    <a:pt x="922" y="1156"/>
                  </a:lnTo>
                  <a:lnTo>
                    <a:pt x="922" y="1156"/>
                  </a:lnTo>
                  <a:lnTo>
                    <a:pt x="953" y="1141"/>
                  </a:lnTo>
                  <a:lnTo>
                    <a:pt x="986" y="1127"/>
                  </a:lnTo>
                  <a:lnTo>
                    <a:pt x="1018" y="1114"/>
                  </a:lnTo>
                  <a:lnTo>
                    <a:pt x="1052" y="1104"/>
                  </a:lnTo>
                  <a:lnTo>
                    <a:pt x="1085" y="1095"/>
                  </a:lnTo>
                  <a:lnTo>
                    <a:pt x="1120" y="1087"/>
                  </a:lnTo>
                  <a:lnTo>
                    <a:pt x="1154" y="1082"/>
                  </a:lnTo>
                  <a:lnTo>
                    <a:pt x="1190" y="1079"/>
                  </a:lnTo>
                  <a:lnTo>
                    <a:pt x="1190" y="1079"/>
                  </a:lnTo>
                  <a:lnTo>
                    <a:pt x="1222" y="1077"/>
                  </a:lnTo>
                  <a:lnTo>
                    <a:pt x="1254" y="1077"/>
                  </a:lnTo>
                  <a:lnTo>
                    <a:pt x="1285" y="1078"/>
                  </a:lnTo>
                  <a:lnTo>
                    <a:pt x="1316" y="1081"/>
                  </a:lnTo>
                  <a:lnTo>
                    <a:pt x="1346" y="1085"/>
                  </a:lnTo>
                  <a:lnTo>
                    <a:pt x="1376" y="1090"/>
                  </a:lnTo>
                  <a:lnTo>
                    <a:pt x="1405" y="1098"/>
                  </a:lnTo>
                  <a:lnTo>
                    <a:pt x="1434" y="1106"/>
                  </a:lnTo>
                  <a:lnTo>
                    <a:pt x="1461" y="1115"/>
                  </a:lnTo>
                  <a:lnTo>
                    <a:pt x="1488" y="1127"/>
                  </a:lnTo>
                  <a:lnTo>
                    <a:pt x="1516" y="1139"/>
                  </a:lnTo>
                  <a:lnTo>
                    <a:pt x="1542" y="1152"/>
                  </a:lnTo>
                  <a:lnTo>
                    <a:pt x="1567" y="1166"/>
                  </a:lnTo>
                  <a:lnTo>
                    <a:pt x="1591" y="1182"/>
                  </a:lnTo>
                  <a:lnTo>
                    <a:pt x="1614" y="1197"/>
                  </a:lnTo>
                  <a:lnTo>
                    <a:pt x="1637" y="1215"/>
                  </a:lnTo>
                  <a:lnTo>
                    <a:pt x="1659" y="1233"/>
                  </a:lnTo>
                  <a:lnTo>
                    <a:pt x="1681" y="1252"/>
                  </a:lnTo>
                  <a:lnTo>
                    <a:pt x="1701" y="1273"/>
                  </a:lnTo>
                  <a:lnTo>
                    <a:pt x="1721" y="1293"/>
                  </a:lnTo>
                  <a:lnTo>
                    <a:pt x="1739" y="1315"/>
                  </a:lnTo>
                  <a:lnTo>
                    <a:pt x="1757" y="1337"/>
                  </a:lnTo>
                  <a:lnTo>
                    <a:pt x="1773" y="1360"/>
                  </a:lnTo>
                  <a:lnTo>
                    <a:pt x="1789" y="1384"/>
                  </a:lnTo>
                  <a:lnTo>
                    <a:pt x="1803" y="1408"/>
                  </a:lnTo>
                  <a:lnTo>
                    <a:pt x="1816" y="1433"/>
                  </a:lnTo>
                  <a:lnTo>
                    <a:pt x="1829" y="1458"/>
                  </a:lnTo>
                  <a:lnTo>
                    <a:pt x="1840" y="1484"/>
                  </a:lnTo>
                  <a:lnTo>
                    <a:pt x="1851" y="1511"/>
                  </a:lnTo>
                  <a:lnTo>
                    <a:pt x="1859" y="1537"/>
                  </a:lnTo>
                  <a:lnTo>
                    <a:pt x="1868" y="1564"/>
                  </a:lnTo>
                  <a:lnTo>
                    <a:pt x="1874" y="1592"/>
                  </a:lnTo>
                  <a:lnTo>
                    <a:pt x="1874" y="1592"/>
                  </a:lnTo>
                  <a:lnTo>
                    <a:pt x="1877" y="1602"/>
                  </a:lnTo>
                  <a:lnTo>
                    <a:pt x="1880" y="1610"/>
                  </a:lnTo>
                  <a:lnTo>
                    <a:pt x="1883" y="1617"/>
                  </a:lnTo>
                  <a:lnTo>
                    <a:pt x="1889" y="1622"/>
                  </a:lnTo>
                  <a:lnTo>
                    <a:pt x="1895" y="1625"/>
                  </a:lnTo>
                  <a:lnTo>
                    <a:pt x="1902" y="1628"/>
                  </a:lnTo>
                  <a:lnTo>
                    <a:pt x="1911" y="1629"/>
                  </a:lnTo>
                  <a:lnTo>
                    <a:pt x="1921" y="1629"/>
                  </a:lnTo>
                  <a:lnTo>
                    <a:pt x="1921" y="1629"/>
                  </a:lnTo>
                  <a:lnTo>
                    <a:pt x="2034" y="1627"/>
                  </a:lnTo>
                  <a:lnTo>
                    <a:pt x="2148" y="1626"/>
                  </a:lnTo>
                  <a:lnTo>
                    <a:pt x="2377" y="1623"/>
                  </a:lnTo>
                  <a:lnTo>
                    <a:pt x="2377" y="1623"/>
                  </a:lnTo>
                  <a:lnTo>
                    <a:pt x="2397" y="1622"/>
                  </a:lnTo>
                  <a:lnTo>
                    <a:pt x="2415" y="1619"/>
                  </a:lnTo>
                  <a:lnTo>
                    <a:pt x="2434" y="1613"/>
                  </a:lnTo>
                  <a:lnTo>
                    <a:pt x="2452" y="1606"/>
                  </a:lnTo>
                  <a:lnTo>
                    <a:pt x="2469" y="1598"/>
                  </a:lnTo>
                  <a:lnTo>
                    <a:pt x="2485" y="1587"/>
                  </a:lnTo>
                  <a:lnTo>
                    <a:pt x="2499" y="1576"/>
                  </a:lnTo>
                  <a:lnTo>
                    <a:pt x="2513" y="1563"/>
                  </a:lnTo>
                  <a:lnTo>
                    <a:pt x="2525" y="1548"/>
                  </a:lnTo>
                  <a:lnTo>
                    <a:pt x="2537" y="1534"/>
                  </a:lnTo>
                  <a:lnTo>
                    <a:pt x="2547" y="1517"/>
                  </a:lnTo>
                  <a:lnTo>
                    <a:pt x="2556" y="1500"/>
                  </a:lnTo>
                  <a:lnTo>
                    <a:pt x="2562" y="1481"/>
                  </a:lnTo>
                  <a:lnTo>
                    <a:pt x="2567" y="1462"/>
                  </a:lnTo>
                  <a:lnTo>
                    <a:pt x="2571" y="1444"/>
                  </a:lnTo>
                  <a:lnTo>
                    <a:pt x="2573" y="1424"/>
                  </a:lnTo>
                  <a:lnTo>
                    <a:pt x="2573" y="1424"/>
                  </a:lnTo>
                  <a:lnTo>
                    <a:pt x="2574" y="1412"/>
                  </a:lnTo>
                  <a:lnTo>
                    <a:pt x="2573" y="1401"/>
                  </a:lnTo>
                  <a:lnTo>
                    <a:pt x="2571" y="1389"/>
                  </a:lnTo>
                  <a:lnTo>
                    <a:pt x="2569" y="1378"/>
                  </a:lnTo>
                  <a:lnTo>
                    <a:pt x="2567" y="1367"/>
                  </a:lnTo>
                  <a:lnTo>
                    <a:pt x="2564" y="1357"/>
                  </a:lnTo>
                  <a:lnTo>
                    <a:pt x="2560" y="1346"/>
                  </a:lnTo>
                  <a:lnTo>
                    <a:pt x="2556" y="1336"/>
                  </a:lnTo>
                  <a:lnTo>
                    <a:pt x="2545" y="1316"/>
                  </a:lnTo>
                  <a:lnTo>
                    <a:pt x="2534" y="1297"/>
                  </a:lnTo>
                  <a:lnTo>
                    <a:pt x="2519" y="1279"/>
                  </a:lnTo>
                  <a:lnTo>
                    <a:pt x="2502" y="1263"/>
                  </a:lnTo>
                  <a:lnTo>
                    <a:pt x="2485" y="1249"/>
                  </a:lnTo>
                  <a:lnTo>
                    <a:pt x="2465" y="1237"/>
                  </a:lnTo>
                  <a:lnTo>
                    <a:pt x="2455" y="1232"/>
                  </a:lnTo>
                  <a:lnTo>
                    <a:pt x="2444" y="1227"/>
                  </a:lnTo>
                  <a:lnTo>
                    <a:pt x="2433" y="1222"/>
                  </a:lnTo>
                  <a:lnTo>
                    <a:pt x="2422" y="1218"/>
                  </a:lnTo>
                  <a:lnTo>
                    <a:pt x="2410" y="1216"/>
                  </a:lnTo>
                  <a:lnTo>
                    <a:pt x="2399" y="1213"/>
                  </a:lnTo>
                  <a:lnTo>
                    <a:pt x="2386" y="1212"/>
                  </a:lnTo>
                  <a:lnTo>
                    <a:pt x="2373" y="1211"/>
                  </a:lnTo>
                  <a:lnTo>
                    <a:pt x="2361" y="1210"/>
                  </a:lnTo>
                  <a:lnTo>
                    <a:pt x="2348" y="1210"/>
                  </a:lnTo>
                  <a:lnTo>
                    <a:pt x="2336" y="1211"/>
                  </a:lnTo>
                  <a:lnTo>
                    <a:pt x="2322" y="1213"/>
                  </a:lnTo>
                  <a:lnTo>
                    <a:pt x="2322" y="1213"/>
                  </a:lnTo>
                  <a:lnTo>
                    <a:pt x="2295" y="1217"/>
                  </a:lnTo>
                  <a:lnTo>
                    <a:pt x="2268" y="1220"/>
                  </a:lnTo>
                  <a:lnTo>
                    <a:pt x="2209" y="1228"/>
                  </a:lnTo>
                  <a:lnTo>
                    <a:pt x="2209" y="1228"/>
                  </a:lnTo>
                  <a:lnTo>
                    <a:pt x="2238" y="1125"/>
                  </a:lnTo>
                  <a:lnTo>
                    <a:pt x="2238" y="1125"/>
                  </a:lnTo>
                  <a:lnTo>
                    <a:pt x="2247" y="1091"/>
                  </a:lnTo>
                  <a:lnTo>
                    <a:pt x="2255" y="1057"/>
                  </a:lnTo>
                  <a:lnTo>
                    <a:pt x="2261" y="1022"/>
                  </a:lnTo>
                  <a:lnTo>
                    <a:pt x="2266" y="989"/>
                  </a:lnTo>
                  <a:lnTo>
                    <a:pt x="2269" y="955"/>
                  </a:lnTo>
                  <a:lnTo>
                    <a:pt x="2270" y="922"/>
                  </a:lnTo>
                  <a:lnTo>
                    <a:pt x="2270" y="888"/>
                  </a:lnTo>
                  <a:lnTo>
                    <a:pt x="2268" y="854"/>
                  </a:lnTo>
                  <a:lnTo>
                    <a:pt x="2265" y="821"/>
                  </a:lnTo>
                  <a:lnTo>
                    <a:pt x="2259" y="787"/>
                  </a:lnTo>
                  <a:lnTo>
                    <a:pt x="2253" y="755"/>
                  </a:lnTo>
                  <a:lnTo>
                    <a:pt x="2244" y="722"/>
                  </a:lnTo>
                  <a:lnTo>
                    <a:pt x="2234" y="690"/>
                  </a:lnTo>
                  <a:lnTo>
                    <a:pt x="2222" y="657"/>
                  </a:lnTo>
                  <a:lnTo>
                    <a:pt x="2208" y="625"/>
                  </a:lnTo>
                  <a:lnTo>
                    <a:pt x="2192" y="592"/>
                  </a:lnTo>
                  <a:lnTo>
                    <a:pt x="2192" y="592"/>
                  </a:lnTo>
                  <a:lnTo>
                    <a:pt x="2172" y="556"/>
                  </a:lnTo>
                  <a:lnTo>
                    <a:pt x="2151" y="521"/>
                  </a:lnTo>
                  <a:lnTo>
                    <a:pt x="2128" y="487"/>
                  </a:lnTo>
                  <a:lnTo>
                    <a:pt x="2104" y="456"/>
                  </a:lnTo>
                  <a:lnTo>
                    <a:pt x="2078" y="427"/>
                  </a:lnTo>
                  <a:lnTo>
                    <a:pt x="2051" y="398"/>
                  </a:lnTo>
                  <a:lnTo>
                    <a:pt x="2023" y="372"/>
                  </a:lnTo>
                  <a:lnTo>
                    <a:pt x="1992" y="348"/>
                  </a:lnTo>
                  <a:lnTo>
                    <a:pt x="1961" y="326"/>
                  </a:lnTo>
                  <a:lnTo>
                    <a:pt x="1928" y="305"/>
                  </a:lnTo>
                  <a:lnTo>
                    <a:pt x="1894" y="287"/>
                  </a:lnTo>
                  <a:lnTo>
                    <a:pt x="1858" y="270"/>
                  </a:lnTo>
                  <a:lnTo>
                    <a:pt x="1821" y="256"/>
                  </a:lnTo>
                  <a:lnTo>
                    <a:pt x="1784" y="243"/>
                  </a:lnTo>
                  <a:lnTo>
                    <a:pt x="1744" y="233"/>
                  </a:lnTo>
                  <a:lnTo>
                    <a:pt x="1703" y="223"/>
                  </a:lnTo>
                  <a:lnTo>
                    <a:pt x="1703" y="223"/>
                  </a:lnTo>
                  <a:lnTo>
                    <a:pt x="1680" y="219"/>
                  </a:lnTo>
                  <a:lnTo>
                    <a:pt x="1656" y="216"/>
                  </a:lnTo>
                  <a:lnTo>
                    <a:pt x="1633" y="214"/>
                  </a:lnTo>
                  <a:lnTo>
                    <a:pt x="1610" y="212"/>
                  </a:lnTo>
                  <a:lnTo>
                    <a:pt x="1587" y="211"/>
                  </a:lnTo>
                  <a:lnTo>
                    <a:pt x="1565" y="210"/>
                  </a:lnTo>
                  <a:lnTo>
                    <a:pt x="1542" y="210"/>
                  </a:lnTo>
                  <a:lnTo>
                    <a:pt x="1520" y="211"/>
                  </a:lnTo>
                  <a:lnTo>
                    <a:pt x="1498" y="212"/>
                  </a:lnTo>
                  <a:lnTo>
                    <a:pt x="1476" y="215"/>
                  </a:lnTo>
                  <a:lnTo>
                    <a:pt x="1455" y="217"/>
                  </a:lnTo>
                  <a:lnTo>
                    <a:pt x="1433" y="221"/>
                  </a:lnTo>
                  <a:lnTo>
                    <a:pt x="1412" y="225"/>
                  </a:lnTo>
                  <a:lnTo>
                    <a:pt x="1391" y="231"/>
                  </a:lnTo>
                  <a:lnTo>
                    <a:pt x="1370" y="236"/>
                  </a:lnTo>
                  <a:lnTo>
                    <a:pt x="1350" y="242"/>
                  </a:lnTo>
                  <a:lnTo>
                    <a:pt x="1330" y="250"/>
                  </a:lnTo>
                  <a:lnTo>
                    <a:pt x="1309" y="257"/>
                  </a:lnTo>
                  <a:lnTo>
                    <a:pt x="1289" y="265"/>
                  </a:lnTo>
                  <a:lnTo>
                    <a:pt x="1271" y="275"/>
                  </a:lnTo>
                  <a:lnTo>
                    <a:pt x="1251" y="284"/>
                  </a:lnTo>
                  <a:lnTo>
                    <a:pt x="1232" y="295"/>
                  </a:lnTo>
                  <a:lnTo>
                    <a:pt x="1213" y="306"/>
                  </a:lnTo>
                  <a:lnTo>
                    <a:pt x="1194" y="318"/>
                  </a:lnTo>
                  <a:lnTo>
                    <a:pt x="1175" y="330"/>
                  </a:lnTo>
                  <a:lnTo>
                    <a:pt x="1157" y="344"/>
                  </a:lnTo>
                  <a:lnTo>
                    <a:pt x="1139" y="357"/>
                  </a:lnTo>
                  <a:lnTo>
                    <a:pt x="1121" y="372"/>
                  </a:lnTo>
                  <a:lnTo>
                    <a:pt x="1104" y="387"/>
                  </a:lnTo>
                  <a:lnTo>
                    <a:pt x="1086" y="404"/>
                  </a:lnTo>
                  <a:lnTo>
                    <a:pt x="1069" y="419"/>
                  </a:lnTo>
                  <a:lnTo>
                    <a:pt x="1053" y="437"/>
                  </a:lnTo>
                  <a:lnTo>
                    <a:pt x="1053" y="437"/>
                  </a:lnTo>
                  <a:lnTo>
                    <a:pt x="1038" y="452"/>
                  </a:lnTo>
                  <a:lnTo>
                    <a:pt x="1025" y="468"/>
                  </a:lnTo>
                  <a:lnTo>
                    <a:pt x="1013" y="483"/>
                  </a:lnTo>
                  <a:lnTo>
                    <a:pt x="1000" y="499"/>
                  </a:lnTo>
                  <a:lnTo>
                    <a:pt x="989" y="516"/>
                  </a:lnTo>
                  <a:lnTo>
                    <a:pt x="978" y="533"/>
                  </a:lnTo>
                  <a:lnTo>
                    <a:pt x="957" y="567"/>
                  </a:lnTo>
                  <a:lnTo>
                    <a:pt x="940" y="603"/>
                  </a:lnTo>
                  <a:lnTo>
                    <a:pt x="923" y="640"/>
                  </a:lnTo>
                  <a:lnTo>
                    <a:pt x="909" y="677"/>
                  </a:lnTo>
                  <a:lnTo>
                    <a:pt x="897" y="716"/>
                  </a:lnTo>
                  <a:lnTo>
                    <a:pt x="897" y="716"/>
                  </a:lnTo>
                  <a:lnTo>
                    <a:pt x="890" y="737"/>
                  </a:lnTo>
                  <a:lnTo>
                    <a:pt x="884" y="752"/>
                  </a:lnTo>
                  <a:lnTo>
                    <a:pt x="882" y="757"/>
                  </a:lnTo>
                  <a:lnTo>
                    <a:pt x="879" y="762"/>
                  </a:lnTo>
                  <a:lnTo>
                    <a:pt x="876" y="765"/>
                  </a:lnTo>
                  <a:lnTo>
                    <a:pt x="873" y="767"/>
                  </a:lnTo>
                  <a:lnTo>
                    <a:pt x="868" y="768"/>
                  </a:lnTo>
                  <a:lnTo>
                    <a:pt x="864" y="770"/>
                  </a:lnTo>
                  <a:lnTo>
                    <a:pt x="859" y="768"/>
                  </a:lnTo>
                  <a:lnTo>
                    <a:pt x="853" y="767"/>
                  </a:lnTo>
                  <a:lnTo>
                    <a:pt x="837" y="763"/>
                  </a:lnTo>
                  <a:lnTo>
                    <a:pt x="817" y="756"/>
                  </a:lnTo>
                  <a:lnTo>
                    <a:pt x="817" y="756"/>
                  </a:lnTo>
                  <a:lnTo>
                    <a:pt x="788" y="745"/>
                  </a:lnTo>
                  <a:lnTo>
                    <a:pt x="758" y="737"/>
                  </a:lnTo>
                  <a:lnTo>
                    <a:pt x="728" y="731"/>
                  </a:lnTo>
                  <a:lnTo>
                    <a:pt x="699" y="725"/>
                  </a:lnTo>
                  <a:lnTo>
                    <a:pt x="670" y="722"/>
                  </a:lnTo>
                  <a:lnTo>
                    <a:pt x="641" y="721"/>
                  </a:lnTo>
                  <a:lnTo>
                    <a:pt x="613" y="722"/>
                  </a:lnTo>
                  <a:lnTo>
                    <a:pt x="584" y="724"/>
                  </a:lnTo>
                  <a:lnTo>
                    <a:pt x="556" y="729"/>
                  </a:lnTo>
                  <a:lnTo>
                    <a:pt x="528" y="735"/>
                  </a:lnTo>
                  <a:lnTo>
                    <a:pt x="501" y="743"/>
                  </a:lnTo>
                  <a:lnTo>
                    <a:pt x="473" y="754"/>
                  </a:lnTo>
                  <a:lnTo>
                    <a:pt x="446" y="766"/>
                  </a:lnTo>
                  <a:lnTo>
                    <a:pt x="420" y="780"/>
                  </a:lnTo>
                  <a:lnTo>
                    <a:pt x="394" y="797"/>
                  </a:lnTo>
                  <a:lnTo>
                    <a:pt x="368" y="816"/>
                  </a:lnTo>
                  <a:lnTo>
                    <a:pt x="368" y="816"/>
                  </a:lnTo>
                  <a:lnTo>
                    <a:pt x="345" y="833"/>
                  </a:lnTo>
                  <a:lnTo>
                    <a:pt x="324" y="853"/>
                  </a:lnTo>
                  <a:lnTo>
                    <a:pt x="304" y="874"/>
                  </a:lnTo>
                  <a:lnTo>
                    <a:pt x="286" y="895"/>
                  </a:lnTo>
                  <a:lnTo>
                    <a:pt x="269" y="917"/>
                  </a:lnTo>
                  <a:lnTo>
                    <a:pt x="255" y="940"/>
                  </a:lnTo>
                  <a:lnTo>
                    <a:pt x="241" y="963"/>
                  </a:lnTo>
                  <a:lnTo>
                    <a:pt x="229" y="988"/>
                  </a:lnTo>
                  <a:lnTo>
                    <a:pt x="220" y="1012"/>
                  </a:lnTo>
                  <a:lnTo>
                    <a:pt x="212" y="1037"/>
                  </a:lnTo>
                  <a:lnTo>
                    <a:pt x="204" y="1062"/>
                  </a:lnTo>
                  <a:lnTo>
                    <a:pt x="199" y="1087"/>
                  </a:lnTo>
                  <a:lnTo>
                    <a:pt x="195" y="1112"/>
                  </a:lnTo>
                  <a:lnTo>
                    <a:pt x="193" y="1137"/>
                  </a:lnTo>
                  <a:lnTo>
                    <a:pt x="192" y="1164"/>
                  </a:lnTo>
                  <a:lnTo>
                    <a:pt x="193" y="1189"/>
                  </a:lnTo>
                  <a:lnTo>
                    <a:pt x="195" y="1215"/>
                  </a:lnTo>
                  <a:lnTo>
                    <a:pt x="199" y="1240"/>
                  </a:lnTo>
                  <a:lnTo>
                    <a:pt x="204" y="1265"/>
                  </a:lnTo>
                  <a:lnTo>
                    <a:pt x="211" y="1291"/>
                  </a:lnTo>
                  <a:lnTo>
                    <a:pt x="219" y="1315"/>
                  </a:lnTo>
                  <a:lnTo>
                    <a:pt x="228" y="1339"/>
                  </a:lnTo>
                  <a:lnTo>
                    <a:pt x="240" y="1363"/>
                  </a:lnTo>
                  <a:lnTo>
                    <a:pt x="252" y="1386"/>
                  </a:lnTo>
                  <a:lnTo>
                    <a:pt x="266" y="1408"/>
                  </a:lnTo>
                  <a:lnTo>
                    <a:pt x="282" y="1430"/>
                  </a:lnTo>
                  <a:lnTo>
                    <a:pt x="299" y="1451"/>
                  </a:lnTo>
                  <a:lnTo>
                    <a:pt x="316" y="1471"/>
                  </a:lnTo>
                  <a:lnTo>
                    <a:pt x="335" y="1490"/>
                  </a:lnTo>
                  <a:lnTo>
                    <a:pt x="356" y="1508"/>
                  </a:lnTo>
                  <a:lnTo>
                    <a:pt x="378" y="1525"/>
                  </a:lnTo>
                  <a:lnTo>
                    <a:pt x="402" y="1541"/>
                  </a:lnTo>
                  <a:lnTo>
                    <a:pt x="402" y="1541"/>
                  </a:lnTo>
                  <a:lnTo>
                    <a:pt x="416" y="1549"/>
                  </a:lnTo>
                  <a:lnTo>
                    <a:pt x="430" y="1558"/>
                  </a:lnTo>
                  <a:lnTo>
                    <a:pt x="445" y="1565"/>
                  </a:lnTo>
                  <a:lnTo>
                    <a:pt x="460" y="1573"/>
                  </a:lnTo>
                  <a:lnTo>
                    <a:pt x="490" y="1584"/>
                  </a:lnTo>
                  <a:lnTo>
                    <a:pt x="521" y="1594"/>
                  </a:lnTo>
                  <a:lnTo>
                    <a:pt x="552" y="1601"/>
                  </a:lnTo>
                  <a:lnTo>
                    <a:pt x="583" y="1606"/>
                  </a:lnTo>
                  <a:lnTo>
                    <a:pt x="616" y="1609"/>
                  </a:lnTo>
                  <a:lnTo>
                    <a:pt x="649" y="1611"/>
                  </a:lnTo>
                  <a:lnTo>
                    <a:pt x="649" y="1611"/>
                  </a:lnTo>
                  <a:lnTo>
                    <a:pt x="688" y="1612"/>
                  </a:lnTo>
                  <a:lnTo>
                    <a:pt x="727" y="1612"/>
                  </a:lnTo>
                  <a:lnTo>
                    <a:pt x="803" y="1612"/>
                  </a:lnTo>
                  <a:lnTo>
                    <a:pt x="803" y="1612"/>
                  </a:lnTo>
                  <a:lnTo>
                    <a:pt x="877" y="1614"/>
                  </a:lnTo>
                  <a:lnTo>
                    <a:pt x="950" y="1618"/>
                  </a:lnTo>
                  <a:lnTo>
                    <a:pt x="950" y="1618"/>
                  </a:lnTo>
                  <a:lnTo>
                    <a:pt x="957" y="1618"/>
                  </a:lnTo>
                  <a:lnTo>
                    <a:pt x="964" y="1617"/>
                  </a:lnTo>
                  <a:lnTo>
                    <a:pt x="970" y="1614"/>
                  </a:lnTo>
                  <a:lnTo>
                    <a:pt x="975" y="1612"/>
                  </a:lnTo>
                  <a:lnTo>
                    <a:pt x="980" y="1608"/>
                  </a:lnTo>
                  <a:lnTo>
                    <a:pt x="985" y="1604"/>
                  </a:lnTo>
                  <a:lnTo>
                    <a:pt x="988" y="1599"/>
                  </a:lnTo>
                  <a:lnTo>
                    <a:pt x="992" y="1591"/>
                  </a:lnTo>
                  <a:lnTo>
                    <a:pt x="992" y="1591"/>
                  </a:lnTo>
                  <a:lnTo>
                    <a:pt x="1002" y="1573"/>
                  </a:lnTo>
                  <a:lnTo>
                    <a:pt x="1015" y="1554"/>
                  </a:lnTo>
                  <a:lnTo>
                    <a:pt x="1029" y="1536"/>
                  </a:lnTo>
                  <a:lnTo>
                    <a:pt x="1044" y="1519"/>
                  </a:lnTo>
                  <a:lnTo>
                    <a:pt x="1061" y="1504"/>
                  </a:lnTo>
                  <a:lnTo>
                    <a:pt x="1079" y="1490"/>
                  </a:lnTo>
                  <a:lnTo>
                    <a:pt x="1098" y="1477"/>
                  </a:lnTo>
                  <a:lnTo>
                    <a:pt x="1118" y="1466"/>
                  </a:lnTo>
                  <a:lnTo>
                    <a:pt x="1138" y="1456"/>
                  </a:lnTo>
                  <a:lnTo>
                    <a:pt x="1158" y="1448"/>
                  </a:lnTo>
                  <a:lnTo>
                    <a:pt x="1180" y="1440"/>
                  </a:lnTo>
                  <a:lnTo>
                    <a:pt x="1202" y="1436"/>
                  </a:lnTo>
                  <a:lnTo>
                    <a:pt x="1224" y="1433"/>
                  </a:lnTo>
                  <a:lnTo>
                    <a:pt x="1245" y="1431"/>
                  </a:lnTo>
                  <a:lnTo>
                    <a:pt x="1267" y="1432"/>
                  </a:lnTo>
                  <a:lnTo>
                    <a:pt x="1289" y="1434"/>
                  </a:lnTo>
                  <a:lnTo>
                    <a:pt x="1289" y="1434"/>
                  </a:lnTo>
                  <a:lnTo>
                    <a:pt x="1313" y="1439"/>
                  </a:lnTo>
                  <a:lnTo>
                    <a:pt x="1338" y="1447"/>
                  </a:lnTo>
                  <a:lnTo>
                    <a:pt x="1361" y="1455"/>
                  </a:lnTo>
                  <a:lnTo>
                    <a:pt x="1383" y="1465"/>
                  </a:lnTo>
                  <a:lnTo>
                    <a:pt x="1403" y="1476"/>
                  </a:lnTo>
                  <a:lnTo>
                    <a:pt x="1422" y="1490"/>
                  </a:lnTo>
                  <a:lnTo>
                    <a:pt x="1441" y="1503"/>
                  </a:lnTo>
                  <a:lnTo>
                    <a:pt x="1458" y="1519"/>
                  </a:lnTo>
                  <a:lnTo>
                    <a:pt x="1474" y="1536"/>
                  </a:lnTo>
                  <a:lnTo>
                    <a:pt x="1488" y="1554"/>
                  </a:lnTo>
                  <a:lnTo>
                    <a:pt x="1501" y="1573"/>
                  </a:lnTo>
                  <a:lnTo>
                    <a:pt x="1513" y="1592"/>
                  </a:lnTo>
                  <a:lnTo>
                    <a:pt x="1522" y="1613"/>
                  </a:lnTo>
                  <a:lnTo>
                    <a:pt x="1529" y="1635"/>
                  </a:lnTo>
                  <a:lnTo>
                    <a:pt x="1536" y="1659"/>
                  </a:lnTo>
                  <a:lnTo>
                    <a:pt x="1540" y="1682"/>
                  </a:lnTo>
                  <a:lnTo>
                    <a:pt x="1540" y="1682"/>
                  </a:lnTo>
                  <a:lnTo>
                    <a:pt x="1541" y="1695"/>
                  </a:lnTo>
                  <a:lnTo>
                    <a:pt x="1542" y="1709"/>
                  </a:lnTo>
                  <a:lnTo>
                    <a:pt x="1542" y="1735"/>
                  </a:lnTo>
                  <a:lnTo>
                    <a:pt x="1540" y="1761"/>
                  </a:lnTo>
                  <a:lnTo>
                    <a:pt x="1534" y="1787"/>
                  </a:lnTo>
                  <a:lnTo>
                    <a:pt x="1527" y="1812"/>
                  </a:lnTo>
                  <a:lnTo>
                    <a:pt x="1519" y="1836"/>
                  </a:lnTo>
                  <a:lnTo>
                    <a:pt x="1507" y="1859"/>
                  </a:lnTo>
                  <a:lnTo>
                    <a:pt x="1494" y="1881"/>
                  </a:lnTo>
                  <a:lnTo>
                    <a:pt x="1478" y="1902"/>
                  </a:lnTo>
                  <a:lnTo>
                    <a:pt x="1461" y="1921"/>
                  </a:lnTo>
                  <a:lnTo>
                    <a:pt x="1442" y="1938"/>
                  </a:lnTo>
                  <a:lnTo>
                    <a:pt x="1421" y="1954"/>
                  </a:lnTo>
                  <a:lnTo>
                    <a:pt x="1399" y="1969"/>
                  </a:lnTo>
                  <a:lnTo>
                    <a:pt x="1376" y="1981"/>
                  </a:lnTo>
                  <a:lnTo>
                    <a:pt x="1351" y="1992"/>
                  </a:lnTo>
                  <a:lnTo>
                    <a:pt x="1324" y="2000"/>
                  </a:lnTo>
                  <a:lnTo>
                    <a:pt x="1324" y="2000"/>
                  </a:lnTo>
                  <a:lnTo>
                    <a:pt x="1311" y="2003"/>
                  </a:lnTo>
                  <a:lnTo>
                    <a:pt x="1299" y="2007"/>
                  </a:lnTo>
                  <a:lnTo>
                    <a:pt x="1273" y="2010"/>
                  </a:lnTo>
                  <a:lnTo>
                    <a:pt x="1246" y="2010"/>
                  </a:lnTo>
                  <a:lnTo>
                    <a:pt x="1220" y="2009"/>
                  </a:lnTo>
                  <a:lnTo>
                    <a:pt x="1194" y="2004"/>
                  </a:lnTo>
                  <a:lnTo>
                    <a:pt x="1169" y="1998"/>
                  </a:lnTo>
                  <a:lnTo>
                    <a:pt x="1145" y="1991"/>
                  </a:lnTo>
                  <a:lnTo>
                    <a:pt x="1121" y="1980"/>
                  </a:lnTo>
                  <a:lnTo>
                    <a:pt x="1098" y="1968"/>
                  </a:lnTo>
                  <a:lnTo>
                    <a:pt x="1077" y="1953"/>
                  </a:lnTo>
                  <a:lnTo>
                    <a:pt x="1056" y="1937"/>
                  </a:lnTo>
                  <a:lnTo>
                    <a:pt x="1038" y="1920"/>
                  </a:lnTo>
                  <a:lnTo>
                    <a:pt x="1020" y="1900"/>
                  </a:lnTo>
                  <a:lnTo>
                    <a:pt x="1004" y="1879"/>
                  </a:lnTo>
                  <a:lnTo>
                    <a:pt x="998" y="1867"/>
                  </a:lnTo>
                  <a:lnTo>
                    <a:pt x="992" y="1856"/>
                  </a:lnTo>
                  <a:lnTo>
                    <a:pt x="986" y="1844"/>
                  </a:lnTo>
                  <a:lnTo>
                    <a:pt x="980" y="1832"/>
                  </a:lnTo>
                  <a:lnTo>
                    <a:pt x="980" y="1832"/>
                  </a:lnTo>
                  <a:lnTo>
                    <a:pt x="976" y="1824"/>
                  </a:lnTo>
                  <a:lnTo>
                    <a:pt x="973" y="1818"/>
                  </a:lnTo>
                  <a:lnTo>
                    <a:pt x="969" y="1813"/>
                  </a:lnTo>
                  <a:lnTo>
                    <a:pt x="964" y="1808"/>
                  </a:lnTo>
                  <a:lnTo>
                    <a:pt x="958" y="1806"/>
                  </a:lnTo>
                  <a:lnTo>
                    <a:pt x="952" y="1804"/>
                  </a:lnTo>
                  <a:lnTo>
                    <a:pt x="945" y="1803"/>
                  </a:lnTo>
                  <a:lnTo>
                    <a:pt x="936" y="1803"/>
                  </a:lnTo>
                  <a:lnTo>
                    <a:pt x="936" y="1803"/>
                  </a:lnTo>
                  <a:lnTo>
                    <a:pt x="790" y="1803"/>
                  </a:lnTo>
                  <a:lnTo>
                    <a:pt x="643" y="1803"/>
                  </a:lnTo>
                  <a:lnTo>
                    <a:pt x="643" y="1803"/>
                  </a:lnTo>
                  <a:lnTo>
                    <a:pt x="614" y="1803"/>
                  </a:lnTo>
                  <a:lnTo>
                    <a:pt x="586" y="1801"/>
                  </a:lnTo>
                  <a:lnTo>
                    <a:pt x="557" y="1798"/>
                  </a:lnTo>
                  <a:lnTo>
                    <a:pt x="529" y="1794"/>
                  </a:lnTo>
                  <a:lnTo>
                    <a:pt x="502" y="1789"/>
                  </a:lnTo>
                  <a:lnTo>
                    <a:pt x="474" y="1782"/>
                  </a:lnTo>
                  <a:lnTo>
                    <a:pt x="447" y="1774"/>
                  </a:lnTo>
                  <a:lnTo>
                    <a:pt x="421" y="1765"/>
                  </a:lnTo>
                  <a:lnTo>
                    <a:pt x="395" y="1756"/>
                  </a:lnTo>
                  <a:lnTo>
                    <a:pt x="370" y="1746"/>
                  </a:lnTo>
                  <a:lnTo>
                    <a:pt x="346" y="1733"/>
                  </a:lnTo>
                  <a:lnTo>
                    <a:pt x="322" y="1720"/>
                  </a:lnTo>
                  <a:lnTo>
                    <a:pt x="299" y="1707"/>
                  </a:lnTo>
                  <a:lnTo>
                    <a:pt x="275" y="1692"/>
                  </a:lnTo>
                  <a:lnTo>
                    <a:pt x="253" y="1676"/>
                  </a:lnTo>
                  <a:lnTo>
                    <a:pt x="231" y="1660"/>
                  </a:lnTo>
                  <a:lnTo>
                    <a:pt x="212" y="1642"/>
                  </a:lnTo>
                  <a:lnTo>
                    <a:pt x="192" y="1624"/>
                  </a:lnTo>
                  <a:lnTo>
                    <a:pt x="173" y="1604"/>
                  </a:lnTo>
                  <a:lnTo>
                    <a:pt x="154" y="1584"/>
                  </a:lnTo>
                  <a:lnTo>
                    <a:pt x="137" y="1563"/>
                  </a:lnTo>
                  <a:lnTo>
                    <a:pt x="120" y="1541"/>
                  </a:lnTo>
                  <a:lnTo>
                    <a:pt x="105" y="1519"/>
                  </a:lnTo>
                  <a:lnTo>
                    <a:pt x="90" y="1496"/>
                  </a:lnTo>
                  <a:lnTo>
                    <a:pt x="76" y="1472"/>
                  </a:lnTo>
                  <a:lnTo>
                    <a:pt x="64" y="1447"/>
                  </a:lnTo>
                  <a:lnTo>
                    <a:pt x="52" y="1422"/>
                  </a:lnTo>
                  <a:lnTo>
                    <a:pt x="42" y="1395"/>
                  </a:lnTo>
                  <a:lnTo>
                    <a:pt x="32" y="1369"/>
                  </a:lnTo>
                  <a:lnTo>
                    <a:pt x="24" y="1342"/>
                  </a:lnTo>
                  <a:lnTo>
                    <a:pt x="17" y="1314"/>
                  </a:lnTo>
                  <a:lnTo>
                    <a:pt x="12" y="1285"/>
                  </a:lnTo>
                  <a:lnTo>
                    <a:pt x="12" y="1285"/>
                  </a:lnTo>
                  <a:lnTo>
                    <a:pt x="6" y="1253"/>
                  </a:lnTo>
                  <a:lnTo>
                    <a:pt x="2" y="1221"/>
                  </a:lnTo>
                  <a:lnTo>
                    <a:pt x="0" y="1189"/>
                  </a:lnTo>
                  <a:lnTo>
                    <a:pt x="0" y="1157"/>
                  </a:lnTo>
                  <a:lnTo>
                    <a:pt x="1" y="1126"/>
                  </a:lnTo>
                  <a:lnTo>
                    <a:pt x="3" y="1095"/>
                  </a:lnTo>
                  <a:lnTo>
                    <a:pt x="7" y="1064"/>
                  </a:lnTo>
                  <a:lnTo>
                    <a:pt x="13" y="1034"/>
                  </a:lnTo>
                  <a:lnTo>
                    <a:pt x="20" y="1004"/>
                  </a:lnTo>
                  <a:lnTo>
                    <a:pt x="28" y="975"/>
                  </a:lnTo>
                  <a:lnTo>
                    <a:pt x="38" y="947"/>
                  </a:lnTo>
                  <a:lnTo>
                    <a:pt x="48" y="918"/>
                  </a:lnTo>
                  <a:lnTo>
                    <a:pt x="61" y="891"/>
                  </a:lnTo>
                  <a:lnTo>
                    <a:pt x="74" y="864"/>
                  </a:lnTo>
                  <a:lnTo>
                    <a:pt x="89" y="838"/>
                  </a:lnTo>
                  <a:lnTo>
                    <a:pt x="105" y="812"/>
                  </a:lnTo>
                  <a:lnTo>
                    <a:pt x="123" y="787"/>
                  </a:lnTo>
                  <a:lnTo>
                    <a:pt x="140" y="764"/>
                  </a:lnTo>
                  <a:lnTo>
                    <a:pt x="160" y="741"/>
                  </a:lnTo>
                  <a:lnTo>
                    <a:pt x="180" y="719"/>
                  </a:lnTo>
                  <a:lnTo>
                    <a:pt x="202" y="698"/>
                  </a:lnTo>
                  <a:lnTo>
                    <a:pt x="225" y="678"/>
                  </a:lnTo>
                  <a:lnTo>
                    <a:pt x="248" y="659"/>
                  </a:lnTo>
                  <a:lnTo>
                    <a:pt x="273" y="642"/>
                  </a:lnTo>
                  <a:lnTo>
                    <a:pt x="300" y="625"/>
                  </a:lnTo>
                  <a:lnTo>
                    <a:pt x="326" y="609"/>
                  </a:lnTo>
                  <a:lnTo>
                    <a:pt x="353" y="594"/>
                  </a:lnTo>
                  <a:lnTo>
                    <a:pt x="382" y="582"/>
                  </a:lnTo>
                  <a:lnTo>
                    <a:pt x="412" y="569"/>
                  </a:lnTo>
                  <a:lnTo>
                    <a:pt x="441" y="559"/>
                  </a:lnTo>
                  <a:lnTo>
                    <a:pt x="472" y="550"/>
                  </a:lnTo>
                  <a:lnTo>
                    <a:pt x="504" y="542"/>
                  </a:lnTo>
                  <a:lnTo>
                    <a:pt x="504" y="542"/>
                  </a:lnTo>
                  <a:lnTo>
                    <a:pt x="533" y="537"/>
                  </a:lnTo>
                  <a:lnTo>
                    <a:pt x="561" y="533"/>
                  </a:lnTo>
                  <a:lnTo>
                    <a:pt x="591" y="530"/>
                  </a:lnTo>
                  <a:lnTo>
                    <a:pt x="620" y="529"/>
                  </a:lnTo>
                  <a:lnTo>
                    <a:pt x="649" y="528"/>
                  </a:lnTo>
                  <a:lnTo>
                    <a:pt x="678" y="529"/>
                  </a:lnTo>
                  <a:lnTo>
                    <a:pt x="707" y="532"/>
                  </a:lnTo>
                  <a:lnTo>
                    <a:pt x="736" y="534"/>
                  </a:lnTo>
                  <a:lnTo>
                    <a:pt x="736" y="534"/>
                  </a:lnTo>
                  <a:lnTo>
                    <a:pt x="744" y="534"/>
                  </a:lnTo>
                  <a:lnTo>
                    <a:pt x="750" y="533"/>
                  </a:lnTo>
                  <a:lnTo>
                    <a:pt x="754" y="530"/>
                  </a:lnTo>
                  <a:lnTo>
                    <a:pt x="758" y="527"/>
                  </a:lnTo>
                  <a:lnTo>
                    <a:pt x="761" y="523"/>
                  </a:lnTo>
                  <a:lnTo>
                    <a:pt x="765" y="519"/>
                  </a:lnTo>
                  <a:lnTo>
                    <a:pt x="769" y="508"/>
                  </a:lnTo>
                  <a:lnTo>
                    <a:pt x="769" y="508"/>
                  </a:lnTo>
                  <a:lnTo>
                    <a:pt x="789" y="471"/>
                  </a:lnTo>
                  <a:lnTo>
                    <a:pt x="810" y="435"/>
                  </a:lnTo>
                  <a:lnTo>
                    <a:pt x="833" y="399"/>
                  </a:lnTo>
                  <a:lnTo>
                    <a:pt x="857" y="365"/>
                  </a:lnTo>
                  <a:lnTo>
                    <a:pt x="882" y="332"/>
                  </a:lnTo>
                  <a:lnTo>
                    <a:pt x="909" y="300"/>
                  </a:lnTo>
                  <a:lnTo>
                    <a:pt x="939" y="269"/>
                  </a:lnTo>
                  <a:lnTo>
                    <a:pt x="969" y="240"/>
                  </a:lnTo>
                  <a:lnTo>
                    <a:pt x="969" y="240"/>
                  </a:lnTo>
                  <a:lnTo>
                    <a:pt x="994" y="217"/>
                  </a:lnTo>
                  <a:lnTo>
                    <a:pt x="1019" y="195"/>
                  </a:lnTo>
                  <a:lnTo>
                    <a:pt x="1045" y="175"/>
                  </a:lnTo>
                  <a:lnTo>
                    <a:pt x="1073" y="155"/>
                  </a:lnTo>
                  <a:lnTo>
                    <a:pt x="1100" y="136"/>
                  </a:lnTo>
                  <a:lnTo>
                    <a:pt x="1128" y="120"/>
                  </a:lnTo>
                  <a:lnTo>
                    <a:pt x="1156" y="103"/>
                  </a:lnTo>
                  <a:lnTo>
                    <a:pt x="1185" y="88"/>
                  </a:lnTo>
                  <a:lnTo>
                    <a:pt x="1214" y="73"/>
                  </a:lnTo>
                  <a:lnTo>
                    <a:pt x="1244" y="61"/>
                  </a:lnTo>
                  <a:lnTo>
                    <a:pt x="1275" y="49"/>
                  </a:lnTo>
                  <a:lnTo>
                    <a:pt x="1306" y="39"/>
                  </a:lnTo>
                  <a:lnTo>
                    <a:pt x="1338" y="29"/>
                  </a:lnTo>
                  <a:lnTo>
                    <a:pt x="1370" y="22"/>
                  </a:lnTo>
                  <a:lnTo>
                    <a:pt x="1403" y="16"/>
                  </a:lnTo>
                  <a:lnTo>
                    <a:pt x="1436" y="10"/>
                  </a:lnTo>
                  <a:lnTo>
                    <a:pt x="1436" y="10"/>
                  </a:lnTo>
                  <a:lnTo>
                    <a:pt x="1465" y="6"/>
                  </a:lnTo>
                  <a:lnTo>
                    <a:pt x="1494" y="4"/>
                  </a:lnTo>
                  <a:lnTo>
                    <a:pt x="1522" y="2"/>
                  </a:lnTo>
                  <a:lnTo>
                    <a:pt x="1550" y="1"/>
                  </a:lnTo>
                  <a:lnTo>
                    <a:pt x="1577" y="0"/>
                  </a:lnTo>
                  <a:lnTo>
                    <a:pt x="1605" y="1"/>
                  </a:lnTo>
                  <a:lnTo>
                    <a:pt x="1632" y="2"/>
                  </a:lnTo>
                  <a:lnTo>
                    <a:pt x="1659" y="4"/>
                  </a:lnTo>
                  <a:lnTo>
                    <a:pt x="1685" y="7"/>
                  </a:lnTo>
                  <a:lnTo>
                    <a:pt x="1712" y="10"/>
                  </a:lnTo>
                  <a:lnTo>
                    <a:pt x="1738" y="16"/>
                  </a:lnTo>
                  <a:lnTo>
                    <a:pt x="1764" y="21"/>
                  </a:lnTo>
                  <a:lnTo>
                    <a:pt x="1789" y="27"/>
                  </a:lnTo>
                  <a:lnTo>
                    <a:pt x="1814" y="34"/>
                  </a:lnTo>
                  <a:lnTo>
                    <a:pt x="1839" y="41"/>
                  </a:lnTo>
                  <a:lnTo>
                    <a:pt x="1863" y="49"/>
                  </a:lnTo>
                  <a:lnTo>
                    <a:pt x="1889" y="59"/>
                  </a:lnTo>
                  <a:lnTo>
                    <a:pt x="1913" y="69"/>
                  </a:lnTo>
                  <a:lnTo>
                    <a:pt x="1936" y="80"/>
                  </a:lnTo>
                  <a:lnTo>
                    <a:pt x="1960" y="91"/>
                  </a:lnTo>
                  <a:lnTo>
                    <a:pt x="1983" y="104"/>
                  </a:lnTo>
                  <a:lnTo>
                    <a:pt x="2006" y="117"/>
                  </a:lnTo>
                  <a:lnTo>
                    <a:pt x="2029" y="131"/>
                  </a:lnTo>
                  <a:lnTo>
                    <a:pt x="2051" y="146"/>
                  </a:lnTo>
                  <a:lnTo>
                    <a:pt x="2073" y="161"/>
                  </a:lnTo>
                  <a:lnTo>
                    <a:pt x="2095" y="177"/>
                  </a:lnTo>
                  <a:lnTo>
                    <a:pt x="2116" y="195"/>
                  </a:lnTo>
                  <a:lnTo>
                    <a:pt x="2138" y="213"/>
                  </a:lnTo>
                  <a:lnTo>
                    <a:pt x="2159" y="231"/>
                  </a:lnTo>
                  <a:lnTo>
                    <a:pt x="2180" y="251"/>
                  </a:lnTo>
                  <a:lnTo>
                    <a:pt x="2200" y="270"/>
                  </a:lnTo>
                  <a:lnTo>
                    <a:pt x="2220" y="291"/>
                  </a:lnTo>
                  <a:lnTo>
                    <a:pt x="2220" y="291"/>
                  </a:lnTo>
                  <a:lnTo>
                    <a:pt x="2243" y="317"/>
                  </a:lnTo>
                  <a:lnTo>
                    <a:pt x="2264" y="342"/>
                  </a:lnTo>
                  <a:lnTo>
                    <a:pt x="2283" y="368"/>
                  </a:lnTo>
                  <a:lnTo>
                    <a:pt x="2303" y="394"/>
                  </a:lnTo>
                  <a:lnTo>
                    <a:pt x="2321" y="421"/>
                  </a:lnTo>
                  <a:lnTo>
                    <a:pt x="2338" y="450"/>
                  </a:lnTo>
                  <a:lnTo>
                    <a:pt x="2354" y="478"/>
                  </a:lnTo>
                  <a:lnTo>
                    <a:pt x="2368" y="506"/>
                  </a:lnTo>
                  <a:lnTo>
                    <a:pt x="2382" y="536"/>
                  </a:lnTo>
                  <a:lnTo>
                    <a:pt x="2394" y="566"/>
                  </a:lnTo>
                  <a:lnTo>
                    <a:pt x="2406" y="597"/>
                  </a:lnTo>
                  <a:lnTo>
                    <a:pt x="2415" y="627"/>
                  </a:lnTo>
                  <a:lnTo>
                    <a:pt x="2425" y="658"/>
                  </a:lnTo>
                  <a:lnTo>
                    <a:pt x="2432" y="691"/>
                  </a:lnTo>
                  <a:lnTo>
                    <a:pt x="2439" y="723"/>
                  </a:lnTo>
                  <a:lnTo>
                    <a:pt x="2445" y="756"/>
                  </a:lnTo>
                  <a:lnTo>
                    <a:pt x="2445" y="756"/>
                  </a:lnTo>
                  <a:lnTo>
                    <a:pt x="2449" y="784"/>
                  </a:lnTo>
                  <a:lnTo>
                    <a:pt x="2451" y="814"/>
                  </a:lnTo>
                  <a:lnTo>
                    <a:pt x="2452" y="842"/>
                  </a:lnTo>
                  <a:lnTo>
                    <a:pt x="2453" y="871"/>
                  </a:lnTo>
                  <a:lnTo>
                    <a:pt x="2453" y="930"/>
                  </a:lnTo>
                  <a:lnTo>
                    <a:pt x="2452" y="989"/>
                  </a:lnTo>
                  <a:lnTo>
                    <a:pt x="2452" y="989"/>
                  </a:lnTo>
                  <a:lnTo>
                    <a:pt x="2453" y="997"/>
                  </a:lnTo>
                  <a:lnTo>
                    <a:pt x="2454" y="1005"/>
                  </a:lnTo>
                  <a:lnTo>
                    <a:pt x="2456" y="1012"/>
                  </a:lnTo>
                  <a:lnTo>
                    <a:pt x="2459" y="1017"/>
                  </a:lnTo>
                  <a:lnTo>
                    <a:pt x="2464" y="1022"/>
                  </a:lnTo>
                  <a:lnTo>
                    <a:pt x="2469" y="1026"/>
                  </a:lnTo>
                  <a:lnTo>
                    <a:pt x="2476" y="1030"/>
                  </a:lnTo>
                  <a:lnTo>
                    <a:pt x="2486" y="1032"/>
                  </a:lnTo>
                  <a:lnTo>
                    <a:pt x="2486" y="1032"/>
                  </a:lnTo>
                  <a:lnTo>
                    <a:pt x="2514" y="1040"/>
                  </a:lnTo>
                  <a:lnTo>
                    <a:pt x="2540" y="1050"/>
                  </a:lnTo>
                  <a:lnTo>
                    <a:pt x="2565" y="1063"/>
                  </a:lnTo>
                  <a:lnTo>
                    <a:pt x="2590" y="1078"/>
                  </a:lnTo>
                  <a:lnTo>
                    <a:pt x="2612" y="1093"/>
                  </a:lnTo>
                  <a:lnTo>
                    <a:pt x="2634" y="1111"/>
                  </a:lnTo>
                  <a:lnTo>
                    <a:pt x="2654" y="1130"/>
                  </a:lnTo>
                  <a:lnTo>
                    <a:pt x="2673" y="1151"/>
                  </a:lnTo>
                  <a:lnTo>
                    <a:pt x="2690" y="1173"/>
                  </a:lnTo>
                  <a:lnTo>
                    <a:pt x="2704" y="1197"/>
                  </a:lnTo>
                  <a:lnTo>
                    <a:pt x="2718" y="1222"/>
                  </a:lnTo>
                  <a:lnTo>
                    <a:pt x="2730" y="1249"/>
                  </a:lnTo>
                  <a:lnTo>
                    <a:pt x="2740" y="1276"/>
                  </a:lnTo>
                  <a:lnTo>
                    <a:pt x="2747" y="1304"/>
                  </a:lnTo>
                  <a:lnTo>
                    <a:pt x="2754" y="1334"/>
                  </a:lnTo>
                  <a:lnTo>
                    <a:pt x="2758" y="1365"/>
                  </a:lnTo>
                  <a:lnTo>
                    <a:pt x="2758" y="1365"/>
                  </a:lnTo>
                  <a:lnTo>
                    <a:pt x="2760" y="1396"/>
                  </a:lnTo>
                  <a:lnTo>
                    <a:pt x="2760" y="1428"/>
                  </a:lnTo>
                  <a:lnTo>
                    <a:pt x="2758" y="1458"/>
                  </a:lnTo>
                  <a:lnTo>
                    <a:pt x="2755" y="1488"/>
                  </a:lnTo>
                  <a:lnTo>
                    <a:pt x="2748" y="1516"/>
                  </a:lnTo>
                  <a:lnTo>
                    <a:pt x="2741" y="1544"/>
                  </a:lnTo>
                  <a:lnTo>
                    <a:pt x="2732" y="1570"/>
                  </a:lnTo>
                  <a:lnTo>
                    <a:pt x="2720" y="1596"/>
                  </a:lnTo>
                  <a:lnTo>
                    <a:pt x="2707" y="1620"/>
                  </a:lnTo>
                  <a:lnTo>
                    <a:pt x="2691" y="1644"/>
                  </a:lnTo>
                  <a:lnTo>
                    <a:pt x="2673" y="1666"/>
                  </a:lnTo>
                  <a:lnTo>
                    <a:pt x="2654" y="1688"/>
                  </a:lnTo>
                  <a:lnTo>
                    <a:pt x="2632" y="1708"/>
                  </a:lnTo>
                  <a:lnTo>
                    <a:pt x="2609" y="1728"/>
                  </a:lnTo>
                  <a:lnTo>
                    <a:pt x="2583" y="1746"/>
                  </a:lnTo>
                  <a:lnTo>
                    <a:pt x="2556" y="1763"/>
                  </a:lnTo>
                  <a:lnTo>
                    <a:pt x="2556" y="1763"/>
                  </a:lnTo>
                  <a:lnTo>
                    <a:pt x="2536" y="1774"/>
                  </a:lnTo>
                  <a:lnTo>
                    <a:pt x="2515" y="1783"/>
                  </a:lnTo>
                  <a:lnTo>
                    <a:pt x="2494" y="1791"/>
                  </a:lnTo>
                  <a:lnTo>
                    <a:pt x="2473" y="1798"/>
                  </a:lnTo>
                  <a:lnTo>
                    <a:pt x="2451" y="1802"/>
                  </a:lnTo>
                  <a:lnTo>
                    <a:pt x="2428" y="1806"/>
                  </a:lnTo>
                  <a:lnTo>
                    <a:pt x="2406" y="1808"/>
                  </a:lnTo>
                  <a:lnTo>
                    <a:pt x="2382" y="1809"/>
                  </a:lnTo>
                  <a:lnTo>
                    <a:pt x="2382" y="1809"/>
                  </a:lnTo>
                  <a:lnTo>
                    <a:pt x="2149" y="1812"/>
                  </a:lnTo>
                  <a:lnTo>
                    <a:pt x="1916" y="1814"/>
                  </a:lnTo>
                  <a:lnTo>
                    <a:pt x="1916" y="1814"/>
                  </a:lnTo>
                  <a:lnTo>
                    <a:pt x="1907" y="1815"/>
                  </a:lnTo>
                  <a:lnTo>
                    <a:pt x="1901" y="1816"/>
                  </a:lnTo>
                  <a:lnTo>
                    <a:pt x="1896" y="1818"/>
                  </a:lnTo>
                  <a:lnTo>
                    <a:pt x="1892" y="1821"/>
                  </a:lnTo>
                  <a:lnTo>
                    <a:pt x="1889" y="1825"/>
                  </a:lnTo>
                  <a:lnTo>
                    <a:pt x="1886" y="1830"/>
                  </a:lnTo>
                  <a:lnTo>
                    <a:pt x="1884" y="1837"/>
                  </a:lnTo>
                  <a:lnTo>
                    <a:pt x="1882" y="1844"/>
                  </a:lnTo>
                  <a:lnTo>
                    <a:pt x="1882" y="1844"/>
                  </a:lnTo>
                  <a:lnTo>
                    <a:pt x="1878" y="1868"/>
                  </a:lnTo>
                  <a:lnTo>
                    <a:pt x="1873" y="1893"/>
                  </a:lnTo>
                  <a:lnTo>
                    <a:pt x="1867" y="1917"/>
                  </a:lnTo>
                  <a:lnTo>
                    <a:pt x="1858" y="1942"/>
                  </a:lnTo>
                  <a:lnTo>
                    <a:pt x="1850" y="1966"/>
                  </a:lnTo>
                  <a:lnTo>
                    <a:pt x="1840" y="1989"/>
                  </a:lnTo>
                  <a:lnTo>
                    <a:pt x="1830" y="2012"/>
                  </a:lnTo>
                  <a:lnTo>
                    <a:pt x="1818" y="2034"/>
                  </a:lnTo>
                  <a:lnTo>
                    <a:pt x="1807" y="2056"/>
                  </a:lnTo>
                  <a:lnTo>
                    <a:pt x="1793" y="2078"/>
                  </a:lnTo>
                  <a:lnTo>
                    <a:pt x="1780" y="2099"/>
                  </a:lnTo>
                  <a:lnTo>
                    <a:pt x="1765" y="2119"/>
                  </a:lnTo>
                  <a:lnTo>
                    <a:pt x="1750" y="2139"/>
                  </a:lnTo>
                  <a:lnTo>
                    <a:pt x="1734" y="2158"/>
                  </a:lnTo>
                  <a:lnTo>
                    <a:pt x="1717" y="2176"/>
                  </a:lnTo>
                  <a:lnTo>
                    <a:pt x="1699" y="2194"/>
                  </a:lnTo>
                  <a:lnTo>
                    <a:pt x="1681" y="2212"/>
                  </a:lnTo>
                  <a:lnTo>
                    <a:pt x="1662" y="2229"/>
                  </a:lnTo>
                  <a:lnTo>
                    <a:pt x="1643" y="2245"/>
                  </a:lnTo>
                  <a:lnTo>
                    <a:pt x="1622" y="2259"/>
                  </a:lnTo>
                  <a:lnTo>
                    <a:pt x="1603" y="2274"/>
                  </a:lnTo>
                  <a:lnTo>
                    <a:pt x="1582" y="2288"/>
                  </a:lnTo>
                  <a:lnTo>
                    <a:pt x="1560" y="2300"/>
                  </a:lnTo>
                  <a:lnTo>
                    <a:pt x="1538" y="2313"/>
                  </a:lnTo>
                  <a:lnTo>
                    <a:pt x="1515" y="2323"/>
                  </a:lnTo>
                  <a:lnTo>
                    <a:pt x="1492" y="2334"/>
                  </a:lnTo>
                  <a:lnTo>
                    <a:pt x="1469" y="2343"/>
                  </a:lnTo>
                  <a:lnTo>
                    <a:pt x="1444" y="2352"/>
                  </a:lnTo>
                  <a:lnTo>
                    <a:pt x="1420" y="2359"/>
                  </a:lnTo>
                  <a:lnTo>
                    <a:pt x="1396" y="2366"/>
                  </a:lnTo>
                  <a:lnTo>
                    <a:pt x="1371" y="2371"/>
                  </a:lnTo>
                  <a:lnTo>
                    <a:pt x="1346" y="2376"/>
                  </a:lnTo>
                  <a:lnTo>
                    <a:pt x="1346" y="2376"/>
                  </a:lnTo>
                  <a:lnTo>
                    <a:pt x="1321" y="2380"/>
                  </a:lnTo>
                  <a:lnTo>
                    <a:pt x="1295" y="2382"/>
                  </a:lnTo>
                  <a:lnTo>
                    <a:pt x="1268" y="2383"/>
                  </a:lnTo>
                  <a:lnTo>
                    <a:pt x="1243" y="2384"/>
                  </a:lnTo>
                  <a:lnTo>
                    <a:pt x="1218" y="2384"/>
                  </a:lnTo>
                  <a:lnTo>
                    <a:pt x="1192" y="2382"/>
                  </a:lnTo>
                  <a:lnTo>
                    <a:pt x="1168" y="2380"/>
                  </a:lnTo>
                  <a:lnTo>
                    <a:pt x="1143" y="2376"/>
                  </a:lnTo>
                  <a:lnTo>
                    <a:pt x="1118" y="2371"/>
                  </a:lnTo>
                  <a:lnTo>
                    <a:pt x="1094" y="2366"/>
                  </a:lnTo>
                  <a:lnTo>
                    <a:pt x="1068" y="2360"/>
                  </a:lnTo>
                  <a:lnTo>
                    <a:pt x="1044" y="2353"/>
                  </a:lnTo>
                  <a:lnTo>
                    <a:pt x="1020" y="2344"/>
                  </a:lnTo>
                  <a:lnTo>
                    <a:pt x="996" y="2336"/>
                  </a:lnTo>
                  <a:lnTo>
                    <a:pt x="973" y="2325"/>
                  </a:lnTo>
                  <a:lnTo>
                    <a:pt x="949" y="2315"/>
                  </a:lnTo>
                  <a:lnTo>
                    <a:pt x="949" y="2315"/>
                  </a:lnTo>
                  <a:lnTo>
                    <a:pt x="927" y="2303"/>
                  </a:lnTo>
                  <a:lnTo>
                    <a:pt x="904" y="2290"/>
                  </a:lnTo>
                  <a:lnTo>
                    <a:pt x="904" y="2290"/>
                  </a:lnTo>
                  <a:close/>
                </a:path>
              </a:pathLst>
            </a:custGeom>
            <a:solidFill>
              <a:schemeClr val="tx2"/>
            </a:solidFill>
            <a:ln w="15875">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C59C9D89-FB10-46BD-853A-959C4BC064B2}"/>
                </a:ext>
              </a:extLst>
            </p:cNvPr>
            <p:cNvGrpSpPr/>
            <p:nvPr/>
          </p:nvGrpSpPr>
          <p:grpSpPr>
            <a:xfrm>
              <a:off x="9087722" y="1290701"/>
              <a:ext cx="587297" cy="254447"/>
              <a:chOff x="9486900" y="1775232"/>
              <a:chExt cx="587297" cy="254447"/>
            </a:xfrm>
          </p:grpSpPr>
          <p:sp>
            <p:nvSpPr>
              <p:cNvPr id="62" name="Freeform 146">
                <a:extLst>
                  <a:ext uri="{FF2B5EF4-FFF2-40B4-BE49-F238E27FC236}">
                    <a16:creationId xmlns:a16="http://schemas.microsoft.com/office/drawing/2014/main" id="{28CA7174-1254-44E3-9C60-8516E22D53DA}"/>
                  </a:ext>
                </a:extLst>
              </p:cNvPr>
              <p:cNvSpPr>
                <a:spLocks noChangeAspect="1"/>
              </p:cNvSpPr>
              <p:nvPr/>
            </p:nvSpPr>
            <p:spPr bwMode="auto">
              <a:xfrm>
                <a:off x="9672422" y="1775232"/>
                <a:ext cx="401775" cy="2544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a:solidFill>
                    <a:srgbClr val="FFFFFF"/>
                  </a:solidFill>
                  <a:latin typeface="Segoe UI Light"/>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F8952C0A-B926-4DA0-A2E2-E6B526A92CFA}"/>
                  </a:ext>
                </a:extLst>
              </p:cNvPr>
              <p:cNvCxnSpPr>
                <a:cxnSpLocks/>
                <a:stCxn id="62" idx="4"/>
              </p:cNvCxnSpPr>
              <p:nvPr/>
            </p:nvCxnSpPr>
            <p:spPr>
              <a:xfrm flipH="1">
                <a:off x="9546958" y="2029679"/>
                <a:ext cx="2126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B741BD-B395-40A1-B4E2-1B0CDD67C8D1}"/>
                  </a:ext>
                </a:extLst>
              </p:cNvPr>
              <p:cNvCxnSpPr>
                <a:cxnSpLocks/>
                <a:stCxn id="62" idx="5"/>
              </p:cNvCxnSpPr>
              <p:nvPr/>
            </p:nvCxnSpPr>
            <p:spPr>
              <a:xfrm flipH="1" flipV="1">
                <a:off x="9486900" y="1934564"/>
                <a:ext cx="18554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00D9F7-4919-49F3-81CE-1F47936F8778}"/>
                  </a:ext>
                </a:extLst>
              </p:cNvPr>
              <p:cNvCxnSpPr>
                <a:cxnSpLocks/>
              </p:cNvCxnSpPr>
              <p:nvPr/>
            </p:nvCxnSpPr>
            <p:spPr>
              <a:xfrm flipH="1">
                <a:off x="9574157" y="1820264"/>
                <a:ext cx="2291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FA96DA49-26C4-48BC-AC3F-50F423343349}"/>
                </a:ext>
              </a:extLst>
            </p:cNvPr>
            <p:cNvSpPr txBox="1"/>
            <p:nvPr/>
          </p:nvSpPr>
          <p:spPr>
            <a:xfrm>
              <a:off x="8788468" y="1578149"/>
              <a:ext cx="1166914"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CDN</a:t>
              </a:r>
            </a:p>
          </p:txBody>
        </p:sp>
        <p:sp>
          <p:nvSpPr>
            <p:cNvPr id="72" name="TextBox 71">
              <a:extLst>
                <a:ext uri="{FF2B5EF4-FFF2-40B4-BE49-F238E27FC236}">
                  <a16:creationId xmlns:a16="http://schemas.microsoft.com/office/drawing/2014/main" id="{61EE9FE8-0764-41E9-A5E1-FFA945A7C824}"/>
                </a:ext>
              </a:extLst>
            </p:cNvPr>
            <p:cNvSpPr txBox="1"/>
            <p:nvPr/>
          </p:nvSpPr>
          <p:spPr>
            <a:xfrm>
              <a:off x="10093674" y="1578149"/>
              <a:ext cx="116691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Storage (Game files)</a:t>
              </a:r>
            </a:p>
          </p:txBody>
        </p:sp>
      </p:grpSp>
      <p:grpSp>
        <p:nvGrpSpPr>
          <p:cNvPr id="60" name="Group 59">
            <a:extLst>
              <a:ext uri="{FF2B5EF4-FFF2-40B4-BE49-F238E27FC236}">
                <a16:creationId xmlns:a16="http://schemas.microsoft.com/office/drawing/2014/main" id="{13CA41DD-1A77-AA47-BBF2-0A637A0896CC}"/>
              </a:ext>
            </a:extLst>
          </p:cNvPr>
          <p:cNvGrpSpPr/>
          <p:nvPr/>
        </p:nvGrpSpPr>
        <p:grpSpPr>
          <a:xfrm>
            <a:off x="10412752" y="2481298"/>
            <a:ext cx="460017" cy="387996"/>
            <a:chOff x="5818113" y="2550840"/>
            <a:chExt cx="529278" cy="431824"/>
          </a:xfrm>
        </p:grpSpPr>
        <p:sp>
          <p:nvSpPr>
            <p:cNvPr id="63" name="Diamond 62">
              <a:extLst>
                <a:ext uri="{FF2B5EF4-FFF2-40B4-BE49-F238E27FC236}">
                  <a16:creationId xmlns:a16="http://schemas.microsoft.com/office/drawing/2014/main" id="{853BFC27-F89A-6342-8682-9F85FCA18DA7}"/>
                </a:ext>
              </a:extLst>
            </p:cNvPr>
            <p:cNvSpPr/>
            <p:nvPr/>
          </p:nvSpPr>
          <p:spPr bwMode="auto">
            <a:xfrm>
              <a:off x="5818113" y="2550840"/>
              <a:ext cx="529278" cy="274527"/>
            </a:xfrm>
            <a:prstGeom prst="diamond">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Freeform: Shape 52">
              <a:extLst>
                <a:ext uri="{FF2B5EF4-FFF2-40B4-BE49-F238E27FC236}">
                  <a16:creationId xmlns:a16="http://schemas.microsoft.com/office/drawing/2014/main" id="{5A35BF8D-E6AE-304C-8EB9-E15766AA3554}"/>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202567305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32" y="339829"/>
            <a:ext cx="6224379" cy="899537"/>
          </a:xfrm>
        </p:spPr>
        <p:txBody>
          <a:bodyPr/>
          <a:lstStyle/>
          <a:p>
            <a:r>
              <a:rPr lang="en-US"/>
              <a:t>Massive Scale Telemetry Stores for IOT</a:t>
            </a:r>
          </a:p>
        </p:txBody>
      </p:sp>
      <p:sp>
        <p:nvSpPr>
          <p:cNvPr id="3" name="Content Placeholder 2"/>
          <p:cNvSpPr>
            <a:spLocks noGrp="1"/>
          </p:cNvSpPr>
          <p:nvPr>
            <p:ph type="body" sz="quarter" idx="11"/>
          </p:nvPr>
        </p:nvSpPr>
        <p:spPr>
          <a:xfrm>
            <a:off x="270067" y="1494685"/>
            <a:ext cx="5319000" cy="2616101"/>
          </a:xfrm>
        </p:spPr>
        <p:txBody>
          <a:bodyPr/>
          <a:lstStyle/>
          <a:p>
            <a:r>
              <a:rPr lang="en-US">
                <a:solidFill>
                  <a:schemeClr val="tx1"/>
                </a:solidFill>
              </a:rPr>
              <a:t>Diverse and unpredictable IoT sensor workloads require a responsive data platform</a:t>
            </a:r>
          </a:p>
          <a:p>
            <a:pPr marL="285695" lvl="1" indent="-285695">
              <a:spcBef>
                <a:spcPts val="1600"/>
              </a:spcBef>
              <a:spcAft>
                <a:spcPts val="0"/>
              </a:spcAft>
              <a:buFont typeface="Arial" charset="0"/>
              <a:buChar char="•"/>
            </a:pPr>
            <a:r>
              <a:rPr lang="en-US" sz="1600">
                <a:solidFill>
                  <a:schemeClr val="tx1"/>
                </a:solidFill>
              </a:rPr>
              <a:t>Seamless handling of any data output or volume</a:t>
            </a:r>
          </a:p>
          <a:p>
            <a:pPr marL="285695" lvl="1" indent="-285695">
              <a:spcBef>
                <a:spcPts val="1000"/>
              </a:spcBef>
              <a:spcAft>
                <a:spcPts val="0"/>
              </a:spcAft>
              <a:buFont typeface="Arial" charset="0"/>
              <a:buChar char="•"/>
            </a:pPr>
            <a:r>
              <a:rPr lang="en-US" sz="1600">
                <a:solidFill>
                  <a:schemeClr val="tx1"/>
                </a:solidFill>
              </a:rPr>
              <a:t>Data made available immediately, and indexed automatically</a:t>
            </a:r>
          </a:p>
          <a:p>
            <a:pPr marL="285695" lvl="1" indent="-285695">
              <a:spcBef>
                <a:spcPts val="1000"/>
              </a:spcBef>
              <a:spcAft>
                <a:spcPts val="0"/>
              </a:spcAft>
              <a:buFont typeface="Arial" charset="0"/>
              <a:buChar char="•"/>
            </a:pPr>
            <a:r>
              <a:rPr lang="en-US" sz="1600">
                <a:solidFill>
                  <a:schemeClr val="tx1"/>
                </a:solidFill>
              </a:rPr>
              <a:t>High writes per second, with stable ingestion and query performance</a:t>
            </a:r>
          </a:p>
        </p:txBody>
      </p:sp>
      <p:grpSp>
        <p:nvGrpSpPr>
          <p:cNvPr id="60" name="Group 59">
            <a:extLst>
              <a:ext uri="{FF2B5EF4-FFF2-40B4-BE49-F238E27FC236}">
                <a16:creationId xmlns:a16="http://schemas.microsoft.com/office/drawing/2014/main" id="{2060F65A-32EA-4CA5-AF38-A78E24F28DD9}"/>
              </a:ext>
            </a:extLst>
          </p:cNvPr>
          <p:cNvGrpSpPr/>
          <p:nvPr/>
        </p:nvGrpSpPr>
        <p:grpSpPr>
          <a:xfrm>
            <a:off x="6469511" y="1564547"/>
            <a:ext cx="5093786" cy="3057077"/>
            <a:chOff x="6717320" y="2152529"/>
            <a:chExt cx="5094509" cy="3057510"/>
          </a:xfrm>
        </p:grpSpPr>
        <p:cxnSp>
          <p:nvCxnSpPr>
            <p:cNvPr id="63" name="Straight Arrow Connector 62">
              <a:extLst>
                <a:ext uri="{FF2B5EF4-FFF2-40B4-BE49-F238E27FC236}">
                  <a16:creationId xmlns:a16="http://schemas.microsoft.com/office/drawing/2014/main" id="{31BA4950-6E91-4E50-BBC3-E61B15324522}"/>
                </a:ext>
              </a:extLst>
            </p:cNvPr>
            <p:cNvCxnSpPr>
              <a:cxnSpLocks/>
            </p:cNvCxnSpPr>
            <p:nvPr/>
          </p:nvCxnSpPr>
          <p:spPr>
            <a:xfrm>
              <a:off x="7199801"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75FDE1D3-EC65-4979-9C04-B6635AB8A6B3}"/>
                </a:ext>
              </a:extLst>
            </p:cNvPr>
            <p:cNvCxnSpPr>
              <a:cxnSpLocks/>
            </p:cNvCxnSpPr>
            <p:nvPr/>
          </p:nvCxnSpPr>
          <p:spPr>
            <a:xfrm>
              <a:off x="8475607"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4A26BB86-1DAA-419C-B4FF-5455E11CF44E}"/>
                </a:ext>
              </a:extLst>
            </p:cNvPr>
            <p:cNvCxnSpPr>
              <a:cxnSpLocks/>
            </p:cNvCxnSpPr>
            <p:nvPr/>
          </p:nvCxnSpPr>
          <p:spPr>
            <a:xfrm>
              <a:off x="10008315"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69" name="Group 68">
              <a:extLst>
                <a:ext uri="{FF2B5EF4-FFF2-40B4-BE49-F238E27FC236}">
                  <a16:creationId xmlns:a16="http://schemas.microsoft.com/office/drawing/2014/main" id="{676D130E-3F52-4F38-A619-503F9BD9F697}"/>
                </a:ext>
              </a:extLst>
            </p:cNvPr>
            <p:cNvGrpSpPr/>
            <p:nvPr/>
          </p:nvGrpSpPr>
          <p:grpSpPr>
            <a:xfrm>
              <a:off x="6717320" y="2290520"/>
              <a:ext cx="370104" cy="366416"/>
              <a:chOff x="5439748" y="810062"/>
              <a:chExt cx="3414577" cy="3380554"/>
            </a:xfrm>
          </p:grpSpPr>
          <p:sp>
            <p:nvSpPr>
              <p:cNvPr id="127" name="Rectangle 126">
                <a:extLst>
                  <a:ext uri="{FF2B5EF4-FFF2-40B4-BE49-F238E27FC236}">
                    <a16:creationId xmlns:a16="http://schemas.microsoft.com/office/drawing/2014/main" id="{FA88333F-006B-4DD5-876C-E9DE5097C55F}"/>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8" name="Connector: Elbow 602">
                <a:extLst>
                  <a:ext uri="{FF2B5EF4-FFF2-40B4-BE49-F238E27FC236}">
                    <a16:creationId xmlns:a16="http://schemas.microsoft.com/office/drawing/2014/main" id="{61D6E1F8-9632-4E54-A2A4-9EE7486C075F}"/>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Connector: Elbow 603">
                <a:extLst>
                  <a:ext uri="{FF2B5EF4-FFF2-40B4-BE49-F238E27FC236}">
                    <a16:creationId xmlns:a16="http://schemas.microsoft.com/office/drawing/2014/main" id="{A39CE380-B566-44A2-A397-9A8EFC603EE1}"/>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0" name="Connector: Elbow 604">
                <a:extLst>
                  <a:ext uri="{FF2B5EF4-FFF2-40B4-BE49-F238E27FC236}">
                    <a16:creationId xmlns:a16="http://schemas.microsoft.com/office/drawing/2014/main" id="{5561794B-D91E-4C94-A063-1D4B444B56C8}"/>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1" name="Connector: Elbow 605">
                <a:extLst>
                  <a:ext uri="{FF2B5EF4-FFF2-40B4-BE49-F238E27FC236}">
                    <a16:creationId xmlns:a16="http://schemas.microsoft.com/office/drawing/2014/main" id="{93B2616A-0555-45DC-9E7F-A0B40F03600A}"/>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2" name="Connector: Elbow 606">
                <a:extLst>
                  <a:ext uri="{FF2B5EF4-FFF2-40B4-BE49-F238E27FC236}">
                    <a16:creationId xmlns:a16="http://schemas.microsoft.com/office/drawing/2014/main" id="{4C821A6F-6E42-4D5B-920A-6B370292A1B0}"/>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CA997332-7AA3-4A4A-9CF8-166B97F250D8}"/>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134" name="Oval 133">
                <a:extLst>
                  <a:ext uri="{FF2B5EF4-FFF2-40B4-BE49-F238E27FC236}">
                    <a16:creationId xmlns:a16="http://schemas.microsoft.com/office/drawing/2014/main" id="{8013AD92-E4A9-4DBE-8BB1-B5716E6F413D}"/>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135" name="Oval 134">
                <a:extLst>
                  <a:ext uri="{FF2B5EF4-FFF2-40B4-BE49-F238E27FC236}">
                    <a16:creationId xmlns:a16="http://schemas.microsoft.com/office/drawing/2014/main" id="{31319EF1-6F94-445D-8D2E-B4A09397934D}"/>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136" name="Oval 135">
                <a:extLst>
                  <a:ext uri="{FF2B5EF4-FFF2-40B4-BE49-F238E27FC236}">
                    <a16:creationId xmlns:a16="http://schemas.microsoft.com/office/drawing/2014/main" id="{D306EA43-6E06-4EA6-8E58-BC9BB55C453A}"/>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grpSp>
        <p:grpSp>
          <p:nvGrpSpPr>
            <p:cNvPr id="73" name="Group 72">
              <a:extLst>
                <a:ext uri="{FF2B5EF4-FFF2-40B4-BE49-F238E27FC236}">
                  <a16:creationId xmlns:a16="http://schemas.microsoft.com/office/drawing/2014/main" id="{7B7C6A75-8974-41BE-9ADA-F9E0CA640538}"/>
                </a:ext>
              </a:extLst>
            </p:cNvPr>
            <p:cNvGrpSpPr/>
            <p:nvPr/>
          </p:nvGrpSpPr>
          <p:grpSpPr>
            <a:xfrm>
              <a:off x="9201457" y="2259706"/>
              <a:ext cx="535871" cy="397229"/>
              <a:chOff x="-2575176" y="-1203590"/>
              <a:chExt cx="3082012" cy="2284628"/>
            </a:xfrm>
            <a:solidFill>
              <a:schemeClr val="tx2"/>
            </a:solidFill>
          </p:grpSpPr>
          <p:sp>
            <p:nvSpPr>
              <p:cNvPr id="123" name="Freeform 42">
                <a:extLst>
                  <a:ext uri="{FF2B5EF4-FFF2-40B4-BE49-F238E27FC236}">
                    <a16:creationId xmlns:a16="http://schemas.microsoft.com/office/drawing/2014/main" id="{E744BAD0-31FD-4360-A314-A7E3333D09BF}"/>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sp>
            <p:nvSpPr>
              <p:cNvPr id="124" name="Freeform 43">
                <a:extLst>
                  <a:ext uri="{FF2B5EF4-FFF2-40B4-BE49-F238E27FC236}">
                    <a16:creationId xmlns:a16="http://schemas.microsoft.com/office/drawing/2014/main" id="{FF587728-45DA-454F-9427-7CB49E5AE507}"/>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sp>
            <p:nvSpPr>
              <p:cNvPr id="125" name="Freeform 44">
                <a:extLst>
                  <a:ext uri="{FF2B5EF4-FFF2-40B4-BE49-F238E27FC236}">
                    <a16:creationId xmlns:a16="http://schemas.microsoft.com/office/drawing/2014/main" id="{AF8C3E12-C3CB-4C86-A300-347558AF14E0}"/>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sp>
            <p:nvSpPr>
              <p:cNvPr id="126" name="Freeform 45">
                <a:extLst>
                  <a:ext uri="{FF2B5EF4-FFF2-40B4-BE49-F238E27FC236}">
                    <a16:creationId xmlns:a16="http://schemas.microsoft.com/office/drawing/2014/main" id="{6E976684-6AEC-4B72-B148-6FF4087EA637}"/>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2400" kern="0">
                  <a:solidFill>
                    <a:sysClr val="windowText" lastClr="000000"/>
                  </a:solidFill>
                  <a:latin typeface="Segoe UI Semilight"/>
                </a:endParaRPr>
              </a:p>
            </p:txBody>
          </p:sp>
        </p:grpSp>
        <p:sp>
          <p:nvSpPr>
            <p:cNvPr id="74" name="TextBox 73">
              <a:extLst>
                <a:ext uri="{FF2B5EF4-FFF2-40B4-BE49-F238E27FC236}">
                  <a16:creationId xmlns:a16="http://schemas.microsoft.com/office/drawing/2014/main" id="{51E0BBE8-E1BA-4678-85BB-43398AA99A81}"/>
                </a:ext>
              </a:extLst>
            </p:cNvPr>
            <p:cNvSpPr txBox="1"/>
            <p:nvPr/>
          </p:nvSpPr>
          <p:spPr>
            <a:xfrm>
              <a:off x="10264433" y="2775969"/>
              <a:ext cx="1547396" cy="263186"/>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Cosmos DB</a:t>
              </a:r>
            </a:p>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(Telemetry &amp; device state)</a:t>
              </a:r>
            </a:p>
          </p:txBody>
        </p:sp>
        <p:grpSp>
          <p:nvGrpSpPr>
            <p:cNvPr id="75" name="Group 74">
              <a:extLst>
                <a:ext uri="{FF2B5EF4-FFF2-40B4-BE49-F238E27FC236}">
                  <a16:creationId xmlns:a16="http://schemas.microsoft.com/office/drawing/2014/main" id="{B5E943A0-2130-440D-9212-A92AFFDE927F}"/>
                </a:ext>
              </a:extLst>
            </p:cNvPr>
            <p:cNvGrpSpPr/>
            <p:nvPr/>
          </p:nvGrpSpPr>
          <p:grpSpPr>
            <a:xfrm>
              <a:off x="10717573" y="2152529"/>
              <a:ext cx="641116" cy="552594"/>
              <a:chOff x="8376458" y="5925518"/>
              <a:chExt cx="1045926" cy="901512"/>
            </a:xfrm>
            <a:noFill/>
          </p:grpSpPr>
          <p:sp>
            <p:nvSpPr>
              <p:cNvPr id="119" name="Star: 4 Points 8">
                <a:extLst>
                  <a:ext uri="{FF2B5EF4-FFF2-40B4-BE49-F238E27FC236}">
                    <a16:creationId xmlns:a16="http://schemas.microsoft.com/office/drawing/2014/main" id="{960B9FA3-64FB-460A-A1F1-F60957005A1D}"/>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0" name="Star: 4 Points 8">
                <a:extLst>
                  <a:ext uri="{FF2B5EF4-FFF2-40B4-BE49-F238E27FC236}">
                    <a16:creationId xmlns:a16="http://schemas.microsoft.com/office/drawing/2014/main" id="{5A2E31DC-33EB-48C1-902F-CA7716F638E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1" name="Oval 120">
                <a:extLst>
                  <a:ext uri="{FF2B5EF4-FFF2-40B4-BE49-F238E27FC236}">
                    <a16:creationId xmlns:a16="http://schemas.microsoft.com/office/drawing/2014/main" id="{508E9AF8-70AC-403F-A684-1367ACE9F71B}"/>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Oval 9">
                <a:extLst>
                  <a:ext uri="{FF2B5EF4-FFF2-40B4-BE49-F238E27FC236}">
                    <a16:creationId xmlns:a16="http://schemas.microsoft.com/office/drawing/2014/main" id="{FA4D1DCB-A818-4D06-A152-BF886310C93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6" name="TextBox 75">
              <a:extLst>
                <a:ext uri="{FF2B5EF4-FFF2-40B4-BE49-F238E27FC236}">
                  <a16:creationId xmlns:a16="http://schemas.microsoft.com/office/drawing/2014/main" id="{751A0E21-937E-469C-809B-6EC7AE6E4CD7}"/>
                </a:ext>
              </a:extLst>
            </p:cNvPr>
            <p:cNvSpPr txBox="1"/>
            <p:nvPr/>
          </p:nvSpPr>
          <p:spPr>
            <a:xfrm>
              <a:off x="8930469" y="2775969"/>
              <a:ext cx="1077846" cy="263186"/>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Apache Storm on Azure HDInsight</a:t>
              </a:r>
            </a:p>
          </p:txBody>
        </p:sp>
        <p:sp>
          <p:nvSpPr>
            <p:cNvPr id="77" name="TextBox 76">
              <a:extLst>
                <a:ext uri="{FF2B5EF4-FFF2-40B4-BE49-F238E27FC236}">
                  <a16:creationId xmlns:a16="http://schemas.microsoft.com/office/drawing/2014/main" id="{5952388E-F5BC-4760-BAE7-4172C125A08B}"/>
                </a:ext>
              </a:extLst>
            </p:cNvPr>
            <p:cNvSpPr txBox="1"/>
            <p:nvPr/>
          </p:nvSpPr>
          <p:spPr>
            <a:xfrm>
              <a:off x="8930469" y="4146528"/>
              <a:ext cx="1077846" cy="263186"/>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Storage (archival)</a:t>
              </a:r>
            </a:p>
          </p:txBody>
        </p:sp>
        <p:sp>
          <p:nvSpPr>
            <p:cNvPr id="78" name="TextBox 77">
              <a:extLst>
                <a:ext uri="{FF2B5EF4-FFF2-40B4-BE49-F238E27FC236}">
                  <a16:creationId xmlns:a16="http://schemas.microsoft.com/office/drawing/2014/main" id="{F2F4F461-F3E0-40B8-BA9B-50B3E297D3C6}"/>
                </a:ext>
              </a:extLst>
            </p:cNvPr>
            <p:cNvSpPr txBox="1"/>
            <p:nvPr/>
          </p:nvSpPr>
          <p:spPr>
            <a:xfrm>
              <a:off x="10338456" y="3942443"/>
              <a:ext cx="1399350" cy="263168"/>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Web Jobs (Change feed processor)</a:t>
              </a:r>
            </a:p>
          </p:txBody>
        </p:sp>
        <p:sp>
          <p:nvSpPr>
            <p:cNvPr id="79" name="TextBox 78">
              <a:extLst>
                <a:ext uri="{FF2B5EF4-FFF2-40B4-BE49-F238E27FC236}">
                  <a16:creationId xmlns:a16="http://schemas.microsoft.com/office/drawing/2014/main" id="{AB30E86D-AE6D-487F-B111-5082B6E2B35C}"/>
                </a:ext>
              </a:extLst>
            </p:cNvPr>
            <p:cNvSpPr txBox="1"/>
            <p:nvPr/>
          </p:nvSpPr>
          <p:spPr>
            <a:xfrm>
              <a:off x="10338456" y="5078446"/>
              <a:ext cx="1399350" cy="131593"/>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Logic apps</a:t>
              </a:r>
            </a:p>
          </p:txBody>
        </p:sp>
        <p:sp>
          <p:nvSpPr>
            <p:cNvPr id="80" name="TextBox 79">
              <a:extLst>
                <a:ext uri="{FF2B5EF4-FFF2-40B4-BE49-F238E27FC236}">
                  <a16:creationId xmlns:a16="http://schemas.microsoft.com/office/drawing/2014/main" id="{90074EC9-671E-429F-8614-E0728056642B}"/>
                </a:ext>
              </a:extLst>
            </p:cNvPr>
            <p:cNvSpPr txBox="1"/>
            <p:nvPr/>
          </p:nvSpPr>
          <p:spPr>
            <a:xfrm>
              <a:off x="7582602" y="2775969"/>
              <a:ext cx="1077846" cy="131593"/>
            </a:xfrm>
            <a:prstGeom prst="rect">
              <a:avLst/>
            </a:prstGeom>
            <a:noFill/>
          </p:spPr>
          <p:txBody>
            <a:bodyPr wrap="square" lIns="45713" tIns="0" rIns="45713" bIns="0" rtlCol="0">
              <a:spAutoFit/>
            </a:bodyPr>
            <a:lstStyle/>
            <a:p>
              <a:pPr algn="ctr" defTabSz="914225">
                <a:lnSpc>
                  <a:spcPct val="90000"/>
                </a:lnSpc>
              </a:pPr>
              <a:r>
                <a:rPr lang="en-US" sz="95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Azure IoT Hub</a:t>
              </a:r>
            </a:p>
          </p:txBody>
        </p:sp>
        <p:grpSp>
          <p:nvGrpSpPr>
            <p:cNvPr id="81" name="Group 80">
              <a:extLst>
                <a:ext uri="{FF2B5EF4-FFF2-40B4-BE49-F238E27FC236}">
                  <a16:creationId xmlns:a16="http://schemas.microsoft.com/office/drawing/2014/main" id="{C161B90C-493C-45BF-B3B4-0D316DD8E7D8}"/>
                </a:ext>
              </a:extLst>
            </p:cNvPr>
            <p:cNvGrpSpPr/>
            <p:nvPr/>
          </p:nvGrpSpPr>
          <p:grpSpPr>
            <a:xfrm>
              <a:off x="9226218" y="3631474"/>
              <a:ext cx="473648" cy="422366"/>
              <a:chOff x="2488012" y="1320237"/>
              <a:chExt cx="4696415" cy="4187934"/>
            </a:xfrm>
          </p:grpSpPr>
          <p:sp>
            <p:nvSpPr>
              <p:cNvPr id="111" name="Hexagon 110">
                <a:extLst>
                  <a:ext uri="{FF2B5EF4-FFF2-40B4-BE49-F238E27FC236}">
                    <a16:creationId xmlns:a16="http://schemas.microsoft.com/office/drawing/2014/main" id="{B3128F83-D41F-4B3D-ADC7-F10088D02039}"/>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05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2" name="Snip Single Corner Rectangle 26">
                <a:extLst>
                  <a:ext uri="{FF2B5EF4-FFF2-40B4-BE49-F238E27FC236}">
                    <a16:creationId xmlns:a16="http://schemas.microsoft.com/office/drawing/2014/main" id="{C94E67E4-5FB9-43F1-A592-0322AB9110C8}"/>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27" rIns="0" bIns="91427"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pPr>
                <a:endParaRPr lang="en-US" sz="600">
                  <a:solidFill>
                    <a:srgbClr val="505050"/>
                  </a:solidFill>
                  <a:latin typeface="Segoe UI Semilight"/>
                  <a:ea typeface="Segoe UI" pitchFamily="34" charset="0"/>
                  <a:cs typeface="Segoe UI" pitchFamily="34" charset="0"/>
                </a:endParaRPr>
              </a:p>
            </p:txBody>
          </p:sp>
          <p:grpSp>
            <p:nvGrpSpPr>
              <p:cNvPr id="113" name="Group 112">
                <a:extLst>
                  <a:ext uri="{FF2B5EF4-FFF2-40B4-BE49-F238E27FC236}">
                    <a16:creationId xmlns:a16="http://schemas.microsoft.com/office/drawing/2014/main" id="{5CF2C1F8-9595-45F8-B5AD-5560350E2C1D}"/>
                  </a:ext>
                </a:extLst>
              </p:cNvPr>
              <p:cNvGrpSpPr/>
              <p:nvPr/>
            </p:nvGrpSpPr>
            <p:grpSpPr>
              <a:xfrm>
                <a:off x="4271145" y="2716507"/>
                <a:ext cx="790235" cy="1472560"/>
                <a:chOff x="4917030" y="1019829"/>
                <a:chExt cx="123056" cy="229308"/>
              </a:xfrm>
            </p:grpSpPr>
            <p:sp>
              <p:nvSpPr>
                <p:cNvPr id="115" name="Freeform: Shape 114">
                  <a:extLst>
                    <a:ext uri="{FF2B5EF4-FFF2-40B4-BE49-F238E27FC236}">
                      <a16:creationId xmlns:a16="http://schemas.microsoft.com/office/drawing/2014/main" id="{C320DEBE-D1CE-4C64-A9FA-E004AC4A05E8}"/>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6" name="Freeform: Shape 115">
                  <a:extLst>
                    <a:ext uri="{FF2B5EF4-FFF2-40B4-BE49-F238E27FC236}">
                      <a16:creationId xmlns:a16="http://schemas.microsoft.com/office/drawing/2014/main" id="{D7D93D43-87E1-4AC1-8172-AE64BA501421}"/>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7" name="Freeform: Shape 116">
                  <a:extLst>
                    <a:ext uri="{FF2B5EF4-FFF2-40B4-BE49-F238E27FC236}">
                      <a16:creationId xmlns:a16="http://schemas.microsoft.com/office/drawing/2014/main" id="{69E54300-5CA9-421C-A51B-52846E0D613B}"/>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8" name="Freeform: Shape 117">
                  <a:extLst>
                    <a:ext uri="{FF2B5EF4-FFF2-40B4-BE49-F238E27FC236}">
                      <a16:creationId xmlns:a16="http://schemas.microsoft.com/office/drawing/2014/main" id="{AD18958D-794C-46F9-965D-96AAB82BBD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14" name="Right Triangle 113">
                <a:extLst>
                  <a:ext uri="{FF2B5EF4-FFF2-40B4-BE49-F238E27FC236}">
                    <a16:creationId xmlns:a16="http://schemas.microsoft.com/office/drawing/2014/main" id="{39B5A84E-8A5B-4D72-B285-8CC2617499E4}"/>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050" err="1">
                  <a:gradFill>
                    <a:gsLst>
                      <a:gs pos="0">
                        <a:srgbClr val="FFFFFF"/>
                      </a:gs>
                      <a:gs pos="100000">
                        <a:srgbClr val="FFFFFF"/>
                      </a:gs>
                    </a:gsLst>
                    <a:lin ang="5400000" scaled="0"/>
                  </a:gradFill>
                  <a:latin typeface="Segoe UI Semilight"/>
                  <a:cs typeface="Segoe UI" pitchFamily="34" charset="0"/>
                </a:endParaRPr>
              </a:p>
            </p:txBody>
          </p:sp>
        </p:grpSp>
        <p:grpSp>
          <p:nvGrpSpPr>
            <p:cNvPr id="82" name="Group 81">
              <a:extLst>
                <a:ext uri="{FF2B5EF4-FFF2-40B4-BE49-F238E27FC236}">
                  <a16:creationId xmlns:a16="http://schemas.microsoft.com/office/drawing/2014/main" id="{6A7BF8FF-56BA-428D-8489-66DA5C293F4F}"/>
                </a:ext>
              </a:extLst>
            </p:cNvPr>
            <p:cNvGrpSpPr/>
            <p:nvPr/>
          </p:nvGrpSpPr>
          <p:grpSpPr>
            <a:xfrm>
              <a:off x="10834782" y="3434750"/>
              <a:ext cx="365487" cy="365487"/>
              <a:chOff x="4199876" y="4606668"/>
              <a:chExt cx="596892" cy="596892"/>
            </a:xfrm>
            <a:noFill/>
          </p:grpSpPr>
          <p:sp>
            <p:nvSpPr>
              <p:cNvPr id="104" name="Freeform 220">
                <a:extLst>
                  <a:ext uri="{FF2B5EF4-FFF2-40B4-BE49-F238E27FC236}">
                    <a16:creationId xmlns:a16="http://schemas.microsoft.com/office/drawing/2014/main" id="{3966B0B7-D89D-4EE1-9CE9-8FB33617C5DC}"/>
                  </a:ext>
                </a:extLst>
              </p:cNvPr>
              <p:cNvSpPr/>
              <p:nvPr/>
            </p:nvSpPr>
            <p:spPr bwMode="auto">
              <a:xfrm>
                <a:off x="4199876" y="4606668"/>
                <a:ext cx="596892" cy="59689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Freeform: Shape 104">
                <a:extLst>
                  <a:ext uri="{FF2B5EF4-FFF2-40B4-BE49-F238E27FC236}">
                    <a16:creationId xmlns:a16="http://schemas.microsoft.com/office/drawing/2014/main" id="{B931C262-E0E9-4708-9544-99AE8873D553}"/>
                  </a:ext>
                </a:extLst>
              </p:cNvPr>
              <p:cNvSpPr/>
              <p:nvPr/>
            </p:nvSpPr>
            <p:spPr bwMode="auto">
              <a:xfrm>
                <a:off x="4377418" y="4631871"/>
                <a:ext cx="402771"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grpFill/>
              <a:ln w="12700" cap="rnd">
                <a:solidFill>
                  <a:schemeClr val="tx2"/>
                </a:solidFill>
                <a:miter lim="800000"/>
                <a:headEnd/>
                <a:tailEnd/>
              </a:ln>
              <a:effectLst/>
            </p:spPr>
            <p:txBody>
              <a:bodyPr rtlCol="0" anchor="ctr"/>
              <a:lstStyle/>
              <a:p>
                <a:pPr algn="ctr" defTabSz="914225"/>
                <a:endParaRPr lang="en-US">
                  <a:solidFill>
                    <a:srgbClr val="505050"/>
                  </a:solidFill>
                  <a:latin typeface="Segoe UI Semilight"/>
                </a:endParaRPr>
              </a:p>
            </p:txBody>
          </p:sp>
          <p:sp>
            <p:nvSpPr>
              <p:cNvPr id="106" name="Freeform: Shape 105">
                <a:extLst>
                  <a:ext uri="{FF2B5EF4-FFF2-40B4-BE49-F238E27FC236}">
                    <a16:creationId xmlns:a16="http://schemas.microsoft.com/office/drawing/2014/main" id="{FF9919A0-F6ED-43F8-B134-437336D7D064}"/>
                  </a:ext>
                </a:extLst>
              </p:cNvPr>
              <p:cNvSpPr/>
              <p:nvPr/>
            </p:nvSpPr>
            <p:spPr bwMode="auto">
              <a:xfrm>
                <a:off x="4273495" y="4712235"/>
                <a:ext cx="460193"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algn="ctr" defTabSz="914225"/>
                <a:endParaRPr lang="en-US">
                  <a:solidFill>
                    <a:srgbClr val="505050"/>
                  </a:solidFill>
                  <a:latin typeface="Segoe UI Semilight"/>
                </a:endParaRPr>
              </a:p>
            </p:txBody>
          </p:sp>
          <p:sp>
            <p:nvSpPr>
              <p:cNvPr id="107" name="Freeform: Shape 106">
                <a:extLst>
                  <a:ext uri="{FF2B5EF4-FFF2-40B4-BE49-F238E27FC236}">
                    <a16:creationId xmlns:a16="http://schemas.microsoft.com/office/drawing/2014/main" id="{A4C298A0-7E3E-4988-944B-00C783B2C29A}"/>
                  </a:ext>
                </a:extLst>
              </p:cNvPr>
              <p:cNvSpPr/>
              <p:nvPr/>
            </p:nvSpPr>
            <p:spPr bwMode="auto">
              <a:xfrm flipV="1">
                <a:off x="4284729" y="4692865"/>
                <a:ext cx="420775" cy="421839"/>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algn="ctr" defTabSz="914225"/>
                <a:endParaRPr lang="en-US">
                  <a:solidFill>
                    <a:srgbClr val="505050"/>
                  </a:solidFill>
                  <a:latin typeface="Segoe UI Semilight"/>
                </a:endParaRPr>
              </a:p>
            </p:txBody>
          </p:sp>
          <p:sp>
            <p:nvSpPr>
              <p:cNvPr id="108" name="Freeform 220">
                <a:extLst>
                  <a:ext uri="{FF2B5EF4-FFF2-40B4-BE49-F238E27FC236}">
                    <a16:creationId xmlns:a16="http://schemas.microsoft.com/office/drawing/2014/main" id="{70F6004A-731C-4ABD-84DF-02F2BE59F8A2}"/>
                  </a:ext>
                </a:extLst>
              </p:cNvPr>
              <p:cNvSpPr/>
              <p:nvPr/>
            </p:nvSpPr>
            <p:spPr bwMode="auto">
              <a:xfrm>
                <a:off x="4271239" y="4834788"/>
                <a:ext cx="153804" cy="1538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Freeform 220">
                <a:extLst>
                  <a:ext uri="{FF2B5EF4-FFF2-40B4-BE49-F238E27FC236}">
                    <a16:creationId xmlns:a16="http://schemas.microsoft.com/office/drawing/2014/main" id="{C565E660-585C-4288-BEEE-C75C7DFC2906}"/>
                  </a:ext>
                </a:extLst>
              </p:cNvPr>
              <p:cNvSpPr/>
              <p:nvPr/>
            </p:nvSpPr>
            <p:spPr bwMode="auto">
              <a:xfrm>
                <a:off x="4605362" y="4861832"/>
                <a:ext cx="110604" cy="1106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Freeform 220">
                <a:extLst>
                  <a:ext uri="{FF2B5EF4-FFF2-40B4-BE49-F238E27FC236}">
                    <a16:creationId xmlns:a16="http://schemas.microsoft.com/office/drawing/2014/main" id="{FE6B43AE-5E64-4820-A24D-A27C2BB4C57D}"/>
                  </a:ext>
                </a:extLst>
              </p:cNvPr>
              <p:cNvSpPr/>
              <p:nvPr/>
            </p:nvSpPr>
            <p:spPr bwMode="auto">
              <a:xfrm>
                <a:off x="4482978" y="5012457"/>
                <a:ext cx="100549" cy="100549"/>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83" name="Graphic 82" descr="Gears">
              <a:extLst>
                <a:ext uri="{FF2B5EF4-FFF2-40B4-BE49-F238E27FC236}">
                  <a16:creationId xmlns:a16="http://schemas.microsoft.com/office/drawing/2014/main" id="{40058015-563D-43E5-947D-D3F4CE655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00000">
              <a:off x="10909629" y="3557190"/>
              <a:ext cx="408974" cy="408974"/>
            </a:xfrm>
            <a:prstGeom prst="rect">
              <a:avLst/>
            </a:prstGeom>
          </p:spPr>
        </p:pic>
        <p:grpSp>
          <p:nvGrpSpPr>
            <p:cNvPr id="84" name="Group 83">
              <a:extLst>
                <a:ext uri="{FF2B5EF4-FFF2-40B4-BE49-F238E27FC236}">
                  <a16:creationId xmlns:a16="http://schemas.microsoft.com/office/drawing/2014/main" id="{6659BF72-1E0D-4D0F-84DA-1487C9FBDA59}"/>
                </a:ext>
              </a:extLst>
            </p:cNvPr>
            <p:cNvGrpSpPr/>
            <p:nvPr/>
          </p:nvGrpSpPr>
          <p:grpSpPr>
            <a:xfrm>
              <a:off x="7820684" y="2235378"/>
              <a:ext cx="423233" cy="437465"/>
              <a:chOff x="6175919" y="4051028"/>
              <a:chExt cx="248788" cy="257154"/>
            </a:xfrm>
          </p:grpSpPr>
          <p:sp>
            <p:nvSpPr>
              <p:cNvPr id="96" name="Freeform: Shape 526">
                <a:extLst>
                  <a:ext uri="{FF2B5EF4-FFF2-40B4-BE49-F238E27FC236}">
                    <a16:creationId xmlns:a16="http://schemas.microsoft.com/office/drawing/2014/main" id="{804868E0-9246-4CE5-8BE6-411B3F60F7F1}"/>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7" name="Freeform: Shape 527">
                <a:extLst>
                  <a:ext uri="{FF2B5EF4-FFF2-40B4-BE49-F238E27FC236}">
                    <a16:creationId xmlns:a16="http://schemas.microsoft.com/office/drawing/2014/main" id="{DE02D549-9222-43AF-B702-756DF32906A5}"/>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 name="Freeform: Shape 529">
                <a:extLst>
                  <a:ext uri="{FF2B5EF4-FFF2-40B4-BE49-F238E27FC236}">
                    <a16:creationId xmlns:a16="http://schemas.microsoft.com/office/drawing/2014/main" id="{A01614E3-1992-422A-8D52-0B4EAF75921E}"/>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Freeform: Shape 530">
                <a:extLst>
                  <a:ext uri="{FF2B5EF4-FFF2-40B4-BE49-F238E27FC236}">
                    <a16:creationId xmlns:a16="http://schemas.microsoft.com/office/drawing/2014/main" id="{483DB044-7AC7-4145-9888-56D3C17CDF08}"/>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Freeform: Shape 531">
                <a:extLst>
                  <a:ext uri="{FF2B5EF4-FFF2-40B4-BE49-F238E27FC236}">
                    <a16:creationId xmlns:a16="http://schemas.microsoft.com/office/drawing/2014/main" id="{F5A6C524-08F6-49BC-9546-0AAFDBA84FF0}"/>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Freeform: Shape 532">
                <a:extLst>
                  <a:ext uri="{FF2B5EF4-FFF2-40B4-BE49-F238E27FC236}">
                    <a16:creationId xmlns:a16="http://schemas.microsoft.com/office/drawing/2014/main" id="{1EA290EB-DF02-46A7-A117-0696464F9102}"/>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2" name="Freeform: Shape 524">
                <a:extLst>
                  <a:ext uri="{FF2B5EF4-FFF2-40B4-BE49-F238E27FC236}">
                    <a16:creationId xmlns:a16="http://schemas.microsoft.com/office/drawing/2014/main" id="{140AF620-BBB8-4A55-A572-3C2B149266EA}"/>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3" name="Freeform: Shape 533">
                <a:extLst>
                  <a:ext uri="{FF2B5EF4-FFF2-40B4-BE49-F238E27FC236}">
                    <a16:creationId xmlns:a16="http://schemas.microsoft.com/office/drawing/2014/main" id="{E86DA1DB-AA66-4898-A41D-F90A876C84E1}"/>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85" name="Straight Arrow Connector 84">
              <a:extLst>
                <a:ext uri="{FF2B5EF4-FFF2-40B4-BE49-F238E27FC236}">
                  <a16:creationId xmlns:a16="http://schemas.microsoft.com/office/drawing/2014/main" id="{25AE6A3E-CBE4-46F6-9F48-7F0F169A8771}"/>
                </a:ext>
              </a:extLst>
            </p:cNvPr>
            <p:cNvCxnSpPr>
              <a:cxnSpLocks/>
            </p:cNvCxnSpPr>
            <p:nvPr/>
          </p:nvCxnSpPr>
          <p:spPr>
            <a:xfrm>
              <a:off x="11018461" y="3065737"/>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7712E3E7-85BA-4CD2-A2E1-AC08139C0269}"/>
                </a:ext>
              </a:extLst>
            </p:cNvPr>
            <p:cNvCxnSpPr>
              <a:cxnSpLocks/>
            </p:cNvCxnSpPr>
            <p:nvPr/>
          </p:nvCxnSpPr>
          <p:spPr>
            <a:xfrm>
              <a:off x="11018461" y="4274854"/>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87" name="Group 25">
              <a:extLst>
                <a:ext uri="{FF2B5EF4-FFF2-40B4-BE49-F238E27FC236}">
                  <a16:creationId xmlns:a16="http://schemas.microsoft.com/office/drawing/2014/main" id="{34D22426-F539-4C19-8F75-FB3EFD6295BD}"/>
                </a:ext>
              </a:extLst>
            </p:cNvPr>
            <p:cNvGrpSpPr>
              <a:grpSpLocks noChangeAspect="1"/>
            </p:cNvGrpSpPr>
            <p:nvPr/>
          </p:nvGrpSpPr>
          <p:grpSpPr bwMode="auto">
            <a:xfrm>
              <a:off x="10899969" y="4583467"/>
              <a:ext cx="447021" cy="438081"/>
              <a:chOff x="6108" y="2220"/>
              <a:chExt cx="150" cy="147"/>
            </a:xfrm>
          </p:grpSpPr>
          <p:sp>
            <p:nvSpPr>
              <p:cNvPr id="91" name="Freeform 26">
                <a:extLst>
                  <a:ext uri="{FF2B5EF4-FFF2-40B4-BE49-F238E27FC236}">
                    <a16:creationId xmlns:a16="http://schemas.microsoft.com/office/drawing/2014/main" id="{D2025066-2F9B-4360-8B4E-AD1C1CFDC91F}"/>
                  </a:ext>
                </a:extLst>
              </p:cNvPr>
              <p:cNvSpPr>
                <a:spLocks/>
              </p:cNvSpPr>
              <p:nvPr/>
            </p:nvSpPr>
            <p:spPr bwMode="auto">
              <a:xfrm>
                <a:off x="6110" y="2220"/>
                <a:ext cx="148" cy="146"/>
              </a:xfrm>
              <a:custGeom>
                <a:avLst/>
                <a:gdLst>
                  <a:gd name="T0" fmla="*/ 0 w 106"/>
                  <a:gd name="T1" fmla="*/ 89 h 105"/>
                  <a:gd name="T2" fmla="*/ 16 w 106"/>
                  <a:gd name="T3" fmla="*/ 105 h 105"/>
                  <a:gd name="T4" fmla="*/ 37 w 106"/>
                  <a:gd name="T5" fmla="*/ 97 h 105"/>
                  <a:gd name="T6" fmla="*/ 89 w 106"/>
                  <a:gd name="T7" fmla="*/ 46 h 105"/>
                  <a:gd name="T8" fmla="*/ 104 w 106"/>
                  <a:gd name="T9" fmla="*/ 3 h 105"/>
                  <a:gd name="T10" fmla="*/ 60 w 106"/>
                  <a:gd name="T11" fmla="*/ 18 h 105"/>
                  <a:gd name="T12" fmla="*/ 9 w 106"/>
                  <a:gd name="T13" fmla="*/ 70 h 105"/>
                  <a:gd name="T14" fmla="*/ 0 w 106"/>
                  <a:gd name="T15" fmla="*/ 89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89"/>
                    </a:moveTo>
                    <a:cubicBezTo>
                      <a:pt x="16" y="105"/>
                      <a:pt x="16" y="105"/>
                      <a:pt x="16" y="105"/>
                    </a:cubicBezTo>
                    <a:cubicBezTo>
                      <a:pt x="37" y="97"/>
                      <a:pt x="37" y="97"/>
                      <a:pt x="37" y="97"/>
                    </a:cubicBezTo>
                    <a:cubicBezTo>
                      <a:pt x="89" y="46"/>
                      <a:pt x="89" y="46"/>
                      <a:pt x="89" y="46"/>
                    </a:cubicBezTo>
                    <a:cubicBezTo>
                      <a:pt x="89" y="46"/>
                      <a:pt x="106" y="23"/>
                      <a:pt x="104" y="3"/>
                    </a:cubicBezTo>
                    <a:cubicBezTo>
                      <a:pt x="104" y="3"/>
                      <a:pt x="80" y="0"/>
                      <a:pt x="60" y="18"/>
                    </a:cubicBezTo>
                    <a:cubicBezTo>
                      <a:pt x="9" y="70"/>
                      <a:pt x="9" y="70"/>
                      <a:pt x="9" y="70"/>
                    </a:cubicBezTo>
                    <a:lnTo>
                      <a:pt x="0" y="89"/>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2" name="Freeform 27">
                <a:extLst>
                  <a:ext uri="{FF2B5EF4-FFF2-40B4-BE49-F238E27FC236}">
                    <a16:creationId xmlns:a16="http://schemas.microsoft.com/office/drawing/2014/main" id="{93092598-329C-4A2B-9DDC-3E3ABC9186A5}"/>
                  </a:ext>
                </a:extLst>
              </p:cNvPr>
              <p:cNvSpPr>
                <a:spLocks/>
              </p:cNvSpPr>
              <p:nvPr/>
            </p:nvSpPr>
            <p:spPr bwMode="auto">
              <a:xfrm>
                <a:off x="6108" y="2271"/>
                <a:ext cx="59" cy="46"/>
              </a:xfrm>
              <a:custGeom>
                <a:avLst/>
                <a:gdLst>
                  <a:gd name="T0" fmla="*/ 14 w 59"/>
                  <a:gd name="T1" fmla="*/ 46 h 46"/>
                  <a:gd name="T2" fmla="*/ 2 w 59"/>
                  <a:gd name="T3" fmla="*/ 34 h 46"/>
                  <a:gd name="T4" fmla="*/ 0 w 59"/>
                  <a:gd name="T5" fmla="*/ 0 h 46"/>
                  <a:gd name="T6" fmla="*/ 59 w 59"/>
                  <a:gd name="T7" fmla="*/ 0 h 46"/>
                </a:gdLst>
                <a:ahLst/>
                <a:cxnLst>
                  <a:cxn ang="0">
                    <a:pos x="T0" y="T1"/>
                  </a:cxn>
                  <a:cxn ang="0">
                    <a:pos x="T2" y="T3"/>
                  </a:cxn>
                  <a:cxn ang="0">
                    <a:pos x="T4" y="T5"/>
                  </a:cxn>
                  <a:cxn ang="0">
                    <a:pos x="T6" y="T7"/>
                  </a:cxn>
                </a:cxnLst>
                <a:rect l="0" t="0" r="r" b="b"/>
                <a:pathLst>
                  <a:path w="59" h="46">
                    <a:moveTo>
                      <a:pt x="14" y="46"/>
                    </a:moveTo>
                    <a:lnTo>
                      <a:pt x="2" y="34"/>
                    </a:lnTo>
                    <a:lnTo>
                      <a:pt x="0" y="0"/>
                    </a:lnTo>
                    <a:lnTo>
                      <a:pt x="59"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3" name="Freeform 28">
                <a:extLst>
                  <a:ext uri="{FF2B5EF4-FFF2-40B4-BE49-F238E27FC236}">
                    <a16:creationId xmlns:a16="http://schemas.microsoft.com/office/drawing/2014/main" id="{FE9703EA-B951-42B8-8B18-813D6E209F62}"/>
                  </a:ext>
                </a:extLst>
              </p:cNvPr>
              <p:cNvSpPr>
                <a:spLocks/>
              </p:cNvSpPr>
              <p:nvPr/>
            </p:nvSpPr>
            <p:spPr bwMode="auto">
              <a:xfrm>
                <a:off x="6122" y="2313"/>
                <a:ext cx="84" cy="54"/>
              </a:xfrm>
              <a:custGeom>
                <a:avLst/>
                <a:gdLst>
                  <a:gd name="T0" fmla="*/ 0 w 84"/>
                  <a:gd name="T1" fmla="*/ 4 h 54"/>
                  <a:gd name="T2" fmla="*/ 49 w 84"/>
                  <a:gd name="T3" fmla="*/ 53 h 54"/>
                  <a:gd name="T4" fmla="*/ 83 w 84"/>
                  <a:gd name="T5" fmla="*/ 54 h 54"/>
                  <a:gd name="T6" fmla="*/ 84 w 84"/>
                  <a:gd name="T7" fmla="*/ 0 h 54"/>
                </a:gdLst>
                <a:ahLst/>
                <a:cxnLst>
                  <a:cxn ang="0">
                    <a:pos x="T0" y="T1"/>
                  </a:cxn>
                  <a:cxn ang="0">
                    <a:pos x="T2" y="T3"/>
                  </a:cxn>
                  <a:cxn ang="0">
                    <a:pos x="T4" y="T5"/>
                  </a:cxn>
                  <a:cxn ang="0">
                    <a:pos x="T6" y="T7"/>
                  </a:cxn>
                </a:cxnLst>
                <a:rect l="0" t="0" r="r" b="b"/>
                <a:pathLst>
                  <a:path w="84" h="54">
                    <a:moveTo>
                      <a:pt x="0" y="4"/>
                    </a:moveTo>
                    <a:lnTo>
                      <a:pt x="49" y="53"/>
                    </a:lnTo>
                    <a:lnTo>
                      <a:pt x="83" y="54"/>
                    </a:lnTo>
                    <a:lnTo>
                      <a:pt x="84"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4" name="Line 29">
                <a:extLst>
                  <a:ext uri="{FF2B5EF4-FFF2-40B4-BE49-F238E27FC236}">
                    <a16:creationId xmlns:a16="http://schemas.microsoft.com/office/drawing/2014/main" id="{FD8CA60C-35EF-48C0-948F-88107F763F9A}"/>
                  </a:ext>
                </a:extLst>
              </p:cNvPr>
              <p:cNvSpPr>
                <a:spLocks noChangeShapeType="1"/>
              </p:cNvSpPr>
              <p:nvPr/>
            </p:nvSpPr>
            <p:spPr bwMode="auto">
              <a:xfrm>
                <a:off x="6194" y="2245"/>
                <a:ext cx="40" cy="39"/>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95" name="Oval 30">
                <a:extLst>
                  <a:ext uri="{FF2B5EF4-FFF2-40B4-BE49-F238E27FC236}">
                    <a16:creationId xmlns:a16="http://schemas.microsoft.com/office/drawing/2014/main" id="{A38DC0FE-B081-4749-A0B0-93CFF3506841}"/>
                  </a:ext>
                </a:extLst>
              </p:cNvPr>
              <p:cNvSpPr>
                <a:spLocks noChangeArrowheads="1"/>
              </p:cNvSpPr>
              <p:nvPr/>
            </p:nvSpPr>
            <p:spPr bwMode="auto">
              <a:xfrm>
                <a:off x="6180" y="2281"/>
                <a:ext cx="16" cy="17"/>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grpSp>
        <p:cxnSp>
          <p:nvCxnSpPr>
            <p:cNvPr id="88" name="Connector: Elbow 87">
              <a:extLst>
                <a:ext uri="{FF2B5EF4-FFF2-40B4-BE49-F238E27FC236}">
                  <a16:creationId xmlns:a16="http://schemas.microsoft.com/office/drawing/2014/main" id="{6A5512AB-87CA-4637-830A-B8E05B0A173B}"/>
                </a:ext>
              </a:extLst>
            </p:cNvPr>
            <p:cNvCxnSpPr>
              <a:cxnSpLocks/>
              <a:endCxn id="80" idx="2"/>
            </p:cNvCxnSpPr>
            <p:nvPr/>
          </p:nvCxnSpPr>
          <p:spPr>
            <a:xfrm rot="10800000">
              <a:off x="8121526" y="2907563"/>
              <a:ext cx="2593945" cy="1866635"/>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Arrow Connector 88">
              <a:extLst>
                <a:ext uri="{FF2B5EF4-FFF2-40B4-BE49-F238E27FC236}">
                  <a16:creationId xmlns:a16="http://schemas.microsoft.com/office/drawing/2014/main" id="{9B431B7E-3646-45C5-9083-679934A8227E}"/>
                </a:ext>
              </a:extLst>
            </p:cNvPr>
            <p:cNvCxnSpPr>
              <a:cxnSpLocks/>
            </p:cNvCxnSpPr>
            <p:nvPr/>
          </p:nvCxnSpPr>
          <p:spPr>
            <a:xfrm>
              <a:off x="9434176" y="3065737"/>
              <a:ext cx="0" cy="474297"/>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0" name="Connector: Elbow 89">
              <a:extLst>
                <a:ext uri="{FF2B5EF4-FFF2-40B4-BE49-F238E27FC236}">
                  <a16:creationId xmlns:a16="http://schemas.microsoft.com/office/drawing/2014/main" id="{9F5B69C7-7FB5-4672-8506-00CC491114F7}"/>
                </a:ext>
              </a:extLst>
            </p:cNvPr>
            <p:cNvCxnSpPr>
              <a:cxnSpLocks/>
              <a:stCxn id="78" idx="1"/>
              <a:endCxn id="74" idx="1"/>
            </p:cNvCxnSpPr>
            <p:nvPr/>
          </p:nvCxnSpPr>
          <p:spPr>
            <a:xfrm rot="10800000">
              <a:off x="10264433" y="2907564"/>
              <a:ext cx="74023" cy="1166464"/>
            </a:xfrm>
            <a:prstGeom prst="bentConnector3">
              <a:avLst>
                <a:gd name="adj1" fmla="val 408869"/>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137" name="Picture 2" descr="https://seeklogo.com/images/T/toyota-logo-3A02221675-seeklogo.com.png">
            <a:extLst>
              <a:ext uri="{FF2B5EF4-FFF2-40B4-BE49-F238E27FC236}">
                <a16:creationId xmlns:a16="http://schemas.microsoft.com/office/drawing/2014/main" id="{5D46B5F9-A74F-4BF4-890C-BA9FF386823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43941" y="5801865"/>
            <a:ext cx="955122" cy="79275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0" descr="Image result for honeywell logo png">
            <a:extLst>
              <a:ext uri="{FF2B5EF4-FFF2-40B4-BE49-F238E27FC236}">
                <a16:creationId xmlns:a16="http://schemas.microsoft.com/office/drawing/2014/main" id="{B9C83C1C-F9CD-4448-92DD-6D5459324A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641890" y="6061885"/>
            <a:ext cx="1540730" cy="27270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https://azurecomcdn.azureedge.net/cvt-4f63d0dc9876bb5804986b42c2edf6e24cecce5528e4ec21dd5a7c0c1c85fedb/images/shared/customers/johnson-controls_m.png">
            <a:extLst>
              <a:ext uri="{FF2B5EF4-FFF2-40B4-BE49-F238E27FC236}">
                <a16:creationId xmlns:a16="http://schemas.microsoft.com/office/drawing/2014/main" id="{D156218C-B676-44DE-9513-AC81143C6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8823" y="5927668"/>
            <a:ext cx="1223130" cy="541142"/>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4" descr="https://azurecomcdn.azureedge.net/cvt-725edb9c054ab6faada83f3baeeedea262a07f2463f45e04164657dd365068ff/images/shared/customers/lg-cns_m.png">
            <a:extLst>
              <a:ext uri="{FF2B5EF4-FFF2-40B4-BE49-F238E27FC236}">
                <a16:creationId xmlns:a16="http://schemas.microsoft.com/office/drawing/2014/main" id="{308C9AB1-6F1A-4820-98F3-ED9EFFF173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277" y="5982471"/>
            <a:ext cx="1593894" cy="43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161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50000">
                                          <p:cBhvr additive="base">
                                            <p:cTn id="7" dur="500" fill="hold"/>
                                            <p:tgtEl>
                                              <p:spTgt spid="60"/>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27" y="339390"/>
            <a:ext cx="5874886" cy="899665"/>
          </a:xfrm>
        </p:spPr>
        <p:txBody>
          <a:bodyPr/>
          <a:lstStyle/>
          <a:p>
            <a:r>
              <a:rPr lang="en-US"/>
              <a:t>simplified development with </a:t>
            </a:r>
            <a:r>
              <a:rPr lang="en-US" err="1"/>
              <a:t>serverless</a:t>
            </a:r>
            <a:r>
              <a:rPr lang="en-US"/>
              <a:t> architecture</a:t>
            </a:r>
          </a:p>
        </p:txBody>
      </p:sp>
      <p:sp>
        <p:nvSpPr>
          <p:cNvPr id="3" name="Content Placeholder 2"/>
          <p:cNvSpPr>
            <a:spLocks noGrp="1"/>
          </p:cNvSpPr>
          <p:nvPr>
            <p:ph type="body" sz="quarter" idx="11"/>
          </p:nvPr>
        </p:nvSpPr>
        <p:spPr>
          <a:xfrm>
            <a:off x="269239" y="1742087"/>
            <a:ext cx="5450205" cy="3340402"/>
          </a:xfrm>
        </p:spPr>
        <p:txBody>
          <a:bodyPr/>
          <a:lstStyle/>
          <a:p>
            <a:r>
              <a:rPr lang="en-US">
                <a:solidFill>
                  <a:schemeClr val="tx1"/>
                </a:solidFill>
              </a:rPr>
              <a:t>Experience decreased time-to-market, enhanced scalability, and freedom from framework management with event-driven micro-services.</a:t>
            </a:r>
          </a:p>
          <a:p>
            <a:pPr marL="285750" lvl="1" indent="-285750">
              <a:spcBef>
                <a:spcPts val="1600"/>
              </a:spcBef>
              <a:spcAft>
                <a:spcPts val="0"/>
              </a:spcAft>
              <a:buFont typeface="Arial" charset="0"/>
              <a:buChar char="•"/>
            </a:pPr>
            <a:r>
              <a:rPr lang="en-US" sz="1600">
                <a:solidFill>
                  <a:schemeClr val="tx1"/>
                </a:solidFill>
              </a:rPr>
              <a:t>Seamless handling of any data output or volume</a:t>
            </a:r>
          </a:p>
          <a:p>
            <a:pPr marL="285750" lvl="1" indent="-285750">
              <a:spcBef>
                <a:spcPts val="1000"/>
              </a:spcBef>
              <a:spcAft>
                <a:spcPts val="0"/>
              </a:spcAft>
              <a:buFont typeface="Arial" charset="0"/>
              <a:buChar char="•"/>
            </a:pPr>
            <a:r>
              <a:rPr lang="en-US" sz="1600">
                <a:solidFill>
                  <a:schemeClr val="tx1"/>
                </a:solidFill>
              </a:rPr>
              <a:t>Data made available immediately, and indexed automatically</a:t>
            </a:r>
          </a:p>
          <a:p>
            <a:pPr marL="285750" lvl="1" indent="-285750">
              <a:spcBef>
                <a:spcPts val="1000"/>
              </a:spcBef>
              <a:spcAft>
                <a:spcPts val="0"/>
              </a:spcAft>
              <a:buFont typeface="Arial" charset="0"/>
              <a:buChar char="•"/>
            </a:pPr>
            <a:r>
              <a:rPr lang="en-US" sz="1600">
                <a:solidFill>
                  <a:schemeClr val="tx1"/>
                </a:solidFill>
              </a:rPr>
              <a:t>High writes per second, with stable ingestion and query performance</a:t>
            </a:r>
          </a:p>
          <a:p>
            <a:pPr marL="285750" lvl="1" indent="-285750">
              <a:spcBef>
                <a:spcPts val="1000"/>
              </a:spcBef>
              <a:spcAft>
                <a:spcPts val="0"/>
              </a:spcAft>
              <a:buFont typeface="Arial" charset="0"/>
              <a:buChar char="•"/>
            </a:pPr>
            <a:r>
              <a:rPr lang="en-US" sz="1600">
                <a:solidFill>
                  <a:schemeClr val="tx1"/>
                </a:solidFill>
              </a:rPr>
              <a:t>Real-time, resilient change feeds logged forever and always accessible</a:t>
            </a:r>
          </a:p>
          <a:p>
            <a:pPr marL="285750" lvl="1" indent="-285750">
              <a:spcBef>
                <a:spcPts val="1000"/>
              </a:spcBef>
              <a:spcAft>
                <a:spcPts val="0"/>
              </a:spcAft>
              <a:buFont typeface="Arial" charset="0"/>
              <a:buChar char="•"/>
            </a:pPr>
            <a:r>
              <a:rPr lang="en-US" sz="1600">
                <a:solidFill>
                  <a:schemeClr val="tx1"/>
                </a:solidFill>
              </a:rPr>
              <a:t>Native integration with Azure Functions</a:t>
            </a:r>
          </a:p>
        </p:txBody>
      </p:sp>
      <p:pic>
        <p:nvPicPr>
          <p:cNvPr id="8" name="Picture 7">
            <a:extLst>
              <a:ext uri="{FF2B5EF4-FFF2-40B4-BE49-F238E27FC236}">
                <a16:creationId xmlns:a16="http://schemas.microsoft.com/office/drawing/2014/main" id="{34A4BCC5-9A5C-4319-ADAD-678D3A5B550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79426" y="6081875"/>
            <a:ext cx="1053764" cy="344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logopedia/images/3/3c/Jet_logo.svg/revision/latest/scale-to-width-down/640?cb=20151210230924">
            <a:extLst>
              <a:ext uri="{FF2B5EF4-FFF2-40B4-BE49-F238E27FC236}">
                <a16:creationId xmlns:a16="http://schemas.microsoft.com/office/drawing/2014/main" id="{65AD9571-2BCA-416D-9570-380AFA21610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600395" y="6094488"/>
            <a:ext cx="780802" cy="31964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521084" y="1493794"/>
            <a:ext cx="5165089" cy="2710370"/>
            <a:chOff x="6521084" y="1493794"/>
            <a:chExt cx="5165089" cy="2710370"/>
          </a:xfrm>
        </p:grpSpPr>
        <p:sp>
          <p:nvSpPr>
            <p:cNvPr id="7" name="TextBox 6">
              <a:extLst>
                <a:ext uri="{FF2B5EF4-FFF2-40B4-BE49-F238E27FC236}">
                  <a16:creationId xmlns:a16="http://schemas.microsoft.com/office/drawing/2014/main" id="{B47F98D2-BAF4-46F1-A83D-2C76B0644B16}"/>
                </a:ext>
              </a:extLst>
            </p:cNvPr>
            <p:cNvSpPr txBox="1"/>
            <p:nvPr/>
          </p:nvSpPr>
          <p:spPr>
            <a:xfrm>
              <a:off x="7432455" y="3819443"/>
              <a:ext cx="1175238"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(Microsoft 1: Tax)</a:t>
              </a:r>
            </a:p>
          </p:txBody>
        </p:sp>
        <p:grpSp>
          <p:nvGrpSpPr>
            <p:cNvPr id="9" name="Group 8">
              <a:extLst>
                <a:ext uri="{FF2B5EF4-FFF2-40B4-BE49-F238E27FC236}">
                  <a16:creationId xmlns:a16="http://schemas.microsoft.com/office/drawing/2014/main" id="{2C09CD02-4DD4-4D23-93D7-56341325E55D}"/>
                </a:ext>
              </a:extLst>
            </p:cNvPr>
            <p:cNvGrpSpPr/>
            <p:nvPr/>
          </p:nvGrpSpPr>
          <p:grpSpPr>
            <a:xfrm>
              <a:off x="7789888" y="3285526"/>
              <a:ext cx="628588" cy="562205"/>
              <a:chOff x="6773175" y="404044"/>
              <a:chExt cx="802419" cy="717677"/>
            </a:xfrm>
          </p:grpSpPr>
          <p:sp>
            <p:nvSpPr>
              <p:cNvPr id="10" name="Freeform 24">
                <a:extLst>
                  <a:ext uri="{FF2B5EF4-FFF2-40B4-BE49-F238E27FC236}">
                    <a16:creationId xmlns:a16="http://schemas.microsoft.com/office/drawing/2014/main" id="{47F70E4C-F9A4-4C03-90AC-E3E04CA119CB}"/>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640">
                <a:extLst>
                  <a:ext uri="{FF2B5EF4-FFF2-40B4-BE49-F238E27FC236}">
                    <a16:creationId xmlns:a16="http://schemas.microsoft.com/office/drawing/2014/main" id="{47115074-3690-4F9E-8362-F3FB1718FF05}"/>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D6323DC7-8855-4364-AD11-5182075C807E}"/>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a:extLst>
                <a:ext uri="{FF2B5EF4-FFF2-40B4-BE49-F238E27FC236}">
                  <a16:creationId xmlns:a16="http://schemas.microsoft.com/office/drawing/2014/main" id="{CA11CDAE-8671-4FC1-B908-FC5C8B019DD9}"/>
                </a:ext>
              </a:extLst>
            </p:cNvPr>
            <p:cNvSpPr txBox="1"/>
            <p:nvPr/>
          </p:nvSpPr>
          <p:spPr>
            <a:xfrm>
              <a:off x="8714894" y="3819443"/>
              <a:ext cx="1414520"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(Microsoft 2: Payment)</a:t>
              </a:r>
            </a:p>
          </p:txBody>
        </p:sp>
        <p:grpSp>
          <p:nvGrpSpPr>
            <p:cNvPr id="14" name="Group 13">
              <a:extLst>
                <a:ext uri="{FF2B5EF4-FFF2-40B4-BE49-F238E27FC236}">
                  <a16:creationId xmlns:a16="http://schemas.microsoft.com/office/drawing/2014/main" id="{57A37F27-4D7A-4B2B-B8C5-07D128EC9807}"/>
                </a:ext>
              </a:extLst>
            </p:cNvPr>
            <p:cNvGrpSpPr/>
            <p:nvPr/>
          </p:nvGrpSpPr>
          <p:grpSpPr>
            <a:xfrm>
              <a:off x="9191968" y="3285526"/>
              <a:ext cx="628588" cy="562205"/>
              <a:chOff x="6773175" y="404044"/>
              <a:chExt cx="802419" cy="717677"/>
            </a:xfrm>
          </p:grpSpPr>
          <p:sp>
            <p:nvSpPr>
              <p:cNvPr id="15" name="Freeform 24">
                <a:extLst>
                  <a:ext uri="{FF2B5EF4-FFF2-40B4-BE49-F238E27FC236}">
                    <a16:creationId xmlns:a16="http://schemas.microsoft.com/office/drawing/2014/main" id="{90C75254-1F53-4253-80EA-DB189B249C71}"/>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Freeform 640">
                <a:extLst>
                  <a:ext uri="{FF2B5EF4-FFF2-40B4-BE49-F238E27FC236}">
                    <a16:creationId xmlns:a16="http://schemas.microsoft.com/office/drawing/2014/main" id="{0AC48EC4-62AE-4EC9-B04A-E5229D01F06B}"/>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D587B621-B4AF-4C9C-8EF4-A0EB41EEC311}"/>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TextBox 17">
              <a:extLst>
                <a:ext uri="{FF2B5EF4-FFF2-40B4-BE49-F238E27FC236}">
                  <a16:creationId xmlns:a16="http://schemas.microsoft.com/office/drawing/2014/main" id="{25942CAB-FFF3-470B-92FA-507E456619DA}"/>
                </a:ext>
              </a:extLst>
            </p:cNvPr>
            <p:cNvSpPr txBox="1"/>
            <p:nvPr/>
          </p:nvSpPr>
          <p:spPr>
            <a:xfrm>
              <a:off x="10009951" y="3819443"/>
              <a:ext cx="1676222"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(Microsoft N: Fulfillment)</a:t>
              </a:r>
            </a:p>
          </p:txBody>
        </p:sp>
        <p:grpSp>
          <p:nvGrpSpPr>
            <p:cNvPr id="19" name="Group 18">
              <a:extLst>
                <a:ext uri="{FF2B5EF4-FFF2-40B4-BE49-F238E27FC236}">
                  <a16:creationId xmlns:a16="http://schemas.microsoft.com/office/drawing/2014/main" id="{FD774294-09A8-4312-9AE8-1C1E2880442F}"/>
                </a:ext>
              </a:extLst>
            </p:cNvPr>
            <p:cNvGrpSpPr/>
            <p:nvPr/>
          </p:nvGrpSpPr>
          <p:grpSpPr>
            <a:xfrm>
              <a:off x="10617876" y="3285526"/>
              <a:ext cx="628588" cy="562205"/>
              <a:chOff x="6773175" y="404044"/>
              <a:chExt cx="802419" cy="717677"/>
            </a:xfrm>
          </p:grpSpPr>
          <p:sp>
            <p:nvSpPr>
              <p:cNvPr id="20" name="Freeform 24">
                <a:extLst>
                  <a:ext uri="{FF2B5EF4-FFF2-40B4-BE49-F238E27FC236}">
                    <a16:creationId xmlns:a16="http://schemas.microsoft.com/office/drawing/2014/main" id="{AD2EDFD4-3C5A-485C-ABBD-96A9CBB51C86}"/>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Freeform 640">
                <a:extLst>
                  <a:ext uri="{FF2B5EF4-FFF2-40B4-BE49-F238E27FC236}">
                    <a16:creationId xmlns:a16="http://schemas.microsoft.com/office/drawing/2014/main" id="{FB34AF1F-8DC9-49C8-BCFD-8A91C3AE8F61}"/>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Freeform 28">
                <a:extLst>
                  <a:ext uri="{FF2B5EF4-FFF2-40B4-BE49-F238E27FC236}">
                    <a16:creationId xmlns:a16="http://schemas.microsoft.com/office/drawing/2014/main" id="{9B30416A-3F07-47B9-89EC-DA09377E43A8}"/>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a:extLst>
                <a:ext uri="{FF2B5EF4-FFF2-40B4-BE49-F238E27FC236}">
                  <a16:creationId xmlns:a16="http://schemas.microsoft.com/office/drawing/2014/main" id="{F2B0ADAF-2A57-42CC-AB63-CF202B9AFEA6}"/>
                </a:ext>
              </a:extLst>
            </p:cNvPr>
            <p:cNvSpPr txBox="1"/>
            <p:nvPr/>
          </p:nvSpPr>
          <p:spPr>
            <a:xfrm>
              <a:off x="7149427" y="1493795"/>
              <a:ext cx="1741294"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Functions</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(E-commerce Checkout, API)</a:t>
              </a:r>
            </a:p>
          </p:txBody>
        </p:sp>
        <p:grpSp>
          <p:nvGrpSpPr>
            <p:cNvPr id="24" name="Group 23">
              <a:extLst>
                <a:ext uri="{FF2B5EF4-FFF2-40B4-BE49-F238E27FC236}">
                  <a16:creationId xmlns:a16="http://schemas.microsoft.com/office/drawing/2014/main" id="{BFC9CF87-4FDD-4FEF-A55C-4E2BC0B7A17F}"/>
                </a:ext>
              </a:extLst>
            </p:cNvPr>
            <p:cNvGrpSpPr/>
            <p:nvPr/>
          </p:nvGrpSpPr>
          <p:grpSpPr>
            <a:xfrm>
              <a:off x="7789888" y="1953114"/>
              <a:ext cx="628588" cy="562205"/>
              <a:chOff x="6773175" y="404044"/>
              <a:chExt cx="802419" cy="717677"/>
            </a:xfrm>
          </p:grpSpPr>
          <p:sp>
            <p:nvSpPr>
              <p:cNvPr id="25" name="Freeform 24">
                <a:extLst>
                  <a:ext uri="{FF2B5EF4-FFF2-40B4-BE49-F238E27FC236}">
                    <a16:creationId xmlns:a16="http://schemas.microsoft.com/office/drawing/2014/main" id="{CC296914-E9AF-4359-9856-F357F5BD8B69}"/>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Freeform 640">
                <a:extLst>
                  <a:ext uri="{FF2B5EF4-FFF2-40B4-BE49-F238E27FC236}">
                    <a16:creationId xmlns:a16="http://schemas.microsoft.com/office/drawing/2014/main" id="{495C8094-B44B-4B83-9170-6BC3F85B6AFA}"/>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Freeform 28">
                <a:extLst>
                  <a:ext uri="{FF2B5EF4-FFF2-40B4-BE49-F238E27FC236}">
                    <a16:creationId xmlns:a16="http://schemas.microsoft.com/office/drawing/2014/main" id="{2FC80CB6-7265-4A36-B132-EEB2FDB644D9}"/>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0" name="TextBox 29">
              <a:extLst>
                <a:ext uri="{FF2B5EF4-FFF2-40B4-BE49-F238E27FC236}">
                  <a16:creationId xmlns:a16="http://schemas.microsoft.com/office/drawing/2014/main" id="{BA22F9D5-3BC7-40AD-AC5B-6771E542F1E9}"/>
                </a:ext>
              </a:extLst>
            </p:cNvPr>
            <p:cNvSpPr txBox="1"/>
            <p:nvPr/>
          </p:nvSpPr>
          <p:spPr>
            <a:xfrm>
              <a:off x="8900654" y="1493794"/>
              <a:ext cx="1228760"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a:t>
              </a:r>
            </a:p>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(Order event score)</a:t>
              </a:r>
            </a:p>
          </p:txBody>
        </p:sp>
        <p:grpSp>
          <p:nvGrpSpPr>
            <p:cNvPr id="31" name="Group 30">
              <a:extLst>
                <a:ext uri="{FF2B5EF4-FFF2-40B4-BE49-F238E27FC236}">
                  <a16:creationId xmlns:a16="http://schemas.microsoft.com/office/drawing/2014/main" id="{00FE1E99-F7C9-4ACD-B7A8-70F3F446D1D8}"/>
                </a:ext>
              </a:extLst>
            </p:cNvPr>
            <p:cNvGrpSpPr/>
            <p:nvPr/>
          </p:nvGrpSpPr>
          <p:grpSpPr>
            <a:xfrm>
              <a:off x="9192685" y="1928657"/>
              <a:ext cx="644698" cy="555680"/>
              <a:chOff x="8376458" y="5925518"/>
              <a:chExt cx="1045926" cy="901512"/>
            </a:xfrm>
          </p:grpSpPr>
          <p:sp>
            <p:nvSpPr>
              <p:cNvPr id="32" name="Star: 4 Points 8">
                <a:extLst>
                  <a:ext uri="{FF2B5EF4-FFF2-40B4-BE49-F238E27FC236}">
                    <a16:creationId xmlns:a16="http://schemas.microsoft.com/office/drawing/2014/main" id="{C9E42FA2-957B-416B-8F63-14DB9EC413D1}"/>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Star: 4 Points 8">
                <a:extLst>
                  <a:ext uri="{FF2B5EF4-FFF2-40B4-BE49-F238E27FC236}">
                    <a16:creationId xmlns:a16="http://schemas.microsoft.com/office/drawing/2014/main" id="{85F388AE-59C6-4FA0-973C-0E8B8B828F65}"/>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A248B2D4-E54D-44B6-920C-57AA1C17C300}"/>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9">
                <a:extLst>
                  <a:ext uri="{FF2B5EF4-FFF2-40B4-BE49-F238E27FC236}">
                    <a16:creationId xmlns:a16="http://schemas.microsoft.com/office/drawing/2014/main" id="{8CBD7062-F159-4777-BA6B-5CC30B24B23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E0EDE646-8375-449B-914C-229B34232681}"/>
                </a:ext>
              </a:extLst>
            </p:cNvPr>
            <p:cNvGrpSpPr/>
            <p:nvPr/>
          </p:nvGrpSpPr>
          <p:grpSpPr>
            <a:xfrm>
              <a:off x="6521084" y="1987693"/>
              <a:ext cx="485379" cy="412901"/>
              <a:chOff x="5872464" y="2045113"/>
              <a:chExt cx="485379" cy="412901"/>
            </a:xfrm>
          </p:grpSpPr>
          <p:grpSp>
            <p:nvGrpSpPr>
              <p:cNvPr id="37" name="Group 36">
                <a:extLst>
                  <a:ext uri="{FF2B5EF4-FFF2-40B4-BE49-F238E27FC236}">
                    <a16:creationId xmlns:a16="http://schemas.microsoft.com/office/drawing/2014/main" id="{B4DF48C3-6098-4FD9-BDDA-639CA3E5F544}"/>
                  </a:ext>
                </a:extLst>
              </p:cNvPr>
              <p:cNvGrpSpPr/>
              <p:nvPr/>
            </p:nvGrpSpPr>
            <p:grpSpPr>
              <a:xfrm>
                <a:off x="5872464" y="2045113"/>
                <a:ext cx="485379" cy="412901"/>
                <a:chOff x="2107244" y="1575258"/>
                <a:chExt cx="310993" cy="264555"/>
              </a:xfrm>
            </p:grpSpPr>
            <p:sp>
              <p:nvSpPr>
                <p:cNvPr id="42" name="Rectangle 9">
                  <a:extLst>
                    <a:ext uri="{FF2B5EF4-FFF2-40B4-BE49-F238E27FC236}">
                      <a16:creationId xmlns:a16="http://schemas.microsoft.com/office/drawing/2014/main" id="{D53BD777-E226-4431-8CA0-C1D81054A77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3" name="Line 10">
                  <a:extLst>
                    <a:ext uri="{FF2B5EF4-FFF2-40B4-BE49-F238E27FC236}">
                      <a16:creationId xmlns:a16="http://schemas.microsoft.com/office/drawing/2014/main" id="{479804F7-219D-4ECB-B931-ED10185D826F}"/>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5757F73E-8F6E-49E6-9713-D31027231AA5}"/>
                  </a:ext>
                </a:extLst>
              </p:cNvPr>
              <p:cNvGrpSpPr/>
              <p:nvPr/>
            </p:nvGrpSpPr>
            <p:grpSpPr>
              <a:xfrm>
                <a:off x="6153589" y="2082451"/>
                <a:ext cx="149347" cy="37338"/>
                <a:chOff x="2287367" y="1599181"/>
                <a:chExt cx="95690" cy="23923"/>
              </a:xfrm>
              <a:solidFill>
                <a:schemeClr val="tx2"/>
              </a:solidFill>
            </p:grpSpPr>
            <p:sp>
              <p:nvSpPr>
                <p:cNvPr id="39" name="Oval 11">
                  <a:extLst>
                    <a:ext uri="{FF2B5EF4-FFF2-40B4-BE49-F238E27FC236}">
                      <a16:creationId xmlns:a16="http://schemas.microsoft.com/office/drawing/2014/main" id="{8BA45FA7-AC75-48C4-A8FE-2646B8874478}"/>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0" name="Oval 12">
                  <a:extLst>
                    <a:ext uri="{FF2B5EF4-FFF2-40B4-BE49-F238E27FC236}">
                      <a16:creationId xmlns:a16="http://schemas.microsoft.com/office/drawing/2014/main" id="{E0ADB978-C325-4B75-AF9F-F373E2DE3BFB}"/>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1" name="Oval 13">
                  <a:extLst>
                    <a:ext uri="{FF2B5EF4-FFF2-40B4-BE49-F238E27FC236}">
                      <a16:creationId xmlns:a16="http://schemas.microsoft.com/office/drawing/2014/main" id="{78FCC64B-1FCE-421B-85FF-D8D9AB59A875}"/>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44" name="ShoppingCart_E7BF">
              <a:extLst>
                <a:ext uri="{FF2B5EF4-FFF2-40B4-BE49-F238E27FC236}">
                  <a16:creationId xmlns:a16="http://schemas.microsoft.com/office/drawing/2014/main" id="{217E8BCF-60CE-4C8C-856F-3DFD565DB313}"/>
                </a:ext>
              </a:extLst>
            </p:cNvPr>
            <p:cNvSpPr>
              <a:spLocks noChangeAspect="1" noEditPoints="1"/>
            </p:cNvSpPr>
            <p:nvPr/>
          </p:nvSpPr>
          <p:spPr bwMode="auto">
            <a:xfrm>
              <a:off x="6642271" y="2158801"/>
              <a:ext cx="214846" cy="182696"/>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50" name="Group 49">
              <a:extLst>
                <a:ext uri="{FF2B5EF4-FFF2-40B4-BE49-F238E27FC236}">
                  <a16:creationId xmlns:a16="http://schemas.microsoft.com/office/drawing/2014/main" id="{C3BBF825-D75D-41D9-AFA2-506A95399AF4}"/>
                </a:ext>
              </a:extLst>
            </p:cNvPr>
            <p:cNvGrpSpPr/>
            <p:nvPr/>
          </p:nvGrpSpPr>
          <p:grpSpPr>
            <a:xfrm>
              <a:off x="10694089" y="1840340"/>
              <a:ext cx="307945" cy="699265"/>
              <a:chOff x="10878229" y="2464963"/>
              <a:chExt cx="307945" cy="699265"/>
            </a:xfrm>
          </p:grpSpPr>
          <p:sp>
            <p:nvSpPr>
              <p:cNvPr id="4" name="Rectangle 3">
                <a:extLst>
                  <a:ext uri="{FF2B5EF4-FFF2-40B4-BE49-F238E27FC236}">
                    <a16:creationId xmlns:a16="http://schemas.microsoft.com/office/drawing/2014/main" id="{608400D6-8A1F-45F5-AEF8-BDEEA3C2B114}"/>
                  </a:ext>
                </a:extLst>
              </p:cNvPr>
              <p:cNvSpPr/>
              <p:nvPr/>
            </p:nvSpPr>
            <p:spPr bwMode="auto">
              <a:xfrm>
                <a:off x="10878229" y="246496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C13A80FA-2468-45C9-AA28-BFE15747E4AC}"/>
                  </a:ext>
                </a:extLst>
              </p:cNvPr>
              <p:cNvSpPr/>
              <p:nvPr/>
            </p:nvSpPr>
            <p:spPr bwMode="auto">
              <a:xfrm>
                <a:off x="10878229" y="258715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AAC91367-19E5-49E0-BD12-EF4C74AD1423}"/>
                  </a:ext>
                </a:extLst>
              </p:cNvPr>
              <p:cNvSpPr/>
              <p:nvPr/>
            </p:nvSpPr>
            <p:spPr bwMode="auto">
              <a:xfrm>
                <a:off x="10878229" y="270934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0704720-9D62-4B5F-8018-3A93C6099560}"/>
                  </a:ext>
                </a:extLst>
              </p:cNvPr>
              <p:cNvSpPr/>
              <p:nvPr/>
            </p:nvSpPr>
            <p:spPr bwMode="auto">
              <a:xfrm>
                <a:off x="10878229" y="2831533"/>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D0584DF0-A753-4656-A3DA-1C76010B9258}"/>
                  </a:ext>
                </a:extLst>
              </p:cNvPr>
              <p:cNvSpPr/>
              <p:nvPr/>
            </p:nvSpPr>
            <p:spPr bwMode="auto">
              <a:xfrm>
                <a:off x="10878229" y="2953723"/>
                <a:ext cx="307945" cy="8831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411F0CA2-B185-4F09-B471-3582140ABE5E}"/>
                  </a:ext>
                </a:extLst>
              </p:cNvPr>
              <p:cNvSpPr/>
              <p:nvPr/>
            </p:nvSpPr>
            <p:spPr bwMode="auto">
              <a:xfrm>
                <a:off x="10878229" y="3075911"/>
                <a:ext cx="307945" cy="88317"/>
              </a:xfrm>
              <a:prstGeom prst="rect">
                <a:avLst/>
              </a:prstGeom>
              <a:no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TextBox 50">
              <a:extLst>
                <a:ext uri="{FF2B5EF4-FFF2-40B4-BE49-F238E27FC236}">
                  <a16:creationId xmlns:a16="http://schemas.microsoft.com/office/drawing/2014/main" id="{5F1E5757-9FA6-49E2-BC0C-C5D46070BD55}"/>
                </a:ext>
              </a:extLst>
            </p:cNvPr>
            <p:cNvSpPr txBox="1"/>
            <p:nvPr/>
          </p:nvSpPr>
          <p:spPr>
            <a:xfrm>
              <a:off x="10414884" y="2598044"/>
              <a:ext cx="866356"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Change feed</a:t>
              </a:r>
            </a:p>
          </p:txBody>
        </p:sp>
        <p:cxnSp>
          <p:nvCxnSpPr>
            <p:cNvPr id="52" name="Straight Arrow Connector 51">
              <a:extLst>
                <a:ext uri="{FF2B5EF4-FFF2-40B4-BE49-F238E27FC236}">
                  <a16:creationId xmlns:a16="http://schemas.microsoft.com/office/drawing/2014/main" id="{0AFA403C-2A21-45EB-9005-802136AA75D6}"/>
                </a:ext>
              </a:extLst>
            </p:cNvPr>
            <p:cNvCxnSpPr>
              <a:cxnSpLocks/>
            </p:cNvCxnSpPr>
            <p:nvPr/>
          </p:nvCxnSpPr>
          <p:spPr>
            <a:xfrm>
              <a:off x="7149427" y="2209259"/>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Arrow Connector 53">
              <a:extLst>
                <a:ext uri="{FF2B5EF4-FFF2-40B4-BE49-F238E27FC236}">
                  <a16:creationId xmlns:a16="http://schemas.microsoft.com/office/drawing/2014/main" id="{7A6223F7-F37F-42B6-B44A-D663D881ED61}"/>
                </a:ext>
              </a:extLst>
            </p:cNvPr>
            <p:cNvCxnSpPr>
              <a:cxnSpLocks/>
            </p:cNvCxnSpPr>
            <p:nvPr/>
          </p:nvCxnSpPr>
          <p:spPr>
            <a:xfrm>
              <a:off x="8578177" y="2209259"/>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a:extLst>
                <a:ext uri="{FF2B5EF4-FFF2-40B4-BE49-F238E27FC236}">
                  <a16:creationId xmlns:a16="http://schemas.microsoft.com/office/drawing/2014/main" id="{026C6D89-DB32-4297-BBFA-2B05E12A4DA4}"/>
                </a:ext>
              </a:extLst>
            </p:cNvPr>
            <p:cNvCxnSpPr>
              <a:cxnSpLocks/>
            </p:cNvCxnSpPr>
            <p:nvPr/>
          </p:nvCxnSpPr>
          <p:spPr>
            <a:xfrm>
              <a:off x="10088569" y="2209259"/>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a:extLst>
                <a:ext uri="{FF2B5EF4-FFF2-40B4-BE49-F238E27FC236}">
                  <a16:creationId xmlns:a16="http://schemas.microsoft.com/office/drawing/2014/main" id="{CC1CA558-BAED-40DA-9E4C-161019347EEA}"/>
                </a:ext>
              </a:extLst>
            </p:cNvPr>
            <p:cNvCxnSpPr>
              <a:cxnSpLocks/>
            </p:cNvCxnSpPr>
            <p:nvPr/>
          </p:nvCxnSpPr>
          <p:spPr>
            <a:xfrm>
              <a:off x="8578177" y="3556366"/>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3CD8D5C6-3BD8-4FE4-8FB8-AEF9E6F4C1E5}"/>
                </a:ext>
              </a:extLst>
            </p:cNvPr>
            <p:cNvCxnSpPr>
              <a:cxnSpLocks/>
            </p:cNvCxnSpPr>
            <p:nvPr/>
          </p:nvCxnSpPr>
          <p:spPr>
            <a:xfrm>
              <a:off x="9966105" y="3556366"/>
              <a:ext cx="49869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B22D4EDD-A310-4038-BB2B-C9BEB6B9FB78}"/>
                </a:ext>
              </a:extLst>
            </p:cNvPr>
            <p:cNvCxnSpPr>
              <a:cxnSpLocks/>
            </p:cNvCxnSpPr>
            <p:nvPr/>
          </p:nvCxnSpPr>
          <p:spPr>
            <a:xfrm>
              <a:off x="10913357" y="2859029"/>
              <a:ext cx="0" cy="329069"/>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0790861F-A63D-401F-B331-0C20AFD07406}"/>
                </a:ext>
              </a:extLst>
            </p:cNvPr>
            <p:cNvCxnSpPr>
              <a:cxnSpLocks/>
            </p:cNvCxnSpPr>
            <p:nvPr/>
          </p:nvCxnSpPr>
          <p:spPr>
            <a:xfrm flipH="1">
              <a:off x="9629317" y="2702748"/>
              <a:ext cx="812340" cy="485350"/>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a:extLst>
                <a:ext uri="{FF2B5EF4-FFF2-40B4-BE49-F238E27FC236}">
                  <a16:creationId xmlns:a16="http://schemas.microsoft.com/office/drawing/2014/main" id="{01D5D21D-2F2D-415D-99E2-30F8EF21B30F}"/>
                </a:ext>
              </a:extLst>
            </p:cNvPr>
            <p:cNvCxnSpPr>
              <a:cxnSpLocks/>
            </p:cNvCxnSpPr>
            <p:nvPr/>
          </p:nvCxnSpPr>
          <p:spPr>
            <a:xfrm flipH="1">
              <a:off x="8252953" y="2444086"/>
              <a:ext cx="2227472" cy="707819"/>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3999884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ea typeface="Segoe UI Semilight" charset="0"/>
              </a:rPr>
              <a:t>Modern apps face new challenges</a:t>
            </a:r>
          </a:p>
        </p:txBody>
      </p:sp>
      <p:sp>
        <p:nvSpPr>
          <p:cNvPr id="20" name="Rectangle 19"/>
          <p:cNvSpPr/>
          <p:nvPr/>
        </p:nvSpPr>
        <p:spPr>
          <a:xfrm>
            <a:off x="325657" y="1462436"/>
            <a:ext cx="5887859" cy="3744615"/>
          </a:xfrm>
          <a:prstGeom prst="rect">
            <a:avLst/>
          </a:prstGeom>
        </p:spPr>
        <p:txBody>
          <a:bodyPr wrap="square">
            <a:spAutoFit/>
          </a:bodyPr>
          <a:lstStyle/>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Managing and syncing data distributed around the globe</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Delivering highly-responsive, real-time personalization</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Processing and analyzing large, complex data</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Scaling both throughput and storage based on global demand</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Offering low-latency to global users</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Modernizing existing apps and data</a:t>
            </a: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marL="285750" indent="-285750">
              <a:spcBef>
                <a:spcPts val="1400"/>
              </a:spcBef>
              <a:buClr>
                <a:schemeClr val="bg1"/>
              </a:buClr>
              <a:buFont typeface="Arial" charset="0"/>
              <a:buChar cha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p:txBody>
      </p:sp>
      <p:sp>
        <p:nvSpPr>
          <p:cNvPr id="134" name="globe_4">
            <a:extLst>
              <a:ext uri="{FF2B5EF4-FFF2-40B4-BE49-F238E27FC236}">
                <a16:creationId xmlns:a16="http://schemas.microsoft.com/office/drawing/2014/main" id="{2BD1B5C8-0B72-4704-8C16-CCCCFE9C9F22}"/>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5" name="Group 4"/>
          <p:cNvGrpSpPr/>
          <p:nvPr/>
        </p:nvGrpSpPr>
        <p:grpSpPr>
          <a:xfrm>
            <a:off x="7529886" y="1148066"/>
            <a:ext cx="3758492" cy="4725767"/>
            <a:chOff x="7529886" y="1148066"/>
            <a:chExt cx="3758492" cy="4725767"/>
          </a:xfrm>
        </p:grpSpPr>
        <p:grpSp>
          <p:nvGrpSpPr>
            <p:cNvPr id="33" name="Group 32"/>
            <p:cNvGrpSpPr/>
            <p:nvPr/>
          </p:nvGrpSpPr>
          <p:grpSpPr>
            <a:xfrm>
              <a:off x="8768637" y="1148066"/>
              <a:ext cx="1620003" cy="838490"/>
              <a:chOff x="8768637" y="1148066"/>
              <a:chExt cx="1620003" cy="838490"/>
            </a:xfrm>
          </p:grpSpPr>
          <p:cxnSp>
            <p:nvCxnSpPr>
              <p:cNvPr id="137" name="Straight Connector 136"/>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5"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36" name="Straight Connector 135"/>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C97D791-00BA-4984-964B-E9786368EA25}"/>
                </a:ext>
              </a:extLst>
            </p:cNvPr>
            <p:cNvGrpSpPr/>
            <p:nvPr/>
          </p:nvGrpSpPr>
          <p:grpSpPr>
            <a:xfrm>
              <a:off x="8275777" y="2518051"/>
              <a:ext cx="1188423" cy="701234"/>
              <a:chOff x="1760111" y="-790754"/>
              <a:chExt cx="8156776" cy="4812936"/>
            </a:xfrm>
            <a:solidFill>
              <a:schemeClr val="bg1"/>
            </a:solidFill>
          </p:grpSpPr>
          <p:sp useBgFill="1">
            <p:nvSpPr>
              <p:cNvPr id="141"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2"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3"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4"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5"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6"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7"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8"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9"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0"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1"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2"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3"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4"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5"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56" name="Group 155">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167"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8"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9"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0"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1"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57"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8"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9"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0"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1"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2"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3"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4"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5"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6"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27" name="Group 26"/>
            <p:cNvGrpSpPr/>
            <p:nvPr/>
          </p:nvGrpSpPr>
          <p:grpSpPr>
            <a:xfrm flipH="1">
              <a:off x="7529886" y="2008367"/>
              <a:ext cx="1505789" cy="842270"/>
              <a:chOff x="8976399" y="3620953"/>
              <a:chExt cx="1620003" cy="842270"/>
            </a:xfrm>
          </p:grpSpPr>
          <p:sp>
            <p:nvSpPr>
              <p:cNvPr id="172" name="Oval 225"/>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73" name="Straight Connector 172"/>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9161159" y="1599471"/>
              <a:ext cx="448666" cy="677360"/>
              <a:chOff x="847165" y="4612342"/>
              <a:chExt cx="1196788" cy="1806815"/>
            </a:xfrm>
          </p:grpSpPr>
          <p:sp>
            <p:nvSpPr>
              <p:cNvPr id="176" name="Freeform 5">
                <a:extLst>
                  <a:ext uri="{FF2B5EF4-FFF2-40B4-BE49-F238E27FC236}">
                    <a16:creationId xmlns:a16="http://schemas.microsoft.com/office/drawing/2014/main" id="{EF54ADEA-18F7-473F-9251-2B57AAB6C015}"/>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177" name="Oval 176"/>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78" name="Group 177"/>
              <p:cNvGrpSpPr/>
              <p:nvPr/>
            </p:nvGrpSpPr>
            <p:grpSpPr>
              <a:xfrm>
                <a:off x="1682749" y="4759323"/>
                <a:ext cx="104775" cy="293371"/>
                <a:chOff x="1682750" y="4759325"/>
                <a:chExt cx="95250" cy="266701"/>
              </a:xfrm>
            </p:grpSpPr>
            <p:sp>
              <p:nvSpPr>
                <p:cNvPr id="179" name="Freeform 178"/>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80" name="Straight Connector 179"/>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9577536" y="2816754"/>
              <a:ext cx="1710842" cy="1037406"/>
              <a:chOff x="9857622" y="3006697"/>
              <a:chExt cx="1710842" cy="839574"/>
            </a:xfrm>
          </p:grpSpPr>
          <p:sp>
            <p:nvSpPr>
              <p:cNvPr id="181"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82" name="Straight Connector 181"/>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flipH="1">
              <a:off x="7826880" y="3803834"/>
              <a:ext cx="1710842" cy="1033490"/>
              <a:chOff x="9857622" y="3006697"/>
              <a:chExt cx="1710842" cy="836405"/>
            </a:xfrm>
          </p:grpSpPr>
          <p:sp>
            <p:nvSpPr>
              <p:cNvPr id="192"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3" name="Straight Connector 192"/>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710791" y="3475840"/>
              <a:ext cx="640883" cy="718165"/>
              <a:chOff x="9710791" y="3475840"/>
              <a:chExt cx="640883" cy="718165"/>
            </a:xfrm>
          </p:grpSpPr>
          <p:grpSp>
            <p:nvGrpSpPr>
              <p:cNvPr id="184" name="Group 183">
                <a:extLst>
                  <a:ext uri="{FF2B5EF4-FFF2-40B4-BE49-F238E27FC236}">
                    <a16:creationId xmlns:a16="http://schemas.microsoft.com/office/drawing/2014/main" id="{35A87AA2-DAB9-4254-B828-7FAA05D099CE}"/>
                  </a:ext>
                </a:extLst>
              </p:cNvPr>
              <p:cNvGrpSpPr/>
              <p:nvPr/>
            </p:nvGrpSpPr>
            <p:grpSpPr>
              <a:xfrm>
                <a:off x="9777143" y="3475840"/>
                <a:ext cx="574531" cy="718165"/>
                <a:chOff x="-89366" y="1973262"/>
                <a:chExt cx="986802" cy="1233504"/>
              </a:xfrm>
            </p:grpSpPr>
            <p:sp>
              <p:nvSpPr>
                <p:cNvPr id="185" name="Freeform 5">
                  <a:extLst>
                    <a:ext uri="{FF2B5EF4-FFF2-40B4-BE49-F238E27FC236}">
                      <a16:creationId xmlns:a16="http://schemas.microsoft.com/office/drawing/2014/main" id="{574D261B-97E7-4597-98C0-9529E23EC5D1}"/>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6">
                  <a:extLst>
                    <a:ext uri="{FF2B5EF4-FFF2-40B4-BE49-F238E27FC236}">
                      <a16:creationId xmlns:a16="http://schemas.microsoft.com/office/drawing/2014/main" id="{132C6A16-275A-4C55-B5C7-E8A68BB3E447}"/>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7">
                  <a:extLst>
                    <a:ext uri="{FF2B5EF4-FFF2-40B4-BE49-F238E27FC236}">
                      <a16:creationId xmlns:a16="http://schemas.microsoft.com/office/drawing/2014/main" id="{8DE35445-4B88-4A30-BA10-067A8F48D51A}"/>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4D5B5D08-7037-42F6-B83C-01022F1CCC88}"/>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a:extLst>
                    <a:ext uri="{FF2B5EF4-FFF2-40B4-BE49-F238E27FC236}">
                      <a16:creationId xmlns:a16="http://schemas.microsoft.com/office/drawing/2014/main" id="{E4A835CC-6A66-4A42-BB7A-D0970942098E}"/>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5" name="Rectangle 194">
                <a:extLst>
                  <a:ext uri="{FF2B5EF4-FFF2-40B4-BE49-F238E27FC236}">
                    <a16:creationId xmlns:a16="http://schemas.microsoft.com/office/drawing/2014/main" id="{E4A835CC-6A66-4A42-BB7A-D0970942098E}"/>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6" name="speedometer_2">
              <a:extLst>
                <a:ext uri="{FF2B5EF4-FFF2-40B4-BE49-F238E27FC236}">
                  <a16:creationId xmlns:a16="http://schemas.microsoft.com/office/drawing/2014/main" id="{4B2D301D-7A26-4946-A78C-6DC3D8DD9591}"/>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197" name="Group 196"/>
            <p:cNvGrpSpPr/>
            <p:nvPr/>
          </p:nvGrpSpPr>
          <p:grpSpPr>
            <a:xfrm>
              <a:off x="9432957" y="4840079"/>
              <a:ext cx="1620003" cy="1033754"/>
              <a:chOff x="8768637" y="1148066"/>
              <a:chExt cx="1620003" cy="846150"/>
            </a:xfrm>
          </p:grpSpPr>
          <p:sp>
            <p:nvSpPr>
              <p:cNvPr id="198"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9" name="Straight Connector 198"/>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8115965" y="5358317"/>
            <a:ext cx="1524626" cy="934349"/>
            <a:chOff x="8115965" y="5358317"/>
            <a:chExt cx="1524626" cy="934349"/>
          </a:xfrm>
        </p:grpSpPr>
        <p:grpSp>
          <p:nvGrpSpPr>
            <p:cNvPr id="222" name="Group 221">
              <a:extLst>
                <a:ext uri="{FF2B5EF4-FFF2-40B4-BE49-F238E27FC236}">
                  <a16:creationId xmlns:a16="http://schemas.microsoft.com/office/drawing/2014/main" id="{5C97D791-00BA-4984-964B-E9786368EA25}"/>
                </a:ext>
              </a:extLst>
            </p:cNvPr>
            <p:cNvGrpSpPr/>
            <p:nvPr/>
          </p:nvGrpSpPr>
          <p:grpSpPr>
            <a:xfrm>
              <a:off x="8250606" y="5454875"/>
              <a:ext cx="944339" cy="557211"/>
              <a:chOff x="1760111" y="-790754"/>
              <a:chExt cx="8156776" cy="4812936"/>
            </a:xfrm>
            <a:solidFill>
              <a:schemeClr val="bg1"/>
            </a:solidFill>
          </p:grpSpPr>
          <p:sp useBgFill="1">
            <p:nvSpPr>
              <p:cNvPr id="223"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4"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5"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6"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7"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8"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9"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0"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1"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2"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3"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4"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5"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6"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7"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238" name="Group 237">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249"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0"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1"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2"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3"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239"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0"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1"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2"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3"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4"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5"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6"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7"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8"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254" name="Freeform 9">
              <a:extLst>
                <a:ext uri="{FF2B5EF4-FFF2-40B4-BE49-F238E27FC236}">
                  <a16:creationId xmlns:a16="http://schemas.microsoft.com/office/drawing/2014/main" id="{F381B58E-D814-46CB-BE0C-6195210E7118}"/>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35" name="Group 34"/>
            <p:cNvGrpSpPr/>
            <p:nvPr/>
          </p:nvGrpSpPr>
          <p:grpSpPr>
            <a:xfrm>
              <a:off x="9215069" y="5584958"/>
              <a:ext cx="425522" cy="707708"/>
              <a:chOff x="8895800" y="5547898"/>
              <a:chExt cx="425522" cy="707708"/>
            </a:xfrm>
          </p:grpSpPr>
          <p:sp>
            <p:nvSpPr>
              <p:cNvPr id="221" name="Freeform 5">
                <a:extLst>
                  <a:ext uri="{FF2B5EF4-FFF2-40B4-BE49-F238E27FC236}">
                    <a16:creationId xmlns:a16="http://schemas.microsoft.com/office/drawing/2014/main" id="{EF54ADEA-18F7-473F-9251-2B57AAB6C015}"/>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212" name="Group 211">
                <a:extLst>
                  <a:ext uri="{FF2B5EF4-FFF2-40B4-BE49-F238E27FC236}">
                    <a16:creationId xmlns:a16="http://schemas.microsoft.com/office/drawing/2014/main" id="{72FB2D59-F5BC-4203-83F6-03711A573999}"/>
                  </a:ext>
                </a:extLst>
              </p:cNvPr>
              <p:cNvGrpSpPr/>
              <p:nvPr/>
            </p:nvGrpSpPr>
            <p:grpSpPr>
              <a:xfrm>
                <a:off x="8946602" y="5609873"/>
                <a:ext cx="331138" cy="460693"/>
                <a:chOff x="1778647" y="1301093"/>
                <a:chExt cx="307813" cy="252387"/>
              </a:xfrm>
              <a:noFill/>
            </p:grpSpPr>
            <p:grpSp>
              <p:nvGrpSpPr>
                <p:cNvPr id="213" name="Group 212">
                  <a:extLst>
                    <a:ext uri="{FF2B5EF4-FFF2-40B4-BE49-F238E27FC236}">
                      <a16:creationId xmlns:a16="http://schemas.microsoft.com/office/drawing/2014/main" id="{D3574D98-ADE5-4A14-B45A-C4672CCE7C94}"/>
                    </a:ext>
                  </a:extLst>
                </p:cNvPr>
                <p:cNvGrpSpPr/>
                <p:nvPr/>
              </p:nvGrpSpPr>
              <p:grpSpPr>
                <a:xfrm>
                  <a:off x="1778647" y="1301093"/>
                  <a:ext cx="307813" cy="252387"/>
                  <a:chOff x="2107086" y="1452805"/>
                  <a:chExt cx="307813" cy="252387"/>
                </a:xfrm>
                <a:grpFill/>
              </p:grpSpPr>
              <p:sp>
                <p:nvSpPr>
                  <p:cNvPr id="216" name="Rectangle 215">
                    <a:extLst>
                      <a:ext uri="{FF2B5EF4-FFF2-40B4-BE49-F238E27FC236}">
                        <a16:creationId xmlns:a16="http://schemas.microsoft.com/office/drawing/2014/main" id="{BAB821EC-6EB1-4260-8EF4-54867F9565A8}"/>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7" name="Rectangle 216">
                    <a:extLst>
                      <a:ext uri="{FF2B5EF4-FFF2-40B4-BE49-F238E27FC236}">
                        <a16:creationId xmlns:a16="http://schemas.microsoft.com/office/drawing/2014/main" id="{D5B81986-9C57-4916-A133-32EEAB1530BA}"/>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8" name="Rectangle 217">
                    <a:extLst>
                      <a:ext uri="{FF2B5EF4-FFF2-40B4-BE49-F238E27FC236}">
                        <a16:creationId xmlns:a16="http://schemas.microsoft.com/office/drawing/2014/main" id="{1EE42D7F-766B-412D-A04F-738F7B69BC19}"/>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9" name="Rectangle 218">
                    <a:extLst>
                      <a:ext uri="{FF2B5EF4-FFF2-40B4-BE49-F238E27FC236}">
                        <a16:creationId xmlns:a16="http://schemas.microsoft.com/office/drawing/2014/main" id="{6505F5D3-53DB-4C65-BFD0-C1989315D6DB}"/>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cxnSp>
              <p:nvCxnSpPr>
                <p:cNvPr id="214" name="Straight Connector 213">
                  <a:extLst>
                    <a:ext uri="{FF2B5EF4-FFF2-40B4-BE49-F238E27FC236}">
                      <a16:creationId xmlns:a16="http://schemas.microsoft.com/office/drawing/2014/main" id="{742005A9-5179-43D1-8BAA-EFD76CC5C1A7}"/>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215" name="Straight Connector 214">
                  <a:extLst>
                    <a:ext uri="{FF2B5EF4-FFF2-40B4-BE49-F238E27FC236}">
                      <a16:creationId xmlns:a16="http://schemas.microsoft.com/office/drawing/2014/main" id="{6624EEF9-29B9-4205-BF00-83547840E5CF}"/>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spTree>
    <p:extLst>
      <p:ext uri="{BB962C8B-B14F-4D97-AF65-F5344CB8AC3E}">
        <p14:creationId xmlns:p14="http://schemas.microsoft.com/office/powerpoint/2010/main" val="13551528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14:bounceEnd="50000">
                                          <p:cBhvr additive="base">
                                            <p:cTn id="7" dur="500" fill="hold"/>
                                            <p:tgtEl>
                                              <p:spTgt spid="13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14:presetBounceEnd="50000">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14:bounceEnd="50000">
                                          <p:cBhvr additive="base">
                                            <p:cTn id="14"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ppt_x"/>
                                              </p:val>
                                            </p:tav>
                                            <p:tav tm="100000">
                                              <p:val>
                                                <p:strVal val="#ppt_x"/>
                                              </p:val>
                                            </p:tav>
                                          </p:tavLst>
                                        </p:anim>
                                        <p:anim calcmode="lin" valueType="num">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1077"/>
            <a:ext cx="5606043" cy="899665"/>
          </a:xfrm>
        </p:spPr>
        <p:txBody>
          <a:bodyPr/>
          <a:lstStyle/>
          <a:p>
            <a:r>
              <a:rPr lang="en-US"/>
              <a:t>Run spark over operational data</a:t>
            </a:r>
          </a:p>
        </p:txBody>
      </p:sp>
      <p:sp>
        <p:nvSpPr>
          <p:cNvPr id="3" name="Content Placeholder 2"/>
          <p:cNvSpPr>
            <a:spLocks noGrp="1"/>
          </p:cNvSpPr>
          <p:nvPr>
            <p:ph type="body" sz="quarter" idx="11"/>
          </p:nvPr>
        </p:nvSpPr>
        <p:spPr>
          <a:xfrm>
            <a:off x="269239" y="1494678"/>
            <a:ext cx="5606043" cy="2768963"/>
          </a:xfrm>
        </p:spPr>
        <p:txBody>
          <a:bodyPr/>
          <a:lstStyle/>
          <a:p>
            <a:r>
              <a:rPr lang="en-US">
                <a:solidFill>
                  <a:schemeClr val="tx1"/>
                </a:solidFill>
              </a:rPr>
              <a:t>Accelerate analysis of fast-changing, high-volume, global data.</a:t>
            </a:r>
          </a:p>
          <a:p>
            <a:pPr marL="285750" lvl="1" indent="-285750">
              <a:spcBef>
                <a:spcPts val="1600"/>
              </a:spcBef>
              <a:spcAft>
                <a:spcPts val="0"/>
              </a:spcAft>
              <a:buFont typeface="Arial" charset="0"/>
              <a:buChar char="•"/>
            </a:pPr>
            <a:r>
              <a:rPr lang="en-US" sz="1600">
                <a:solidFill>
                  <a:schemeClr val="tx1"/>
                </a:solidFill>
              </a:rPr>
              <a:t>Real-time big data processing across any data model</a:t>
            </a:r>
          </a:p>
          <a:p>
            <a:pPr marL="285750" lvl="1" indent="-285750">
              <a:spcBef>
                <a:spcPts val="1000"/>
              </a:spcBef>
              <a:spcAft>
                <a:spcPts val="0"/>
              </a:spcAft>
              <a:buFont typeface="Arial" charset="0"/>
              <a:buChar char="•"/>
            </a:pPr>
            <a:r>
              <a:rPr lang="en-US" sz="1600">
                <a:solidFill>
                  <a:schemeClr val="tx1"/>
                </a:solidFill>
              </a:rPr>
              <a:t>Machine learning at scale over globally-distributed data</a:t>
            </a:r>
          </a:p>
          <a:p>
            <a:pPr marL="285750" lvl="1" indent="-285750">
              <a:spcBef>
                <a:spcPts val="1000"/>
              </a:spcBef>
              <a:spcAft>
                <a:spcPts val="0"/>
              </a:spcAft>
              <a:buFont typeface="Arial" charset="0"/>
              <a:buChar char="•"/>
            </a:pPr>
            <a:r>
              <a:rPr lang="en-US" sz="1600">
                <a:solidFill>
                  <a:schemeClr val="tx1"/>
                </a:solidFill>
              </a:rPr>
              <a:t>Speeds analytical queries with automatic indexing and push-down predicate filtering</a:t>
            </a:r>
          </a:p>
          <a:p>
            <a:pPr marL="285750" lvl="1" indent="-285750">
              <a:spcBef>
                <a:spcPts val="1000"/>
              </a:spcBef>
              <a:spcAft>
                <a:spcPts val="0"/>
              </a:spcAft>
              <a:buFont typeface="Arial" charset="0"/>
              <a:buChar char="•"/>
            </a:pPr>
            <a:r>
              <a:rPr lang="en-US" sz="1600">
                <a:solidFill>
                  <a:schemeClr val="tx1"/>
                </a:solidFill>
              </a:rPr>
              <a:t>Native integration with Spark Connector</a:t>
            </a:r>
          </a:p>
        </p:txBody>
      </p:sp>
      <p:pic>
        <p:nvPicPr>
          <p:cNvPr id="16" name="Picture 6">
            <a:extLst>
              <a:ext uri="{FF2B5EF4-FFF2-40B4-BE49-F238E27FC236}">
                <a16:creationId xmlns:a16="http://schemas.microsoft.com/office/drawing/2014/main" id="{C75D6E6D-60E0-4968-8D3E-A29B48BA3FE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636295" y="5869257"/>
            <a:ext cx="711710" cy="71345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ssbinfo.com/wp-content/uploads/2017/09/cropped-SSB-Logo-Square-Transparent-1-270x270.png">
            <a:extLst>
              <a:ext uri="{FF2B5EF4-FFF2-40B4-BE49-F238E27FC236}">
                <a16:creationId xmlns:a16="http://schemas.microsoft.com/office/drawing/2014/main" id="{92283645-78DC-46A8-A7DE-4B128802F4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66367" y="5978255"/>
            <a:ext cx="577025" cy="5817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latform.affinio.com/assets/images/affinio_black-e37e523efd22117b9497d8b419098055.png">
            <a:extLst>
              <a:ext uri="{FF2B5EF4-FFF2-40B4-BE49-F238E27FC236}">
                <a16:creationId xmlns:a16="http://schemas.microsoft.com/office/drawing/2014/main" id="{3034B83C-F2B1-4E23-A655-9FB1CFD5C338}"/>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97260" y="6070790"/>
            <a:ext cx="1020673" cy="489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265309" y="1230742"/>
            <a:ext cx="5550509" cy="2280062"/>
            <a:chOff x="6265309" y="1230742"/>
            <a:chExt cx="5550509" cy="2280062"/>
          </a:xfrm>
        </p:grpSpPr>
        <p:pic>
          <p:nvPicPr>
            <p:cNvPr id="8" name="Picture 2">
              <a:extLst>
                <a:ext uri="{FF2B5EF4-FFF2-40B4-BE49-F238E27FC236}">
                  <a16:creationId xmlns:a16="http://schemas.microsoft.com/office/drawing/2014/main" id="{D207BA61-F4FD-4FB0-ACAC-AA61DE6246C8}"/>
                </a:ext>
              </a:extLst>
            </p:cNvPr>
            <p:cNvPicPr>
              <a:picLocks noChangeAspect="1" noChangeArrowheads="1"/>
            </p:cNvPicPr>
            <p:nvPr/>
          </p:nvPicPr>
          <p:blipFill>
            <a:blip r:embed="rId6"/>
            <a:stretch>
              <a:fillRect/>
            </a:stretch>
          </p:blipFill>
          <p:spPr bwMode="auto">
            <a:xfrm>
              <a:off x="8065725" y="1230742"/>
              <a:ext cx="1183578" cy="6190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5CBEE4-6FCB-43E3-AB7B-6339F95C08D7}"/>
                </a:ext>
              </a:extLst>
            </p:cNvPr>
            <p:cNvSpPr txBox="1"/>
            <p:nvPr/>
          </p:nvSpPr>
          <p:spPr>
            <a:xfrm>
              <a:off x="6265309" y="3134762"/>
              <a:ext cx="972495"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Worker nodes</a:t>
              </a:r>
            </a:p>
          </p:txBody>
        </p:sp>
        <p:grpSp>
          <p:nvGrpSpPr>
            <p:cNvPr id="11" name="Group 10">
              <a:extLst>
                <a:ext uri="{FF2B5EF4-FFF2-40B4-BE49-F238E27FC236}">
                  <a16:creationId xmlns:a16="http://schemas.microsoft.com/office/drawing/2014/main" id="{88E4E8AA-C03E-458E-851C-19CF12A08D26}"/>
                </a:ext>
              </a:extLst>
            </p:cNvPr>
            <p:cNvGrpSpPr/>
            <p:nvPr/>
          </p:nvGrpSpPr>
          <p:grpSpPr>
            <a:xfrm>
              <a:off x="10154421" y="2284715"/>
              <a:ext cx="641116" cy="552594"/>
              <a:chOff x="8376458" y="5925518"/>
              <a:chExt cx="1045926" cy="901512"/>
            </a:xfrm>
          </p:grpSpPr>
          <p:sp>
            <p:nvSpPr>
              <p:cNvPr id="12" name="Star: 4 Points 8">
                <a:extLst>
                  <a:ext uri="{FF2B5EF4-FFF2-40B4-BE49-F238E27FC236}">
                    <a16:creationId xmlns:a16="http://schemas.microsoft.com/office/drawing/2014/main" id="{34E2957D-9A94-4947-8DB7-07104DEDE49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Star: 4 Points 8">
                <a:extLst>
                  <a:ext uri="{FF2B5EF4-FFF2-40B4-BE49-F238E27FC236}">
                    <a16:creationId xmlns:a16="http://schemas.microsoft.com/office/drawing/2014/main" id="{4D46BB5D-EB0F-4126-9D58-D220E89E7CF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53C7847F-EE3C-416E-B587-41D3A1B4DFCE}"/>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9">
                <a:extLst>
                  <a:ext uri="{FF2B5EF4-FFF2-40B4-BE49-F238E27FC236}">
                    <a16:creationId xmlns:a16="http://schemas.microsoft.com/office/drawing/2014/main" id="{7B16688F-E417-456A-BACC-3AF5BACF370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7" name="TextBox 16">
              <a:extLst>
                <a:ext uri="{FF2B5EF4-FFF2-40B4-BE49-F238E27FC236}">
                  <a16:creationId xmlns:a16="http://schemas.microsoft.com/office/drawing/2014/main" id="{76A5C1F6-A2AE-41F9-A45B-DA423D313EE6}"/>
                </a:ext>
              </a:extLst>
            </p:cNvPr>
            <p:cNvSpPr txBox="1"/>
            <p:nvPr/>
          </p:nvSpPr>
          <p:spPr>
            <a:xfrm>
              <a:off x="7315266" y="2084539"/>
              <a:ext cx="972495"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Master node</a:t>
              </a:r>
            </a:p>
          </p:txBody>
        </p:sp>
        <p:sp>
          <p:nvSpPr>
            <p:cNvPr id="18" name="TextBox 17">
              <a:extLst>
                <a:ext uri="{FF2B5EF4-FFF2-40B4-BE49-F238E27FC236}">
                  <a16:creationId xmlns:a16="http://schemas.microsoft.com/office/drawing/2014/main" id="{BB040124-6C1E-4753-AA79-23EB2C8A4777}"/>
                </a:ext>
              </a:extLst>
            </p:cNvPr>
            <p:cNvSpPr txBox="1"/>
            <p:nvPr/>
          </p:nvSpPr>
          <p:spPr>
            <a:xfrm>
              <a:off x="8475451" y="2191096"/>
              <a:ext cx="1002975"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Gateway nodes</a:t>
              </a:r>
            </a:p>
          </p:txBody>
        </p:sp>
        <p:sp>
          <p:nvSpPr>
            <p:cNvPr id="19" name="TextBox 18">
              <a:extLst>
                <a:ext uri="{FF2B5EF4-FFF2-40B4-BE49-F238E27FC236}">
                  <a16:creationId xmlns:a16="http://schemas.microsoft.com/office/drawing/2014/main" id="{50D24693-8BFF-46EA-B7B2-AACF4E50BDB6}"/>
                </a:ext>
              </a:extLst>
            </p:cNvPr>
            <p:cNvSpPr txBox="1"/>
            <p:nvPr/>
          </p:nvSpPr>
          <p:spPr>
            <a:xfrm>
              <a:off x="8104637" y="2625661"/>
              <a:ext cx="1242120"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Spark-Cosmos DB connector (Java)</a:t>
              </a:r>
            </a:p>
          </p:txBody>
        </p:sp>
        <p:sp>
          <p:nvSpPr>
            <p:cNvPr id="20" name="TextBox 19">
              <a:extLst>
                <a:ext uri="{FF2B5EF4-FFF2-40B4-BE49-F238E27FC236}">
                  <a16:creationId xmlns:a16="http://schemas.microsoft.com/office/drawing/2014/main" id="{C06E2150-2CBF-4D24-95CC-8DAEB6748014}"/>
                </a:ext>
              </a:extLst>
            </p:cNvPr>
            <p:cNvSpPr txBox="1"/>
            <p:nvPr/>
          </p:nvSpPr>
          <p:spPr>
            <a:xfrm>
              <a:off x="11126119" y="1922434"/>
              <a:ext cx="689699" cy="384721"/>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nodes</a:t>
              </a:r>
            </a:p>
          </p:txBody>
        </p:sp>
        <p:sp>
          <p:nvSpPr>
            <p:cNvPr id="4" name="Oval 3">
              <a:extLst>
                <a:ext uri="{FF2B5EF4-FFF2-40B4-BE49-F238E27FC236}">
                  <a16:creationId xmlns:a16="http://schemas.microsoft.com/office/drawing/2014/main" id="{96D22A45-2D6D-4B9B-AFF1-9F57796C035C}"/>
                </a:ext>
              </a:extLst>
            </p:cNvPr>
            <p:cNvSpPr/>
            <p:nvPr/>
          </p:nvSpPr>
          <p:spPr bwMode="auto">
            <a:xfrm>
              <a:off x="9696301" y="1813728"/>
              <a:ext cx="1547652" cy="154765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1" name="Oval 20">
              <a:extLst>
                <a:ext uri="{FF2B5EF4-FFF2-40B4-BE49-F238E27FC236}">
                  <a16:creationId xmlns:a16="http://schemas.microsoft.com/office/drawing/2014/main" id="{B7024202-E8B4-4A3E-81F8-8643E88D0EBD}"/>
                </a:ext>
              </a:extLst>
            </p:cNvPr>
            <p:cNvSpPr/>
            <p:nvPr/>
          </p:nvSpPr>
          <p:spPr bwMode="auto">
            <a:xfrm>
              <a:off x="9917644" y="1830401"/>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2" name="Oval 21">
              <a:extLst>
                <a:ext uri="{FF2B5EF4-FFF2-40B4-BE49-F238E27FC236}">
                  <a16:creationId xmlns:a16="http://schemas.microsoft.com/office/drawing/2014/main" id="{DE0C7D5F-70EC-4238-AA6E-AC6E39D89F98}"/>
                </a:ext>
              </a:extLst>
            </p:cNvPr>
            <p:cNvSpPr/>
            <p:nvPr/>
          </p:nvSpPr>
          <p:spPr bwMode="auto">
            <a:xfrm>
              <a:off x="10678408" y="1739827"/>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3" name="Oval 22">
              <a:extLst>
                <a:ext uri="{FF2B5EF4-FFF2-40B4-BE49-F238E27FC236}">
                  <a16:creationId xmlns:a16="http://schemas.microsoft.com/office/drawing/2014/main" id="{DB43B5F4-67B8-482D-AA62-32BE13B8406E}"/>
                </a:ext>
              </a:extLst>
            </p:cNvPr>
            <p:cNvSpPr/>
            <p:nvPr/>
          </p:nvSpPr>
          <p:spPr bwMode="auto">
            <a:xfrm>
              <a:off x="11082365" y="2302485"/>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4" name="Oval 23">
              <a:extLst>
                <a:ext uri="{FF2B5EF4-FFF2-40B4-BE49-F238E27FC236}">
                  <a16:creationId xmlns:a16="http://schemas.microsoft.com/office/drawing/2014/main" id="{77BD20CF-11B3-4DD8-A055-104AC885CADC}"/>
                </a:ext>
              </a:extLst>
            </p:cNvPr>
            <p:cNvSpPr/>
            <p:nvPr/>
          </p:nvSpPr>
          <p:spPr bwMode="auto">
            <a:xfrm>
              <a:off x="10882794" y="2913278"/>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5" name="Oval 24">
              <a:extLst>
                <a:ext uri="{FF2B5EF4-FFF2-40B4-BE49-F238E27FC236}">
                  <a16:creationId xmlns:a16="http://schemas.microsoft.com/office/drawing/2014/main" id="{57EA6611-B7E2-478F-A19E-04ABCB51EB7D}"/>
                </a:ext>
              </a:extLst>
            </p:cNvPr>
            <p:cNvSpPr/>
            <p:nvPr/>
          </p:nvSpPr>
          <p:spPr bwMode="auto">
            <a:xfrm>
              <a:off x="10195015" y="3187628"/>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6" name="Oval 25">
              <a:extLst>
                <a:ext uri="{FF2B5EF4-FFF2-40B4-BE49-F238E27FC236}">
                  <a16:creationId xmlns:a16="http://schemas.microsoft.com/office/drawing/2014/main" id="{234AAE86-EF09-4392-A353-0D6D35A1AB74}"/>
                </a:ext>
              </a:extLst>
            </p:cNvPr>
            <p:cNvSpPr/>
            <p:nvPr/>
          </p:nvSpPr>
          <p:spPr bwMode="auto">
            <a:xfrm>
              <a:off x="9683134" y="2864452"/>
              <a:ext cx="323176" cy="323176"/>
            </a:xfrm>
            <a:prstGeom prst="ellipse">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D152C2FE-FF87-49A9-8F55-4CEB0086C8E4}"/>
                </a:ext>
              </a:extLst>
            </p:cNvPr>
            <p:cNvSpPr/>
            <p:nvPr/>
          </p:nvSpPr>
          <p:spPr bwMode="auto">
            <a:xfrm>
              <a:off x="9529500" y="2308231"/>
              <a:ext cx="323176" cy="32317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89854795-3E85-4039-BA8E-FE492C9D1D54}"/>
                </a:ext>
              </a:extLst>
            </p:cNvPr>
            <p:cNvSpPr/>
            <p:nvPr/>
          </p:nvSpPr>
          <p:spPr bwMode="auto">
            <a:xfrm>
              <a:off x="7541377" y="2358040"/>
              <a:ext cx="486248" cy="292343"/>
            </a:xfrm>
            <a:prstGeom prst="rect">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8" name="Rectangle 27">
              <a:extLst>
                <a:ext uri="{FF2B5EF4-FFF2-40B4-BE49-F238E27FC236}">
                  <a16:creationId xmlns:a16="http://schemas.microsoft.com/office/drawing/2014/main" id="{20C4831F-0362-420C-9B19-C627CAD20236}"/>
                </a:ext>
              </a:extLst>
            </p:cNvPr>
            <p:cNvSpPr/>
            <p:nvPr/>
          </p:nvSpPr>
          <p:spPr bwMode="auto">
            <a:xfrm>
              <a:off x="6478652" y="1828345"/>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29" name="Rectangle 28">
              <a:extLst>
                <a:ext uri="{FF2B5EF4-FFF2-40B4-BE49-F238E27FC236}">
                  <a16:creationId xmlns:a16="http://schemas.microsoft.com/office/drawing/2014/main" id="{BA1D5527-13D2-4CA1-97A7-9602817B92B2}"/>
                </a:ext>
              </a:extLst>
            </p:cNvPr>
            <p:cNvSpPr/>
            <p:nvPr/>
          </p:nvSpPr>
          <p:spPr bwMode="auto">
            <a:xfrm>
              <a:off x="6478652" y="2171666"/>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30" name="Rectangle 29">
              <a:extLst>
                <a:ext uri="{FF2B5EF4-FFF2-40B4-BE49-F238E27FC236}">
                  <a16:creationId xmlns:a16="http://schemas.microsoft.com/office/drawing/2014/main" id="{CAD13C30-5F64-4034-8A91-C35B9AFA1ACC}"/>
                </a:ext>
              </a:extLst>
            </p:cNvPr>
            <p:cNvSpPr/>
            <p:nvPr/>
          </p:nvSpPr>
          <p:spPr bwMode="auto">
            <a:xfrm>
              <a:off x="6478652" y="2514987"/>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31" name="Rectangle 30">
              <a:extLst>
                <a:ext uri="{FF2B5EF4-FFF2-40B4-BE49-F238E27FC236}">
                  <a16:creationId xmlns:a16="http://schemas.microsoft.com/office/drawing/2014/main" id="{634CDF0C-0EEA-4E81-A063-7A4B097650FB}"/>
                </a:ext>
              </a:extLst>
            </p:cNvPr>
            <p:cNvSpPr/>
            <p:nvPr/>
          </p:nvSpPr>
          <p:spPr bwMode="auto">
            <a:xfrm>
              <a:off x="6478652" y="2858308"/>
              <a:ext cx="442044" cy="292343"/>
            </a:xfrm>
            <a:prstGeom prst="rect">
              <a:avLst/>
            </a:prstGeom>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id="{ADE40432-C5D9-4E64-A671-53DF0BD1A28A}"/>
                </a:ext>
              </a:extLst>
            </p:cNvPr>
            <p:cNvCxnSpPr>
              <a:stCxn id="5" idx="1"/>
              <a:endCxn id="29" idx="3"/>
            </p:cNvCxnSpPr>
            <p:nvPr/>
          </p:nvCxnSpPr>
          <p:spPr>
            <a:xfrm flipH="1" flipV="1">
              <a:off x="6920696" y="2317838"/>
              <a:ext cx="620681" cy="186374"/>
            </a:xfrm>
            <a:prstGeom prst="line">
              <a:avLst/>
            </a:prstGeom>
            <a:noFill/>
            <a:ln w="19050" cap="sq">
              <a:solidFill>
                <a:schemeClr val="bg1">
                  <a:lumMod val="50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6A7AF680-F6FD-4495-8951-E1866E0DFF6D}"/>
                </a:ext>
              </a:extLst>
            </p:cNvPr>
            <p:cNvCxnSpPr>
              <a:cxnSpLocks/>
              <a:stCxn id="5" idx="1"/>
              <a:endCxn id="28" idx="3"/>
            </p:cNvCxnSpPr>
            <p:nvPr/>
          </p:nvCxnSpPr>
          <p:spPr>
            <a:xfrm flipH="1" flipV="1">
              <a:off x="6920696" y="1974517"/>
              <a:ext cx="620681" cy="529695"/>
            </a:xfrm>
            <a:prstGeom prst="line">
              <a:avLst/>
            </a:prstGeom>
            <a:noFill/>
            <a:ln w="19050" cap="sq">
              <a:solidFill>
                <a:schemeClr val="bg1">
                  <a:lumMod val="50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EC5BCBB7-EEA3-4669-9CEB-420B16585303}"/>
                </a:ext>
              </a:extLst>
            </p:cNvPr>
            <p:cNvCxnSpPr>
              <a:cxnSpLocks/>
              <a:stCxn id="5" idx="1"/>
              <a:endCxn id="30" idx="3"/>
            </p:cNvCxnSpPr>
            <p:nvPr/>
          </p:nvCxnSpPr>
          <p:spPr>
            <a:xfrm flipH="1">
              <a:off x="6920696" y="2504212"/>
              <a:ext cx="620681" cy="156947"/>
            </a:xfrm>
            <a:prstGeom prst="line">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128D7D14-15E3-4F67-969E-797E47DDE891}"/>
                </a:ext>
              </a:extLst>
            </p:cNvPr>
            <p:cNvCxnSpPr>
              <a:cxnSpLocks/>
              <a:stCxn id="5" idx="1"/>
              <a:endCxn id="31" idx="3"/>
            </p:cNvCxnSpPr>
            <p:nvPr/>
          </p:nvCxnSpPr>
          <p:spPr>
            <a:xfrm flipH="1">
              <a:off x="6920696" y="2504212"/>
              <a:ext cx="620681" cy="500268"/>
            </a:xfrm>
            <a:prstGeom prst="line">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a:extLst>
                <a:ext uri="{FF2B5EF4-FFF2-40B4-BE49-F238E27FC236}">
                  <a16:creationId xmlns:a16="http://schemas.microsoft.com/office/drawing/2014/main" id="{E6890F67-893B-49AF-8044-48E193365076}"/>
                </a:ext>
              </a:extLst>
            </p:cNvPr>
            <p:cNvCxnSpPr/>
            <p:nvPr/>
          </p:nvCxnSpPr>
          <p:spPr>
            <a:xfrm>
              <a:off x="8065725" y="2420645"/>
              <a:ext cx="142889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a:extLst>
                <a:ext uri="{FF2B5EF4-FFF2-40B4-BE49-F238E27FC236}">
                  <a16:creationId xmlns:a16="http://schemas.microsoft.com/office/drawing/2014/main" id="{F7A34ABD-7304-439D-A2CA-C762B2C2A884}"/>
                </a:ext>
              </a:extLst>
            </p:cNvPr>
            <p:cNvCxnSpPr>
              <a:cxnSpLocks/>
            </p:cNvCxnSpPr>
            <p:nvPr/>
          </p:nvCxnSpPr>
          <p:spPr>
            <a:xfrm flipH="1">
              <a:off x="8065725" y="2603370"/>
              <a:ext cx="142889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Connector: Elbow 43">
              <a:extLst>
                <a:ext uri="{FF2B5EF4-FFF2-40B4-BE49-F238E27FC236}">
                  <a16:creationId xmlns:a16="http://schemas.microsoft.com/office/drawing/2014/main" id="{D554854A-6B3C-4A22-95CF-004642BC1DE0}"/>
                </a:ext>
              </a:extLst>
            </p:cNvPr>
            <p:cNvCxnSpPr>
              <a:stCxn id="31" idx="1"/>
              <a:endCxn id="25" idx="4"/>
            </p:cNvCxnSpPr>
            <p:nvPr/>
          </p:nvCxnSpPr>
          <p:spPr>
            <a:xfrm rot="10800000" flipH="1" flipV="1">
              <a:off x="6478651" y="3004480"/>
              <a:ext cx="3877951" cy="506324"/>
            </a:xfrm>
            <a:prstGeom prst="bentConnector4">
              <a:avLst>
                <a:gd name="adj1" fmla="val -5730"/>
                <a:gd name="adj2" fmla="val 151897"/>
              </a:avLst>
            </a:prstGeom>
            <a:noFill/>
            <a:ln w="19050" cap="sq">
              <a:solidFill>
                <a:schemeClr val="bg1">
                  <a:lumMod val="50000"/>
                </a:schemeClr>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Connector: Elbow 48">
              <a:extLst>
                <a:ext uri="{FF2B5EF4-FFF2-40B4-BE49-F238E27FC236}">
                  <a16:creationId xmlns:a16="http://schemas.microsoft.com/office/drawing/2014/main" id="{3371219D-F9BF-48E6-B39A-60A85BFC0245}"/>
                </a:ext>
              </a:extLst>
            </p:cNvPr>
            <p:cNvCxnSpPr>
              <a:cxnSpLocks/>
              <a:stCxn id="30" idx="1"/>
              <a:endCxn id="24" idx="4"/>
            </p:cNvCxnSpPr>
            <p:nvPr/>
          </p:nvCxnSpPr>
          <p:spPr>
            <a:xfrm rot="10800000" flipH="1" flipV="1">
              <a:off x="6478652" y="2661158"/>
              <a:ext cx="4565730" cy="575295"/>
            </a:xfrm>
            <a:prstGeom prst="bentConnector4">
              <a:avLst>
                <a:gd name="adj1" fmla="val -8382"/>
                <a:gd name="adj2" fmla="val 225284"/>
              </a:avLst>
            </a:prstGeom>
            <a:noFill/>
            <a:ln w="19050" cap="sq">
              <a:solidFill>
                <a:schemeClr val="bg1">
                  <a:lumMod val="50000"/>
                </a:schemeClr>
              </a:solidFill>
              <a:prstDash val="solid"/>
              <a:miter lim="8000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02540658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1077"/>
            <a:ext cx="5606043" cy="899665"/>
          </a:xfrm>
        </p:spPr>
        <p:txBody>
          <a:bodyPr/>
          <a:lstStyle/>
          <a:p>
            <a:r>
              <a:rPr lang="en-US"/>
              <a:t>Lift and shift </a:t>
            </a:r>
            <a:br>
              <a:rPr lang="en-US"/>
            </a:br>
            <a:r>
              <a:rPr lang="en-US" err="1"/>
              <a:t>nosql</a:t>
            </a:r>
            <a:r>
              <a:rPr lang="en-US"/>
              <a:t> apps</a:t>
            </a:r>
          </a:p>
        </p:txBody>
      </p:sp>
      <p:sp>
        <p:nvSpPr>
          <p:cNvPr id="3" name="Content Placeholder 2"/>
          <p:cNvSpPr>
            <a:spLocks noGrp="1"/>
          </p:cNvSpPr>
          <p:nvPr>
            <p:ph type="body" sz="quarter" idx="11"/>
          </p:nvPr>
        </p:nvSpPr>
        <p:spPr>
          <a:xfrm>
            <a:off x="269239" y="1492704"/>
            <a:ext cx="5606043" cy="2768963"/>
          </a:xfrm>
        </p:spPr>
        <p:txBody>
          <a:bodyPr/>
          <a:lstStyle/>
          <a:p>
            <a:r>
              <a:rPr lang="en-US">
                <a:solidFill>
                  <a:schemeClr val="tx1"/>
                </a:solidFill>
              </a:rPr>
              <a:t>Make data modernization easy with seamless lift and shift migration of NoSQL workloads to the cloud.</a:t>
            </a:r>
          </a:p>
          <a:p>
            <a:pPr marL="285750" lvl="1" indent="-285750">
              <a:spcBef>
                <a:spcPts val="1600"/>
              </a:spcBef>
              <a:spcAft>
                <a:spcPts val="0"/>
              </a:spcAft>
              <a:buFont typeface="Arial" charset="0"/>
              <a:buChar char="•"/>
            </a:pPr>
            <a:r>
              <a:rPr lang="en-US" sz="1600">
                <a:solidFill>
                  <a:schemeClr val="tx1"/>
                </a:solidFill>
              </a:rPr>
              <a:t>Azure Cosmos DB APIs for MongoDB and Cassandra bring app data from anywhere to Azure Cosmos DB</a:t>
            </a:r>
          </a:p>
          <a:p>
            <a:pPr marL="285750" lvl="1" indent="-285750">
              <a:spcBef>
                <a:spcPts val="1000"/>
              </a:spcBef>
              <a:spcAft>
                <a:spcPts val="0"/>
              </a:spcAft>
              <a:buFont typeface="Arial" charset="0"/>
              <a:buChar char="•"/>
            </a:pPr>
            <a:r>
              <a:rPr lang="en-US" sz="1600">
                <a:solidFill>
                  <a:schemeClr val="tx1"/>
                </a:solidFill>
              </a:rPr>
              <a:t>Leverage existing tools, drivers, and libraries, and continue using existing apps’ current SDKs</a:t>
            </a:r>
          </a:p>
          <a:p>
            <a:pPr marL="285750" lvl="1" indent="-285750">
              <a:spcBef>
                <a:spcPts val="1000"/>
              </a:spcBef>
              <a:spcAft>
                <a:spcPts val="0"/>
              </a:spcAft>
              <a:buFont typeface="Arial" charset="0"/>
              <a:buChar char="•"/>
            </a:pPr>
            <a:r>
              <a:rPr lang="en-US" sz="1600">
                <a:solidFill>
                  <a:schemeClr val="tx1"/>
                </a:solidFill>
              </a:rPr>
              <a:t>Turnkey geo-replication</a:t>
            </a:r>
          </a:p>
          <a:p>
            <a:pPr marL="285750" lvl="1" indent="-285750">
              <a:spcBef>
                <a:spcPts val="1000"/>
              </a:spcBef>
              <a:spcAft>
                <a:spcPts val="0"/>
              </a:spcAft>
              <a:buFont typeface="Arial" charset="0"/>
              <a:buChar char="•"/>
            </a:pPr>
            <a:r>
              <a:rPr lang="en-US" sz="1600">
                <a:solidFill>
                  <a:schemeClr val="tx1"/>
                </a:solidFill>
              </a:rPr>
              <a:t>No infrastructure or VM management required</a:t>
            </a:r>
          </a:p>
        </p:txBody>
      </p:sp>
      <p:grpSp>
        <p:nvGrpSpPr>
          <p:cNvPr id="4" name="Group 3"/>
          <p:cNvGrpSpPr/>
          <p:nvPr/>
        </p:nvGrpSpPr>
        <p:grpSpPr>
          <a:xfrm>
            <a:off x="6494712" y="2451689"/>
            <a:ext cx="5363613" cy="1420425"/>
            <a:chOff x="6494712" y="2451689"/>
            <a:chExt cx="5363613" cy="1420425"/>
          </a:xfrm>
        </p:grpSpPr>
        <p:sp>
          <p:nvSpPr>
            <p:cNvPr id="9" name="TextBox 8">
              <a:extLst>
                <a:ext uri="{FF2B5EF4-FFF2-40B4-BE49-F238E27FC236}">
                  <a16:creationId xmlns:a16="http://schemas.microsoft.com/office/drawing/2014/main" id="{B64D63B3-FA83-4453-9761-1A266192A687}"/>
                </a:ext>
              </a:extLst>
            </p:cNvPr>
            <p:cNvSpPr txBox="1"/>
            <p:nvPr/>
          </p:nvSpPr>
          <p:spPr>
            <a:xfrm>
              <a:off x="10362375" y="3341199"/>
              <a:ext cx="1495950"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APIs for MongoDB and Cassandra</a:t>
              </a:r>
            </a:p>
          </p:txBody>
        </p:sp>
        <p:grpSp>
          <p:nvGrpSpPr>
            <p:cNvPr id="10" name="Group 9">
              <a:extLst>
                <a:ext uri="{FF2B5EF4-FFF2-40B4-BE49-F238E27FC236}">
                  <a16:creationId xmlns:a16="http://schemas.microsoft.com/office/drawing/2014/main" id="{9B7C9BCE-A55C-43FA-86A4-15F0F6B935C7}"/>
                </a:ext>
              </a:extLst>
            </p:cNvPr>
            <p:cNvGrpSpPr/>
            <p:nvPr/>
          </p:nvGrpSpPr>
          <p:grpSpPr>
            <a:xfrm>
              <a:off x="10664374" y="2547257"/>
              <a:ext cx="882798" cy="760904"/>
              <a:chOff x="8376458" y="5925518"/>
              <a:chExt cx="1045926" cy="901512"/>
            </a:xfrm>
          </p:grpSpPr>
          <p:sp>
            <p:nvSpPr>
              <p:cNvPr id="11" name="Star: 4 Points 8">
                <a:extLst>
                  <a:ext uri="{FF2B5EF4-FFF2-40B4-BE49-F238E27FC236}">
                    <a16:creationId xmlns:a16="http://schemas.microsoft.com/office/drawing/2014/main" id="{6CCB4DEC-D776-417D-887A-3E8D78CA228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Star: 4 Points 8">
                <a:extLst>
                  <a:ext uri="{FF2B5EF4-FFF2-40B4-BE49-F238E27FC236}">
                    <a16:creationId xmlns:a16="http://schemas.microsoft.com/office/drawing/2014/main" id="{FC36AD3B-4B61-4A27-80FD-C355EDDDD9B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E5235BA0-2DD3-4FFF-8EDD-39286A0173A3}"/>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9">
                <a:extLst>
                  <a:ext uri="{FF2B5EF4-FFF2-40B4-BE49-F238E27FC236}">
                    <a16:creationId xmlns:a16="http://schemas.microsoft.com/office/drawing/2014/main" id="{E51260D1-7EAC-4471-A9B7-BAF50A24E70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C257B6D2-BB52-4296-83BE-B20B3C0389D2}"/>
                </a:ext>
              </a:extLst>
            </p:cNvPr>
            <p:cNvCxnSpPr>
              <a:cxnSpLocks/>
            </p:cNvCxnSpPr>
            <p:nvPr/>
          </p:nvCxnSpPr>
          <p:spPr>
            <a:xfrm>
              <a:off x="8120635" y="3033842"/>
              <a:ext cx="2307792" cy="0"/>
            </a:xfrm>
            <a:prstGeom prst="straightConnector1">
              <a:avLst/>
            </a:prstGeom>
            <a:noFill/>
            <a:ln w="19050" cap="sq">
              <a:solidFill>
                <a:schemeClr val="bg1">
                  <a:lumMod val="50000"/>
                </a:schemeClr>
              </a:solidFill>
              <a:prstDash val="sysDash"/>
              <a:roun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C8502EB4-920E-4BB3-BD33-66AD0A597104}"/>
                </a:ext>
              </a:extLst>
            </p:cNvPr>
            <p:cNvSpPr txBox="1"/>
            <p:nvPr/>
          </p:nvSpPr>
          <p:spPr>
            <a:xfrm>
              <a:off x="8460280" y="3135175"/>
              <a:ext cx="1628502"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charset="0"/>
                  <a:ea typeface="Segoe UI" charset="0"/>
                  <a:cs typeface="Segoe UI" charset="0"/>
                </a:rPr>
                <a:t>NoSQL wire protocol</a:t>
              </a:r>
            </a:p>
          </p:txBody>
        </p:sp>
        <p:grpSp>
          <p:nvGrpSpPr>
            <p:cNvPr id="19" name="Group 18">
              <a:extLst>
                <a:ext uri="{FF2B5EF4-FFF2-40B4-BE49-F238E27FC236}">
                  <a16:creationId xmlns:a16="http://schemas.microsoft.com/office/drawing/2014/main" id="{7CF3FBED-15B9-4BDE-9268-FDC939ABEEAB}"/>
                </a:ext>
              </a:extLst>
            </p:cNvPr>
            <p:cNvGrpSpPr/>
            <p:nvPr/>
          </p:nvGrpSpPr>
          <p:grpSpPr>
            <a:xfrm>
              <a:off x="9128240" y="2526975"/>
              <a:ext cx="292582" cy="358161"/>
              <a:chOff x="3257702" y="4407633"/>
              <a:chExt cx="403310" cy="493707"/>
            </a:xfrm>
          </p:grpSpPr>
          <p:grpSp>
            <p:nvGrpSpPr>
              <p:cNvPr id="20" name="Group 19">
                <a:extLst>
                  <a:ext uri="{FF2B5EF4-FFF2-40B4-BE49-F238E27FC236}">
                    <a16:creationId xmlns:a16="http://schemas.microsoft.com/office/drawing/2014/main" id="{4ED97AF1-AAE4-4437-B342-F56AC2297CF7}"/>
                  </a:ext>
                </a:extLst>
              </p:cNvPr>
              <p:cNvGrpSpPr/>
              <p:nvPr/>
            </p:nvGrpSpPr>
            <p:grpSpPr>
              <a:xfrm>
                <a:off x="3257702" y="4407633"/>
                <a:ext cx="403310" cy="493707"/>
                <a:chOff x="3003960" y="3685414"/>
                <a:chExt cx="403310" cy="493707"/>
              </a:xfrm>
            </p:grpSpPr>
            <p:sp>
              <p:nvSpPr>
                <p:cNvPr id="22" name="Snip Single Corner Rectangle 26">
                  <a:extLst>
                    <a:ext uri="{FF2B5EF4-FFF2-40B4-BE49-F238E27FC236}">
                      <a16:creationId xmlns:a16="http://schemas.microsoft.com/office/drawing/2014/main" id="{7321B4C6-76B0-4ACD-9DF4-74C97D4F44D9}"/>
                    </a:ext>
                  </a:extLst>
                </p:cNvPr>
                <p:cNvSpPr/>
                <p:nvPr/>
              </p:nvSpPr>
              <p:spPr bwMode="auto">
                <a:xfrm flipH="1">
                  <a:off x="3003960" y="3685414"/>
                  <a:ext cx="403310" cy="493707"/>
                </a:xfrm>
                <a:prstGeom prst="snip1Rect">
                  <a:avLst>
                    <a:gd name="adj" fmla="val 2873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Triangle 27">
                  <a:extLst>
                    <a:ext uri="{FF2B5EF4-FFF2-40B4-BE49-F238E27FC236}">
                      <a16:creationId xmlns:a16="http://schemas.microsoft.com/office/drawing/2014/main" id="{0174BC34-20CC-4EF8-8E57-9C7026727EDF}"/>
                    </a:ext>
                  </a:extLst>
                </p:cNvPr>
                <p:cNvSpPr/>
                <p:nvPr/>
              </p:nvSpPr>
              <p:spPr bwMode="auto">
                <a:xfrm rot="8100000">
                  <a:off x="3012552" y="3733609"/>
                  <a:ext cx="160049" cy="80930"/>
                </a:xfrm>
                <a:prstGeom prs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Double Brace 20">
                <a:extLst>
                  <a:ext uri="{FF2B5EF4-FFF2-40B4-BE49-F238E27FC236}">
                    <a16:creationId xmlns:a16="http://schemas.microsoft.com/office/drawing/2014/main" id="{81F978DA-58E4-4D51-B95E-E1FF45ED6182}"/>
                  </a:ext>
                </a:extLst>
              </p:cNvPr>
              <p:cNvSpPr/>
              <p:nvPr/>
            </p:nvSpPr>
            <p:spPr>
              <a:xfrm>
                <a:off x="3395189" y="4569259"/>
                <a:ext cx="151075" cy="210347"/>
              </a:xfrm>
              <a:prstGeom prst="bracePair">
                <a:avLst>
                  <a:gd name="adj" fmla="val 17708"/>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F197C39F-C11C-49FF-B207-F96FCB99AAF1}"/>
                </a:ext>
              </a:extLst>
            </p:cNvPr>
            <p:cNvPicPr>
              <a:picLocks noChangeAspect="1"/>
            </p:cNvPicPr>
            <p:nvPr/>
          </p:nvPicPr>
          <p:blipFill>
            <a:blip r:embed="rId3"/>
            <a:stretch>
              <a:fillRect/>
            </a:stretch>
          </p:blipFill>
          <p:spPr>
            <a:xfrm>
              <a:off x="6748456" y="3412868"/>
              <a:ext cx="232308" cy="232308"/>
            </a:xfrm>
            <a:prstGeom prst="rect">
              <a:avLst/>
            </a:prstGeom>
            <a:solidFill>
              <a:schemeClr val="bg1"/>
            </a:solidFill>
          </p:spPr>
        </p:pic>
        <p:pic>
          <p:nvPicPr>
            <p:cNvPr id="27" name="Picture 26">
              <a:extLst>
                <a:ext uri="{FF2B5EF4-FFF2-40B4-BE49-F238E27FC236}">
                  <a16:creationId xmlns:a16="http://schemas.microsoft.com/office/drawing/2014/main" id="{0373ADA8-87F6-4D07-B085-AADA64B306FE}"/>
                </a:ext>
              </a:extLst>
            </p:cNvPr>
            <p:cNvPicPr>
              <a:picLocks noChangeAspect="1"/>
            </p:cNvPicPr>
            <p:nvPr/>
          </p:nvPicPr>
          <p:blipFill>
            <a:blip r:embed="rId4"/>
            <a:stretch>
              <a:fillRect/>
            </a:stretch>
          </p:blipFill>
          <p:spPr>
            <a:xfrm>
              <a:off x="7289396" y="3352298"/>
              <a:ext cx="535410" cy="353446"/>
            </a:xfrm>
            <a:prstGeom prst="rect">
              <a:avLst/>
            </a:prstGeom>
          </p:spPr>
        </p:pic>
        <p:pic>
          <p:nvPicPr>
            <p:cNvPr id="29" name="Picture 28">
              <a:extLst>
                <a:ext uri="{FF2B5EF4-FFF2-40B4-BE49-F238E27FC236}">
                  <a16:creationId xmlns:a16="http://schemas.microsoft.com/office/drawing/2014/main" id="{AEB24CBD-4FFF-40DD-B794-1D63ACFF2944}"/>
                </a:ext>
              </a:extLst>
            </p:cNvPr>
            <p:cNvPicPr>
              <a:picLocks noChangeAspect="1"/>
            </p:cNvPicPr>
            <p:nvPr/>
          </p:nvPicPr>
          <p:blipFill>
            <a:blip r:embed="rId5"/>
            <a:stretch>
              <a:fillRect/>
            </a:stretch>
          </p:blipFill>
          <p:spPr>
            <a:xfrm>
              <a:off x="7284377" y="2873216"/>
              <a:ext cx="545446" cy="318176"/>
            </a:xfrm>
            <a:prstGeom prst="rect">
              <a:avLst/>
            </a:prstGeom>
          </p:spPr>
        </p:pic>
        <p:pic>
          <p:nvPicPr>
            <p:cNvPr id="31" name="Picture 30">
              <a:extLst>
                <a:ext uri="{FF2B5EF4-FFF2-40B4-BE49-F238E27FC236}">
                  <a16:creationId xmlns:a16="http://schemas.microsoft.com/office/drawing/2014/main" id="{60B54539-64DF-4D61-ABC2-59077ACAA509}"/>
                </a:ext>
              </a:extLst>
            </p:cNvPr>
            <p:cNvPicPr>
              <a:picLocks noChangeAspect="1"/>
            </p:cNvPicPr>
            <p:nvPr/>
          </p:nvPicPr>
          <p:blipFill>
            <a:blip r:embed="rId6"/>
            <a:stretch>
              <a:fillRect/>
            </a:stretch>
          </p:blipFill>
          <p:spPr>
            <a:xfrm>
              <a:off x="6494712" y="2492830"/>
              <a:ext cx="739794" cy="199006"/>
            </a:xfrm>
            <a:prstGeom prst="rect">
              <a:avLst/>
            </a:prstGeom>
          </p:spPr>
        </p:pic>
        <p:pic>
          <p:nvPicPr>
            <p:cNvPr id="33" name="Picture 32">
              <a:extLst>
                <a:ext uri="{FF2B5EF4-FFF2-40B4-BE49-F238E27FC236}">
                  <a16:creationId xmlns:a16="http://schemas.microsoft.com/office/drawing/2014/main" id="{942315D2-F67D-4404-B548-EF7B75E23ABB}"/>
                </a:ext>
              </a:extLst>
            </p:cNvPr>
            <p:cNvPicPr>
              <a:picLocks noChangeAspect="1"/>
            </p:cNvPicPr>
            <p:nvPr/>
          </p:nvPicPr>
          <p:blipFill>
            <a:blip r:embed="rId7"/>
            <a:stretch>
              <a:fillRect/>
            </a:stretch>
          </p:blipFill>
          <p:spPr>
            <a:xfrm>
              <a:off x="7416458" y="2451689"/>
              <a:ext cx="281286" cy="281286"/>
            </a:xfrm>
            <a:prstGeom prst="rect">
              <a:avLst/>
            </a:prstGeom>
          </p:spPr>
        </p:pic>
        <p:sp>
          <p:nvSpPr>
            <p:cNvPr id="34" name="TextBox 33">
              <a:extLst>
                <a:ext uri="{FF2B5EF4-FFF2-40B4-BE49-F238E27FC236}">
                  <a16:creationId xmlns:a16="http://schemas.microsoft.com/office/drawing/2014/main" id="{B8D4A276-2114-48C2-ABE1-43D3BFB9742E}"/>
                </a:ext>
              </a:extLst>
            </p:cNvPr>
            <p:cNvSpPr txBox="1"/>
            <p:nvPr/>
          </p:nvSpPr>
          <p:spPr>
            <a:xfrm>
              <a:off x="6573229" y="2909536"/>
              <a:ext cx="582760" cy="258532"/>
            </a:xfrm>
            <a:prstGeom prst="rect">
              <a:avLst/>
            </a:prstGeom>
            <a:noFill/>
          </p:spPr>
          <p:txBody>
            <a:bodyPr wrap="square" lIns="91440" tIns="45720" rIns="91440" bIns="45720" rtlCol="0">
              <a:spAutoFit/>
            </a:bodyPr>
            <a:lstStyle/>
            <a:p>
              <a:pPr algn="ctr">
                <a:lnSpc>
                  <a:spcPct val="90000"/>
                </a:lnSpc>
                <a:spcAft>
                  <a:spcPts val="600"/>
                </a:spcAft>
              </a:pPr>
              <a:r>
                <a:rPr lang="en-US" sz="1200">
                  <a:solidFill>
                    <a:schemeClr val="tx2"/>
                  </a:solidFill>
                </a:rPr>
                <a:t>.NET</a:t>
              </a:r>
            </a:p>
          </p:txBody>
        </p:sp>
      </p:grpSp>
    </p:spTree>
    <p:extLst>
      <p:ext uri="{BB962C8B-B14F-4D97-AF65-F5344CB8AC3E}">
        <p14:creationId xmlns:p14="http://schemas.microsoft.com/office/powerpoint/2010/main" val="12695136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162950" y="238238"/>
            <a:ext cx="13546047" cy="13239523"/>
            <a:chOff x="2162950" y="238238"/>
            <a:chExt cx="13546047" cy="13239523"/>
          </a:xfrm>
        </p:grpSpPr>
        <p:sp>
          <p:nvSpPr>
            <p:cNvPr id="50" name="Oval 49"/>
            <p:cNvSpPr/>
            <p:nvPr/>
          </p:nvSpPr>
          <p:spPr bwMode="auto">
            <a:xfrm>
              <a:off x="3495662" y="1372912"/>
              <a:ext cx="10880624" cy="10634414"/>
            </a:xfrm>
            <a:prstGeom prst="ellipse">
              <a:avLst/>
            </a:prstGeom>
            <a:noFill/>
            <a:ln>
              <a:solidFill>
                <a:schemeClr val="tx2">
                  <a:alpha val="1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162950" y="238238"/>
              <a:ext cx="13546047" cy="13239523"/>
            </a:xfrm>
            <a:prstGeom prst="ellipse">
              <a:avLst/>
            </a:prstGeom>
            <a:noFill/>
            <a:ln>
              <a:solidFill>
                <a:schemeClr val="tx2">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4811776" y="2633472"/>
            <a:ext cx="8301135" cy="8113295"/>
            <a:chOff x="4811776" y="2633472"/>
            <a:chExt cx="8301135" cy="8113295"/>
          </a:xfrm>
        </p:grpSpPr>
        <p:grpSp>
          <p:nvGrpSpPr>
            <p:cNvPr id="9" name="Group 8">
              <a:extLst>
                <a:ext uri="{FF2B5EF4-FFF2-40B4-BE49-F238E27FC236}">
                  <a16:creationId xmlns:a16="http://schemas.microsoft.com/office/drawing/2014/main" id="{0F41AEFD-241D-4304-8F61-7B1D92187B7F}"/>
                </a:ext>
              </a:extLst>
            </p:cNvPr>
            <p:cNvGrpSpPr/>
            <p:nvPr/>
          </p:nvGrpSpPr>
          <p:grpSpPr>
            <a:xfrm>
              <a:off x="6186300" y="3112854"/>
              <a:ext cx="5465771" cy="3281011"/>
              <a:chOff x="621668" y="4852307"/>
              <a:chExt cx="2840157" cy="1396093"/>
            </a:xfrm>
            <a:solidFill>
              <a:schemeClr val="tx1">
                <a:lumMod val="20000"/>
                <a:lumOff val="80000"/>
              </a:schemeClr>
            </a:solidFill>
          </p:grpSpPr>
          <p:sp>
            <p:nvSpPr>
              <p:cNvPr id="10" name="Freeform 7">
                <a:extLst>
                  <a:ext uri="{FF2B5EF4-FFF2-40B4-BE49-F238E27FC236}">
                    <a16:creationId xmlns:a16="http://schemas.microsoft.com/office/drawing/2014/main" id="{B60500F6-6102-4560-9F3C-AAD0199F24B8}"/>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solidFill>
                <a:srgbClr val="E1E1E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83467670-ECEB-4046-946B-15102A1B6A2D}"/>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solidFill>
                <a:srgbClr val="E1E1E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7">
                <a:extLst>
                  <a:ext uri="{FF2B5EF4-FFF2-40B4-BE49-F238E27FC236}">
                    <a16:creationId xmlns:a16="http://schemas.microsoft.com/office/drawing/2014/main" id="{58489BBC-EEB3-4403-AFD7-7B89D8C64213}"/>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12C6A7A5-F7CD-4D81-8FEA-EB1A63966F69}"/>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solidFill>
                <a:srgbClr val="E1E1E1"/>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24" name="Oval 23"/>
            <p:cNvSpPr/>
            <p:nvPr/>
          </p:nvSpPr>
          <p:spPr bwMode="auto">
            <a:xfrm>
              <a:off x="4811776" y="2633472"/>
              <a:ext cx="8301135" cy="8113295"/>
            </a:xfrm>
            <a:prstGeom prst="ellipse">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617B2355-573B-47C4-B260-DDE615AED674}"/>
              </a:ext>
            </a:extLst>
          </p:cNvPr>
          <p:cNvSpPr>
            <a:spLocks noGrp="1"/>
          </p:cNvSpPr>
          <p:nvPr>
            <p:ph type="title"/>
          </p:nvPr>
        </p:nvSpPr>
        <p:spPr>
          <a:xfrm>
            <a:off x="269240" y="339390"/>
            <a:ext cx="5606043" cy="899665"/>
          </a:xfrm>
        </p:spPr>
        <p:txBody>
          <a:bodyPr/>
          <a:lstStyle/>
          <a:p>
            <a:r>
              <a:rPr lang="en-US"/>
              <a:t>Azure cosmos </a:t>
            </a:r>
            <a:r>
              <a:rPr lang="en-US" err="1"/>
              <a:t>db</a:t>
            </a:r>
            <a:endParaRPr lang="en-US"/>
          </a:p>
        </p:txBody>
      </p:sp>
      <p:sp>
        <p:nvSpPr>
          <p:cNvPr id="3" name="Text Placeholder 2">
            <a:extLst>
              <a:ext uri="{FF2B5EF4-FFF2-40B4-BE49-F238E27FC236}">
                <a16:creationId xmlns:a16="http://schemas.microsoft.com/office/drawing/2014/main" id="{67026799-07BC-4B9B-8E23-AF1B64DB0260}"/>
              </a:ext>
            </a:extLst>
          </p:cNvPr>
          <p:cNvSpPr>
            <a:spLocks noGrp="1"/>
          </p:cNvSpPr>
          <p:nvPr>
            <p:ph type="body" sz="quarter" idx="11"/>
          </p:nvPr>
        </p:nvSpPr>
        <p:spPr>
          <a:xfrm>
            <a:off x="269240" y="1075635"/>
            <a:ext cx="4646288" cy="3118803"/>
          </a:xfrm>
        </p:spPr>
        <p:txBody>
          <a:bodyPr/>
          <a:lstStyle/>
          <a:p>
            <a:r>
              <a:rPr lang="en-US">
                <a:solidFill>
                  <a:schemeClr val="tx1"/>
                </a:solidFill>
              </a:rPr>
              <a:t>A globally distributed, massively scalable, multi-model database service.</a:t>
            </a:r>
          </a:p>
          <a:p>
            <a:pPr marL="285750" lvl="1" indent="-285750">
              <a:spcBef>
                <a:spcPts val="1600"/>
              </a:spcBef>
              <a:spcAft>
                <a:spcPts val="0"/>
              </a:spcAft>
              <a:buFont typeface="Arial" charset="0"/>
              <a:buChar char="•"/>
            </a:pPr>
            <a:r>
              <a:rPr lang="en-US" sz="1600">
                <a:solidFill>
                  <a:schemeClr val="tx1"/>
                </a:solidFill>
              </a:rPr>
              <a:t>Multi-model data with your favorite API</a:t>
            </a:r>
          </a:p>
          <a:p>
            <a:pPr marL="285750" lvl="1" indent="-285750">
              <a:spcBef>
                <a:spcPts val="1000"/>
              </a:spcBef>
              <a:spcAft>
                <a:spcPts val="0"/>
              </a:spcAft>
              <a:buFont typeface="Arial" charset="0"/>
              <a:buChar char="•"/>
            </a:pPr>
            <a:r>
              <a:rPr lang="en-US" sz="1600">
                <a:solidFill>
                  <a:schemeClr val="tx1"/>
                </a:solidFill>
              </a:rPr>
              <a:t>Elastically scale storage and throughput</a:t>
            </a:r>
          </a:p>
          <a:p>
            <a:pPr marL="285750" lvl="1" indent="-285750">
              <a:spcBef>
                <a:spcPts val="1000"/>
              </a:spcBef>
              <a:spcAft>
                <a:spcPts val="0"/>
              </a:spcAft>
              <a:buFont typeface="Arial" charset="0"/>
              <a:buChar char="•"/>
            </a:pPr>
            <a:r>
              <a:rPr lang="en-US" sz="1600">
                <a:solidFill>
                  <a:schemeClr val="tx1"/>
                </a:solidFill>
              </a:rPr>
              <a:t>Multiple, well-defined consistency levels</a:t>
            </a:r>
          </a:p>
          <a:p>
            <a:pPr marL="285750" lvl="1" indent="-285750">
              <a:spcBef>
                <a:spcPts val="1000"/>
              </a:spcBef>
              <a:spcAft>
                <a:spcPts val="0"/>
              </a:spcAft>
              <a:buFont typeface="Arial" charset="0"/>
              <a:buChar char="•"/>
            </a:pPr>
            <a:r>
              <a:rPr lang="en-US" sz="1600">
                <a:solidFill>
                  <a:schemeClr val="tx1"/>
                </a:solidFill>
              </a:rPr>
              <a:t>&lt;10ms latency guarantees at the 99th percentile</a:t>
            </a:r>
          </a:p>
          <a:p>
            <a:pPr marL="285750" lvl="1" indent="-285750">
              <a:spcBef>
                <a:spcPts val="1000"/>
              </a:spcBef>
              <a:spcAft>
                <a:spcPts val="0"/>
              </a:spcAft>
              <a:buFont typeface="Arial" charset="0"/>
              <a:buChar char="•"/>
            </a:pPr>
            <a:r>
              <a:rPr lang="en-US" sz="1600">
                <a:solidFill>
                  <a:schemeClr val="tx1"/>
                </a:solidFill>
              </a:rPr>
              <a:t>Industry-leading SLAs across performance, latency, availability and throughput</a:t>
            </a:r>
          </a:p>
        </p:txBody>
      </p:sp>
      <p:sp>
        <p:nvSpPr>
          <p:cNvPr id="16" name="Rectangle 15">
            <a:extLst>
              <a:ext uri="{FF2B5EF4-FFF2-40B4-BE49-F238E27FC236}">
                <a16:creationId xmlns:a16="http://schemas.microsoft.com/office/drawing/2014/main" id="{4C835B6C-2010-4DC3-8D6B-4A2D6546FEF4}"/>
              </a:ext>
            </a:extLst>
          </p:cNvPr>
          <p:cNvSpPr/>
          <p:nvPr/>
        </p:nvSpPr>
        <p:spPr bwMode="auto">
          <a:xfrm>
            <a:off x="0" y="5566611"/>
            <a:ext cx="12191999" cy="12913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4" name="TextBox 3">
            <a:extLst>
              <a:ext uri="{FF2B5EF4-FFF2-40B4-BE49-F238E27FC236}">
                <a16:creationId xmlns:a16="http://schemas.microsoft.com/office/drawing/2014/main" id="{3180A0B9-F0B3-4817-B7F7-60D169F47C6B}"/>
              </a:ext>
            </a:extLst>
          </p:cNvPr>
          <p:cNvSpPr txBox="1"/>
          <p:nvPr/>
        </p:nvSpPr>
        <p:spPr>
          <a:xfrm>
            <a:off x="313980"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Lift and shift </a:t>
            </a:r>
            <a:br>
              <a:rPr lang="en-US">
                <a:solidFill>
                  <a:schemeClr val="bg1"/>
                </a:solidFill>
              </a:rPr>
            </a:br>
            <a:r>
              <a:rPr lang="en-US">
                <a:solidFill>
                  <a:schemeClr val="bg1"/>
                </a:solidFill>
              </a:rPr>
              <a:t>MongoDB apps</a:t>
            </a:r>
          </a:p>
        </p:txBody>
      </p:sp>
      <p:sp>
        <p:nvSpPr>
          <p:cNvPr id="5" name="TextBox 4">
            <a:extLst>
              <a:ext uri="{FF2B5EF4-FFF2-40B4-BE49-F238E27FC236}">
                <a16:creationId xmlns:a16="http://schemas.microsoft.com/office/drawing/2014/main" id="{9CAB9E17-CF1F-4D99-A675-1F1EB863E4EB}"/>
              </a:ext>
            </a:extLst>
          </p:cNvPr>
          <p:cNvSpPr txBox="1"/>
          <p:nvPr/>
        </p:nvSpPr>
        <p:spPr>
          <a:xfrm>
            <a:off x="3256025"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Run Spark over operational data</a:t>
            </a:r>
          </a:p>
        </p:txBody>
      </p:sp>
      <p:sp>
        <p:nvSpPr>
          <p:cNvPr id="6" name="TextBox 5">
            <a:extLst>
              <a:ext uri="{FF2B5EF4-FFF2-40B4-BE49-F238E27FC236}">
                <a16:creationId xmlns:a16="http://schemas.microsoft.com/office/drawing/2014/main" id="{4F70A66A-F44C-4909-8C24-F1F164B37B03}"/>
              </a:ext>
            </a:extLst>
          </p:cNvPr>
          <p:cNvSpPr txBox="1"/>
          <p:nvPr/>
        </p:nvSpPr>
        <p:spPr>
          <a:xfrm>
            <a:off x="6198070"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Build real-time customer experiences</a:t>
            </a:r>
          </a:p>
        </p:txBody>
      </p:sp>
      <p:sp>
        <p:nvSpPr>
          <p:cNvPr id="7" name="TextBox 6">
            <a:extLst>
              <a:ext uri="{FF2B5EF4-FFF2-40B4-BE49-F238E27FC236}">
                <a16:creationId xmlns:a16="http://schemas.microsoft.com/office/drawing/2014/main" id="{81BD9C96-D762-44AF-BA46-07C6D41C2E05}"/>
              </a:ext>
            </a:extLst>
          </p:cNvPr>
          <p:cNvSpPr txBox="1"/>
          <p:nvPr/>
        </p:nvSpPr>
        <p:spPr>
          <a:xfrm>
            <a:off x="9140116" y="5804028"/>
            <a:ext cx="2737904" cy="794064"/>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Ideal for IoT, gaming and eCommerce</a:t>
            </a:r>
          </a:p>
        </p:txBody>
      </p:sp>
    </p:spTree>
    <p:extLst>
      <p:ext uri="{BB962C8B-B14F-4D97-AF65-F5344CB8AC3E}">
        <p14:creationId xmlns:p14="http://schemas.microsoft.com/office/powerpoint/2010/main" val="881503712"/>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50000">
                                          <p:cBhvr additive="base">
                                            <p:cTn id="7" dur="50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2082621"/>
          </a:xfrm>
        </p:spPr>
        <p:txBody>
          <a:bodyPr/>
          <a:lstStyle/>
          <a:p>
            <a:r>
              <a:rPr lang="en-US"/>
              <a:t>Leveraging Azure Cosmos DB to automatically scale your data across the globe</a:t>
            </a:r>
          </a:p>
          <a:p>
            <a:endParaRPr lang="en-US"/>
          </a:p>
          <a:p>
            <a:pPr algn="ctr"/>
            <a:r>
              <a:rPr lang="en-US" i="1"/>
              <a:t>This module will reference partitioning in the context of all Azure Cosmos DB modules and APIs.</a:t>
            </a:r>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p:txBody>
          <a:bodyPr/>
          <a:lstStyle/>
          <a:p>
            <a:r>
              <a:rPr lang="en-US" dirty="0"/>
              <a:t>Resource Model</a:t>
            </a:r>
          </a:p>
        </p:txBody>
      </p:sp>
      <p:cxnSp>
        <p:nvCxnSpPr>
          <p:cNvPr id="33" name="Connector: Elbow 32">
            <a:extLst>
              <a:ext uri="{FF2B5EF4-FFF2-40B4-BE49-F238E27FC236}">
                <a16:creationId xmlns:a16="http://schemas.microsoft.com/office/drawing/2014/main" id="{9CBFD5BB-B113-43DF-B85F-39A8E45FD366}"/>
              </a:ext>
            </a:extLst>
          </p:cNvPr>
          <p:cNvCxnSpPr>
            <a:cxnSpLocks/>
            <a:stCxn id="35" idx="2"/>
            <a:endCxn id="13" idx="1"/>
          </p:cNvCxnSpPr>
          <p:nvPr/>
        </p:nvCxnSpPr>
        <p:spPr>
          <a:xfrm rot="16200000" flipH="1">
            <a:off x="7746257" y="2252972"/>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C29787-FA95-4A9E-9A23-557DBF09C44A}"/>
              </a:ext>
            </a:extLst>
          </p:cNvPr>
          <p:cNvCxnSpPr>
            <a:cxnSpLocks/>
            <a:stCxn id="13" idx="2"/>
            <a:endCxn id="20" idx="1"/>
          </p:cNvCxnSpPr>
          <p:nvPr/>
        </p:nvCxnSpPr>
        <p:spPr>
          <a:xfrm rot="16200000" flipH="1">
            <a:off x="8672369" y="3193832"/>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6284DE09-D5CE-4763-AD87-75BB32116D35}"/>
              </a:ext>
            </a:extLst>
          </p:cNvPr>
          <p:cNvSpPr/>
          <p:nvPr/>
        </p:nvSpPr>
        <p:spPr>
          <a:xfrm>
            <a:off x="7467551" y="1600342"/>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Account</a:t>
            </a:r>
          </a:p>
        </p:txBody>
      </p:sp>
      <p:cxnSp>
        <p:nvCxnSpPr>
          <p:cNvPr id="39" name="Connector: Elbow 38">
            <a:extLst>
              <a:ext uri="{FF2B5EF4-FFF2-40B4-BE49-F238E27FC236}">
                <a16:creationId xmlns:a16="http://schemas.microsoft.com/office/drawing/2014/main" id="{F9C036AF-BF4D-4FC0-A6F6-9FFFABF41034}"/>
              </a:ext>
            </a:extLst>
          </p:cNvPr>
          <p:cNvCxnSpPr>
            <a:cxnSpLocks/>
            <a:stCxn id="20" idx="2"/>
            <a:endCxn id="24" idx="1"/>
          </p:cNvCxnSpPr>
          <p:nvPr/>
        </p:nvCxnSpPr>
        <p:spPr>
          <a:xfrm rot="16200000" flipH="1">
            <a:off x="9658466" y="4194679"/>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9AE0E277-F273-4614-8BF8-0852AB1E9A7B}"/>
              </a:ext>
            </a:extLst>
          </p:cNvPr>
          <p:cNvGrpSpPr/>
          <p:nvPr/>
        </p:nvGrpSpPr>
        <p:grpSpPr>
          <a:xfrm>
            <a:off x="8333677" y="2474746"/>
            <a:ext cx="1025826" cy="604852"/>
            <a:chOff x="9117601" y="1599941"/>
            <a:chExt cx="1025826" cy="604852"/>
          </a:xfrm>
          <a:solidFill>
            <a:schemeClr val="bg1">
              <a:lumMod val="95000"/>
            </a:schemeClr>
          </a:solidFill>
        </p:grpSpPr>
        <p:sp>
          <p:nvSpPr>
            <p:cNvPr id="15" name="Rectangle 14">
              <a:extLst>
                <a:ext uri="{FF2B5EF4-FFF2-40B4-BE49-F238E27FC236}">
                  <a16:creationId xmlns:a16="http://schemas.microsoft.com/office/drawing/2014/main" id="{38EBF3BF-7DB1-4CA3-8BC4-B7F444598E0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14" name="Rectangle 13">
              <a:extLst>
                <a:ext uri="{FF2B5EF4-FFF2-40B4-BE49-F238E27FC236}">
                  <a16:creationId xmlns:a16="http://schemas.microsoft.com/office/drawing/2014/main" id="{8F0CDC52-870C-4266-8FFA-2A070F07B71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13" name="Rectangle 12">
              <a:extLst>
                <a:ext uri="{FF2B5EF4-FFF2-40B4-BE49-F238E27FC236}">
                  <a16:creationId xmlns:a16="http://schemas.microsoft.com/office/drawing/2014/main" id="{08FA6DFA-94D2-45E0-A26A-4D61EE3C2A9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grpSp>
      <p:grpSp>
        <p:nvGrpSpPr>
          <p:cNvPr id="17" name="Group 16">
            <a:extLst>
              <a:ext uri="{FF2B5EF4-FFF2-40B4-BE49-F238E27FC236}">
                <a16:creationId xmlns:a16="http://schemas.microsoft.com/office/drawing/2014/main" id="{D1EDE26F-31EC-4810-A1EA-BC0B8E35ADF0}"/>
              </a:ext>
            </a:extLst>
          </p:cNvPr>
          <p:cNvGrpSpPr/>
          <p:nvPr/>
        </p:nvGrpSpPr>
        <p:grpSpPr>
          <a:xfrm>
            <a:off x="9319775" y="3475592"/>
            <a:ext cx="1025826" cy="604852"/>
            <a:chOff x="9117601" y="1599941"/>
            <a:chExt cx="1025826" cy="604852"/>
          </a:xfrm>
          <a:solidFill>
            <a:schemeClr val="bg1">
              <a:lumMod val="95000"/>
            </a:schemeClr>
          </a:solidFill>
        </p:grpSpPr>
        <p:sp>
          <p:nvSpPr>
            <p:cNvPr id="18" name="Rectangle 17">
              <a:extLst>
                <a:ext uri="{FF2B5EF4-FFF2-40B4-BE49-F238E27FC236}">
                  <a16:creationId xmlns:a16="http://schemas.microsoft.com/office/drawing/2014/main" id="{695D5362-D1B1-4F63-8DFD-B09F7FC36FF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19" name="Rectangle 18">
              <a:extLst>
                <a:ext uri="{FF2B5EF4-FFF2-40B4-BE49-F238E27FC236}">
                  <a16:creationId xmlns:a16="http://schemas.microsoft.com/office/drawing/2014/main" id="{A2E824DE-83D5-44A0-822C-7ADC5EA4F43D}"/>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20" name="Rectangle 19">
              <a:extLst>
                <a:ext uri="{FF2B5EF4-FFF2-40B4-BE49-F238E27FC236}">
                  <a16:creationId xmlns:a16="http://schemas.microsoft.com/office/drawing/2014/main" id="{0E02045D-5213-4E19-B63C-4C381E0199F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Container</a:t>
              </a:r>
            </a:p>
          </p:txBody>
        </p:sp>
      </p:grpSp>
      <p:grpSp>
        <p:nvGrpSpPr>
          <p:cNvPr id="21" name="Group 20">
            <a:extLst>
              <a:ext uri="{FF2B5EF4-FFF2-40B4-BE49-F238E27FC236}">
                <a16:creationId xmlns:a16="http://schemas.microsoft.com/office/drawing/2014/main" id="{F6D174A1-918F-4090-866F-195FBAD58DC0}"/>
              </a:ext>
            </a:extLst>
          </p:cNvPr>
          <p:cNvGrpSpPr/>
          <p:nvPr/>
        </p:nvGrpSpPr>
        <p:grpSpPr>
          <a:xfrm>
            <a:off x="10305873" y="4476439"/>
            <a:ext cx="1025826" cy="604852"/>
            <a:chOff x="9117601" y="1599941"/>
            <a:chExt cx="1025826" cy="604852"/>
          </a:xfrm>
          <a:solidFill>
            <a:schemeClr val="bg1">
              <a:lumMod val="95000"/>
            </a:schemeClr>
          </a:solidFill>
        </p:grpSpPr>
        <p:sp>
          <p:nvSpPr>
            <p:cNvPr id="22" name="Rectangle 21">
              <a:extLst>
                <a:ext uri="{FF2B5EF4-FFF2-40B4-BE49-F238E27FC236}">
                  <a16:creationId xmlns:a16="http://schemas.microsoft.com/office/drawing/2014/main" id="{0B83335E-A1D9-4416-B469-AB042BD9D2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23" name="Rectangle 22">
              <a:extLst>
                <a:ext uri="{FF2B5EF4-FFF2-40B4-BE49-F238E27FC236}">
                  <a16:creationId xmlns:a16="http://schemas.microsoft.com/office/drawing/2014/main" id="{701CCFE3-FB84-450D-84FE-B3B9997060B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Database</a:t>
              </a:r>
            </a:p>
          </p:txBody>
        </p:sp>
        <p:sp>
          <p:nvSpPr>
            <p:cNvPr id="24" name="Rectangle 23">
              <a:extLst>
                <a:ext uri="{FF2B5EF4-FFF2-40B4-BE49-F238E27FC236}">
                  <a16:creationId xmlns:a16="http://schemas.microsoft.com/office/drawing/2014/main" id="{71595C45-8FFB-4ACC-A470-F3F40929F66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Item</a:t>
              </a:r>
            </a:p>
          </p:txBody>
        </p:sp>
      </p:grpSp>
    </p:spTree>
    <p:extLst>
      <p:ext uri="{BB962C8B-B14F-4D97-AF65-F5344CB8AC3E}">
        <p14:creationId xmlns:p14="http://schemas.microsoft.com/office/powerpoint/2010/main" val="3232688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or: Elbow 24">
            <a:extLst>
              <a:ext uri="{FF2B5EF4-FFF2-40B4-BE49-F238E27FC236}">
                <a16:creationId xmlns:a16="http://schemas.microsoft.com/office/drawing/2014/main" id="{182C01B6-1BA8-4642-9246-68BAA29CB925}"/>
              </a:ext>
            </a:extLst>
          </p:cNvPr>
          <p:cNvCxnSpPr>
            <a:cxnSpLocks/>
            <a:stCxn id="27" idx="2"/>
            <a:endCxn id="32"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1008030E-A2D6-4131-B92E-794937543746}"/>
              </a:ext>
            </a:extLst>
          </p:cNvPr>
          <p:cNvCxnSpPr>
            <a:cxnSpLocks/>
            <a:stCxn id="32" idx="2"/>
            <a:endCxn id="36"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3EDEDC2-3370-4F8A-B695-51AABC27CA2F}"/>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28" name="Connector: Elbow 27">
            <a:extLst>
              <a:ext uri="{FF2B5EF4-FFF2-40B4-BE49-F238E27FC236}">
                <a16:creationId xmlns:a16="http://schemas.microsoft.com/office/drawing/2014/main" id="{15317F89-847D-4CBC-94D8-AAA28CAB8187}"/>
              </a:ext>
            </a:extLst>
          </p:cNvPr>
          <p:cNvCxnSpPr>
            <a:cxnSpLocks/>
            <a:stCxn id="36" idx="2"/>
            <a:endCxn id="40"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03B469B9-144C-4BC5-91B3-C711FC0E6E06}"/>
              </a:ext>
            </a:extLst>
          </p:cNvPr>
          <p:cNvGrpSpPr/>
          <p:nvPr/>
        </p:nvGrpSpPr>
        <p:grpSpPr>
          <a:xfrm>
            <a:off x="2347341" y="3319107"/>
            <a:ext cx="1025826" cy="604852"/>
            <a:chOff x="9117601" y="1599941"/>
            <a:chExt cx="1025826" cy="604852"/>
          </a:xfrm>
          <a:solidFill>
            <a:schemeClr val="bg1">
              <a:lumMod val="95000"/>
            </a:schemeClr>
          </a:solidFill>
        </p:grpSpPr>
        <p:sp>
          <p:nvSpPr>
            <p:cNvPr id="30" name="Rectangle 29">
              <a:extLst>
                <a:ext uri="{FF2B5EF4-FFF2-40B4-BE49-F238E27FC236}">
                  <a16:creationId xmlns:a16="http://schemas.microsoft.com/office/drawing/2014/main" id="{E9CCF0B1-0F6A-4B33-95A8-B1BE2AAE829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1" name="Rectangle 30">
              <a:extLst>
                <a:ext uri="{FF2B5EF4-FFF2-40B4-BE49-F238E27FC236}">
                  <a16:creationId xmlns:a16="http://schemas.microsoft.com/office/drawing/2014/main" id="{C636140D-E91F-46D5-AD57-917F4590E51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2" name="Rectangle 31">
              <a:extLst>
                <a:ext uri="{FF2B5EF4-FFF2-40B4-BE49-F238E27FC236}">
                  <a16:creationId xmlns:a16="http://schemas.microsoft.com/office/drawing/2014/main" id="{1A1F10C4-0805-4F6A-90B3-47378CBCE41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33" name="Group 32">
            <a:extLst>
              <a:ext uri="{FF2B5EF4-FFF2-40B4-BE49-F238E27FC236}">
                <a16:creationId xmlns:a16="http://schemas.microsoft.com/office/drawing/2014/main" id="{D1B378C9-1E48-4C87-A1D3-71EA4C43E56D}"/>
              </a:ext>
            </a:extLst>
          </p:cNvPr>
          <p:cNvGrpSpPr/>
          <p:nvPr/>
        </p:nvGrpSpPr>
        <p:grpSpPr>
          <a:xfrm>
            <a:off x="3333439" y="4319953"/>
            <a:ext cx="1025826" cy="604852"/>
            <a:chOff x="9117601" y="1599941"/>
            <a:chExt cx="1025826" cy="604852"/>
          </a:xfrm>
          <a:solidFill>
            <a:schemeClr val="bg1">
              <a:lumMod val="95000"/>
            </a:schemeClr>
          </a:solidFill>
        </p:grpSpPr>
        <p:sp>
          <p:nvSpPr>
            <p:cNvPr id="34" name="Rectangle 33">
              <a:extLst>
                <a:ext uri="{FF2B5EF4-FFF2-40B4-BE49-F238E27FC236}">
                  <a16:creationId xmlns:a16="http://schemas.microsoft.com/office/drawing/2014/main" id="{7F4FEF22-540E-45C9-BF37-429E97E5CD7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5" name="Rectangle 34">
              <a:extLst>
                <a:ext uri="{FF2B5EF4-FFF2-40B4-BE49-F238E27FC236}">
                  <a16:creationId xmlns:a16="http://schemas.microsoft.com/office/drawing/2014/main" id="{D9712CC0-5745-44B2-AE5F-9E8C36AFE18F}"/>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6" name="Rectangle 35">
              <a:extLst>
                <a:ext uri="{FF2B5EF4-FFF2-40B4-BE49-F238E27FC236}">
                  <a16:creationId xmlns:a16="http://schemas.microsoft.com/office/drawing/2014/main" id="{A5846840-B7E1-4C53-AC1C-732B9B209A9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37" name="Group 36">
            <a:extLst>
              <a:ext uri="{FF2B5EF4-FFF2-40B4-BE49-F238E27FC236}">
                <a16:creationId xmlns:a16="http://schemas.microsoft.com/office/drawing/2014/main" id="{C4C8B4E2-CBFF-4D16-8B9A-1CB9C01190A2}"/>
              </a:ext>
            </a:extLst>
          </p:cNvPr>
          <p:cNvGrpSpPr/>
          <p:nvPr/>
        </p:nvGrpSpPr>
        <p:grpSpPr>
          <a:xfrm>
            <a:off x="4319537" y="5320800"/>
            <a:ext cx="1025826" cy="604852"/>
            <a:chOff x="9117601" y="1599941"/>
            <a:chExt cx="1025826" cy="604852"/>
          </a:xfrm>
          <a:solidFill>
            <a:schemeClr val="bg1">
              <a:lumMod val="95000"/>
            </a:schemeClr>
          </a:solidFill>
        </p:grpSpPr>
        <p:sp>
          <p:nvSpPr>
            <p:cNvPr id="38" name="Rectangle 37">
              <a:extLst>
                <a:ext uri="{FF2B5EF4-FFF2-40B4-BE49-F238E27FC236}">
                  <a16:creationId xmlns:a16="http://schemas.microsoft.com/office/drawing/2014/main" id="{31B8CF7F-A510-4A9C-AF5E-913936AC2D6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9" name="Rectangle 38">
              <a:extLst>
                <a:ext uri="{FF2B5EF4-FFF2-40B4-BE49-F238E27FC236}">
                  <a16:creationId xmlns:a16="http://schemas.microsoft.com/office/drawing/2014/main" id="{A5BF91BE-7ACE-4421-AD95-A0F4F7BAF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40" name="Rectangle 39">
              <a:extLst>
                <a:ext uri="{FF2B5EF4-FFF2-40B4-BE49-F238E27FC236}">
                  <a16:creationId xmlns:a16="http://schemas.microsoft.com/office/drawing/2014/main" id="{35D6AC8F-9082-4EAF-AB1A-195FE235135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lstStyle/>
          <a:p>
            <a:r>
              <a:rPr lang="en-US"/>
              <a:t>Account URI and Credentials</a:t>
            </a:r>
          </a:p>
        </p:txBody>
      </p:sp>
      <p:sp>
        <p:nvSpPr>
          <p:cNvPr id="19" name="Rectangle 18">
            <a:extLst>
              <a:ext uri="{FF2B5EF4-FFF2-40B4-BE49-F238E27FC236}">
                <a16:creationId xmlns:a16="http://schemas.microsoft.com/office/drawing/2014/main" id="{EE22263F-C0DD-46A6-A95B-4A6496CCEEEF}"/>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3267B5E-DDAD-4315-8E57-6FF0EE16ABCE}"/>
              </a:ext>
            </a:extLst>
          </p:cNvPr>
          <p:cNvSpPr txBox="1"/>
          <p:nvPr/>
        </p:nvSpPr>
        <p:spPr>
          <a:xfrm>
            <a:off x="7473749" y="2432224"/>
            <a:ext cx="18202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2"/>
                </a:solidFill>
              </a:rPr>
              <a:t>********.azure.com</a:t>
            </a:r>
          </a:p>
        </p:txBody>
      </p:sp>
      <p:sp>
        <p:nvSpPr>
          <p:cNvPr id="23" name="TextBox 22">
            <a:extLst>
              <a:ext uri="{FF2B5EF4-FFF2-40B4-BE49-F238E27FC236}">
                <a16:creationId xmlns:a16="http://schemas.microsoft.com/office/drawing/2014/main" id="{79B71DDA-078D-48CB-9DEC-6D4EF95ACB0D}"/>
              </a:ext>
            </a:extLst>
          </p:cNvPr>
          <p:cNvSpPr txBox="1"/>
          <p:nvPr/>
        </p:nvSpPr>
        <p:spPr>
          <a:xfrm>
            <a:off x="7473749" y="3600549"/>
            <a:ext cx="128163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2"/>
                </a:solidFill>
              </a:rPr>
              <a:t>IGeAvVUp …</a:t>
            </a:r>
          </a:p>
        </p:txBody>
      </p:sp>
      <p:sp>
        <p:nvSpPr>
          <p:cNvPr id="41" name="key">
            <a:extLst>
              <a:ext uri="{FF2B5EF4-FFF2-40B4-BE49-F238E27FC236}">
                <a16:creationId xmlns:a16="http://schemas.microsoft.com/office/drawing/2014/main" id="{B82355C6-6582-4D46-A87C-3339F353BB23}"/>
              </a:ext>
            </a:extLst>
          </p:cNvPr>
          <p:cNvSpPr>
            <a:spLocks noChangeAspect="1" noEditPoints="1"/>
          </p:cNvSpPr>
          <p:nvPr/>
        </p:nvSpPr>
        <p:spPr bwMode="auto">
          <a:xfrm>
            <a:off x="6678551" y="3560646"/>
            <a:ext cx="417808" cy="415664"/>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42" name="Group 41">
            <a:extLst>
              <a:ext uri="{FF2B5EF4-FFF2-40B4-BE49-F238E27FC236}">
                <a16:creationId xmlns:a16="http://schemas.microsoft.com/office/drawing/2014/main" id="{C8D66993-16E3-4C48-AB0B-7CC02178C5CC}"/>
              </a:ext>
            </a:extLst>
          </p:cNvPr>
          <p:cNvGrpSpPr/>
          <p:nvPr/>
        </p:nvGrpSpPr>
        <p:grpSpPr>
          <a:xfrm>
            <a:off x="6683053" y="2384717"/>
            <a:ext cx="433568" cy="433568"/>
            <a:chOff x="11679011" y="5307417"/>
            <a:chExt cx="457200" cy="457200"/>
          </a:xfrm>
        </p:grpSpPr>
        <p:sp>
          <p:nvSpPr>
            <p:cNvPr id="43" name="Oval 42">
              <a:extLst>
                <a:ext uri="{FF2B5EF4-FFF2-40B4-BE49-F238E27FC236}">
                  <a16:creationId xmlns:a16="http://schemas.microsoft.com/office/drawing/2014/main" id="{A5C2A02C-6C6B-4B7C-B444-0FEF9E89DC34}"/>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38EEC095-47C7-4B28-847E-C02C84F4D7F8}"/>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a:extLst>
                <a:ext uri="{FF2B5EF4-FFF2-40B4-BE49-F238E27FC236}">
                  <a16:creationId xmlns:a16="http://schemas.microsoft.com/office/drawing/2014/main" id="{9E29F778-CD8E-43AD-835E-8A18866E641C}"/>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E20B9B-B126-49AE-923F-19BD34221816}"/>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ED7FB8-E2CA-4E9D-999D-E748C3FD4AF4}"/>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3162416-BEFB-4026-9BCF-569037F86C71}"/>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414E9872-51F0-4044-A89E-A5528B685455}"/>
              </a:ext>
            </a:extLst>
          </p:cNvPr>
          <p:cNvCxnSpPr>
            <a:cxnSpLocks/>
          </p:cNvCxnSpPr>
          <p:nvPr/>
        </p:nvCxnSpPr>
        <p:spPr>
          <a:xfrm>
            <a:off x="2593459" y="2683905"/>
            <a:ext cx="380038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9" name="Left Bracket 48">
            <a:extLst>
              <a:ext uri="{FF2B5EF4-FFF2-40B4-BE49-F238E27FC236}">
                <a16:creationId xmlns:a16="http://schemas.microsoft.com/office/drawing/2014/main" id="{03CD88DC-753C-49B1-B313-BE82254E8B3E}"/>
              </a:ext>
            </a:extLst>
          </p:cNvPr>
          <p:cNvSpPr/>
          <p:nvPr/>
        </p:nvSpPr>
        <p:spPr>
          <a:xfrm>
            <a:off x="6393845" y="2166852"/>
            <a:ext cx="107210" cy="2014300"/>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87178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lstStyle/>
          <a:p>
            <a:r>
              <a:rPr lang="en-US"/>
              <a:t>Creating Account</a:t>
            </a:r>
          </a:p>
        </p:txBody>
      </p:sp>
      <p:pic>
        <p:nvPicPr>
          <p:cNvPr id="24" name="Picture 23">
            <a:extLst>
              <a:ext uri="{FF2B5EF4-FFF2-40B4-BE49-F238E27FC236}">
                <a16:creationId xmlns:a16="http://schemas.microsoft.com/office/drawing/2014/main" id="{09A28BD4-2B73-47A7-936F-D4B165B35ECE}"/>
              </a:ext>
            </a:extLst>
          </p:cNvPr>
          <p:cNvPicPr>
            <a:picLocks noChangeAspect="1"/>
          </p:cNvPicPr>
          <p:nvPr/>
        </p:nvPicPr>
        <p:blipFill>
          <a:blip r:embed="rId3"/>
          <a:stretch>
            <a:fillRect/>
          </a:stretch>
        </p:blipFill>
        <p:spPr>
          <a:xfrm>
            <a:off x="6250589" y="1941675"/>
            <a:ext cx="5507445" cy="4055692"/>
          </a:xfrm>
          <a:prstGeom prst="rect">
            <a:avLst/>
          </a:prstGeom>
        </p:spPr>
      </p:pic>
      <p:cxnSp>
        <p:nvCxnSpPr>
          <p:cNvPr id="21" name="Connector: Elbow 20">
            <a:extLst>
              <a:ext uri="{FF2B5EF4-FFF2-40B4-BE49-F238E27FC236}">
                <a16:creationId xmlns:a16="http://schemas.microsoft.com/office/drawing/2014/main" id="{5290ED89-0BBD-4A7B-9E07-E7A4C84AD29A}"/>
              </a:ext>
            </a:extLst>
          </p:cNvPr>
          <p:cNvCxnSpPr>
            <a:cxnSpLocks/>
            <a:stCxn id="23" idx="2"/>
            <a:endCxn id="30"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2E18902-9897-42FB-9999-D1D44C9F30B0}"/>
              </a:ext>
            </a:extLst>
          </p:cNvPr>
          <p:cNvCxnSpPr>
            <a:cxnSpLocks/>
            <a:stCxn id="30" idx="2"/>
            <a:endCxn id="34"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652517C6-C202-4DF5-A4F5-EF48E66DBDD9}"/>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26" name="Connector: Elbow 25">
            <a:extLst>
              <a:ext uri="{FF2B5EF4-FFF2-40B4-BE49-F238E27FC236}">
                <a16:creationId xmlns:a16="http://schemas.microsoft.com/office/drawing/2014/main" id="{BCAC37AF-D022-450E-8627-46848F0BE31B}"/>
              </a:ext>
            </a:extLst>
          </p:cNvPr>
          <p:cNvCxnSpPr>
            <a:cxnSpLocks/>
            <a:stCxn id="34" idx="2"/>
            <a:endCxn id="38"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2B511964-77B5-428A-9EE0-74CB0058BC8E}"/>
              </a:ext>
            </a:extLst>
          </p:cNvPr>
          <p:cNvGrpSpPr/>
          <p:nvPr/>
        </p:nvGrpSpPr>
        <p:grpSpPr>
          <a:xfrm>
            <a:off x="2347341" y="3319107"/>
            <a:ext cx="1025826" cy="604852"/>
            <a:chOff x="9117601" y="1599941"/>
            <a:chExt cx="1025826" cy="604852"/>
          </a:xfrm>
          <a:solidFill>
            <a:schemeClr val="bg1">
              <a:lumMod val="95000"/>
            </a:schemeClr>
          </a:solidFill>
        </p:grpSpPr>
        <p:sp>
          <p:nvSpPr>
            <p:cNvPr id="28" name="Rectangle 27">
              <a:extLst>
                <a:ext uri="{FF2B5EF4-FFF2-40B4-BE49-F238E27FC236}">
                  <a16:creationId xmlns:a16="http://schemas.microsoft.com/office/drawing/2014/main" id="{9E3762BC-C678-48C9-B154-1BACC412E60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9" name="Rectangle 28">
              <a:extLst>
                <a:ext uri="{FF2B5EF4-FFF2-40B4-BE49-F238E27FC236}">
                  <a16:creationId xmlns:a16="http://schemas.microsoft.com/office/drawing/2014/main" id="{ED621673-0A71-4CEE-B493-0D765DADB52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0" name="Rectangle 29">
              <a:extLst>
                <a:ext uri="{FF2B5EF4-FFF2-40B4-BE49-F238E27FC236}">
                  <a16:creationId xmlns:a16="http://schemas.microsoft.com/office/drawing/2014/main" id="{327859CE-DFA1-4C75-ABC9-DC988FB647B1}"/>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31" name="Group 30">
            <a:extLst>
              <a:ext uri="{FF2B5EF4-FFF2-40B4-BE49-F238E27FC236}">
                <a16:creationId xmlns:a16="http://schemas.microsoft.com/office/drawing/2014/main" id="{F0FAA9AE-3833-4275-8AD2-8E732B5B0F3F}"/>
              </a:ext>
            </a:extLst>
          </p:cNvPr>
          <p:cNvGrpSpPr/>
          <p:nvPr/>
        </p:nvGrpSpPr>
        <p:grpSpPr>
          <a:xfrm>
            <a:off x="3333439" y="4319953"/>
            <a:ext cx="1025826" cy="604852"/>
            <a:chOff x="9117601" y="1599941"/>
            <a:chExt cx="1025826" cy="604852"/>
          </a:xfrm>
          <a:solidFill>
            <a:schemeClr val="bg1">
              <a:lumMod val="95000"/>
            </a:schemeClr>
          </a:solidFill>
        </p:grpSpPr>
        <p:sp>
          <p:nvSpPr>
            <p:cNvPr id="32" name="Rectangle 31">
              <a:extLst>
                <a:ext uri="{FF2B5EF4-FFF2-40B4-BE49-F238E27FC236}">
                  <a16:creationId xmlns:a16="http://schemas.microsoft.com/office/drawing/2014/main" id="{CE8B6979-6579-4E9B-BD49-4C7BE4CBAB73}"/>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3" name="Rectangle 32">
              <a:extLst>
                <a:ext uri="{FF2B5EF4-FFF2-40B4-BE49-F238E27FC236}">
                  <a16:creationId xmlns:a16="http://schemas.microsoft.com/office/drawing/2014/main" id="{E8FBC12E-DCF5-4CFC-B1CD-29E0FEF54DA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4" name="Rectangle 33">
              <a:extLst>
                <a:ext uri="{FF2B5EF4-FFF2-40B4-BE49-F238E27FC236}">
                  <a16:creationId xmlns:a16="http://schemas.microsoft.com/office/drawing/2014/main" id="{DA4438E7-7F56-443F-935C-09D3476F8CD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35" name="Group 34">
            <a:extLst>
              <a:ext uri="{FF2B5EF4-FFF2-40B4-BE49-F238E27FC236}">
                <a16:creationId xmlns:a16="http://schemas.microsoft.com/office/drawing/2014/main" id="{E2DE0FBB-DDA5-4B26-9184-096FB08335C5}"/>
              </a:ext>
            </a:extLst>
          </p:cNvPr>
          <p:cNvGrpSpPr/>
          <p:nvPr/>
        </p:nvGrpSpPr>
        <p:grpSpPr>
          <a:xfrm>
            <a:off x="4319537" y="5320800"/>
            <a:ext cx="1025826" cy="604852"/>
            <a:chOff x="9117601" y="1599941"/>
            <a:chExt cx="1025826" cy="604852"/>
          </a:xfrm>
          <a:solidFill>
            <a:schemeClr val="bg1">
              <a:lumMod val="95000"/>
            </a:schemeClr>
          </a:solidFill>
        </p:grpSpPr>
        <p:sp>
          <p:nvSpPr>
            <p:cNvPr id="36" name="Rectangle 35">
              <a:extLst>
                <a:ext uri="{FF2B5EF4-FFF2-40B4-BE49-F238E27FC236}">
                  <a16:creationId xmlns:a16="http://schemas.microsoft.com/office/drawing/2014/main" id="{F04A94C0-9FFA-4BC2-B795-BE4C1699FFA6}"/>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7" name="Rectangle 36">
              <a:extLst>
                <a:ext uri="{FF2B5EF4-FFF2-40B4-BE49-F238E27FC236}">
                  <a16:creationId xmlns:a16="http://schemas.microsoft.com/office/drawing/2014/main" id="{874B4EBE-E746-4F4A-9079-8535CB8AE28B}"/>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8" name="Rectangle 37">
              <a:extLst>
                <a:ext uri="{FF2B5EF4-FFF2-40B4-BE49-F238E27FC236}">
                  <a16:creationId xmlns:a16="http://schemas.microsoft.com/office/drawing/2014/main" id="{88C8249F-C420-4C7D-AD58-4F9059D819B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40" name="Rectangle 39">
            <a:extLst>
              <a:ext uri="{FF2B5EF4-FFF2-40B4-BE49-F238E27FC236}">
                <a16:creationId xmlns:a16="http://schemas.microsoft.com/office/drawing/2014/main" id="{9F010D66-E3AF-4663-8DA6-2B4BBD127D11}"/>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93B8859C-FB06-4CD3-9E41-E0F59E276E06}"/>
              </a:ext>
            </a:extLst>
          </p:cNvPr>
          <p:cNvCxnSpPr>
            <a:cxnSpLocks/>
          </p:cNvCxnSpPr>
          <p:nvPr/>
        </p:nvCxnSpPr>
        <p:spPr>
          <a:xfrm>
            <a:off x="2593459" y="2683905"/>
            <a:ext cx="324184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94BF582E-3596-43F3-9A13-660BE9620579}"/>
              </a:ext>
            </a:extLst>
          </p:cNvPr>
          <p:cNvSpPr/>
          <p:nvPr/>
        </p:nvSpPr>
        <p:spPr>
          <a:xfrm>
            <a:off x="5863317" y="2456619"/>
            <a:ext cx="307522" cy="128823"/>
          </a:xfrm>
          <a:prstGeom prst="rightArrow">
            <a:avLst>
              <a:gd name="adj1" fmla="val 23802"/>
              <a:gd name="adj2" fmla="val 99472"/>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Left Bracket 2">
            <a:extLst>
              <a:ext uri="{FF2B5EF4-FFF2-40B4-BE49-F238E27FC236}">
                <a16:creationId xmlns:a16="http://schemas.microsoft.com/office/drawing/2014/main" id="{085ACECF-9A6A-45E4-A831-60B602723BA7}"/>
              </a:ext>
            </a:extLst>
          </p:cNvPr>
          <p:cNvSpPr/>
          <p:nvPr/>
        </p:nvSpPr>
        <p:spPr>
          <a:xfrm>
            <a:off x="5835305" y="1833157"/>
            <a:ext cx="107210" cy="4258474"/>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43714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16667E-7 -2.59259E-6 L 0.04622 0.17454 " pathEditMode="relative" rAng="0" ptsTypes="AA">
                                      <p:cBhvr>
                                        <p:cTn id="11" dur="2000" fill="hold"/>
                                        <p:tgtEl>
                                          <p:spTgt spid="25"/>
                                        </p:tgtEl>
                                        <p:attrNameLst>
                                          <p:attrName>ppt_x</p:attrName>
                                          <p:attrName>ppt_y</p:attrName>
                                        </p:attrNameLst>
                                      </p:cBhvr>
                                      <p:rCtr x="2305" y="8727"/>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04622 0.17454 L 0.15508 0.40579 " pathEditMode="relative" rAng="0" ptsTypes="AA">
                                      <p:cBhvr>
                                        <p:cTn id="15" dur="2000" fill="hold"/>
                                        <p:tgtEl>
                                          <p:spTgt spid="25"/>
                                        </p:tgtEl>
                                        <p:attrNameLst>
                                          <p:attrName>ppt_x</p:attrName>
                                          <p:attrName>ppt_y</p:attrName>
                                        </p:attrNameLst>
                                      </p:cBhvr>
                                      <p:rCtr x="5443" y="11551"/>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2" nodeType="clickEffect">
                                  <p:stCondLst>
                                    <p:cond delay="0"/>
                                  </p:stCondLst>
                                  <p:childTnLst>
                                    <p:animMotion origin="layout" path="M 0.15508 0.40579 L 0.32253 0.0257 " pathEditMode="relative" rAng="0" ptsTypes="AA">
                                      <p:cBhvr>
                                        <p:cTn id="19" dur="2000" fill="hold"/>
                                        <p:tgtEl>
                                          <p:spTgt spid="25"/>
                                        </p:tgtEl>
                                        <p:attrNameLst>
                                          <p:attrName>ppt_x</p:attrName>
                                          <p:attrName>ppt_y</p:attrName>
                                        </p:attrNameLst>
                                      </p:cBhvr>
                                      <p:rCtr x="8372" y="-19005"/>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4" nodeType="clickEffect">
                                  <p:stCondLst>
                                    <p:cond delay="0"/>
                                  </p:stCondLst>
                                  <p:childTnLst>
                                    <p:animMotion origin="layout" path="M 0.32253 0.0257 L 0.32318 0.0713 " pathEditMode="relative" rAng="0" ptsTypes="AA">
                                      <p:cBhvr>
                                        <p:cTn id="23" dur="1250" fill="hold"/>
                                        <p:tgtEl>
                                          <p:spTgt spid="25"/>
                                        </p:tgtEl>
                                        <p:attrNameLst>
                                          <p:attrName>ppt_x</p:attrName>
                                          <p:attrName>ppt_y</p:attrName>
                                        </p:attrNameLst>
                                      </p:cBhvr>
                                      <p:rCtr x="26" y="2269"/>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0.32318 0.0713 L 0.32253 0.1213 " pathEditMode="relative" rAng="0" ptsTypes="AA">
                                      <p:cBhvr>
                                        <p:cTn id="27" dur="1250" fill="hold"/>
                                        <p:tgtEl>
                                          <p:spTgt spid="25"/>
                                        </p:tgtEl>
                                        <p:attrNameLst>
                                          <p:attrName>ppt_x</p:attrName>
                                          <p:attrName>ppt_y</p:attrName>
                                        </p:attrNameLst>
                                      </p:cBhvr>
                                      <p:rCtr x="-39" y="250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6" nodeType="clickEffect">
                                  <p:stCondLst>
                                    <p:cond delay="0"/>
                                  </p:stCondLst>
                                  <p:childTnLst>
                                    <p:animMotion origin="layout" path="M 0.32253 0.1213 L 0.32435 0.19028 " pathEditMode="relative" rAng="0" ptsTypes="AA">
                                      <p:cBhvr>
                                        <p:cTn id="31" dur="1250" fill="hold"/>
                                        <p:tgtEl>
                                          <p:spTgt spid="25"/>
                                        </p:tgtEl>
                                        <p:attrNameLst>
                                          <p:attrName>ppt_x</p:attrName>
                                          <p:attrName>ppt_y</p:attrName>
                                        </p:attrNameLst>
                                      </p:cBhvr>
                                      <p:rCtr x="91" y="3449"/>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32435 0.19028 L 0.32435 0.23797 " pathEditMode="relative" rAng="0" ptsTypes="AA">
                                      <p:cBhvr>
                                        <p:cTn id="35" dur="1250" fill="hold"/>
                                        <p:tgtEl>
                                          <p:spTgt spid="25"/>
                                        </p:tgtEl>
                                        <p:attrNameLst>
                                          <p:attrName>ppt_x</p:attrName>
                                          <p:attrName>ppt_y</p:attrName>
                                        </p:attrNameLst>
                                      </p:cBhvr>
                                      <p:rCtr x="0" y="2384"/>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8" nodeType="clickEffect">
                                  <p:stCondLst>
                                    <p:cond delay="0"/>
                                  </p:stCondLst>
                                  <p:childTnLst>
                                    <p:animMotion origin="layout" path="M 0.32435 0.23797 L 0.32253 0.48357 " pathEditMode="relative" rAng="0" ptsTypes="AA">
                                      <p:cBhvr>
                                        <p:cTn id="39" dur="2000" fill="hold"/>
                                        <p:tgtEl>
                                          <p:spTgt spid="25"/>
                                        </p:tgtEl>
                                        <p:attrNameLst>
                                          <p:attrName>ppt_x</p:attrName>
                                          <p:attrName>ppt_y</p:attrName>
                                        </p:attrNameLst>
                                      </p:cBhvr>
                                      <p:rCtr x="-91"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5" grpId="4" animBg="1"/>
      <p:bldP spid="25" grpId="5" animBg="1"/>
      <p:bldP spid="25" grpId="6" animBg="1"/>
      <p:bldP spid="25" grpId="7" animBg="1"/>
      <p:bldP spid="25" grpId="8"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FD60244-EC68-47B1-9FCA-BA3C85B1D6BE}"/>
              </a:ext>
            </a:extLst>
          </p:cNvPr>
          <p:cNvSpPr/>
          <p:nvPr/>
        </p:nvSpPr>
        <p:spPr>
          <a:xfrm>
            <a:off x="2200937" y="3236971"/>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Database Representations</a:t>
            </a:r>
          </a:p>
        </p:txBody>
      </p:sp>
      <p:cxnSp>
        <p:nvCxnSpPr>
          <p:cNvPr id="16" name="Connector: Elbow 15">
            <a:extLst>
              <a:ext uri="{FF2B5EF4-FFF2-40B4-BE49-F238E27FC236}">
                <a16:creationId xmlns:a16="http://schemas.microsoft.com/office/drawing/2014/main" id="{A93E5B90-0217-4DCE-90CC-8F0EF553FACD}"/>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3F01C6E-268F-472F-BC7E-75613EDE606B}"/>
              </a:ext>
            </a:extLst>
          </p:cNvPr>
          <p:cNvCxnSpPr>
            <a:cxnSpLocks/>
            <a:stCxn id="23" idx="2"/>
            <a:endCxn id="37" idx="0"/>
          </p:cNvCxnSpPr>
          <p:nvPr/>
        </p:nvCxnSpPr>
        <p:spPr>
          <a:xfrm rot="16200000" flipH="1">
            <a:off x="3155306" y="3568921"/>
            <a:ext cx="395994" cy="1106070"/>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99FDBD4-51A7-4271-ACC2-DFFA8839E3AE}"/>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grpSp>
        <p:nvGrpSpPr>
          <p:cNvPr id="20" name="Group 19">
            <a:extLst>
              <a:ext uri="{FF2B5EF4-FFF2-40B4-BE49-F238E27FC236}">
                <a16:creationId xmlns:a16="http://schemas.microsoft.com/office/drawing/2014/main" id="{E1D1A26A-0205-4C78-9E0A-6700851B392C}"/>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17ED33FE-A327-4794-ACBD-8D4638F36890}"/>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2" name="Rectangle 21">
              <a:extLst>
                <a:ext uri="{FF2B5EF4-FFF2-40B4-BE49-F238E27FC236}">
                  <a16:creationId xmlns:a16="http://schemas.microsoft.com/office/drawing/2014/main" id="{EDF344DA-552F-4B84-BDFD-5F459E634F6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3" name="Rectangle 22">
              <a:extLst>
                <a:ext uri="{FF2B5EF4-FFF2-40B4-BE49-F238E27FC236}">
                  <a16:creationId xmlns:a16="http://schemas.microsoft.com/office/drawing/2014/main" id="{9EBA4EFC-8F4E-4949-94BB-55EB5ED09E9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24" name="Group 23">
            <a:extLst>
              <a:ext uri="{FF2B5EF4-FFF2-40B4-BE49-F238E27FC236}">
                <a16:creationId xmlns:a16="http://schemas.microsoft.com/office/drawing/2014/main" id="{D8EF24FE-A302-4341-838E-053723EF4AEA}"/>
              </a:ext>
            </a:extLst>
          </p:cNvPr>
          <p:cNvGrpSpPr/>
          <p:nvPr/>
        </p:nvGrpSpPr>
        <p:grpSpPr>
          <a:xfrm>
            <a:off x="3333439" y="4319953"/>
            <a:ext cx="1025826" cy="604852"/>
            <a:chOff x="9117601" y="1599941"/>
            <a:chExt cx="1025826" cy="604852"/>
          </a:xfrm>
          <a:solidFill>
            <a:schemeClr val="bg1">
              <a:lumMod val="95000"/>
            </a:schemeClr>
          </a:solidFill>
        </p:grpSpPr>
        <p:sp>
          <p:nvSpPr>
            <p:cNvPr id="37" name="Rectangle 36">
              <a:extLst>
                <a:ext uri="{FF2B5EF4-FFF2-40B4-BE49-F238E27FC236}">
                  <a16:creationId xmlns:a16="http://schemas.microsoft.com/office/drawing/2014/main" id="{7D6F05D9-EFC6-40E3-A592-A25C31FE14B9}"/>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8" name="Rectangle 37">
              <a:extLst>
                <a:ext uri="{FF2B5EF4-FFF2-40B4-BE49-F238E27FC236}">
                  <a16:creationId xmlns:a16="http://schemas.microsoft.com/office/drawing/2014/main" id="{6E327580-D2C7-47CB-9BAE-D77EF15A8BA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9" name="Rectangle 38">
              <a:extLst>
                <a:ext uri="{FF2B5EF4-FFF2-40B4-BE49-F238E27FC236}">
                  <a16:creationId xmlns:a16="http://schemas.microsoft.com/office/drawing/2014/main" id="{01286542-C5DD-431E-98D6-0E54B8F492A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40" name="Group 39">
            <a:extLst>
              <a:ext uri="{FF2B5EF4-FFF2-40B4-BE49-F238E27FC236}">
                <a16:creationId xmlns:a16="http://schemas.microsoft.com/office/drawing/2014/main" id="{7EBDE742-2481-4929-9A3B-1847D5BB5640}"/>
              </a:ext>
            </a:extLst>
          </p:cNvPr>
          <p:cNvGrpSpPr/>
          <p:nvPr/>
        </p:nvGrpSpPr>
        <p:grpSpPr>
          <a:xfrm>
            <a:off x="4319537" y="5320800"/>
            <a:ext cx="1025826" cy="604852"/>
            <a:chOff x="9117601" y="1599941"/>
            <a:chExt cx="1025826" cy="604852"/>
          </a:xfrm>
          <a:solidFill>
            <a:schemeClr val="bg1">
              <a:lumMod val="95000"/>
            </a:schemeClr>
          </a:solidFill>
        </p:grpSpPr>
        <p:sp>
          <p:nvSpPr>
            <p:cNvPr id="41" name="Rectangle 40">
              <a:extLst>
                <a:ext uri="{FF2B5EF4-FFF2-40B4-BE49-F238E27FC236}">
                  <a16:creationId xmlns:a16="http://schemas.microsoft.com/office/drawing/2014/main" id="{7E661DF9-6F83-48FA-ACDC-2DB780B510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42" name="Rectangle 41">
              <a:extLst>
                <a:ext uri="{FF2B5EF4-FFF2-40B4-BE49-F238E27FC236}">
                  <a16:creationId xmlns:a16="http://schemas.microsoft.com/office/drawing/2014/main" id="{EFE15CE8-846E-45CF-8455-4B8880A32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43" name="Rectangle 42">
              <a:extLst>
                <a:ext uri="{FF2B5EF4-FFF2-40B4-BE49-F238E27FC236}">
                  <a16:creationId xmlns:a16="http://schemas.microsoft.com/office/drawing/2014/main" id="{B65060A7-AB94-4B5F-975C-008BC27FF2D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grpSp>
        <p:nvGrpSpPr>
          <p:cNvPr id="47" name="Group 46">
            <a:extLst>
              <a:ext uri="{FF2B5EF4-FFF2-40B4-BE49-F238E27FC236}">
                <a16:creationId xmlns:a16="http://schemas.microsoft.com/office/drawing/2014/main" id="{668E5A11-97E0-4117-B70D-67A6089FBA86}"/>
              </a:ext>
            </a:extLst>
          </p:cNvPr>
          <p:cNvGrpSpPr/>
          <p:nvPr/>
        </p:nvGrpSpPr>
        <p:grpSpPr>
          <a:xfrm>
            <a:off x="5138950" y="4319954"/>
            <a:ext cx="1025826" cy="604852"/>
            <a:chOff x="9117601" y="1599941"/>
            <a:chExt cx="1025826" cy="604852"/>
          </a:xfrm>
          <a:solidFill>
            <a:schemeClr val="bg1">
              <a:lumMod val="95000"/>
            </a:schemeClr>
          </a:solidFill>
        </p:grpSpPr>
        <p:sp>
          <p:nvSpPr>
            <p:cNvPr id="48" name="Rectangle 47">
              <a:extLst>
                <a:ext uri="{FF2B5EF4-FFF2-40B4-BE49-F238E27FC236}">
                  <a16:creationId xmlns:a16="http://schemas.microsoft.com/office/drawing/2014/main" id="{F45F26BC-952F-4E8A-A724-9C21ECB418AC}"/>
                </a:ext>
              </a:extLst>
            </p:cNvPr>
            <p:cNvSpPr/>
            <p:nvPr/>
          </p:nvSpPr>
          <p:spPr>
            <a:xfrm>
              <a:off x="9237573" y="1599941"/>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Database</a:t>
              </a:r>
            </a:p>
          </p:txBody>
        </p:sp>
        <p:sp>
          <p:nvSpPr>
            <p:cNvPr id="49" name="Rectangle 48">
              <a:extLst>
                <a:ext uri="{FF2B5EF4-FFF2-40B4-BE49-F238E27FC236}">
                  <a16:creationId xmlns:a16="http://schemas.microsoft.com/office/drawing/2014/main" id="{7049D015-6225-4916-BFA0-3ECC6A57DB6D}"/>
                </a:ext>
              </a:extLst>
            </p:cNvPr>
            <p:cNvSpPr/>
            <p:nvPr/>
          </p:nvSpPr>
          <p:spPr>
            <a:xfrm>
              <a:off x="9177587" y="1663162"/>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Database</a:t>
              </a:r>
            </a:p>
          </p:txBody>
        </p:sp>
        <p:sp>
          <p:nvSpPr>
            <p:cNvPr id="50" name="Rectangle 49">
              <a:extLst>
                <a:ext uri="{FF2B5EF4-FFF2-40B4-BE49-F238E27FC236}">
                  <a16:creationId xmlns:a16="http://schemas.microsoft.com/office/drawing/2014/main" id="{8CD118DA-EA57-4E5A-AD8C-F2BEFA79245F}"/>
                </a:ext>
              </a:extLst>
            </p:cNvPr>
            <p:cNvSpPr/>
            <p:nvPr/>
          </p:nvSpPr>
          <p:spPr>
            <a:xfrm>
              <a:off x="9117601" y="1726383"/>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Collection</a:t>
              </a:r>
            </a:p>
          </p:txBody>
        </p:sp>
      </p:grpSp>
      <p:grpSp>
        <p:nvGrpSpPr>
          <p:cNvPr id="51" name="Group 50">
            <a:extLst>
              <a:ext uri="{FF2B5EF4-FFF2-40B4-BE49-F238E27FC236}">
                <a16:creationId xmlns:a16="http://schemas.microsoft.com/office/drawing/2014/main" id="{A340A42A-47F2-42BE-9841-E5336B7396D4}"/>
              </a:ext>
            </a:extLst>
          </p:cNvPr>
          <p:cNvGrpSpPr/>
          <p:nvPr/>
        </p:nvGrpSpPr>
        <p:grpSpPr>
          <a:xfrm>
            <a:off x="6125048" y="5320801"/>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19D08934-712F-4F23-8BE4-6FD65CAD3F0F}"/>
                </a:ext>
              </a:extLst>
            </p:cNvPr>
            <p:cNvSpPr/>
            <p:nvPr/>
          </p:nvSpPr>
          <p:spPr>
            <a:xfrm>
              <a:off x="9237573" y="1599941"/>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cs typeface="Segoe UI Light" panose="020B0502040204020203" pitchFamily="34" charset="0"/>
                </a:rPr>
                <a:t>Database</a:t>
              </a:r>
            </a:p>
          </p:txBody>
        </p:sp>
        <p:sp>
          <p:nvSpPr>
            <p:cNvPr id="53" name="Rectangle 52">
              <a:extLst>
                <a:ext uri="{FF2B5EF4-FFF2-40B4-BE49-F238E27FC236}">
                  <a16:creationId xmlns:a16="http://schemas.microsoft.com/office/drawing/2014/main" id="{60E3B48B-E68E-49F0-B278-35CFADAA5F3D}"/>
                </a:ext>
              </a:extLst>
            </p:cNvPr>
            <p:cNvSpPr/>
            <p:nvPr/>
          </p:nvSpPr>
          <p:spPr>
            <a:xfrm>
              <a:off x="9177587" y="1663162"/>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cs typeface="Segoe UI Light" panose="020B0502040204020203" pitchFamily="34" charset="0"/>
                </a:rPr>
                <a:t>Database</a:t>
              </a:r>
            </a:p>
          </p:txBody>
        </p:sp>
        <p:sp>
          <p:nvSpPr>
            <p:cNvPr id="54" name="Rectangle 53">
              <a:extLst>
                <a:ext uri="{FF2B5EF4-FFF2-40B4-BE49-F238E27FC236}">
                  <a16:creationId xmlns:a16="http://schemas.microsoft.com/office/drawing/2014/main" id="{11FBFA30-9359-4AD2-A668-C5AF4B5BEFA9}"/>
                </a:ext>
              </a:extLst>
            </p:cNvPr>
            <p:cNvSpPr/>
            <p:nvPr/>
          </p:nvSpPr>
          <p:spPr>
            <a:xfrm>
              <a:off x="9117601" y="1726383"/>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cs typeface="Segoe UI Light" panose="020B0502040204020203" pitchFamily="34" charset="0"/>
                </a:rPr>
                <a:t>Document</a:t>
              </a:r>
            </a:p>
          </p:txBody>
        </p:sp>
      </p:grpSp>
      <p:cxnSp>
        <p:nvCxnSpPr>
          <p:cNvPr id="19" name="Connector: Elbow 18">
            <a:extLst>
              <a:ext uri="{FF2B5EF4-FFF2-40B4-BE49-F238E27FC236}">
                <a16:creationId xmlns:a16="http://schemas.microsoft.com/office/drawing/2014/main" id="{A6AC0077-D3E2-45F4-B37C-1E1F5A9E7B50}"/>
              </a:ext>
            </a:extLst>
          </p:cNvPr>
          <p:cNvCxnSpPr>
            <a:cxnSpLocks/>
            <a:stCxn id="39" idx="2"/>
            <a:endCxn id="43"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2DD761BC-CDF9-4029-A959-EE4120941F04}"/>
              </a:ext>
            </a:extLst>
          </p:cNvPr>
          <p:cNvCxnSpPr>
            <a:cxnSpLocks/>
            <a:stCxn id="50" idx="2"/>
            <a:endCxn id="54" idx="1"/>
          </p:cNvCxnSpPr>
          <p:nvPr/>
        </p:nvCxnSpPr>
        <p:spPr>
          <a:xfrm rot="16200000" flipH="1">
            <a:off x="5477641" y="5039041"/>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5F41E211-AFC5-4AD6-8E30-ACEC99507FC6}"/>
              </a:ext>
            </a:extLst>
          </p:cNvPr>
          <p:cNvCxnSpPr>
            <a:cxnSpLocks/>
            <a:stCxn id="23" idx="2"/>
            <a:endCxn id="48" idx="0"/>
          </p:cNvCxnSpPr>
          <p:nvPr/>
        </p:nvCxnSpPr>
        <p:spPr>
          <a:xfrm rot="16200000" flipH="1">
            <a:off x="4058061" y="2666165"/>
            <a:ext cx="395995" cy="2911581"/>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34139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998F44-2185-4A86-8990-63992B4064B3}"/>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a:xfrm>
            <a:off x="269240" y="289511"/>
            <a:ext cx="11655840" cy="899665"/>
          </a:xfrm>
        </p:spPr>
        <p:txBody>
          <a:bodyPr/>
          <a:lstStyle/>
          <a:p>
            <a:r>
              <a:rPr lang="en-US"/>
              <a:t>Container Representations</a:t>
            </a:r>
          </a:p>
        </p:txBody>
      </p:sp>
      <p:cxnSp>
        <p:nvCxnSpPr>
          <p:cNvPr id="50" name="Connector: Elbow 49">
            <a:extLst>
              <a:ext uri="{FF2B5EF4-FFF2-40B4-BE49-F238E27FC236}">
                <a16:creationId xmlns:a16="http://schemas.microsoft.com/office/drawing/2014/main" id="{F0EE5F65-09B8-4680-882E-CAC45D8A6536}"/>
              </a:ext>
            </a:extLst>
          </p:cNvPr>
          <p:cNvCxnSpPr>
            <a:cxnSpLocks/>
            <a:stCxn id="52" idx="2"/>
            <a:endCxn id="57"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B272C38-1905-4DDA-BFAC-FA786DDA5776}"/>
              </a:ext>
            </a:extLst>
          </p:cNvPr>
          <p:cNvCxnSpPr>
            <a:cxnSpLocks/>
            <a:stCxn id="57" idx="2"/>
            <a:endCxn id="61"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6FD3EA5-EDD7-40A2-8645-F6AF994FDB11}"/>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53" name="Connector: Elbow 52">
            <a:extLst>
              <a:ext uri="{FF2B5EF4-FFF2-40B4-BE49-F238E27FC236}">
                <a16:creationId xmlns:a16="http://schemas.microsoft.com/office/drawing/2014/main" id="{185BA4F8-D664-4090-97CF-5D5D1233F2E3}"/>
              </a:ext>
            </a:extLst>
          </p:cNvPr>
          <p:cNvCxnSpPr>
            <a:cxnSpLocks/>
            <a:stCxn id="61" idx="2"/>
            <a:endCxn id="65"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E091C2FC-FC01-4BE4-B6D8-D59B8CCB09A2}"/>
              </a:ext>
            </a:extLst>
          </p:cNvPr>
          <p:cNvGrpSpPr/>
          <p:nvPr/>
        </p:nvGrpSpPr>
        <p:grpSpPr>
          <a:xfrm>
            <a:off x="2347341" y="3319107"/>
            <a:ext cx="1025826" cy="604852"/>
            <a:chOff x="9117601" y="1599941"/>
            <a:chExt cx="1025826" cy="604852"/>
          </a:xfrm>
          <a:solidFill>
            <a:schemeClr val="bg1">
              <a:lumMod val="95000"/>
            </a:schemeClr>
          </a:solidFill>
        </p:grpSpPr>
        <p:sp>
          <p:nvSpPr>
            <p:cNvPr id="55" name="Rectangle 54">
              <a:extLst>
                <a:ext uri="{FF2B5EF4-FFF2-40B4-BE49-F238E27FC236}">
                  <a16:creationId xmlns:a16="http://schemas.microsoft.com/office/drawing/2014/main" id="{F1330DF8-C91F-4168-9B15-CDFEA7A0FB7D}"/>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6" name="Rectangle 55">
              <a:extLst>
                <a:ext uri="{FF2B5EF4-FFF2-40B4-BE49-F238E27FC236}">
                  <a16:creationId xmlns:a16="http://schemas.microsoft.com/office/drawing/2014/main" id="{6F65C0A1-3156-40E2-B290-95D79FF5CCE2}"/>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7" name="Rectangle 56">
              <a:extLst>
                <a:ext uri="{FF2B5EF4-FFF2-40B4-BE49-F238E27FC236}">
                  <a16:creationId xmlns:a16="http://schemas.microsoft.com/office/drawing/2014/main" id="{050E8CC3-5329-4E9D-9FE2-185817B6A47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58" name="Group 57">
            <a:extLst>
              <a:ext uri="{FF2B5EF4-FFF2-40B4-BE49-F238E27FC236}">
                <a16:creationId xmlns:a16="http://schemas.microsoft.com/office/drawing/2014/main" id="{B5381B87-C6BF-43CD-AB01-05DEC037AF00}"/>
              </a:ext>
            </a:extLst>
          </p:cNvPr>
          <p:cNvGrpSpPr/>
          <p:nvPr/>
        </p:nvGrpSpPr>
        <p:grpSpPr>
          <a:xfrm>
            <a:off x="3333439" y="4319953"/>
            <a:ext cx="1025826" cy="604852"/>
            <a:chOff x="9117601" y="1599941"/>
            <a:chExt cx="1025826" cy="604852"/>
          </a:xfrm>
          <a:solidFill>
            <a:schemeClr val="bg1">
              <a:lumMod val="95000"/>
            </a:schemeClr>
          </a:solidFill>
        </p:grpSpPr>
        <p:sp>
          <p:nvSpPr>
            <p:cNvPr id="59" name="Rectangle 58">
              <a:extLst>
                <a:ext uri="{FF2B5EF4-FFF2-40B4-BE49-F238E27FC236}">
                  <a16:creationId xmlns:a16="http://schemas.microsoft.com/office/drawing/2014/main" id="{E9557F39-171C-4178-842D-77E69178741F}"/>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0" name="Rectangle 59">
              <a:extLst>
                <a:ext uri="{FF2B5EF4-FFF2-40B4-BE49-F238E27FC236}">
                  <a16:creationId xmlns:a16="http://schemas.microsoft.com/office/drawing/2014/main" id="{9AAC38DA-BBE7-44A4-B69E-6774CEE4D95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1" name="Rectangle 60">
              <a:extLst>
                <a:ext uri="{FF2B5EF4-FFF2-40B4-BE49-F238E27FC236}">
                  <a16:creationId xmlns:a16="http://schemas.microsoft.com/office/drawing/2014/main" id="{1AB0200A-A423-4476-8165-6D56BA1D508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62" name="Group 61">
            <a:extLst>
              <a:ext uri="{FF2B5EF4-FFF2-40B4-BE49-F238E27FC236}">
                <a16:creationId xmlns:a16="http://schemas.microsoft.com/office/drawing/2014/main" id="{AB989156-AC1E-4EE6-8AD5-9DBEA1668610}"/>
              </a:ext>
            </a:extLst>
          </p:cNvPr>
          <p:cNvGrpSpPr/>
          <p:nvPr/>
        </p:nvGrpSpPr>
        <p:grpSpPr>
          <a:xfrm>
            <a:off x="4319537" y="5320800"/>
            <a:ext cx="1025826" cy="604852"/>
            <a:chOff x="9117601" y="1599941"/>
            <a:chExt cx="1025826" cy="604852"/>
          </a:xfrm>
          <a:solidFill>
            <a:schemeClr val="bg1">
              <a:lumMod val="95000"/>
            </a:schemeClr>
          </a:solidFill>
        </p:grpSpPr>
        <p:sp>
          <p:nvSpPr>
            <p:cNvPr id="63" name="Rectangle 62">
              <a:extLst>
                <a:ext uri="{FF2B5EF4-FFF2-40B4-BE49-F238E27FC236}">
                  <a16:creationId xmlns:a16="http://schemas.microsoft.com/office/drawing/2014/main" id="{1E1AF81E-D1F4-459A-86F6-50415AF632D4}"/>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4" name="Rectangle 63">
              <a:extLst>
                <a:ext uri="{FF2B5EF4-FFF2-40B4-BE49-F238E27FC236}">
                  <a16:creationId xmlns:a16="http://schemas.microsoft.com/office/drawing/2014/main" id="{007AFB6D-7A4B-49DF-9347-1D97D282BE3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5" name="Rectangle 64">
              <a:extLst>
                <a:ext uri="{FF2B5EF4-FFF2-40B4-BE49-F238E27FC236}">
                  <a16:creationId xmlns:a16="http://schemas.microsoft.com/office/drawing/2014/main" id="{F4CE14A8-9AA3-4129-AB71-3B5299DDCCA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67" name="TextBox 66">
            <a:extLst>
              <a:ext uri="{FF2B5EF4-FFF2-40B4-BE49-F238E27FC236}">
                <a16:creationId xmlns:a16="http://schemas.microsoft.com/office/drawing/2014/main" id="{76584094-C62C-4BAE-AAA3-6837E34950B2}"/>
              </a:ext>
            </a:extLst>
          </p:cNvPr>
          <p:cNvSpPr txBox="1"/>
          <p:nvPr/>
        </p:nvSpPr>
        <p:spPr>
          <a:xfrm>
            <a:off x="4663670" y="4370464"/>
            <a:ext cx="417736" cy="461665"/>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grpSp>
        <p:nvGrpSpPr>
          <p:cNvPr id="5" name="Group 4">
            <a:extLst>
              <a:ext uri="{FF2B5EF4-FFF2-40B4-BE49-F238E27FC236}">
                <a16:creationId xmlns:a16="http://schemas.microsoft.com/office/drawing/2014/main" id="{85B48721-4BFC-49F0-9171-359889413B70}"/>
              </a:ext>
            </a:extLst>
          </p:cNvPr>
          <p:cNvGrpSpPr/>
          <p:nvPr/>
        </p:nvGrpSpPr>
        <p:grpSpPr>
          <a:xfrm>
            <a:off x="5087913" y="4374744"/>
            <a:ext cx="803072" cy="614630"/>
            <a:chOff x="4892436" y="4374744"/>
            <a:chExt cx="803072" cy="614630"/>
          </a:xfrm>
        </p:grpSpPr>
        <p:cxnSp>
          <p:nvCxnSpPr>
            <p:cNvPr id="69" name="Straight Connector 68">
              <a:extLst>
                <a:ext uri="{FF2B5EF4-FFF2-40B4-BE49-F238E27FC236}">
                  <a16:creationId xmlns:a16="http://schemas.microsoft.com/office/drawing/2014/main" id="{9FF469F2-3D1C-413B-A78B-3953EC65F136}"/>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0" name="Straight Connector 69">
              <a:extLst>
                <a:ext uri="{FF2B5EF4-FFF2-40B4-BE49-F238E27FC236}">
                  <a16:creationId xmlns:a16="http://schemas.microsoft.com/office/drawing/2014/main" id="{C8B27A3F-7BC2-47F0-8844-FB1039B8E9D1}"/>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1" name="Oval 70">
              <a:extLst>
                <a:ext uri="{FF2B5EF4-FFF2-40B4-BE49-F238E27FC236}">
                  <a16:creationId xmlns:a16="http://schemas.microsoft.com/office/drawing/2014/main" id="{25526799-5738-4258-A29E-B28A6E55BF83}"/>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cxnSp>
          <p:nvCxnSpPr>
            <p:cNvPr id="72" name="Straight Connector 71">
              <a:extLst>
                <a:ext uri="{FF2B5EF4-FFF2-40B4-BE49-F238E27FC236}">
                  <a16:creationId xmlns:a16="http://schemas.microsoft.com/office/drawing/2014/main" id="{FAAB0232-8425-4DDD-9DA1-B34CACF5F281}"/>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394FB641-B115-4461-A4E9-987A914C2264}"/>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4" name="Oval 73">
              <a:extLst>
                <a:ext uri="{FF2B5EF4-FFF2-40B4-BE49-F238E27FC236}">
                  <a16:creationId xmlns:a16="http://schemas.microsoft.com/office/drawing/2014/main" id="{54454AA7-8310-4F19-B15F-384910F1AB24}"/>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75" name="Oval 74">
              <a:extLst>
                <a:ext uri="{FF2B5EF4-FFF2-40B4-BE49-F238E27FC236}">
                  <a16:creationId xmlns:a16="http://schemas.microsoft.com/office/drawing/2014/main" id="{B452E8CE-9893-4501-B840-6CED5F8C702E}"/>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cxnSp>
          <p:nvCxnSpPr>
            <p:cNvPr id="76" name="Straight Connector 75">
              <a:extLst>
                <a:ext uri="{FF2B5EF4-FFF2-40B4-BE49-F238E27FC236}">
                  <a16:creationId xmlns:a16="http://schemas.microsoft.com/office/drawing/2014/main" id="{FF61009C-7ECD-4A76-969D-BEA0DD0CEE73}"/>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7" name="Oval 76">
              <a:extLst>
                <a:ext uri="{FF2B5EF4-FFF2-40B4-BE49-F238E27FC236}">
                  <a16:creationId xmlns:a16="http://schemas.microsoft.com/office/drawing/2014/main" id="{A51351F6-6481-476B-90DB-586FB2FB4146}"/>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cxnSp>
          <p:nvCxnSpPr>
            <p:cNvPr id="78" name="Straight Connector 77">
              <a:extLst>
                <a:ext uri="{FF2B5EF4-FFF2-40B4-BE49-F238E27FC236}">
                  <a16:creationId xmlns:a16="http://schemas.microsoft.com/office/drawing/2014/main" id="{67425358-294A-4062-8432-1B6F6360776F}"/>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79" name="Oval 78">
              <a:extLst>
                <a:ext uri="{FF2B5EF4-FFF2-40B4-BE49-F238E27FC236}">
                  <a16:creationId xmlns:a16="http://schemas.microsoft.com/office/drawing/2014/main" id="{314E4331-1D8D-48E2-9E53-1CEC7683F0AC}"/>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80" name="Oval 79">
              <a:extLst>
                <a:ext uri="{FF2B5EF4-FFF2-40B4-BE49-F238E27FC236}">
                  <a16:creationId xmlns:a16="http://schemas.microsoft.com/office/drawing/2014/main" id="{23DE1185-3AD4-4170-8A92-F40FB5218808}"/>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81" name="Oval 80">
              <a:extLst>
                <a:ext uri="{FF2B5EF4-FFF2-40B4-BE49-F238E27FC236}">
                  <a16:creationId xmlns:a16="http://schemas.microsoft.com/office/drawing/2014/main" id="{662E1F0F-608A-4B3E-87B0-AE92FF8D4555}"/>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solidFill>
                  <a:srgbClr val="FFFFFF"/>
                </a:solidFill>
                <a:effectLst/>
                <a:uLnTx/>
                <a:uFillTx/>
                <a:ea typeface="+mn-ea"/>
                <a:cs typeface="+mn-cs"/>
              </a:endParaRPr>
            </a:p>
          </p:txBody>
        </p:sp>
        <p:sp>
          <p:nvSpPr>
            <p:cNvPr id="82" name="TextBox 81">
              <a:extLst>
                <a:ext uri="{FF2B5EF4-FFF2-40B4-BE49-F238E27FC236}">
                  <a16:creationId xmlns:a16="http://schemas.microsoft.com/office/drawing/2014/main" id="{FBD13667-295A-4637-83D3-C9485B7253BA}"/>
                </a:ext>
              </a:extLst>
            </p:cNvPr>
            <p:cNvSpPr txBox="1"/>
            <p:nvPr/>
          </p:nvSpPr>
          <p:spPr>
            <a:xfrm>
              <a:off x="4892436" y="4743153"/>
              <a:ext cx="803072"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prstClr val="black"/>
                  </a:solidFill>
                  <a:effectLst/>
                  <a:uLnTx/>
                  <a:uFillTx/>
                  <a:ea typeface="+mn-ea"/>
                  <a:cs typeface="Segoe UI Light" panose="020B0502040204020203" pitchFamily="34" charset="0"/>
                </a:rPr>
                <a:t>Collection</a:t>
              </a:r>
            </a:p>
          </p:txBody>
        </p:sp>
      </p:grpSp>
      <p:grpSp>
        <p:nvGrpSpPr>
          <p:cNvPr id="6" name="Group 5">
            <a:extLst>
              <a:ext uri="{FF2B5EF4-FFF2-40B4-BE49-F238E27FC236}">
                <a16:creationId xmlns:a16="http://schemas.microsoft.com/office/drawing/2014/main" id="{0155CF79-7035-432C-A66C-4C7AEDFC79FA}"/>
              </a:ext>
            </a:extLst>
          </p:cNvPr>
          <p:cNvGrpSpPr/>
          <p:nvPr/>
        </p:nvGrpSpPr>
        <p:grpSpPr>
          <a:xfrm>
            <a:off x="5973239" y="4390008"/>
            <a:ext cx="668714" cy="599366"/>
            <a:chOff x="5875501" y="4390008"/>
            <a:chExt cx="668714" cy="599366"/>
          </a:xfrm>
        </p:grpSpPr>
        <p:grpSp>
          <p:nvGrpSpPr>
            <p:cNvPr id="4" name="Group 3">
              <a:extLst>
                <a:ext uri="{FF2B5EF4-FFF2-40B4-BE49-F238E27FC236}">
                  <a16:creationId xmlns:a16="http://schemas.microsoft.com/office/drawing/2014/main" id="{7DF6B6AD-ADF4-44BA-AE0E-785F8BD56196}"/>
                </a:ext>
              </a:extLst>
            </p:cNvPr>
            <p:cNvGrpSpPr/>
            <p:nvPr/>
          </p:nvGrpSpPr>
          <p:grpSpPr>
            <a:xfrm>
              <a:off x="5988240" y="4390008"/>
              <a:ext cx="427810" cy="275208"/>
              <a:chOff x="5988240" y="4390008"/>
              <a:chExt cx="427810" cy="275208"/>
            </a:xfrm>
          </p:grpSpPr>
          <p:sp>
            <p:nvSpPr>
              <p:cNvPr id="86" name="Oval 85">
                <a:extLst>
                  <a:ext uri="{FF2B5EF4-FFF2-40B4-BE49-F238E27FC236}">
                    <a16:creationId xmlns:a16="http://schemas.microsoft.com/office/drawing/2014/main" id="{7D07473B-08AE-4106-8FEE-C676F9100ABD}"/>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7" name="Oval 86">
                <a:extLst>
                  <a:ext uri="{FF2B5EF4-FFF2-40B4-BE49-F238E27FC236}">
                    <a16:creationId xmlns:a16="http://schemas.microsoft.com/office/drawing/2014/main" id="{CB4095A5-E598-4EB9-9D0E-ECF1FC7A5DEE}"/>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8" name="Oval 87">
                <a:extLst>
                  <a:ext uri="{FF2B5EF4-FFF2-40B4-BE49-F238E27FC236}">
                    <a16:creationId xmlns:a16="http://schemas.microsoft.com/office/drawing/2014/main" id="{5AE23E24-BFC3-4FE5-BA87-70A3F200640E}"/>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9" name="Oval 88">
                <a:extLst>
                  <a:ext uri="{FF2B5EF4-FFF2-40B4-BE49-F238E27FC236}">
                    <a16:creationId xmlns:a16="http://schemas.microsoft.com/office/drawing/2014/main" id="{BAEC83C1-52F6-439D-A66C-AA530104B9B6}"/>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cxnSp>
            <p:nvCxnSpPr>
              <p:cNvPr id="90" name="Straight Connector 89">
                <a:extLst>
                  <a:ext uri="{FF2B5EF4-FFF2-40B4-BE49-F238E27FC236}">
                    <a16:creationId xmlns:a16="http://schemas.microsoft.com/office/drawing/2014/main" id="{781C4AE3-541B-4283-B50A-CA25A8B85F98}"/>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1" name="Straight Connector 90">
                <a:extLst>
                  <a:ext uri="{FF2B5EF4-FFF2-40B4-BE49-F238E27FC236}">
                    <a16:creationId xmlns:a16="http://schemas.microsoft.com/office/drawing/2014/main" id="{D4ECDDA2-BADD-4DAD-8619-4557B4CCC893}"/>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2" name="Straight Connector 91">
                <a:extLst>
                  <a:ext uri="{FF2B5EF4-FFF2-40B4-BE49-F238E27FC236}">
                    <a16:creationId xmlns:a16="http://schemas.microsoft.com/office/drawing/2014/main" id="{1AF2167D-787C-42C9-B65D-818F931C39C1}"/>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93" name="Straight Connector 92">
                <a:extLst>
                  <a:ext uri="{FF2B5EF4-FFF2-40B4-BE49-F238E27FC236}">
                    <a16:creationId xmlns:a16="http://schemas.microsoft.com/office/drawing/2014/main" id="{65F208AA-EA0B-4266-A839-CAF51475DB5E}"/>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85" name="TextBox 84">
              <a:extLst>
                <a:ext uri="{FF2B5EF4-FFF2-40B4-BE49-F238E27FC236}">
                  <a16:creationId xmlns:a16="http://schemas.microsoft.com/office/drawing/2014/main" id="{E4FDC4D8-4E69-45C5-A85A-F98F9712A8BA}"/>
                </a:ext>
              </a:extLst>
            </p:cNvPr>
            <p:cNvSpPr txBox="1"/>
            <p:nvPr/>
          </p:nvSpPr>
          <p:spPr>
            <a:xfrm>
              <a:off x="5875501" y="4743153"/>
              <a:ext cx="668714"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prstClr val="black"/>
                  </a:solidFill>
                  <a:effectLst/>
                  <a:uLnTx/>
                  <a:uFillTx/>
                  <a:ea typeface="+mn-ea"/>
                  <a:cs typeface="Segoe UI Light" panose="020B0502040204020203" pitchFamily="34" charset="0"/>
                </a:rPr>
                <a:t>Graph</a:t>
              </a:r>
            </a:p>
          </p:txBody>
        </p:sp>
      </p:grpSp>
      <p:grpSp>
        <p:nvGrpSpPr>
          <p:cNvPr id="3" name="Group 2">
            <a:extLst>
              <a:ext uri="{FF2B5EF4-FFF2-40B4-BE49-F238E27FC236}">
                <a16:creationId xmlns:a16="http://schemas.microsoft.com/office/drawing/2014/main" id="{19041F94-9ABE-4044-8F58-1E35AD2C767A}"/>
              </a:ext>
            </a:extLst>
          </p:cNvPr>
          <p:cNvGrpSpPr/>
          <p:nvPr/>
        </p:nvGrpSpPr>
        <p:grpSpPr>
          <a:xfrm>
            <a:off x="6724208" y="4404575"/>
            <a:ext cx="668714" cy="584790"/>
            <a:chOff x="6724208" y="4404575"/>
            <a:chExt cx="668714" cy="584790"/>
          </a:xfrm>
        </p:grpSpPr>
        <p:cxnSp>
          <p:nvCxnSpPr>
            <p:cNvPr id="95" name="Straight Connector 94">
              <a:extLst>
                <a:ext uri="{FF2B5EF4-FFF2-40B4-BE49-F238E27FC236}">
                  <a16:creationId xmlns:a16="http://schemas.microsoft.com/office/drawing/2014/main" id="{9147A887-0C34-4163-AEE2-79B865B24E99}"/>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96" name="Oval 95">
              <a:extLst>
                <a:ext uri="{FF2B5EF4-FFF2-40B4-BE49-F238E27FC236}">
                  <a16:creationId xmlns:a16="http://schemas.microsoft.com/office/drawing/2014/main" id="{E0D8A150-3101-4639-A67E-8DB0825AD249}"/>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97" name="Circle: Hollow 67">
              <a:extLst>
                <a:ext uri="{FF2B5EF4-FFF2-40B4-BE49-F238E27FC236}">
                  <a16:creationId xmlns:a16="http://schemas.microsoft.com/office/drawing/2014/main" id="{11BBD558-0F06-4585-A1F9-2B7BB00F4F5E}"/>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cxnSp>
          <p:nvCxnSpPr>
            <p:cNvPr id="98" name="Straight Connector 97">
              <a:extLst>
                <a:ext uri="{FF2B5EF4-FFF2-40B4-BE49-F238E27FC236}">
                  <a16:creationId xmlns:a16="http://schemas.microsoft.com/office/drawing/2014/main" id="{98074C4E-2AB9-47B8-BEA8-4D0216422B8D}"/>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99" name="Oval 98">
              <a:extLst>
                <a:ext uri="{FF2B5EF4-FFF2-40B4-BE49-F238E27FC236}">
                  <a16:creationId xmlns:a16="http://schemas.microsoft.com/office/drawing/2014/main" id="{48DF9EA0-F2B6-4C37-85EE-F120DAA1DB11}"/>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100" name="Circle: Hollow 70">
              <a:extLst>
                <a:ext uri="{FF2B5EF4-FFF2-40B4-BE49-F238E27FC236}">
                  <a16:creationId xmlns:a16="http://schemas.microsoft.com/office/drawing/2014/main" id="{D3F9926C-81A9-4808-A876-AF3E4C68B34B}"/>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cxnSp>
          <p:nvCxnSpPr>
            <p:cNvPr id="101" name="Straight Connector 100">
              <a:extLst>
                <a:ext uri="{FF2B5EF4-FFF2-40B4-BE49-F238E27FC236}">
                  <a16:creationId xmlns:a16="http://schemas.microsoft.com/office/drawing/2014/main" id="{B6386D2F-FC40-4A2C-B67A-5922A455577E}"/>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2" name="Oval 101">
              <a:extLst>
                <a:ext uri="{FF2B5EF4-FFF2-40B4-BE49-F238E27FC236}">
                  <a16:creationId xmlns:a16="http://schemas.microsoft.com/office/drawing/2014/main" id="{1AEF56E9-494A-4552-B598-79F9B3B8D99C}"/>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103" name="Circle: Hollow 73">
              <a:extLst>
                <a:ext uri="{FF2B5EF4-FFF2-40B4-BE49-F238E27FC236}">
                  <a16:creationId xmlns:a16="http://schemas.microsoft.com/office/drawing/2014/main" id="{4AC0A3E3-D45D-4778-954B-EB628EC6395F}"/>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104" name="TextBox 103">
              <a:extLst>
                <a:ext uri="{FF2B5EF4-FFF2-40B4-BE49-F238E27FC236}">
                  <a16:creationId xmlns:a16="http://schemas.microsoft.com/office/drawing/2014/main" id="{861B874B-9E06-4BFC-98F8-B6BF397D5248}"/>
                </a:ext>
              </a:extLst>
            </p:cNvPr>
            <p:cNvSpPr txBox="1"/>
            <p:nvPr/>
          </p:nvSpPr>
          <p:spPr>
            <a:xfrm>
              <a:off x="6724208" y="4743144"/>
              <a:ext cx="668714" cy="24622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prstClr val="black"/>
                  </a:solidFill>
                  <a:effectLst/>
                  <a:uLnTx/>
                  <a:uFillTx/>
                  <a:ea typeface="+mn-ea"/>
                  <a:cs typeface="Segoe UI Light" panose="020B0502040204020203" pitchFamily="34" charset="0"/>
                </a:rPr>
                <a:t>Table</a:t>
              </a:r>
            </a:p>
          </p:txBody>
        </p:sp>
      </p:grpSp>
    </p:spTree>
    <p:extLst>
      <p:ext uri="{BB962C8B-B14F-4D97-AF65-F5344CB8AC3E}">
        <p14:creationId xmlns:p14="http://schemas.microsoft.com/office/powerpoint/2010/main" val="32696684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Creating Collections – SQL API</a:t>
            </a:r>
          </a:p>
        </p:txBody>
      </p:sp>
      <p:sp>
        <p:nvSpPr>
          <p:cNvPr id="15" name="Rectangle 14">
            <a:extLst>
              <a:ext uri="{FF2B5EF4-FFF2-40B4-BE49-F238E27FC236}">
                <a16:creationId xmlns:a16="http://schemas.microsoft.com/office/drawing/2014/main" id="{56ECCF9A-60C0-4799-8498-60178B3355DF}"/>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79A04E0D-FB3B-49DB-BAD6-348431235F91}"/>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3B4FCDF4-3CC4-4478-AEBF-0D16FC0EEF73}"/>
              </a:ext>
            </a:extLst>
          </p:cNvPr>
          <p:cNvCxnSpPr>
            <a:cxnSpLocks/>
            <a:stCxn id="23" idx="2"/>
            <a:endCxn id="27"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38ADAE45-3085-49AD-B814-EA450C22CE2A}"/>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19" name="Connector: Elbow 18">
            <a:extLst>
              <a:ext uri="{FF2B5EF4-FFF2-40B4-BE49-F238E27FC236}">
                <a16:creationId xmlns:a16="http://schemas.microsoft.com/office/drawing/2014/main" id="{8D66EA01-0A13-4CFA-9373-23567634D33C}"/>
              </a:ext>
            </a:extLst>
          </p:cNvPr>
          <p:cNvCxnSpPr>
            <a:cxnSpLocks/>
            <a:stCxn id="27" idx="2"/>
            <a:endCxn id="31"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18E3E08B-FFA3-4086-8538-65DA959BB991}"/>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FAB2F129-A56A-4566-BC92-F32836B9994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2" name="Rectangle 21">
              <a:extLst>
                <a:ext uri="{FF2B5EF4-FFF2-40B4-BE49-F238E27FC236}">
                  <a16:creationId xmlns:a16="http://schemas.microsoft.com/office/drawing/2014/main" id="{5ECDBB68-319D-4EC9-9378-FB6AB8DF67C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3" name="Rectangle 22">
              <a:extLst>
                <a:ext uri="{FF2B5EF4-FFF2-40B4-BE49-F238E27FC236}">
                  <a16:creationId xmlns:a16="http://schemas.microsoft.com/office/drawing/2014/main" id="{0C59CD17-9586-4CD7-A32A-927DACA3BD2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24" name="Group 23">
            <a:extLst>
              <a:ext uri="{FF2B5EF4-FFF2-40B4-BE49-F238E27FC236}">
                <a16:creationId xmlns:a16="http://schemas.microsoft.com/office/drawing/2014/main" id="{7122AF3A-7A43-46A3-94EB-4BBE925445B3}"/>
              </a:ext>
            </a:extLst>
          </p:cNvPr>
          <p:cNvGrpSpPr/>
          <p:nvPr/>
        </p:nvGrpSpPr>
        <p:grpSpPr>
          <a:xfrm>
            <a:off x="3333439" y="4319953"/>
            <a:ext cx="1025826" cy="604852"/>
            <a:chOff x="9117601" y="1599941"/>
            <a:chExt cx="1025826" cy="604852"/>
          </a:xfrm>
          <a:solidFill>
            <a:schemeClr val="bg1">
              <a:lumMod val="95000"/>
            </a:schemeClr>
          </a:solidFill>
        </p:grpSpPr>
        <p:sp>
          <p:nvSpPr>
            <p:cNvPr id="25" name="Rectangle 24">
              <a:extLst>
                <a:ext uri="{FF2B5EF4-FFF2-40B4-BE49-F238E27FC236}">
                  <a16:creationId xmlns:a16="http://schemas.microsoft.com/office/drawing/2014/main" id="{C5C64CDD-1090-4442-AE60-75B1DC928511}"/>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6" name="Rectangle 25">
              <a:extLst>
                <a:ext uri="{FF2B5EF4-FFF2-40B4-BE49-F238E27FC236}">
                  <a16:creationId xmlns:a16="http://schemas.microsoft.com/office/drawing/2014/main" id="{421DB45B-8A58-445F-BFAA-D7982E0846D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7" name="Rectangle 26">
              <a:extLst>
                <a:ext uri="{FF2B5EF4-FFF2-40B4-BE49-F238E27FC236}">
                  <a16:creationId xmlns:a16="http://schemas.microsoft.com/office/drawing/2014/main" id="{97248D6B-A9CA-4A85-99E2-A2871E0DA6E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28" name="Group 27">
            <a:extLst>
              <a:ext uri="{FF2B5EF4-FFF2-40B4-BE49-F238E27FC236}">
                <a16:creationId xmlns:a16="http://schemas.microsoft.com/office/drawing/2014/main" id="{D655F053-1D1E-4D4F-8DEB-60D8DD2F256A}"/>
              </a:ext>
            </a:extLst>
          </p:cNvPr>
          <p:cNvGrpSpPr/>
          <p:nvPr/>
        </p:nvGrpSpPr>
        <p:grpSpPr>
          <a:xfrm>
            <a:off x="4319537" y="5320800"/>
            <a:ext cx="1025826" cy="604852"/>
            <a:chOff x="9117601" y="1599941"/>
            <a:chExt cx="1025826" cy="604852"/>
          </a:xfrm>
          <a:solidFill>
            <a:schemeClr val="bg1">
              <a:lumMod val="95000"/>
            </a:schemeClr>
          </a:solidFill>
        </p:grpSpPr>
        <p:sp>
          <p:nvSpPr>
            <p:cNvPr id="29" name="Rectangle 28">
              <a:extLst>
                <a:ext uri="{FF2B5EF4-FFF2-40B4-BE49-F238E27FC236}">
                  <a16:creationId xmlns:a16="http://schemas.microsoft.com/office/drawing/2014/main" id="{8B04202B-2BA4-4FAF-888F-564EF048A38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0" name="Rectangle 29">
              <a:extLst>
                <a:ext uri="{FF2B5EF4-FFF2-40B4-BE49-F238E27FC236}">
                  <a16:creationId xmlns:a16="http://schemas.microsoft.com/office/drawing/2014/main" id="{25A334DE-668B-47E6-8CD3-E8CE42A6336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31" name="Rectangle 30">
              <a:extLst>
                <a:ext uri="{FF2B5EF4-FFF2-40B4-BE49-F238E27FC236}">
                  <a16:creationId xmlns:a16="http://schemas.microsoft.com/office/drawing/2014/main" id="{A4F4B43D-1973-4F11-A0B0-F59718E89EE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sp>
        <p:nvSpPr>
          <p:cNvPr id="34" name="Left Brace 33">
            <a:extLst>
              <a:ext uri="{FF2B5EF4-FFF2-40B4-BE49-F238E27FC236}">
                <a16:creationId xmlns:a16="http://schemas.microsoft.com/office/drawing/2014/main" id="{7E842945-777C-4665-B13A-BB6340B0EC04}"/>
              </a:ext>
            </a:extLst>
          </p:cNvPr>
          <p:cNvSpPr/>
          <p:nvPr/>
        </p:nvSpPr>
        <p:spPr>
          <a:xfrm>
            <a:off x="6957132" y="1579961"/>
            <a:ext cx="225144" cy="4968089"/>
          </a:xfrm>
          <a:prstGeom prst="leftBrace">
            <a:avLst>
              <a:gd name="adj1" fmla="val 8333"/>
              <a:gd name="adj2" fmla="val 6122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8AF58C19-429E-406C-B84F-2175341B684E}"/>
              </a:ext>
            </a:extLst>
          </p:cNvPr>
          <p:cNvCxnSpPr>
            <a:cxnSpLocks/>
            <a:stCxn id="15" idx="3"/>
          </p:cNvCxnSpPr>
          <p:nvPr/>
        </p:nvCxnSpPr>
        <p:spPr>
          <a:xfrm>
            <a:off x="4505669" y="4622379"/>
            <a:ext cx="2451463"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B60660C-2B78-437A-8E92-2F7A5F2CD637}"/>
              </a:ext>
            </a:extLst>
          </p:cNvPr>
          <p:cNvCxnSpPr/>
          <p:nvPr/>
        </p:nvCxnSpPr>
        <p:spPr>
          <a:xfrm>
            <a:off x="7248778" y="3452454"/>
            <a:ext cx="369651" cy="0"/>
          </a:xfrm>
          <a:prstGeom prst="straightConnector1">
            <a:avLst/>
          </a:prstGeom>
          <a:ln w="44450">
            <a:solidFill>
              <a:schemeClr val="tx2"/>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8BB1C3B-C308-4462-A444-A48FBD1476D2}"/>
              </a:ext>
            </a:extLst>
          </p:cNvPr>
          <p:cNvPicPr>
            <a:picLocks noChangeAspect="1"/>
          </p:cNvPicPr>
          <p:nvPr/>
        </p:nvPicPr>
        <p:blipFill>
          <a:blip r:embed="rId3"/>
          <a:stretch>
            <a:fillRect/>
          </a:stretch>
        </p:blipFill>
        <p:spPr>
          <a:xfrm>
            <a:off x="7793334" y="1516423"/>
            <a:ext cx="3092879" cy="4968090"/>
          </a:xfrm>
          <a:prstGeom prst="rect">
            <a:avLst/>
          </a:prstGeom>
        </p:spPr>
      </p:pic>
    </p:spTree>
    <p:extLst>
      <p:ext uri="{BB962C8B-B14F-4D97-AF65-F5344CB8AC3E}">
        <p14:creationId xmlns:p14="http://schemas.microsoft.com/office/powerpoint/2010/main" val="3898715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7 3.7037E-7 L -4.16667E-7 0.19398 " pathEditMode="relative" rAng="0" ptsTypes="AA">
                                      <p:cBhvr>
                                        <p:cTn id="11" dur="1750" fill="hold"/>
                                        <p:tgtEl>
                                          <p:spTgt spid="5"/>
                                        </p:tgtEl>
                                        <p:attrNameLst>
                                          <p:attrName>ppt_x</p:attrName>
                                          <p:attrName>ppt_y</p:attrName>
                                        </p:attrNameLst>
                                      </p:cBhvr>
                                      <p:rCtr x="0" y="9699"/>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16667E-7 0.19398 L -4.16667E-7 0.36505 " pathEditMode="relative" rAng="0" ptsTypes="AA">
                                      <p:cBhvr>
                                        <p:cTn id="15" dur="1750" fill="hold"/>
                                        <p:tgtEl>
                                          <p:spTgt spid="5"/>
                                        </p:tgtEl>
                                        <p:attrNameLst>
                                          <p:attrName>ppt_x</p:attrName>
                                          <p:attrName>ppt_y</p:attrName>
                                        </p:attrNameLst>
                                      </p:cBhvr>
                                      <p:rCtr x="0"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Container-Level Resources</a:t>
            </a:r>
          </a:p>
        </p:txBody>
      </p:sp>
      <p:sp>
        <p:nvSpPr>
          <p:cNvPr id="46" name="Rectangle 45">
            <a:extLst>
              <a:ext uri="{FF2B5EF4-FFF2-40B4-BE49-F238E27FC236}">
                <a16:creationId xmlns:a16="http://schemas.microsoft.com/office/drawing/2014/main" id="{0F4A4E2B-E724-4B5E-83B6-EEDFCEA63DCA}"/>
              </a:ext>
            </a:extLst>
          </p:cNvPr>
          <p:cNvSpPr/>
          <p:nvPr/>
        </p:nvSpPr>
        <p:spPr>
          <a:xfrm>
            <a:off x="4173133"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Connector: Elbow 46">
            <a:extLst>
              <a:ext uri="{FF2B5EF4-FFF2-40B4-BE49-F238E27FC236}">
                <a16:creationId xmlns:a16="http://schemas.microsoft.com/office/drawing/2014/main" id="{F36B8954-A1A7-4936-B70C-52845116E225}"/>
              </a:ext>
            </a:extLst>
          </p:cNvPr>
          <p:cNvCxnSpPr>
            <a:cxnSpLocks/>
            <a:stCxn id="49" idx="2"/>
            <a:endCxn id="54"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EAAE0F0-4739-4680-A06A-6B198C6D5541}"/>
              </a:ext>
            </a:extLst>
          </p:cNvPr>
          <p:cNvCxnSpPr>
            <a:cxnSpLocks/>
            <a:stCxn id="54" idx="2"/>
            <a:endCxn id="58"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917B454-C85C-4605-BB22-B5D3ED5A2555}"/>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cxnSp>
        <p:nvCxnSpPr>
          <p:cNvPr id="50" name="Connector: Elbow 49">
            <a:extLst>
              <a:ext uri="{FF2B5EF4-FFF2-40B4-BE49-F238E27FC236}">
                <a16:creationId xmlns:a16="http://schemas.microsoft.com/office/drawing/2014/main" id="{83E6B088-E0B8-4D37-B593-DF9ABB8E8ABE}"/>
              </a:ext>
            </a:extLst>
          </p:cNvPr>
          <p:cNvCxnSpPr>
            <a:cxnSpLocks/>
            <a:stCxn id="58" idx="2"/>
            <a:endCxn id="60" idx="0"/>
          </p:cNvCxnSpPr>
          <p:nvPr/>
        </p:nvCxnSpPr>
        <p:spPr>
          <a:xfrm rot="16200000" flipH="1">
            <a:off x="4141404" y="4569767"/>
            <a:ext cx="395995" cy="1106070"/>
          </a:xfrm>
          <a:prstGeom prst="bentConnector3">
            <a:avLst>
              <a:gd name="adj1" fmla="val 4828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37040DE5-B840-4A8A-A4E2-D8D52773B359}"/>
              </a:ext>
            </a:extLst>
          </p:cNvPr>
          <p:cNvGrpSpPr/>
          <p:nvPr/>
        </p:nvGrpSpPr>
        <p:grpSpPr>
          <a:xfrm>
            <a:off x="2347341" y="3319107"/>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0B27A73E-2181-434F-9F58-CA721B75E84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3" name="Rectangle 52">
              <a:extLst>
                <a:ext uri="{FF2B5EF4-FFF2-40B4-BE49-F238E27FC236}">
                  <a16:creationId xmlns:a16="http://schemas.microsoft.com/office/drawing/2014/main" id="{32F06999-7E93-4DCF-B23C-6D258268F0A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4" name="Rectangle 53">
              <a:extLst>
                <a:ext uri="{FF2B5EF4-FFF2-40B4-BE49-F238E27FC236}">
                  <a16:creationId xmlns:a16="http://schemas.microsoft.com/office/drawing/2014/main" id="{EE805A8C-18BF-439B-817D-15667FC07C09}"/>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55" name="Group 54">
            <a:extLst>
              <a:ext uri="{FF2B5EF4-FFF2-40B4-BE49-F238E27FC236}">
                <a16:creationId xmlns:a16="http://schemas.microsoft.com/office/drawing/2014/main" id="{9F4738DF-0F03-47D2-837F-4D6D2C226416}"/>
              </a:ext>
            </a:extLst>
          </p:cNvPr>
          <p:cNvGrpSpPr/>
          <p:nvPr/>
        </p:nvGrpSpPr>
        <p:grpSpPr>
          <a:xfrm>
            <a:off x="3333439" y="4319953"/>
            <a:ext cx="1025826" cy="604852"/>
            <a:chOff x="9117601" y="1599941"/>
            <a:chExt cx="1025826" cy="604852"/>
          </a:xfrm>
          <a:solidFill>
            <a:schemeClr val="bg1">
              <a:lumMod val="95000"/>
            </a:schemeClr>
          </a:solidFill>
        </p:grpSpPr>
        <p:sp>
          <p:nvSpPr>
            <p:cNvPr id="56" name="Rectangle 55">
              <a:extLst>
                <a:ext uri="{FF2B5EF4-FFF2-40B4-BE49-F238E27FC236}">
                  <a16:creationId xmlns:a16="http://schemas.microsoft.com/office/drawing/2014/main" id="{AE3C6A34-420F-4DD7-9547-36388027B20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7" name="Rectangle 56">
              <a:extLst>
                <a:ext uri="{FF2B5EF4-FFF2-40B4-BE49-F238E27FC236}">
                  <a16:creationId xmlns:a16="http://schemas.microsoft.com/office/drawing/2014/main" id="{6E847D24-4B2D-4C6C-8DF3-21DDBDFCBAB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58" name="Rectangle 57">
              <a:extLst>
                <a:ext uri="{FF2B5EF4-FFF2-40B4-BE49-F238E27FC236}">
                  <a16:creationId xmlns:a16="http://schemas.microsoft.com/office/drawing/2014/main" id="{94E7AE97-7B5B-40FA-9D49-3672ED4FD0E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Container</a:t>
              </a:r>
            </a:p>
          </p:txBody>
        </p:sp>
      </p:grpSp>
      <p:grpSp>
        <p:nvGrpSpPr>
          <p:cNvPr id="59" name="Group 58">
            <a:extLst>
              <a:ext uri="{FF2B5EF4-FFF2-40B4-BE49-F238E27FC236}">
                <a16:creationId xmlns:a16="http://schemas.microsoft.com/office/drawing/2014/main" id="{8C0A2F7D-FF1C-4C3A-8789-0C563556DB4A}"/>
              </a:ext>
            </a:extLst>
          </p:cNvPr>
          <p:cNvGrpSpPr/>
          <p:nvPr/>
        </p:nvGrpSpPr>
        <p:grpSpPr>
          <a:xfrm>
            <a:off x="4319537" y="5320800"/>
            <a:ext cx="1025826" cy="604852"/>
            <a:chOff x="9117601" y="1599941"/>
            <a:chExt cx="1025826" cy="604852"/>
          </a:xfrm>
          <a:solidFill>
            <a:schemeClr val="bg1">
              <a:lumMod val="95000"/>
            </a:schemeClr>
          </a:solidFill>
        </p:grpSpPr>
        <p:sp>
          <p:nvSpPr>
            <p:cNvPr id="60" name="Rectangle 5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1" name="Rectangle 6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62" name="Rectangle 6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Item</a:t>
              </a:r>
            </a:p>
          </p:txBody>
        </p:sp>
      </p:grpSp>
      <p:grpSp>
        <p:nvGrpSpPr>
          <p:cNvPr id="91" name="Group 90">
            <a:extLst>
              <a:ext uri="{FF2B5EF4-FFF2-40B4-BE49-F238E27FC236}">
                <a16:creationId xmlns:a16="http://schemas.microsoft.com/office/drawing/2014/main" id="{F70D87CD-C597-4816-A29C-FB5FCDB24877}"/>
              </a:ext>
            </a:extLst>
          </p:cNvPr>
          <p:cNvGrpSpPr/>
          <p:nvPr/>
        </p:nvGrpSpPr>
        <p:grpSpPr>
          <a:xfrm>
            <a:off x="10031912" y="5302220"/>
            <a:ext cx="1025826" cy="604852"/>
            <a:chOff x="9117601" y="1599941"/>
            <a:chExt cx="1025826" cy="604852"/>
          </a:xfrm>
          <a:solidFill>
            <a:schemeClr val="bg1">
              <a:lumMod val="95000"/>
            </a:schemeClr>
          </a:solidFill>
        </p:grpSpPr>
        <p:sp>
          <p:nvSpPr>
            <p:cNvPr id="92" name="Rectangle 91">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cs typeface="Segoe UI Light" panose="020B0502040204020203" pitchFamily="34" charset="0"/>
              </a:endParaRPr>
            </a:p>
          </p:txBody>
        </p:sp>
        <p:sp>
          <p:nvSpPr>
            <p:cNvPr id="93" name="Rectangle 92">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cs typeface="Segoe UI Light" panose="020B0502040204020203" pitchFamily="34" charset="0"/>
              </a:endParaRPr>
            </a:p>
          </p:txBody>
        </p:sp>
        <p:sp>
          <p:nvSpPr>
            <p:cNvPr id="94" name="Rectangle 93">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Conflict</a:t>
              </a:r>
            </a:p>
          </p:txBody>
        </p:sp>
      </p:grpSp>
      <p:grpSp>
        <p:nvGrpSpPr>
          <p:cNvPr id="18" name="Group 17">
            <a:extLst>
              <a:ext uri="{FF2B5EF4-FFF2-40B4-BE49-F238E27FC236}">
                <a16:creationId xmlns:a16="http://schemas.microsoft.com/office/drawing/2014/main" id="{4B40E110-4DEC-47C5-9FE3-293723C1BF00}"/>
              </a:ext>
            </a:extLst>
          </p:cNvPr>
          <p:cNvGrpSpPr/>
          <p:nvPr/>
        </p:nvGrpSpPr>
        <p:grpSpPr>
          <a:xfrm>
            <a:off x="3786366" y="4924804"/>
            <a:ext cx="5843279" cy="996203"/>
            <a:chOff x="3786366" y="4924804"/>
            <a:chExt cx="5843279" cy="996203"/>
          </a:xfrm>
        </p:grpSpPr>
        <p:grpSp>
          <p:nvGrpSpPr>
            <p:cNvPr id="79" name="Group 78">
              <a:extLst>
                <a:ext uri="{FF2B5EF4-FFF2-40B4-BE49-F238E27FC236}">
                  <a16:creationId xmlns:a16="http://schemas.microsoft.com/office/drawing/2014/main" id="{704A79F2-9A42-49D0-B5F4-C2201EEC4780}"/>
                </a:ext>
              </a:extLst>
            </p:cNvPr>
            <p:cNvGrpSpPr/>
            <p:nvPr/>
          </p:nvGrpSpPr>
          <p:grpSpPr>
            <a:xfrm>
              <a:off x="5747631" y="5316155"/>
              <a:ext cx="1025826" cy="604852"/>
              <a:chOff x="9117601" y="1599941"/>
              <a:chExt cx="1025826" cy="604852"/>
            </a:xfrm>
            <a:solidFill>
              <a:schemeClr val="tx1"/>
            </a:solidFill>
          </p:grpSpPr>
          <p:sp>
            <p:nvSpPr>
              <p:cNvPr id="80" name="Rectangle 79">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1" name="Rectangle 80">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2" name="Rectangle 81">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Sproc</a:t>
                </a:r>
              </a:p>
            </p:txBody>
          </p:sp>
        </p:grpSp>
        <p:grpSp>
          <p:nvGrpSpPr>
            <p:cNvPr id="83" name="Group 82">
              <a:extLst>
                <a:ext uri="{FF2B5EF4-FFF2-40B4-BE49-F238E27FC236}">
                  <a16:creationId xmlns:a16="http://schemas.microsoft.com/office/drawing/2014/main" id="{DA6593D8-ED76-4F30-8B65-5C38597A15B9}"/>
                </a:ext>
              </a:extLst>
            </p:cNvPr>
            <p:cNvGrpSpPr/>
            <p:nvPr/>
          </p:nvGrpSpPr>
          <p:grpSpPr>
            <a:xfrm>
              <a:off x="7175725" y="5311510"/>
              <a:ext cx="1025826" cy="604852"/>
              <a:chOff x="9117601" y="1599941"/>
              <a:chExt cx="1025826" cy="604852"/>
            </a:xfrm>
            <a:solidFill>
              <a:schemeClr val="tx1"/>
            </a:solidFill>
          </p:grpSpPr>
          <p:sp>
            <p:nvSpPr>
              <p:cNvPr id="84" name="Rectangle 83">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5" name="Rectangle 84">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6" name="Rectangle 85">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Trigger</a:t>
                </a:r>
              </a:p>
            </p:txBody>
          </p:sp>
        </p:grpSp>
        <p:grpSp>
          <p:nvGrpSpPr>
            <p:cNvPr id="87" name="Group 86">
              <a:extLst>
                <a:ext uri="{FF2B5EF4-FFF2-40B4-BE49-F238E27FC236}">
                  <a16:creationId xmlns:a16="http://schemas.microsoft.com/office/drawing/2014/main" id="{AC2AA5C9-13C3-47EB-BCF4-F75298396074}"/>
                </a:ext>
              </a:extLst>
            </p:cNvPr>
            <p:cNvGrpSpPr/>
            <p:nvPr/>
          </p:nvGrpSpPr>
          <p:grpSpPr>
            <a:xfrm>
              <a:off x="8603819" y="5306865"/>
              <a:ext cx="1025826" cy="604852"/>
              <a:chOff x="9117601" y="1599941"/>
              <a:chExt cx="1025826" cy="604852"/>
            </a:xfrm>
            <a:solidFill>
              <a:schemeClr val="tx1"/>
            </a:solidFill>
          </p:grpSpPr>
          <p:sp>
            <p:nvSpPr>
              <p:cNvPr id="88" name="Rectangle 87">
                <a:extLst>
                  <a:ext uri="{FF2B5EF4-FFF2-40B4-BE49-F238E27FC236}">
                    <a16:creationId xmlns:a16="http://schemas.microsoft.com/office/drawing/2014/main" id="{8DB4F3AD-A1D9-461D-9A31-8706F5C96673}"/>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89" name="Rectangle 88">
                <a:extLst>
                  <a:ext uri="{FF2B5EF4-FFF2-40B4-BE49-F238E27FC236}">
                    <a16:creationId xmlns:a16="http://schemas.microsoft.com/office/drawing/2014/main" id="{6A9292FA-1AA9-4912-8587-1C11600DC6CD}"/>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endParaRPr>
              </a:p>
            </p:txBody>
          </p:sp>
          <p:sp>
            <p:nvSpPr>
              <p:cNvPr id="90" name="Rectangle 89">
                <a:extLst>
                  <a:ext uri="{FF2B5EF4-FFF2-40B4-BE49-F238E27FC236}">
                    <a16:creationId xmlns:a16="http://schemas.microsoft.com/office/drawing/2014/main" id="{F53A44CB-4BE3-4B35-9CD6-BA786606BB76}"/>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UDF</a:t>
                </a:r>
              </a:p>
            </p:txBody>
          </p:sp>
        </p:grpSp>
        <p:cxnSp>
          <p:nvCxnSpPr>
            <p:cNvPr id="95" name="Connector: Elbow 94">
              <a:extLst>
                <a:ext uri="{FF2B5EF4-FFF2-40B4-BE49-F238E27FC236}">
                  <a16:creationId xmlns:a16="http://schemas.microsoft.com/office/drawing/2014/main" id="{5E84FBB0-5C3C-4ACF-99F5-70346293F2AB}"/>
                </a:ext>
              </a:extLst>
            </p:cNvPr>
            <p:cNvCxnSpPr>
              <a:cxnSpLocks/>
              <a:stCxn id="58" idx="2"/>
              <a:endCxn id="80" idx="0"/>
            </p:cNvCxnSpPr>
            <p:nvPr/>
          </p:nvCxnSpPr>
          <p:spPr>
            <a:xfrm rot="16200000" flipH="1">
              <a:off x="4857773" y="3853398"/>
              <a:ext cx="391350" cy="2534164"/>
            </a:xfrm>
            <a:prstGeom prst="bentConnector3">
              <a:avLst>
                <a:gd name="adj1" fmla="val 4930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D2CC7D09-5AC3-4C5E-B839-5363A239F067}"/>
                </a:ext>
              </a:extLst>
            </p:cNvPr>
            <p:cNvCxnSpPr>
              <a:cxnSpLocks/>
              <a:stCxn id="58" idx="2"/>
              <a:endCxn id="84" idx="0"/>
            </p:cNvCxnSpPr>
            <p:nvPr/>
          </p:nvCxnSpPr>
          <p:spPr>
            <a:xfrm rot="16200000" flipH="1">
              <a:off x="5574143" y="3137028"/>
              <a:ext cx="386705" cy="3962258"/>
            </a:xfrm>
            <a:prstGeom prst="bentConnector3">
              <a:avLst>
                <a:gd name="adj1" fmla="val 4894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45AE9AE9-88CE-43ED-BACA-EBCD323B6779}"/>
                </a:ext>
              </a:extLst>
            </p:cNvPr>
            <p:cNvCxnSpPr>
              <a:cxnSpLocks/>
              <a:stCxn id="58" idx="2"/>
              <a:endCxn id="88" idx="0"/>
            </p:cNvCxnSpPr>
            <p:nvPr/>
          </p:nvCxnSpPr>
          <p:spPr>
            <a:xfrm rot="16200000" flipH="1">
              <a:off x="6290512" y="2420659"/>
              <a:ext cx="382060" cy="5390352"/>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cxnSp>
        <p:nvCxnSpPr>
          <p:cNvPr id="98" name="Connector: Elbow 97">
            <a:extLst>
              <a:ext uri="{FF2B5EF4-FFF2-40B4-BE49-F238E27FC236}">
                <a16:creationId xmlns:a16="http://schemas.microsoft.com/office/drawing/2014/main" id="{873E0347-69AD-4B55-9CBC-C98B23B4CA0F}"/>
              </a:ext>
            </a:extLst>
          </p:cNvPr>
          <p:cNvCxnSpPr>
            <a:cxnSpLocks/>
            <a:stCxn id="58" idx="2"/>
            <a:endCxn id="92" idx="0"/>
          </p:cNvCxnSpPr>
          <p:nvPr/>
        </p:nvCxnSpPr>
        <p:spPr>
          <a:xfrm rot="16200000" flipH="1">
            <a:off x="7006881" y="1704289"/>
            <a:ext cx="377415" cy="6818445"/>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1231F11D-1213-4F2C-919D-A00C4F7B97E2}"/>
              </a:ext>
            </a:extLst>
          </p:cNvPr>
          <p:cNvSpPr/>
          <p:nvPr/>
        </p:nvSpPr>
        <p:spPr>
          <a:xfrm>
            <a:off x="5586816" y="5238665"/>
            <a:ext cx="420364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BCC7AE2E-33FC-4F2B-9156-A01F40A5611B}"/>
              </a:ext>
            </a:extLst>
          </p:cNvPr>
          <p:cNvSpPr/>
          <p:nvPr/>
        </p:nvSpPr>
        <p:spPr>
          <a:xfrm>
            <a:off x="9885509"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540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9"/>
                                        </p:tgtEl>
                                      </p:cBhvr>
                                    </p:animEffect>
                                    <p:set>
                                      <p:cBhvr>
                                        <p:cTn id="18" dur="1" fill="hold">
                                          <p:stCondLst>
                                            <p:cond delay="499"/>
                                          </p:stCondLst>
                                        </p:cTn>
                                        <p:tgtEl>
                                          <p:spTgt spid="9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par>
                                <p:cTn id="22" presetID="10"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10"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9" grpId="0" animBg="1"/>
      <p:bldP spid="99" grpId="1"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AD9C9A99-5A34-48F0-8113-90B132EF6B58}"/>
              </a:ext>
            </a:extLst>
          </p:cNvPr>
          <p:cNvSpPr txBox="1"/>
          <p:nvPr/>
        </p:nvSpPr>
        <p:spPr>
          <a:xfrm>
            <a:off x="8947073" y="2280228"/>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a:ea typeface="+mn-ea"/>
                <a:cs typeface="+mn-cs"/>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2360496" y="2216600"/>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84" name="Title 10"/>
          <p:cNvSpPr>
            <a:spLocks noGrp="1"/>
          </p:cNvSpPr>
          <p:nvPr>
            <p:ph type="title"/>
          </p:nvPr>
        </p:nvSpPr>
        <p:spPr/>
        <p:txBody>
          <a:bodyPr/>
          <a:lstStyle/>
          <a:p>
            <a:pPr algn="l">
              <a:spcBef>
                <a:spcPts val="600"/>
              </a:spcBef>
            </a:pPr>
            <a:r>
              <a:rPr lang="en-US" dirty="0">
                <a:solidFill>
                  <a:schemeClr val="tx2"/>
                </a:solidFill>
              </a:rPr>
              <a:t>Azure Cosmos DB</a:t>
            </a:r>
            <a:br>
              <a:rPr lang="en-US" dirty="0">
                <a:solidFill>
                  <a:schemeClr val="tx2"/>
                </a:solidFill>
              </a:rPr>
            </a:br>
            <a:endParaRPr lang="en-US" cap="none" dirty="0">
              <a:solidFill>
                <a:schemeClr val="tx2"/>
              </a:solidFill>
            </a:endParaRPr>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4376736" y="1822822"/>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2"/>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2"/>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2"/>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2"/>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2"/>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2"/>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2"/>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2"/>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2"/>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2"/>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pic>
        <p:nvPicPr>
          <p:cNvPr id="128" name="Graphic 127">
            <a:extLst>
              <a:ext uri="{FF2B5EF4-FFF2-40B4-BE49-F238E27FC236}">
                <a16:creationId xmlns:a16="http://schemas.microsoft.com/office/drawing/2014/main" id="{B3E90E88-A2D5-5349-BF70-C93BA242CD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450" y="2730191"/>
            <a:ext cx="1120046" cy="396644"/>
          </a:xfrm>
          <a:prstGeom prst="rect">
            <a:avLst/>
          </a:prstGeom>
        </p:spPr>
      </p:pic>
      <p:sp>
        <p:nvSpPr>
          <p:cNvPr id="129" name="TextBox 128">
            <a:extLst>
              <a:ext uri="{FF2B5EF4-FFF2-40B4-BE49-F238E27FC236}">
                <a16:creationId xmlns:a16="http://schemas.microsoft.com/office/drawing/2014/main" id="{3CD89C3D-A152-4322-93C1-1960C7B7C55B}"/>
              </a:ext>
            </a:extLst>
          </p:cNvPr>
          <p:cNvSpPr txBox="1"/>
          <p:nvPr/>
        </p:nvSpPr>
        <p:spPr>
          <a:xfrm>
            <a:off x="6570274" y="1853820"/>
            <a:ext cx="1352887"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Core (SQL) API</a:t>
            </a:r>
          </a:p>
        </p:txBody>
      </p:sp>
    </p:spTree>
    <p:extLst>
      <p:ext uri="{BB962C8B-B14F-4D97-AF65-F5344CB8AC3E}">
        <p14:creationId xmlns:p14="http://schemas.microsoft.com/office/powerpoint/2010/main" val="2957099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nodeType="withEffect">
                                  <p:stCondLst>
                                    <p:cond delay="600"/>
                                  </p:stCondLst>
                                  <p:childTnLst>
                                    <p:set>
                                      <p:cBhvr>
                                        <p:cTn id="12" dur="1" fill="hold">
                                          <p:stCondLst>
                                            <p:cond delay="0"/>
                                          </p:stCondLst>
                                        </p:cTn>
                                        <p:tgtEl>
                                          <p:spTgt spid="99"/>
                                        </p:tgtEl>
                                        <p:attrNameLst>
                                          <p:attrName>style.visibility</p:attrName>
                                        </p:attrNameLst>
                                      </p:cBhvr>
                                      <p:to>
                                        <p:strVal val="visible"/>
                                      </p:to>
                                    </p:set>
                                    <p:animEffect transition="in" filter="dissolve">
                                      <p:cBhvr>
                                        <p:cTn id="13" dur="500"/>
                                        <p:tgtEl>
                                          <p:spTgt spid="99"/>
                                        </p:tgtEl>
                                      </p:cBhvr>
                                    </p:animEffect>
                                  </p:childTnLst>
                                </p:cTn>
                              </p:par>
                              <p:par>
                                <p:cTn id="14" presetID="9" presetClass="entr" presetSubtype="0" fill="hold" grpId="0" nodeType="withEffect">
                                  <p:stCondLst>
                                    <p:cond delay="600"/>
                                  </p:stCondLst>
                                  <p:childTnLst>
                                    <p:set>
                                      <p:cBhvr>
                                        <p:cTn id="15" dur="1" fill="hold">
                                          <p:stCondLst>
                                            <p:cond delay="0"/>
                                          </p:stCondLst>
                                        </p:cTn>
                                        <p:tgtEl>
                                          <p:spTgt spid="102"/>
                                        </p:tgtEl>
                                        <p:attrNameLst>
                                          <p:attrName>style.visibility</p:attrName>
                                        </p:attrNameLst>
                                      </p:cBhvr>
                                      <p:to>
                                        <p:strVal val="visible"/>
                                      </p:to>
                                    </p:set>
                                    <p:animEffect transition="in" filter="dissolve">
                                      <p:cBhvr>
                                        <p:cTn id="16" dur="500"/>
                                        <p:tgtEl>
                                          <p:spTgt spid="102"/>
                                        </p:tgtEl>
                                      </p:cBhvr>
                                    </p:animEffect>
                                  </p:childTnLst>
                                </p:cTn>
                              </p:par>
                              <p:par>
                                <p:cTn id="17" presetID="9" presetClass="entr" presetSubtype="0" fill="hold" nodeType="withEffect">
                                  <p:stCondLst>
                                    <p:cond delay="600"/>
                                  </p:stCondLst>
                                  <p:childTnLst>
                                    <p:set>
                                      <p:cBhvr>
                                        <p:cTn id="18" dur="1" fill="hold">
                                          <p:stCondLst>
                                            <p:cond delay="0"/>
                                          </p:stCondLst>
                                        </p:cTn>
                                        <p:tgtEl>
                                          <p:spTgt spid="127"/>
                                        </p:tgtEl>
                                        <p:attrNameLst>
                                          <p:attrName>style.visibility</p:attrName>
                                        </p:attrNameLst>
                                      </p:cBhvr>
                                      <p:to>
                                        <p:strVal val="visible"/>
                                      </p:to>
                                    </p:set>
                                    <p:animEffect transition="in" filter="dissolve">
                                      <p:cBhvr>
                                        <p:cTn id="19" dur="500"/>
                                        <p:tgtEl>
                                          <p:spTgt spid="127"/>
                                        </p:tgtEl>
                                      </p:cBhvr>
                                    </p:animEffect>
                                  </p:childTnLst>
                                </p:cTn>
                              </p:par>
                              <p:par>
                                <p:cTn id="20" presetID="9" presetClass="entr" presetSubtype="0" fill="hold" nodeType="withEffect">
                                  <p:stCondLst>
                                    <p:cond delay="60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600"/>
                                  </p:stCondLst>
                                  <p:childTnLst>
                                    <p:set>
                                      <p:cBhvr>
                                        <p:cTn id="24" dur="1" fill="hold">
                                          <p:stCondLst>
                                            <p:cond delay="0"/>
                                          </p:stCondLst>
                                        </p:cTn>
                                        <p:tgtEl>
                                          <p:spTgt spid="129"/>
                                        </p:tgtEl>
                                        <p:attrNameLst>
                                          <p:attrName>style.visibility</p:attrName>
                                        </p:attrNameLst>
                                      </p:cBhvr>
                                      <p:to>
                                        <p:strVal val="visible"/>
                                      </p:to>
                                    </p:set>
                                    <p:animEffect transition="in" filter="dissolve">
                                      <p:cBhvr>
                                        <p:cTn id="25"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319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512978" y="3165173"/>
            <a:ext cx="9169691" cy="871008"/>
          </a:xfrm>
          <a:prstGeom prst="rect">
            <a:avLst/>
          </a:prstGeom>
          <a:noFill/>
        </p:spPr>
        <p:txBody>
          <a:bodyPr wrap="none" lIns="182880" tIns="146304" rIns="182880" bIns="146304" rtlCol="0">
            <a:spAutoFit/>
          </a:bodyPr>
          <a:lstStyle/>
          <a:p>
            <a:pPr algn="ctr">
              <a:lnSpc>
                <a:spcPct val="90000"/>
              </a:lnSpc>
              <a:spcAft>
                <a:spcPts val="600"/>
              </a:spcAft>
            </a:pPr>
            <a:r>
              <a:rPr lang="en-US">
                <a:solidFill>
                  <a:schemeClr val="bg1"/>
                </a:solidFill>
                <a:latin typeface="Segoe UI Semilight" charset="0"/>
                <a:ea typeface="Segoe UI Semilight" charset="0"/>
                <a:cs typeface="Segoe UI Semilight" charset="0"/>
              </a:rPr>
              <a:t>A FULLY-MANAGED GLOBALLY DISTRIBUTED DATABASE SERVICE BUILT TO GUARANTEE </a:t>
            </a:r>
          </a:p>
          <a:p>
            <a:pPr algn="ctr">
              <a:lnSpc>
                <a:spcPct val="90000"/>
              </a:lnSpc>
              <a:spcAft>
                <a:spcPts val="600"/>
              </a:spcAft>
            </a:pPr>
            <a:r>
              <a:rPr lang="en-US">
                <a:solidFill>
                  <a:schemeClr val="bg1"/>
                </a:solidFill>
                <a:latin typeface="Segoe UI Semilight" charset="0"/>
                <a:ea typeface="Segoe UI Semilight" charset="0"/>
                <a:cs typeface="Segoe UI Semilight" charset="0"/>
              </a:rPr>
              <a:t>EXTREMELY LOW LATENCY AND MASSIVE SCALE FOR MODERN APPS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62109" y="2712367"/>
            <a:ext cx="9071428" cy="665464"/>
          </a:xfrm>
        </p:spPr>
        <p:txBody>
          <a:bodyPr/>
          <a:lstStyle/>
          <a:p>
            <a:r>
              <a:rPr lang="en-US">
                <a:solidFill>
                  <a:schemeClr val="bg1"/>
                </a:solidFill>
                <a:ea typeface="Segoe UI Semilight" charset="0"/>
              </a:rPr>
              <a:t>Azure Cosmos DB</a:t>
            </a:r>
            <a:br>
              <a:rPr lang="en-US">
                <a:solidFill>
                  <a:schemeClr val="bg1"/>
                </a:solidFill>
                <a:ea typeface="Segoe UI Semilight" charset="0"/>
              </a:rPr>
            </a:br>
            <a:r>
              <a:rPr lang="en-US" spc="250">
                <a:solidFill>
                  <a:schemeClr val="bg1"/>
                </a:solidFill>
                <a:ea typeface="Segoe UI Semilight" charset="0"/>
              </a:rPr>
              <a:t> </a:t>
            </a:r>
            <a:br>
              <a:rPr lang="en-US" spc="250">
                <a:solidFill>
                  <a:schemeClr val="bg1"/>
                </a:solidFill>
                <a:ea typeface="Segoe UI Semilight" charset="0"/>
              </a:rPr>
            </a:br>
            <a:br>
              <a:rPr lang="en-US" sz="1800" b="1">
                <a:solidFill>
                  <a:schemeClr val="bg1"/>
                </a:solidFill>
              </a:rPr>
            </a:br>
            <a:br>
              <a:rPr lang="en-US" sz="1800" b="1">
                <a:solidFill>
                  <a:schemeClr val="bg1"/>
                </a:solidFill>
              </a:rPr>
            </a:br>
            <a:endParaRPr lang="en-US" sz="1800" cap="none">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7538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080" y="335608"/>
            <a:ext cx="11655840" cy="899665"/>
          </a:xfrm>
          <a:noFill/>
          <a:ln>
            <a:noFill/>
          </a:ln>
        </p:spPr>
        <p:txBody>
          <a:bodyPr/>
          <a:lstStyle/>
          <a:p>
            <a:pPr lvl="0"/>
            <a:r>
              <a:rPr lang="en-US" dirty="0"/>
              <a:t>Turnkey global distribution</a:t>
            </a:r>
          </a:p>
        </p:txBody>
      </p:sp>
      <p:sp>
        <p:nvSpPr>
          <p:cNvPr id="3" name="Text Placeholder 2">
            <a:extLst>
              <a:ext uri="{FF2B5EF4-FFF2-40B4-BE49-F238E27FC236}">
                <a16:creationId xmlns:a16="http://schemas.microsoft.com/office/drawing/2014/main" id="{B574CAA1-FFA2-4A42-BEB5-61B1D76726BE}"/>
              </a:ext>
            </a:extLst>
          </p:cNvPr>
          <p:cNvSpPr>
            <a:spLocks noGrp="1"/>
          </p:cNvSpPr>
          <p:nvPr>
            <p:ph type="body" sz="quarter" idx="10"/>
          </p:nvPr>
        </p:nvSpPr>
        <p:spPr>
          <a:xfrm>
            <a:off x="320042" y="1574277"/>
            <a:ext cx="4963160" cy="1631216"/>
          </a:xfrm>
        </p:spPr>
        <p:txBody>
          <a:bodyPr/>
          <a:lstStyle/>
          <a:p>
            <a:r>
              <a:rPr lang="en-US" sz="1600" dirty="0"/>
              <a:t>PUT YOUR DATA WHERE YOUR USERS ARE IN MINUTES </a:t>
            </a:r>
          </a:p>
          <a:p>
            <a:endParaRPr lang="en-US" dirty="0"/>
          </a:p>
          <a:p>
            <a:r>
              <a:rPr lang="en-US" sz="1600" b="0" dirty="0">
                <a:solidFill>
                  <a:schemeClr val="tx1"/>
                </a:solidFill>
                <a:latin typeface="Segoe UI Semilight" charset="0"/>
                <a:ea typeface="Segoe UI Semilight" charset="0"/>
                <a:cs typeface="Segoe UI Semilight" charset="0"/>
              </a:rPr>
              <a:t>Automatically replicate all your data around the world, and across more regions than AWS and Google Cloud Platform combined.</a:t>
            </a:r>
          </a:p>
        </p:txBody>
      </p:sp>
      <p:sp>
        <p:nvSpPr>
          <p:cNvPr id="47" name="Content Placeholder 2">
            <a:extLst>
              <a:ext uri="{FF2B5EF4-FFF2-40B4-BE49-F238E27FC236}">
                <a16:creationId xmlns:a16="http://schemas.microsoft.com/office/drawing/2014/main" id="{43F16E5B-CB15-4BD8-8B72-A7466CE5085E}"/>
              </a:ext>
            </a:extLst>
          </p:cNvPr>
          <p:cNvSpPr txBox="1">
            <a:spLocks/>
          </p:cNvSpPr>
          <p:nvPr/>
        </p:nvSpPr>
        <p:spPr>
          <a:xfrm>
            <a:off x="331785" y="3406579"/>
            <a:ext cx="4171394" cy="123521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Available in </a:t>
            </a:r>
            <a:r>
              <a:rPr lang="en-US" sz="1600" spc="50" dirty="0">
                <a:latin typeface="Segoe UI Semilight" charset="0"/>
                <a:ea typeface="Segoe UI Semilight" charset="0"/>
                <a:cs typeface="Segoe UI Semilight" charset="0"/>
                <a:hlinkClick r:id="rId3"/>
              </a:rPr>
              <a:t>all Azure regions</a:t>
            </a:r>
            <a:endParaRPr lang="en-US" sz="1600" spc="50" dirty="0">
              <a:latin typeface="Segoe UI Semilight" charset="0"/>
              <a:ea typeface="Segoe UI Semilight" charset="0"/>
              <a:cs typeface="Segoe UI Semilight" charset="0"/>
            </a:endParaRP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Manual and automatic failover</a:t>
            </a: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Automatic &amp; synchronous multi-region replication</a:t>
            </a:r>
          </a:p>
        </p:txBody>
      </p:sp>
      <p:grpSp>
        <p:nvGrpSpPr>
          <p:cNvPr id="275" name="Group 274">
            <a:extLst>
              <a:ext uri="{FF2B5EF4-FFF2-40B4-BE49-F238E27FC236}">
                <a16:creationId xmlns:a16="http://schemas.microsoft.com/office/drawing/2014/main" id="{60830E49-56BB-4558-91F9-F7D88BE6ED81}"/>
              </a:ext>
            </a:extLst>
          </p:cNvPr>
          <p:cNvGrpSpPr/>
          <p:nvPr/>
        </p:nvGrpSpPr>
        <p:grpSpPr>
          <a:xfrm>
            <a:off x="6822429" y="1988492"/>
            <a:ext cx="3363615" cy="3363615"/>
            <a:chOff x="6423231" y="2630244"/>
            <a:chExt cx="3987098" cy="3987098"/>
          </a:xfrm>
          <a:solidFill>
            <a:schemeClr val="tx2"/>
          </a:solidFill>
        </p:grpSpPr>
        <p:sp>
          <p:nvSpPr>
            <p:cNvPr id="449" name="Freeform: Shape 962">
              <a:extLst>
                <a:ext uri="{FF2B5EF4-FFF2-40B4-BE49-F238E27FC236}">
                  <a16:creationId xmlns:a16="http://schemas.microsoft.com/office/drawing/2014/main"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6" name="Freeform: Shape 260">
              <a:extLst>
                <a:ext uri="{FF2B5EF4-FFF2-40B4-BE49-F238E27FC236}">
                  <a16:creationId xmlns:a16="http://schemas.microsoft.com/office/drawing/2014/main"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solidFill>
                  <a:schemeClr val="tx1">
                    <a:lumMod val="75000"/>
                  </a:schemeClr>
                </a:solidFill>
              </a:endParaRPr>
            </a:p>
          </p:txBody>
        </p:sp>
        <p:sp>
          <p:nvSpPr>
            <p:cNvPr id="277" name="Freeform: Shape 262">
              <a:extLst>
                <a:ext uri="{FF2B5EF4-FFF2-40B4-BE49-F238E27FC236}">
                  <a16:creationId xmlns:a16="http://schemas.microsoft.com/office/drawing/2014/main"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8" name="Freeform: Shape 263">
              <a:extLst>
                <a:ext uri="{FF2B5EF4-FFF2-40B4-BE49-F238E27FC236}">
                  <a16:creationId xmlns:a16="http://schemas.microsoft.com/office/drawing/2014/main"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9" name="Freeform: Shape 264">
              <a:extLst>
                <a:ext uri="{FF2B5EF4-FFF2-40B4-BE49-F238E27FC236}">
                  <a16:creationId xmlns:a16="http://schemas.microsoft.com/office/drawing/2014/main"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0" name="Freeform: Shape 265">
              <a:extLst>
                <a:ext uri="{FF2B5EF4-FFF2-40B4-BE49-F238E27FC236}">
                  <a16:creationId xmlns:a16="http://schemas.microsoft.com/office/drawing/2014/main"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1" name="Freeform: Shape 266">
              <a:extLst>
                <a:ext uri="{FF2B5EF4-FFF2-40B4-BE49-F238E27FC236}">
                  <a16:creationId xmlns:a16="http://schemas.microsoft.com/office/drawing/2014/main"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2" name="Freeform: Shape 267">
              <a:extLst>
                <a:ext uri="{FF2B5EF4-FFF2-40B4-BE49-F238E27FC236}">
                  <a16:creationId xmlns:a16="http://schemas.microsoft.com/office/drawing/2014/main"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3" name="Freeform: Shape 268">
              <a:extLst>
                <a:ext uri="{FF2B5EF4-FFF2-40B4-BE49-F238E27FC236}">
                  <a16:creationId xmlns:a16="http://schemas.microsoft.com/office/drawing/2014/main"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4" name="Freeform: Shape 269">
              <a:extLst>
                <a:ext uri="{FF2B5EF4-FFF2-40B4-BE49-F238E27FC236}">
                  <a16:creationId xmlns:a16="http://schemas.microsoft.com/office/drawing/2014/main"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5" name="Freeform: Shape 270">
              <a:extLst>
                <a:ext uri="{FF2B5EF4-FFF2-40B4-BE49-F238E27FC236}">
                  <a16:creationId xmlns:a16="http://schemas.microsoft.com/office/drawing/2014/main"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6" name="Freeform: Shape 271">
              <a:extLst>
                <a:ext uri="{FF2B5EF4-FFF2-40B4-BE49-F238E27FC236}">
                  <a16:creationId xmlns:a16="http://schemas.microsoft.com/office/drawing/2014/main"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7" name="Freeform: Shape 272">
              <a:extLst>
                <a:ext uri="{FF2B5EF4-FFF2-40B4-BE49-F238E27FC236}">
                  <a16:creationId xmlns:a16="http://schemas.microsoft.com/office/drawing/2014/main"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8" name="Freeform: Shape 273">
              <a:extLst>
                <a:ext uri="{FF2B5EF4-FFF2-40B4-BE49-F238E27FC236}">
                  <a16:creationId xmlns:a16="http://schemas.microsoft.com/office/drawing/2014/main"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9" name="Freeform: Shape 274">
              <a:extLst>
                <a:ext uri="{FF2B5EF4-FFF2-40B4-BE49-F238E27FC236}">
                  <a16:creationId xmlns:a16="http://schemas.microsoft.com/office/drawing/2014/main"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0" name="Freeform: Shape 275">
              <a:extLst>
                <a:ext uri="{FF2B5EF4-FFF2-40B4-BE49-F238E27FC236}">
                  <a16:creationId xmlns:a16="http://schemas.microsoft.com/office/drawing/2014/main"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1" name="Freeform: Shape 276">
              <a:extLst>
                <a:ext uri="{FF2B5EF4-FFF2-40B4-BE49-F238E27FC236}">
                  <a16:creationId xmlns:a16="http://schemas.microsoft.com/office/drawing/2014/main"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2" name="Freeform: Shape 277">
              <a:extLst>
                <a:ext uri="{FF2B5EF4-FFF2-40B4-BE49-F238E27FC236}">
                  <a16:creationId xmlns:a16="http://schemas.microsoft.com/office/drawing/2014/main"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3" name="Freeform: Shape 278">
              <a:extLst>
                <a:ext uri="{FF2B5EF4-FFF2-40B4-BE49-F238E27FC236}">
                  <a16:creationId xmlns:a16="http://schemas.microsoft.com/office/drawing/2014/main"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4" name="Freeform: Shape 279">
              <a:extLst>
                <a:ext uri="{FF2B5EF4-FFF2-40B4-BE49-F238E27FC236}">
                  <a16:creationId xmlns:a16="http://schemas.microsoft.com/office/drawing/2014/main"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5" name="Freeform: Shape 280">
              <a:extLst>
                <a:ext uri="{FF2B5EF4-FFF2-40B4-BE49-F238E27FC236}">
                  <a16:creationId xmlns:a16="http://schemas.microsoft.com/office/drawing/2014/main"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6" name="Freeform: Shape 281">
              <a:extLst>
                <a:ext uri="{FF2B5EF4-FFF2-40B4-BE49-F238E27FC236}">
                  <a16:creationId xmlns:a16="http://schemas.microsoft.com/office/drawing/2014/main"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7" name="Freeform: Shape 282">
              <a:extLst>
                <a:ext uri="{FF2B5EF4-FFF2-40B4-BE49-F238E27FC236}">
                  <a16:creationId xmlns:a16="http://schemas.microsoft.com/office/drawing/2014/main"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8" name="Freeform: Shape 283">
              <a:extLst>
                <a:ext uri="{FF2B5EF4-FFF2-40B4-BE49-F238E27FC236}">
                  <a16:creationId xmlns:a16="http://schemas.microsoft.com/office/drawing/2014/main"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9" name="Freeform: Shape 284">
              <a:extLst>
                <a:ext uri="{FF2B5EF4-FFF2-40B4-BE49-F238E27FC236}">
                  <a16:creationId xmlns:a16="http://schemas.microsoft.com/office/drawing/2014/main"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0" name="Freeform: Shape 285">
              <a:extLst>
                <a:ext uri="{FF2B5EF4-FFF2-40B4-BE49-F238E27FC236}">
                  <a16:creationId xmlns:a16="http://schemas.microsoft.com/office/drawing/2014/main"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1" name="Freeform: Shape 286">
              <a:extLst>
                <a:ext uri="{FF2B5EF4-FFF2-40B4-BE49-F238E27FC236}">
                  <a16:creationId xmlns:a16="http://schemas.microsoft.com/office/drawing/2014/main"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2" name="Freeform: Shape 287">
              <a:extLst>
                <a:ext uri="{FF2B5EF4-FFF2-40B4-BE49-F238E27FC236}">
                  <a16:creationId xmlns:a16="http://schemas.microsoft.com/office/drawing/2014/main"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3" name="Freeform: Shape 288">
              <a:extLst>
                <a:ext uri="{FF2B5EF4-FFF2-40B4-BE49-F238E27FC236}">
                  <a16:creationId xmlns:a16="http://schemas.microsoft.com/office/drawing/2014/main"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4" name="Freeform: Shape 289">
              <a:extLst>
                <a:ext uri="{FF2B5EF4-FFF2-40B4-BE49-F238E27FC236}">
                  <a16:creationId xmlns:a16="http://schemas.microsoft.com/office/drawing/2014/main"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5" name="Freeform: Shape 290">
              <a:extLst>
                <a:ext uri="{FF2B5EF4-FFF2-40B4-BE49-F238E27FC236}">
                  <a16:creationId xmlns:a16="http://schemas.microsoft.com/office/drawing/2014/main"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6" name="Freeform: Shape 291">
              <a:extLst>
                <a:ext uri="{FF2B5EF4-FFF2-40B4-BE49-F238E27FC236}">
                  <a16:creationId xmlns:a16="http://schemas.microsoft.com/office/drawing/2014/main"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7" name="Freeform: Shape 292">
              <a:extLst>
                <a:ext uri="{FF2B5EF4-FFF2-40B4-BE49-F238E27FC236}">
                  <a16:creationId xmlns:a16="http://schemas.microsoft.com/office/drawing/2014/main"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8" name="Freeform: Shape 293">
              <a:extLst>
                <a:ext uri="{FF2B5EF4-FFF2-40B4-BE49-F238E27FC236}">
                  <a16:creationId xmlns:a16="http://schemas.microsoft.com/office/drawing/2014/main"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9" name="Freeform: Shape 294">
              <a:extLst>
                <a:ext uri="{FF2B5EF4-FFF2-40B4-BE49-F238E27FC236}">
                  <a16:creationId xmlns:a16="http://schemas.microsoft.com/office/drawing/2014/main"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0" name="Freeform: Shape 295">
              <a:extLst>
                <a:ext uri="{FF2B5EF4-FFF2-40B4-BE49-F238E27FC236}">
                  <a16:creationId xmlns:a16="http://schemas.microsoft.com/office/drawing/2014/main"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1" name="Freeform: Shape 296">
              <a:extLst>
                <a:ext uri="{FF2B5EF4-FFF2-40B4-BE49-F238E27FC236}">
                  <a16:creationId xmlns:a16="http://schemas.microsoft.com/office/drawing/2014/main"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2" name="Freeform: Shape 297">
              <a:extLst>
                <a:ext uri="{FF2B5EF4-FFF2-40B4-BE49-F238E27FC236}">
                  <a16:creationId xmlns:a16="http://schemas.microsoft.com/office/drawing/2014/main"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3" name="Freeform: Shape 298">
              <a:extLst>
                <a:ext uri="{FF2B5EF4-FFF2-40B4-BE49-F238E27FC236}">
                  <a16:creationId xmlns:a16="http://schemas.microsoft.com/office/drawing/2014/main"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4" name="Freeform: Shape 299">
              <a:extLst>
                <a:ext uri="{FF2B5EF4-FFF2-40B4-BE49-F238E27FC236}">
                  <a16:creationId xmlns:a16="http://schemas.microsoft.com/office/drawing/2014/main"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5" name="Freeform: Shape 300">
              <a:extLst>
                <a:ext uri="{FF2B5EF4-FFF2-40B4-BE49-F238E27FC236}">
                  <a16:creationId xmlns:a16="http://schemas.microsoft.com/office/drawing/2014/main"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6" name="Freeform: Shape 301">
              <a:extLst>
                <a:ext uri="{FF2B5EF4-FFF2-40B4-BE49-F238E27FC236}">
                  <a16:creationId xmlns:a16="http://schemas.microsoft.com/office/drawing/2014/main"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7" name="Freeform: Shape 302">
              <a:extLst>
                <a:ext uri="{FF2B5EF4-FFF2-40B4-BE49-F238E27FC236}">
                  <a16:creationId xmlns:a16="http://schemas.microsoft.com/office/drawing/2014/main"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8" name="Freeform: Shape 303">
              <a:extLst>
                <a:ext uri="{FF2B5EF4-FFF2-40B4-BE49-F238E27FC236}">
                  <a16:creationId xmlns:a16="http://schemas.microsoft.com/office/drawing/2014/main"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9" name="Freeform: Shape 304">
              <a:extLst>
                <a:ext uri="{FF2B5EF4-FFF2-40B4-BE49-F238E27FC236}">
                  <a16:creationId xmlns:a16="http://schemas.microsoft.com/office/drawing/2014/main"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0" name="Freeform: Shape 305">
              <a:extLst>
                <a:ext uri="{FF2B5EF4-FFF2-40B4-BE49-F238E27FC236}">
                  <a16:creationId xmlns:a16="http://schemas.microsoft.com/office/drawing/2014/main"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1" name="Freeform: Shape 306">
              <a:extLst>
                <a:ext uri="{FF2B5EF4-FFF2-40B4-BE49-F238E27FC236}">
                  <a16:creationId xmlns:a16="http://schemas.microsoft.com/office/drawing/2014/main"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2" name="Freeform: Shape 307">
              <a:extLst>
                <a:ext uri="{FF2B5EF4-FFF2-40B4-BE49-F238E27FC236}">
                  <a16:creationId xmlns:a16="http://schemas.microsoft.com/office/drawing/2014/main"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3" name="Freeform: Shape 308">
              <a:extLst>
                <a:ext uri="{FF2B5EF4-FFF2-40B4-BE49-F238E27FC236}">
                  <a16:creationId xmlns:a16="http://schemas.microsoft.com/office/drawing/2014/main"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4" name="Freeform: Shape 309">
              <a:extLst>
                <a:ext uri="{FF2B5EF4-FFF2-40B4-BE49-F238E27FC236}">
                  <a16:creationId xmlns:a16="http://schemas.microsoft.com/office/drawing/2014/main"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5" name="Freeform: Shape 310">
              <a:extLst>
                <a:ext uri="{FF2B5EF4-FFF2-40B4-BE49-F238E27FC236}">
                  <a16:creationId xmlns:a16="http://schemas.microsoft.com/office/drawing/2014/main"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6" name="Freeform: Shape 311">
              <a:extLst>
                <a:ext uri="{FF2B5EF4-FFF2-40B4-BE49-F238E27FC236}">
                  <a16:creationId xmlns:a16="http://schemas.microsoft.com/office/drawing/2014/main"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7" name="Freeform: Shape 312">
              <a:extLst>
                <a:ext uri="{FF2B5EF4-FFF2-40B4-BE49-F238E27FC236}">
                  <a16:creationId xmlns:a16="http://schemas.microsoft.com/office/drawing/2014/main"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8" name="Freeform: Shape 313">
              <a:extLst>
                <a:ext uri="{FF2B5EF4-FFF2-40B4-BE49-F238E27FC236}">
                  <a16:creationId xmlns:a16="http://schemas.microsoft.com/office/drawing/2014/main"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9" name="Freeform: Shape 314">
              <a:extLst>
                <a:ext uri="{FF2B5EF4-FFF2-40B4-BE49-F238E27FC236}">
                  <a16:creationId xmlns:a16="http://schemas.microsoft.com/office/drawing/2014/main"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0" name="Freeform: Shape 315">
              <a:extLst>
                <a:ext uri="{FF2B5EF4-FFF2-40B4-BE49-F238E27FC236}">
                  <a16:creationId xmlns:a16="http://schemas.microsoft.com/office/drawing/2014/main"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1" name="Freeform: Shape 316">
              <a:extLst>
                <a:ext uri="{FF2B5EF4-FFF2-40B4-BE49-F238E27FC236}">
                  <a16:creationId xmlns:a16="http://schemas.microsoft.com/office/drawing/2014/main"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2" name="Freeform: Shape 317">
              <a:extLst>
                <a:ext uri="{FF2B5EF4-FFF2-40B4-BE49-F238E27FC236}">
                  <a16:creationId xmlns:a16="http://schemas.microsoft.com/office/drawing/2014/main"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3" name="Freeform: Shape 318">
              <a:extLst>
                <a:ext uri="{FF2B5EF4-FFF2-40B4-BE49-F238E27FC236}">
                  <a16:creationId xmlns:a16="http://schemas.microsoft.com/office/drawing/2014/main"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4" name="Freeform: Shape 319">
              <a:extLst>
                <a:ext uri="{FF2B5EF4-FFF2-40B4-BE49-F238E27FC236}">
                  <a16:creationId xmlns:a16="http://schemas.microsoft.com/office/drawing/2014/main"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5" name="Freeform: Shape 320">
              <a:extLst>
                <a:ext uri="{FF2B5EF4-FFF2-40B4-BE49-F238E27FC236}">
                  <a16:creationId xmlns:a16="http://schemas.microsoft.com/office/drawing/2014/main"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6" name="Freeform: Shape 321">
              <a:extLst>
                <a:ext uri="{FF2B5EF4-FFF2-40B4-BE49-F238E27FC236}">
                  <a16:creationId xmlns:a16="http://schemas.microsoft.com/office/drawing/2014/main"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7" name="Freeform: Shape 322">
              <a:extLst>
                <a:ext uri="{FF2B5EF4-FFF2-40B4-BE49-F238E27FC236}">
                  <a16:creationId xmlns:a16="http://schemas.microsoft.com/office/drawing/2014/main"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8" name="Freeform: Shape 323">
              <a:extLst>
                <a:ext uri="{FF2B5EF4-FFF2-40B4-BE49-F238E27FC236}">
                  <a16:creationId xmlns:a16="http://schemas.microsoft.com/office/drawing/2014/main"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9" name="Freeform: Shape 324">
              <a:extLst>
                <a:ext uri="{FF2B5EF4-FFF2-40B4-BE49-F238E27FC236}">
                  <a16:creationId xmlns:a16="http://schemas.microsoft.com/office/drawing/2014/main"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0" name="Freeform: Shape 325">
              <a:extLst>
                <a:ext uri="{FF2B5EF4-FFF2-40B4-BE49-F238E27FC236}">
                  <a16:creationId xmlns:a16="http://schemas.microsoft.com/office/drawing/2014/main"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1" name="Freeform: Shape 326">
              <a:extLst>
                <a:ext uri="{FF2B5EF4-FFF2-40B4-BE49-F238E27FC236}">
                  <a16:creationId xmlns:a16="http://schemas.microsoft.com/office/drawing/2014/main"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2" name="Freeform: Shape 327">
              <a:extLst>
                <a:ext uri="{FF2B5EF4-FFF2-40B4-BE49-F238E27FC236}">
                  <a16:creationId xmlns:a16="http://schemas.microsoft.com/office/drawing/2014/main"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3" name="Freeform: Shape 328">
              <a:extLst>
                <a:ext uri="{FF2B5EF4-FFF2-40B4-BE49-F238E27FC236}">
                  <a16:creationId xmlns:a16="http://schemas.microsoft.com/office/drawing/2014/main"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4" name="Freeform: Shape 329">
              <a:extLst>
                <a:ext uri="{FF2B5EF4-FFF2-40B4-BE49-F238E27FC236}">
                  <a16:creationId xmlns:a16="http://schemas.microsoft.com/office/drawing/2014/main"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5" name="Freeform: Shape 330">
              <a:extLst>
                <a:ext uri="{FF2B5EF4-FFF2-40B4-BE49-F238E27FC236}">
                  <a16:creationId xmlns:a16="http://schemas.microsoft.com/office/drawing/2014/main"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6" name="Freeform: Shape 331">
              <a:extLst>
                <a:ext uri="{FF2B5EF4-FFF2-40B4-BE49-F238E27FC236}">
                  <a16:creationId xmlns:a16="http://schemas.microsoft.com/office/drawing/2014/main"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7" name="Freeform: Shape 332">
              <a:extLst>
                <a:ext uri="{FF2B5EF4-FFF2-40B4-BE49-F238E27FC236}">
                  <a16:creationId xmlns:a16="http://schemas.microsoft.com/office/drawing/2014/main"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8" name="Freeform: Shape 333">
              <a:extLst>
                <a:ext uri="{FF2B5EF4-FFF2-40B4-BE49-F238E27FC236}">
                  <a16:creationId xmlns:a16="http://schemas.microsoft.com/office/drawing/2014/main"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9" name="Freeform: Shape 334">
              <a:extLst>
                <a:ext uri="{FF2B5EF4-FFF2-40B4-BE49-F238E27FC236}">
                  <a16:creationId xmlns:a16="http://schemas.microsoft.com/office/drawing/2014/main"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0" name="Freeform: Shape 335">
              <a:extLst>
                <a:ext uri="{FF2B5EF4-FFF2-40B4-BE49-F238E27FC236}">
                  <a16:creationId xmlns:a16="http://schemas.microsoft.com/office/drawing/2014/main"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1" name="Freeform: Shape 336">
              <a:extLst>
                <a:ext uri="{FF2B5EF4-FFF2-40B4-BE49-F238E27FC236}">
                  <a16:creationId xmlns:a16="http://schemas.microsoft.com/office/drawing/2014/main"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2" name="Freeform: Shape 337">
              <a:extLst>
                <a:ext uri="{FF2B5EF4-FFF2-40B4-BE49-F238E27FC236}">
                  <a16:creationId xmlns:a16="http://schemas.microsoft.com/office/drawing/2014/main"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3" name="Freeform: Shape 338">
              <a:extLst>
                <a:ext uri="{FF2B5EF4-FFF2-40B4-BE49-F238E27FC236}">
                  <a16:creationId xmlns:a16="http://schemas.microsoft.com/office/drawing/2014/main"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4" name="Freeform: Shape 339">
              <a:extLst>
                <a:ext uri="{FF2B5EF4-FFF2-40B4-BE49-F238E27FC236}">
                  <a16:creationId xmlns:a16="http://schemas.microsoft.com/office/drawing/2014/main"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5" name="Freeform: Shape 340">
              <a:extLst>
                <a:ext uri="{FF2B5EF4-FFF2-40B4-BE49-F238E27FC236}">
                  <a16:creationId xmlns:a16="http://schemas.microsoft.com/office/drawing/2014/main"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6" name="Freeform: Shape 341">
              <a:extLst>
                <a:ext uri="{FF2B5EF4-FFF2-40B4-BE49-F238E27FC236}">
                  <a16:creationId xmlns:a16="http://schemas.microsoft.com/office/drawing/2014/main"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7" name="Freeform: Shape 342">
              <a:extLst>
                <a:ext uri="{FF2B5EF4-FFF2-40B4-BE49-F238E27FC236}">
                  <a16:creationId xmlns:a16="http://schemas.microsoft.com/office/drawing/2014/main"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8" name="Freeform: Shape 343">
              <a:extLst>
                <a:ext uri="{FF2B5EF4-FFF2-40B4-BE49-F238E27FC236}">
                  <a16:creationId xmlns:a16="http://schemas.microsoft.com/office/drawing/2014/main"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9" name="Freeform: Shape 344">
              <a:extLst>
                <a:ext uri="{FF2B5EF4-FFF2-40B4-BE49-F238E27FC236}">
                  <a16:creationId xmlns:a16="http://schemas.microsoft.com/office/drawing/2014/main"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0" name="Freeform: Shape 345">
              <a:extLst>
                <a:ext uri="{FF2B5EF4-FFF2-40B4-BE49-F238E27FC236}">
                  <a16:creationId xmlns:a16="http://schemas.microsoft.com/office/drawing/2014/main"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1" name="Freeform: Shape 346">
              <a:extLst>
                <a:ext uri="{FF2B5EF4-FFF2-40B4-BE49-F238E27FC236}">
                  <a16:creationId xmlns:a16="http://schemas.microsoft.com/office/drawing/2014/main"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2" name="Freeform: Shape 347">
              <a:extLst>
                <a:ext uri="{FF2B5EF4-FFF2-40B4-BE49-F238E27FC236}">
                  <a16:creationId xmlns:a16="http://schemas.microsoft.com/office/drawing/2014/main"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3" name="Freeform: Shape 348">
              <a:extLst>
                <a:ext uri="{FF2B5EF4-FFF2-40B4-BE49-F238E27FC236}">
                  <a16:creationId xmlns:a16="http://schemas.microsoft.com/office/drawing/2014/main"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4" name="Freeform: Shape 349">
              <a:extLst>
                <a:ext uri="{FF2B5EF4-FFF2-40B4-BE49-F238E27FC236}">
                  <a16:creationId xmlns:a16="http://schemas.microsoft.com/office/drawing/2014/main"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5" name="Freeform: Shape 350">
              <a:extLst>
                <a:ext uri="{FF2B5EF4-FFF2-40B4-BE49-F238E27FC236}">
                  <a16:creationId xmlns:a16="http://schemas.microsoft.com/office/drawing/2014/main"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6" name="Freeform: Shape 351">
              <a:extLst>
                <a:ext uri="{FF2B5EF4-FFF2-40B4-BE49-F238E27FC236}">
                  <a16:creationId xmlns:a16="http://schemas.microsoft.com/office/drawing/2014/main"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7" name="Freeform: Shape 352">
              <a:extLst>
                <a:ext uri="{FF2B5EF4-FFF2-40B4-BE49-F238E27FC236}">
                  <a16:creationId xmlns:a16="http://schemas.microsoft.com/office/drawing/2014/main"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8" name="Freeform: Shape 353">
              <a:extLst>
                <a:ext uri="{FF2B5EF4-FFF2-40B4-BE49-F238E27FC236}">
                  <a16:creationId xmlns:a16="http://schemas.microsoft.com/office/drawing/2014/main"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9" name="Freeform: Shape 354">
              <a:extLst>
                <a:ext uri="{FF2B5EF4-FFF2-40B4-BE49-F238E27FC236}">
                  <a16:creationId xmlns:a16="http://schemas.microsoft.com/office/drawing/2014/main"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0" name="Freeform: Shape 355">
              <a:extLst>
                <a:ext uri="{FF2B5EF4-FFF2-40B4-BE49-F238E27FC236}">
                  <a16:creationId xmlns:a16="http://schemas.microsoft.com/office/drawing/2014/main"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1" name="Freeform: Shape 356">
              <a:extLst>
                <a:ext uri="{FF2B5EF4-FFF2-40B4-BE49-F238E27FC236}">
                  <a16:creationId xmlns:a16="http://schemas.microsoft.com/office/drawing/2014/main"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2" name="Freeform: Shape 357">
              <a:extLst>
                <a:ext uri="{FF2B5EF4-FFF2-40B4-BE49-F238E27FC236}">
                  <a16:creationId xmlns:a16="http://schemas.microsoft.com/office/drawing/2014/main"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3" name="Freeform: Shape 358">
              <a:extLst>
                <a:ext uri="{FF2B5EF4-FFF2-40B4-BE49-F238E27FC236}">
                  <a16:creationId xmlns:a16="http://schemas.microsoft.com/office/drawing/2014/main"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4" name="Freeform: Shape 359">
              <a:extLst>
                <a:ext uri="{FF2B5EF4-FFF2-40B4-BE49-F238E27FC236}">
                  <a16:creationId xmlns:a16="http://schemas.microsoft.com/office/drawing/2014/main"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5" name="Freeform: Shape 360">
              <a:extLst>
                <a:ext uri="{FF2B5EF4-FFF2-40B4-BE49-F238E27FC236}">
                  <a16:creationId xmlns:a16="http://schemas.microsoft.com/office/drawing/2014/main"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6" name="Freeform: Shape 361">
              <a:extLst>
                <a:ext uri="{FF2B5EF4-FFF2-40B4-BE49-F238E27FC236}">
                  <a16:creationId xmlns:a16="http://schemas.microsoft.com/office/drawing/2014/main"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7" name="Freeform: Shape 362">
              <a:extLst>
                <a:ext uri="{FF2B5EF4-FFF2-40B4-BE49-F238E27FC236}">
                  <a16:creationId xmlns:a16="http://schemas.microsoft.com/office/drawing/2014/main"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8" name="Freeform: Shape 363">
              <a:extLst>
                <a:ext uri="{FF2B5EF4-FFF2-40B4-BE49-F238E27FC236}">
                  <a16:creationId xmlns:a16="http://schemas.microsoft.com/office/drawing/2014/main"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9" name="Freeform: Shape 364">
              <a:extLst>
                <a:ext uri="{FF2B5EF4-FFF2-40B4-BE49-F238E27FC236}">
                  <a16:creationId xmlns:a16="http://schemas.microsoft.com/office/drawing/2014/main"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0" name="Freeform: Shape 365">
              <a:extLst>
                <a:ext uri="{FF2B5EF4-FFF2-40B4-BE49-F238E27FC236}">
                  <a16:creationId xmlns:a16="http://schemas.microsoft.com/office/drawing/2014/main"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1" name="Freeform: Shape 366">
              <a:extLst>
                <a:ext uri="{FF2B5EF4-FFF2-40B4-BE49-F238E27FC236}">
                  <a16:creationId xmlns:a16="http://schemas.microsoft.com/office/drawing/2014/main"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2" name="Freeform: Shape 367">
              <a:extLst>
                <a:ext uri="{FF2B5EF4-FFF2-40B4-BE49-F238E27FC236}">
                  <a16:creationId xmlns:a16="http://schemas.microsoft.com/office/drawing/2014/main"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3" name="Freeform: Shape 368">
              <a:extLst>
                <a:ext uri="{FF2B5EF4-FFF2-40B4-BE49-F238E27FC236}">
                  <a16:creationId xmlns:a16="http://schemas.microsoft.com/office/drawing/2014/main"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4" name="Freeform: Shape 369">
              <a:extLst>
                <a:ext uri="{FF2B5EF4-FFF2-40B4-BE49-F238E27FC236}">
                  <a16:creationId xmlns:a16="http://schemas.microsoft.com/office/drawing/2014/main"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5" name="Freeform: Shape 370">
              <a:extLst>
                <a:ext uri="{FF2B5EF4-FFF2-40B4-BE49-F238E27FC236}">
                  <a16:creationId xmlns:a16="http://schemas.microsoft.com/office/drawing/2014/main"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6" name="Freeform: Shape 371">
              <a:extLst>
                <a:ext uri="{FF2B5EF4-FFF2-40B4-BE49-F238E27FC236}">
                  <a16:creationId xmlns:a16="http://schemas.microsoft.com/office/drawing/2014/main"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7" name="Freeform: Shape 372">
              <a:extLst>
                <a:ext uri="{FF2B5EF4-FFF2-40B4-BE49-F238E27FC236}">
                  <a16:creationId xmlns:a16="http://schemas.microsoft.com/office/drawing/2014/main"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8" name="Freeform: Shape 373">
              <a:extLst>
                <a:ext uri="{FF2B5EF4-FFF2-40B4-BE49-F238E27FC236}">
                  <a16:creationId xmlns:a16="http://schemas.microsoft.com/office/drawing/2014/main"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9" name="Freeform: Shape 374">
              <a:extLst>
                <a:ext uri="{FF2B5EF4-FFF2-40B4-BE49-F238E27FC236}">
                  <a16:creationId xmlns:a16="http://schemas.microsoft.com/office/drawing/2014/main"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0" name="Freeform: Shape 375">
              <a:extLst>
                <a:ext uri="{FF2B5EF4-FFF2-40B4-BE49-F238E27FC236}">
                  <a16:creationId xmlns:a16="http://schemas.microsoft.com/office/drawing/2014/main"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1" name="Freeform: Shape 376">
              <a:extLst>
                <a:ext uri="{FF2B5EF4-FFF2-40B4-BE49-F238E27FC236}">
                  <a16:creationId xmlns:a16="http://schemas.microsoft.com/office/drawing/2014/main"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2" name="Freeform: Shape 377">
              <a:extLst>
                <a:ext uri="{FF2B5EF4-FFF2-40B4-BE49-F238E27FC236}">
                  <a16:creationId xmlns:a16="http://schemas.microsoft.com/office/drawing/2014/main"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3" name="Freeform: Shape 378">
              <a:extLst>
                <a:ext uri="{FF2B5EF4-FFF2-40B4-BE49-F238E27FC236}">
                  <a16:creationId xmlns:a16="http://schemas.microsoft.com/office/drawing/2014/main"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4" name="Freeform: Shape 379">
              <a:extLst>
                <a:ext uri="{FF2B5EF4-FFF2-40B4-BE49-F238E27FC236}">
                  <a16:creationId xmlns:a16="http://schemas.microsoft.com/office/drawing/2014/main"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5" name="Freeform: Shape 380">
              <a:extLst>
                <a:ext uri="{FF2B5EF4-FFF2-40B4-BE49-F238E27FC236}">
                  <a16:creationId xmlns:a16="http://schemas.microsoft.com/office/drawing/2014/main"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6" name="Freeform: Shape 381">
              <a:extLst>
                <a:ext uri="{FF2B5EF4-FFF2-40B4-BE49-F238E27FC236}">
                  <a16:creationId xmlns:a16="http://schemas.microsoft.com/office/drawing/2014/main"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7" name="Freeform: Shape 382">
              <a:extLst>
                <a:ext uri="{FF2B5EF4-FFF2-40B4-BE49-F238E27FC236}">
                  <a16:creationId xmlns:a16="http://schemas.microsoft.com/office/drawing/2014/main"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8" name="Freeform: Shape 383">
              <a:extLst>
                <a:ext uri="{FF2B5EF4-FFF2-40B4-BE49-F238E27FC236}">
                  <a16:creationId xmlns:a16="http://schemas.microsoft.com/office/drawing/2014/main"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9" name="Freeform: Shape 384">
              <a:extLst>
                <a:ext uri="{FF2B5EF4-FFF2-40B4-BE49-F238E27FC236}">
                  <a16:creationId xmlns:a16="http://schemas.microsoft.com/office/drawing/2014/main"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0" name="Freeform: Shape 385">
              <a:extLst>
                <a:ext uri="{FF2B5EF4-FFF2-40B4-BE49-F238E27FC236}">
                  <a16:creationId xmlns:a16="http://schemas.microsoft.com/office/drawing/2014/main"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1" name="Freeform: Shape 386">
              <a:extLst>
                <a:ext uri="{FF2B5EF4-FFF2-40B4-BE49-F238E27FC236}">
                  <a16:creationId xmlns:a16="http://schemas.microsoft.com/office/drawing/2014/main"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2" name="Freeform: Shape 387">
              <a:extLst>
                <a:ext uri="{FF2B5EF4-FFF2-40B4-BE49-F238E27FC236}">
                  <a16:creationId xmlns:a16="http://schemas.microsoft.com/office/drawing/2014/main"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3" name="Freeform: Shape 388">
              <a:extLst>
                <a:ext uri="{FF2B5EF4-FFF2-40B4-BE49-F238E27FC236}">
                  <a16:creationId xmlns:a16="http://schemas.microsoft.com/office/drawing/2014/main"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4" name="Freeform: Shape 389">
              <a:extLst>
                <a:ext uri="{FF2B5EF4-FFF2-40B4-BE49-F238E27FC236}">
                  <a16:creationId xmlns:a16="http://schemas.microsoft.com/office/drawing/2014/main"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5" name="Freeform: Shape 390">
              <a:extLst>
                <a:ext uri="{FF2B5EF4-FFF2-40B4-BE49-F238E27FC236}">
                  <a16:creationId xmlns:a16="http://schemas.microsoft.com/office/drawing/2014/main"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6" name="Freeform: Shape 391">
              <a:extLst>
                <a:ext uri="{FF2B5EF4-FFF2-40B4-BE49-F238E27FC236}">
                  <a16:creationId xmlns:a16="http://schemas.microsoft.com/office/drawing/2014/main"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7" name="Freeform: Shape 392">
              <a:extLst>
                <a:ext uri="{FF2B5EF4-FFF2-40B4-BE49-F238E27FC236}">
                  <a16:creationId xmlns:a16="http://schemas.microsoft.com/office/drawing/2014/main"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8" name="Freeform: Shape 393">
              <a:extLst>
                <a:ext uri="{FF2B5EF4-FFF2-40B4-BE49-F238E27FC236}">
                  <a16:creationId xmlns:a16="http://schemas.microsoft.com/office/drawing/2014/main"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9" name="Freeform: Shape 394">
              <a:extLst>
                <a:ext uri="{FF2B5EF4-FFF2-40B4-BE49-F238E27FC236}">
                  <a16:creationId xmlns:a16="http://schemas.microsoft.com/office/drawing/2014/main"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0" name="Freeform: Shape 395">
              <a:extLst>
                <a:ext uri="{FF2B5EF4-FFF2-40B4-BE49-F238E27FC236}">
                  <a16:creationId xmlns:a16="http://schemas.microsoft.com/office/drawing/2014/main"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1" name="Freeform: Shape 396">
              <a:extLst>
                <a:ext uri="{FF2B5EF4-FFF2-40B4-BE49-F238E27FC236}">
                  <a16:creationId xmlns:a16="http://schemas.microsoft.com/office/drawing/2014/main"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2" name="Freeform: Shape 397">
              <a:extLst>
                <a:ext uri="{FF2B5EF4-FFF2-40B4-BE49-F238E27FC236}">
                  <a16:creationId xmlns:a16="http://schemas.microsoft.com/office/drawing/2014/main"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3" name="Freeform: Shape 398">
              <a:extLst>
                <a:ext uri="{FF2B5EF4-FFF2-40B4-BE49-F238E27FC236}">
                  <a16:creationId xmlns:a16="http://schemas.microsoft.com/office/drawing/2014/main"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4" name="Freeform: Shape 399">
              <a:extLst>
                <a:ext uri="{FF2B5EF4-FFF2-40B4-BE49-F238E27FC236}">
                  <a16:creationId xmlns:a16="http://schemas.microsoft.com/office/drawing/2014/main"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5" name="Freeform: Shape 400">
              <a:extLst>
                <a:ext uri="{FF2B5EF4-FFF2-40B4-BE49-F238E27FC236}">
                  <a16:creationId xmlns:a16="http://schemas.microsoft.com/office/drawing/2014/main"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6" name="Freeform: Shape 401">
              <a:extLst>
                <a:ext uri="{FF2B5EF4-FFF2-40B4-BE49-F238E27FC236}">
                  <a16:creationId xmlns:a16="http://schemas.microsoft.com/office/drawing/2014/main"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7" name="Freeform: Shape 402">
              <a:extLst>
                <a:ext uri="{FF2B5EF4-FFF2-40B4-BE49-F238E27FC236}">
                  <a16:creationId xmlns:a16="http://schemas.microsoft.com/office/drawing/2014/main"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8" name="Freeform: Shape 403">
              <a:extLst>
                <a:ext uri="{FF2B5EF4-FFF2-40B4-BE49-F238E27FC236}">
                  <a16:creationId xmlns:a16="http://schemas.microsoft.com/office/drawing/2014/main"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9" name="Freeform: Shape 404">
              <a:extLst>
                <a:ext uri="{FF2B5EF4-FFF2-40B4-BE49-F238E27FC236}">
                  <a16:creationId xmlns:a16="http://schemas.microsoft.com/office/drawing/2014/main"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0" name="Freeform: Shape 405">
              <a:extLst>
                <a:ext uri="{FF2B5EF4-FFF2-40B4-BE49-F238E27FC236}">
                  <a16:creationId xmlns:a16="http://schemas.microsoft.com/office/drawing/2014/main"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1" name="Freeform: Shape 406">
              <a:extLst>
                <a:ext uri="{FF2B5EF4-FFF2-40B4-BE49-F238E27FC236}">
                  <a16:creationId xmlns:a16="http://schemas.microsoft.com/office/drawing/2014/main"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2" name="Freeform: Shape 407">
              <a:extLst>
                <a:ext uri="{FF2B5EF4-FFF2-40B4-BE49-F238E27FC236}">
                  <a16:creationId xmlns:a16="http://schemas.microsoft.com/office/drawing/2014/main"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3" name="Freeform: Shape 408">
              <a:extLst>
                <a:ext uri="{FF2B5EF4-FFF2-40B4-BE49-F238E27FC236}">
                  <a16:creationId xmlns:a16="http://schemas.microsoft.com/office/drawing/2014/main"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4" name="Freeform: Shape 409">
              <a:extLst>
                <a:ext uri="{FF2B5EF4-FFF2-40B4-BE49-F238E27FC236}">
                  <a16:creationId xmlns:a16="http://schemas.microsoft.com/office/drawing/2014/main"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5" name="Freeform: Shape 410">
              <a:extLst>
                <a:ext uri="{FF2B5EF4-FFF2-40B4-BE49-F238E27FC236}">
                  <a16:creationId xmlns:a16="http://schemas.microsoft.com/office/drawing/2014/main"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6" name="Freeform: Shape 411">
              <a:extLst>
                <a:ext uri="{FF2B5EF4-FFF2-40B4-BE49-F238E27FC236}">
                  <a16:creationId xmlns:a16="http://schemas.microsoft.com/office/drawing/2014/main"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7" name="Freeform: Shape 412">
              <a:extLst>
                <a:ext uri="{FF2B5EF4-FFF2-40B4-BE49-F238E27FC236}">
                  <a16:creationId xmlns:a16="http://schemas.microsoft.com/office/drawing/2014/main"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8" name="Freeform: Shape 413">
              <a:extLst>
                <a:ext uri="{FF2B5EF4-FFF2-40B4-BE49-F238E27FC236}">
                  <a16:creationId xmlns:a16="http://schemas.microsoft.com/office/drawing/2014/main"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9" name="Freeform: Shape 414">
              <a:extLst>
                <a:ext uri="{FF2B5EF4-FFF2-40B4-BE49-F238E27FC236}">
                  <a16:creationId xmlns:a16="http://schemas.microsoft.com/office/drawing/2014/main"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0" name="Freeform: Shape 415">
              <a:extLst>
                <a:ext uri="{FF2B5EF4-FFF2-40B4-BE49-F238E27FC236}">
                  <a16:creationId xmlns:a16="http://schemas.microsoft.com/office/drawing/2014/main"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1" name="Freeform: Shape 416">
              <a:extLst>
                <a:ext uri="{FF2B5EF4-FFF2-40B4-BE49-F238E27FC236}">
                  <a16:creationId xmlns:a16="http://schemas.microsoft.com/office/drawing/2014/main"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2" name="Freeform: Shape 417">
              <a:extLst>
                <a:ext uri="{FF2B5EF4-FFF2-40B4-BE49-F238E27FC236}">
                  <a16:creationId xmlns:a16="http://schemas.microsoft.com/office/drawing/2014/main"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3" name="Freeform: Shape 418">
              <a:extLst>
                <a:ext uri="{FF2B5EF4-FFF2-40B4-BE49-F238E27FC236}">
                  <a16:creationId xmlns:a16="http://schemas.microsoft.com/office/drawing/2014/main"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4" name="Freeform: Shape 419">
              <a:extLst>
                <a:ext uri="{FF2B5EF4-FFF2-40B4-BE49-F238E27FC236}">
                  <a16:creationId xmlns:a16="http://schemas.microsoft.com/office/drawing/2014/main"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5" name="Freeform: Shape 420">
              <a:extLst>
                <a:ext uri="{FF2B5EF4-FFF2-40B4-BE49-F238E27FC236}">
                  <a16:creationId xmlns:a16="http://schemas.microsoft.com/office/drawing/2014/main"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6" name="Freeform: Shape 421">
              <a:extLst>
                <a:ext uri="{FF2B5EF4-FFF2-40B4-BE49-F238E27FC236}">
                  <a16:creationId xmlns:a16="http://schemas.microsoft.com/office/drawing/2014/main"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7" name="Freeform: Shape 422">
              <a:extLst>
                <a:ext uri="{FF2B5EF4-FFF2-40B4-BE49-F238E27FC236}">
                  <a16:creationId xmlns:a16="http://schemas.microsoft.com/office/drawing/2014/main"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8" name="Freeform: Shape 423">
              <a:extLst>
                <a:ext uri="{FF2B5EF4-FFF2-40B4-BE49-F238E27FC236}">
                  <a16:creationId xmlns:a16="http://schemas.microsoft.com/office/drawing/2014/main"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9" name="Freeform: Shape 424">
              <a:extLst>
                <a:ext uri="{FF2B5EF4-FFF2-40B4-BE49-F238E27FC236}">
                  <a16:creationId xmlns:a16="http://schemas.microsoft.com/office/drawing/2014/main"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0" name="Freeform: Shape 425">
              <a:extLst>
                <a:ext uri="{FF2B5EF4-FFF2-40B4-BE49-F238E27FC236}">
                  <a16:creationId xmlns:a16="http://schemas.microsoft.com/office/drawing/2014/main"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1" name="Freeform: Shape 426">
              <a:extLst>
                <a:ext uri="{FF2B5EF4-FFF2-40B4-BE49-F238E27FC236}">
                  <a16:creationId xmlns:a16="http://schemas.microsoft.com/office/drawing/2014/main"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2" name="Freeform: Shape 427">
              <a:extLst>
                <a:ext uri="{FF2B5EF4-FFF2-40B4-BE49-F238E27FC236}">
                  <a16:creationId xmlns:a16="http://schemas.microsoft.com/office/drawing/2014/main"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3" name="Freeform: Shape 428">
              <a:extLst>
                <a:ext uri="{FF2B5EF4-FFF2-40B4-BE49-F238E27FC236}">
                  <a16:creationId xmlns:a16="http://schemas.microsoft.com/office/drawing/2014/main"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4" name="Freeform: Shape 429">
              <a:extLst>
                <a:ext uri="{FF2B5EF4-FFF2-40B4-BE49-F238E27FC236}">
                  <a16:creationId xmlns:a16="http://schemas.microsoft.com/office/drawing/2014/main"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5" name="Freeform: Shape 430">
              <a:extLst>
                <a:ext uri="{FF2B5EF4-FFF2-40B4-BE49-F238E27FC236}">
                  <a16:creationId xmlns:a16="http://schemas.microsoft.com/office/drawing/2014/main"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6" name="Freeform: Shape 431">
              <a:extLst>
                <a:ext uri="{FF2B5EF4-FFF2-40B4-BE49-F238E27FC236}">
                  <a16:creationId xmlns:a16="http://schemas.microsoft.com/office/drawing/2014/main"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7" name="Freeform: Shape 432">
              <a:extLst>
                <a:ext uri="{FF2B5EF4-FFF2-40B4-BE49-F238E27FC236}">
                  <a16:creationId xmlns:a16="http://schemas.microsoft.com/office/drawing/2014/main"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8" name="Freeform: Shape 433">
              <a:extLst>
                <a:ext uri="{FF2B5EF4-FFF2-40B4-BE49-F238E27FC236}">
                  <a16:creationId xmlns:a16="http://schemas.microsoft.com/office/drawing/2014/main"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21009844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080" y="336005"/>
            <a:ext cx="11655840" cy="899665"/>
          </a:xfrm>
        </p:spPr>
        <p:txBody>
          <a:bodyPr/>
          <a:lstStyle/>
          <a:p>
            <a:r>
              <a:rPr lang="en-US" dirty="0"/>
              <a:t>ELASTIC SCALE OUT OF STORAGE AND THROUGHPUT</a:t>
            </a:r>
          </a:p>
        </p:txBody>
      </p:sp>
      <p:grpSp>
        <p:nvGrpSpPr>
          <p:cNvPr id="4" name="Group 3"/>
          <p:cNvGrpSpPr/>
          <p:nvPr/>
        </p:nvGrpSpPr>
        <p:grpSpPr>
          <a:xfrm>
            <a:off x="6323290" y="2512613"/>
            <a:ext cx="4733898" cy="3509174"/>
            <a:chOff x="5302125" y="2696029"/>
            <a:chExt cx="4733898" cy="3509174"/>
          </a:xfrm>
        </p:grpSpPr>
        <p:sp>
          <p:nvSpPr>
            <p:cNvPr id="67" name="Freeform: Shape 83"/>
            <p:cNvSpPr/>
            <p:nvPr/>
          </p:nvSpPr>
          <p:spPr>
            <a:xfrm>
              <a:off x="5506076" y="3062507"/>
              <a:ext cx="2375513" cy="2490614"/>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ylinder 513">
              <a:extLst>
                <a:ext uri="{FF2B5EF4-FFF2-40B4-BE49-F238E27FC236}">
                  <a16:creationId xmlns:a16="http://schemas.microsoft.com/office/drawing/2014/main" id="{9714E062-2856-46E1-83E4-9DC69D552117}"/>
                </a:ext>
              </a:extLst>
            </p:cNvPr>
            <p:cNvSpPr/>
            <p:nvPr/>
          </p:nvSpPr>
          <p:spPr bwMode="auto">
            <a:xfrm>
              <a:off x="7291463" y="3401692"/>
              <a:ext cx="590127" cy="775284"/>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sp>
          <p:nvSpPr>
            <p:cNvPr id="50" name="Cylinder 513">
              <a:extLst>
                <a:ext uri="{FF2B5EF4-FFF2-40B4-BE49-F238E27FC236}">
                  <a16:creationId xmlns:a16="http://schemas.microsoft.com/office/drawing/2014/main" id="{56B5361F-9FC7-4504-8A5F-894FF45429EB}"/>
                </a:ext>
              </a:extLst>
            </p:cNvPr>
            <p:cNvSpPr/>
            <p:nvPr/>
          </p:nvSpPr>
          <p:spPr bwMode="auto">
            <a:xfrm>
              <a:off x="6544179" y="4554043"/>
              <a:ext cx="399132" cy="524363"/>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sp>
          <p:nvSpPr>
            <p:cNvPr id="51" name="Cylinder 513">
              <a:extLst>
                <a:ext uri="{FF2B5EF4-FFF2-40B4-BE49-F238E27FC236}">
                  <a16:creationId xmlns:a16="http://schemas.microsoft.com/office/drawing/2014/main" id="{DEDA90D5-BA19-43F2-BDB9-82A7767B7681}"/>
                </a:ext>
              </a:extLst>
            </p:cNvPr>
            <p:cNvSpPr/>
            <p:nvPr/>
          </p:nvSpPr>
          <p:spPr bwMode="auto">
            <a:xfrm>
              <a:off x="5449633" y="5271776"/>
              <a:ext cx="298529" cy="392195"/>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sp>
          <p:nvSpPr>
            <p:cNvPr id="24" name="Freeform: Shape 83"/>
            <p:cNvSpPr/>
            <p:nvPr/>
          </p:nvSpPr>
          <p:spPr>
            <a:xfrm>
              <a:off x="5506555" y="4402852"/>
              <a:ext cx="4231967" cy="1579601"/>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02C792B7-BE39-4C7E-920E-C47A0892067D}"/>
                </a:ext>
              </a:extLst>
            </p:cNvPr>
            <p:cNvGrpSpPr/>
            <p:nvPr/>
          </p:nvGrpSpPr>
          <p:grpSpPr>
            <a:xfrm>
              <a:off x="5302125" y="5863184"/>
              <a:ext cx="446516" cy="342019"/>
              <a:chOff x="3718247" y="4770744"/>
              <a:chExt cx="646924" cy="495526"/>
            </a:xfrm>
          </p:grpSpPr>
          <p:grpSp>
            <p:nvGrpSpPr>
              <p:cNvPr id="14" name="Group 13">
                <a:extLst>
                  <a:ext uri="{FF2B5EF4-FFF2-40B4-BE49-F238E27FC236}">
                    <a16:creationId xmlns:a16="http://schemas.microsoft.com/office/drawing/2014/main" id="{9F297C38-0F2C-418D-825E-9A62CF153F63}"/>
                  </a:ext>
                </a:extLst>
              </p:cNvPr>
              <p:cNvGrpSpPr/>
              <p:nvPr/>
            </p:nvGrpSpPr>
            <p:grpSpPr>
              <a:xfrm>
                <a:off x="3718247" y="4770744"/>
                <a:ext cx="646924" cy="495526"/>
                <a:chOff x="3663818" y="4750128"/>
                <a:chExt cx="755782" cy="536757"/>
              </a:xfrm>
              <a:solidFill>
                <a:schemeClr val="bg1"/>
              </a:solidFill>
            </p:grpSpPr>
            <p:sp>
              <p:nvSpPr>
                <p:cNvPr id="62" name="Rectangle 61">
                  <a:extLst>
                    <a:ext uri="{FF2B5EF4-FFF2-40B4-BE49-F238E27FC236}">
                      <a16:creationId xmlns:a16="http://schemas.microsoft.com/office/drawing/2014/main" id="{2B334885-7668-44F7-A94F-3A0F6146F374}"/>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65" name="Line 7">
                  <a:extLst>
                    <a:ext uri="{FF2B5EF4-FFF2-40B4-BE49-F238E27FC236}">
                      <a16:creationId xmlns:a16="http://schemas.microsoft.com/office/drawing/2014/main" id="{4CD7D5AD-84C2-48B9-8F32-3FC73C0F99C1}"/>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1" name="Line 8">
                  <a:extLst>
                    <a:ext uri="{FF2B5EF4-FFF2-40B4-BE49-F238E27FC236}">
                      <a16:creationId xmlns:a16="http://schemas.microsoft.com/office/drawing/2014/main" id="{BE0FCE4E-9216-4FAB-B815-A9A70C201611}"/>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72" name="Group 71">
                <a:extLst>
                  <a:ext uri="{FF2B5EF4-FFF2-40B4-BE49-F238E27FC236}">
                    <a16:creationId xmlns:a16="http://schemas.microsoft.com/office/drawing/2014/main" id="{295257D3-F508-4F74-AC49-A77ABEB213DA}"/>
                  </a:ext>
                </a:extLst>
              </p:cNvPr>
              <p:cNvGrpSpPr/>
              <p:nvPr/>
            </p:nvGrpSpPr>
            <p:grpSpPr>
              <a:xfrm rot="5400000">
                <a:off x="3917402" y="4806749"/>
                <a:ext cx="249246" cy="312514"/>
                <a:chOff x="13906501" y="3886200"/>
                <a:chExt cx="619125" cy="776287"/>
              </a:xfrm>
            </p:grpSpPr>
            <p:sp>
              <p:nvSpPr>
                <p:cNvPr id="73" name="Freeform 17">
                  <a:extLst>
                    <a:ext uri="{FF2B5EF4-FFF2-40B4-BE49-F238E27FC236}">
                      <a16:creationId xmlns:a16="http://schemas.microsoft.com/office/drawing/2014/main" id="{B9E4D99E-8F81-4276-810E-0C0B3CCC69A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4" name="Freeform 18">
                  <a:extLst>
                    <a:ext uri="{FF2B5EF4-FFF2-40B4-BE49-F238E27FC236}">
                      <a16:creationId xmlns:a16="http://schemas.microsoft.com/office/drawing/2014/main" id="{C4BB0E53-D066-4652-9259-2607B97553D1}"/>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5" name="Line 19">
                  <a:extLst>
                    <a:ext uri="{FF2B5EF4-FFF2-40B4-BE49-F238E27FC236}">
                      <a16:creationId xmlns:a16="http://schemas.microsoft.com/office/drawing/2014/main" id="{5E2A0D07-464A-4548-9EDA-16D0100FD55F}"/>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6" name="Freeform 20">
                  <a:extLst>
                    <a:ext uri="{FF2B5EF4-FFF2-40B4-BE49-F238E27FC236}">
                      <a16:creationId xmlns:a16="http://schemas.microsoft.com/office/drawing/2014/main" id="{B0D380AF-50AA-4034-9C46-BA8D34E68D0B}"/>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7" name="Line 21">
                  <a:extLst>
                    <a:ext uri="{FF2B5EF4-FFF2-40B4-BE49-F238E27FC236}">
                      <a16:creationId xmlns:a16="http://schemas.microsoft.com/office/drawing/2014/main" id="{CCB7BF6B-E91F-49F3-A2FA-9C442BA5C574}"/>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8" name="Freeform 22">
                  <a:extLst>
                    <a:ext uri="{FF2B5EF4-FFF2-40B4-BE49-F238E27FC236}">
                      <a16:creationId xmlns:a16="http://schemas.microsoft.com/office/drawing/2014/main" id="{E14A6190-7928-4C28-9FF0-090FEA9C327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79" name="Line 23">
                  <a:extLst>
                    <a:ext uri="{FF2B5EF4-FFF2-40B4-BE49-F238E27FC236}">
                      <a16:creationId xmlns:a16="http://schemas.microsoft.com/office/drawing/2014/main" id="{115A367A-AEC4-4913-AD59-195D70D610B2}"/>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grpSp>
        <p:grpSp>
          <p:nvGrpSpPr>
            <p:cNvPr id="80" name="Group 79">
              <a:extLst>
                <a:ext uri="{FF2B5EF4-FFF2-40B4-BE49-F238E27FC236}">
                  <a16:creationId xmlns:a16="http://schemas.microsoft.com/office/drawing/2014/main" id="{3C4157FA-3F98-4A5C-869E-8432A01FD617}"/>
                </a:ext>
              </a:extLst>
            </p:cNvPr>
            <p:cNvGrpSpPr/>
            <p:nvPr/>
          </p:nvGrpSpPr>
          <p:grpSpPr>
            <a:xfrm>
              <a:off x="6961740" y="5507788"/>
              <a:ext cx="593706" cy="454763"/>
              <a:chOff x="3718247" y="4770744"/>
              <a:chExt cx="646924" cy="495526"/>
            </a:xfrm>
          </p:grpSpPr>
          <p:grpSp>
            <p:nvGrpSpPr>
              <p:cNvPr id="81" name="Group 80">
                <a:extLst>
                  <a:ext uri="{FF2B5EF4-FFF2-40B4-BE49-F238E27FC236}">
                    <a16:creationId xmlns:a16="http://schemas.microsoft.com/office/drawing/2014/main" id="{658F34A8-6C2E-4225-8213-3FB707B6290B}"/>
                  </a:ext>
                </a:extLst>
              </p:cNvPr>
              <p:cNvGrpSpPr/>
              <p:nvPr/>
            </p:nvGrpSpPr>
            <p:grpSpPr>
              <a:xfrm>
                <a:off x="3718247" y="4770744"/>
                <a:ext cx="646924" cy="495526"/>
                <a:chOff x="3663818" y="4750128"/>
                <a:chExt cx="755782" cy="536757"/>
              </a:xfrm>
              <a:solidFill>
                <a:schemeClr val="bg1"/>
              </a:solidFill>
            </p:grpSpPr>
            <p:sp>
              <p:nvSpPr>
                <p:cNvPr id="90" name="Rectangle 89">
                  <a:extLst>
                    <a:ext uri="{FF2B5EF4-FFF2-40B4-BE49-F238E27FC236}">
                      <a16:creationId xmlns:a16="http://schemas.microsoft.com/office/drawing/2014/main" id="{1DBB00C1-0FD0-4E71-B151-91AF62D2811D}"/>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91" name="Line 7">
                  <a:extLst>
                    <a:ext uri="{FF2B5EF4-FFF2-40B4-BE49-F238E27FC236}">
                      <a16:creationId xmlns:a16="http://schemas.microsoft.com/office/drawing/2014/main" id="{AADD20DF-6ED6-4EA9-866A-032F6C7362ED}"/>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92" name="Line 8">
                  <a:extLst>
                    <a:ext uri="{FF2B5EF4-FFF2-40B4-BE49-F238E27FC236}">
                      <a16:creationId xmlns:a16="http://schemas.microsoft.com/office/drawing/2014/main" id="{BCBBBF9A-5277-4D5D-9314-ECD465DCF9A3}"/>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82" name="Group 81">
                <a:extLst>
                  <a:ext uri="{FF2B5EF4-FFF2-40B4-BE49-F238E27FC236}">
                    <a16:creationId xmlns:a16="http://schemas.microsoft.com/office/drawing/2014/main" id="{541EE0BC-D3CB-463B-B84C-FEA13965F0C0}"/>
                  </a:ext>
                </a:extLst>
              </p:cNvPr>
              <p:cNvGrpSpPr/>
              <p:nvPr/>
            </p:nvGrpSpPr>
            <p:grpSpPr>
              <a:xfrm rot="5400000">
                <a:off x="3917402" y="4806749"/>
                <a:ext cx="249246" cy="312514"/>
                <a:chOff x="13906501" y="3886200"/>
                <a:chExt cx="619125" cy="776287"/>
              </a:xfrm>
            </p:grpSpPr>
            <p:sp>
              <p:nvSpPr>
                <p:cNvPr id="83" name="Freeform 17">
                  <a:extLst>
                    <a:ext uri="{FF2B5EF4-FFF2-40B4-BE49-F238E27FC236}">
                      <a16:creationId xmlns:a16="http://schemas.microsoft.com/office/drawing/2014/main" id="{1CA2BF34-BEF2-431B-A2F7-573A458AA512}"/>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4" name="Freeform 18">
                  <a:extLst>
                    <a:ext uri="{FF2B5EF4-FFF2-40B4-BE49-F238E27FC236}">
                      <a16:creationId xmlns:a16="http://schemas.microsoft.com/office/drawing/2014/main" id="{C203B033-DD6A-4348-8CEE-C4B8B474541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5" name="Line 19">
                  <a:extLst>
                    <a:ext uri="{FF2B5EF4-FFF2-40B4-BE49-F238E27FC236}">
                      <a16:creationId xmlns:a16="http://schemas.microsoft.com/office/drawing/2014/main" id="{97CBA7B4-9D5D-4472-AC83-AC6ADEB5CDFD}"/>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6" name="Freeform 20">
                  <a:extLst>
                    <a:ext uri="{FF2B5EF4-FFF2-40B4-BE49-F238E27FC236}">
                      <a16:creationId xmlns:a16="http://schemas.microsoft.com/office/drawing/2014/main" id="{C62F58ED-0193-4E49-B7A3-2B0AD23D58ED}"/>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7" name="Line 21">
                  <a:extLst>
                    <a:ext uri="{FF2B5EF4-FFF2-40B4-BE49-F238E27FC236}">
                      <a16:creationId xmlns:a16="http://schemas.microsoft.com/office/drawing/2014/main" id="{7AE6FA09-F717-4FF9-ADB1-F531B9907D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8" name="Freeform 22">
                  <a:extLst>
                    <a:ext uri="{FF2B5EF4-FFF2-40B4-BE49-F238E27FC236}">
                      <a16:creationId xmlns:a16="http://schemas.microsoft.com/office/drawing/2014/main" id="{0651B06E-7B1D-4AF4-AD8A-C61A733FF19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89" name="Line 23">
                  <a:extLst>
                    <a:ext uri="{FF2B5EF4-FFF2-40B4-BE49-F238E27FC236}">
                      <a16:creationId xmlns:a16="http://schemas.microsoft.com/office/drawing/2014/main" id="{0325BE46-61A0-4DFA-B46E-E8A95C87389D}"/>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grpSp>
        <p:grpSp>
          <p:nvGrpSpPr>
            <p:cNvPr id="93" name="Group 92">
              <a:extLst>
                <a:ext uri="{FF2B5EF4-FFF2-40B4-BE49-F238E27FC236}">
                  <a16:creationId xmlns:a16="http://schemas.microsoft.com/office/drawing/2014/main" id="{036DE11C-B2D8-4844-9B05-465C1A08377C}"/>
                </a:ext>
              </a:extLst>
            </p:cNvPr>
            <p:cNvGrpSpPr/>
            <p:nvPr/>
          </p:nvGrpSpPr>
          <p:grpSpPr>
            <a:xfrm>
              <a:off x="8600089" y="4606350"/>
              <a:ext cx="843370" cy="646000"/>
              <a:chOff x="3718247" y="4770744"/>
              <a:chExt cx="646924" cy="495526"/>
            </a:xfrm>
          </p:grpSpPr>
          <p:grpSp>
            <p:nvGrpSpPr>
              <p:cNvPr id="94" name="Group 93">
                <a:extLst>
                  <a:ext uri="{FF2B5EF4-FFF2-40B4-BE49-F238E27FC236}">
                    <a16:creationId xmlns:a16="http://schemas.microsoft.com/office/drawing/2014/main" id="{CC8B00BC-3B29-49E7-975E-17D0DDBFF72F}"/>
                  </a:ext>
                </a:extLst>
              </p:cNvPr>
              <p:cNvGrpSpPr/>
              <p:nvPr/>
            </p:nvGrpSpPr>
            <p:grpSpPr>
              <a:xfrm>
                <a:off x="3718247" y="4770744"/>
                <a:ext cx="646924" cy="495526"/>
                <a:chOff x="3663818" y="4750128"/>
                <a:chExt cx="755782" cy="536757"/>
              </a:xfrm>
              <a:solidFill>
                <a:schemeClr val="bg1"/>
              </a:solidFill>
            </p:grpSpPr>
            <p:sp>
              <p:nvSpPr>
                <p:cNvPr id="103" name="Rectangle 102">
                  <a:extLst>
                    <a:ext uri="{FF2B5EF4-FFF2-40B4-BE49-F238E27FC236}">
                      <a16:creationId xmlns:a16="http://schemas.microsoft.com/office/drawing/2014/main" id="{3189914F-DF75-4ABB-9124-D6A86104A77A}"/>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04" name="Line 7">
                  <a:extLst>
                    <a:ext uri="{FF2B5EF4-FFF2-40B4-BE49-F238E27FC236}">
                      <a16:creationId xmlns:a16="http://schemas.microsoft.com/office/drawing/2014/main" id="{65EDB751-A0A2-4537-B4B1-28EB3BDB0B8B}"/>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05" name="Line 8">
                  <a:extLst>
                    <a:ext uri="{FF2B5EF4-FFF2-40B4-BE49-F238E27FC236}">
                      <a16:creationId xmlns:a16="http://schemas.microsoft.com/office/drawing/2014/main" id="{66A95A07-451B-4B45-9F51-3226343B7CCF}"/>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95" name="Group 94">
                <a:extLst>
                  <a:ext uri="{FF2B5EF4-FFF2-40B4-BE49-F238E27FC236}">
                    <a16:creationId xmlns:a16="http://schemas.microsoft.com/office/drawing/2014/main" id="{52F0B13A-F8BD-4F78-8C96-CC82184D94CD}"/>
                  </a:ext>
                </a:extLst>
              </p:cNvPr>
              <p:cNvGrpSpPr/>
              <p:nvPr/>
            </p:nvGrpSpPr>
            <p:grpSpPr>
              <a:xfrm rot="5400000">
                <a:off x="3917402" y="4806749"/>
                <a:ext cx="249246" cy="312514"/>
                <a:chOff x="13906501" y="3886200"/>
                <a:chExt cx="619125" cy="776287"/>
              </a:xfrm>
            </p:grpSpPr>
            <p:sp>
              <p:nvSpPr>
                <p:cNvPr id="96" name="Freeform 17">
                  <a:extLst>
                    <a:ext uri="{FF2B5EF4-FFF2-40B4-BE49-F238E27FC236}">
                      <a16:creationId xmlns:a16="http://schemas.microsoft.com/office/drawing/2014/main" id="{C930A99C-4EE4-4A81-9423-4A395120E70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97" name="Freeform 18">
                  <a:extLst>
                    <a:ext uri="{FF2B5EF4-FFF2-40B4-BE49-F238E27FC236}">
                      <a16:creationId xmlns:a16="http://schemas.microsoft.com/office/drawing/2014/main" id="{61ABA24D-5F17-4D32-94F1-A4CD17AF25D7}"/>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98" name="Line 19">
                  <a:extLst>
                    <a:ext uri="{FF2B5EF4-FFF2-40B4-BE49-F238E27FC236}">
                      <a16:creationId xmlns:a16="http://schemas.microsoft.com/office/drawing/2014/main" id="{610A8FF9-B5C3-4DE2-B893-0760C616C353}"/>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99" name="Freeform 20">
                  <a:extLst>
                    <a:ext uri="{FF2B5EF4-FFF2-40B4-BE49-F238E27FC236}">
                      <a16:creationId xmlns:a16="http://schemas.microsoft.com/office/drawing/2014/main" id="{D91A2DF0-38C0-4B36-A117-944B096CB831}"/>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100" name="Line 21">
                  <a:extLst>
                    <a:ext uri="{FF2B5EF4-FFF2-40B4-BE49-F238E27FC236}">
                      <a16:creationId xmlns:a16="http://schemas.microsoft.com/office/drawing/2014/main" id="{0A12B0EE-24AF-460A-8E1B-C02030F34C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101" name="Freeform 22">
                  <a:extLst>
                    <a:ext uri="{FF2B5EF4-FFF2-40B4-BE49-F238E27FC236}">
                      <a16:creationId xmlns:a16="http://schemas.microsoft.com/office/drawing/2014/main" id="{CAFDB06C-6F7F-4FB6-892D-1F240602F73C}"/>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102" name="Line 23">
                  <a:extLst>
                    <a:ext uri="{FF2B5EF4-FFF2-40B4-BE49-F238E27FC236}">
                      <a16:creationId xmlns:a16="http://schemas.microsoft.com/office/drawing/2014/main" id="{EDB29DEA-0054-4AA7-B84B-B51E3AC6D7D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grpSp>
        <p:sp>
          <p:nvSpPr>
            <p:cNvPr id="52" name="Freeform: Shape 51">
              <a:extLst>
                <a:ext uri="{FF2B5EF4-FFF2-40B4-BE49-F238E27FC236}">
                  <a16:creationId xmlns:a16="http://schemas.microsoft.com/office/drawing/2014/main" id="{29C540AE-24FE-44FE-B1FD-829947A63FCA}"/>
                </a:ext>
              </a:extLst>
            </p:cNvPr>
            <p:cNvSpPr/>
            <p:nvPr/>
          </p:nvSpPr>
          <p:spPr bwMode="auto">
            <a:xfrm>
              <a:off x="7642126" y="2696029"/>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Shape 55">
              <a:extLst>
                <a:ext uri="{FF2B5EF4-FFF2-40B4-BE49-F238E27FC236}">
                  <a16:creationId xmlns:a16="http://schemas.microsoft.com/office/drawing/2014/main" id="{5C7BE85B-A779-4E7D-8BD3-5BAF96BC1E50}"/>
                </a:ext>
              </a:extLst>
            </p:cNvPr>
            <p:cNvSpPr/>
            <p:nvPr/>
          </p:nvSpPr>
          <p:spPr bwMode="auto">
            <a:xfrm>
              <a:off x="9537492" y="4090196"/>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3" name="Text Placeholder 2">
            <a:extLst>
              <a:ext uri="{FF2B5EF4-FFF2-40B4-BE49-F238E27FC236}">
                <a16:creationId xmlns:a16="http://schemas.microsoft.com/office/drawing/2014/main" id="{B574CAA1-FFA2-4A42-BEB5-61B1D76726BE}"/>
              </a:ext>
            </a:extLst>
          </p:cNvPr>
          <p:cNvSpPr txBox="1">
            <a:spLocks/>
          </p:cNvSpPr>
          <p:nvPr/>
        </p:nvSpPr>
        <p:spPr>
          <a:xfrm>
            <a:off x="328509" y="1565962"/>
            <a:ext cx="4998202" cy="1486561"/>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SCALES AS YOUR APPS’ NEEDS CHANGE</a:t>
            </a:r>
          </a:p>
          <a:p>
            <a:endParaRPr lang="en-US" dirty="0"/>
          </a:p>
          <a:p>
            <a:r>
              <a:rPr lang="en-US" sz="1600" b="0" dirty="0">
                <a:solidFill>
                  <a:schemeClr val="tx1"/>
                </a:solidFill>
                <a:latin typeface="Segoe UI Semilight" charset="0"/>
                <a:ea typeface="Segoe UI Semilight" charset="0"/>
                <a:cs typeface="Segoe UI Semilight" charset="0"/>
              </a:rPr>
              <a:t>Independently and elastically scale storage and throughput across regions </a:t>
            </a:r>
            <a:r>
              <a:rPr lang="mr-IN" sz="1600" b="0" dirty="0">
                <a:solidFill>
                  <a:schemeClr val="tx1"/>
                </a:solidFill>
                <a:latin typeface="Segoe UI Semilight" charset="0"/>
                <a:ea typeface="Segoe UI Semilight" charset="0"/>
                <a:cs typeface="Segoe UI Semilight" charset="0"/>
              </a:rPr>
              <a:t>–</a:t>
            </a:r>
            <a:r>
              <a:rPr lang="en-US" sz="1600" b="0" dirty="0">
                <a:solidFill>
                  <a:schemeClr val="tx1"/>
                </a:solidFill>
                <a:latin typeface="Segoe UI Semilight" charset="0"/>
                <a:ea typeface="Segoe UI Semilight" charset="0"/>
                <a:cs typeface="Segoe UI Semilight" charset="0"/>
              </a:rPr>
              <a:t> even during unpredictable traffic bursts </a:t>
            </a:r>
            <a:r>
              <a:rPr lang="mr-IN" sz="1600" b="0" dirty="0">
                <a:solidFill>
                  <a:schemeClr val="tx1"/>
                </a:solidFill>
                <a:latin typeface="Segoe UI Semilight" charset="0"/>
                <a:ea typeface="Segoe UI Semilight" charset="0"/>
                <a:cs typeface="Segoe UI Semilight" charset="0"/>
              </a:rPr>
              <a:t>–</a:t>
            </a:r>
            <a:r>
              <a:rPr lang="en-US" sz="1600" b="0" dirty="0">
                <a:solidFill>
                  <a:schemeClr val="tx1"/>
                </a:solidFill>
                <a:latin typeface="Segoe UI Semilight" charset="0"/>
                <a:ea typeface="Segoe UI Semilight" charset="0"/>
                <a:cs typeface="Segoe UI Semilight" charset="0"/>
              </a:rPr>
              <a:t> with a database that adapts to your app’s needs.</a:t>
            </a:r>
          </a:p>
        </p:txBody>
      </p:sp>
      <p:sp>
        <p:nvSpPr>
          <p:cNvPr id="54" name="Content Placeholder 2">
            <a:extLst>
              <a:ext uri="{FF2B5EF4-FFF2-40B4-BE49-F238E27FC236}">
                <a16:creationId xmlns:a16="http://schemas.microsoft.com/office/drawing/2014/main" id="{43F16E5B-CB15-4BD8-8B72-A7466CE5085E}"/>
              </a:ext>
            </a:extLst>
          </p:cNvPr>
          <p:cNvSpPr txBox="1">
            <a:spLocks/>
          </p:cNvSpPr>
          <p:nvPr/>
        </p:nvSpPr>
        <p:spPr>
          <a:xfrm>
            <a:off x="328509" y="3261082"/>
            <a:ext cx="4171394" cy="190000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Elastically scale throughput from 10 to 100s of millions of requests/sec across multiple regions</a:t>
            </a: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Support for requests/sec for different workloads</a:t>
            </a:r>
          </a:p>
          <a:p>
            <a:pPr marL="285750" indent="-285750">
              <a:buClr>
                <a:schemeClr val="tx2"/>
              </a:buClr>
              <a:buFont typeface="Arial" charset="0"/>
              <a:buChar char="•"/>
            </a:pPr>
            <a:r>
              <a:rPr lang="en-US" sz="1600" spc="50" dirty="0">
                <a:latin typeface="Segoe UI Semilight" charset="0"/>
                <a:ea typeface="Segoe UI Semilight" charset="0"/>
                <a:cs typeface="Segoe UI Semilight" charset="0"/>
              </a:rPr>
              <a:t>Pay only for the throughput and storage you need</a:t>
            </a:r>
          </a:p>
        </p:txBody>
      </p:sp>
      <p:sp>
        <p:nvSpPr>
          <p:cNvPr id="2" name="TextBox 1"/>
          <p:cNvSpPr txBox="1"/>
          <p:nvPr/>
        </p:nvSpPr>
        <p:spPr>
          <a:xfrm>
            <a:off x="10837333" y="4013200"/>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9935504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id="{574312C3-EA84-4CC4-BA7D-749FD351AF35}"/>
              </a:ext>
            </a:extLst>
          </p:cNvPr>
          <p:cNvSpPr>
            <a:spLocks noGrp="1"/>
          </p:cNvSpPr>
          <p:nvPr>
            <p:ph type="title"/>
          </p:nvPr>
        </p:nvSpPr>
        <p:spPr>
          <a:xfrm>
            <a:off x="268080" y="335608"/>
            <a:ext cx="11655840" cy="899665"/>
          </a:xfrm>
        </p:spPr>
        <p:txBody>
          <a:bodyPr/>
          <a:lstStyle/>
          <a:p>
            <a:r>
              <a:rPr lang="en-US" dirty="0"/>
              <a:t>GUARANTEED LOW LATENCY</a:t>
            </a:r>
          </a:p>
        </p:txBody>
      </p:sp>
      <p:sp>
        <p:nvSpPr>
          <p:cNvPr id="4" name="Text Placeholder 3">
            <a:extLst>
              <a:ext uri="{FF2B5EF4-FFF2-40B4-BE49-F238E27FC236}">
                <a16:creationId xmlns:a16="http://schemas.microsoft.com/office/drawing/2014/main" id="{01575AA7-E4F5-48BA-B815-B7B8471EBD43}"/>
              </a:ext>
            </a:extLst>
          </p:cNvPr>
          <p:cNvSpPr>
            <a:spLocks noGrp="1"/>
          </p:cNvSpPr>
          <p:nvPr>
            <p:ph type="body" sz="quarter" idx="10"/>
          </p:nvPr>
        </p:nvSpPr>
        <p:spPr>
          <a:xfrm>
            <a:off x="326500" y="1584502"/>
            <a:ext cx="4802151" cy="1631216"/>
          </a:xfrm>
        </p:spPr>
        <p:txBody>
          <a:bodyPr/>
          <a:lstStyle/>
          <a:p>
            <a:r>
              <a:rPr lang="en-US" sz="1600" dirty="0"/>
              <a:t>PROVIDE USERS AROUND THE WORLD WITH FAST ACCESS TO DATA</a:t>
            </a:r>
          </a:p>
          <a:p>
            <a:endParaRPr lang="en-US" dirty="0"/>
          </a:p>
          <a:p>
            <a:r>
              <a:rPr lang="en-US" sz="1600" b="0" dirty="0">
                <a:solidFill>
                  <a:schemeClr val="tx1"/>
                </a:solidFill>
                <a:latin typeface="Segoe UI Semilight" charset="0"/>
                <a:ea typeface="Segoe UI Semilight" charset="0"/>
                <a:cs typeface="Segoe UI Semilight" charset="0"/>
              </a:rPr>
              <a:t>Serve &lt;10 millisecond read and write requests at the 99th percentile from the region nearest to users, while delivering data globally. </a:t>
            </a:r>
          </a:p>
        </p:txBody>
      </p:sp>
      <p:grpSp>
        <p:nvGrpSpPr>
          <p:cNvPr id="2" name="Group 1"/>
          <p:cNvGrpSpPr/>
          <p:nvPr/>
        </p:nvGrpSpPr>
        <p:grpSpPr>
          <a:xfrm>
            <a:off x="6862580" y="2112057"/>
            <a:ext cx="3381962" cy="3116483"/>
            <a:chOff x="6446213" y="2411709"/>
            <a:chExt cx="3381962" cy="3116483"/>
          </a:xfrm>
        </p:grpSpPr>
        <p:grpSp>
          <p:nvGrpSpPr>
            <p:cNvPr id="3" name="Group 2">
              <a:extLst>
                <a:ext uri="{FF2B5EF4-FFF2-40B4-BE49-F238E27FC236}">
                  <a16:creationId xmlns:a16="http://schemas.microsoft.com/office/drawing/2014/main"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 name="Freeform: Shape 260">
                <a:extLst>
                  <a:ext uri="{FF2B5EF4-FFF2-40B4-BE49-F238E27FC236}">
                    <a16:creationId xmlns:a16="http://schemas.microsoft.com/office/drawing/2014/main"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Shape 111">
              <a:extLst>
                <a:ext uri="{FF2B5EF4-FFF2-40B4-BE49-F238E27FC236}">
                  <a16:creationId xmlns:a16="http://schemas.microsoft.com/office/drawing/2014/main"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111">
              <a:extLst>
                <a:ext uri="{FF2B5EF4-FFF2-40B4-BE49-F238E27FC236}">
                  <a16:creationId xmlns:a16="http://schemas.microsoft.com/office/drawing/2014/main"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111">
              <a:extLst>
                <a:ext uri="{FF2B5EF4-FFF2-40B4-BE49-F238E27FC236}">
                  <a16:creationId xmlns:a16="http://schemas.microsoft.com/office/drawing/2014/main"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21823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9164" y="4353648"/>
            <a:ext cx="3212259" cy="1080483"/>
            <a:chOff x="1719164" y="4408240"/>
            <a:chExt cx="3212259" cy="1080483"/>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7" name="TextBox 36"/>
            <p:cNvSpPr txBox="1"/>
            <p:nvPr/>
          </p:nvSpPr>
          <p:spPr>
            <a:xfrm>
              <a:off x="1719164" y="5150169"/>
              <a:ext cx="619337"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8" name="TextBox 37"/>
            <p:cNvSpPr txBox="1"/>
            <p:nvPr/>
          </p:nvSpPr>
          <p:spPr>
            <a:xfrm>
              <a:off x="3218838" y="5150169"/>
              <a:ext cx="1712585"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Bounded-stateless</a:t>
              </a:r>
            </a:p>
          </p:txBody>
        </p:sp>
      </p:grpSp>
      <p:sp>
        <p:nvSpPr>
          <p:cNvPr id="34" name="Rectangle: Rounded Corners 95"/>
          <p:cNvSpPr/>
          <p:nvPr/>
        </p:nvSpPr>
        <p:spPr>
          <a:xfrm>
            <a:off x="5811997" y="4353648"/>
            <a:ext cx="618860" cy="618860"/>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9" name="TextBox 38"/>
          <p:cNvSpPr txBox="1"/>
          <p:nvPr/>
        </p:nvSpPr>
        <p:spPr>
          <a:xfrm>
            <a:off x="5775179" y="5095577"/>
            <a:ext cx="692497"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386004" y="4353745"/>
            <a:ext cx="3234135" cy="1080386"/>
            <a:chOff x="7386004" y="4408240"/>
            <a:chExt cx="3234135" cy="1080386"/>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0" name="TextBox 39"/>
            <p:cNvSpPr txBox="1"/>
            <p:nvPr/>
          </p:nvSpPr>
          <p:spPr>
            <a:xfrm>
              <a:off x="7386004" y="5150072"/>
              <a:ext cx="1563441"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1" name="TextBox 40"/>
            <p:cNvSpPr txBox="1"/>
            <p:nvPr/>
          </p:nvSpPr>
          <p:spPr>
            <a:xfrm>
              <a:off x="9828063" y="5150072"/>
              <a:ext cx="792076"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820911" y="5539981"/>
            <a:ext cx="8540098" cy="266068"/>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a:xfrm>
            <a:off x="268080" y="335608"/>
            <a:ext cx="11655840" cy="899665"/>
          </a:xfrm>
        </p:spPr>
        <p:txBody>
          <a:bodyPr/>
          <a:lstStyle/>
          <a:p>
            <a:pPr lvl="0"/>
            <a:r>
              <a:rPr lang="en-US" dirty="0"/>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8508" y="1581051"/>
            <a:ext cx="11655839" cy="550920"/>
          </a:xfrm>
        </p:spPr>
        <p:txBody>
          <a:bodyPr/>
          <a:lstStyle/>
          <a:p>
            <a:r>
              <a:rPr lang="en-US" sz="1600" dirty="0"/>
              <a:t>CHOOSE THE BEST CONSISTENCY MODEL FOR YOUR APP</a:t>
            </a:r>
          </a:p>
          <a:p>
            <a:endParaRPr lang="en-US" dirty="0"/>
          </a:p>
        </p:txBody>
      </p:sp>
      <p:sp>
        <p:nvSpPr>
          <p:cNvPr id="2" name="Rectangle 1"/>
          <p:cNvSpPr/>
          <p:nvPr/>
        </p:nvSpPr>
        <p:spPr>
          <a:xfrm>
            <a:off x="326756" y="2057417"/>
            <a:ext cx="5622631" cy="2139047"/>
          </a:xfrm>
          <a:prstGeom prst="rect">
            <a:avLst/>
          </a:prstGeom>
        </p:spPr>
        <p:txBody>
          <a:bodyPr wrap="square">
            <a:spAutoFit/>
          </a:bodyPr>
          <a:lstStyle/>
          <a:p>
            <a:pPr>
              <a:spcBef>
                <a:spcPts val="1400"/>
              </a:spcBef>
              <a:buClr>
                <a:srgbClr val="0177D7"/>
              </a:buClr>
            </a:pPr>
            <a:r>
              <a:rPr lang="en-US" sz="1600" dirty="0">
                <a:latin typeface="Segoe UI Semilight" charset="0"/>
                <a:ea typeface="Segoe UI Semilight" charset="0"/>
                <a:cs typeface="Segoe UI Semilight" charset="0"/>
              </a:rPr>
              <a:t>Offers five consistency models</a:t>
            </a:r>
          </a:p>
          <a:p>
            <a:pPr>
              <a:spcBef>
                <a:spcPts val="1400"/>
              </a:spcBef>
              <a:buClr>
                <a:srgbClr val="0177D7"/>
              </a:buClr>
            </a:pPr>
            <a:r>
              <a:rPr lang="en-US" sz="1600" dirty="0">
                <a:latin typeface="Segoe UI Semilight" charset="0"/>
                <a:ea typeface="Segoe UI Semilight" charset="0"/>
                <a:cs typeface="Segoe UI Semilight" charset="0"/>
              </a:rPr>
              <a:t>Provides control over performance-consistency tradeoffs, backed by comprehensive SLAs.</a:t>
            </a:r>
          </a:p>
          <a:p>
            <a:pPr>
              <a:spcBef>
                <a:spcPts val="1400"/>
              </a:spcBef>
              <a:buClr>
                <a:srgbClr val="0177D7"/>
              </a:buClr>
            </a:pPr>
            <a:r>
              <a:rPr lang="en-US" sz="1600" dirty="0">
                <a:latin typeface="Segoe UI Semilight" charset="0"/>
                <a:ea typeface="Segoe UI Semilight" charset="0"/>
                <a:cs typeface="Segoe UI Semilight" charset="0"/>
              </a:rPr>
              <a:t>An intuitive programming model offering low latency and high availability for your planet-scale app.</a:t>
            </a:r>
          </a:p>
          <a:p>
            <a:pPr>
              <a:spcBef>
                <a:spcPts val="1400"/>
              </a:spcBef>
            </a:pPr>
            <a:endParaRPr lang="en-US" dirty="0">
              <a:solidFill>
                <a:schemeClr val="dk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1905567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Shape 99"/>
          <p:cNvSpPr/>
          <p:nvPr/>
        </p:nvSpPr>
        <p:spPr>
          <a:xfrm>
            <a:off x="-435801" y="5377954"/>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Title 10">
            <a:extLst>
              <a:ext uri="{FF2B5EF4-FFF2-40B4-BE49-F238E27FC236}">
                <a16:creationId xmlns:a16="http://schemas.microsoft.com/office/drawing/2014/main" id="{71F4463B-41C7-46A5-A111-F4B1D6348B4E}"/>
              </a:ext>
            </a:extLst>
          </p:cNvPr>
          <p:cNvSpPr>
            <a:spLocks noGrp="1"/>
          </p:cNvSpPr>
          <p:nvPr>
            <p:ph type="title"/>
          </p:nvPr>
        </p:nvSpPr>
        <p:spPr>
          <a:xfrm>
            <a:off x="268080" y="335608"/>
            <a:ext cx="11655840" cy="899665"/>
          </a:xfrm>
        </p:spPr>
        <p:txBody>
          <a:bodyPr/>
          <a:lstStyle/>
          <a:p>
            <a:r>
              <a:rPr lang="en-US" dirty="0"/>
              <a:t>Multiple data models and </a:t>
            </a:r>
            <a:r>
              <a:rPr lang="en-US" dirty="0" err="1"/>
              <a:t>api</a:t>
            </a:r>
            <a:r>
              <a:rPr lang="en-US" cap="none" dirty="0" err="1"/>
              <a:t>s</a:t>
            </a:r>
            <a:endParaRPr lang="en-US" dirty="0"/>
          </a:p>
        </p:txBody>
      </p:sp>
      <p:sp>
        <p:nvSpPr>
          <p:cNvPr id="5" name="Text Placeholder 4">
            <a:extLst>
              <a:ext uri="{FF2B5EF4-FFF2-40B4-BE49-F238E27FC236}">
                <a16:creationId xmlns:a16="http://schemas.microsoft.com/office/drawing/2014/main" id="{634A8EAA-99DF-49EE-AC31-E2262E397488}"/>
              </a:ext>
            </a:extLst>
          </p:cNvPr>
          <p:cNvSpPr>
            <a:spLocks noGrp="1"/>
          </p:cNvSpPr>
          <p:nvPr>
            <p:ph type="body" sz="quarter" idx="10"/>
          </p:nvPr>
        </p:nvSpPr>
        <p:spPr>
          <a:xfrm>
            <a:off x="320042" y="1584155"/>
            <a:ext cx="5721943" cy="584775"/>
          </a:xfrm>
        </p:spPr>
        <p:txBody>
          <a:bodyPr/>
          <a:lstStyle/>
          <a:p>
            <a:pPr>
              <a:lnSpc>
                <a:spcPct val="100000"/>
              </a:lnSpc>
              <a:spcBef>
                <a:spcPts val="0"/>
              </a:spcBef>
            </a:pPr>
            <a:r>
              <a:rPr lang="en-US" sz="1600" dirty="0"/>
              <a:t>USE THE MODEL THAT FITS YOUR REQUIREMENTS, AND THE APIS, TOOLS, AND FRAMEWORKS YOU PREFER</a:t>
            </a:r>
          </a:p>
        </p:txBody>
      </p:sp>
      <p:grpSp>
        <p:nvGrpSpPr>
          <p:cNvPr id="115" name="Group 114"/>
          <p:cNvGrpSpPr/>
          <p:nvPr/>
        </p:nvGrpSpPr>
        <p:grpSpPr>
          <a:xfrm>
            <a:off x="8434741" y="5935661"/>
            <a:ext cx="586303" cy="377163"/>
            <a:chOff x="7117181" y="5146654"/>
            <a:chExt cx="663064" cy="426544"/>
          </a:xfrm>
          <a:solidFill>
            <a:schemeClr val="tx2"/>
          </a:solidFill>
        </p:grpSpPr>
        <p:sp>
          <p:nvSpPr>
            <p:cNvPr id="116" name="Oval 115"/>
            <p:cNvSpPr/>
            <p:nvPr/>
          </p:nvSpPr>
          <p:spPr bwMode="auto">
            <a:xfrm rot="715722">
              <a:off x="7117181" y="5146654"/>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7" name="Oval 116"/>
            <p:cNvSpPr/>
            <p:nvPr/>
          </p:nvSpPr>
          <p:spPr bwMode="auto">
            <a:xfrm>
              <a:off x="7476127" y="5224668"/>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296654"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9" name="Oval 118"/>
            <p:cNvSpPr/>
            <p:nvPr/>
          </p:nvSpPr>
          <p:spPr bwMode="auto">
            <a:xfrm>
              <a:off x="7655599"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20" name="Straight Connector 119"/>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21" name="Straight Connector 12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22" name="Straight Connector 121"/>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23" name="Straight Connector 122"/>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24" name="Group 123"/>
          <p:cNvGrpSpPr/>
          <p:nvPr/>
        </p:nvGrpSpPr>
        <p:grpSpPr>
          <a:xfrm>
            <a:off x="6860274" y="5610669"/>
            <a:ext cx="499208" cy="473323"/>
            <a:chOff x="7128988" y="4166153"/>
            <a:chExt cx="604908" cy="573541"/>
          </a:xfrm>
          <a:solidFill>
            <a:schemeClr val="tx2"/>
          </a:solidFill>
        </p:grpSpPr>
        <p:cxnSp>
          <p:nvCxnSpPr>
            <p:cNvPr id="125" name="Straight Connector 124"/>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26" name="Straight Connector 125"/>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27" name="Oval 126"/>
            <p:cNvSpPr/>
            <p:nvPr/>
          </p:nvSpPr>
          <p:spPr bwMode="auto">
            <a:xfrm>
              <a:off x="7128988" y="4383154"/>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28" name="Straight Connector 127"/>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29" name="Straight Connector 128"/>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30" name="Oval 129"/>
            <p:cNvSpPr/>
            <p:nvPr/>
          </p:nvSpPr>
          <p:spPr bwMode="auto">
            <a:xfrm rot="20946206">
              <a:off x="7596733" y="460253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31" name="Oval 130"/>
            <p:cNvSpPr/>
            <p:nvPr/>
          </p:nvSpPr>
          <p:spPr bwMode="auto">
            <a:xfrm>
              <a:off x="7596733" y="445707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32" name="Straight Connector 131"/>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33" name="Oval 132"/>
            <p:cNvSpPr/>
            <p:nvPr/>
          </p:nvSpPr>
          <p:spPr bwMode="auto">
            <a:xfrm>
              <a:off x="7367095" y="4455710"/>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34" name="Straight Connector 133"/>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35" name="Oval 134"/>
            <p:cNvSpPr/>
            <p:nvPr/>
          </p:nvSpPr>
          <p:spPr bwMode="auto">
            <a:xfrm>
              <a:off x="7362861" y="4310599"/>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36" name="Oval 135"/>
            <p:cNvSpPr/>
            <p:nvPr/>
          </p:nvSpPr>
          <p:spPr bwMode="auto">
            <a:xfrm>
              <a:off x="7596733" y="4311612"/>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37" name="Oval 136"/>
            <p:cNvSpPr/>
            <p:nvPr/>
          </p:nvSpPr>
          <p:spPr bwMode="auto">
            <a:xfrm rot="377738">
              <a:off x="7596733" y="4166153"/>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38" name="TextBox 137"/>
          <p:cNvSpPr txBox="1"/>
          <p:nvPr/>
        </p:nvSpPr>
        <p:spPr>
          <a:xfrm>
            <a:off x="4717906" y="6096437"/>
            <a:ext cx="1154482"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rgbClr val="0078D7"/>
                </a:solidFill>
                <a:effectLst/>
                <a:uLnTx/>
                <a:uFillTx/>
                <a:latin typeface="Segoe UI Semilight" charset="0"/>
                <a:ea typeface="Segoe UI Semilight" charset="0"/>
                <a:cs typeface="Segoe UI Semilight" charset="0"/>
              </a:rPr>
              <a:t>Column-family</a:t>
            </a:r>
          </a:p>
        </p:txBody>
      </p:sp>
      <p:sp>
        <p:nvSpPr>
          <p:cNvPr id="139" name="TextBox 138"/>
          <p:cNvSpPr txBox="1"/>
          <p:nvPr/>
        </p:nvSpPr>
        <p:spPr>
          <a:xfrm>
            <a:off x="6742329" y="6092790"/>
            <a:ext cx="875561"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78D7"/>
                </a:solidFill>
                <a:effectLst/>
                <a:uLnTx/>
                <a:uFillTx/>
                <a:latin typeface="Segoe UI Semilight" charset="0"/>
                <a:ea typeface="Segoe UI Semilight" charset="0"/>
                <a:cs typeface="Segoe UI Semilight" charset="0"/>
              </a:rPr>
              <a:t>Document</a:t>
            </a:r>
          </a:p>
        </p:txBody>
      </p:sp>
      <p:grpSp>
        <p:nvGrpSpPr>
          <p:cNvPr id="142" name="Group 141">
            <a:extLst>
              <a:ext uri="{FF2B5EF4-FFF2-40B4-BE49-F238E27FC236}">
                <a16:creationId xmlns:a16="http://schemas.microsoft.com/office/drawing/2014/main" id="{6694D492-873A-4422-AF4B-BB463C0EB820}"/>
              </a:ext>
            </a:extLst>
          </p:cNvPr>
          <p:cNvGrpSpPr/>
          <p:nvPr/>
        </p:nvGrpSpPr>
        <p:grpSpPr>
          <a:xfrm>
            <a:off x="4873833" y="5818030"/>
            <a:ext cx="726921" cy="124646"/>
            <a:chOff x="4444077" y="3159364"/>
            <a:chExt cx="726921" cy="124646"/>
          </a:xfrm>
        </p:grpSpPr>
        <p:cxnSp>
          <p:nvCxnSpPr>
            <p:cNvPr id="143" name="Straight Connector 142"/>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4" name="Oval 143"/>
            <p:cNvSpPr/>
            <p:nvPr/>
          </p:nvSpPr>
          <p:spPr bwMode="auto">
            <a:xfrm>
              <a:off x="4444077" y="3159364"/>
              <a:ext cx="123457"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Oval 144"/>
            <p:cNvSpPr/>
            <p:nvPr/>
          </p:nvSpPr>
          <p:spPr bwMode="auto">
            <a:xfrm>
              <a:off x="4752871"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6" name="Oval 145"/>
            <p:cNvSpPr/>
            <p:nvPr/>
          </p:nvSpPr>
          <p:spPr bwMode="auto">
            <a:xfrm>
              <a:off x="4905809"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058738"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148" name="Group 147">
            <a:extLst>
              <a:ext uri="{FF2B5EF4-FFF2-40B4-BE49-F238E27FC236}">
                <a16:creationId xmlns:a16="http://schemas.microsoft.com/office/drawing/2014/main" id="{DDD7D695-2830-48F0-B20A-C8EBCE02355F}"/>
              </a:ext>
            </a:extLst>
          </p:cNvPr>
          <p:cNvGrpSpPr/>
          <p:nvPr/>
        </p:nvGrpSpPr>
        <p:grpSpPr>
          <a:xfrm>
            <a:off x="3086625" y="5834090"/>
            <a:ext cx="643737" cy="429517"/>
            <a:chOff x="2573581" y="3248112"/>
            <a:chExt cx="643737" cy="429517"/>
          </a:xfrm>
        </p:grpSpPr>
        <p:cxnSp>
          <p:nvCxnSpPr>
            <p:cNvPr id="149" name="Straight Connector 148"/>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50" name="Oval 149"/>
            <p:cNvSpPr/>
            <p:nvPr/>
          </p:nvSpPr>
          <p:spPr bwMode="auto">
            <a:xfrm>
              <a:off x="2573581" y="3248112"/>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1" name="Oval 150"/>
            <p:cNvSpPr/>
            <p:nvPr/>
          </p:nvSpPr>
          <p:spPr bwMode="auto">
            <a:xfrm>
              <a:off x="3112870" y="3253396"/>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52" name="Straight Connector 151"/>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53" name="Oval 152"/>
            <p:cNvSpPr/>
            <p:nvPr/>
          </p:nvSpPr>
          <p:spPr bwMode="auto">
            <a:xfrm>
              <a:off x="2573581" y="3402277"/>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4" name="Oval 153"/>
            <p:cNvSpPr/>
            <p:nvPr/>
          </p:nvSpPr>
          <p:spPr bwMode="auto">
            <a:xfrm>
              <a:off x="3112870" y="3407561"/>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55" name="Straight Connector 154"/>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56" name="Oval 155"/>
            <p:cNvSpPr/>
            <p:nvPr/>
          </p:nvSpPr>
          <p:spPr bwMode="auto">
            <a:xfrm>
              <a:off x="2573581" y="3561085"/>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7" name="Oval 156"/>
            <p:cNvSpPr/>
            <p:nvPr/>
          </p:nvSpPr>
          <p:spPr bwMode="auto">
            <a:xfrm>
              <a:off x="3112870" y="3566370"/>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58" name="TextBox 157"/>
          <p:cNvSpPr txBox="1"/>
          <p:nvPr/>
        </p:nvSpPr>
        <p:spPr>
          <a:xfrm>
            <a:off x="3000173" y="6354845"/>
            <a:ext cx="822726"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78D7"/>
                </a:solidFill>
                <a:effectLst/>
                <a:uLnTx/>
                <a:uFillTx/>
                <a:latin typeface="Segoe UI Semilight" charset="0"/>
                <a:ea typeface="Segoe UI Semilight" charset="0"/>
                <a:cs typeface="Segoe UI Semilight" charset="0"/>
              </a:rPr>
              <a:t>Key-value</a:t>
            </a:r>
          </a:p>
        </p:txBody>
      </p:sp>
      <p:sp>
        <p:nvSpPr>
          <p:cNvPr id="175" name="TextBox 174"/>
          <p:cNvSpPr txBox="1"/>
          <p:nvPr/>
        </p:nvSpPr>
        <p:spPr>
          <a:xfrm>
            <a:off x="8502220" y="6334979"/>
            <a:ext cx="612668" cy="276999"/>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78D7"/>
                </a:solidFill>
                <a:effectLst/>
                <a:uLnTx/>
                <a:uFillTx/>
                <a:latin typeface="Segoe UI Semilight" charset="0"/>
                <a:ea typeface="Segoe UI Semilight" charset="0"/>
                <a:cs typeface="Segoe UI Semilight" charset="0"/>
              </a:rPr>
              <a:t>Graph</a:t>
            </a:r>
          </a:p>
        </p:txBody>
      </p:sp>
      <p:sp>
        <p:nvSpPr>
          <p:cNvPr id="2" name="Rectangle 1"/>
          <p:cNvSpPr/>
          <p:nvPr/>
        </p:nvSpPr>
        <p:spPr>
          <a:xfrm>
            <a:off x="320042" y="2278262"/>
            <a:ext cx="5721943" cy="1682512"/>
          </a:xfrm>
          <a:prstGeom prst="rect">
            <a:avLst/>
          </a:prstGeom>
        </p:spPr>
        <p:txBody>
          <a:bodyPr wrap="square">
            <a:spAutoFit/>
          </a:bodyPr>
          <a:lstStyle/>
          <a:p>
            <a:pPr>
              <a:spcBef>
                <a:spcPts val="1400"/>
              </a:spcBef>
              <a:buClr>
                <a:srgbClr val="0177D7"/>
              </a:buClr>
            </a:pPr>
            <a:r>
              <a:rPr lang="en-US" sz="1600" dirty="0">
                <a:latin typeface="Segoe UI Semilight" charset="0"/>
                <a:ea typeface="Segoe UI Semilight" charset="0"/>
                <a:cs typeface="Segoe UI Semilight" charset="0"/>
              </a:rPr>
              <a:t>Choose from multiple APIs to access and query data, including SQL, MongoDB, Cassandra, Gremlin, Table, </a:t>
            </a:r>
            <a:r>
              <a:rPr lang="en-US" sz="1600" dirty="0" err="1">
                <a:latin typeface="Segoe UI Semilight" charset="0"/>
                <a:ea typeface="Segoe UI Semilight" charset="0"/>
                <a:cs typeface="Segoe UI Semilight" charset="0"/>
              </a:rPr>
              <a:t>etcd</a:t>
            </a:r>
            <a:r>
              <a:rPr lang="en-US" sz="1600" dirty="0">
                <a:latin typeface="Segoe UI Semilight" charset="0"/>
                <a:ea typeface="Segoe UI Semilight" charset="0"/>
                <a:cs typeface="Segoe UI Semilight" charset="0"/>
              </a:rPr>
              <a:t>, and Spark.</a:t>
            </a:r>
          </a:p>
          <a:p>
            <a:pPr>
              <a:spcBef>
                <a:spcPts val="1400"/>
              </a:spcBef>
              <a:buClr>
                <a:srgbClr val="0177D7"/>
              </a:buClr>
            </a:pPr>
            <a:r>
              <a:rPr lang="en-US" sz="1600" dirty="0">
                <a:latin typeface="Segoe UI Semilight" charset="0"/>
                <a:ea typeface="Segoe UI Semilight" charset="0"/>
                <a:cs typeface="Segoe UI Semilight" charset="0"/>
              </a:rPr>
              <a:t>Use key-value, tabular, graph, and document data</a:t>
            </a:r>
          </a:p>
          <a:p>
            <a:pPr>
              <a:spcBef>
                <a:spcPts val="1400"/>
              </a:spcBef>
              <a:buClr>
                <a:srgbClr val="0177D7"/>
              </a:buClr>
            </a:pPr>
            <a:r>
              <a:rPr lang="en-US" sz="1600" dirty="0">
                <a:latin typeface="Segoe UI Semilight" charset="0"/>
                <a:ea typeface="Segoe UI Semilight" charset="0"/>
                <a:cs typeface="Segoe UI Semilight" charset="0"/>
              </a:rPr>
              <a:t>Data is automatically indexed, with no schema or secondary indexes required.</a:t>
            </a:r>
          </a:p>
        </p:txBody>
      </p:sp>
      <p:sp>
        <p:nvSpPr>
          <p:cNvPr id="87" name="TextBox 86">
            <a:extLst>
              <a:ext uri="{FF2B5EF4-FFF2-40B4-BE49-F238E27FC236}">
                <a16:creationId xmlns:a16="http://schemas.microsoft.com/office/drawing/2014/main" id="{BC0209BC-FEF3-4F14-865D-733C61005BDA}"/>
              </a:ext>
            </a:extLst>
          </p:cNvPr>
          <p:cNvSpPr txBox="1"/>
          <p:nvPr/>
        </p:nvSpPr>
        <p:spPr>
          <a:xfrm>
            <a:off x="8947073" y="5110980"/>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a:ea typeface="+mn-ea"/>
                <a:cs typeface="+mn-cs"/>
              </a:rPr>
              <a:t>MongoDB</a:t>
            </a:r>
          </a:p>
        </p:txBody>
      </p:sp>
      <p:grpSp>
        <p:nvGrpSpPr>
          <p:cNvPr id="88" name="Group 87">
            <a:extLst>
              <a:ext uri="{FF2B5EF4-FFF2-40B4-BE49-F238E27FC236}">
                <a16:creationId xmlns:a16="http://schemas.microsoft.com/office/drawing/2014/main" id="{AE9C56CC-DBF1-49BA-A2F0-81F91D4ACEBD}"/>
              </a:ext>
            </a:extLst>
          </p:cNvPr>
          <p:cNvGrpSpPr/>
          <p:nvPr/>
        </p:nvGrpSpPr>
        <p:grpSpPr>
          <a:xfrm>
            <a:off x="2360496" y="5047352"/>
            <a:ext cx="1294027" cy="440630"/>
            <a:chOff x="1880903" y="2175418"/>
            <a:chExt cx="1294027" cy="440630"/>
          </a:xfrm>
        </p:grpSpPr>
        <p:sp>
          <p:nvSpPr>
            <p:cNvPr id="89" name="TextBox 88">
              <a:extLst>
                <a:ext uri="{FF2B5EF4-FFF2-40B4-BE49-F238E27FC236}">
                  <a16:creationId xmlns:a16="http://schemas.microsoft.com/office/drawing/2014/main" id="{C82A4D4E-7C9A-4738-97C7-620615524E1A}"/>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0" name="Group 89">
              <a:extLst>
                <a:ext uri="{FF2B5EF4-FFF2-40B4-BE49-F238E27FC236}">
                  <a16:creationId xmlns:a16="http://schemas.microsoft.com/office/drawing/2014/main" id="{FC0975FE-BF84-443F-8145-B3E29CE12591}"/>
                </a:ext>
              </a:extLst>
            </p:cNvPr>
            <p:cNvGrpSpPr/>
            <p:nvPr/>
          </p:nvGrpSpPr>
          <p:grpSpPr>
            <a:xfrm>
              <a:off x="1880903" y="2175418"/>
              <a:ext cx="494130" cy="440630"/>
              <a:chOff x="8276702" y="3303923"/>
              <a:chExt cx="657427" cy="586247"/>
            </a:xfrm>
          </p:grpSpPr>
          <p:sp>
            <p:nvSpPr>
              <p:cNvPr id="91" name="Hexagon 90">
                <a:extLst>
                  <a:ext uri="{FF2B5EF4-FFF2-40B4-BE49-F238E27FC236}">
                    <a16:creationId xmlns:a16="http://schemas.microsoft.com/office/drawing/2014/main" id="{14D37D9B-68E6-462F-B961-D0317ECC06F2}"/>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2" name="Group 91">
                <a:extLst>
                  <a:ext uri="{FF2B5EF4-FFF2-40B4-BE49-F238E27FC236}">
                    <a16:creationId xmlns:a16="http://schemas.microsoft.com/office/drawing/2014/main" id="{39B33D96-2165-4DDA-8D6E-AE8EE87D5CFF}"/>
                  </a:ext>
                </a:extLst>
              </p:cNvPr>
              <p:cNvGrpSpPr/>
              <p:nvPr/>
            </p:nvGrpSpPr>
            <p:grpSpPr>
              <a:xfrm>
                <a:off x="8435042" y="3437010"/>
                <a:ext cx="340743" cy="339628"/>
                <a:chOff x="9378226" y="3437014"/>
                <a:chExt cx="340743" cy="339628"/>
              </a:xfrm>
            </p:grpSpPr>
            <p:sp>
              <p:nvSpPr>
                <p:cNvPr id="93" name="Freeform: Shape 92">
                  <a:extLst>
                    <a:ext uri="{FF2B5EF4-FFF2-40B4-BE49-F238E27FC236}">
                      <a16:creationId xmlns:a16="http://schemas.microsoft.com/office/drawing/2014/main" id="{165841EA-B522-43C1-8155-AC4CA07176E1}"/>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4" name="Freeform: Shape 93">
                  <a:extLst>
                    <a:ext uri="{FF2B5EF4-FFF2-40B4-BE49-F238E27FC236}">
                      <a16:creationId xmlns:a16="http://schemas.microsoft.com/office/drawing/2014/main" id="{AA23BEBA-1117-4DFD-A7F0-4C1656D5AF86}"/>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5" name="Freeform: Shape 94">
                  <a:extLst>
                    <a:ext uri="{FF2B5EF4-FFF2-40B4-BE49-F238E27FC236}">
                      <a16:creationId xmlns:a16="http://schemas.microsoft.com/office/drawing/2014/main" id="{31F641DB-5C59-45EB-AA25-544C8A420F01}"/>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6" name="Freeform: Shape 95">
                  <a:extLst>
                    <a:ext uri="{FF2B5EF4-FFF2-40B4-BE49-F238E27FC236}">
                      <a16:creationId xmlns:a16="http://schemas.microsoft.com/office/drawing/2014/main" id="{3A859507-B51F-4192-BA6E-520A3931F898}"/>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7" name="Freeform: Shape 96">
                  <a:extLst>
                    <a:ext uri="{FF2B5EF4-FFF2-40B4-BE49-F238E27FC236}">
                      <a16:creationId xmlns:a16="http://schemas.microsoft.com/office/drawing/2014/main" id="{479EB798-5D62-4C2F-B951-6EBB408D01E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8" name="Freeform: Shape 97">
                  <a:extLst>
                    <a:ext uri="{FF2B5EF4-FFF2-40B4-BE49-F238E27FC236}">
                      <a16:creationId xmlns:a16="http://schemas.microsoft.com/office/drawing/2014/main" id="{6524A3B0-A614-4556-AFA2-C39F0554163F}"/>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9" name="Freeform: Shape 98">
                  <a:extLst>
                    <a:ext uri="{FF2B5EF4-FFF2-40B4-BE49-F238E27FC236}">
                      <a16:creationId xmlns:a16="http://schemas.microsoft.com/office/drawing/2014/main" id="{DADFD780-0CC6-4416-A908-91394732B746}"/>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0" name="Freeform: Shape 99">
                  <a:extLst>
                    <a:ext uri="{FF2B5EF4-FFF2-40B4-BE49-F238E27FC236}">
                      <a16:creationId xmlns:a16="http://schemas.microsoft.com/office/drawing/2014/main" id="{9563BFEB-6D47-40E9-8744-1387D546830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1" name="Freeform: Shape 100">
                  <a:extLst>
                    <a:ext uri="{FF2B5EF4-FFF2-40B4-BE49-F238E27FC236}">
                      <a16:creationId xmlns:a16="http://schemas.microsoft.com/office/drawing/2014/main" id="{4340CDF6-5A39-437D-A71F-650CC4969781}"/>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2" name="Freeform: Shape 101">
                  <a:extLst>
                    <a:ext uri="{FF2B5EF4-FFF2-40B4-BE49-F238E27FC236}">
                      <a16:creationId xmlns:a16="http://schemas.microsoft.com/office/drawing/2014/main" id="{8E8FC794-ACEC-41B0-A771-95DF51F75F5D}"/>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03" name="Picture 102">
            <a:extLst>
              <a:ext uri="{FF2B5EF4-FFF2-40B4-BE49-F238E27FC236}">
                <a16:creationId xmlns:a16="http://schemas.microsoft.com/office/drawing/2014/main" id="{F8EA08A6-1425-459B-8A70-D5BA28AEA48E}"/>
              </a:ext>
            </a:extLst>
          </p:cNvPr>
          <p:cNvPicPr>
            <a:picLocks noChangeAspect="1"/>
          </p:cNvPicPr>
          <p:nvPr/>
        </p:nvPicPr>
        <p:blipFill>
          <a:blip r:embed="rId3"/>
          <a:stretch>
            <a:fillRect/>
          </a:stretch>
        </p:blipFill>
        <p:spPr>
          <a:xfrm>
            <a:off x="4376736" y="4653574"/>
            <a:ext cx="631133" cy="418575"/>
          </a:xfrm>
          <a:prstGeom prst="rect">
            <a:avLst/>
          </a:prstGeom>
        </p:spPr>
      </p:pic>
      <p:pic>
        <p:nvPicPr>
          <p:cNvPr id="104" name="Picture 103">
            <a:extLst>
              <a:ext uri="{FF2B5EF4-FFF2-40B4-BE49-F238E27FC236}">
                <a16:creationId xmlns:a16="http://schemas.microsoft.com/office/drawing/2014/main" id="{1B44DB73-DF0A-46E0-8EFE-65BD6177347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10392937" y="5536222"/>
            <a:ext cx="1101486" cy="431956"/>
          </a:xfrm>
          <a:prstGeom prst="rect">
            <a:avLst/>
          </a:prstGeom>
          <a:extLst>
            <a:ext uri="{909E8E84-426E-40DD-AFC4-6F175D3DCCD1}">
              <a14:hiddenFill xmlns:a14="http://schemas.microsoft.com/office/drawing/2010/main">
                <a:solidFill>
                  <a:srgbClr val="FFFFFF"/>
                </a:solidFill>
              </a14:hiddenFill>
            </a:ext>
          </a:extLst>
        </p:spPr>
      </p:pic>
      <p:pic>
        <p:nvPicPr>
          <p:cNvPr id="105" name="Graphic 104">
            <a:extLst>
              <a:ext uri="{FF2B5EF4-FFF2-40B4-BE49-F238E27FC236}">
                <a16:creationId xmlns:a16="http://schemas.microsoft.com/office/drawing/2014/main" id="{842EFB6D-9BDD-4B36-80B4-2801B06CE5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7450" y="5560943"/>
            <a:ext cx="1120046" cy="396644"/>
          </a:xfrm>
          <a:prstGeom prst="rect">
            <a:avLst/>
          </a:prstGeom>
        </p:spPr>
      </p:pic>
      <p:sp>
        <p:nvSpPr>
          <p:cNvPr id="106" name="TextBox 105">
            <a:extLst>
              <a:ext uri="{FF2B5EF4-FFF2-40B4-BE49-F238E27FC236}">
                <a16:creationId xmlns:a16="http://schemas.microsoft.com/office/drawing/2014/main" id="{03212010-D4A4-46E1-A2C4-E7A7086B690A}"/>
              </a:ext>
            </a:extLst>
          </p:cNvPr>
          <p:cNvSpPr txBox="1"/>
          <p:nvPr/>
        </p:nvSpPr>
        <p:spPr>
          <a:xfrm>
            <a:off x="5628091" y="4605682"/>
            <a:ext cx="1352887"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Core (SQL) API</a:t>
            </a:r>
          </a:p>
        </p:txBody>
      </p:sp>
      <p:pic>
        <p:nvPicPr>
          <p:cNvPr id="107" name="Graphic 106">
            <a:extLst>
              <a:ext uri="{FF2B5EF4-FFF2-40B4-BE49-F238E27FC236}">
                <a16:creationId xmlns:a16="http://schemas.microsoft.com/office/drawing/2014/main" id="{3C969F5D-DE0E-4067-9862-EEC6D92916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30942" y="4597184"/>
            <a:ext cx="849161" cy="440630"/>
          </a:xfrm>
          <a:prstGeom prst="rect">
            <a:avLst/>
          </a:prstGeom>
        </p:spPr>
      </p:pic>
    </p:spTree>
    <p:extLst>
      <p:ext uri="{BB962C8B-B14F-4D97-AF65-F5344CB8AC3E}">
        <p14:creationId xmlns:p14="http://schemas.microsoft.com/office/powerpoint/2010/main" val="810927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par>
                                <p:cTn id="8" presetID="10" presetClass="entr" presetSubtype="0" fill="hold" nodeType="withEffect">
                                  <p:stCondLst>
                                    <p:cond delay="20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par>
                                <p:cTn id="11" presetID="10" presetClass="entr" presetSubtype="0" fill="hold" nodeType="withEffect">
                                  <p:stCondLst>
                                    <p:cond delay="20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38"/>
                                        </p:tgtEl>
                                        <p:attrNameLst>
                                          <p:attrName>style.visibility</p:attrName>
                                        </p:attrNameLst>
                                      </p:cBhvr>
                                      <p:to>
                                        <p:strVal val="visible"/>
                                      </p:to>
                                    </p:set>
                                    <p:animEffect transition="in" filter="fade">
                                      <p:cBhvr>
                                        <p:cTn id="16" dur="500"/>
                                        <p:tgtEl>
                                          <p:spTgt spid="138"/>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39"/>
                                        </p:tgtEl>
                                        <p:attrNameLst>
                                          <p:attrName>style.visibility</p:attrName>
                                        </p:attrNameLst>
                                      </p:cBhvr>
                                      <p:to>
                                        <p:strVal val="visible"/>
                                      </p:to>
                                    </p:set>
                                    <p:animEffect transition="in" filter="fade">
                                      <p:cBhvr>
                                        <p:cTn id="19" dur="500"/>
                                        <p:tgtEl>
                                          <p:spTgt spid="139"/>
                                        </p:tgtEl>
                                      </p:cBhvr>
                                    </p:animEffect>
                                  </p:childTnLst>
                                </p:cTn>
                              </p:par>
                              <p:par>
                                <p:cTn id="20" presetID="10" presetClass="entr" presetSubtype="0" fill="hold" nodeType="withEffect">
                                  <p:stCondLst>
                                    <p:cond delay="20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500"/>
                                        <p:tgtEl>
                                          <p:spTgt spid="142"/>
                                        </p:tgtEl>
                                      </p:cBhvr>
                                    </p:animEffect>
                                  </p:childTnLst>
                                </p:cTn>
                              </p:par>
                              <p:par>
                                <p:cTn id="23" presetID="10" presetClass="entr" presetSubtype="0" fill="hold" nodeType="withEffect">
                                  <p:stCondLst>
                                    <p:cond delay="200"/>
                                  </p:stCondLst>
                                  <p:childTnLst>
                                    <p:set>
                                      <p:cBhvr>
                                        <p:cTn id="24" dur="1" fill="hold">
                                          <p:stCondLst>
                                            <p:cond delay="0"/>
                                          </p:stCondLst>
                                        </p:cTn>
                                        <p:tgtEl>
                                          <p:spTgt spid="148"/>
                                        </p:tgtEl>
                                        <p:attrNameLst>
                                          <p:attrName>style.visibility</p:attrName>
                                        </p:attrNameLst>
                                      </p:cBhvr>
                                      <p:to>
                                        <p:strVal val="visible"/>
                                      </p:to>
                                    </p:set>
                                    <p:animEffect transition="in" filter="fade">
                                      <p:cBhvr>
                                        <p:cTn id="25" dur="500"/>
                                        <p:tgtEl>
                                          <p:spTgt spid="148"/>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158"/>
                                        </p:tgtEl>
                                        <p:attrNameLst>
                                          <p:attrName>style.visibility</p:attrName>
                                        </p:attrNameLst>
                                      </p:cBhvr>
                                      <p:to>
                                        <p:strVal val="visible"/>
                                      </p:to>
                                    </p:set>
                                    <p:animEffect transition="in" filter="fade">
                                      <p:cBhvr>
                                        <p:cTn id="28" dur="500"/>
                                        <p:tgtEl>
                                          <p:spTgt spid="158"/>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5"/>
                                        </p:tgtEl>
                                        <p:attrNameLst>
                                          <p:attrName>style.visibility</p:attrName>
                                        </p:attrNameLst>
                                      </p:cBhvr>
                                      <p:to>
                                        <p:strVal val="visible"/>
                                      </p:to>
                                    </p:set>
                                    <p:animEffect transition="in" filter="fade">
                                      <p:cBhvr>
                                        <p:cTn id="31" dur="500"/>
                                        <p:tgtEl>
                                          <p:spTgt spid="175"/>
                                        </p:tgtEl>
                                      </p:cBhvr>
                                    </p:animEffect>
                                  </p:childTnLst>
                                </p:cTn>
                              </p:par>
                              <p:par>
                                <p:cTn id="32" presetID="9" presetClass="entr" presetSubtype="0" fill="hold" nodeType="withEffect">
                                  <p:stCondLst>
                                    <p:cond delay="600"/>
                                  </p:stCondLst>
                                  <p:childTnLst>
                                    <p:set>
                                      <p:cBhvr>
                                        <p:cTn id="33" dur="1" fill="hold">
                                          <p:stCondLst>
                                            <p:cond delay="0"/>
                                          </p:stCondLst>
                                        </p:cTn>
                                        <p:tgtEl>
                                          <p:spTgt spid="103"/>
                                        </p:tgtEl>
                                        <p:attrNameLst>
                                          <p:attrName>style.visibility</p:attrName>
                                        </p:attrNameLst>
                                      </p:cBhvr>
                                      <p:to>
                                        <p:strVal val="visible"/>
                                      </p:to>
                                    </p:set>
                                    <p:animEffect transition="in" filter="dissolve">
                                      <p:cBhvr>
                                        <p:cTn id="34" dur="500"/>
                                        <p:tgtEl>
                                          <p:spTgt spid="103"/>
                                        </p:tgtEl>
                                      </p:cBhvr>
                                    </p:animEffect>
                                  </p:childTnLst>
                                </p:cTn>
                              </p:par>
                              <p:par>
                                <p:cTn id="35" presetID="9" presetClass="entr" presetSubtype="0" fill="hold" grpId="0" nodeType="withEffect">
                                  <p:stCondLst>
                                    <p:cond delay="600"/>
                                  </p:stCondLst>
                                  <p:childTnLst>
                                    <p:set>
                                      <p:cBhvr>
                                        <p:cTn id="36" dur="1" fill="hold">
                                          <p:stCondLst>
                                            <p:cond delay="0"/>
                                          </p:stCondLst>
                                        </p:cTn>
                                        <p:tgtEl>
                                          <p:spTgt spid="87"/>
                                        </p:tgtEl>
                                        <p:attrNameLst>
                                          <p:attrName>style.visibility</p:attrName>
                                        </p:attrNameLst>
                                      </p:cBhvr>
                                      <p:to>
                                        <p:strVal val="visible"/>
                                      </p:to>
                                    </p:set>
                                    <p:animEffect transition="in" filter="dissolve">
                                      <p:cBhvr>
                                        <p:cTn id="37" dur="500"/>
                                        <p:tgtEl>
                                          <p:spTgt spid="87"/>
                                        </p:tgtEl>
                                      </p:cBhvr>
                                    </p:animEffect>
                                  </p:childTnLst>
                                </p:cTn>
                              </p:par>
                              <p:par>
                                <p:cTn id="38" presetID="9" presetClass="entr" presetSubtype="0" fill="hold" nodeType="withEffect">
                                  <p:stCondLst>
                                    <p:cond delay="600"/>
                                  </p:stCondLst>
                                  <p:childTnLst>
                                    <p:set>
                                      <p:cBhvr>
                                        <p:cTn id="39" dur="1" fill="hold">
                                          <p:stCondLst>
                                            <p:cond delay="0"/>
                                          </p:stCondLst>
                                        </p:cTn>
                                        <p:tgtEl>
                                          <p:spTgt spid="104"/>
                                        </p:tgtEl>
                                        <p:attrNameLst>
                                          <p:attrName>style.visibility</p:attrName>
                                        </p:attrNameLst>
                                      </p:cBhvr>
                                      <p:to>
                                        <p:strVal val="visible"/>
                                      </p:to>
                                    </p:set>
                                    <p:animEffect transition="in" filter="dissolve">
                                      <p:cBhvr>
                                        <p:cTn id="40" dur="500"/>
                                        <p:tgtEl>
                                          <p:spTgt spid="104"/>
                                        </p:tgtEl>
                                      </p:cBhvr>
                                    </p:animEffect>
                                  </p:childTnLst>
                                </p:cTn>
                              </p:par>
                              <p:par>
                                <p:cTn id="41" presetID="9" presetClass="entr" presetSubtype="0" fill="hold" nodeType="withEffect">
                                  <p:stCondLst>
                                    <p:cond delay="600"/>
                                  </p:stCondLst>
                                  <p:childTnLst>
                                    <p:set>
                                      <p:cBhvr>
                                        <p:cTn id="42" dur="1" fill="hold">
                                          <p:stCondLst>
                                            <p:cond delay="0"/>
                                          </p:stCondLst>
                                        </p:cTn>
                                        <p:tgtEl>
                                          <p:spTgt spid="88"/>
                                        </p:tgtEl>
                                        <p:attrNameLst>
                                          <p:attrName>style.visibility</p:attrName>
                                        </p:attrNameLst>
                                      </p:cBhvr>
                                      <p:to>
                                        <p:strVal val="visible"/>
                                      </p:to>
                                    </p:set>
                                    <p:animEffect transition="in" filter="dissolve">
                                      <p:cBhvr>
                                        <p:cTn id="43" dur="500"/>
                                        <p:tgtEl>
                                          <p:spTgt spid="88"/>
                                        </p:tgtEl>
                                      </p:cBhvr>
                                    </p:animEffect>
                                  </p:childTnLst>
                                </p:cTn>
                              </p:par>
                              <p:par>
                                <p:cTn id="44" presetID="9" presetClass="entr" presetSubtype="0" fill="hold" grpId="0" nodeType="withEffect">
                                  <p:stCondLst>
                                    <p:cond delay="600"/>
                                  </p:stCondLst>
                                  <p:childTnLst>
                                    <p:set>
                                      <p:cBhvr>
                                        <p:cTn id="45" dur="1" fill="hold">
                                          <p:stCondLst>
                                            <p:cond delay="0"/>
                                          </p:stCondLst>
                                        </p:cTn>
                                        <p:tgtEl>
                                          <p:spTgt spid="106"/>
                                        </p:tgtEl>
                                        <p:attrNameLst>
                                          <p:attrName>style.visibility</p:attrName>
                                        </p:attrNameLst>
                                      </p:cBhvr>
                                      <p:to>
                                        <p:strVal val="visible"/>
                                      </p:to>
                                    </p:set>
                                    <p:animEffect transition="in" filter="dissolve">
                                      <p:cBhvr>
                                        <p:cTn id="4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38" grpId="0"/>
      <p:bldP spid="139" grpId="0"/>
      <p:bldP spid="158" grpId="0"/>
      <p:bldP spid="175" grpId="0"/>
      <p:bldP spid="87" grpId="0"/>
      <p:bldP spid="106" grpId="0"/>
    </p:bldLst>
  </p:timing>
</p:sld>
</file>

<file path=ppt/theme/theme1.xml><?xml version="1.0" encoding="utf-8"?>
<a:theme xmlns:a="http://schemas.openxmlformats.org/drawingml/2006/main" name="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bg1">
              <a:lumMod val="50000"/>
            </a:schemeClr>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2.xml><?xml version="1.0" encoding="utf-8"?>
<a:theme xmlns:a="http://schemas.openxmlformats.org/drawingml/2006/main" name="1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44" ma:contentTypeDescription="" ma:contentTypeScope="" ma:versionID="9e189ebee5e4172a11395060ad983007">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671bfb0d0766fb2398015e85ffed677d"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xsd:element ref="ns2:Owner" minOccurs="0"/>
                <xsd:element ref="ns2:OwnersManager"/>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Coowner" minOccurs="0"/>
                <xsd:element ref="ns2:ParentID1" minOccurs="0"/>
                <xsd:element ref="ns4:dkll" minOccurs="0"/>
                <xsd:element ref="ns4:Update_x0020_Expiration_x0020_Date_x0020_For_x0020_Docset" minOccurs="0"/>
                <xsd:element ref="ns4:lbla" minOccurs="0"/>
                <xsd:element ref="ns4:MediaServiceKeyPoints" minOccurs="0"/>
                <xsd:element ref="ns2:GenericHTML1" minOccurs="0"/>
                <xsd:element ref="ns2:GenericText2" minOccurs="0"/>
                <xsd:element ref="ns2:FolderExtensions"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bf80e81150e248c48aa8cffdf0021a1f"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od9986d31974458fb3007746ec0bce5f" minOccurs="0"/>
                <xsd:element ref="ns2:k21a64daf20d4502b2796a1c6b8ce6c8" minOccurs="0"/>
                <xsd:element ref="ns1:_dlc_Exempt" minOccurs="0"/>
                <xsd:element ref="ns1:_dlc_ExpireDateSaved" minOccurs="0"/>
                <xsd:element ref="ns1:_dlc_ExpireDate" minOccurs="0"/>
                <xsd:element ref="ns2:ef109fd36bcf4bcd9dd945731030600b" minOccurs="0"/>
                <xsd:element ref="ns4:MediaServiceOCR" minOccurs="0"/>
                <xsd:element ref="ns4:MediaServiceEventHashCode" minOccurs="0"/>
                <xsd:element ref="ns4:MediaServiceGenerationTime" minOccurs="0"/>
                <xsd:element ref="ns4:MediaServiceAutoKeyPoints" minOccurs="0"/>
                <xsd:element ref="ns2:hd9637eefc984b85b6097c6374e15725" minOccurs="0"/>
                <xsd:element ref="ns2:k8073fd852084ec1ba6e2c8d5ade6bf8" minOccurs="0"/>
                <xsd:element ref="ns2:ga0c0bf70a6644469c61b3efa7025301" minOccurs="0"/>
                <xsd:element ref="ns2:mafbf0bb15774bf782b6f7937f17c8ce" minOccurs="0"/>
                <xsd:element ref="ns2:i7ea4c13ddfd467b9bb281d44c777b52" minOccurs="0"/>
                <xsd:element ref="ns2:i1b478372f814787abd313030b81fcb2" minOccurs="0"/>
                <xsd:element ref="ns1:RoutingRul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15"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element name="PublishingExpirationDate" ma:index="2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element name="RoutingRuleDescription" ma:index="92" nillable="true" ma:displayName="Description" ma: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ma:readOnly="false">
      <xsd:simpleType>
        <xsd:restriction base="dms:Note"/>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sManager" ma:index="4" ma:displayName="Owner's Manager" ma:description="Manager of the owner of the content." ma:list="UserInfo" ma:SearchPeopleOnly="false" ma:SharePointGroup="0" ma:internalName="Owners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e_x0020_Review" ma:index="11" nillable="true" ma:displayName="Expiration" ma:format="DateOnly" ma:internalName="Expire_x0020_Review" ma:readOnly="false">
      <xsd:simpleType>
        <xsd:restriction base="dms:DateTime"/>
      </xsd:simpleType>
    </xsd:element>
    <xsd:element name="Thumbnail1" ma:index="16"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4" nillable="true" ma:displayName="ContentID" ma:indexed="true" ma:internalName="ContentID" ma:readOnly="false">
      <xsd:simpleType>
        <xsd:restriction base="dms:Text">
          <xsd:maxLength value="255"/>
        </xsd:restriction>
      </xsd:simpleType>
    </xsd:element>
    <xsd:element name="Blog_x0020_Name" ma:index="25" nillable="true" ma:displayName="Blog Name" ma:description="Title of an Infopedia Blog" ma:internalName="Blog_x0020_Name">
      <xsd:simpleType>
        <xsd:restriction base="dms:Text">
          <xsd:maxLength value="255"/>
        </xsd:restriction>
      </xsd:simpleType>
    </xsd:element>
    <xsd:element name="Coowner" ma:index="3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arentID1" ma:index="40"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HTML1" ma:index="45" nillable="true" ma:displayName="GenericHTML1" ma:description="Generic field for future features in implementation" ma:internalName="GenericHTML1">
      <xsd:simpleType>
        <xsd:restriction base="dms:Unknown"/>
      </xsd:simpleType>
    </xsd:element>
    <xsd:element name="GenericText2" ma:index="46" nillable="true" ma:displayName="GenericText2" ma:description="Generic field for future features in implementation" ma:indexed="true" ma:internalName="GenericText2">
      <xsd:simpleType>
        <xsd:restriction base="dms:Text">
          <xsd:maxLength value="255"/>
        </xsd:restriction>
      </xsd:simpleType>
    </xsd:element>
    <xsd:element name="FolderExtensions" ma:index="47" nillable="true" ma:displayName="Folder Extensions" ma:description="On-DocSet sub folder to support inactive documents views." ma:internalName="FolderExtensions">
      <xsd:simpleType>
        <xsd:restriction base="dms:Unknown"/>
      </xsd:simple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b3c4a436-adac-4141-8add-ff9b56e1c976"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7"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od9986d31974458fb3007746ec0bce5f" ma:index="74"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75"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8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85"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k8073fd852084ec1ba6e2c8d5ade6bf8" ma:index="86" ma:taxonomy="true" ma:internalName="k8073fd852084ec1ba6e2c8d5ade6bf8" ma:taxonomyFieldName="Solution_x0020_Areas" ma:displayName="Solution Areas" ma:default="" ma:fieldId="{48073fd8-5208-4ec1-ba6e-2c8d5ade6bf8}" ma:taxonomyMulti="true" ma:sspId="e385fb40-52d4-4fae-9c5b-3e8ff8a5878e" ma:termSetId="b3c4a436-adac-4141-8add-ff9b56e1c976" ma:anchorId="c469a396-9286-43a4-a826-6e5559b48bb4" ma:open="false" ma:isKeyword="false">
      <xsd:complexType>
        <xsd:sequence>
          <xsd:element ref="pc:Terms" minOccurs="0" maxOccurs="1"/>
        </xsd:sequence>
      </xsd:complexType>
    </xsd:element>
    <xsd:element name="ga0c0bf70a6644469c61b3efa7025301" ma:index="87"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mafbf0bb15774bf782b6f7937f17c8ce" ma:index="88" nillable="true" ma:taxonomy="true" ma:internalName="mafbf0bb15774bf782b6f7937f17c8ce" ma:taxonomyFieldName="MSProfessions" ma:displayName="MS Professions" ma:readOnly="false" ma:default="" ma:fieldId="{6afbf0bb-1577-4bf7-82b6-f7937f17c8ce}" ma:taxonomyMulti="true" ma:sspId="e385fb40-52d4-4fae-9c5b-3e8ff8a5878e" ma:termSetId="270e6016-5c27-496c-a5c0-1503b0a4f45c" ma:anchorId="8870fa9b-5abd-4403-b641-6cc4a026dfde" ma:open="false" ma:isKeyword="false">
      <xsd:complexType>
        <xsd:sequence>
          <xsd:element ref="pc:Terms" minOccurs="0" maxOccurs="1"/>
        </xsd:sequence>
      </xsd:complexType>
    </xsd:element>
    <xsd:element name="i7ea4c13ddfd467b9bb281d44c777b52" ma:index="90" nillable="true" ma:taxonomy="true" ma:internalName="i7ea4c13ddfd467b9bb281d44c777b52" ma:taxonomyFieldName="SMSG_x0020_Items" ma:displayName="SMSG Items" ma:default="" ma:fieldId="{27ea4c13-ddfd-467b-9bb2-81d44c777b52}" ma:sspId="e385fb40-52d4-4fae-9c5b-3e8ff8a5878e" ma:termSetId="f8967457-31aa-473d-be88-d724930b3d1e" ma:anchorId="12c654ad-e9ff-4734-91a8-0b47fd9d3f07" ma:open="false" ma:isKeyword="false">
      <xsd:complexType>
        <xsd:sequence>
          <xsd:element ref="pc:Terms" minOccurs="0" maxOccurs="1"/>
        </xsd:sequence>
      </xsd:complexType>
    </xsd:element>
    <xsd:element name="i1b478372f814787abd313030b81fcb2" ma:index="91"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10" nillable="true" ma:displayName="PublishDate" ma:description="Used in Blog Posts, this date is used to specify the Blog Article Date." ma:format="DateOnly" ma:internalName="PublishDate">
      <xsd:simpleType>
        <xsd:restriction base="dms:DateTime"/>
      </xsd:simpleType>
    </xsd:element>
    <xsd:element name="ApplyWorkflowRules" ma:index="23"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dkll" ma:index="41" nillable="true" ma:displayName="SMSG Topics" ma:internalName="dkll">
      <xsd:simpleType>
        <xsd:restriction base="dms:Text"/>
      </xsd:simpleType>
    </xsd:element>
    <xsd:element name="Update_x0020_Expiration_x0020_Date_x0020_For_x0020_Docset" ma:index="42"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43"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KeyPoints" ma:index="44" nillable="true" ma:displayName="KeyPoints" ma:internalName="MediaServiceKeyPoints" ma:readOnly="false">
      <xsd:simpleType>
        <xsd:restriction base="dms:Note">
          <xsd:maxLength value="255"/>
        </xsd:restriction>
      </xsd:simpleType>
    </xsd:element>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customer-facing technical overview provides detailed information about Azure Cosmos DB and core concepts including: data modeling, partitioning, resource models, querying, and troubleshooting.</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Coowner xmlns="230e9df3-be65-4c73-a93b-d1236ebd677e">
      <UserInfo>
        <DisplayName>i:0#.f|membership|nrg@microsoft.com</DisplayName>
        <AccountId>171557</AccountId>
        <AccountType/>
      </UserInfo>
      <UserInfo>
        <DisplayName>i:0#.f|membership|jupongra@microsoft.com</DisplayName>
        <AccountId>89218</AccountId>
        <AccountType/>
      </UserInfo>
    </Coowner>
    <k21a64daf20d4502b2796a1c6b8ce6c8 xmlns="230e9df3-be65-4c73-a93b-d1236ebd677e">
      <Terms xmlns="http://schemas.microsoft.com/office/infopath/2007/PartnerControls"/>
    </k21a64daf20d4502b2796a1c6b8ce6c8>
    <Expire_x0020_Review xmlns="230e9df3-be65-4c73-a93b-d1236ebd677e">2020-06-30T07:00:00+00:00</Expire_x0020_Review>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_dlc_DocId xmlns="230e9df3-be65-4c73-a93b-d1236ebd677e">G01KC-99682991-36529</_dlc_DocId>
    <FolderExtensions xmlns="230e9df3-be65-4c73-a93b-d1236ebd677e" xsi:nil="true"/>
    <Thumbnail1 xmlns="230e9df3-be65-4c73-a93b-d1236ebd677e">
      <Url>https://microsoft.sharepoint.com/sites/Infopedia_G01KC/Style%20Library/Thumbnails/G01KC-1-36529/Azure%20Cosmos%20DB%20L400.PNG</Url>
      <Description>/sites/Infopedia_G01KC/Style Library/Thumbnails/G01KC-1-36529/Azure Cosmos DB L400.PNG</Description>
    </Thumbnail1>
    <ga0c0bf70a6644469c61b3efa7025301 xmlns="230e9df3-be65-4c73-a93b-d1236ebd677e">
      <Terms xmlns="http://schemas.microsoft.com/office/infopath/2007/PartnerControls"/>
    </ga0c0bf70a6644469c61b3efa7025301>
    <_dlc_ExpireDateSaved xmlns="http://schemas.microsoft.com/sharepoint/v3" xsi:nil="true"/>
    <dkll xmlns="b3bc04a5-d503-43b1-b98c-a8cf663329d9" xsi:nil="true"/>
    <TaxKeywordTaxHTField xmlns="230e9df3-be65-4c73-a93b-d1236ebd677e">
      <Terms xmlns="http://schemas.microsoft.com/office/infopath/2007/PartnerControls"/>
    </TaxKeywordTaxHTField>
    <PublishDate xmlns="230E9DF3-BE65-4C73-A93B-D1236EBD677E">2019-05-07T07:00:00+00:00</PublishDate>
    <ContentID xmlns="230e9df3-be65-4c73-a93b-d1236ebd677e" xsi:nil="true"/>
    <b4224c12c78d42ea9b214de0badf8358 xmlns="230e9df3-be65-4c73-a93b-d1236ebd677e">
      <Terms xmlns="http://schemas.microsoft.com/office/infopath/2007/PartnerControls"/>
    </b4224c12c78d42ea9b214de0badf8358>
    <RoutingRuleDescription xmlns="http://schemas.microsoft.com/sharepoint/v3" xsi:nil="true"/>
    <GenericText2 xmlns="230e9df3-be65-4c73-a93b-d1236ebd677e" xsi:nil="true"/>
    <Owner xmlns="230e9df3-be65-4c73-a93b-d1236ebd677e">
      <UserInfo>
        <DisplayName>Nikisha Reyes-Grange</DisplayName>
        <AccountId>171557</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 Cloud + AI Marketing</TermName>
          <TermId xmlns="http://schemas.microsoft.com/office/infopath/2007/PartnerControls">4f75e184-e5aa-4234-a07f-b032d60df254</TermId>
        </TermInfo>
      </Terms>
    </l3c3ea61849e4288a8acc49bb5388e8c>
    <GenericHTML1 xmlns="230e9df3-be65-4c73-a93b-d1236ebd677e" xsi:nil="true"/>
    <ParentID1 xmlns="230e9df3-be65-4c73-a93b-d1236ebd677e">G01KC-1-28072</ParentID1>
    <Update_x0020_Expiration_x0020_Date_x0020_For_x0020_Docset xmlns="b3bc04a5-d503-43b1-b98c-a8cf663329d9">
      <Url xsi:nil="true"/>
      <Description xsi:nil="true"/>
    </Update_x0020_Expiration_x0020_Date_x0020_For_x0020_Docset>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Azure Cosmos DB</TermName>
          <TermId xmlns="http://schemas.microsoft.com/office/infopath/2007/PartnerControls">8dac6ac4-f531-4a37-861f-2c36a218359b</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3070</Value>
      <Value>3476</Value>
      <Value>2660</Value>
      <Value>957</Value>
      <Value>31</Value>
      <Value>29</Value>
      <Value>435</Value>
      <Value>656</Value>
      <Value>2325</Value>
      <Value>319</Value>
      <Value>21</Value>
      <Value>20</Value>
      <Value>3091</Value>
      <Value>1941</Value>
      <Value>14</Value>
      <Value>3100</Value>
      <Value>42</Value>
      <Value>3094</Value>
      <Value>3478</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_dlc_ExpireDate xmlns="http://schemas.microsoft.com/sharepoint/v3">2020-06-30T07:00:00+00:00</_dlc_ExpireDate>
    <Blog_x0020_Name xmlns="230e9df3-be65-4c73-a93b-d1236ebd677e" xsi:nil="true"/>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400 (expert)</TermName>
          <TermId xmlns="http://schemas.microsoft.com/office/infopath/2007/PartnerControls">2567cb63-078a-4bdd-8de4-729c467a8e2b</TermId>
        </TermInfo>
      </Terms>
    </m6d26e40ac264097a006193f92232ec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s>
    </i0d941ee1e744ffea7aeee9924c91cbb>
    <lbla xmlns="b3bc04a5-d503-43b1-b98c-a8cf663329d9">
      <UserInfo>
        <DisplayName/>
        <AccountId xsi:nil="true"/>
        <AccountType/>
      </UserInfo>
    </lbla>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All Standard Titles</TermName>
          <TermId xmlns="http://schemas.microsoft.com/office/infopath/2007/PartnerControls">ef7f2c35-3932-45cd-837a-94fa96ae23cb</TermId>
        </TermInfo>
        <TermInfo xmlns="http://schemas.microsoft.com/office/infopath/2007/PartnerControls">
          <TermName xmlns="http://schemas.microsoft.com/office/infopath/2007/PartnerControls">Sales</TermName>
          <TermId xmlns="http://schemas.microsoft.com/office/infopath/2007/PartnerControls">72627068-acd7-4c1a-8b95-a0256be5dc9f</TermId>
        </TermInfo>
        <TermInfo xmlns="http://schemas.microsoft.com/office/infopath/2007/PartnerControls">
          <TermName xmlns="http://schemas.microsoft.com/office/infopath/2007/PartnerControls">Technical Account Manager</TermName>
          <TermId xmlns="http://schemas.microsoft.com/office/infopath/2007/PartnerControls">39921d71-4b32-e111-927a-acdc9d396bdb</TermId>
        </TermInfo>
        <TermInfo xmlns="http://schemas.microsoft.com/office/infopath/2007/PartnerControls">
          <TermName xmlns="http://schemas.microsoft.com/office/infopath/2007/PartnerControls">Marketing</TermName>
          <TermId xmlns="http://schemas.microsoft.com/office/infopath/2007/PartnerControls">6bac43fe-835f-4207-8dba-9b6899aa3139</TermId>
        </TermInfo>
      </Terms>
    </b60f8d2dbb984f349d80d8196897f4d3>
    <_dlc_DocIdUrl xmlns="230e9df3-be65-4c73-a93b-d1236ebd677e">
      <Url>https://microsoft.sharepoint.com/sites/Infopedia_G01KC/_layouts/15/DocIdRedir.aspx?ID=G01KC-99682991-36529</Url>
      <Description>G01KC-99682991-36529</Description>
    </_dlc_DocIdUrl>
    <MediaServiceKeyPoints xmlns="b3bc04a5-d503-43b1-b98c-a8cf663329d9" xsi:nil="true"/>
    <OwnersManager xmlns="230e9df3-be65-4c73-a93b-d1236ebd677e">
      <UserInfo>
        <DisplayName>Wisam Hirzalla</DisplayName>
        <AccountId>17115</AccountId>
        <AccountType/>
      </UserInfo>
    </OwnersManager>
    <i7ea4c13ddfd467b9bb281d44c777b52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i7ea4c13ddfd467b9bb281d44c777b52>
    <mafbf0bb15774bf782b6f7937f17c8ce xmlns="230e9df3-be65-4c73-a93b-d1236ebd677e">
      <Terms xmlns="http://schemas.microsoft.com/office/infopath/2007/PartnerControls">
        <TermInfo xmlns="http://schemas.microsoft.com/office/infopath/2007/PartnerControls">
          <TermName xmlns="http://schemas.microsoft.com/office/infopath/2007/PartnerControls">Sales</TermName>
          <TermId xmlns="http://schemas.microsoft.com/office/infopath/2007/PartnerControls">72627068-acd7-4c1a-8b95-a0256be5dc9f</TermId>
        </TermInfo>
        <TermInfo xmlns="http://schemas.microsoft.com/office/infopath/2007/PartnerControls">
          <TermName xmlns="http://schemas.microsoft.com/office/infopath/2007/PartnerControls">Marketing</TermName>
          <TermId xmlns="http://schemas.microsoft.com/office/infopath/2007/PartnerControls">6bac43fe-835f-4207-8dba-9b6899aa3139</TermId>
        </TermInfo>
      </Terms>
    </mafbf0bb15774bf782b6f7937f17c8ce>
    <k8073fd852084ec1ba6e2c8d5ade6bf8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Info xmlns="http://schemas.microsoft.com/office/infopath/2007/PartnerControls">
          <TermName xmlns="http://schemas.microsoft.com/office/infopath/2007/PartnerControls">Applications and Infrastructure</TermName>
          <TermId xmlns="http://schemas.microsoft.com/office/infopath/2007/PartnerControls">f69679d5-ce87-4413-9040-82ea79c5c527</TermId>
        </TermInfo>
      </Terms>
    </k8073fd852084ec1ba6e2c8d5ade6bf8>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5.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CA95F80-5854-4825-A056-C4DD8BB0A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4169EE-FBE9-4B06-B60E-E35441C30B22}">
  <ds:schemaRefs>
    <ds:schemaRef ds:uri="http://schemas.microsoft.com/office/2006/metadata/properties"/>
    <ds:schemaRef ds:uri="http://schemas.microsoft.com/office/infopath/2007/PartnerControls"/>
    <ds:schemaRef ds:uri="230e9df3-be65-4c73-a93b-d1236ebd677e"/>
    <ds:schemaRef ds:uri="http://schemas.microsoft.com/sharepoint/v3"/>
    <ds:schemaRef ds:uri="b3bc04a5-d503-43b1-b98c-a8cf663329d9"/>
    <ds:schemaRef ds:uri="230E9DF3-BE65-4C73-A93B-D1236EBD677E"/>
  </ds:schemaRefs>
</ds:datastoreItem>
</file>

<file path=customXml/itemProps3.xml><?xml version="1.0" encoding="utf-8"?>
<ds:datastoreItem xmlns:ds="http://schemas.openxmlformats.org/officeDocument/2006/customXml" ds:itemID="{A5029839-3D9E-4CE5-8829-FA82805ED996}">
  <ds:schemaRefs>
    <ds:schemaRef ds:uri="http://schemas.microsoft.com/sharepoint/v3/contenttype/forms"/>
  </ds:schemaRefs>
</ds:datastoreItem>
</file>

<file path=customXml/itemProps4.xml><?xml version="1.0" encoding="utf-8"?>
<ds:datastoreItem xmlns:ds="http://schemas.openxmlformats.org/officeDocument/2006/customXml" ds:itemID="{E8FA4AF3-4BC6-4124-B697-E4565C049A40}">
  <ds:schemaRefs>
    <ds:schemaRef ds:uri="office.server.policy"/>
  </ds:schemaRefs>
</ds:datastoreItem>
</file>

<file path=customXml/itemProps5.xml><?xml version="1.0" encoding="utf-8"?>
<ds:datastoreItem xmlns:ds="http://schemas.openxmlformats.org/officeDocument/2006/customXml" ds:itemID="{E2A72A1F-8722-4875-8099-4CACFB990EEE}">
  <ds:schemaRefs>
    <ds:schemaRef ds:uri="Microsoft.SharePoint.Taxonomy.ContentTypeSync"/>
  </ds:schemaRefs>
</ds:datastoreItem>
</file>

<file path=customXml/itemProps6.xml><?xml version="1.0" encoding="utf-8"?>
<ds:datastoreItem xmlns:ds="http://schemas.openxmlformats.org/officeDocument/2006/customXml" ds:itemID="{64DCEF34-A269-456E-B37E-6245BEB7FE7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0</TotalTime>
  <Words>2018</Words>
  <Application>Microsoft Office PowerPoint</Application>
  <PresentationFormat>Widescreen</PresentationFormat>
  <Paragraphs>402</Paragraphs>
  <Slides>30</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Calibri</vt:lpstr>
      <vt:lpstr>Calibri Light</vt:lpstr>
      <vt:lpstr>Consolas</vt:lpstr>
      <vt:lpstr>Segoe UI</vt:lpstr>
      <vt:lpstr>Segoe UI Light</vt:lpstr>
      <vt:lpstr>Segoe UI Semibold</vt:lpstr>
      <vt:lpstr>Segoe UI Semilight</vt:lpstr>
      <vt:lpstr>Wingdings</vt:lpstr>
      <vt:lpstr>WHITE TEMPLATE</vt:lpstr>
      <vt:lpstr>1_WHITE TEMPLATE</vt:lpstr>
      <vt:lpstr>Azure Cosmos DB Technical Deep Dive</vt:lpstr>
      <vt:lpstr>Modern apps face new challenges</vt:lpstr>
      <vt:lpstr>Azure Cosmos DB </vt:lpstr>
      <vt:lpstr>Azure Cosmos DB     </vt:lpstr>
      <vt:lpstr>Turnkey global distribution</vt:lpstr>
      <vt:lpstr>ELASTIC SCALE OUT OF STORAGE AND THROUGHPUT</vt:lpstr>
      <vt:lpstr>GUARANTEED LOW LATENCY</vt:lpstr>
      <vt:lpstr>FIVE WELL-DEFINED CONSISTENCY MODELS</vt:lpstr>
      <vt:lpstr>Multiple data models and apis</vt:lpstr>
      <vt:lpstr>COMPREHENSIVE SLAs</vt:lpstr>
      <vt:lpstr>Handle any data with no schema or indexing required</vt:lpstr>
      <vt:lpstr>Trust your data to industry-leading Security &amp; Compliance</vt:lpstr>
      <vt:lpstr>Top 10 reasons why customers use Azure Cosmos DB</vt:lpstr>
      <vt:lpstr>Powering global solutions</vt:lpstr>
      <vt:lpstr>Data distributed and available globally</vt:lpstr>
      <vt:lpstr>Build Real-Time Customer experiences</vt:lpstr>
      <vt:lpstr>Ideal for gaming, IoT and ecommerce</vt:lpstr>
      <vt:lpstr>Massive Scale Telemetry Stores for IOT</vt:lpstr>
      <vt:lpstr>simplified development with serverless architecture</vt:lpstr>
      <vt:lpstr>Run spark over operational data</vt:lpstr>
      <vt:lpstr>Lift and shift  nosql apps</vt:lpstr>
      <vt:lpstr>Azure cosmos db</vt:lpstr>
      <vt:lpstr>Resource Model</vt:lpstr>
      <vt:lpstr>Account URI and Credentials</vt:lpstr>
      <vt:lpstr>Creating Account</vt:lpstr>
      <vt:lpstr>Database Representations</vt:lpstr>
      <vt:lpstr>Container Representations</vt:lpstr>
      <vt:lpstr>Creating Collections – SQL API</vt:lpstr>
      <vt:lpstr>Container-Level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 L400 Technical Deck</dc:title>
  <dc:creator/>
  <cp:keywords/>
  <cp:lastModifiedBy/>
  <cp:revision>26</cp:revision>
  <dcterms:modified xsi:type="dcterms:W3CDTF">2020-02-21T14:51:42Z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andrl@microsoft.com</vt:lpwstr>
  </property>
  <property fmtid="{D5CDD505-2E9C-101B-9397-08002B2CF9AE}" pid="5" name="MSIP_Label_f42aa342-8706-4288-bd11-ebb85995028c_SetDate">
    <vt:lpwstr>2018-03-31T02:49:07.4096078Z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of67e5d4b76f4a9db8769983fda9cec0">
    <vt:lpwstr/>
  </property>
  <property fmtid="{D5CDD505-2E9C-101B-9397-08002B2CF9AE}" pid="11" name="NewsType">
    <vt:lpwstr/>
  </property>
  <property fmtid="{D5CDD505-2E9C-101B-9397-08002B2CF9AE}" pid="12" name="TaxKeyword">
    <vt:lpwstr/>
  </property>
  <property fmtid="{D5CDD505-2E9C-101B-9397-08002B2CF9AE}" pid="13" name="_dlc_policyId">
    <vt:lpwstr>0x0101000E4CB7077FEE4FF7AE86D4A500EEC780030016C849C62B10EB41ACA8C7EEDEF40BB20099ECF64382448D48A56095091C66B1A9|-661092312</vt:lpwstr>
  </property>
  <property fmtid="{D5CDD505-2E9C-101B-9397-08002B2CF9AE}" pid="14" name="Region">
    <vt:lpwstr/>
  </property>
  <property fmtid="{D5CDD505-2E9C-101B-9397-08002B2CF9AE}" pid="15" name="Confidentiality">
    <vt:lpwstr>14;#customer ready|8986c41d-21c5-4f8f-8a12-ea4625b46858</vt:lpwstr>
  </property>
  <property fmtid="{D5CDD505-2E9C-101B-9397-08002B2CF9AE}" pid="16" name="ItemType">
    <vt:lpwstr>435;#technical presentations|83a894cf-702b-47fc-aba5-41bd10dc1e75</vt:lpwstr>
  </property>
  <property fmtid="{D5CDD505-2E9C-101B-9397-08002B2CF9AE}" pid="17" name="ContentTypeId">
    <vt:lpwstr>0x0101000E4CB7077FEE4FF7AE86D4A500EEC780030016C849C62B10EB41ACA8C7EEDEF40BB20099ECF64382448D48A56095091C66B1A9</vt:lpwstr>
  </property>
  <property fmtid="{D5CDD505-2E9C-101B-9397-08002B2CF9AE}" pid="18" name="MSProducts">
    <vt:lpwstr/>
  </property>
  <property fmtid="{D5CDD505-2E9C-101B-9397-08002B2CF9AE}" pid="19" name="Industries">
    <vt:lpwstr/>
  </property>
  <property fmtid="{D5CDD505-2E9C-101B-9397-08002B2CF9AE}" pid="20" name="Competitors">
    <vt:lpwstr/>
  </property>
  <property fmtid="{D5CDD505-2E9C-101B-9397-08002B2CF9AE}" pid="21" name="SMSGDomain">
    <vt:lpwstr>21;#Intelligent Cloud|adc2fe87-c79a-4ded-a449-3f86b954069d;#20;#Microsoft Azure Domain|d600a391-d529-4311-892b-2c05c1ab2538</vt:lpwstr>
  </property>
  <property fmtid="{D5CDD505-2E9C-101B-9397-08002B2CF9AE}" pid="22" name="ExperienceContentType">
    <vt:lpwstr/>
  </property>
  <property fmtid="{D5CDD505-2E9C-101B-9397-08002B2CF9AE}" pid="23" name="BusinessArchitecture">
    <vt:lpwstr>2325;#Data and AI|60d86926-9fc6-4873-ad19-e15bf82160d7</vt:lpwstr>
  </property>
  <property fmtid="{D5CDD505-2E9C-101B-9397-08002B2CF9AE}" pid="24" name="Products">
    <vt:lpwstr>2660;#Azure Cosmos DB|8dac6ac4-f531-4a37-861f-2c36a218359b</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e8080b0481964c759b2c36ae49591b31">
    <vt:lpwstr/>
  </property>
  <property fmtid="{D5CDD505-2E9C-101B-9397-08002B2CF9AE}" pid="28" name="_docset_NoMedatataSyncRequired">
    <vt:lpwstr>False</vt:lpwstr>
  </property>
  <property fmtid="{D5CDD505-2E9C-101B-9397-08002B2CF9AE}" pid="29" name="TechnicalLevel">
    <vt:lpwstr>3070;#400 (expert)|2567cb63-078a-4bdd-8de4-729c467a8e2b</vt:lpwstr>
  </property>
  <property fmtid="{D5CDD505-2E9C-101B-9397-08002B2CF9AE}" pid="30" name="Audiences">
    <vt:lpwstr/>
  </property>
  <property fmtid="{D5CDD505-2E9C-101B-9397-08002B2CF9AE}" pid="31" name="ldac8aee9d1f469e8cd8c3f8d6a615f2">
    <vt:lpwstr/>
  </property>
  <property fmtid="{D5CDD505-2E9C-101B-9397-08002B2CF9AE}" pid="32" name="EmployeeRole">
    <vt:lpwstr/>
  </property>
  <property fmtid="{D5CDD505-2E9C-101B-9397-08002B2CF9AE}" pid="33" name="NewsTopic">
    <vt:lpwstr/>
  </property>
  <property fmtid="{D5CDD505-2E9C-101B-9397-08002B2CF9AE}" pid="34" name="Roles">
    <vt:lpwstr>1941;#All Standard Titles|ef7f2c35-3932-45cd-837a-94fa96ae23cb;#656;#Sales|72627068-acd7-4c1a-8b95-a0256be5dc9f;#319;#Technical Account Manager|39921d71-4b32-e111-927a-acdc9d396bdb;#957;#Marketing|6bac43fe-835f-4207-8dba-9b6899aa3139</vt:lpwstr>
  </property>
  <property fmtid="{D5CDD505-2E9C-101B-9397-08002B2CF9AE}" pid="3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6" name="NewsSource">
    <vt:lpwstr/>
  </property>
  <property fmtid="{D5CDD505-2E9C-101B-9397-08002B2CF9AE}" pid="37" name="SMSGTags">
    <vt:lpwstr/>
  </property>
  <property fmtid="{D5CDD505-2E9C-101B-9397-08002B2CF9AE}" pid="38" name="_dlc_DocIdItemGuid">
    <vt:lpwstr>91f76beb-1123-4d81-8259-475247bd4696</vt:lpwstr>
  </property>
  <property fmtid="{D5CDD505-2E9C-101B-9397-08002B2CF9AE}" pid="39" name="MSPhysicalGeography">
    <vt:lpwstr/>
  </property>
  <property fmtid="{D5CDD505-2E9C-101B-9397-08002B2CF9AE}" pid="40" name="j3562c58ee414e028925bc902cfc01a1">
    <vt:lpwstr/>
  </property>
  <property fmtid="{D5CDD505-2E9C-101B-9397-08002B2CF9AE}" pid="41" name="EnterpriseDomainTags">
    <vt:lpwstr/>
  </property>
  <property fmtid="{D5CDD505-2E9C-101B-9397-08002B2CF9AE}" pid="42" name="la4444b61d19467597d63190b69ac227">
    <vt:lpwstr/>
  </property>
  <property fmtid="{D5CDD505-2E9C-101B-9397-08002B2CF9AE}" pid="43" name="ActivitiesAndPrograms">
    <vt:lpwstr/>
  </property>
  <property fmtid="{D5CDD505-2E9C-101B-9397-08002B2CF9AE}" pid="44" name="Segments">
    <vt:lpwstr/>
  </property>
  <property fmtid="{D5CDD505-2E9C-101B-9397-08002B2CF9AE}" pid="45" name="Partners">
    <vt:lpwstr/>
  </property>
  <property fmtid="{D5CDD505-2E9C-101B-9397-08002B2CF9AE}" pid="46" name="Groups">
    <vt:lpwstr>31;#Azure Marketing|0958c357-5252-473f-8b4e-42f27525a99d;#42;# Cloud + AI Marketing|4f75e184-e5aa-4234-a07f-b032d60df254</vt:lpwstr>
  </property>
  <property fmtid="{D5CDD505-2E9C-101B-9397-08002B2CF9AE}" pid="47" name="Topics">
    <vt:lpwstr>29;#features|94b87768-f145-4764-adbd-fec700e47348</vt:lpwstr>
  </property>
  <property fmtid="{D5CDD505-2E9C-101B-9397-08002B2CF9AE}" pid="48" name="Languages">
    <vt:lpwstr/>
  </property>
  <property fmtid="{D5CDD505-2E9C-101B-9397-08002B2CF9AE}" pid="49" name="LastSharedByUser">
    <vt:lpwstr>alojain@microsoft.com</vt:lpwstr>
  </property>
  <property fmtid="{D5CDD505-2E9C-101B-9397-08002B2CF9AE}" pid="50" name="LastSharedByTime">
    <vt:filetime>2018-08-07T17:33:19Z</vt:filetime>
  </property>
  <property fmtid="{D5CDD505-2E9C-101B-9397-08002B2CF9AE}" pid="51" name="SharedWithUsers">
    <vt:lpwstr>880;#Guru Charan Bulusu;#4448;#Donovan White;#152390;#Jonathan Scholtes</vt:lpwstr>
  </property>
  <property fmtid="{D5CDD505-2E9C-101B-9397-08002B2CF9AE}" pid="52" name="SMSG Items">
    <vt:lpwstr>3091;#documents|e037ed84-7d8e-4cbb-9c8f-61e80301a44f</vt:lpwstr>
  </property>
  <property fmtid="{D5CDD505-2E9C-101B-9397-08002B2CF9AE}" pid="53" name="Solution Areas">
    <vt:lpwstr>3478;#Data and AI|60d86926-9fc6-4873-ad19-e15bf82160d7;#3476;#Applications and Infrastructure|f69679d5-ce87-4413-9040-82ea79c5c527</vt:lpwstr>
  </property>
  <property fmtid="{D5CDD505-2E9C-101B-9397-08002B2CF9AE}" pid="54" name="MSProfessions">
    <vt:lpwstr>3094;#Sales|72627068-acd7-4c1a-8b95-a0256be5dc9f;#3100;#Marketing|6bac43fe-835f-4207-8dba-9b6899aa3139</vt:lpwstr>
  </property>
</Properties>
</file>