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2" r:id="rId17"/>
    <p:sldId id="275" r:id="rId18"/>
    <p:sldId id="277" r:id="rId19"/>
    <p:sldId id="278" r:id="rId20"/>
    <p:sldId id="267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7C074-4721-488E-B14B-B21D3F21D791}" v="77" dt="2019-08-20T22:24:09.809"/>
    <p1510:client id="{91502CBB-FD69-410F-806B-916CA54F4671}" v="3" dt="2019-08-20T22:28:3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91502CBB-FD69-410F-806B-916CA54F4671}"/>
    <pc:docChg chg="custSel addSld modSld">
      <pc:chgData name="Julien NYAMBAL" userId="ab1197cc928146b1" providerId="LiveId" clId="{91502CBB-FD69-410F-806B-916CA54F4671}" dt="2019-08-20T22:29:22.347" v="202" actId="20577"/>
      <pc:docMkLst>
        <pc:docMk/>
      </pc:docMkLst>
      <pc:sldChg chg="modSp add">
        <pc:chgData name="Julien NYAMBAL" userId="ab1197cc928146b1" providerId="LiveId" clId="{91502CBB-FD69-410F-806B-916CA54F4671}" dt="2019-08-20T22:29:22.347" v="202" actId="20577"/>
        <pc:sldMkLst>
          <pc:docMk/>
          <pc:sldMk cId="3084859165" sldId="281"/>
        </pc:sldMkLst>
        <pc:spChg chg="mod">
          <ac:chgData name="Julien NYAMBAL" userId="ab1197cc928146b1" providerId="LiveId" clId="{91502CBB-FD69-410F-806B-916CA54F4671}" dt="2019-08-20T22:26:50.556" v="7" actId="20577"/>
          <ac:spMkLst>
            <pc:docMk/>
            <pc:sldMk cId="3084859165" sldId="281"/>
            <ac:spMk id="2" creationId="{5A614529-9B8C-47AF-8B57-EB4F95CF159D}"/>
          </ac:spMkLst>
        </pc:spChg>
        <pc:spChg chg="mod">
          <ac:chgData name="Julien NYAMBAL" userId="ab1197cc928146b1" providerId="LiveId" clId="{91502CBB-FD69-410F-806B-916CA54F4671}" dt="2019-08-20T22:29:22.347" v="202" actId="20577"/>
          <ac:spMkLst>
            <pc:docMk/>
            <pc:sldMk cId="3084859165" sldId="281"/>
            <ac:spMk id="3" creationId="{4B3A82EB-F73D-483E-AFBF-0E86E3C10F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AAAE-C74F-4485-9538-931B056A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B59E2-783B-4C03-BD09-312928DED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B658-AA50-494C-96E4-15EAE0BF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8B07-3FA8-44F6-A53E-4D693BB6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AFDB-C672-4429-AC6E-FCA4E7FB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4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3B4-835C-4A65-BC30-25D639D0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6934-2B85-4124-9219-514117F1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99DC-15CA-4B33-8732-2FA45E82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7CD1-97B3-4EC6-A3DB-745200CA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2FBF-190A-447A-9DC6-9DAC740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72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41109-EB68-48D9-9D6E-C99DA1E5F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F1F91-FBC6-47CF-B08E-5411F749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4624-B9EE-4DFB-A505-7C761D4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BFAB-0A71-42C1-BE74-7E180957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8F78-7C33-4017-BF9E-E08E5C02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4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E2-24E2-4017-8A53-5296039D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4231-4135-4E29-B1C0-9E221CC0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3F07-5AA1-4A0C-88F3-D01339B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BAD-B2ED-4C6D-B1AD-A3D662AD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1753-2201-4C4A-B5CE-FA3CCED5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6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9930-711B-4132-81DF-C3F339A4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7C331-260C-43F2-9748-B822DA85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7B63-C814-426E-A458-B537D933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5216-1CBA-4D19-8FA3-91A13B2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B3B9-93FA-47C0-AA6D-4428AA0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3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9A13-584C-4FE7-8485-EE463E1C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75AE-03B8-472E-A69A-E5562EE6C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138D-7FB8-4784-84D0-05D53E90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D76B-9F91-4157-9D61-02928B79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774A-BD10-4BDB-954E-EBCF157E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DE7C-A498-495D-B471-02C5E587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21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30BC-CC0E-4E51-8FF6-4F47E39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8F2B-044F-47B4-A57E-DBD43EB6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81415-076D-4A05-985F-A5FD37B9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A6BB9-A962-433B-9DA8-CFC4B160D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2CE8F-7242-41D7-A17D-1CABDF1A7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5D918-073B-445C-97B0-F843C2CF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A9836-1D76-4A7F-A261-1A063100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4B912-9DF6-4934-B085-177CBBF3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295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33E-32FE-4274-8670-8325BC51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E094-821E-4B0E-8E6B-B23B62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DA397-A7C0-4209-9350-B80359D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9E93-5256-4647-AF80-AB1DD86A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20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F71EC-ABBE-4F88-A07E-F600BB59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8ADD-B72E-4575-837C-6274922B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8351-CE42-4CC1-A104-3985A984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7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20B9-F0FE-4470-B291-500620D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BBD8-510A-4195-9382-EB99F484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8702-D2E2-4651-85BA-25E7022A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19CE-6581-4B09-9E95-711B421A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266C-EC1E-492F-B96D-CA5E8614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5BB4-9EE8-4F5E-8E8F-60877870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31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21ED-DCB4-4CEA-9FB6-43A26B45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93C19-E46D-4127-A719-B007455A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535D1-B973-4E1A-835B-CE2956D2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61C0-F23B-4EEE-BBE5-53616F06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7BA02-5B0B-402A-8A42-97D587F6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56AAF-6CFA-4310-BD09-80682481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49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FCCA2-A310-4EEA-BCB2-CD3B0D7E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5AEE-37F8-443C-96FA-1250EEC2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A59D-0D55-4196-B95F-3F55089F2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2C28-C33E-4914-96D8-0FF9C6179A01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005E-B898-43F0-96AC-A109DA9F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AC4A-2269-4895-9741-5C6B0C581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E42B-C105-4391-BC34-2F7E6060D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89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251E-60CC-45A7-A372-A5AD098FF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Doubly Linked Lists</a:t>
            </a:r>
            <a:br>
              <a:rPr lang="en-ZA" dirty="0"/>
            </a:br>
            <a:r>
              <a:rPr lang="en-ZA" dirty="0"/>
              <a:t>and</a:t>
            </a:r>
            <a:br>
              <a:rPr lang="en-ZA" dirty="0"/>
            </a:br>
            <a:r>
              <a:rPr lang="en-US" altLang="en-US" dirty="0"/>
              <a:t>Circular Linked Lists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5E2D4-F94E-416D-A65E-1F982441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2118"/>
            <a:ext cx="9144000" cy="405882"/>
          </a:xfrm>
        </p:spPr>
        <p:txBody>
          <a:bodyPr>
            <a:normAutofit lnSpcReduction="10000"/>
          </a:bodyPr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263593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85E2-1898-4E25-A47B-474813D3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C85-CD12-4182-98D2-778F22DD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Print the list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Outputs info contained in each node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Traverse list starting from the first node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Reverse print the list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Outputs info contained in each node in reverse order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Traverse list starting from the last node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Search the list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latin typeface="Courier New" panose="02070309020205020404" pitchFamily="49" charset="0"/>
              </a:rPr>
              <a:t>search</a:t>
            </a:r>
            <a:r>
              <a:rPr lang="en-US" altLang="en-US" dirty="0"/>
              <a:t> returns true if </a:t>
            </a:r>
            <a:r>
              <a:rPr lang="en-US" altLang="en-US" dirty="0" err="1">
                <a:latin typeface="Courier New" panose="02070309020205020404" pitchFamily="49" charset="0"/>
              </a:rPr>
              <a:t>searchItem</a:t>
            </a:r>
            <a:r>
              <a:rPr lang="en-US" altLang="en-US" dirty="0"/>
              <a:t> found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Otherwise, it returns false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Same as ordered linked list search algorithm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057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Four cases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1: Insertion in an empty list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2: Insertion at the beginning of a nonempty list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3: Insertion at the end of a nonempty list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4: Insertion somewhere in a nonempty list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Cases 1 and 2 requirement: Change value of the pointer </a:t>
            </a:r>
            <a:r>
              <a:rPr lang="en-US" altLang="en-US" dirty="0">
                <a:latin typeface="Courier New" panose="02070309020205020404" pitchFamily="49" charset="0"/>
              </a:rPr>
              <a:t>first</a:t>
            </a:r>
            <a:endParaRPr lang="en-US" altLang="en-US" dirty="0"/>
          </a:p>
          <a:p>
            <a:pPr lvl="2">
              <a:lnSpc>
                <a:spcPct val="200000"/>
              </a:lnSpc>
            </a:pPr>
            <a:r>
              <a:rPr lang="en-US" altLang="en-US" dirty="0"/>
              <a:t>Cases 3 and 4: After inserting an item, count incremented by one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78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5843"/>
              </p:ext>
            </p:extLst>
          </p:nvPr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09785"/>
              </p:ext>
            </p:extLst>
          </p:nvPr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92520"/>
              </p:ext>
            </p:extLst>
          </p:nvPr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49777"/>
              </p:ext>
            </p:extLst>
          </p:nvPr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45C6C-B03D-4ADE-922E-62D4310B1B7C}"/>
              </a:ext>
            </a:extLst>
          </p:cNvPr>
          <p:cNvCxnSpPr/>
          <p:nvPr/>
        </p:nvCxnSpPr>
        <p:spPr>
          <a:xfrm>
            <a:off x="5908547" y="3343656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5605"/>
              </p:ext>
            </p:extLst>
          </p:nvPr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30128"/>
              </p:ext>
            </p:extLst>
          </p:nvPr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42823"/>
              </p:ext>
            </p:extLst>
          </p:nvPr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15885"/>
              </p:ext>
            </p:extLst>
          </p:nvPr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95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45C6C-B03D-4ADE-922E-62D4310B1B7C}"/>
              </a:ext>
            </a:extLst>
          </p:cNvPr>
          <p:cNvCxnSpPr/>
          <p:nvPr/>
        </p:nvCxnSpPr>
        <p:spPr>
          <a:xfrm>
            <a:off x="5908547" y="3343656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0281"/>
              </p:ext>
            </p:extLst>
          </p:nvPr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6DABCA-AC79-4797-924A-16547333B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96583"/>
              </p:ext>
            </p:extLst>
          </p:nvPr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3C2437-FA25-4416-B7C4-601BF18D572A}"/>
              </a:ext>
            </a:extLst>
          </p:cNvPr>
          <p:cNvCxnSpPr>
            <a:cxnSpLocks/>
            <a:stCxn id="28" idx="1"/>
            <a:endCxn id="7" idx="2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29FE7F-F77C-4D14-9806-0ACE4DAF8665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CA5FDF-7DDB-473A-A2D2-4F04B87AEB4B}"/>
              </a:ext>
            </a:extLst>
          </p:cNvPr>
          <p:cNvSpPr txBox="1"/>
          <p:nvPr/>
        </p:nvSpPr>
        <p:spPr>
          <a:xfrm>
            <a:off x="162162" y="26441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BB6382-6FB4-4262-8150-1823F9B7065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471A9B-2073-4805-8290-054CA81B8FB9}"/>
              </a:ext>
            </a:extLst>
          </p:cNvPr>
          <p:cNvSpPr txBox="1"/>
          <p:nvPr/>
        </p:nvSpPr>
        <p:spPr>
          <a:xfrm>
            <a:off x="576072" y="4029965"/>
            <a:ext cx="64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</a:t>
            </a:r>
            <a:r>
              <a:rPr lang="en-ZA" b="1" dirty="0"/>
              <a:t>Create a </a:t>
            </a:r>
            <a:r>
              <a:rPr lang="en-ZA" b="1" dirty="0" err="1"/>
              <a:t>tmp</a:t>
            </a:r>
            <a:r>
              <a:rPr lang="en-ZA" b="1" dirty="0"/>
              <a:t> pointer that will run until where we need to insert. In this case it should be up to 7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96A9DB1-DF8D-45FC-B470-6B2D6DE62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95023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98586"/>
              </p:ext>
            </p:extLst>
          </p:nvPr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45C6C-B03D-4ADE-922E-62D4310B1B7C}"/>
              </a:ext>
            </a:extLst>
          </p:cNvPr>
          <p:cNvCxnSpPr/>
          <p:nvPr/>
        </p:nvCxnSpPr>
        <p:spPr>
          <a:xfrm>
            <a:off x="5908547" y="3343656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5880"/>
              </p:ext>
            </p:extLst>
          </p:nvPr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1709B32-5FB2-4E9A-A879-25F755BFC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58309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7C4D73B-DAF8-46DA-A1FD-BF016C22A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20816"/>
              </p:ext>
            </p:extLst>
          </p:nvPr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DC1139-7EBA-49A5-B70D-E5FEBAEF6F25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085F46-9FAD-4957-9D08-49679FA8A5A7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508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45C6C-B03D-4ADE-922E-62D4310B1B7C}"/>
              </a:ext>
            </a:extLst>
          </p:cNvPr>
          <p:cNvCxnSpPr/>
          <p:nvPr/>
        </p:nvCxnSpPr>
        <p:spPr>
          <a:xfrm>
            <a:off x="5908547" y="3343656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7FA940E-2909-4E05-89CB-58E9F0B8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68591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/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35613E-B92B-418E-866E-D9ADDCC9B533}"/>
              </a:ext>
            </a:extLst>
          </p:cNvPr>
          <p:cNvSpPr txBox="1"/>
          <p:nvPr/>
        </p:nvSpPr>
        <p:spPr>
          <a:xfrm>
            <a:off x="295403" y="5675184"/>
            <a:ext cx="648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Create a </a:t>
            </a:r>
            <a:r>
              <a:rPr lang="en-ZA" dirty="0" err="1"/>
              <a:t>tmp</a:t>
            </a:r>
            <a:r>
              <a:rPr lang="en-ZA" dirty="0"/>
              <a:t> pointer that will run until where we need to insert. In this case it should be up to 7</a:t>
            </a:r>
          </a:p>
          <a:p>
            <a:r>
              <a:rPr lang="en-ZA" dirty="0"/>
              <a:t>2- </a:t>
            </a:r>
            <a:r>
              <a:rPr lang="en-ZA" b="1" dirty="0"/>
              <a:t>Assign </a:t>
            </a:r>
            <a:r>
              <a:rPr lang="en-ZA" b="1" dirty="0" err="1"/>
              <a:t>nxt_tmp_ptr</a:t>
            </a:r>
            <a:r>
              <a:rPr lang="en-ZA" b="1" dirty="0"/>
              <a:t>= </a:t>
            </a:r>
            <a:r>
              <a:rPr lang="en-ZA" b="1" dirty="0" err="1"/>
              <a:t>Curr</a:t>
            </a:r>
            <a:r>
              <a:rPr lang="en-ZA" b="1" dirty="0"/>
              <a:t>-&gt;next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74A160A-BEC2-4C9C-9427-CADE45FF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13174"/>
              </p:ext>
            </p:extLst>
          </p:nvPr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A7C011C-93AD-4ACB-B899-FB9C273844FA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3AEB04-D568-4EC0-96AC-C4E17EE06610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962E25-F512-4BFB-A19A-16571C38949F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7467855" y="3639312"/>
            <a:ext cx="237397" cy="66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998105-3941-4FED-A677-BF7926525959}"/>
              </a:ext>
            </a:extLst>
          </p:cNvPr>
          <p:cNvSpPr txBox="1"/>
          <p:nvPr/>
        </p:nvSpPr>
        <p:spPr>
          <a:xfrm>
            <a:off x="7705251" y="411588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nxt_tmp_ptr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948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/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41A29B-2854-461F-BB04-F04C47376DC6}"/>
              </a:ext>
            </a:extLst>
          </p:cNvPr>
          <p:cNvSpPr txBox="1"/>
          <p:nvPr/>
        </p:nvSpPr>
        <p:spPr>
          <a:xfrm>
            <a:off x="295403" y="5373432"/>
            <a:ext cx="648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Create a </a:t>
            </a:r>
            <a:r>
              <a:rPr lang="en-ZA" dirty="0" err="1"/>
              <a:t>tmp</a:t>
            </a:r>
            <a:r>
              <a:rPr lang="en-ZA" dirty="0"/>
              <a:t> pointer that will run until where we need to insert. In this case it should be up to 7</a:t>
            </a:r>
          </a:p>
          <a:p>
            <a:r>
              <a:rPr lang="en-ZA" dirty="0"/>
              <a:t>2- Assign </a:t>
            </a:r>
            <a:r>
              <a:rPr lang="en-ZA" dirty="0" err="1"/>
              <a:t>nxt_tmp_ptr</a:t>
            </a:r>
            <a:r>
              <a:rPr lang="en-ZA" dirty="0"/>
              <a:t>= </a:t>
            </a:r>
            <a:r>
              <a:rPr lang="en-ZA" dirty="0" err="1"/>
              <a:t>Curr</a:t>
            </a:r>
            <a:r>
              <a:rPr lang="en-ZA" dirty="0"/>
              <a:t>-&gt;next</a:t>
            </a:r>
          </a:p>
          <a:p>
            <a:r>
              <a:rPr lang="en-ZA" dirty="0"/>
              <a:t>3-</a:t>
            </a:r>
            <a:r>
              <a:rPr lang="en-ZA" b="1" dirty="0"/>
              <a:t> Assign </a:t>
            </a:r>
            <a:r>
              <a:rPr lang="en-ZA" b="1" dirty="0" err="1"/>
              <a:t>Curr</a:t>
            </a:r>
            <a:r>
              <a:rPr lang="en-ZA" b="1" dirty="0"/>
              <a:t>-&gt;next = </a:t>
            </a:r>
            <a:r>
              <a:rPr lang="en-ZA" b="1" dirty="0" err="1"/>
              <a:t>new_node</a:t>
            </a:r>
            <a:endParaRPr lang="en-ZA" b="1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DF642A-9554-4B1E-9F1F-AEDEBDA3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44964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E0693F-4921-4D8D-9726-6376826F0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15137"/>
              </p:ext>
            </p:extLst>
          </p:nvPr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F5D2E8-5664-4EA3-89F2-6CFB4DD21BB0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BEB736-A210-458A-AE1D-FCBF03129508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4779F5D-53B6-4407-9D61-AABBDBCC643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7467855" y="3639312"/>
            <a:ext cx="237397" cy="66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512F2-A131-4D89-A192-95ACE0F1AED2}"/>
              </a:ext>
            </a:extLst>
          </p:cNvPr>
          <p:cNvSpPr txBox="1"/>
          <p:nvPr/>
        </p:nvSpPr>
        <p:spPr>
          <a:xfrm>
            <a:off x="7705251" y="411588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nxt_tmp_ptr</a:t>
            </a:r>
            <a:endParaRPr lang="en-ZA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D377A73-3363-4D57-9A93-2EF6CA6907B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5069716" y="4188075"/>
            <a:ext cx="1377688" cy="270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/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41A29B-2854-461F-BB04-F04C47376DC6}"/>
              </a:ext>
            </a:extLst>
          </p:cNvPr>
          <p:cNvSpPr txBox="1"/>
          <p:nvPr/>
        </p:nvSpPr>
        <p:spPr>
          <a:xfrm>
            <a:off x="295403" y="5373432"/>
            <a:ext cx="6483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Create a </a:t>
            </a:r>
            <a:r>
              <a:rPr lang="en-ZA" dirty="0" err="1"/>
              <a:t>tmp</a:t>
            </a:r>
            <a:r>
              <a:rPr lang="en-ZA" dirty="0"/>
              <a:t> pointer that will run until where we need to insert. In this case it should be up to 7</a:t>
            </a:r>
          </a:p>
          <a:p>
            <a:r>
              <a:rPr lang="en-ZA" dirty="0"/>
              <a:t>2- Assign </a:t>
            </a:r>
            <a:r>
              <a:rPr lang="en-ZA" dirty="0" err="1"/>
              <a:t>nxt_tmp_ptr</a:t>
            </a:r>
            <a:r>
              <a:rPr lang="en-ZA" dirty="0"/>
              <a:t>= </a:t>
            </a:r>
            <a:r>
              <a:rPr lang="en-ZA" dirty="0" err="1"/>
              <a:t>Curr</a:t>
            </a:r>
            <a:r>
              <a:rPr lang="en-ZA" dirty="0"/>
              <a:t>-&gt;next</a:t>
            </a:r>
          </a:p>
          <a:p>
            <a:r>
              <a:rPr lang="en-ZA" b="1" dirty="0"/>
              <a:t>3- Assign </a:t>
            </a:r>
            <a:r>
              <a:rPr lang="en-ZA" b="1" dirty="0" err="1"/>
              <a:t>new_node</a:t>
            </a:r>
            <a:r>
              <a:rPr lang="en-ZA" b="1" dirty="0"/>
              <a:t>-&gt;</a:t>
            </a:r>
            <a:r>
              <a:rPr lang="en-ZA" b="1" dirty="0" err="1"/>
              <a:t>prev</a:t>
            </a:r>
            <a:r>
              <a:rPr lang="en-ZA" b="1" dirty="0"/>
              <a:t> = </a:t>
            </a:r>
            <a:r>
              <a:rPr lang="en-ZA" b="1" dirty="0" err="1"/>
              <a:t>Curr</a:t>
            </a:r>
            <a:endParaRPr lang="en-ZA" b="1" dirty="0"/>
          </a:p>
          <a:p>
            <a:endParaRPr lang="en-ZA" b="1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DF642A-9554-4B1E-9F1F-AEDEBDA3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22831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E0693F-4921-4D8D-9726-6376826F032B}"/>
              </a:ext>
            </a:extLst>
          </p:cNvPr>
          <p:cNvGraphicFramePr>
            <a:graphicFrameLocks noGrp="1"/>
          </p:cNvGraphicFramePr>
          <p:nvPr/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F5D2E8-5664-4EA3-89F2-6CFB4DD21BB0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BEB736-A210-458A-AE1D-FCBF03129508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597E130-EB4A-4D9F-B3FF-D9AA6938A5E0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7467855" y="3639312"/>
            <a:ext cx="237397" cy="66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40A57D-FDFD-487F-AB0A-766990EF7C66}"/>
              </a:ext>
            </a:extLst>
          </p:cNvPr>
          <p:cNvSpPr txBox="1"/>
          <p:nvPr/>
        </p:nvSpPr>
        <p:spPr>
          <a:xfrm>
            <a:off x="7705251" y="411588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nxt_tmp_ptr</a:t>
            </a:r>
            <a:endParaRPr lang="en-ZA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27B2552-E72D-492E-97CC-BA898D2281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9716" y="4188075"/>
            <a:ext cx="1377688" cy="270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E3BDB48-AED0-45CC-A6D2-14B9894F9C89}"/>
              </a:ext>
            </a:extLst>
          </p:cNvPr>
          <p:cNvCxnSpPr/>
          <p:nvPr/>
        </p:nvCxnSpPr>
        <p:spPr>
          <a:xfrm rot="16200000" flipV="1">
            <a:off x="5341370" y="4071870"/>
            <a:ext cx="1192269" cy="316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4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A68F-D97D-402C-9BA8-3718FCB084A1}"/>
              </a:ext>
            </a:extLst>
          </p:cNvPr>
          <p:cNvCxnSpPr>
            <a:cxnSpLocks/>
          </p:cNvCxnSpPr>
          <p:nvPr/>
        </p:nvCxnSpPr>
        <p:spPr>
          <a:xfrm flipH="1">
            <a:off x="5908547" y="3499104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/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DF642A-9554-4B1E-9F1F-AEDEBDA3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11422"/>
              </p:ext>
            </p:extLst>
          </p:nvPr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E0693F-4921-4D8D-9726-6376826F032B}"/>
              </a:ext>
            </a:extLst>
          </p:cNvPr>
          <p:cNvGraphicFramePr>
            <a:graphicFrameLocks noGrp="1"/>
          </p:cNvGraphicFramePr>
          <p:nvPr/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F5D2E8-5664-4EA3-89F2-6CFB4DD21BB0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BEB736-A210-458A-AE1D-FCBF03129508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BE0969-B793-4912-B7AB-70DA53C48C33}"/>
              </a:ext>
            </a:extLst>
          </p:cNvPr>
          <p:cNvSpPr txBox="1"/>
          <p:nvPr/>
        </p:nvSpPr>
        <p:spPr>
          <a:xfrm>
            <a:off x="295403" y="5373432"/>
            <a:ext cx="6483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Create a </a:t>
            </a:r>
            <a:r>
              <a:rPr lang="en-ZA" dirty="0" err="1"/>
              <a:t>tmp</a:t>
            </a:r>
            <a:r>
              <a:rPr lang="en-ZA" dirty="0"/>
              <a:t> pointer that will run until where we need to insert. In this case it should be up to 7</a:t>
            </a:r>
          </a:p>
          <a:p>
            <a:r>
              <a:rPr lang="en-ZA" dirty="0"/>
              <a:t>2- Assign </a:t>
            </a:r>
            <a:r>
              <a:rPr lang="en-ZA" dirty="0" err="1"/>
              <a:t>nxt_tmp_ptr</a:t>
            </a:r>
            <a:r>
              <a:rPr lang="en-ZA" dirty="0"/>
              <a:t>= </a:t>
            </a:r>
            <a:r>
              <a:rPr lang="en-ZA" dirty="0" err="1"/>
              <a:t>Curr</a:t>
            </a:r>
            <a:r>
              <a:rPr lang="en-ZA" dirty="0"/>
              <a:t>-&gt;next</a:t>
            </a:r>
          </a:p>
          <a:p>
            <a:r>
              <a:rPr lang="en-ZA" dirty="0"/>
              <a:t>3- Assign </a:t>
            </a:r>
            <a:r>
              <a:rPr lang="en-ZA" dirty="0" err="1"/>
              <a:t>new_node</a:t>
            </a:r>
            <a:r>
              <a:rPr lang="en-ZA" dirty="0"/>
              <a:t>-&gt;</a:t>
            </a:r>
            <a:r>
              <a:rPr lang="en-ZA" dirty="0" err="1"/>
              <a:t>prev</a:t>
            </a:r>
            <a:r>
              <a:rPr lang="en-ZA" dirty="0"/>
              <a:t> = </a:t>
            </a:r>
            <a:r>
              <a:rPr lang="en-ZA" dirty="0" err="1"/>
              <a:t>Curr</a:t>
            </a:r>
            <a:endParaRPr lang="en-ZA" dirty="0"/>
          </a:p>
          <a:p>
            <a:r>
              <a:rPr lang="en-ZA" b="1" dirty="0"/>
              <a:t>4- Assign </a:t>
            </a:r>
            <a:r>
              <a:rPr lang="en-ZA" b="1" dirty="0" err="1"/>
              <a:t>new_node</a:t>
            </a:r>
            <a:r>
              <a:rPr lang="en-ZA" b="1" dirty="0"/>
              <a:t>-&gt;next = </a:t>
            </a:r>
            <a:r>
              <a:rPr lang="en-ZA" b="1" dirty="0" err="1"/>
              <a:t>nxt_tmp_ptr</a:t>
            </a:r>
            <a:endParaRPr lang="en-ZA" b="1" dirty="0"/>
          </a:p>
          <a:p>
            <a:endParaRPr lang="en-ZA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43D9A5-CB91-4096-B62B-A4F29A76004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7467855" y="3639312"/>
            <a:ext cx="237397" cy="66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68FC0-BC9B-4FB9-A39F-ED6B492495F0}"/>
              </a:ext>
            </a:extLst>
          </p:cNvPr>
          <p:cNvSpPr txBox="1"/>
          <p:nvPr/>
        </p:nvSpPr>
        <p:spPr>
          <a:xfrm>
            <a:off x="7705251" y="411588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nxt_tmp_ptr</a:t>
            </a:r>
            <a:endParaRPr lang="en-ZA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5B71E9-784F-47A4-9639-E0B2E3719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9716" y="4188075"/>
            <a:ext cx="1377688" cy="270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68B4E64-01F3-4D5F-8CA3-BAA80C3B7419}"/>
              </a:ext>
            </a:extLst>
          </p:cNvPr>
          <p:cNvCxnSpPr/>
          <p:nvPr/>
        </p:nvCxnSpPr>
        <p:spPr>
          <a:xfrm rot="16200000" flipV="1">
            <a:off x="5341370" y="4071870"/>
            <a:ext cx="1192269" cy="316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D31CE-7962-426C-8E05-728851670774}"/>
              </a:ext>
            </a:extLst>
          </p:cNvPr>
          <p:cNvCxnSpPr/>
          <p:nvPr/>
        </p:nvCxnSpPr>
        <p:spPr>
          <a:xfrm flipV="1">
            <a:off x="7040880" y="3634231"/>
            <a:ext cx="0" cy="11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0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A59-5EE9-46D4-831F-A28839C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E43-AD54-493C-9BAC-2829DEA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5797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Insert a node</a:t>
            </a:r>
          </a:p>
          <a:p>
            <a:pPr marL="0" indent="0">
              <a:buNone/>
            </a:pPr>
            <a:r>
              <a:rPr lang="en-US" altLang="en-US" dirty="0"/>
              <a:t>Case 4: Insertion somewhere in a nonempty list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699B-F760-483F-BADF-C2E8E3A092B2}"/>
              </a:ext>
            </a:extLst>
          </p:cNvPr>
          <p:cNvGraphicFramePr>
            <a:graphicFrameLocks noGrp="1"/>
          </p:cNvGraphicFramePr>
          <p:nvPr/>
        </p:nvGraphicFramePr>
        <p:xfrm>
          <a:off x="227888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53824-9CE4-4228-A5BD-0DD8EDF539E8}"/>
              </a:ext>
            </a:extLst>
          </p:cNvPr>
          <p:cNvGraphicFramePr>
            <a:graphicFrameLocks noGrp="1"/>
          </p:cNvGraphicFramePr>
          <p:nvPr/>
        </p:nvGraphicFramePr>
        <p:xfrm>
          <a:off x="4529837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AFED8-7C79-4979-81F0-ED0723B4AEAF}"/>
              </a:ext>
            </a:extLst>
          </p:cNvPr>
          <p:cNvGraphicFramePr>
            <a:graphicFrameLocks noGrp="1"/>
          </p:cNvGraphicFramePr>
          <p:nvPr/>
        </p:nvGraphicFramePr>
        <p:xfrm>
          <a:off x="6778499" y="326847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4333E-7C90-4787-818A-67E6E4473652}"/>
              </a:ext>
            </a:extLst>
          </p:cNvPr>
          <p:cNvGraphicFramePr>
            <a:graphicFrameLocks noGrp="1"/>
          </p:cNvGraphicFramePr>
          <p:nvPr/>
        </p:nvGraphicFramePr>
        <p:xfrm>
          <a:off x="9028176" y="3263392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D62CA-B42B-4C82-82B4-C7635EB6E783}"/>
              </a:ext>
            </a:extLst>
          </p:cNvPr>
          <p:cNvCxnSpPr/>
          <p:nvPr/>
        </p:nvCxnSpPr>
        <p:spPr>
          <a:xfrm>
            <a:off x="365759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8F2FC0-7789-4BD5-8748-E3B09DB7CA7F}"/>
              </a:ext>
            </a:extLst>
          </p:cNvPr>
          <p:cNvCxnSpPr>
            <a:cxnSpLocks/>
          </p:cNvCxnSpPr>
          <p:nvPr/>
        </p:nvCxnSpPr>
        <p:spPr>
          <a:xfrm flipH="1">
            <a:off x="365759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638CC-CC02-43FF-9B91-120F5F677427}"/>
              </a:ext>
            </a:extLst>
          </p:cNvPr>
          <p:cNvCxnSpPr/>
          <p:nvPr/>
        </p:nvCxnSpPr>
        <p:spPr>
          <a:xfrm>
            <a:off x="8157209" y="3337560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D6026-001B-481E-8D9B-B9A090A5BBA4}"/>
              </a:ext>
            </a:extLst>
          </p:cNvPr>
          <p:cNvCxnSpPr>
            <a:cxnSpLocks/>
          </p:cNvCxnSpPr>
          <p:nvPr/>
        </p:nvCxnSpPr>
        <p:spPr>
          <a:xfrm flipH="1">
            <a:off x="8157209" y="3493008"/>
            <a:ext cx="87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9EFE12-A174-46BF-9C50-DD7700340C5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21402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2005FE-7150-437D-8499-B6923BF00ABD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478963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1ECEF5-CC48-49C4-9872-63B0766CB73F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817721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4FD69C-5618-4063-BE6A-C70057998455}"/>
              </a:ext>
            </a:extLst>
          </p:cNvPr>
          <p:cNvGraphicFramePr>
            <a:graphicFrameLocks noGrp="1"/>
          </p:cNvGraphicFramePr>
          <p:nvPr/>
        </p:nvGraphicFramePr>
        <p:xfrm>
          <a:off x="10186922" y="179705"/>
          <a:ext cx="43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8">
                  <a:extLst>
                    <a:ext uri="{9D8B030D-6E8A-4147-A177-3AD203B41FA5}">
                      <a16:colId xmlns:a16="http://schemas.microsoft.com/office/drawing/2014/main" val="117393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080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BEDA19-27C4-4914-A0BF-3BE09341BEFF}"/>
              </a:ext>
            </a:extLst>
          </p:cNvPr>
          <p:cNvSpPr txBox="1"/>
          <p:nvPr/>
        </p:nvSpPr>
        <p:spPr>
          <a:xfrm>
            <a:off x="10680048" y="185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CBAAD-2968-422B-8B5F-C4953C5F7A17}"/>
              </a:ext>
            </a:extLst>
          </p:cNvPr>
          <p:cNvSpPr txBox="1"/>
          <p:nvPr/>
        </p:nvSpPr>
        <p:spPr>
          <a:xfrm>
            <a:off x="10680048" y="81922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Previous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6D7D-2EF4-4FDC-B942-02D7CFC52F95}"/>
              </a:ext>
            </a:extLst>
          </p:cNvPr>
          <p:cNvSpPr txBox="1"/>
          <p:nvPr/>
        </p:nvSpPr>
        <p:spPr>
          <a:xfrm>
            <a:off x="10680048" y="14826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Next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9613-B353-408C-BFC7-F276982EE820}"/>
              </a:ext>
            </a:extLst>
          </p:cNvPr>
          <p:cNvSpPr txBox="1"/>
          <p:nvPr/>
        </p:nvSpPr>
        <p:spPr>
          <a:xfrm>
            <a:off x="10680048" y="214784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01837-72EE-4183-B08F-34403D7CBE0A}"/>
              </a:ext>
            </a:extLst>
          </p:cNvPr>
          <p:cNvSpPr/>
          <p:nvPr/>
        </p:nvSpPr>
        <p:spPr>
          <a:xfrm>
            <a:off x="10061074" y="86995"/>
            <a:ext cx="2033785" cy="25556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32387-9207-426A-A0B1-4F79C048F4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42616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CA2AAB-C1BF-419A-9973-A401D9A2F6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278129" y="2828036"/>
            <a:ext cx="1690115" cy="440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13CCB-0172-414A-B3FE-2C857587FCE6}"/>
              </a:ext>
            </a:extLst>
          </p:cNvPr>
          <p:cNvSpPr txBox="1"/>
          <p:nvPr/>
        </p:nvSpPr>
        <p:spPr>
          <a:xfrm>
            <a:off x="4523390" y="2545651"/>
            <a:ext cx="42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Insert a node with the value 20 after 9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4F75810-D7D9-4014-8C7F-DFD87BB69D77}"/>
              </a:ext>
            </a:extLst>
          </p:cNvPr>
          <p:cNvGraphicFramePr>
            <a:graphicFrameLocks noGrp="1"/>
          </p:cNvGraphicFramePr>
          <p:nvPr/>
        </p:nvGraphicFramePr>
        <p:xfrm>
          <a:off x="10858001" y="4029965"/>
          <a:ext cx="439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323220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27451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3C0A93-2A54-48CF-B5B3-58316AB94B3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9717531" y="3634233"/>
            <a:ext cx="1140470" cy="58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C1451-9827-40E0-85EC-6F324D79F7B5}"/>
              </a:ext>
            </a:extLst>
          </p:cNvPr>
          <p:cNvSpPr txBox="1"/>
          <p:nvPr/>
        </p:nvSpPr>
        <p:spPr>
          <a:xfrm>
            <a:off x="11387453" y="402996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Tail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DF642A-9554-4B1E-9F1F-AEDEBDA3BEC3}"/>
              </a:ext>
            </a:extLst>
          </p:cNvPr>
          <p:cNvGraphicFramePr>
            <a:graphicFrameLocks noGrp="1"/>
          </p:cNvGraphicFramePr>
          <p:nvPr/>
        </p:nvGraphicFramePr>
        <p:xfrm>
          <a:off x="5893561" y="4826500"/>
          <a:ext cx="1378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70">
                  <a:extLst>
                    <a:ext uri="{9D8B030D-6E8A-4147-A177-3AD203B41FA5}">
                      <a16:colId xmlns:a16="http://schemas.microsoft.com/office/drawing/2014/main" val="1498768819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2592763882"/>
                    </a:ext>
                  </a:extLst>
                </a:gridCol>
                <a:gridCol w="459570">
                  <a:extLst>
                    <a:ext uri="{9D8B030D-6E8A-4147-A177-3AD203B41FA5}">
                      <a16:colId xmlns:a16="http://schemas.microsoft.com/office/drawing/2014/main" val="15030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52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E0693F-4921-4D8D-9726-6376826F032B}"/>
              </a:ext>
            </a:extLst>
          </p:cNvPr>
          <p:cNvGraphicFramePr>
            <a:graphicFrameLocks noGrp="1"/>
          </p:cNvGraphicFramePr>
          <p:nvPr/>
        </p:nvGraphicFramePr>
        <p:xfrm>
          <a:off x="3446430" y="4229340"/>
          <a:ext cx="1076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32106082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99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2735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F5D2E8-5664-4EA3-89F2-6CFB4DD21BB0}"/>
              </a:ext>
            </a:extLst>
          </p:cNvPr>
          <p:cNvCxnSpPr/>
          <p:nvPr/>
        </p:nvCxnSpPr>
        <p:spPr>
          <a:xfrm rot="5400000" flipH="1" flipV="1">
            <a:off x="4483567" y="3679135"/>
            <a:ext cx="775448" cy="695802"/>
          </a:xfrm>
          <a:prstGeom prst="bentConnector3">
            <a:avLst>
              <a:gd name="adj1" fmla="val 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BEB736-A210-458A-AE1D-FCBF03129508}"/>
              </a:ext>
            </a:extLst>
          </p:cNvPr>
          <p:cNvSpPr txBox="1"/>
          <p:nvPr/>
        </p:nvSpPr>
        <p:spPr>
          <a:xfrm>
            <a:off x="3623045" y="44674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Curr</a:t>
            </a: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BE0969-B793-4912-B7AB-70DA53C48C33}"/>
              </a:ext>
            </a:extLst>
          </p:cNvPr>
          <p:cNvSpPr txBox="1"/>
          <p:nvPr/>
        </p:nvSpPr>
        <p:spPr>
          <a:xfrm>
            <a:off x="295403" y="5135688"/>
            <a:ext cx="6483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1- Create a </a:t>
            </a:r>
            <a:r>
              <a:rPr lang="en-ZA" dirty="0" err="1"/>
              <a:t>tmp</a:t>
            </a:r>
            <a:r>
              <a:rPr lang="en-ZA" dirty="0"/>
              <a:t> pointer that will run until where we need to insert. In this case it should be up to 7</a:t>
            </a:r>
          </a:p>
          <a:p>
            <a:r>
              <a:rPr lang="en-ZA" dirty="0"/>
              <a:t>2- Assign </a:t>
            </a:r>
            <a:r>
              <a:rPr lang="en-ZA" dirty="0" err="1"/>
              <a:t>nxt_tmp_ptr</a:t>
            </a:r>
            <a:r>
              <a:rPr lang="en-ZA" dirty="0"/>
              <a:t>= </a:t>
            </a:r>
            <a:r>
              <a:rPr lang="en-ZA" dirty="0" err="1"/>
              <a:t>Curr</a:t>
            </a:r>
            <a:r>
              <a:rPr lang="en-ZA" dirty="0"/>
              <a:t>-&gt;next</a:t>
            </a:r>
          </a:p>
          <a:p>
            <a:r>
              <a:rPr lang="en-ZA" dirty="0"/>
              <a:t>3- Assign </a:t>
            </a:r>
            <a:r>
              <a:rPr lang="en-ZA" dirty="0" err="1"/>
              <a:t>new_node</a:t>
            </a:r>
            <a:r>
              <a:rPr lang="en-ZA" dirty="0"/>
              <a:t>-&gt;</a:t>
            </a:r>
            <a:r>
              <a:rPr lang="en-ZA" dirty="0" err="1"/>
              <a:t>prev</a:t>
            </a:r>
            <a:r>
              <a:rPr lang="en-ZA" dirty="0"/>
              <a:t> = </a:t>
            </a:r>
            <a:r>
              <a:rPr lang="en-ZA" dirty="0" err="1"/>
              <a:t>Curr</a:t>
            </a:r>
            <a:endParaRPr lang="en-ZA" dirty="0"/>
          </a:p>
          <a:p>
            <a:r>
              <a:rPr lang="en-ZA" dirty="0"/>
              <a:t>4-</a:t>
            </a:r>
            <a:r>
              <a:rPr lang="en-ZA" b="1" dirty="0"/>
              <a:t> </a:t>
            </a:r>
            <a:r>
              <a:rPr lang="en-ZA" dirty="0"/>
              <a:t>Assign </a:t>
            </a:r>
            <a:r>
              <a:rPr lang="en-ZA" dirty="0" err="1"/>
              <a:t>new_node</a:t>
            </a:r>
            <a:r>
              <a:rPr lang="en-ZA" dirty="0"/>
              <a:t>-&gt;next = </a:t>
            </a:r>
            <a:r>
              <a:rPr lang="en-ZA" dirty="0" err="1"/>
              <a:t>nxt_tmp_ptr</a:t>
            </a:r>
            <a:endParaRPr lang="en-ZA" dirty="0"/>
          </a:p>
          <a:p>
            <a:r>
              <a:rPr lang="en-ZA" b="1" dirty="0"/>
              <a:t>5- Assign </a:t>
            </a:r>
            <a:r>
              <a:rPr lang="en-ZA" b="1" dirty="0" err="1"/>
              <a:t>nxt_tmp_ptr</a:t>
            </a:r>
            <a:r>
              <a:rPr lang="en-ZA" b="1" dirty="0"/>
              <a:t>-&gt;</a:t>
            </a:r>
            <a:r>
              <a:rPr lang="en-ZA" b="1" dirty="0" err="1"/>
              <a:t>prev</a:t>
            </a:r>
            <a:r>
              <a:rPr lang="en-ZA" b="1" dirty="0"/>
              <a:t> = </a:t>
            </a:r>
            <a:r>
              <a:rPr lang="en-ZA" b="1" dirty="0" err="1"/>
              <a:t>new_node</a:t>
            </a:r>
            <a:endParaRPr lang="en-ZA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43D9A5-CB91-4096-B62B-A4F29A76004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7467855" y="3639312"/>
            <a:ext cx="237397" cy="661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68FC0-BC9B-4FB9-A39F-ED6B492495F0}"/>
              </a:ext>
            </a:extLst>
          </p:cNvPr>
          <p:cNvSpPr txBox="1"/>
          <p:nvPr/>
        </p:nvSpPr>
        <p:spPr>
          <a:xfrm>
            <a:off x="7705251" y="411588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nxt_tmp_ptr</a:t>
            </a:r>
            <a:endParaRPr lang="en-ZA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5B71E9-784F-47A4-9639-E0B2E3719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9716" y="4188075"/>
            <a:ext cx="1377688" cy="270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68B4E64-01F3-4D5F-8CA3-BAA80C3B7419}"/>
              </a:ext>
            </a:extLst>
          </p:cNvPr>
          <p:cNvCxnSpPr/>
          <p:nvPr/>
        </p:nvCxnSpPr>
        <p:spPr>
          <a:xfrm rot="16200000" flipV="1">
            <a:off x="5341370" y="4071870"/>
            <a:ext cx="1192269" cy="316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D31CE-7962-426C-8E05-728851670774}"/>
              </a:ext>
            </a:extLst>
          </p:cNvPr>
          <p:cNvCxnSpPr/>
          <p:nvPr/>
        </p:nvCxnSpPr>
        <p:spPr>
          <a:xfrm flipV="1">
            <a:off x="7040880" y="3634231"/>
            <a:ext cx="0" cy="11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3C7512-1980-47AD-8A70-DDF11A134AA5}"/>
              </a:ext>
            </a:extLst>
          </p:cNvPr>
          <p:cNvCxnSpPr/>
          <p:nvPr/>
        </p:nvCxnSpPr>
        <p:spPr>
          <a:xfrm>
            <a:off x="6848856" y="3634231"/>
            <a:ext cx="0" cy="11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7F2-C779-4739-8CD9-2BE0FCF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Recap on Linked Lists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1ED6A-8C4C-4383-8276-1DA5FD30C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310" y="269191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81CABF-A134-4150-93FB-12A28EC18ED7}"/>
              </a:ext>
            </a:extLst>
          </p:cNvPr>
          <p:cNvGraphicFramePr>
            <a:graphicFrameLocks/>
          </p:cNvGraphicFramePr>
          <p:nvPr/>
        </p:nvGraphicFramePr>
        <p:xfrm>
          <a:off x="3338062" y="341094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BD0E09-0479-4A2F-AE87-A69AAB48145A}"/>
              </a:ext>
            </a:extLst>
          </p:cNvPr>
          <p:cNvGraphicFramePr>
            <a:graphicFrameLocks/>
          </p:cNvGraphicFramePr>
          <p:nvPr/>
        </p:nvGraphicFramePr>
        <p:xfrm>
          <a:off x="6879615" y="265889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C75E74-683A-4083-9294-A65E162F2B67}"/>
              </a:ext>
            </a:extLst>
          </p:cNvPr>
          <p:cNvGraphicFramePr>
            <a:graphicFrameLocks/>
          </p:cNvGraphicFramePr>
          <p:nvPr/>
        </p:nvGraphicFramePr>
        <p:xfrm>
          <a:off x="4817321" y="1997743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5D707-893D-427F-9D25-8DD50B50A75E}"/>
              </a:ext>
            </a:extLst>
          </p:cNvPr>
          <p:cNvCxnSpPr>
            <a:endCxn id="5" idx="1"/>
          </p:cNvCxnSpPr>
          <p:nvPr/>
        </p:nvCxnSpPr>
        <p:spPr>
          <a:xfrm>
            <a:off x="2582354" y="2877336"/>
            <a:ext cx="755708" cy="7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C86B5-630D-4823-A010-B4050C83ED21}"/>
              </a:ext>
            </a:extLst>
          </p:cNvPr>
          <p:cNvCxnSpPr>
            <a:endCxn id="7" idx="2"/>
          </p:cNvCxnSpPr>
          <p:nvPr/>
        </p:nvCxnSpPr>
        <p:spPr>
          <a:xfrm flipV="1">
            <a:off x="4286020" y="2368583"/>
            <a:ext cx="1009823" cy="1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03D4-3F81-41D0-B5C3-938355741FC5}"/>
              </a:ext>
            </a:extLst>
          </p:cNvPr>
          <p:cNvCxnSpPr>
            <a:endCxn id="6" idx="1"/>
          </p:cNvCxnSpPr>
          <p:nvPr/>
        </p:nvCxnSpPr>
        <p:spPr>
          <a:xfrm>
            <a:off x="5774365" y="2183163"/>
            <a:ext cx="1105250" cy="66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11A1-4D58-4827-BD2A-FF0ACAE6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 (Operations)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E29D-EDC1-4C44-B725-FD80BE9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0"/>
            <a:ext cx="10515600" cy="53557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Delete a node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Four cases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1: The list is empty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2: The item to be deleted is in the first node of the list, which would require us to change the value of the pointer first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3: The item to be deleted is somewhere in the list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Case 4: The item to be deleted is not in the list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602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4D71-7113-4FF6-80CC-A52E1BC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Circular Linked Lists</a:t>
            </a:r>
            <a:endParaRPr lang="en-ZA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6176F3-5A00-465C-AB74-C64E5E8C6F6F}"/>
              </a:ext>
            </a:extLst>
          </p:cNvPr>
          <p:cNvSpPr txBox="1">
            <a:spLocks noChangeArrowheads="1"/>
          </p:cNvSpPr>
          <p:nvPr/>
        </p:nvSpPr>
        <p:spPr>
          <a:xfrm>
            <a:off x="1389888" y="1690688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Last node points to the first node</a:t>
            </a:r>
          </a:p>
          <a:p>
            <a:r>
              <a:rPr lang="en-US" altLang="en-US"/>
              <a:t>Basic operations</a:t>
            </a:r>
          </a:p>
          <a:p>
            <a:pPr lvl="1"/>
            <a:r>
              <a:rPr lang="en-US" altLang="en-US"/>
              <a:t>Initialize list (to an empty state), determine if list is empty, destroy list, print list, find the list length, search for a given item, insert item, delete item, copy the list</a:t>
            </a:r>
            <a:endParaRPr lang="en-US" altLang="en-US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32A8A9F0-90B9-424D-8657-790BFEB29C70}"/>
              </a:ext>
            </a:extLst>
          </p:cNvPr>
          <p:cNvGrpSpPr>
            <a:grpSpLocks/>
          </p:cNvGrpSpPr>
          <p:nvPr/>
        </p:nvGrpSpPr>
        <p:grpSpPr bwMode="auto">
          <a:xfrm>
            <a:off x="3294888" y="3976688"/>
            <a:ext cx="5414963" cy="2424113"/>
            <a:chOff x="1392" y="2160"/>
            <a:chExt cx="3411" cy="1527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6952ECD-FDE3-455E-A16A-FB6E3C9ED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56"/>
              <a:ext cx="2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5-34</a:t>
              </a:r>
              <a:r>
                <a:rPr lang="en-US" altLang="en-US"/>
                <a:t> Circular linked lists</a:t>
              </a:r>
            </a:p>
          </p:txBody>
        </p:sp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AE49346A-1FCB-4E56-BC7C-16599132E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160"/>
              <a:ext cx="3363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A9A7D2-31BB-4A6C-8CDD-BA6A37BECDE3}"/>
              </a:ext>
            </a:extLst>
          </p:cNvPr>
          <p:cNvSpPr txBox="1"/>
          <p:nvPr/>
        </p:nvSpPr>
        <p:spPr>
          <a:xfrm>
            <a:off x="2871216" y="6051169"/>
            <a:ext cx="49194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109-185D-440F-B4D1-249DCC7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4860-1364-498E-AD4F-D8E2AAB7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Linked list topics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Traversal, searching, inserting, deleting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Building a linked list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Forward, backward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Doubly linked lists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Circular linked lists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082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4529-9B8C-47AF-8B57-EB4F95C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82EB-F73D-483E-AFBF-0E86E3C1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Most of these slides come from Chapter 5: Linked Lists, page 265, DATA STRUCTURES USING C++, </a:t>
            </a:r>
            <a:r>
              <a:rPr lang="en-ZA" b="1" dirty="0"/>
              <a:t>SECOND EDITION</a:t>
            </a:r>
            <a:r>
              <a:rPr lang="en-ZA" dirty="0"/>
              <a:t>.</a:t>
            </a:r>
          </a:p>
          <a:p>
            <a:r>
              <a:rPr lang="en-ZA" dirty="0"/>
              <a:t>You are free to use any other book, but please do read as much </a:t>
            </a:r>
            <a:r>
              <a:rPr lang="en-ZA"/>
              <a:t>as you can!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48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7F2-C779-4739-8CD9-2BE0FCF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Recap on Linked Lists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1ED6A-8C4C-4383-8276-1DA5FD30C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26943"/>
              </p:ext>
            </p:extLst>
          </p:nvPr>
        </p:nvGraphicFramePr>
        <p:xfrm>
          <a:off x="1625310" y="269191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81CABF-A134-4150-93FB-12A28EC18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256917"/>
              </p:ext>
            </p:extLst>
          </p:nvPr>
        </p:nvGraphicFramePr>
        <p:xfrm>
          <a:off x="3338062" y="341094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BD0E09-0479-4A2F-AE87-A69AAB481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90511"/>
              </p:ext>
            </p:extLst>
          </p:nvPr>
        </p:nvGraphicFramePr>
        <p:xfrm>
          <a:off x="6879615" y="265889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C75E74-683A-4083-9294-A65E162F2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72558"/>
              </p:ext>
            </p:extLst>
          </p:nvPr>
        </p:nvGraphicFramePr>
        <p:xfrm>
          <a:off x="4817321" y="1997743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5D707-893D-427F-9D25-8DD50B50A75E}"/>
              </a:ext>
            </a:extLst>
          </p:cNvPr>
          <p:cNvCxnSpPr>
            <a:endCxn id="5" idx="1"/>
          </p:cNvCxnSpPr>
          <p:nvPr/>
        </p:nvCxnSpPr>
        <p:spPr>
          <a:xfrm>
            <a:off x="2582354" y="2877336"/>
            <a:ext cx="755708" cy="7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C86B5-630D-4823-A010-B4050C83ED21}"/>
              </a:ext>
            </a:extLst>
          </p:cNvPr>
          <p:cNvCxnSpPr>
            <a:endCxn id="7" idx="2"/>
          </p:cNvCxnSpPr>
          <p:nvPr/>
        </p:nvCxnSpPr>
        <p:spPr>
          <a:xfrm flipV="1">
            <a:off x="4286020" y="2368583"/>
            <a:ext cx="1009823" cy="1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03D4-3F81-41D0-B5C3-938355741FC5}"/>
              </a:ext>
            </a:extLst>
          </p:cNvPr>
          <p:cNvCxnSpPr>
            <a:endCxn id="6" idx="1"/>
          </p:cNvCxnSpPr>
          <p:nvPr/>
        </p:nvCxnSpPr>
        <p:spPr>
          <a:xfrm>
            <a:off x="5774365" y="2183163"/>
            <a:ext cx="1105250" cy="66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E75E65-8F63-47DF-ADD6-9B982F811CD4}"/>
              </a:ext>
            </a:extLst>
          </p:cNvPr>
          <p:cNvCxnSpPr>
            <a:cxnSpLocks/>
          </p:cNvCxnSpPr>
          <p:nvPr/>
        </p:nvCxnSpPr>
        <p:spPr>
          <a:xfrm flipV="1">
            <a:off x="2103832" y="3062756"/>
            <a:ext cx="0" cy="1313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287837-58AA-4576-A119-E9D8979D064C}"/>
              </a:ext>
            </a:extLst>
          </p:cNvPr>
          <p:cNvSpPr txBox="1"/>
          <p:nvPr/>
        </p:nvSpPr>
        <p:spPr>
          <a:xfrm>
            <a:off x="1550635" y="4413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 Link</a:t>
            </a:r>
          </a:p>
        </p:txBody>
      </p:sp>
    </p:spTree>
    <p:extLst>
      <p:ext uri="{BB962C8B-B14F-4D97-AF65-F5344CB8AC3E}">
        <p14:creationId xmlns:p14="http://schemas.microsoft.com/office/powerpoint/2010/main" val="209635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7F2-C779-4739-8CD9-2BE0FCF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Recap on Linked Lists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1ED6A-8C4C-4383-8276-1DA5FD30C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310" y="269191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81CABF-A134-4150-93FB-12A28EC18ED7}"/>
              </a:ext>
            </a:extLst>
          </p:cNvPr>
          <p:cNvGraphicFramePr>
            <a:graphicFrameLocks/>
          </p:cNvGraphicFramePr>
          <p:nvPr/>
        </p:nvGraphicFramePr>
        <p:xfrm>
          <a:off x="3338062" y="341094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BD0E09-0479-4A2F-AE87-A69AAB48145A}"/>
              </a:ext>
            </a:extLst>
          </p:cNvPr>
          <p:cNvGraphicFramePr>
            <a:graphicFrameLocks/>
          </p:cNvGraphicFramePr>
          <p:nvPr/>
        </p:nvGraphicFramePr>
        <p:xfrm>
          <a:off x="6879615" y="265889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C75E74-683A-4083-9294-A65E162F2B67}"/>
              </a:ext>
            </a:extLst>
          </p:cNvPr>
          <p:cNvGraphicFramePr>
            <a:graphicFrameLocks/>
          </p:cNvGraphicFramePr>
          <p:nvPr/>
        </p:nvGraphicFramePr>
        <p:xfrm>
          <a:off x="4817321" y="1997743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5D707-893D-427F-9D25-8DD50B50A75E}"/>
              </a:ext>
            </a:extLst>
          </p:cNvPr>
          <p:cNvCxnSpPr>
            <a:endCxn id="5" idx="1"/>
          </p:cNvCxnSpPr>
          <p:nvPr/>
        </p:nvCxnSpPr>
        <p:spPr>
          <a:xfrm>
            <a:off x="2582354" y="2877336"/>
            <a:ext cx="755708" cy="7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C86B5-630D-4823-A010-B4050C83ED21}"/>
              </a:ext>
            </a:extLst>
          </p:cNvPr>
          <p:cNvCxnSpPr>
            <a:endCxn id="7" idx="2"/>
          </p:cNvCxnSpPr>
          <p:nvPr/>
        </p:nvCxnSpPr>
        <p:spPr>
          <a:xfrm flipV="1">
            <a:off x="4286020" y="2368583"/>
            <a:ext cx="1009823" cy="1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03D4-3F81-41D0-B5C3-938355741FC5}"/>
              </a:ext>
            </a:extLst>
          </p:cNvPr>
          <p:cNvCxnSpPr>
            <a:endCxn id="6" idx="1"/>
          </p:cNvCxnSpPr>
          <p:nvPr/>
        </p:nvCxnSpPr>
        <p:spPr>
          <a:xfrm>
            <a:off x="5774365" y="2183163"/>
            <a:ext cx="1105250" cy="66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B7009-11D6-4748-9F6F-56E0F791B17A}"/>
              </a:ext>
            </a:extLst>
          </p:cNvPr>
          <p:cNvCxnSpPr>
            <a:cxnSpLocks/>
          </p:cNvCxnSpPr>
          <p:nvPr/>
        </p:nvCxnSpPr>
        <p:spPr>
          <a:xfrm flipV="1">
            <a:off x="2103832" y="3062756"/>
            <a:ext cx="0" cy="1313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D09F91-7E93-4D8C-8A6F-54449DF1CA78}"/>
              </a:ext>
            </a:extLst>
          </p:cNvPr>
          <p:cNvSpPr txBox="1"/>
          <p:nvPr/>
        </p:nvSpPr>
        <p:spPr>
          <a:xfrm>
            <a:off x="1550635" y="4413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 Link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FD676F-D254-46E3-8E6A-9305B75B7BFF}"/>
              </a:ext>
            </a:extLst>
          </p:cNvPr>
          <p:cNvCxnSpPr>
            <a:cxnSpLocks/>
          </p:cNvCxnSpPr>
          <p:nvPr/>
        </p:nvCxnSpPr>
        <p:spPr>
          <a:xfrm flipV="1">
            <a:off x="3807498" y="3763125"/>
            <a:ext cx="0" cy="129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B9EB8A-A911-4096-9593-E213D6E0A458}"/>
              </a:ext>
            </a:extLst>
          </p:cNvPr>
          <p:cNvSpPr txBox="1"/>
          <p:nvPr/>
        </p:nvSpPr>
        <p:spPr>
          <a:xfrm>
            <a:off x="2877740" y="4993458"/>
            <a:ext cx="185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Intermediary Node</a:t>
            </a:r>
          </a:p>
        </p:txBody>
      </p:sp>
    </p:spTree>
    <p:extLst>
      <p:ext uri="{BB962C8B-B14F-4D97-AF65-F5344CB8AC3E}">
        <p14:creationId xmlns:p14="http://schemas.microsoft.com/office/powerpoint/2010/main" val="28810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7F2-C779-4739-8CD9-2BE0FCF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Recap on Linked Lists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1ED6A-8C4C-4383-8276-1DA5FD30C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310" y="269191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81CABF-A134-4150-93FB-12A28EC18ED7}"/>
              </a:ext>
            </a:extLst>
          </p:cNvPr>
          <p:cNvGraphicFramePr>
            <a:graphicFrameLocks/>
          </p:cNvGraphicFramePr>
          <p:nvPr/>
        </p:nvGraphicFramePr>
        <p:xfrm>
          <a:off x="3338062" y="341094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BD0E09-0479-4A2F-AE87-A69AAB48145A}"/>
              </a:ext>
            </a:extLst>
          </p:cNvPr>
          <p:cNvGraphicFramePr>
            <a:graphicFrameLocks/>
          </p:cNvGraphicFramePr>
          <p:nvPr/>
        </p:nvGraphicFramePr>
        <p:xfrm>
          <a:off x="6879615" y="265889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C75E74-683A-4083-9294-A65E162F2B67}"/>
              </a:ext>
            </a:extLst>
          </p:cNvPr>
          <p:cNvGraphicFramePr>
            <a:graphicFrameLocks/>
          </p:cNvGraphicFramePr>
          <p:nvPr/>
        </p:nvGraphicFramePr>
        <p:xfrm>
          <a:off x="4817321" y="1997743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5D707-893D-427F-9D25-8DD50B50A75E}"/>
              </a:ext>
            </a:extLst>
          </p:cNvPr>
          <p:cNvCxnSpPr>
            <a:endCxn id="5" idx="1"/>
          </p:cNvCxnSpPr>
          <p:nvPr/>
        </p:nvCxnSpPr>
        <p:spPr>
          <a:xfrm>
            <a:off x="2582354" y="2877336"/>
            <a:ext cx="755708" cy="7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C86B5-630D-4823-A010-B4050C83ED21}"/>
              </a:ext>
            </a:extLst>
          </p:cNvPr>
          <p:cNvCxnSpPr>
            <a:endCxn id="7" idx="2"/>
          </p:cNvCxnSpPr>
          <p:nvPr/>
        </p:nvCxnSpPr>
        <p:spPr>
          <a:xfrm flipV="1">
            <a:off x="4286020" y="2368583"/>
            <a:ext cx="1009823" cy="1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03D4-3F81-41D0-B5C3-938355741FC5}"/>
              </a:ext>
            </a:extLst>
          </p:cNvPr>
          <p:cNvCxnSpPr>
            <a:endCxn id="6" idx="1"/>
          </p:cNvCxnSpPr>
          <p:nvPr/>
        </p:nvCxnSpPr>
        <p:spPr>
          <a:xfrm>
            <a:off x="5774365" y="2183163"/>
            <a:ext cx="1105250" cy="66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B999AC-3E62-46A2-95E4-54EB0CC2C7DF}"/>
              </a:ext>
            </a:extLst>
          </p:cNvPr>
          <p:cNvCxnSpPr>
            <a:cxnSpLocks/>
          </p:cNvCxnSpPr>
          <p:nvPr/>
        </p:nvCxnSpPr>
        <p:spPr>
          <a:xfrm flipV="1">
            <a:off x="2103832" y="3062756"/>
            <a:ext cx="0" cy="1313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E2BE2B-6501-4E07-8575-E7FDBA355D1C}"/>
              </a:ext>
            </a:extLst>
          </p:cNvPr>
          <p:cNvSpPr txBox="1"/>
          <p:nvPr/>
        </p:nvSpPr>
        <p:spPr>
          <a:xfrm>
            <a:off x="1550635" y="4413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 Link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785FA-8DE6-4D03-B01D-278435C5DBD7}"/>
              </a:ext>
            </a:extLst>
          </p:cNvPr>
          <p:cNvCxnSpPr>
            <a:cxnSpLocks/>
          </p:cNvCxnSpPr>
          <p:nvPr/>
        </p:nvCxnSpPr>
        <p:spPr>
          <a:xfrm flipV="1">
            <a:off x="3807498" y="3763125"/>
            <a:ext cx="0" cy="129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8F726-A01A-41A0-887C-1727E91B03AB}"/>
              </a:ext>
            </a:extLst>
          </p:cNvPr>
          <p:cNvSpPr txBox="1"/>
          <p:nvPr/>
        </p:nvSpPr>
        <p:spPr>
          <a:xfrm>
            <a:off x="2877740" y="4993458"/>
            <a:ext cx="185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Intermediary Node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3D95E-C957-48E6-8772-FAAD2E01E720}"/>
              </a:ext>
            </a:extLst>
          </p:cNvPr>
          <p:cNvCxnSpPr>
            <a:cxnSpLocks/>
          </p:cNvCxnSpPr>
          <p:nvPr/>
        </p:nvCxnSpPr>
        <p:spPr>
          <a:xfrm flipV="1">
            <a:off x="7365571" y="3029736"/>
            <a:ext cx="0" cy="129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26FC7B-428A-430D-90D6-8C071D0DB7FB}"/>
              </a:ext>
            </a:extLst>
          </p:cNvPr>
          <p:cNvSpPr txBox="1"/>
          <p:nvPr/>
        </p:nvSpPr>
        <p:spPr>
          <a:xfrm>
            <a:off x="6435813" y="4323803"/>
            <a:ext cx="18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Tail Node</a:t>
            </a:r>
          </a:p>
        </p:txBody>
      </p:sp>
    </p:spTree>
    <p:extLst>
      <p:ext uri="{BB962C8B-B14F-4D97-AF65-F5344CB8AC3E}">
        <p14:creationId xmlns:p14="http://schemas.microsoft.com/office/powerpoint/2010/main" val="12153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7F2-C779-4739-8CD9-2BE0FCF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Recap on Linked Lists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1ED6A-8C4C-4383-8276-1DA5FD30C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310" y="269191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81CABF-A134-4150-93FB-12A28EC18ED7}"/>
              </a:ext>
            </a:extLst>
          </p:cNvPr>
          <p:cNvGraphicFramePr>
            <a:graphicFrameLocks/>
          </p:cNvGraphicFramePr>
          <p:nvPr/>
        </p:nvGraphicFramePr>
        <p:xfrm>
          <a:off x="3338062" y="341094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BD0E09-0479-4A2F-AE87-A69AAB48145A}"/>
              </a:ext>
            </a:extLst>
          </p:cNvPr>
          <p:cNvGraphicFramePr>
            <a:graphicFrameLocks/>
          </p:cNvGraphicFramePr>
          <p:nvPr/>
        </p:nvGraphicFramePr>
        <p:xfrm>
          <a:off x="6879615" y="2658896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C75E74-683A-4083-9294-A65E162F2B67}"/>
              </a:ext>
            </a:extLst>
          </p:cNvPr>
          <p:cNvGraphicFramePr>
            <a:graphicFrameLocks/>
          </p:cNvGraphicFramePr>
          <p:nvPr/>
        </p:nvGraphicFramePr>
        <p:xfrm>
          <a:off x="4817321" y="1997743"/>
          <a:ext cx="9570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22">
                  <a:extLst>
                    <a:ext uri="{9D8B030D-6E8A-4147-A177-3AD203B41FA5}">
                      <a16:colId xmlns:a16="http://schemas.microsoft.com/office/drawing/2014/main" val="3742953366"/>
                    </a:ext>
                  </a:extLst>
                </a:gridCol>
                <a:gridCol w="478522">
                  <a:extLst>
                    <a:ext uri="{9D8B030D-6E8A-4147-A177-3AD203B41FA5}">
                      <a16:colId xmlns:a16="http://schemas.microsoft.com/office/drawing/2014/main" val="112086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84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5D707-893D-427F-9D25-8DD50B50A75E}"/>
              </a:ext>
            </a:extLst>
          </p:cNvPr>
          <p:cNvCxnSpPr>
            <a:endCxn id="5" idx="1"/>
          </p:cNvCxnSpPr>
          <p:nvPr/>
        </p:nvCxnSpPr>
        <p:spPr>
          <a:xfrm>
            <a:off x="2582354" y="2877336"/>
            <a:ext cx="755708" cy="71903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C86B5-630D-4823-A010-B4050C83ED21}"/>
              </a:ext>
            </a:extLst>
          </p:cNvPr>
          <p:cNvCxnSpPr>
            <a:endCxn id="7" idx="2"/>
          </p:cNvCxnSpPr>
          <p:nvPr/>
        </p:nvCxnSpPr>
        <p:spPr>
          <a:xfrm flipV="1">
            <a:off x="4286020" y="2368583"/>
            <a:ext cx="1009823" cy="122778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03D4-3F81-41D0-B5C3-938355741FC5}"/>
              </a:ext>
            </a:extLst>
          </p:cNvPr>
          <p:cNvCxnSpPr>
            <a:endCxn id="6" idx="1"/>
          </p:cNvCxnSpPr>
          <p:nvPr/>
        </p:nvCxnSpPr>
        <p:spPr>
          <a:xfrm>
            <a:off x="5774365" y="2183163"/>
            <a:ext cx="1105250" cy="66115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8BF42-F73B-4DDB-A781-8222042E584F}"/>
              </a:ext>
            </a:extLst>
          </p:cNvPr>
          <p:cNvCxnSpPr>
            <a:cxnSpLocks/>
          </p:cNvCxnSpPr>
          <p:nvPr/>
        </p:nvCxnSpPr>
        <p:spPr>
          <a:xfrm flipV="1">
            <a:off x="2103832" y="3062756"/>
            <a:ext cx="0" cy="1313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18CF4B-7909-4760-8BCF-29D4A1FA5E13}"/>
              </a:ext>
            </a:extLst>
          </p:cNvPr>
          <p:cNvSpPr txBox="1"/>
          <p:nvPr/>
        </p:nvSpPr>
        <p:spPr>
          <a:xfrm>
            <a:off x="1550635" y="4413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 Link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95D06-CB44-417A-8F31-02E171459ADE}"/>
              </a:ext>
            </a:extLst>
          </p:cNvPr>
          <p:cNvCxnSpPr>
            <a:cxnSpLocks/>
          </p:cNvCxnSpPr>
          <p:nvPr/>
        </p:nvCxnSpPr>
        <p:spPr>
          <a:xfrm flipV="1">
            <a:off x="3807498" y="3763125"/>
            <a:ext cx="0" cy="129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1B1E-59B5-4226-85F6-9D8E7DBBE089}"/>
              </a:ext>
            </a:extLst>
          </p:cNvPr>
          <p:cNvSpPr txBox="1"/>
          <p:nvPr/>
        </p:nvSpPr>
        <p:spPr>
          <a:xfrm>
            <a:off x="2877740" y="4993458"/>
            <a:ext cx="185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Intermediary Node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DB6B-84BC-4FB6-BF47-D1E234E1801E}"/>
              </a:ext>
            </a:extLst>
          </p:cNvPr>
          <p:cNvCxnSpPr>
            <a:cxnSpLocks/>
          </p:cNvCxnSpPr>
          <p:nvPr/>
        </p:nvCxnSpPr>
        <p:spPr>
          <a:xfrm flipV="1">
            <a:off x="7365571" y="3029736"/>
            <a:ext cx="0" cy="129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E938CD-E2FF-4465-A62A-28B77A2D3716}"/>
              </a:ext>
            </a:extLst>
          </p:cNvPr>
          <p:cNvSpPr txBox="1"/>
          <p:nvPr/>
        </p:nvSpPr>
        <p:spPr>
          <a:xfrm>
            <a:off x="6435813" y="4323803"/>
            <a:ext cx="18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Tail Node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9AA863-6350-49CF-AC7D-A81E98F1E069}"/>
              </a:ext>
            </a:extLst>
          </p:cNvPr>
          <p:cNvCxnSpPr>
            <a:cxnSpLocks/>
          </p:cNvCxnSpPr>
          <p:nvPr/>
        </p:nvCxnSpPr>
        <p:spPr>
          <a:xfrm flipH="1">
            <a:off x="6305666" y="1027906"/>
            <a:ext cx="997029" cy="1486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54F758-C259-41E1-8AF4-625354E7EA59}"/>
              </a:ext>
            </a:extLst>
          </p:cNvPr>
          <p:cNvSpPr txBox="1"/>
          <p:nvPr/>
        </p:nvSpPr>
        <p:spPr>
          <a:xfrm>
            <a:off x="6435813" y="221001"/>
            <a:ext cx="185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All the arrows</a:t>
            </a:r>
          </a:p>
          <a:p>
            <a:pPr algn="ctr"/>
            <a:r>
              <a:rPr lang="en-ZA" dirty="0"/>
              <a:t>lead to the tail</a:t>
            </a:r>
          </a:p>
          <a:p>
            <a:pPr algn="ctr"/>
            <a:r>
              <a:rPr lang="en-ZA" dirty="0"/>
              <a:t>node ONLY!!</a:t>
            </a:r>
          </a:p>
        </p:txBody>
      </p:sp>
    </p:spTree>
    <p:extLst>
      <p:ext uri="{BB962C8B-B14F-4D97-AF65-F5344CB8AC3E}">
        <p14:creationId xmlns:p14="http://schemas.microsoft.com/office/powerpoint/2010/main" val="33623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67E2-702B-471B-A272-78B61780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39F7-DE7D-489A-B754-DAA6318D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0571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Traversed in either direction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Typical operations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Initialize the list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Destroy the list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Determine if list empty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Search list for a given item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Insert an item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Delete an item, and so 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14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00D0-C7FC-455E-AB70-714CB8ED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D8B25-CF75-4E16-B16B-D43EFC7D33EB}"/>
              </a:ext>
            </a:extLst>
          </p:cNvPr>
          <p:cNvSpPr txBox="1">
            <a:spLocks noChangeArrowheads="1"/>
          </p:cNvSpPr>
          <p:nvPr/>
        </p:nvSpPr>
        <p:spPr>
          <a:xfrm>
            <a:off x="1278293" y="189878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Linked list in which every node has a </a:t>
            </a:r>
            <a:r>
              <a:rPr lang="en-US" altLang="en-US" dirty="0">
                <a:latin typeface="Courier New" panose="02070309020205020404" pitchFamily="49" charset="0"/>
              </a:rPr>
              <a:t>next</a:t>
            </a:r>
            <a:r>
              <a:rPr lang="en-US" altLang="en-US" dirty="0"/>
              <a:t> pointer and a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 pointer</a:t>
            </a:r>
          </a:p>
          <a:p>
            <a:pPr lvl="1"/>
            <a:r>
              <a:rPr lang="en-US" altLang="en-US" dirty="0"/>
              <a:t>Every node contains address of next node</a:t>
            </a:r>
          </a:p>
          <a:p>
            <a:pPr lvl="2"/>
            <a:r>
              <a:rPr lang="en-US" altLang="en-US" dirty="0"/>
              <a:t>Except last node</a:t>
            </a:r>
          </a:p>
          <a:p>
            <a:pPr lvl="1"/>
            <a:r>
              <a:rPr lang="en-US" altLang="en-US" dirty="0"/>
              <a:t>Every node contains address of previous node</a:t>
            </a:r>
          </a:p>
          <a:p>
            <a:pPr lvl="2"/>
            <a:r>
              <a:rPr lang="en-US" altLang="en-US" dirty="0"/>
              <a:t>Except the first node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C041A4-8A0E-4AC2-B2D0-F4BBCB7F19FB}"/>
              </a:ext>
            </a:extLst>
          </p:cNvPr>
          <p:cNvGrpSpPr>
            <a:grpSpLocks/>
          </p:cNvGrpSpPr>
          <p:nvPr/>
        </p:nvGrpSpPr>
        <p:grpSpPr bwMode="auto">
          <a:xfrm>
            <a:off x="2497493" y="4718180"/>
            <a:ext cx="6016625" cy="1433513"/>
            <a:chOff x="1440" y="2928"/>
            <a:chExt cx="3790" cy="9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144FC-4E78-4A18-B1F9-643B9D80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2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5-27</a:t>
              </a:r>
              <a:r>
                <a:rPr lang="en-US" altLang="en-US"/>
                <a:t> Doubly linked list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9D40D4-8423-4C4D-88F8-3C91AE788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928"/>
              <a:ext cx="379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8B1FF1-4E0F-45FF-9C51-5D65CAC14503}"/>
              </a:ext>
            </a:extLst>
          </p:cNvPr>
          <p:cNvSpPr txBox="1"/>
          <p:nvPr/>
        </p:nvSpPr>
        <p:spPr>
          <a:xfrm>
            <a:off x="2565917" y="5782361"/>
            <a:ext cx="32750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779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E3A-149F-4FB3-A578-8FAC14F2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Doubly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FDA3-5A1C-4B30-B6CE-73CB9447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Default constructor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Initializes the doubly linked list to an empty state</a:t>
            </a:r>
          </a:p>
          <a:p>
            <a:pPr>
              <a:lnSpc>
                <a:spcPct val="20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isEmptyList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if the list empty</a:t>
            </a:r>
          </a:p>
          <a:p>
            <a:pPr lvl="2">
              <a:lnSpc>
                <a:spcPct val="200000"/>
              </a:lnSpc>
            </a:pPr>
            <a:r>
              <a:rPr lang="en-US" altLang="en-US" dirty="0"/>
              <a:t>Otherwise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List empty if pointer </a:t>
            </a:r>
            <a:r>
              <a:rPr lang="en-US" altLang="en-US" dirty="0">
                <a:latin typeface="Courier New" panose="02070309020205020404" pitchFamily="49" charset="0"/>
              </a:rPr>
              <a:t>first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86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1118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Doubly Linked Lists and Circular Linked Lists</vt:lpstr>
      <vt:lpstr>Recap on Linked Lists </vt:lpstr>
      <vt:lpstr>Recap on Linked Lists </vt:lpstr>
      <vt:lpstr>Recap on Linked Lists </vt:lpstr>
      <vt:lpstr>Recap on Linked Lists </vt:lpstr>
      <vt:lpstr>Recap on Linked Lists </vt:lpstr>
      <vt:lpstr>Doubly Linked Lists</vt:lpstr>
      <vt:lpstr>Doubly Linked Lists</vt:lpstr>
      <vt:lpstr>Doubly Linked Lists</vt:lpstr>
      <vt:lpstr>Doubly Linked Lists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Doubly Linked Lists (Operations)</vt:lpstr>
      <vt:lpstr>Circular Linked Lists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Lists</dc:title>
  <dc:creator>Julien NYAMBAL</dc:creator>
  <cp:lastModifiedBy>Julien NYAMBAL</cp:lastModifiedBy>
  <cp:revision>5</cp:revision>
  <dcterms:created xsi:type="dcterms:W3CDTF">2019-08-20T20:10:22Z</dcterms:created>
  <dcterms:modified xsi:type="dcterms:W3CDTF">2019-08-20T22:29:25Z</dcterms:modified>
</cp:coreProperties>
</file>