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6" r:id="rId6"/>
    <p:sldId id="279" r:id="rId7"/>
    <p:sldId id="277" r:id="rId8"/>
    <p:sldId id="260" r:id="rId9"/>
    <p:sldId id="264" r:id="rId10"/>
    <p:sldId id="261" r:id="rId11"/>
    <p:sldId id="262" r:id="rId12"/>
    <p:sldId id="263" r:id="rId13"/>
    <p:sldId id="266" r:id="rId14"/>
    <p:sldId id="267" r:id="rId15"/>
    <p:sldId id="265" r:id="rId16"/>
    <p:sldId id="268" r:id="rId17"/>
    <p:sldId id="271" r:id="rId18"/>
    <p:sldId id="269" r:id="rId19"/>
    <p:sldId id="272" r:id="rId20"/>
    <p:sldId id="273" r:id="rId21"/>
    <p:sldId id="274" r:id="rId22"/>
    <p:sldId id="275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9/18/2017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geeksforgeeks.org/tree-traversals-inorder-preorder-and-postor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.geeksforgeeks.org/tree-traversals-inorder-preorder-and-postor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.geeksforgeeks.org/tree-traversals-inorder-preorder-and-postor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an.ac.uk/~pjj/cs212/fix.html" TargetMode="External"/><Relationship Id="rId2" Type="http://schemas.openxmlformats.org/officeDocument/2006/relationships/hyperlink" Target="http://www.geeksforgeeks.org/binary-search-tree-data-stru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92S4zgXN17o&amp;list=PL2_aWCzGMAwI3W_JlcBbtYTwiQSsOTa6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572" y="1262889"/>
            <a:ext cx="10940627" cy="3035808"/>
          </a:xfrm>
        </p:spPr>
        <p:txBody>
          <a:bodyPr/>
          <a:lstStyle/>
          <a:p>
            <a:r>
              <a:rPr lang="en-ZA" dirty="0" smtClean="0"/>
              <a:t>Binary Search Trees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Raesetje Sefala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68" y="1766024"/>
            <a:ext cx="7114032" cy="3773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993" y="2315962"/>
                <a:ext cx="10058400" cy="4050792"/>
              </a:xfrm>
            </p:spPr>
            <p:txBody>
              <a:bodyPr>
                <a:normAutofit/>
              </a:bodyPr>
              <a:lstStyle/>
              <a:p>
                <a:r>
                  <a:rPr lang="en-ZA" sz="2900" b="1" u="sng" dirty="0" smtClean="0"/>
                  <a:t>Perfect Tree</a:t>
                </a:r>
              </a:p>
              <a:p>
                <a:pPr lvl="1"/>
                <a:endParaRPr lang="en-ZA" sz="2800" b="1" u="sng" dirty="0" smtClean="0"/>
              </a:p>
              <a:p>
                <a:pPr lvl="1"/>
                <a:r>
                  <a:rPr lang="en-ZA" sz="2800" b="1" dirty="0" smtClean="0"/>
                  <a:t>n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  <m:e>
                        <m:sSup>
                          <m:sSup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ZA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ZA" sz="2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ZA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2800" b="1" dirty="0" smtClean="0"/>
              </a:p>
              <a:p>
                <a:pPr lvl="1"/>
                <a:endParaRPr lang="en-ZA" sz="2800" b="1" dirty="0" smtClean="0"/>
              </a:p>
              <a:p>
                <a:pPr lvl="1"/>
                <a:r>
                  <a:rPr lang="en-ZA" sz="2800" b="1" dirty="0" smtClean="0"/>
                  <a:t>Derive the height?</a:t>
                </a:r>
                <a:endParaRPr lang="en-ZA" sz="2800" b="1" dirty="0"/>
              </a:p>
              <a:p>
                <a:pPr marL="274320" lvl="1" indent="0">
                  <a:buNone/>
                </a:pPr>
                <a:endParaRPr lang="en-ZA" sz="2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93" y="2315962"/>
                <a:ext cx="10058400" cy="4050792"/>
              </a:xfrm>
              <a:blipFill rotWithShape="0">
                <a:blip r:embed="rId3"/>
                <a:stretch>
                  <a:fillRect l="-848" t="-256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4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95" y="2322887"/>
            <a:ext cx="6201883" cy="36478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b="1" u="sng" dirty="0" smtClean="0"/>
              <a:t>Complete </a:t>
            </a:r>
            <a:r>
              <a:rPr lang="en-ZA" sz="2800" b="1" u="sng" dirty="0" smtClean="0"/>
              <a:t>tree</a:t>
            </a:r>
          </a:p>
          <a:p>
            <a:pPr marL="0" indent="0">
              <a:buNone/>
            </a:pPr>
            <a:endParaRPr lang="en-ZA" sz="2800" b="1" u="sng" dirty="0" smtClean="0"/>
          </a:p>
          <a:p>
            <a:pPr lvl="1"/>
            <a:r>
              <a:rPr lang="en-ZA" sz="2800" dirty="0" smtClean="0"/>
              <a:t>Filled from the left</a:t>
            </a:r>
          </a:p>
          <a:p>
            <a:pPr lvl="1"/>
            <a:endParaRPr lang="en-ZA" sz="2600" dirty="0" smtClean="0"/>
          </a:p>
          <a:p>
            <a:pPr lvl="1"/>
            <a:r>
              <a:rPr lang="en-ZA" sz="2800" dirty="0" smtClean="0"/>
              <a:t>H </a:t>
            </a:r>
            <a:r>
              <a:rPr lang="el-GR" sz="2800" dirty="0" smtClean="0"/>
              <a:t>ϵ</a:t>
            </a:r>
            <a:r>
              <a:rPr lang="en-ZA" sz="2800" dirty="0" smtClean="0"/>
              <a:t> O(log n)</a:t>
            </a:r>
            <a:endParaRPr lang="en-ZA" sz="2800" dirty="0"/>
          </a:p>
          <a:p>
            <a:pPr lvl="1"/>
            <a:endParaRPr lang="en-ZA" sz="2600" dirty="0"/>
          </a:p>
        </p:txBody>
      </p:sp>
    </p:spTree>
    <p:extLst>
      <p:ext uri="{BB962C8B-B14F-4D97-AF65-F5344CB8AC3E}">
        <p14:creationId xmlns:p14="http://schemas.microsoft.com/office/powerpoint/2010/main" val="6286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71" y="1051560"/>
            <a:ext cx="5766816" cy="3840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b="1" u="sng" dirty="0" smtClean="0"/>
              <a:t>Full </a:t>
            </a:r>
            <a:r>
              <a:rPr lang="en-ZA" sz="2800" b="1" u="sng" dirty="0" smtClean="0"/>
              <a:t>Tree</a:t>
            </a:r>
          </a:p>
          <a:p>
            <a:pPr marL="0" indent="0">
              <a:buNone/>
            </a:pPr>
            <a:endParaRPr lang="en-ZA" sz="2800" b="1" u="sng" dirty="0" smtClean="0"/>
          </a:p>
          <a:p>
            <a:pPr lvl="1"/>
            <a:r>
              <a:rPr lang="en-ZA" sz="2600" b="1" dirty="0" smtClean="0"/>
              <a:t>0 or 2 children</a:t>
            </a:r>
            <a:endParaRPr lang="en-ZA" sz="2600" b="1" dirty="0"/>
          </a:p>
        </p:txBody>
      </p:sp>
    </p:spTree>
    <p:extLst>
      <p:ext uri="{BB962C8B-B14F-4D97-AF65-F5344CB8AC3E}">
        <p14:creationId xmlns:p14="http://schemas.microsoft.com/office/powerpoint/2010/main" val="3500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OPERATIONS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900" b="1" u="sng" dirty="0" smtClean="0"/>
              <a:t>Insertion</a:t>
            </a:r>
          </a:p>
          <a:p>
            <a:pPr lvl="1"/>
            <a:r>
              <a:rPr lang="en-ZA" sz="2800" b="1" dirty="0" smtClean="0"/>
              <a:t>Always at the leaf</a:t>
            </a:r>
            <a:endParaRPr lang="en-ZA" sz="2800" b="1" dirty="0"/>
          </a:p>
          <a:p>
            <a:pPr lvl="1"/>
            <a:r>
              <a:rPr lang="en-ZA" sz="2800" b="1" dirty="0" smtClean="0"/>
              <a:t>L&lt; V ≤  R</a:t>
            </a:r>
          </a:p>
          <a:p>
            <a:pPr lvl="1"/>
            <a:endParaRPr lang="en-ZA" sz="2900" b="1" dirty="0"/>
          </a:p>
          <a:p>
            <a:r>
              <a:rPr lang="en-ZA" sz="2900" b="1" u="sng" dirty="0" smtClean="0"/>
              <a:t>Searching</a:t>
            </a:r>
          </a:p>
          <a:p>
            <a:pPr lvl="1"/>
            <a:r>
              <a:rPr lang="en-ZA" sz="2800" b="1" dirty="0" smtClean="0"/>
              <a:t>Case 1: O(1)</a:t>
            </a:r>
          </a:p>
          <a:p>
            <a:pPr lvl="1"/>
            <a:r>
              <a:rPr lang="en-ZA" sz="2800" b="1" dirty="0" smtClean="0"/>
              <a:t>Case 3: O(log n)</a:t>
            </a:r>
          </a:p>
          <a:p>
            <a:pPr lvl="1"/>
            <a:r>
              <a:rPr lang="en-ZA" sz="2800" b="1" dirty="0" smtClean="0"/>
              <a:t>Case 2: O(n)</a:t>
            </a:r>
          </a:p>
          <a:p>
            <a:pPr lvl="2"/>
            <a:endParaRPr lang="en-ZA" sz="2400" b="1" dirty="0"/>
          </a:p>
        </p:txBody>
      </p:sp>
    </p:spTree>
    <p:extLst>
      <p:ext uri="{BB962C8B-B14F-4D97-AF65-F5344CB8AC3E}">
        <p14:creationId xmlns:p14="http://schemas.microsoft.com/office/powerpoint/2010/main" val="34327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87166"/>
            <a:ext cx="10058400" cy="4285034"/>
          </a:xfrm>
        </p:spPr>
        <p:txBody>
          <a:bodyPr>
            <a:normAutofit/>
          </a:bodyPr>
          <a:lstStyle/>
          <a:p>
            <a:r>
              <a:rPr lang="en-ZA" sz="2900" b="1" u="sng" dirty="0" smtClean="0"/>
              <a:t>Deletion</a:t>
            </a:r>
          </a:p>
          <a:p>
            <a:pPr marL="0" indent="0">
              <a:buNone/>
            </a:pPr>
            <a:endParaRPr lang="en-ZA" sz="2900" b="1" u="sng" dirty="0" smtClean="0"/>
          </a:p>
          <a:p>
            <a:pPr lvl="1"/>
            <a:r>
              <a:rPr lang="en-ZA" sz="2800" b="1" dirty="0" smtClean="0"/>
              <a:t>Case 1: No child- a leaf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ZA" sz="2800" b="1" dirty="0" smtClean="0"/>
              <a:t>Set child of parent to null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ZA" sz="2800" b="1" dirty="0" smtClean="0"/>
              <a:t>Wipe the node from memory</a:t>
            </a:r>
          </a:p>
          <a:p>
            <a:pPr marL="548640" lvl="2" indent="0">
              <a:buNone/>
            </a:pPr>
            <a:endParaRPr lang="en-ZA" sz="2800" b="1" dirty="0" smtClean="0"/>
          </a:p>
          <a:p>
            <a:pPr marL="548640" lvl="2" indent="0">
              <a:buNone/>
            </a:pP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1276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900" b="1" u="sng" dirty="0" smtClean="0"/>
              <a:t>Deletion</a:t>
            </a:r>
          </a:p>
          <a:p>
            <a:pPr marL="548640" lvl="2" indent="0">
              <a:buNone/>
            </a:pPr>
            <a:endParaRPr lang="en-ZA" sz="2800" dirty="0" smtClean="0"/>
          </a:p>
          <a:p>
            <a:pPr lvl="1"/>
            <a:r>
              <a:rPr lang="en-ZA" sz="2800" b="1" dirty="0" smtClean="0"/>
              <a:t>Case 2: One child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ZA" sz="2800" b="1" dirty="0" smtClean="0"/>
              <a:t>Link grandparent to the child(so you don’t lose the link)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ZA" sz="2800" b="1" dirty="0" smtClean="0"/>
              <a:t>Wipe the node from memory</a:t>
            </a:r>
          </a:p>
          <a:p>
            <a:pPr marL="548640" lvl="2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2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 sz="2800" b="1" u="sng" dirty="0" smtClean="0"/>
              <a:t>Deletion</a:t>
            </a:r>
          </a:p>
          <a:p>
            <a:pPr lvl="2"/>
            <a:r>
              <a:rPr lang="en-ZA" sz="2600" dirty="0" smtClean="0"/>
              <a:t>Case 3: Two children</a:t>
            </a:r>
            <a:endParaRPr lang="en-ZA" dirty="0" smtClean="0"/>
          </a:p>
          <a:p>
            <a:pPr marL="822960" lvl="3" indent="0">
              <a:buNone/>
            </a:pPr>
            <a:endParaRPr lang="en-ZA" sz="2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45374"/>
              </p:ext>
            </p:extLst>
          </p:nvPr>
        </p:nvGraphicFramePr>
        <p:xfrm>
          <a:off x="2035048" y="3095989"/>
          <a:ext cx="81280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07913">
                <a:tc>
                  <a:txBody>
                    <a:bodyPr/>
                    <a:lstStyle/>
                    <a:p>
                      <a:r>
                        <a:rPr lang="en-ZA" sz="2800" dirty="0" smtClean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en-ZA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800" dirty="0" smtClean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lang="en-ZA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94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ZA" sz="2800" dirty="0" smtClean="0"/>
                        <a:t>Find max in the left subtree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ZA" sz="2800" dirty="0" smtClean="0"/>
                        <a:t>Copy the value</a:t>
                      </a:r>
                      <a:r>
                        <a:rPr lang="en-ZA" sz="2800" baseline="0" dirty="0" smtClean="0"/>
                        <a:t> in the target node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ZA" sz="2800" baseline="0" dirty="0" smtClean="0"/>
                        <a:t>Delete the duplicate from the subtree using the other cases</a:t>
                      </a:r>
                      <a:endParaRPr lang="en-ZA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ZA" sz="2800" dirty="0" smtClean="0"/>
                        <a:t>Find min in the right subtree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ZA" sz="2800" dirty="0" smtClean="0"/>
                        <a:t>Copy the value</a:t>
                      </a:r>
                      <a:r>
                        <a:rPr lang="en-ZA" sz="2800" baseline="0" dirty="0" smtClean="0"/>
                        <a:t> in the target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ZA" sz="2800" baseline="0" dirty="0" smtClean="0"/>
                        <a:t>Delete the duplicate the subtree using the other cases</a:t>
                      </a:r>
                      <a:endParaRPr lang="en-ZA" sz="2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9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TRAVERSALS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200" b="1" u="sng" dirty="0" smtClean="0"/>
              <a:t>Pre order</a:t>
            </a:r>
          </a:p>
          <a:p>
            <a:pPr lvl="1"/>
            <a:r>
              <a:rPr lang="en-ZA" sz="3200" b="1" dirty="0" smtClean="0"/>
              <a:t>&lt; root &gt; &lt; left &gt; &lt; right &gt;</a:t>
            </a:r>
          </a:p>
          <a:p>
            <a:pPr marL="274320" lvl="1" indent="0">
              <a:buNone/>
            </a:pPr>
            <a:endParaRPr lang="en-ZA" sz="3200" b="1" dirty="0" smtClean="0"/>
          </a:p>
          <a:p>
            <a:r>
              <a:rPr lang="en-ZA" sz="3200" b="1" u="sng" dirty="0" smtClean="0"/>
              <a:t>In order</a:t>
            </a:r>
          </a:p>
          <a:p>
            <a:pPr lvl="1"/>
            <a:r>
              <a:rPr lang="en-ZA" sz="3200" b="1" dirty="0"/>
              <a:t>&lt; </a:t>
            </a:r>
            <a:r>
              <a:rPr lang="en-ZA" sz="3200" b="1" dirty="0" smtClean="0"/>
              <a:t>left&gt; </a:t>
            </a:r>
            <a:r>
              <a:rPr lang="en-ZA" sz="3200" b="1" dirty="0"/>
              <a:t>&lt; </a:t>
            </a:r>
            <a:r>
              <a:rPr lang="en-ZA" sz="3200" b="1" dirty="0" smtClean="0"/>
              <a:t>root&gt; </a:t>
            </a:r>
            <a:r>
              <a:rPr lang="en-ZA" sz="3200" b="1" dirty="0"/>
              <a:t>&lt; right </a:t>
            </a:r>
            <a:r>
              <a:rPr lang="en-ZA" sz="3200" b="1" dirty="0" smtClean="0"/>
              <a:t>&gt;</a:t>
            </a:r>
          </a:p>
          <a:p>
            <a:pPr lvl="1"/>
            <a:endParaRPr lang="en-ZA" sz="3200" b="1" dirty="0"/>
          </a:p>
          <a:p>
            <a:r>
              <a:rPr lang="en-ZA" sz="3200" b="1" u="sng" dirty="0" smtClean="0"/>
              <a:t>Post order</a:t>
            </a:r>
          </a:p>
          <a:p>
            <a:pPr lvl="1"/>
            <a:r>
              <a:rPr lang="en-ZA" sz="3200" b="1" dirty="0"/>
              <a:t>&lt; left </a:t>
            </a:r>
            <a:r>
              <a:rPr lang="en-ZA" sz="3200" b="1" dirty="0" smtClean="0"/>
              <a:t>&gt; </a:t>
            </a:r>
            <a:r>
              <a:rPr lang="en-ZA" sz="3200" b="1" dirty="0"/>
              <a:t>&lt; right </a:t>
            </a:r>
            <a:r>
              <a:rPr lang="en-ZA" sz="3200" b="1" dirty="0" smtClean="0"/>
              <a:t>&gt; </a:t>
            </a:r>
            <a:r>
              <a:rPr lang="en-ZA" sz="3200" b="1" dirty="0"/>
              <a:t>&lt; root </a:t>
            </a:r>
            <a:r>
              <a:rPr lang="en-ZA" sz="3200" b="1" dirty="0" smtClean="0"/>
              <a:t>&gt;</a:t>
            </a:r>
            <a:endParaRPr lang="en-ZA" sz="3200" b="1" dirty="0"/>
          </a:p>
        </p:txBody>
      </p:sp>
    </p:spTree>
    <p:extLst>
      <p:ext uri="{BB962C8B-B14F-4D97-AF65-F5344CB8AC3E}">
        <p14:creationId xmlns:p14="http://schemas.microsoft.com/office/powerpoint/2010/main" val="37574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TRAVERSALS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15" y="2093976"/>
            <a:ext cx="10058400" cy="4428815"/>
          </a:xfrm>
        </p:spPr>
        <p:txBody>
          <a:bodyPr>
            <a:noAutofit/>
          </a:bodyPr>
          <a:lstStyle/>
          <a:p>
            <a:r>
              <a:rPr lang="en-ZA" sz="3200" b="1" u="sng" dirty="0" smtClean="0"/>
              <a:t>Preorder</a:t>
            </a:r>
          </a:p>
          <a:p>
            <a:pPr lvl="1"/>
            <a:r>
              <a:rPr lang="en-ZA" sz="3200" b="1" dirty="0" smtClean="0"/>
              <a:t>&lt; root &gt; &lt; left &gt; &lt; right &gt;</a:t>
            </a:r>
            <a:endParaRPr lang="en-ZA" sz="3200" b="1" dirty="0"/>
          </a:p>
          <a:p>
            <a:pPr lvl="1"/>
            <a:r>
              <a:rPr lang="en-ZA" sz="3200" b="1" dirty="0" smtClean="0"/>
              <a:t>Pseudocode:</a:t>
            </a:r>
          </a:p>
          <a:p>
            <a:pPr lvl="1"/>
            <a:endParaRPr lang="en-ZA" sz="3200" b="1" dirty="0"/>
          </a:p>
          <a:p>
            <a:pPr lvl="1"/>
            <a:endParaRPr lang="en-ZA" sz="3200" b="1" dirty="0" smtClean="0"/>
          </a:p>
          <a:p>
            <a:pPr lvl="1"/>
            <a:endParaRPr lang="en-ZA" sz="3200" b="1" dirty="0"/>
          </a:p>
          <a:p>
            <a:pPr lvl="1"/>
            <a:r>
              <a:rPr lang="en-ZA" sz="3200" b="1" dirty="0" smtClean="0"/>
              <a:t>Creates a copy of the tree</a:t>
            </a:r>
          </a:p>
          <a:p>
            <a:pPr lvl="1"/>
            <a:r>
              <a:rPr lang="en-ZA" sz="3200" b="1" dirty="0" smtClean="0"/>
              <a:t>Gets prefix tree expression: Polish 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550223"/>
            <a:ext cx="816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Ref : </a:t>
            </a:r>
            <a:r>
              <a:rPr lang="en-ZA" sz="1200" dirty="0" smtClean="0">
                <a:hlinkClick r:id="rId2"/>
              </a:rPr>
              <a:t>http</a:t>
            </a:r>
            <a:r>
              <a:rPr lang="en-ZA" sz="1200" dirty="0">
                <a:hlinkClick r:id="rId2"/>
              </a:rPr>
              <a:t>://www.geeksforgeeks.org/tree-traversals-inorder-preorder-and-postorder/</a:t>
            </a:r>
            <a:endParaRPr lang="en-ZA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52522"/>
            <a:ext cx="5985933" cy="1511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1" y="230716"/>
            <a:ext cx="3324754" cy="20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5066" y="2548467"/>
            <a:ext cx="334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Preorder: 1 2 4 5 3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7552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TRAVERSALS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15" y="2093976"/>
            <a:ext cx="10058400" cy="4428815"/>
          </a:xfrm>
        </p:spPr>
        <p:txBody>
          <a:bodyPr>
            <a:noAutofit/>
          </a:bodyPr>
          <a:lstStyle/>
          <a:p>
            <a:r>
              <a:rPr lang="en-ZA" sz="3200" b="1" u="sng" dirty="0" err="1" smtClean="0"/>
              <a:t>Inorder</a:t>
            </a:r>
            <a:endParaRPr lang="en-ZA" sz="3200" b="1" u="sng" dirty="0"/>
          </a:p>
          <a:p>
            <a:pPr lvl="1"/>
            <a:r>
              <a:rPr lang="en-ZA" sz="3200" b="1" dirty="0"/>
              <a:t>&lt; left&gt; &lt; root&gt; &lt; right </a:t>
            </a:r>
            <a:r>
              <a:rPr lang="en-ZA" sz="3200" b="1" dirty="0" smtClean="0"/>
              <a:t>&gt;</a:t>
            </a:r>
          </a:p>
          <a:p>
            <a:pPr lvl="1"/>
            <a:r>
              <a:rPr lang="en-ZA" sz="3200" b="1" dirty="0" smtClean="0"/>
              <a:t>Pseudocode:</a:t>
            </a:r>
          </a:p>
          <a:p>
            <a:pPr lvl="1"/>
            <a:endParaRPr lang="en-ZA" sz="3200" b="1" dirty="0"/>
          </a:p>
          <a:p>
            <a:pPr lvl="1"/>
            <a:endParaRPr lang="en-ZA" sz="3200" b="1" dirty="0" smtClean="0"/>
          </a:p>
          <a:p>
            <a:pPr lvl="1"/>
            <a:endParaRPr lang="en-ZA" sz="3200" b="1" dirty="0" smtClean="0"/>
          </a:p>
          <a:p>
            <a:pPr marL="274320" lvl="1" indent="0">
              <a:buNone/>
            </a:pPr>
            <a:endParaRPr lang="en-ZA" sz="3200" b="1" dirty="0"/>
          </a:p>
          <a:p>
            <a:pPr lvl="1"/>
            <a:r>
              <a:rPr lang="en-ZA" sz="3200" b="1" dirty="0"/>
              <a:t>G</a:t>
            </a:r>
            <a:r>
              <a:rPr lang="en-ZA" sz="3200" b="1" dirty="0" smtClean="0"/>
              <a:t>ives </a:t>
            </a:r>
            <a:r>
              <a:rPr lang="en-ZA" sz="3200" b="1" dirty="0"/>
              <a:t>nodes in non-decreasing order</a:t>
            </a:r>
            <a:endParaRPr lang="en-ZA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6550223"/>
            <a:ext cx="816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Ref : </a:t>
            </a:r>
            <a:r>
              <a:rPr lang="en-ZA" sz="1200" dirty="0" smtClean="0">
                <a:hlinkClick r:id="rId2"/>
              </a:rPr>
              <a:t>http</a:t>
            </a:r>
            <a:r>
              <a:rPr lang="en-ZA" sz="1200" dirty="0">
                <a:hlinkClick r:id="rId2"/>
              </a:rPr>
              <a:t>://www.geeksforgeeks.org/tree-traversals-inorder-preorder-and-postorder/</a:t>
            </a:r>
            <a:endParaRPr lang="en-ZA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1" y="230716"/>
            <a:ext cx="3324754" cy="20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3533" y="2548467"/>
            <a:ext cx="334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err="1" smtClean="0"/>
              <a:t>Inorder</a:t>
            </a:r>
            <a:r>
              <a:rPr lang="en-ZA" sz="2400" dirty="0" smtClean="0"/>
              <a:t>: 4 2 5 1 3</a:t>
            </a:r>
            <a:endParaRPr lang="en-ZA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28875"/>
            <a:ext cx="6079067" cy="14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TREES (Graph analogy)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900" b="1" u="sng" dirty="0" smtClean="0"/>
              <a:t>Trees</a:t>
            </a:r>
          </a:p>
          <a:p>
            <a:pPr lvl="1"/>
            <a:r>
              <a:rPr lang="en-ZA" sz="2800" b="1" dirty="0" smtClean="0"/>
              <a:t>Roots</a:t>
            </a:r>
          </a:p>
          <a:p>
            <a:pPr lvl="1"/>
            <a:r>
              <a:rPr lang="en-ZA" sz="2800" b="1" dirty="0" smtClean="0"/>
              <a:t>Branches</a:t>
            </a:r>
          </a:p>
          <a:p>
            <a:pPr lvl="1"/>
            <a:r>
              <a:rPr lang="en-ZA" sz="2800" b="1" dirty="0" smtClean="0"/>
              <a:t>Leaves</a:t>
            </a:r>
          </a:p>
          <a:p>
            <a:pPr lvl="1"/>
            <a:endParaRPr lang="en-ZA" sz="2800" b="1" dirty="0"/>
          </a:p>
          <a:p>
            <a:r>
              <a:rPr lang="en-ZA" sz="2900" b="1" u="sng" dirty="0" smtClean="0"/>
              <a:t>Graph</a:t>
            </a:r>
          </a:p>
          <a:p>
            <a:pPr lvl="1"/>
            <a:r>
              <a:rPr lang="en-ZA" sz="2800" b="1" dirty="0" smtClean="0"/>
              <a:t>Node</a:t>
            </a:r>
          </a:p>
          <a:p>
            <a:pPr lvl="1"/>
            <a:r>
              <a:rPr lang="en-ZA" sz="2800" b="1" dirty="0" smtClean="0"/>
              <a:t>Vertices</a:t>
            </a:r>
          </a:p>
          <a:p>
            <a:pPr lvl="1"/>
            <a:r>
              <a:rPr lang="en-ZA" sz="2800" b="1" dirty="0" smtClean="0"/>
              <a:t>Edges</a:t>
            </a:r>
          </a:p>
          <a:p>
            <a:endParaRPr lang="en-ZA" dirty="0" smtClean="0"/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96" y="2211377"/>
            <a:ext cx="4908053" cy="3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TRAVERSALS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15" y="2093976"/>
            <a:ext cx="10058400" cy="4428815"/>
          </a:xfrm>
        </p:spPr>
        <p:txBody>
          <a:bodyPr>
            <a:noAutofit/>
          </a:bodyPr>
          <a:lstStyle/>
          <a:p>
            <a:r>
              <a:rPr lang="en-ZA" sz="3200" b="1" u="sng" dirty="0" smtClean="0"/>
              <a:t>Postorder</a:t>
            </a:r>
            <a:endParaRPr lang="en-ZA" sz="3200" b="1" u="sng" dirty="0"/>
          </a:p>
          <a:p>
            <a:pPr lvl="1"/>
            <a:r>
              <a:rPr lang="en-ZA" sz="3200" b="1" dirty="0"/>
              <a:t>&lt; left&gt; &lt; root&gt; &lt; right </a:t>
            </a:r>
            <a:r>
              <a:rPr lang="en-ZA" sz="3200" b="1" dirty="0" smtClean="0"/>
              <a:t>&gt;</a:t>
            </a:r>
          </a:p>
          <a:p>
            <a:pPr lvl="1"/>
            <a:r>
              <a:rPr lang="en-ZA" sz="3200" b="1" dirty="0" smtClean="0"/>
              <a:t>Pseudocode:</a:t>
            </a:r>
          </a:p>
          <a:p>
            <a:pPr lvl="1"/>
            <a:endParaRPr lang="en-ZA" sz="3200" b="1" dirty="0"/>
          </a:p>
          <a:p>
            <a:pPr lvl="1"/>
            <a:endParaRPr lang="en-ZA" sz="3200" b="1" dirty="0" smtClean="0"/>
          </a:p>
          <a:p>
            <a:pPr lvl="1"/>
            <a:endParaRPr lang="en-ZA" sz="3200" b="1" dirty="0"/>
          </a:p>
          <a:p>
            <a:pPr lvl="1"/>
            <a:r>
              <a:rPr lang="en-ZA" sz="3200" b="1" dirty="0"/>
              <a:t>U</a:t>
            </a:r>
            <a:r>
              <a:rPr lang="en-ZA" sz="3200" b="1" dirty="0" smtClean="0"/>
              <a:t>sed </a:t>
            </a:r>
            <a:r>
              <a:rPr lang="en-ZA" sz="3200" b="1" dirty="0"/>
              <a:t>to delete the </a:t>
            </a:r>
            <a:r>
              <a:rPr lang="en-ZA" sz="3200" b="1" dirty="0" smtClean="0"/>
              <a:t>tree</a:t>
            </a:r>
          </a:p>
          <a:p>
            <a:pPr lvl="1"/>
            <a:r>
              <a:rPr lang="en-ZA" sz="3200" b="1" dirty="0" smtClean="0"/>
              <a:t>Gets </a:t>
            </a:r>
            <a:r>
              <a:rPr lang="en-US" sz="3200" b="1" dirty="0"/>
              <a:t>postfix expression</a:t>
            </a:r>
            <a:endParaRPr lang="en-ZA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6550223"/>
            <a:ext cx="816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Ref : </a:t>
            </a:r>
            <a:r>
              <a:rPr lang="en-ZA" sz="1200" dirty="0" smtClean="0">
                <a:hlinkClick r:id="rId2"/>
              </a:rPr>
              <a:t>http</a:t>
            </a:r>
            <a:r>
              <a:rPr lang="en-ZA" sz="1200" dirty="0">
                <a:hlinkClick r:id="rId2"/>
              </a:rPr>
              <a:t>://www.geeksforgeeks.org/tree-traversals-inorder-preorder-and-postorder/</a:t>
            </a:r>
            <a:endParaRPr lang="en-ZA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1" y="230716"/>
            <a:ext cx="3324754" cy="2002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3533" y="2548467"/>
            <a:ext cx="334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Postorder: 4 5 2 3 1</a:t>
            </a:r>
            <a:endParaRPr lang="en-Z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03319"/>
            <a:ext cx="5410200" cy="13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271543"/>
            <a:ext cx="5435600" cy="32823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3255487"/>
            <a:ext cx="10058400" cy="3297713"/>
          </a:xfrm>
        </p:spPr>
        <p:txBody>
          <a:bodyPr>
            <a:normAutofit lnSpcReduction="10000"/>
          </a:bodyPr>
          <a:lstStyle/>
          <a:p>
            <a:r>
              <a:rPr lang="en-ZA" sz="2800" b="1" u="sng" dirty="0" smtClean="0"/>
              <a:t>Postfix notation</a:t>
            </a:r>
          </a:p>
          <a:p>
            <a:pPr lvl="1"/>
            <a:r>
              <a:rPr lang="en-ZA" sz="2800" b="1" dirty="0"/>
              <a:t> Operators are </a:t>
            </a:r>
            <a:r>
              <a:rPr lang="en-ZA" sz="2800" b="1" dirty="0" smtClean="0"/>
              <a:t>written </a:t>
            </a:r>
            <a:r>
              <a:rPr lang="en-ZA" sz="2800" b="1" u="sng" dirty="0"/>
              <a:t>after</a:t>
            </a:r>
            <a:r>
              <a:rPr lang="en-ZA" sz="2800" b="1" dirty="0"/>
              <a:t> their </a:t>
            </a:r>
            <a:r>
              <a:rPr lang="en-ZA" sz="2800" b="1" dirty="0" smtClean="0"/>
              <a:t>operands</a:t>
            </a:r>
          </a:p>
          <a:p>
            <a:pPr lvl="2"/>
            <a:r>
              <a:rPr lang="en-ZA" sz="2800" b="1" dirty="0" smtClean="0"/>
              <a:t>3 4 + 6 x</a:t>
            </a:r>
          </a:p>
          <a:p>
            <a:pPr marL="548640" lvl="2" indent="0">
              <a:buNone/>
            </a:pPr>
            <a:endParaRPr lang="en-ZA" sz="2800" b="1" dirty="0" smtClean="0"/>
          </a:p>
          <a:p>
            <a:r>
              <a:rPr lang="en-ZA" sz="2800" b="1" u="sng" dirty="0" smtClean="0"/>
              <a:t>Polish notation</a:t>
            </a:r>
          </a:p>
          <a:p>
            <a:pPr lvl="1"/>
            <a:r>
              <a:rPr lang="en-ZA" sz="2800" b="1" dirty="0"/>
              <a:t>Operators are written </a:t>
            </a:r>
            <a:r>
              <a:rPr lang="en-ZA" sz="2800" b="1" u="sng" dirty="0"/>
              <a:t>before</a:t>
            </a:r>
            <a:r>
              <a:rPr lang="en-ZA" sz="2800" b="1" dirty="0"/>
              <a:t> their </a:t>
            </a:r>
            <a:r>
              <a:rPr lang="en-ZA" sz="2800" b="1" dirty="0" smtClean="0"/>
              <a:t>operands</a:t>
            </a:r>
          </a:p>
          <a:p>
            <a:pPr lvl="2"/>
            <a:r>
              <a:rPr lang="en-ZA" sz="2800" b="1" dirty="0" smtClean="0"/>
              <a:t>+ 3 4 x 6</a:t>
            </a:r>
          </a:p>
          <a:p>
            <a:pPr marL="548640" lvl="2" indent="0">
              <a:buNone/>
            </a:pPr>
            <a:endParaRPr lang="en-ZA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62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SUMMARY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3600" b="1" dirty="0" smtClean="0"/>
              <a:t>Trees as graphs</a:t>
            </a:r>
          </a:p>
          <a:p>
            <a:r>
              <a:rPr lang="en-ZA" sz="3600" b="1" dirty="0" smtClean="0"/>
              <a:t>Binary Search Trees</a:t>
            </a:r>
          </a:p>
          <a:p>
            <a:r>
              <a:rPr lang="en-ZA" sz="3600" b="1" dirty="0" smtClean="0"/>
              <a:t>Link to linked lists</a:t>
            </a:r>
          </a:p>
          <a:p>
            <a:r>
              <a:rPr lang="en-ZA" sz="3600" b="1" dirty="0" smtClean="0"/>
              <a:t>BST:</a:t>
            </a:r>
          </a:p>
          <a:p>
            <a:pPr lvl="2"/>
            <a:r>
              <a:rPr lang="en-ZA" sz="2800" b="1" dirty="0" smtClean="0"/>
              <a:t>Structure</a:t>
            </a:r>
          </a:p>
          <a:p>
            <a:pPr lvl="2"/>
            <a:r>
              <a:rPr lang="en-ZA" sz="2800" b="1" dirty="0" smtClean="0"/>
              <a:t>Operations</a:t>
            </a:r>
          </a:p>
          <a:p>
            <a:pPr lvl="2"/>
            <a:r>
              <a:rPr lang="en-ZA" sz="2800" b="1" dirty="0" smtClean="0"/>
              <a:t>Traversals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52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Hopefully you can say….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5" y="224155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9501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RESOURCES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b="1" dirty="0" smtClean="0"/>
              <a:t>Geeks for geeks- </a:t>
            </a:r>
            <a:r>
              <a:rPr lang="en-ZA" sz="2400" dirty="0" smtClean="0">
                <a:hlinkClick r:id="rId2"/>
              </a:rPr>
              <a:t>http://www.geeksforgeeks.org/binary-search-tree-data-structure/</a:t>
            </a:r>
            <a:endParaRPr lang="en-ZA" sz="2400" dirty="0" smtClean="0"/>
          </a:p>
          <a:p>
            <a:endParaRPr lang="en-ZA" sz="2400" dirty="0" smtClean="0"/>
          </a:p>
          <a:p>
            <a:r>
              <a:rPr lang="en-US" sz="2400" b="1" dirty="0"/>
              <a:t>Infix, Postfix and </a:t>
            </a:r>
            <a:r>
              <a:rPr lang="en-US" sz="2400" b="1" dirty="0" smtClean="0"/>
              <a:t>Prefix -</a:t>
            </a:r>
            <a:r>
              <a:rPr lang="en-US" sz="2400" b="1" dirty="0" smtClean="0">
                <a:hlinkClick r:id="rId3"/>
              </a:rPr>
              <a:t>http://www.cs.man.ac.uk/~pjj/cs212/fix.html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Operations: </a:t>
            </a:r>
            <a:r>
              <a:rPr lang="en-US" sz="1800" b="1" dirty="0" smtClean="0">
                <a:hlinkClick r:id="rId4"/>
              </a:rPr>
              <a:t>ht</a:t>
            </a:r>
            <a:r>
              <a:rPr lang="en-US" b="1" dirty="0" smtClean="0">
                <a:hlinkClick r:id="rId4"/>
              </a:rPr>
              <a:t>tps://www.youtube.com/watch?v=92S4zgXN17o&amp;list=PL2_aWCzGMAwI3W_JlcBbtYTwiQSsOTa6P</a:t>
            </a:r>
            <a:endParaRPr lang="en-US" b="1" dirty="0" smtClean="0"/>
          </a:p>
          <a:p>
            <a:endParaRPr lang="en-US" sz="2400" b="1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TREES (Graphs)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900" b="1" u="sng" dirty="0" smtClean="0"/>
              <a:t>Parents and </a:t>
            </a:r>
            <a:r>
              <a:rPr lang="en-ZA" sz="2900" b="1" u="sng" dirty="0" smtClean="0"/>
              <a:t>children</a:t>
            </a:r>
          </a:p>
          <a:p>
            <a:pPr marL="0" indent="0">
              <a:buNone/>
            </a:pPr>
            <a:endParaRPr lang="en-ZA" sz="2900" b="1" u="sng" dirty="0" smtClean="0"/>
          </a:p>
          <a:p>
            <a:pPr lvl="1"/>
            <a:r>
              <a:rPr lang="en-ZA" sz="2800" b="1" dirty="0" smtClean="0"/>
              <a:t>≤ 2 children → Binary </a:t>
            </a:r>
            <a:r>
              <a:rPr lang="en-ZA" sz="2800" b="1" dirty="0" smtClean="0"/>
              <a:t>tree</a:t>
            </a:r>
            <a:endParaRPr lang="en-ZA" sz="2800" b="1" dirty="0" smtClean="0"/>
          </a:p>
          <a:p>
            <a:pPr lvl="1"/>
            <a:r>
              <a:rPr lang="en-ZA" sz="2800" b="1" dirty="0" smtClean="0"/>
              <a:t>If all nodes have 0 or 1 children → Linked List</a:t>
            </a:r>
          </a:p>
          <a:p>
            <a:pPr lvl="1"/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25" y="4376903"/>
            <a:ext cx="5184986" cy="24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BINARY SEARCH TREE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3200" b="1" dirty="0" smtClean="0"/>
              <a:t>Also </a:t>
            </a:r>
            <a:r>
              <a:rPr lang="en-ZA" sz="3200" b="1" dirty="0"/>
              <a:t>called </a:t>
            </a:r>
            <a:r>
              <a:rPr lang="en-ZA" sz="3200" b="1" dirty="0" smtClean="0"/>
              <a:t>“ordered </a:t>
            </a:r>
            <a:r>
              <a:rPr lang="en-ZA" sz="3200" b="1" dirty="0"/>
              <a:t>binary </a:t>
            </a:r>
            <a:r>
              <a:rPr lang="en-ZA" sz="3200" b="1" dirty="0" smtClean="0"/>
              <a:t>tree”</a:t>
            </a:r>
          </a:p>
          <a:p>
            <a:pPr marL="0" indent="0">
              <a:buNone/>
            </a:pPr>
            <a:endParaRPr lang="en-ZA" sz="3200" b="1" dirty="0" smtClean="0"/>
          </a:p>
          <a:p>
            <a:r>
              <a:rPr lang="en-ZA" sz="3200" b="1" dirty="0" smtClean="0"/>
              <a:t>Type </a:t>
            </a:r>
            <a:r>
              <a:rPr lang="en-ZA" sz="3200" b="1" dirty="0"/>
              <a:t>of binary tree where the nodes are </a:t>
            </a:r>
            <a:r>
              <a:rPr lang="en-ZA" sz="3200" b="1" u="sng" dirty="0"/>
              <a:t>arranged in </a:t>
            </a:r>
            <a:r>
              <a:rPr lang="en-ZA" sz="3200" b="1" u="sng" dirty="0" smtClean="0"/>
              <a:t>order</a:t>
            </a:r>
            <a:r>
              <a:rPr lang="en-ZA" sz="3200" b="1" dirty="0" smtClean="0"/>
              <a:t>:</a:t>
            </a:r>
          </a:p>
          <a:p>
            <a:pPr marL="0" indent="0">
              <a:buNone/>
            </a:pPr>
            <a:endParaRPr lang="en-ZA" sz="3200" b="1" dirty="0" smtClean="0"/>
          </a:p>
          <a:p>
            <a:pPr lvl="1"/>
            <a:r>
              <a:rPr lang="en-ZA" sz="2800" b="1" dirty="0"/>
              <a:t>for each node, all elements in its </a:t>
            </a:r>
            <a:r>
              <a:rPr lang="en-ZA" sz="2800" b="1" u="sng" dirty="0"/>
              <a:t>left subtree are less to</a:t>
            </a:r>
            <a:r>
              <a:rPr lang="en-ZA" sz="2800" b="1" dirty="0"/>
              <a:t> the node </a:t>
            </a:r>
            <a:r>
              <a:rPr lang="en-ZA" sz="2800" b="1" dirty="0" smtClean="0"/>
              <a:t>(&lt;),</a:t>
            </a:r>
          </a:p>
          <a:p>
            <a:pPr lvl="1"/>
            <a:r>
              <a:rPr lang="en-ZA" sz="2800" b="1" dirty="0" smtClean="0"/>
              <a:t> and all </a:t>
            </a:r>
            <a:r>
              <a:rPr lang="en-ZA" sz="2800" b="1" dirty="0"/>
              <a:t>the elements in its </a:t>
            </a:r>
            <a:r>
              <a:rPr lang="en-ZA" sz="2800" b="1" u="sng" dirty="0"/>
              <a:t>right subtree are greater than</a:t>
            </a:r>
            <a:r>
              <a:rPr lang="en-ZA" sz="2800" b="1" dirty="0"/>
              <a:t> the node (&gt;)</a:t>
            </a:r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18455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BINARY SEARCH TREE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200" b="1" dirty="0" smtClean="0"/>
              <a:t>Finding Root</a:t>
            </a:r>
            <a:endParaRPr lang="en-ZA" sz="3200" b="1" dirty="0"/>
          </a:p>
          <a:p>
            <a:r>
              <a:rPr lang="en-ZA" sz="3200" b="1" dirty="0"/>
              <a:t>Finding minimum </a:t>
            </a:r>
            <a:r>
              <a:rPr lang="en-ZA" sz="3200" b="1" dirty="0" smtClean="0"/>
              <a:t>value</a:t>
            </a:r>
          </a:p>
          <a:p>
            <a:r>
              <a:rPr lang="en-ZA" sz="3200" b="1" dirty="0" smtClean="0"/>
              <a:t>Finding maximum value</a:t>
            </a:r>
          </a:p>
          <a:p>
            <a:endParaRPr lang="en-ZA" sz="3200" b="1" dirty="0" smtClean="0"/>
          </a:p>
          <a:p>
            <a:endParaRPr lang="en-Z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7395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BINARY SEARCH TREE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43459"/>
          </a:xfrm>
        </p:spPr>
        <p:txBody>
          <a:bodyPr>
            <a:normAutofit/>
          </a:bodyPr>
          <a:lstStyle/>
          <a:p>
            <a:r>
              <a:rPr lang="en-ZA" sz="3200" b="1" u="sng" dirty="0"/>
              <a:t>Lowest Common </a:t>
            </a:r>
            <a:r>
              <a:rPr lang="en-ZA" sz="3200" b="1" u="sng" dirty="0" smtClean="0"/>
              <a:t>Ancestor(LCA)</a:t>
            </a:r>
          </a:p>
          <a:p>
            <a:pPr lvl="1"/>
            <a:r>
              <a:rPr lang="en-ZA" sz="2600" b="1" dirty="0" smtClean="0"/>
              <a:t>Let </a:t>
            </a:r>
            <a:r>
              <a:rPr lang="en-ZA" sz="2600" b="1" dirty="0"/>
              <a:t>T be a rooted tree</a:t>
            </a:r>
            <a:r>
              <a:rPr lang="en-ZA" sz="2600" b="1" dirty="0" smtClean="0"/>
              <a:t>.</a:t>
            </a:r>
          </a:p>
          <a:p>
            <a:pPr lvl="1"/>
            <a:r>
              <a:rPr lang="en-ZA" sz="2600" b="1" dirty="0" smtClean="0"/>
              <a:t>The </a:t>
            </a:r>
            <a:r>
              <a:rPr lang="en-ZA" sz="2600" b="1" dirty="0"/>
              <a:t>lowest common ancestor between two nodes n1 and </a:t>
            </a:r>
            <a:r>
              <a:rPr lang="en-ZA" sz="2600" b="1" dirty="0" smtClean="0"/>
              <a:t>n2: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ZA" sz="2400" b="1" dirty="0" smtClean="0"/>
              <a:t> is the </a:t>
            </a:r>
            <a:r>
              <a:rPr lang="en-ZA" sz="2400" b="1" u="sng" dirty="0"/>
              <a:t>lowest node in T </a:t>
            </a:r>
            <a:r>
              <a:rPr lang="en-ZA" sz="2400" b="1" dirty="0"/>
              <a:t>that </a:t>
            </a:r>
            <a:r>
              <a:rPr lang="en-ZA" sz="2400" b="1" u="sng" dirty="0"/>
              <a:t>has both n1 and n2 as descendants</a:t>
            </a:r>
            <a:r>
              <a:rPr lang="en-ZA" sz="2400" b="1" dirty="0"/>
              <a:t> (where we allow a node to be a descendant of itself</a:t>
            </a:r>
            <a:r>
              <a:rPr lang="en-ZA" sz="2400" b="1" dirty="0" smtClean="0"/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ZA" sz="2400" b="1" dirty="0" smtClean="0"/>
              <a:t>LCA of 4 and 5 is:</a:t>
            </a:r>
          </a:p>
          <a:p>
            <a:pPr marL="822960" lvl="3" indent="0">
              <a:buNone/>
            </a:pPr>
            <a:r>
              <a:rPr lang="en-ZA" sz="2400" b="1" dirty="0"/>
              <a:t>	</a:t>
            </a:r>
            <a:r>
              <a:rPr lang="en-ZA" sz="2400" b="1" dirty="0" smtClean="0"/>
              <a:t>	2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ZA" sz="2400" b="1" dirty="0" smtClean="0"/>
              <a:t>LCA of 2 and 5 is:</a:t>
            </a:r>
          </a:p>
          <a:p>
            <a:pPr marL="822960" lvl="3" indent="0">
              <a:buNone/>
            </a:pPr>
            <a:r>
              <a:rPr lang="en-ZA" sz="2400" b="1" dirty="0" smtClean="0"/>
              <a:t>		2</a:t>
            </a:r>
          </a:p>
          <a:p>
            <a:endParaRPr lang="en-ZA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29" y="388662"/>
            <a:ext cx="2990592" cy="22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WHAT’S THE LINK?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b="1" dirty="0"/>
              <a:t>Sorted Linked List to </a:t>
            </a:r>
            <a:r>
              <a:rPr lang="en-ZA" sz="2800" b="1" dirty="0" smtClean="0"/>
              <a:t>BST</a:t>
            </a:r>
          </a:p>
          <a:p>
            <a:endParaRPr lang="en-ZA" sz="2800" b="1" dirty="0"/>
          </a:p>
          <a:p>
            <a:endParaRPr lang="en-ZA" sz="2800" b="1" dirty="0" smtClean="0"/>
          </a:p>
          <a:p>
            <a:endParaRPr lang="en-ZA" sz="2800" b="1" dirty="0"/>
          </a:p>
          <a:p>
            <a:endParaRPr lang="en-ZA" sz="2800" b="1" dirty="0" smtClean="0"/>
          </a:p>
          <a:p>
            <a:r>
              <a:rPr lang="en-ZA" sz="2800" b="1" dirty="0"/>
              <a:t>Input:  Linked List 1-&gt;2-&gt;</a:t>
            </a:r>
            <a:r>
              <a:rPr lang="en-ZA" sz="2800" b="1" dirty="0" smtClean="0"/>
              <a:t>3</a:t>
            </a:r>
          </a:p>
          <a:p>
            <a:r>
              <a:rPr lang="en-ZA" sz="2800" b="1" dirty="0"/>
              <a:t>Input: Linked List 1-&gt;2-&gt;3-&gt;4-&gt;5-&gt;6-&gt;7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14" y="2687742"/>
            <a:ext cx="5364480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STRUCTURE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91" y="2711325"/>
            <a:ext cx="4248275" cy="4146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69008"/>
            <a:ext cx="10058400" cy="4050792"/>
          </a:xfrm>
        </p:spPr>
        <p:txBody>
          <a:bodyPr>
            <a:normAutofit/>
          </a:bodyPr>
          <a:lstStyle/>
          <a:p>
            <a:r>
              <a:rPr lang="en-ZA" sz="2800" b="1" dirty="0" smtClean="0"/>
              <a:t>Height – the length of the path from the root to the 			furthest leaf</a:t>
            </a:r>
            <a:endParaRPr lang="en-ZA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7486" y="4233333"/>
            <a:ext cx="244686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800" b="1" dirty="0" smtClean="0">
                <a:solidFill>
                  <a:srgbClr val="0070C0"/>
                </a:solidFill>
              </a:rPr>
              <a:t>Height = </a:t>
            </a:r>
            <a:r>
              <a:rPr lang="en-ZA" sz="2800" b="1" dirty="0" smtClean="0">
                <a:solidFill>
                  <a:srgbClr val="0070C0"/>
                </a:solidFill>
              </a:rPr>
              <a:t>4</a:t>
            </a:r>
            <a:endParaRPr lang="en-ZA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b="1" u="sng" dirty="0" smtClean="0"/>
              <a:t>Perfect </a:t>
            </a:r>
            <a:r>
              <a:rPr lang="en-ZA" sz="2800" b="1" u="sng" dirty="0" smtClean="0"/>
              <a:t>tree</a:t>
            </a:r>
          </a:p>
          <a:p>
            <a:pPr marL="0" indent="0">
              <a:buNone/>
            </a:pPr>
            <a:endParaRPr lang="en-ZA" sz="2800" b="1" u="sng" dirty="0" smtClean="0"/>
          </a:p>
          <a:p>
            <a:pPr lvl="1"/>
            <a:r>
              <a:rPr lang="en-ZA" sz="2600" b="1" dirty="0" smtClean="0"/>
              <a:t>Max number of nodes</a:t>
            </a:r>
          </a:p>
          <a:p>
            <a:pPr lvl="1"/>
            <a:endParaRPr lang="en-ZA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72" y="1289304"/>
            <a:ext cx="4517136" cy="33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831</TotalTime>
  <Words>590</Words>
  <Application>Microsoft Office PowerPoint</Application>
  <PresentationFormat>Widescreen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Cambria Math</vt:lpstr>
      <vt:lpstr>Wingdings</vt:lpstr>
      <vt:lpstr>Wood Type</vt:lpstr>
      <vt:lpstr>Binary Search Trees</vt:lpstr>
      <vt:lpstr>TREES (Graph analogy) </vt:lpstr>
      <vt:lpstr>TREES (Graphs) </vt:lpstr>
      <vt:lpstr>BINARY SEARCH TREE</vt:lpstr>
      <vt:lpstr>BINARY SEARCH TREE</vt:lpstr>
      <vt:lpstr>BINARY SEARCH TREE</vt:lpstr>
      <vt:lpstr>WHAT’S THE LINK?</vt:lpstr>
      <vt:lpstr>STRUCTURE</vt:lpstr>
      <vt:lpstr>STRUCTURE</vt:lpstr>
      <vt:lpstr>STRUCTURE</vt:lpstr>
      <vt:lpstr>STRUCTURE</vt:lpstr>
      <vt:lpstr>STRUCTURE</vt:lpstr>
      <vt:lpstr>OPERATIONS</vt:lpstr>
      <vt:lpstr>OPERATIONS</vt:lpstr>
      <vt:lpstr>OPERATIONS</vt:lpstr>
      <vt:lpstr>OPERATIONS</vt:lpstr>
      <vt:lpstr>TRAVERSALS</vt:lpstr>
      <vt:lpstr>TRAVERSALS</vt:lpstr>
      <vt:lpstr>TRAVERSALS</vt:lpstr>
      <vt:lpstr>TRAVERSALS</vt:lpstr>
      <vt:lpstr>TRAVERSALS</vt:lpstr>
      <vt:lpstr>SUMMARY</vt:lpstr>
      <vt:lpstr>Hopefully you can say….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Amy Sefala</dc:creator>
  <cp:lastModifiedBy>Amy Sefala</cp:lastModifiedBy>
  <cp:revision>35</cp:revision>
  <dcterms:created xsi:type="dcterms:W3CDTF">2017-09-17T05:36:47Z</dcterms:created>
  <dcterms:modified xsi:type="dcterms:W3CDTF">2017-09-19T05:55:17Z</dcterms:modified>
</cp:coreProperties>
</file>