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4"/>
  </p:notesMasterIdLst>
  <p:handoutMasterIdLst>
    <p:handoutMasterId r:id="rId15"/>
  </p:handoutMasterIdLst>
  <p:sldIdLst>
    <p:sldId id="256" r:id="rId2"/>
    <p:sldId id="257" r:id="rId3"/>
    <p:sldId id="258" r:id="rId4"/>
    <p:sldId id="259" r:id="rId5"/>
    <p:sldId id="261" r:id="rId6"/>
    <p:sldId id="263" r:id="rId7"/>
    <p:sldId id="264" r:id="rId8"/>
    <p:sldId id="265" r:id="rId9"/>
    <p:sldId id="266" r:id="rId10"/>
    <p:sldId id="267" r:id="rId11"/>
    <p:sldId id="268" r:id="rId12"/>
    <p:sldId id="269" r:id="rId13"/>
  </p:sldIdLst>
  <p:sldSz cx="9144000" cy="6858000" type="screen4x3"/>
  <p:notesSz cx="6791325" cy="99218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824" y="-28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2908" cy="496094"/>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6846" y="0"/>
            <a:ext cx="2942908" cy="496094"/>
          </a:xfrm>
          <a:prstGeom prst="rect">
            <a:avLst/>
          </a:prstGeom>
        </p:spPr>
        <p:txBody>
          <a:bodyPr vert="horz" lIns="91440" tIns="45720" rIns="91440" bIns="45720" rtlCol="0"/>
          <a:lstStyle>
            <a:lvl1pPr algn="r">
              <a:defRPr sz="1200"/>
            </a:lvl1pPr>
          </a:lstStyle>
          <a:p>
            <a:fld id="{987FD95A-86BE-406F-84D9-444AAAABD485}" type="datetimeFigureOut">
              <a:rPr lang="en-GB" smtClean="0"/>
              <a:pPr/>
              <a:t>07/09/2013</a:t>
            </a:fld>
            <a:endParaRPr lang="en-GB"/>
          </a:p>
        </p:txBody>
      </p:sp>
      <p:sp>
        <p:nvSpPr>
          <p:cNvPr id="4" name="Footer Placeholder 3"/>
          <p:cNvSpPr>
            <a:spLocks noGrp="1"/>
          </p:cNvSpPr>
          <p:nvPr>
            <p:ph type="ftr" sz="quarter" idx="2"/>
          </p:nvPr>
        </p:nvSpPr>
        <p:spPr>
          <a:xfrm>
            <a:off x="0" y="9424059"/>
            <a:ext cx="2942908" cy="496094"/>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6846" y="9424059"/>
            <a:ext cx="2942908" cy="496094"/>
          </a:xfrm>
          <a:prstGeom prst="rect">
            <a:avLst/>
          </a:prstGeom>
        </p:spPr>
        <p:txBody>
          <a:bodyPr vert="horz" lIns="91440" tIns="45720" rIns="91440" bIns="45720" rtlCol="0" anchor="b"/>
          <a:lstStyle>
            <a:lvl1pPr algn="r">
              <a:defRPr sz="1200"/>
            </a:lvl1pPr>
          </a:lstStyle>
          <a:p>
            <a:fld id="{E07EA086-69FB-4492-8468-F20D3D5EC244}" type="slidenum">
              <a:rPr lang="en-GB" smtClean="0"/>
              <a:pPr/>
              <a:t>‹#›</a:t>
            </a:fld>
            <a:endParaRPr lang="en-GB"/>
          </a:p>
        </p:txBody>
      </p:sp>
    </p:spTree>
    <p:extLst>
      <p:ext uri="{BB962C8B-B14F-4D97-AF65-F5344CB8AC3E}">
        <p14:creationId xmlns="" xmlns:p14="http://schemas.microsoft.com/office/powerpoint/2010/main" val="27521329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3225"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6513" y="0"/>
            <a:ext cx="2943225" cy="496888"/>
          </a:xfrm>
          <a:prstGeom prst="rect">
            <a:avLst/>
          </a:prstGeom>
        </p:spPr>
        <p:txBody>
          <a:bodyPr vert="horz" lIns="91440" tIns="45720" rIns="91440" bIns="45720" rtlCol="0"/>
          <a:lstStyle>
            <a:lvl1pPr algn="r">
              <a:defRPr sz="1200"/>
            </a:lvl1pPr>
          </a:lstStyle>
          <a:p>
            <a:fld id="{BF3A1E79-3CF2-4356-B29D-472AA34F08F9}" type="datetimeFigureOut">
              <a:rPr lang="en-GB" smtClean="0"/>
              <a:pPr/>
              <a:t>07/09/2013</a:t>
            </a:fld>
            <a:endParaRPr lang="en-GB"/>
          </a:p>
        </p:txBody>
      </p:sp>
      <p:sp>
        <p:nvSpPr>
          <p:cNvPr id="4" name="Slide Image Placeholder 3"/>
          <p:cNvSpPr>
            <a:spLocks noGrp="1" noRot="1" noChangeAspect="1"/>
          </p:cNvSpPr>
          <p:nvPr>
            <p:ph type="sldImg" idx="2"/>
          </p:nvPr>
        </p:nvSpPr>
        <p:spPr>
          <a:xfrm>
            <a:off x="915988" y="744538"/>
            <a:ext cx="4959350" cy="3721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13288"/>
            <a:ext cx="5432425" cy="446405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23400"/>
            <a:ext cx="2943225" cy="496888"/>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6513" y="9423400"/>
            <a:ext cx="2943225" cy="496888"/>
          </a:xfrm>
          <a:prstGeom prst="rect">
            <a:avLst/>
          </a:prstGeom>
        </p:spPr>
        <p:txBody>
          <a:bodyPr vert="horz" lIns="91440" tIns="45720" rIns="91440" bIns="45720" rtlCol="0" anchor="b"/>
          <a:lstStyle>
            <a:lvl1pPr algn="r">
              <a:defRPr sz="1200"/>
            </a:lvl1pPr>
          </a:lstStyle>
          <a:p>
            <a:fld id="{7390D708-7B6D-4EFE-88AB-86B85D2FDD6A}" type="slidenum">
              <a:rPr lang="en-GB" smtClean="0"/>
              <a:pPr/>
              <a:t>‹#›</a:t>
            </a:fld>
            <a:endParaRPr lang="en-GB"/>
          </a:p>
        </p:txBody>
      </p:sp>
    </p:spTree>
    <p:extLst>
      <p:ext uri="{BB962C8B-B14F-4D97-AF65-F5344CB8AC3E}">
        <p14:creationId xmlns="" xmlns:p14="http://schemas.microsoft.com/office/powerpoint/2010/main" val="1125947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SA" dirty="0"/>
          </a:p>
        </p:txBody>
      </p:sp>
      <p:sp>
        <p:nvSpPr>
          <p:cNvPr id="4" name="Slide Number Placeholder 3"/>
          <p:cNvSpPr>
            <a:spLocks noGrp="1"/>
          </p:cNvSpPr>
          <p:nvPr>
            <p:ph type="sldNum" sz="quarter" idx="10"/>
          </p:nvPr>
        </p:nvSpPr>
        <p:spPr/>
        <p:txBody>
          <a:bodyPr/>
          <a:lstStyle/>
          <a:p>
            <a:fld id="{7390D708-7B6D-4EFE-88AB-86B85D2FDD6A}" type="slidenum">
              <a:rPr lang="en-GB" smtClean="0"/>
              <a:pPr/>
              <a:t>7</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Give Example for each type.</a:t>
            </a:r>
            <a:endParaRPr lang="ar-SA" dirty="0"/>
          </a:p>
        </p:txBody>
      </p:sp>
      <p:sp>
        <p:nvSpPr>
          <p:cNvPr id="4" name="Slide Number Placeholder 3"/>
          <p:cNvSpPr>
            <a:spLocks noGrp="1"/>
          </p:cNvSpPr>
          <p:nvPr>
            <p:ph type="sldNum" sz="quarter" idx="10"/>
          </p:nvPr>
        </p:nvSpPr>
        <p:spPr/>
        <p:txBody>
          <a:bodyPr/>
          <a:lstStyle/>
          <a:p>
            <a:fld id="{7390D708-7B6D-4EFE-88AB-86B85D2FDD6A}" type="slidenum">
              <a:rPr lang="en-GB" smtClean="0"/>
              <a:pPr/>
              <a:t>10</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786926"/>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4394CAA4-D9D8-4324-95D4-B63648E18196}" type="datetime1">
              <a:rPr lang="en-GB" smtClean="0"/>
              <a:pPr/>
              <a:t>07/09/2013</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11" name="Slide Number Placeholder 10"/>
          <p:cNvSpPr>
            <a:spLocks noGrp="1"/>
          </p:cNvSpPr>
          <p:nvPr>
            <p:ph type="sldNum" sz="quarter" idx="12"/>
          </p:nvPr>
        </p:nvSpPr>
        <p:spPr/>
        <p:txBody>
          <a:bodyPr/>
          <a:lstStyle>
            <a:extLst/>
          </a:lstStyle>
          <a:p>
            <a:fld id="{90A4E342-6077-4C86-B021-2389399CFFF9}" type="slidenum">
              <a:rPr lang="en-GB" smtClean="0"/>
              <a:pPr/>
              <a:t>‹#›</a:t>
            </a:fld>
            <a:endParaRPr lang="en-GB"/>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9508551-BDA9-476F-B52B-E39EE31B664C}" type="datetime1">
              <a:rPr lang="en-GB" smtClean="0"/>
              <a:pPr/>
              <a:t>07/09/2013</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90A4E342-6077-4C86-B021-2389399CFFF9}" type="slidenum">
              <a:rPr lang="en-GB" smtClean="0"/>
              <a:pPr/>
              <a:t>‹#›</a:t>
            </a:fld>
            <a:endParaRPr lang="en-GB"/>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CB45134-5979-4BC8-9E78-3840873253F0}" type="datetime1">
              <a:rPr lang="en-GB" smtClean="0"/>
              <a:pPr/>
              <a:t>07/09/2013</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90A4E342-6077-4C86-B021-2389399CFFF9}" type="slidenum">
              <a:rPr lang="en-GB" smtClean="0"/>
              <a:pPr/>
              <a:t>‹#›</a:t>
            </a:fld>
            <a:endParaRPr lang="en-GB"/>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183880" cy="1051560"/>
          </a:xfrm>
        </p:spPr>
        <p:txBody>
          <a:bodyPr/>
          <a:lstStyle>
            <a:lvl1pPr>
              <a:lnSpc>
                <a:spcPct val="150000"/>
              </a:lnSpc>
              <a:defRPr>
                <a:solidFill>
                  <a:schemeClr val="accent1">
                    <a:lumMod val="75000"/>
                  </a:schemeClr>
                </a:solidFill>
                <a:latin typeface="Cambria" pitchFamily="18" charset="0"/>
              </a:defRPr>
            </a:lvl1pPr>
            <a:extLst/>
          </a:lstStyle>
          <a:p>
            <a:r>
              <a:rPr kumimoji="0" lang="en-US" dirty="0" smtClean="0"/>
              <a:t>Click to edit Master title style</a:t>
            </a:r>
            <a:endParaRPr kumimoji="0" lang="en-US" dirty="0"/>
          </a:p>
        </p:txBody>
      </p:sp>
      <p:sp>
        <p:nvSpPr>
          <p:cNvPr id="3" name="Content Placeholder 2"/>
          <p:cNvSpPr>
            <a:spLocks noGrp="1"/>
          </p:cNvSpPr>
          <p:nvPr>
            <p:ph idx="1"/>
          </p:nvPr>
        </p:nvSpPr>
        <p:spPr>
          <a:xfrm>
            <a:off x="502920" y="1628800"/>
            <a:ext cx="8183880" cy="4187952"/>
          </a:xfrm>
        </p:spPr>
        <p:txBody>
          <a:bodyPr/>
          <a:lstStyle>
            <a:lvl1pPr>
              <a:defRPr>
                <a:solidFill>
                  <a:schemeClr val="tx1"/>
                </a:solidFill>
                <a:latin typeface="Cambria" pitchFamily="18" charset="0"/>
              </a:defRPr>
            </a:lvl1pPr>
            <a:lvl2pPr>
              <a:defRPr>
                <a:solidFill>
                  <a:schemeClr val="tx1"/>
                </a:solidFill>
                <a:latin typeface="Cambria" pitchFamily="18" charset="0"/>
              </a:defRPr>
            </a:lvl2pPr>
            <a:lvl3pPr>
              <a:defRPr>
                <a:solidFill>
                  <a:schemeClr val="tx1"/>
                </a:solidFill>
                <a:latin typeface="Cambria" pitchFamily="18" charset="0"/>
              </a:defRPr>
            </a:lvl3pPr>
            <a:lvl4pPr>
              <a:defRPr>
                <a:solidFill>
                  <a:schemeClr val="tx1"/>
                </a:solidFill>
                <a:latin typeface="Cambria" pitchFamily="18" charset="0"/>
              </a:defRPr>
            </a:lvl4pPr>
            <a:lvl5pPr>
              <a:defRPr>
                <a:solidFill>
                  <a:schemeClr val="tx1"/>
                </a:solidFill>
                <a:latin typeface="Cambria" pitchFamily="18" charset="0"/>
              </a:defRPr>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extLst/>
          </a:lstStyle>
          <a:p>
            <a:fld id="{9D7EC38A-FA28-4409-B894-09B3F3E29A2D}" type="datetime1">
              <a:rPr lang="en-GB" smtClean="0"/>
              <a:pPr/>
              <a:t>07/09/2013</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90A4E342-6077-4C86-B021-2389399CFFF9}" type="slidenum">
              <a:rPr lang="en-GB" smtClean="0"/>
              <a:pPr/>
              <a:t>‹#›</a:t>
            </a:fld>
            <a:endParaRPr lang="en-GB"/>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534BA14-E471-46F0-8766-A865DF01489C}" type="datetime1">
              <a:rPr lang="en-GB" smtClean="0"/>
              <a:pPr/>
              <a:t>07/09/2013</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90A4E342-6077-4C86-B021-2389399CFFF9}" type="slidenum">
              <a:rPr lang="en-GB" smtClean="0"/>
              <a:pPr/>
              <a:t>‹#›</a:t>
            </a:fld>
            <a:endParaRPr lang="en-GB"/>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6344815-8804-456B-9299-BA934436D6FD}" type="datetime1">
              <a:rPr lang="en-GB" smtClean="0"/>
              <a:pPr/>
              <a:t>07/09/2013</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90A4E342-6077-4C86-B021-2389399CFFF9}" type="slidenum">
              <a:rPr lang="en-GB" smtClean="0"/>
              <a:pPr/>
              <a:t>‹#›</a:t>
            </a:fld>
            <a:endParaRPr lang="en-GB"/>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1E9FA3B-9E20-4000-AD15-24568CD956FE}" type="datetime1">
              <a:rPr lang="en-GB" smtClean="0"/>
              <a:pPr/>
              <a:t>07/09/2013</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90A4E342-6077-4C86-B021-2389399CFFF9}" type="slidenum">
              <a:rPr lang="en-GB" smtClean="0"/>
              <a:pPr/>
              <a:t>‹#›</a:t>
            </a:fld>
            <a:endParaRPr lang="en-GB"/>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6018B8F-28D0-4118-A138-AA9679341A76}" type="datetime1">
              <a:rPr lang="en-GB" smtClean="0"/>
              <a:pPr/>
              <a:t>07/09/2013</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90A4E342-6077-4C86-B021-2389399CFFF9}" type="slidenum">
              <a:rPr lang="en-GB" smtClean="0"/>
              <a:pPr/>
              <a:t>‹#›</a:t>
            </a:fld>
            <a:endParaRPr lang="en-GB"/>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B8EB4A8F-26AA-4257-810E-30E2A822AE90}" type="datetime1">
              <a:rPr lang="en-GB" smtClean="0"/>
              <a:pPr/>
              <a:t>07/09/2013</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90A4E342-6077-4C86-B021-2389399CFFF9}" type="slidenum">
              <a:rPr lang="en-GB" smtClean="0"/>
              <a:pPr/>
              <a:t>‹#›</a:t>
            </a:fld>
            <a:endParaRPr lang="en-GB"/>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798173E-E729-4DD4-A1D9-252F730B8D5C}" type="datetime1">
              <a:rPr lang="en-GB" smtClean="0"/>
              <a:pPr/>
              <a:t>07/09/2013</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90A4E342-6077-4C86-B021-2389399CFFF9}" type="slidenum">
              <a:rPr lang="en-GB" smtClean="0"/>
              <a:pPr/>
              <a:t>‹#›</a:t>
            </a:fld>
            <a:endParaRPr lang="en-GB"/>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B19D971-5685-4787-917C-1F2CC691ED37}" type="datetime1">
              <a:rPr lang="en-GB" smtClean="0"/>
              <a:pPr/>
              <a:t>07/09/2013</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90A4E342-6077-4C86-B021-2389399CFFF9}" type="slidenum">
              <a:rPr lang="en-GB" smtClean="0"/>
              <a:pPr/>
              <a:t>‹#›</a:t>
            </a:fld>
            <a:endParaRPr lang="en-GB"/>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EADF0D54-86BB-49EE-A1A4-DF9478899619}" type="datetime1">
              <a:rPr lang="en-GB" smtClean="0"/>
              <a:pPr/>
              <a:t>07/09/2013</a:t>
            </a:fld>
            <a:endParaRPr lang="en-GB"/>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GB"/>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90A4E342-6077-4C86-B021-2389399CFFF9}"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fade/>
  </p:transition>
  <p:hf hdr="0" ftr="0" dt="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 </a:t>
            </a:r>
            <a:endParaRPr lang="en-GB" dirty="0"/>
          </a:p>
        </p:txBody>
      </p:sp>
      <p:sp>
        <p:nvSpPr>
          <p:cNvPr id="3" name="Subtitle 2"/>
          <p:cNvSpPr>
            <a:spLocks noGrp="1"/>
          </p:cNvSpPr>
          <p:nvPr>
            <p:ph type="subTitle" idx="1"/>
          </p:nvPr>
        </p:nvSpPr>
        <p:spPr/>
        <p:txBody>
          <a:bodyPr/>
          <a:lstStyle/>
          <a:p>
            <a:r>
              <a:rPr lang="en-GB" dirty="0" smtClean="0"/>
              <a:t> </a:t>
            </a:r>
            <a:endParaRPr lang="en-GB" dirty="0"/>
          </a:p>
        </p:txBody>
      </p:sp>
      <p:sp>
        <p:nvSpPr>
          <p:cNvPr id="5" name="Title 1"/>
          <p:cNvSpPr txBox="1">
            <a:spLocks/>
          </p:cNvSpPr>
          <p:nvPr/>
        </p:nvSpPr>
        <p:spPr>
          <a:xfrm>
            <a:off x="1259632" y="2276872"/>
            <a:ext cx="6858000" cy="1440160"/>
          </a:xfrm>
          <a:prstGeom prst="rect">
            <a:avLst/>
          </a:prstGeom>
          <a:noFill/>
          <a:ln>
            <a:noFill/>
          </a:ln>
          <a:effectLst>
            <a:glow rad="101600">
              <a:schemeClr val="accent6">
                <a:satMod val="175000"/>
                <a:alpha val="40000"/>
              </a:schemeClr>
            </a:glow>
          </a:effectLst>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1" anchor="ctr">
            <a:noAutofit/>
          </a:bodyPr>
          <a:lstStyle/>
          <a:p>
            <a:pPr algn="ctr"/>
            <a:r>
              <a:rPr lang="en-US" sz="3200" b="1" dirty="0" smtClean="0">
                <a:solidFill>
                  <a:schemeClr val="tx1"/>
                </a:solidFill>
                <a:latin typeface="Times New Roman" pitchFamily="18" charset="0"/>
                <a:cs typeface="Times New Roman" pitchFamily="18" charset="0"/>
              </a:rPr>
              <a:t>CS 140</a:t>
            </a:r>
          </a:p>
          <a:p>
            <a:pPr algn="ctr"/>
            <a:r>
              <a:rPr lang="en-US" sz="3200" b="1" dirty="0" smtClean="0">
                <a:solidFill>
                  <a:schemeClr val="tx1"/>
                </a:solidFill>
                <a:latin typeface="Times New Roman" pitchFamily="18" charset="0"/>
                <a:cs typeface="Times New Roman" pitchFamily="18" charset="0"/>
              </a:rPr>
              <a:t>Computer Programming (I)</a:t>
            </a:r>
          </a:p>
          <a:p>
            <a:pPr algn="ctr"/>
            <a:r>
              <a:rPr lang="en-US" sz="3200" dirty="0" smtClean="0">
                <a:solidFill>
                  <a:schemeClr val="tx1"/>
                </a:solidFill>
                <a:latin typeface="Times New Roman" pitchFamily="18" charset="0"/>
                <a:cs typeface="Times New Roman" pitchFamily="18" charset="0"/>
              </a:rPr>
              <a:t>First semester- 2013-2014</a:t>
            </a:r>
          </a:p>
          <a:p>
            <a:pPr algn="ctr"/>
            <a:r>
              <a:rPr lang="en-US" sz="3200" dirty="0" smtClean="0">
                <a:solidFill>
                  <a:schemeClr val="tx1"/>
                </a:solidFill>
                <a:latin typeface="Times New Roman" pitchFamily="18" charset="0"/>
                <a:cs typeface="Times New Roman" pitchFamily="18" charset="0"/>
              </a:rPr>
              <a:t>(</a:t>
            </a:r>
            <a:r>
              <a:rPr lang="en-US" sz="3200" dirty="0">
                <a:solidFill>
                  <a:schemeClr val="tx1"/>
                </a:solidFill>
                <a:latin typeface="Times New Roman" pitchFamily="18" charset="0"/>
                <a:cs typeface="Times New Roman" pitchFamily="18" charset="0"/>
              </a:rPr>
              <a:t>3</a:t>
            </a:r>
            <a:r>
              <a:rPr lang="en-US" sz="3200" dirty="0" smtClean="0">
                <a:solidFill>
                  <a:schemeClr val="tx1"/>
                </a:solidFill>
                <a:latin typeface="Times New Roman" pitchFamily="18" charset="0"/>
                <a:cs typeface="Times New Roman" pitchFamily="18" charset="0"/>
              </a:rPr>
              <a:t> credits)</a:t>
            </a:r>
            <a:endParaRPr lang="en-US" sz="3200" dirty="0">
              <a:solidFill>
                <a:schemeClr val="tx1"/>
              </a:solidFill>
              <a:latin typeface="Times New Roman" pitchFamily="18" charset="0"/>
              <a:cs typeface="Times New Roman" pitchFamily="18" charset="0"/>
            </a:endParaRPr>
          </a:p>
        </p:txBody>
      </p:sp>
      <p:sp>
        <p:nvSpPr>
          <p:cNvPr id="7" name="Rectangle 1"/>
          <p:cNvSpPr>
            <a:spLocks noChangeArrowheads="1"/>
          </p:cNvSpPr>
          <p:nvPr/>
        </p:nvSpPr>
        <p:spPr bwMode="auto">
          <a:xfrm>
            <a:off x="2497715" y="620688"/>
            <a:ext cx="4418902" cy="95410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a:endParaRPr lang="en-US" sz="1400" dirty="0" smtClean="0"/>
          </a:p>
          <a:p>
            <a:pPr algn="ctr"/>
            <a:r>
              <a:rPr lang="en-US" sz="1400" dirty="0" smtClean="0"/>
              <a:t>Imam Mohammad bin Saud Islamic University </a:t>
            </a:r>
            <a:br>
              <a:rPr lang="en-US" sz="1400" dirty="0" smtClean="0"/>
            </a:br>
            <a:r>
              <a:rPr lang="en-US" sz="1400" dirty="0" smtClean="0"/>
              <a:t>College </a:t>
            </a:r>
            <a:r>
              <a:rPr lang="en-US" sz="1400" dirty="0"/>
              <a:t>of Computer Science and Information</a:t>
            </a:r>
          </a:p>
          <a:p>
            <a:pPr algn="ctr"/>
            <a:r>
              <a:rPr lang="en-US" sz="1400" dirty="0"/>
              <a:t>Computer Science </a:t>
            </a:r>
            <a:r>
              <a:rPr lang="en-US" sz="1400" dirty="0" smtClean="0"/>
              <a:t>Department</a:t>
            </a:r>
            <a:endParaRPr lang="en-US" sz="1400" dirty="0"/>
          </a:p>
        </p:txBody>
      </p:sp>
      <p:sp>
        <p:nvSpPr>
          <p:cNvPr id="13" name="Slide Number Placeholder 12"/>
          <p:cNvSpPr>
            <a:spLocks noGrp="1"/>
          </p:cNvSpPr>
          <p:nvPr>
            <p:ph type="sldNum" sz="quarter" idx="12"/>
          </p:nvPr>
        </p:nvSpPr>
        <p:spPr/>
        <p:txBody>
          <a:bodyPr/>
          <a:lstStyle/>
          <a:p>
            <a:fld id="{90A4E342-6077-4C86-B021-2389399CFFF9}" type="slidenum">
              <a:rPr lang="en-GB" smtClean="0"/>
              <a:pPr/>
              <a:t>1</a:t>
            </a:fld>
            <a:endParaRPr lang="en-GB" dirty="0"/>
          </a:p>
        </p:txBody>
      </p:sp>
      <p:sp>
        <p:nvSpPr>
          <p:cNvPr id="14" name="Text Box 40"/>
          <p:cNvSpPr txBox="1">
            <a:spLocks noChangeArrowheads="1"/>
          </p:cNvSpPr>
          <p:nvPr/>
        </p:nvSpPr>
        <p:spPr bwMode="auto">
          <a:xfrm>
            <a:off x="3347864" y="4509120"/>
            <a:ext cx="2997758" cy="397032"/>
          </a:xfrm>
          <a:prstGeom prst="rect">
            <a:avLst/>
          </a:prstGeom>
          <a:solidFill>
            <a:schemeClr val="accent1">
              <a:lumMod val="75000"/>
            </a:schemeClr>
          </a:solidFill>
          <a:ln>
            <a:headEnd/>
            <a:tailEnd/>
          </a:ln>
          <a:effectLst>
            <a:outerShdw blurRad="76200" dist="50800" dir="5400000" rotWithShape="0">
              <a:srgbClr val="4E3B30">
                <a:alpha val="60000"/>
              </a:srgbClr>
            </a:outerShdw>
            <a:softEdge rad="63500"/>
          </a:effectLst>
        </p:spPr>
        <p:style>
          <a:lnRef idx="0">
            <a:schemeClr val="accent1"/>
          </a:lnRef>
          <a:fillRef idx="3">
            <a:schemeClr val="accent1"/>
          </a:fillRef>
          <a:effectRef idx="3">
            <a:schemeClr val="accent1"/>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fontAlgn="base">
              <a:lnSpc>
                <a:spcPct val="90000"/>
              </a:lnSpc>
              <a:spcBef>
                <a:spcPct val="40000"/>
              </a:spcBef>
              <a:spcAft>
                <a:spcPct val="0"/>
              </a:spcAft>
              <a:buClr>
                <a:srgbClr val="518BC5"/>
              </a:buClr>
            </a:pPr>
            <a:r>
              <a:rPr lang="en-US" sz="2200" dirty="0" smtClean="0">
                <a:latin typeface="Cambria" pitchFamily="18" charset="0"/>
              </a:rPr>
              <a:t>L. Dania Alomar</a:t>
            </a:r>
            <a:endParaRPr lang="ar-SA" sz="2200" b="1" dirty="0">
              <a:solidFill>
                <a:srgbClr val="555555"/>
              </a:solidFill>
              <a:latin typeface="Cambria" pitchFamily="18"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ar-SA" dirty="0" smtClean="0">
              <a:effectLst/>
            </a:endParaRPr>
          </a:p>
        </p:txBody>
      </p:sp>
      <p:sp>
        <p:nvSpPr>
          <p:cNvPr id="3" name="Content Placeholder 2"/>
          <p:cNvSpPr>
            <a:spLocks noGrp="1"/>
          </p:cNvSpPr>
          <p:nvPr>
            <p:ph idx="1"/>
          </p:nvPr>
        </p:nvSpPr>
        <p:spPr/>
        <p:txBody>
          <a:bodyPr/>
          <a:lstStyle/>
          <a:p>
            <a:r>
              <a:rPr lang="en-US" b="1" dirty="0" smtClean="0"/>
              <a:t>Sequential</a:t>
            </a:r>
            <a:r>
              <a:rPr lang="en-US" dirty="0" smtClean="0"/>
              <a:t> - The next sequential instruction is executed(Default flow of execution)</a:t>
            </a:r>
          </a:p>
          <a:p>
            <a:r>
              <a:rPr lang="en-US" b="1" dirty="0" smtClean="0"/>
              <a:t>Conditional</a:t>
            </a:r>
            <a:r>
              <a:rPr lang="en-US" dirty="0" smtClean="0"/>
              <a:t> - An instruction is conditionally executed based upon a conditional expression being true. </a:t>
            </a:r>
          </a:p>
          <a:p>
            <a:r>
              <a:rPr lang="en-US" b="1" dirty="0" smtClean="0"/>
              <a:t>Iteration</a:t>
            </a:r>
            <a:r>
              <a:rPr lang="en-US" dirty="0" smtClean="0"/>
              <a:t> - A sequence of instructions are repeatedly executed for a specified number of iterations. </a:t>
            </a:r>
          </a:p>
          <a:p>
            <a:endParaRPr lang="ar-SA" dirty="0"/>
          </a:p>
        </p:txBody>
      </p:sp>
      <p:sp>
        <p:nvSpPr>
          <p:cNvPr id="4" name="Slide Number Placeholder 3"/>
          <p:cNvSpPr>
            <a:spLocks noGrp="1"/>
          </p:cNvSpPr>
          <p:nvPr>
            <p:ph type="sldNum" sz="quarter" idx="12"/>
          </p:nvPr>
        </p:nvSpPr>
        <p:spPr/>
        <p:txBody>
          <a:bodyPr/>
          <a:lstStyle/>
          <a:p>
            <a:fld id="{90A4E342-6077-4C86-B021-2389399CFFF9}" type="slidenum">
              <a:rPr lang="en-GB" smtClean="0"/>
              <a:pPr/>
              <a:t>10</a:t>
            </a:fld>
            <a:endParaRPr lang="en-GB"/>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Exercises</a:t>
            </a:r>
            <a:r>
              <a:rPr lang="en-US" dirty="0" smtClean="0"/>
              <a:t> </a:t>
            </a:r>
            <a:endParaRPr lang="ar-SA"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t>Write an algorithm that asks the user to enter an integer number and prints the square of that number.</a:t>
            </a:r>
          </a:p>
          <a:p>
            <a:pPr marL="514350" indent="-514350">
              <a:buFont typeface="+mj-lt"/>
              <a:buAutoNum type="arabicPeriod"/>
            </a:pPr>
            <a:r>
              <a:rPr lang="en-US" dirty="0" smtClean="0"/>
              <a:t>Write the algorithm that calculates the area of a circle that the user wants. (Area of a circle = 3.14 X radius X radius).</a:t>
            </a:r>
          </a:p>
          <a:p>
            <a:pPr marL="514350" indent="-514350">
              <a:buFont typeface="+mj-lt"/>
              <a:buAutoNum type="arabicPeriod"/>
            </a:pPr>
            <a:r>
              <a:rPr lang="en-US" dirty="0" smtClean="0"/>
              <a:t>Write the algorithm that asks the user to enter two integer numbers and to choose to make either addition or subtraction of those two numbers. Finally, you have to print the result of the chosen operation.</a:t>
            </a:r>
          </a:p>
          <a:p>
            <a:endParaRPr lang="en-US" dirty="0" smtClean="0"/>
          </a:p>
          <a:p>
            <a:endParaRPr lang="en-US" dirty="0" smtClean="0"/>
          </a:p>
          <a:p>
            <a:endParaRPr lang="en-US" dirty="0" smtClean="0"/>
          </a:p>
          <a:p>
            <a:endParaRPr lang="ar-SA" dirty="0"/>
          </a:p>
        </p:txBody>
      </p:sp>
      <p:sp>
        <p:nvSpPr>
          <p:cNvPr id="4" name="Slide Number Placeholder 3"/>
          <p:cNvSpPr>
            <a:spLocks noGrp="1"/>
          </p:cNvSpPr>
          <p:nvPr>
            <p:ph type="sldNum" sz="quarter" idx="12"/>
          </p:nvPr>
        </p:nvSpPr>
        <p:spPr/>
        <p:txBody>
          <a:bodyPr/>
          <a:lstStyle/>
          <a:p>
            <a:fld id="{90A4E342-6077-4C86-B021-2389399CFFF9}" type="slidenum">
              <a:rPr lang="en-GB" smtClean="0"/>
              <a:pPr/>
              <a:t>11</a:t>
            </a:fld>
            <a:endParaRPr lang="en-GB"/>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rPr>
              <a:t>Cont.</a:t>
            </a:r>
            <a:endParaRPr lang="ar-SA" dirty="0" smtClean="0">
              <a:effectLst/>
            </a:endParaRPr>
          </a:p>
        </p:txBody>
      </p:sp>
      <p:sp>
        <p:nvSpPr>
          <p:cNvPr id="3" name="Content Placeholder 2"/>
          <p:cNvSpPr>
            <a:spLocks noGrp="1"/>
          </p:cNvSpPr>
          <p:nvPr>
            <p:ph idx="1"/>
          </p:nvPr>
        </p:nvSpPr>
        <p:spPr/>
        <p:txBody>
          <a:bodyPr/>
          <a:lstStyle/>
          <a:p>
            <a:pPr marL="514350" indent="-514350"/>
            <a:r>
              <a:rPr lang="en-US" dirty="0" smtClean="0"/>
              <a:t>Suppose that the cost of sending an international fax is calculated as follows: Service charges SR 3.00; SR 0.20 per page for the first 10 pages; and SR 0.10 for each additional page. Design an algorithm that asks the user to enter the number of pages to be faxed. The algorithm then uses the number of pages to be faxed to calculate the amount due.</a:t>
            </a:r>
          </a:p>
          <a:p>
            <a:endParaRPr lang="ar-SA" dirty="0"/>
          </a:p>
        </p:txBody>
      </p:sp>
      <p:sp>
        <p:nvSpPr>
          <p:cNvPr id="4" name="Slide Number Placeholder 3"/>
          <p:cNvSpPr>
            <a:spLocks noGrp="1"/>
          </p:cNvSpPr>
          <p:nvPr>
            <p:ph type="sldNum" sz="quarter" idx="12"/>
          </p:nvPr>
        </p:nvSpPr>
        <p:spPr/>
        <p:txBody>
          <a:bodyPr/>
          <a:lstStyle/>
          <a:p>
            <a:fld id="{90A4E342-6077-4C86-B021-2389399CFFF9}" type="slidenum">
              <a:rPr lang="en-GB" smtClean="0"/>
              <a:pPr/>
              <a:t>12</a:t>
            </a:fld>
            <a:endParaRPr lang="en-GB"/>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rPr>
              <a:t>Instructor</a:t>
            </a:r>
            <a:endParaRPr lang="en-GB" dirty="0">
              <a:effectLst/>
            </a:endParaRPr>
          </a:p>
        </p:txBody>
      </p:sp>
      <p:sp>
        <p:nvSpPr>
          <p:cNvPr id="3" name="Content Placeholder 2"/>
          <p:cNvSpPr>
            <a:spLocks noGrp="1"/>
          </p:cNvSpPr>
          <p:nvPr>
            <p:ph idx="1"/>
          </p:nvPr>
        </p:nvSpPr>
        <p:spPr/>
        <p:txBody>
          <a:bodyPr>
            <a:normAutofit/>
          </a:bodyPr>
          <a:lstStyle/>
          <a:p>
            <a:r>
              <a:rPr lang="en-US" b="1" dirty="0"/>
              <a:t>Lecturer </a:t>
            </a:r>
            <a:r>
              <a:rPr lang="en-US" b="1" dirty="0" smtClean="0"/>
              <a:t>Dania  Alomar</a:t>
            </a:r>
            <a:r>
              <a:rPr lang="en-US" dirty="0" smtClean="0"/>
              <a:t>, </a:t>
            </a:r>
          </a:p>
          <a:p>
            <a:r>
              <a:rPr lang="en-US" dirty="0" smtClean="0"/>
              <a:t>College of Computer science and Information, </a:t>
            </a:r>
          </a:p>
          <a:p>
            <a:r>
              <a:rPr lang="en-US" dirty="0" smtClean="0"/>
              <a:t>My Email: cs.dania@yahoo.com</a:t>
            </a:r>
          </a:p>
          <a:p>
            <a:r>
              <a:rPr lang="en-US" dirty="0" smtClean="0"/>
              <a:t>Office: 3165.</a:t>
            </a:r>
          </a:p>
          <a:p>
            <a:r>
              <a:rPr lang="en-US" dirty="0" smtClean="0"/>
              <a:t>Office hours:</a:t>
            </a:r>
          </a:p>
          <a:p>
            <a:pPr lvl="1"/>
            <a:r>
              <a:rPr lang="en-US" dirty="0" smtClean="0"/>
              <a:t>Sun: 2</a:t>
            </a:r>
            <a:r>
              <a:rPr lang="en-US" baseline="30000" dirty="0" smtClean="0"/>
              <a:t>nd </a:t>
            </a:r>
            <a:r>
              <a:rPr lang="en-US" dirty="0" smtClean="0"/>
              <a:t>lecture.</a:t>
            </a:r>
          </a:p>
          <a:p>
            <a:pPr lvl="1"/>
            <a:r>
              <a:rPr lang="en-US" dirty="0" smtClean="0"/>
              <a:t>Tue: 2</a:t>
            </a:r>
            <a:r>
              <a:rPr lang="en-US" baseline="30000" dirty="0" smtClean="0"/>
              <a:t>nd </a:t>
            </a:r>
            <a:r>
              <a:rPr lang="en-US" dirty="0" smtClean="0"/>
              <a:t>lecture.</a:t>
            </a:r>
            <a:endParaRPr lang="en-US" dirty="0"/>
          </a:p>
          <a:p>
            <a:pPr lvl="1"/>
            <a:r>
              <a:rPr lang="en-US" dirty="0" smtClean="0"/>
              <a:t>Wed: 3</a:t>
            </a:r>
            <a:r>
              <a:rPr lang="en-US" baseline="30000" dirty="0" smtClean="0"/>
              <a:t>rd</a:t>
            </a:r>
            <a:r>
              <a:rPr lang="en-US" dirty="0" smtClean="0"/>
              <a:t> , 4</a:t>
            </a:r>
            <a:r>
              <a:rPr lang="en-US" baseline="30000" dirty="0" smtClean="0"/>
              <a:t>th</a:t>
            </a:r>
            <a:r>
              <a:rPr lang="en-US" dirty="0" smtClean="0"/>
              <a:t> lectures.</a:t>
            </a:r>
          </a:p>
          <a:p>
            <a:pPr lvl="1"/>
            <a:r>
              <a:rPr lang="en-US" dirty="0" smtClean="0"/>
              <a:t>Thurs: 2</a:t>
            </a:r>
            <a:r>
              <a:rPr lang="en-US" baseline="30000" dirty="0" smtClean="0"/>
              <a:t>nd </a:t>
            </a:r>
            <a:r>
              <a:rPr lang="en-US" dirty="0" smtClean="0"/>
              <a:t>lecture.</a:t>
            </a:r>
          </a:p>
        </p:txBody>
      </p:sp>
      <p:sp>
        <p:nvSpPr>
          <p:cNvPr id="14" name="Slide Number Placeholder 13"/>
          <p:cNvSpPr>
            <a:spLocks noGrp="1"/>
          </p:cNvSpPr>
          <p:nvPr>
            <p:ph type="sldNum" sz="quarter" idx="12"/>
          </p:nvPr>
        </p:nvSpPr>
        <p:spPr/>
        <p:txBody>
          <a:bodyPr/>
          <a:lstStyle/>
          <a:p>
            <a:fld id="{90A4E342-6077-4C86-B021-2389399CFFF9}" type="slidenum">
              <a:rPr lang="en-GB" smtClean="0"/>
              <a:pPr/>
              <a:t>2</a:t>
            </a:fld>
            <a:endParaRPr lang="en-GB"/>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rPr>
              <a:t>Textbook</a:t>
            </a:r>
            <a:endParaRPr lang="ar-SA" dirty="0"/>
          </a:p>
        </p:txBody>
      </p:sp>
      <p:sp>
        <p:nvSpPr>
          <p:cNvPr id="3" name="Content Placeholder 2"/>
          <p:cNvSpPr>
            <a:spLocks noGrp="1"/>
          </p:cNvSpPr>
          <p:nvPr>
            <p:ph idx="1"/>
          </p:nvPr>
        </p:nvSpPr>
        <p:spPr/>
        <p:txBody>
          <a:bodyPr/>
          <a:lstStyle/>
          <a:p>
            <a:pPr>
              <a:buClr>
                <a:srgbClr val="C00000"/>
              </a:buClr>
            </a:pPr>
            <a:r>
              <a:rPr lang="en-US" b="1" dirty="0" smtClean="0"/>
              <a:t>Textbook </a:t>
            </a:r>
            <a:r>
              <a:rPr lang="en-US" b="1" dirty="0"/>
              <a:t>:</a:t>
            </a:r>
            <a:endParaRPr lang="en-US" b="1" dirty="0" smtClean="0"/>
          </a:p>
          <a:p>
            <a:pPr lvl="1">
              <a:buClr>
                <a:srgbClr val="C00000"/>
              </a:buClr>
            </a:pPr>
            <a:r>
              <a:rPr lang="en-US" dirty="0" smtClean="0"/>
              <a:t>C++ How to Program</a:t>
            </a:r>
            <a:r>
              <a:rPr lang="en-US" i="1" dirty="0" smtClean="0"/>
              <a:t>,</a:t>
            </a:r>
          </a:p>
          <a:p>
            <a:pPr lvl="2">
              <a:buClr>
                <a:srgbClr val="C00000"/>
              </a:buClr>
            </a:pPr>
            <a:r>
              <a:rPr lang="en-US" dirty="0" smtClean="0"/>
              <a:t>by </a:t>
            </a:r>
            <a:r>
              <a:rPr lang="en-US" dirty="0" err="1" smtClean="0"/>
              <a:t>Deitel</a:t>
            </a:r>
            <a:r>
              <a:rPr lang="en-US" dirty="0" smtClean="0"/>
              <a:t> and </a:t>
            </a:r>
            <a:r>
              <a:rPr lang="en-US" dirty="0" err="1" smtClean="0"/>
              <a:t>Deitel</a:t>
            </a:r>
            <a:r>
              <a:rPr lang="en-US" dirty="0" smtClean="0"/>
              <a:t>, Pearson </a:t>
            </a:r>
          </a:p>
          <a:p>
            <a:pPr lvl="2">
              <a:buClr>
                <a:srgbClr val="C00000"/>
              </a:buClr>
            </a:pPr>
            <a:r>
              <a:rPr lang="en-US" dirty="0" smtClean="0"/>
              <a:t>7</a:t>
            </a:r>
            <a:r>
              <a:rPr lang="en-US" baseline="30000" dirty="0" smtClean="0"/>
              <a:t>th</a:t>
            </a:r>
            <a:r>
              <a:rPr lang="en-US" dirty="0" smtClean="0"/>
              <a:t> or 8</a:t>
            </a:r>
            <a:r>
              <a:rPr lang="en-US" baseline="30000" dirty="0" smtClean="0"/>
              <a:t>th</a:t>
            </a:r>
            <a:r>
              <a:rPr lang="en-US" dirty="0" smtClean="0"/>
              <a:t>  Edition.</a:t>
            </a:r>
          </a:p>
          <a:p>
            <a:r>
              <a:rPr lang="en-US" b="1" dirty="0" smtClean="0"/>
              <a:t>References </a:t>
            </a:r>
            <a:r>
              <a:rPr lang="en-US" b="1" dirty="0"/>
              <a:t>:</a:t>
            </a:r>
            <a:endParaRPr lang="en-US" dirty="0"/>
          </a:p>
          <a:p>
            <a:r>
              <a:rPr lang="en-US" sz="2400" dirty="0" smtClean="0"/>
              <a:t>C++ Programming: From Problem Analysis to Program Design,</a:t>
            </a:r>
          </a:p>
          <a:p>
            <a:pPr lvl="2">
              <a:buClr>
                <a:srgbClr val="C00000"/>
              </a:buClr>
            </a:pPr>
            <a:r>
              <a:rPr lang="en-US" dirty="0" smtClean="0"/>
              <a:t>by De D. S. </a:t>
            </a:r>
            <a:r>
              <a:rPr lang="en-US" dirty="0" err="1" smtClean="0"/>
              <a:t>Malik</a:t>
            </a:r>
            <a:r>
              <a:rPr lang="en-US" dirty="0" smtClean="0"/>
              <a:t>, </a:t>
            </a:r>
            <a:endParaRPr lang="en-US" dirty="0"/>
          </a:p>
          <a:p>
            <a:pPr lvl="2">
              <a:buClr>
                <a:srgbClr val="C00000"/>
              </a:buClr>
            </a:pPr>
            <a:r>
              <a:rPr lang="en-US" dirty="0" smtClean="0"/>
              <a:t>2006 	</a:t>
            </a:r>
            <a:endParaRPr lang="en-US" dirty="0"/>
          </a:p>
          <a:p>
            <a:endParaRPr lang="ar-SA" dirty="0"/>
          </a:p>
        </p:txBody>
      </p:sp>
      <p:sp>
        <p:nvSpPr>
          <p:cNvPr id="4" name="Slide Number Placeholder 3"/>
          <p:cNvSpPr>
            <a:spLocks noGrp="1"/>
          </p:cNvSpPr>
          <p:nvPr>
            <p:ph type="sldNum" sz="quarter" idx="12"/>
          </p:nvPr>
        </p:nvSpPr>
        <p:spPr/>
        <p:txBody>
          <a:bodyPr/>
          <a:lstStyle/>
          <a:p>
            <a:fld id="{90A4E342-6077-4C86-B021-2389399CFFF9}" type="slidenum">
              <a:rPr lang="en-GB" smtClean="0"/>
              <a:pPr/>
              <a:t>3</a:t>
            </a:fld>
            <a:endParaRPr lang="en-GB"/>
          </a:p>
        </p:txBody>
      </p:sp>
    </p:spTree>
    <p:extLst>
      <p:ext uri="{BB962C8B-B14F-4D97-AF65-F5344CB8AC3E}">
        <p14:creationId xmlns="" xmlns:p14="http://schemas.microsoft.com/office/powerpoint/2010/main" val="83550157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rPr>
              <a:t>Objectives</a:t>
            </a:r>
            <a:endParaRPr lang="ar-SA" dirty="0">
              <a:effectLst/>
            </a:endParaRPr>
          </a:p>
        </p:txBody>
      </p:sp>
      <p:sp>
        <p:nvSpPr>
          <p:cNvPr id="3" name="Content Placeholder 2"/>
          <p:cNvSpPr>
            <a:spLocks noGrp="1"/>
          </p:cNvSpPr>
          <p:nvPr>
            <p:ph idx="1"/>
          </p:nvPr>
        </p:nvSpPr>
        <p:spPr/>
        <p:txBody>
          <a:bodyPr>
            <a:noAutofit/>
          </a:bodyPr>
          <a:lstStyle/>
          <a:p>
            <a:r>
              <a:rPr lang="en-US" sz="2100" dirty="0" smtClean="0"/>
              <a:t>I</a:t>
            </a:r>
            <a:r>
              <a:rPr lang="x-none" sz="2100" smtClean="0"/>
              <a:t>ntroduce fundamentals of structured programming, with emphasis on understanding functions, variables, and control structures</a:t>
            </a:r>
            <a:r>
              <a:rPr lang="en-US" sz="2100" dirty="0" smtClean="0"/>
              <a:t>.</a:t>
            </a:r>
          </a:p>
          <a:p>
            <a:r>
              <a:rPr lang="x-none" sz="2100" smtClean="0"/>
              <a:t>Introduce various tools used in programming, including editors, compilers, linkers, and loaders</a:t>
            </a:r>
            <a:r>
              <a:rPr lang="en-US" sz="2100" dirty="0" smtClean="0"/>
              <a:t>.</a:t>
            </a:r>
          </a:p>
          <a:p>
            <a:r>
              <a:rPr lang="x-none" sz="2100" smtClean="0"/>
              <a:t>Use the C++ language to implement the problem solving and algorithm design skills</a:t>
            </a:r>
            <a:r>
              <a:rPr lang="en-US" sz="2100" dirty="0" smtClean="0"/>
              <a:t>.</a:t>
            </a:r>
          </a:p>
          <a:p>
            <a:r>
              <a:rPr lang="x-none" sz="2100" smtClean="0"/>
              <a:t>Declare and use C++ class objects, their methods and attributes</a:t>
            </a:r>
            <a:endParaRPr lang="en-US" sz="2100" dirty="0" smtClean="0"/>
          </a:p>
          <a:p>
            <a:r>
              <a:rPr lang="x-none" sz="2100" smtClean="0"/>
              <a:t>Understand the concept of a pointer variable and a dynamic data variable and be able to declare and use them in C++ programs</a:t>
            </a:r>
            <a:r>
              <a:rPr lang="en-US" sz="2100" dirty="0" smtClean="0"/>
              <a:t>.</a:t>
            </a:r>
          </a:p>
          <a:p>
            <a:r>
              <a:rPr lang="x-none" sz="2100" smtClean="0"/>
              <a:t>Learn how to write and use recursive functions</a:t>
            </a:r>
            <a:endParaRPr lang="en-US" sz="2100" dirty="0" smtClean="0"/>
          </a:p>
          <a:p>
            <a:r>
              <a:rPr lang="x-none" sz="2100" smtClean="0"/>
              <a:t>Declare and manipulate different kinds of arrays</a:t>
            </a:r>
            <a:endParaRPr lang="en-US" sz="2100" dirty="0"/>
          </a:p>
        </p:txBody>
      </p:sp>
      <p:sp>
        <p:nvSpPr>
          <p:cNvPr id="4" name="Slide Number Placeholder 3"/>
          <p:cNvSpPr>
            <a:spLocks noGrp="1"/>
          </p:cNvSpPr>
          <p:nvPr>
            <p:ph type="sldNum" sz="quarter" idx="12"/>
          </p:nvPr>
        </p:nvSpPr>
        <p:spPr/>
        <p:txBody>
          <a:bodyPr/>
          <a:lstStyle/>
          <a:p>
            <a:fld id="{90A4E342-6077-4C86-B021-2389399CFFF9}" type="slidenum">
              <a:rPr lang="en-GB" smtClean="0"/>
              <a:pPr/>
              <a:t>4</a:t>
            </a:fld>
            <a:endParaRPr lang="en-GB"/>
          </a:p>
        </p:txBody>
      </p:sp>
    </p:spTree>
    <p:extLst>
      <p:ext uri="{BB962C8B-B14F-4D97-AF65-F5344CB8AC3E}">
        <p14:creationId xmlns="" xmlns:p14="http://schemas.microsoft.com/office/powerpoint/2010/main" val="132987191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Topics </a:t>
            </a:r>
            <a:r>
              <a:rPr lang="en-US" dirty="0" smtClean="0">
                <a:effectLst/>
              </a:rPr>
              <a:t>Covered</a:t>
            </a:r>
            <a:endParaRPr lang="ar-SA" dirty="0"/>
          </a:p>
        </p:txBody>
      </p:sp>
      <p:sp>
        <p:nvSpPr>
          <p:cNvPr id="3" name="Content Placeholder 2"/>
          <p:cNvSpPr>
            <a:spLocks noGrp="1"/>
          </p:cNvSpPr>
          <p:nvPr>
            <p:ph idx="1"/>
          </p:nvPr>
        </p:nvSpPr>
        <p:spPr>
          <a:xfrm>
            <a:off x="502920" y="1628800"/>
            <a:ext cx="8183880" cy="4536504"/>
          </a:xfrm>
        </p:spPr>
        <p:txBody>
          <a:bodyPr>
            <a:normAutofit/>
          </a:bodyPr>
          <a:lstStyle/>
          <a:p>
            <a:pPr marL="0" indent="0">
              <a:buNone/>
            </a:pPr>
            <a:r>
              <a:rPr lang="en-US" dirty="0"/>
              <a:t>This course will cover the following topics:</a:t>
            </a:r>
          </a:p>
          <a:p>
            <a:pPr marL="540000" lvl="1">
              <a:spcBef>
                <a:spcPts val="600"/>
              </a:spcBef>
            </a:pPr>
            <a:r>
              <a:rPr lang="en-US" dirty="0" smtClean="0"/>
              <a:t>General introduction to C++ programming</a:t>
            </a:r>
          </a:p>
          <a:p>
            <a:pPr marL="540000" lvl="1">
              <a:spcBef>
                <a:spcPts val="600"/>
              </a:spcBef>
            </a:pPr>
            <a:r>
              <a:rPr lang="en-US" dirty="0" smtClean="0"/>
              <a:t>Complete C++ program</a:t>
            </a:r>
          </a:p>
          <a:p>
            <a:pPr marL="540000" lvl="1">
              <a:spcBef>
                <a:spcPts val="600"/>
              </a:spcBef>
            </a:pPr>
            <a:r>
              <a:rPr lang="en-US" dirty="0" smtClean="0"/>
              <a:t>Variables</a:t>
            </a:r>
          </a:p>
          <a:p>
            <a:pPr marL="540000" lvl="1">
              <a:spcBef>
                <a:spcPts val="600"/>
              </a:spcBef>
            </a:pPr>
            <a:r>
              <a:rPr lang="en-US" dirty="0" smtClean="0"/>
              <a:t>Functions</a:t>
            </a:r>
            <a:endParaRPr lang="en-US" dirty="0"/>
          </a:p>
          <a:p>
            <a:pPr marL="540000" lvl="1">
              <a:spcBef>
                <a:spcPts val="600"/>
              </a:spcBef>
            </a:pPr>
            <a:r>
              <a:rPr lang="en-US" dirty="0" smtClean="0"/>
              <a:t>Control Structures</a:t>
            </a:r>
          </a:p>
          <a:p>
            <a:pPr marL="540000" lvl="1">
              <a:spcBef>
                <a:spcPts val="600"/>
              </a:spcBef>
            </a:pPr>
            <a:r>
              <a:rPr lang="en-US" dirty="0" smtClean="0"/>
              <a:t>Arrays</a:t>
            </a:r>
          </a:p>
          <a:p>
            <a:pPr marL="540000" lvl="1">
              <a:spcBef>
                <a:spcPts val="600"/>
              </a:spcBef>
            </a:pPr>
            <a:r>
              <a:rPr lang="en-US" dirty="0" smtClean="0"/>
              <a:t>Pointers</a:t>
            </a:r>
          </a:p>
          <a:p>
            <a:pPr marL="540000" lvl="1">
              <a:spcBef>
                <a:spcPts val="600"/>
              </a:spcBef>
            </a:pPr>
            <a:r>
              <a:rPr lang="en-US" dirty="0" smtClean="0"/>
              <a:t>Introduction to OO programming</a:t>
            </a:r>
          </a:p>
        </p:txBody>
      </p:sp>
      <p:sp>
        <p:nvSpPr>
          <p:cNvPr id="4" name="Slide Number Placeholder 3"/>
          <p:cNvSpPr>
            <a:spLocks noGrp="1"/>
          </p:cNvSpPr>
          <p:nvPr>
            <p:ph type="sldNum" sz="quarter" idx="12"/>
          </p:nvPr>
        </p:nvSpPr>
        <p:spPr/>
        <p:txBody>
          <a:bodyPr/>
          <a:lstStyle/>
          <a:p>
            <a:fld id="{90A4E342-6077-4C86-B021-2389399CFFF9}" type="slidenum">
              <a:rPr lang="en-GB" smtClean="0"/>
              <a:pPr/>
              <a:t>5</a:t>
            </a:fld>
            <a:endParaRPr lang="en-GB"/>
          </a:p>
        </p:txBody>
      </p:sp>
    </p:spTree>
    <p:extLst>
      <p:ext uri="{BB962C8B-B14F-4D97-AF65-F5344CB8AC3E}">
        <p14:creationId xmlns="" xmlns:p14="http://schemas.microsoft.com/office/powerpoint/2010/main" val="147278172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183880" cy="1051560"/>
          </a:xfrm>
        </p:spPr>
        <p:txBody>
          <a:bodyPr/>
          <a:lstStyle/>
          <a:p>
            <a:r>
              <a:rPr lang="en-US" dirty="0">
                <a:effectLst/>
              </a:rPr>
              <a:t>Grading </a:t>
            </a:r>
          </a:p>
        </p:txBody>
      </p:sp>
      <p:sp>
        <p:nvSpPr>
          <p:cNvPr id="3" name="Content Placeholder 2"/>
          <p:cNvSpPr>
            <a:spLocks noGrp="1"/>
          </p:cNvSpPr>
          <p:nvPr>
            <p:ph idx="1"/>
          </p:nvPr>
        </p:nvSpPr>
        <p:spPr>
          <a:xfrm>
            <a:off x="502920" y="1340768"/>
            <a:ext cx="8389560" cy="4680520"/>
          </a:xfrm>
        </p:spPr>
        <p:txBody>
          <a:bodyPr>
            <a:normAutofit/>
          </a:bodyPr>
          <a:lstStyle/>
          <a:p>
            <a:pPr lvl="0">
              <a:spcBef>
                <a:spcPts val="1200"/>
              </a:spcBef>
            </a:pPr>
            <a:r>
              <a:rPr lang="en-US" dirty="0" smtClean="0"/>
              <a:t>1</a:t>
            </a:r>
            <a:r>
              <a:rPr lang="en-US" baseline="30000" dirty="0" smtClean="0"/>
              <a:t>st</a:t>
            </a:r>
            <a:r>
              <a:rPr lang="en-US" dirty="0" smtClean="0"/>
              <a:t> </a:t>
            </a:r>
            <a:r>
              <a:rPr lang="en-US" dirty="0" smtClean="0"/>
              <a:t>midterm </a:t>
            </a:r>
            <a:r>
              <a:rPr lang="en-US" dirty="0" smtClean="0"/>
              <a:t>(</a:t>
            </a:r>
            <a:r>
              <a:rPr lang="en-US" b="1" dirty="0" smtClean="0">
                <a:solidFill>
                  <a:srgbClr val="C00000"/>
                </a:solidFill>
              </a:rPr>
              <a:t>15%</a:t>
            </a:r>
            <a:r>
              <a:rPr lang="en-US" dirty="0" smtClean="0"/>
              <a:t>) will be on the </a:t>
            </a:r>
            <a:r>
              <a:rPr lang="en-US" b="1" dirty="0" smtClean="0">
                <a:solidFill>
                  <a:srgbClr val="C00000"/>
                </a:solidFill>
              </a:rPr>
              <a:t>8</a:t>
            </a:r>
            <a:r>
              <a:rPr lang="en-US" b="1" baseline="30000" dirty="0" smtClean="0">
                <a:solidFill>
                  <a:srgbClr val="C00000"/>
                </a:solidFill>
              </a:rPr>
              <a:t>th</a:t>
            </a:r>
            <a:r>
              <a:rPr lang="en-US" b="1" dirty="0" smtClean="0">
                <a:solidFill>
                  <a:srgbClr val="C00000"/>
                </a:solidFill>
              </a:rPr>
              <a:t> </a:t>
            </a:r>
            <a:r>
              <a:rPr lang="en-US" dirty="0" smtClean="0"/>
              <a:t>week of the semester. 22 oct,2013 ,Tuesday 6</a:t>
            </a:r>
            <a:r>
              <a:rPr lang="en-US" baseline="30000" dirty="0" smtClean="0"/>
              <a:t>th</a:t>
            </a:r>
            <a:r>
              <a:rPr lang="en-US" dirty="0" smtClean="0"/>
              <a:t> lecture.</a:t>
            </a:r>
          </a:p>
          <a:p>
            <a:pPr lvl="0">
              <a:spcBef>
                <a:spcPts val="1200"/>
              </a:spcBef>
            </a:pPr>
            <a:r>
              <a:rPr lang="en-US" dirty="0" smtClean="0"/>
              <a:t>2</a:t>
            </a:r>
            <a:r>
              <a:rPr lang="en-US" baseline="30000" dirty="0" smtClean="0"/>
              <a:t>nd</a:t>
            </a:r>
            <a:r>
              <a:rPr lang="en-US" dirty="0" smtClean="0"/>
              <a:t> </a:t>
            </a:r>
            <a:r>
              <a:rPr lang="en-US" dirty="0" smtClean="0"/>
              <a:t>midterm </a:t>
            </a:r>
            <a:r>
              <a:rPr lang="en-US" dirty="0" smtClean="0"/>
              <a:t>(</a:t>
            </a:r>
            <a:r>
              <a:rPr lang="en-US" b="1" dirty="0" smtClean="0">
                <a:solidFill>
                  <a:srgbClr val="C00000"/>
                </a:solidFill>
              </a:rPr>
              <a:t>20%</a:t>
            </a:r>
            <a:r>
              <a:rPr lang="en-US" dirty="0" smtClean="0"/>
              <a:t>) will be on the </a:t>
            </a:r>
            <a:r>
              <a:rPr lang="en-US" b="1" dirty="0" smtClean="0">
                <a:solidFill>
                  <a:srgbClr val="C00000"/>
                </a:solidFill>
              </a:rPr>
              <a:t>14</a:t>
            </a:r>
            <a:r>
              <a:rPr lang="en-US" sz="2400" b="1" baseline="30000" dirty="0" smtClean="0">
                <a:solidFill>
                  <a:srgbClr val="C00000"/>
                </a:solidFill>
              </a:rPr>
              <a:t>th</a:t>
            </a:r>
            <a:r>
              <a:rPr lang="en-US" dirty="0" smtClean="0"/>
              <a:t> week of the semester. 3 Dec,2013, Tuesday 6</a:t>
            </a:r>
            <a:r>
              <a:rPr lang="en-US" baseline="30000" dirty="0" smtClean="0"/>
              <a:t>th</a:t>
            </a:r>
            <a:r>
              <a:rPr lang="en-US" dirty="0" smtClean="0"/>
              <a:t> lecture.</a:t>
            </a:r>
          </a:p>
          <a:p>
            <a:pPr lvl="0">
              <a:spcBef>
                <a:spcPts val="1200"/>
              </a:spcBef>
            </a:pPr>
            <a:r>
              <a:rPr lang="en-US" dirty="0" smtClean="0"/>
              <a:t>Quizzes(</a:t>
            </a:r>
            <a:r>
              <a:rPr lang="en-US" b="1" dirty="0" smtClean="0">
                <a:solidFill>
                  <a:srgbClr val="C00000"/>
                </a:solidFill>
              </a:rPr>
              <a:t>10%</a:t>
            </a:r>
            <a:r>
              <a:rPr lang="en-US" dirty="0" smtClean="0"/>
              <a:t>).</a:t>
            </a:r>
          </a:p>
          <a:p>
            <a:pPr>
              <a:spcBef>
                <a:spcPts val="1200"/>
              </a:spcBef>
            </a:pPr>
            <a:r>
              <a:rPr lang="en-US" dirty="0" smtClean="0"/>
              <a:t>Lab(</a:t>
            </a:r>
            <a:r>
              <a:rPr lang="en-US" b="1" dirty="0" smtClean="0">
                <a:solidFill>
                  <a:srgbClr val="C00000"/>
                </a:solidFill>
              </a:rPr>
              <a:t>15%</a:t>
            </a:r>
            <a:r>
              <a:rPr lang="en-US" dirty="0" smtClean="0"/>
              <a:t>).</a:t>
            </a:r>
          </a:p>
          <a:p>
            <a:pPr lvl="0">
              <a:spcBef>
                <a:spcPts val="1200"/>
              </a:spcBef>
            </a:pPr>
            <a:r>
              <a:rPr lang="en-US" dirty="0" smtClean="0"/>
              <a:t>Final exam (</a:t>
            </a:r>
            <a:r>
              <a:rPr lang="en-US" b="1" dirty="0" smtClean="0">
                <a:solidFill>
                  <a:srgbClr val="C00000"/>
                </a:solidFill>
              </a:rPr>
              <a:t>40%</a:t>
            </a:r>
            <a:r>
              <a:rPr lang="en-US" dirty="0" smtClean="0"/>
              <a:t>).</a:t>
            </a:r>
            <a:endParaRPr lang="en-US" dirty="0"/>
          </a:p>
        </p:txBody>
      </p:sp>
      <p:sp>
        <p:nvSpPr>
          <p:cNvPr id="4" name="Slide Number Placeholder 3"/>
          <p:cNvSpPr>
            <a:spLocks noGrp="1"/>
          </p:cNvSpPr>
          <p:nvPr>
            <p:ph type="sldNum" sz="quarter" idx="12"/>
          </p:nvPr>
        </p:nvSpPr>
        <p:spPr/>
        <p:txBody>
          <a:bodyPr/>
          <a:lstStyle/>
          <a:p>
            <a:fld id="{90A4E342-6077-4C86-B021-2389399CFFF9}" type="slidenum">
              <a:rPr lang="en-GB" smtClean="0"/>
              <a:pPr/>
              <a:t>6</a:t>
            </a:fld>
            <a:endParaRPr lang="en-GB"/>
          </a:p>
        </p:txBody>
      </p:sp>
    </p:spTree>
    <p:extLst>
      <p:ext uri="{BB962C8B-B14F-4D97-AF65-F5344CB8AC3E}">
        <p14:creationId xmlns="" xmlns:p14="http://schemas.microsoft.com/office/powerpoint/2010/main" val="183878224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smtClean="0">
                <a:effectLst/>
              </a:rPr>
              <a:t>Policies</a:t>
            </a:r>
            <a:endParaRPr lang="ar-SA" dirty="0">
              <a:effectLst/>
            </a:endParaRPr>
          </a:p>
        </p:txBody>
      </p:sp>
      <p:sp>
        <p:nvSpPr>
          <p:cNvPr id="3" name="Content Placeholder 2"/>
          <p:cNvSpPr>
            <a:spLocks noGrp="1"/>
          </p:cNvSpPr>
          <p:nvPr>
            <p:ph idx="1"/>
          </p:nvPr>
        </p:nvSpPr>
        <p:spPr/>
        <p:txBody>
          <a:bodyPr>
            <a:normAutofit fontScale="55000" lnSpcReduction="20000"/>
          </a:bodyPr>
          <a:lstStyle/>
          <a:p>
            <a:pPr algn="just"/>
            <a:r>
              <a:rPr lang="x-none" sz="2900" smtClean="0"/>
              <a:t>Handouts will be uploaded to the course web site.</a:t>
            </a:r>
            <a:endParaRPr lang="en-US" sz="2900" dirty="0" smtClean="0"/>
          </a:p>
          <a:p>
            <a:pPr algn="just"/>
            <a:r>
              <a:rPr lang="x-none" sz="2900" smtClean="0"/>
              <a:t>Any announcement will be posted on the course web site. It is your responsibility to check course website once in a while to keep yourself updated.</a:t>
            </a:r>
            <a:endParaRPr lang="en-US" sz="2900" dirty="0" smtClean="0"/>
          </a:p>
          <a:p>
            <a:pPr algn="just"/>
            <a:r>
              <a:rPr lang="x-none" sz="2900" smtClean="0"/>
              <a:t>It is necessary to attend the class and lab regularly to build a comprehensive foundation of the course. If you exceed the limit of absence (total of 15 hours) you will not be allowed to enter the final exam. Second time late class coming; student will be considered absent for 1 day.</a:t>
            </a:r>
            <a:endParaRPr lang="en-US" sz="2900" dirty="0" smtClean="0"/>
          </a:p>
          <a:p>
            <a:pPr algn="just"/>
            <a:r>
              <a:rPr lang="x-none" sz="2900" smtClean="0"/>
              <a:t>Absence from lab sessions is considered as part of your overall absence.</a:t>
            </a:r>
            <a:endParaRPr lang="en-US" sz="2900" dirty="0" smtClean="0"/>
          </a:p>
          <a:p>
            <a:pPr algn="just"/>
            <a:r>
              <a:rPr lang="x-none" sz="2900" b="1" smtClean="0"/>
              <a:t>No makeup quizzes for any reason. If you do not show up you will get a zero.</a:t>
            </a:r>
            <a:endParaRPr lang="en-US" sz="2900" dirty="0" smtClean="0"/>
          </a:p>
          <a:p>
            <a:pPr algn="just"/>
            <a:r>
              <a:rPr lang="x-none" sz="2900" smtClean="0"/>
              <a:t>No makeup midterm and final exams. If you have an approved circumstance, you will be allowed to enter a comprehensive exam at the end of this semester. The exam will include the whole curriculum.</a:t>
            </a:r>
            <a:endParaRPr lang="en-US" sz="2900" dirty="0" smtClean="0"/>
          </a:p>
          <a:p>
            <a:pPr algn="just"/>
            <a:r>
              <a:rPr lang="x-none" sz="2900" smtClean="0"/>
              <a:t>You should present your medical excuses, signed by the committee of excuses, no later than a week from your absence. Otherwise, it will not be accepted.</a:t>
            </a:r>
            <a:endParaRPr lang="en-US" sz="2900" dirty="0" smtClean="0"/>
          </a:p>
          <a:p>
            <a:pPr algn="just"/>
            <a:r>
              <a:rPr lang="x-none" sz="2900" smtClean="0"/>
              <a:t>Studying is from the book; correct answers are drawn from the text book.</a:t>
            </a:r>
            <a:endParaRPr lang="en-US" sz="2900" dirty="0" smtClean="0"/>
          </a:p>
          <a:p>
            <a:pPr algn="just"/>
            <a:r>
              <a:rPr lang="x-none" sz="2900" smtClean="0"/>
              <a:t>TAs are responsible for lab marks. Lecturers will not change the mark given by a TA.</a:t>
            </a:r>
            <a:endParaRPr lang="en-US" sz="2900" dirty="0" smtClean="0"/>
          </a:p>
          <a:p>
            <a:endParaRPr lang="ar-SA" dirty="0"/>
          </a:p>
        </p:txBody>
      </p:sp>
      <p:sp>
        <p:nvSpPr>
          <p:cNvPr id="4" name="Slide Number Placeholder 3"/>
          <p:cNvSpPr>
            <a:spLocks noGrp="1"/>
          </p:cNvSpPr>
          <p:nvPr>
            <p:ph type="sldNum" sz="quarter" idx="12"/>
          </p:nvPr>
        </p:nvSpPr>
        <p:spPr/>
        <p:txBody>
          <a:bodyPr/>
          <a:lstStyle/>
          <a:p>
            <a:fld id="{90A4E342-6077-4C86-B021-2389399CFFF9}" type="slidenum">
              <a:rPr lang="en-GB" smtClean="0"/>
              <a:pPr/>
              <a:t>7</a:t>
            </a:fld>
            <a:endParaRPr lang="en-GB"/>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rPr>
              <a:t>Problem Solving</a:t>
            </a:r>
            <a:endParaRPr lang="ar-SA" dirty="0" smtClean="0">
              <a:effectLst/>
            </a:endParaRPr>
          </a:p>
        </p:txBody>
      </p:sp>
      <p:sp>
        <p:nvSpPr>
          <p:cNvPr id="3" name="Content Placeholder 2"/>
          <p:cNvSpPr>
            <a:spLocks noGrp="1"/>
          </p:cNvSpPr>
          <p:nvPr>
            <p:ph idx="1"/>
          </p:nvPr>
        </p:nvSpPr>
        <p:spPr/>
        <p:txBody>
          <a:bodyPr/>
          <a:lstStyle/>
          <a:p>
            <a:pPr>
              <a:spcBef>
                <a:spcPct val="30000"/>
              </a:spcBef>
            </a:pPr>
            <a:r>
              <a:rPr lang="en-US" dirty="0" smtClean="0"/>
              <a:t>Programming is a process of problem solving</a:t>
            </a:r>
          </a:p>
          <a:p>
            <a:pPr>
              <a:spcBef>
                <a:spcPct val="30000"/>
              </a:spcBef>
            </a:pPr>
            <a:r>
              <a:rPr lang="en-US" dirty="0" smtClean="0"/>
              <a:t>Problem solving techniques</a:t>
            </a:r>
          </a:p>
          <a:p>
            <a:pPr lvl="1">
              <a:spcBef>
                <a:spcPct val="30000"/>
              </a:spcBef>
            </a:pPr>
            <a:r>
              <a:rPr lang="en-US" dirty="0" smtClean="0"/>
              <a:t>Analyze the problem </a:t>
            </a:r>
          </a:p>
          <a:p>
            <a:pPr lvl="1">
              <a:spcBef>
                <a:spcPct val="30000"/>
              </a:spcBef>
            </a:pPr>
            <a:r>
              <a:rPr lang="en-US" dirty="0" smtClean="0"/>
              <a:t>Outline the problem requirements</a:t>
            </a:r>
          </a:p>
          <a:p>
            <a:pPr lvl="1">
              <a:spcBef>
                <a:spcPct val="30000"/>
              </a:spcBef>
            </a:pPr>
            <a:r>
              <a:rPr lang="en-US" dirty="0" smtClean="0"/>
              <a:t>Design steps (algorithm) to solve the problem</a:t>
            </a:r>
          </a:p>
          <a:p>
            <a:pPr>
              <a:spcBef>
                <a:spcPct val="30000"/>
              </a:spcBef>
            </a:pPr>
            <a:r>
              <a:rPr lang="en-US" u="sng" dirty="0" smtClean="0"/>
              <a:t>Algorithm</a:t>
            </a:r>
            <a:r>
              <a:rPr lang="en-US" dirty="0" smtClean="0"/>
              <a:t>: </a:t>
            </a:r>
          </a:p>
          <a:p>
            <a:pPr lvl="1">
              <a:spcBef>
                <a:spcPct val="30000"/>
              </a:spcBef>
            </a:pPr>
            <a:r>
              <a:rPr lang="en-US" dirty="0" smtClean="0"/>
              <a:t>Step-by-step problem-solving process</a:t>
            </a:r>
          </a:p>
          <a:p>
            <a:pPr lvl="1">
              <a:spcBef>
                <a:spcPct val="30000"/>
              </a:spcBef>
            </a:pPr>
            <a:r>
              <a:rPr lang="en-US" dirty="0" smtClean="0"/>
              <a:t>Solution achieved in finite amount of time</a:t>
            </a:r>
          </a:p>
          <a:p>
            <a:endParaRPr lang="ar-SA" dirty="0"/>
          </a:p>
        </p:txBody>
      </p:sp>
      <p:sp>
        <p:nvSpPr>
          <p:cNvPr id="4" name="Slide Number Placeholder 3"/>
          <p:cNvSpPr>
            <a:spLocks noGrp="1"/>
          </p:cNvSpPr>
          <p:nvPr>
            <p:ph type="sldNum" sz="quarter" idx="12"/>
          </p:nvPr>
        </p:nvSpPr>
        <p:spPr/>
        <p:txBody>
          <a:bodyPr/>
          <a:lstStyle/>
          <a:p>
            <a:fld id="{90A4E342-6077-4C86-B021-2389399CFFF9}" type="slidenum">
              <a:rPr lang="en-GB" smtClean="0"/>
              <a:pPr/>
              <a:t>8</a:t>
            </a:fld>
            <a:endParaRPr lang="en-GB"/>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rPr>
              <a:t>Representation of Algorithms</a:t>
            </a:r>
            <a:endParaRPr lang="ar-SA" dirty="0" smtClean="0">
              <a:effectLst/>
            </a:endParaRPr>
          </a:p>
        </p:txBody>
      </p:sp>
      <p:sp>
        <p:nvSpPr>
          <p:cNvPr id="3" name="Content Placeholder 2"/>
          <p:cNvSpPr>
            <a:spLocks noGrp="1"/>
          </p:cNvSpPr>
          <p:nvPr>
            <p:ph idx="1"/>
          </p:nvPr>
        </p:nvSpPr>
        <p:spPr/>
        <p:txBody>
          <a:bodyPr/>
          <a:lstStyle/>
          <a:p>
            <a:r>
              <a:rPr lang="en-US" dirty="0" smtClean="0"/>
              <a:t>A single algorithm can be represented in many ways:</a:t>
            </a:r>
          </a:p>
          <a:p>
            <a:pPr lvl="1"/>
            <a:r>
              <a:rPr lang="en-US" dirty="0" smtClean="0"/>
              <a:t>Formulas: F = (9/5)C + 32</a:t>
            </a:r>
          </a:p>
          <a:p>
            <a:pPr lvl="1"/>
            <a:r>
              <a:rPr lang="en-US" dirty="0" smtClean="0"/>
              <a:t>Words: Multiply the Celsius by 9/5 and add 32.</a:t>
            </a:r>
          </a:p>
          <a:p>
            <a:pPr lvl="1"/>
            <a:r>
              <a:rPr lang="en-US" dirty="0" smtClean="0"/>
              <a:t>Flow Charts.</a:t>
            </a:r>
          </a:p>
          <a:p>
            <a:pPr lvl="1"/>
            <a:r>
              <a:rPr lang="en-US" dirty="0" smtClean="0"/>
              <a:t>Pseudo-code.</a:t>
            </a:r>
          </a:p>
          <a:p>
            <a:r>
              <a:rPr lang="en-US" dirty="0" smtClean="0"/>
              <a:t>In each case, the algorithm stays the same; the implementation differs!</a:t>
            </a:r>
          </a:p>
          <a:p>
            <a:endParaRPr lang="ar-SA" dirty="0"/>
          </a:p>
        </p:txBody>
      </p:sp>
      <p:sp>
        <p:nvSpPr>
          <p:cNvPr id="4" name="Slide Number Placeholder 3"/>
          <p:cNvSpPr>
            <a:spLocks noGrp="1"/>
          </p:cNvSpPr>
          <p:nvPr>
            <p:ph type="sldNum" sz="quarter" idx="12"/>
          </p:nvPr>
        </p:nvSpPr>
        <p:spPr/>
        <p:txBody>
          <a:bodyPr/>
          <a:lstStyle/>
          <a:p>
            <a:fld id="{90A4E342-6077-4C86-B021-2389399CFFF9}" type="slidenum">
              <a:rPr lang="en-GB" smtClean="0"/>
              <a:pPr/>
              <a:t>9</a:t>
            </a:fld>
            <a:endParaRPr lang="en-GB"/>
          </a:p>
        </p:txBody>
      </p:sp>
    </p:spTree>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themeOverride>
</file>

<file path=docProps/app.xml><?xml version="1.0" encoding="utf-8"?>
<Properties xmlns="http://schemas.openxmlformats.org/officeDocument/2006/extended-properties" xmlns:vt="http://schemas.openxmlformats.org/officeDocument/2006/docPropsVTypes">
  <Template/>
  <TotalTime>2193</TotalTime>
  <Words>804</Words>
  <Application>Microsoft Office PowerPoint</Application>
  <PresentationFormat>On-screen Show (4:3)</PresentationFormat>
  <Paragraphs>105</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Aspect</vt:lpstr>
      <vt:lpstr> </vt:lpstr>
      <vt:lpstr>Instructor</vt:lpstr>
      <vt:lpstr>Textbook</vt:lpstr>
      <vt:lpstr>Objectives</vt:lpstr>
      <vt:lpstr>Topics Covered</vt:lpstr>
      <vt:lpstr>Grading </vt:lpstr>
      <vt:lpstr>Policies</vt:lpstr>
      <vt:lpstr>Problem Solving</vt:lpstr>
      <vt:lpstr>Representation of Algorithms</vt:lpstr>
      <vt:lpstr>Slide 10</vt:lpstr>
      <vt:lpstr>Exercises </vt:lpstr>
      <vt:lpstr>Cont.</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Ashwag Al-Sha3</dc:creator>
  <cp:lastModifiedBy>Dania</cp:lastModifiedBy>
  <cp:revision>247</cp:revision>
  <dcterms:created xsi:type="dcterms:W3CDTF">2012-05-25T11:01:34Z</dcterms:created>
  <dcterms:modified xsi:type="dcterms:W3CDTF">2013-09-07T03:06:33Z</dcterms:modified>
</cp:coreProperties>
</file>