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AEC6B32B-E9A6-44AB-A391-DEABACDCA02B}"/>
    <pc:docChg chg="modSld">
      <pc:chgData name="Julien NYAMBAL" userId="ab1197cc928146b1" providerId="LiveId" clId="{AEC6B32B-E9A6-44AB-A391-DEABACDCA02B}" dt="2019-07-15T18:07:34.022" v="16" actId="20577"/>
      <pc:docMkLst>
        <pc:docMk/>
      </pc:docMkLst>
      <pc:sldChg chg="modSp">
        <pc:chgData name="Julien NYAMBAL" userId="ab1197cc928146b1" providerId="LiveId" clId="{AEC6B32B-E9A6-44AB-A391-DEABACDCA02B}" dt="2019-07-15T18:07:34.022" v="16" actId="20577"/>
        <pc:sldMkLst>
          <pc:docMk/>
          <pc:sldMk cId="1126420556" sldId="264"/>
        </pc:sldMkLst>
        <pc:spChg chg="mod">
          <ac:chgData name="Julien NYAMBAL" userId="ab1197cc928146b1" providerId="LiveId" clId="{AEC6B32B-E9A6-44AB-A391-DEABACDCA02B}" dt="2019-07-15T18:07:34.022" v="16" actId="20577"/>
          <ac:spMkLst>
            <pc:docMk/>
            <pc:sldMk cId="1126420556" sldId="264"/>
            <ac:spMk id="3" creationId="{84EE3975-12A5-4354-81B0-E40D74675395}"/>
          </ac:spMkLst>
        </pc:spChg>
      </pc:sldChg>
      <pc:sldChg chg="modSp">
        <pc:chgData name="Julien NYAMBAL" userId="ab1197cc928146b1" providerId="LiveId" clId="{AEC6B32B-E9A6-44AB-A391-DEABACDCA02B}" dt="2019-07-15T17:53:50.362" v="7" actId="20577"/>
        <pc:sldMkLst>
          <pc:docMk/>
          <pc:sldMk cId="415313006" sldId="265"/>
        </pc:sldMkLst>
        <pc:graphicFrameChg chg="modGraphic">
          <ac:chgData name="Julien NYAMBAL" userId="ab1197cc928146b1" providerId="LiveId" clId="{AEC6B32B-E9A6-44AB-A391-DEABACDCA02B}" dt="2019-07-15T17:53:50.362" v="7" actId="20577"/>
          <ac:graphicFrameMkLst>
            <pc:docMk/>
            <pc:sldMk cId="415313006" sldId="265"/>
            <ac:graphicFrameMk id="12" creationId="{8B40C30C-F7FF-4420-BD93-405D3955C5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14EB-FAF9-49D9-BF82-C2F412C1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9ACF1-711B-45FF-A196-E896E9B9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4E49-CEFC-4892-8E7F-0ECE796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8112-6570-4284-BA74-2C04518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149E-4BA3-4BAF-B884-4B227E4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030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F67C-982C-4CC5-9429-F2282EB4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8CCF-5BF6-4B02-BCFF-A3784FE9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5862-C2EB-49F6-BB38-147E7CC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10A9-A267-4238-A0CE-949AF663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E3E5-AD6C-4BC0-A0D7-1F4BCE9C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6AC24-8DE2-404D-A082-507910213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ED89B-9E0B-433C-B6E2-473DB2F4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CAD5-5396-4732-992E-960F0844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E57F-2655-4489-928A-B3554AB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9A53-AF6B-4C21-AF8D-FE250971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C19-0EEE-4727-9CA2-515F7DC0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10FA-B448-488E-B773-4F2A7670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2F44-AB69-4A0B-9512-B35EAA9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64C2-F745-4CC7-B9B1-2B355685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D378-9D87-4524-8F1E-20298151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2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6216-EE85-45DA-9E2A-0044F6FC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CE6A-57C9-4C2E-8721-59D70760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AB64-DEDC-4ED1-9A69-3E47AB95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AE08-A276-4353-8AF2-A9B1F30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675-0769-451D-8265-8A9B894E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469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C6EB-8164-4EB7-82F7-302B4B46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B6FB-33B2-46A6-8A78-9F9719E8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BED-355D-42AF-BC53-B417556E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0B826-8D0C-4B49-8886-C243F52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CC425-B1D3-4681-B1C6-59970D2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19DD-69E2-4E78-B95A-A2F638D8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557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9509-6839-4546-94D9-F3AF5D61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D27C-44CE-4087-A4F2-0289C635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7500-CAFA-4EA1-8A53-5FD3A7D5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1C0BF-9B29-46A0-A14A-C46778AE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7D0D-69DC-4E53-98F6-14E53E07C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9B94D-93B9-46E5-B569-6EB1FEA7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692E9-5770-4A7F-A650-2BEB2EC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7A6ED-C527-4899-B220-79BCA7E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102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E0AC-374C-41A1-9221-335E3C7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89976-F85A-4B65-AE82-B578EFD1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EAE99-53E1-4F8A-9225-5C75E26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6DF1-1CCC-4899-BDD9-410C9BEC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087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F40D1-4C91-47A9-8076-1001A54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7E8F-2340-4DAC-AE3C-E7F0AA34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81BC-89E2-45C0-ABAA-7DAABEE0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5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F336-8C34-4F13-8AB7-D7083B13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345-E756-42BF-9FED-40D3D69C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A4DBE-8715-44D0-969B-BE2DAB0C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685A-A02A-46E2-ABA8-7C191BE2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C93D7-3555-483E-8991-463D1C59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3E7-D959-497E-9B99-42CCE8D9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44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FB31-584A-49E6-9AFD-D404D5BB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6B376-93EA-469E-8FA8-BD06D8D89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A5A8-020D-4EF4-9912-9348B780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AB94-3F1B-4106-83CA-9E4F1086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F0AAD-563C-4CBE-A3A0-CBE6AC5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6FA02-ED06-4D6F-9070-881ACD59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48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2A5F5-258D-46F2-AA89-D4F7D39A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FCAA-DD9F-4B5D-A975-7572E1F3D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E976-EADF-4B9A-8A75-AA312F553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D05B-68E7-44C0-99B0-65BA598E63B1}" type="datetimeFigureOut">
              <a:rPr lang="en-ZA" smtClean="0"/>
              <a:t>2019/07/15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A53-283C-4F6B-B08B-6175F3B6D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CECA-EADA-40AB-BF1F-A9E46D24A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FA6D-47B0-44B9-845B-4C1AF0C87D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21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38AE-75C2-4265-9B73-373AD5EE8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Introduction to Data Structures and Algorithms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BCF3A-1740-4847-8789-5D004096A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72809"/>
            <a:ext cx="9144000" cy="415212"/>
          </a:xfrm>
        </p:spPr>
        <p:txBody>
          <a:bodyPr>
            <a:normAutofit lnSpcReduction="10000"/>
          </a:bodyPr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269816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7ACD-FE3B-45E6-AC4E-CAEBC04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7"/>
            <a:ext cx="10515600" cy="583341"/>
          </a:xfrm>
        </p:spPr>
        <p:txBody>
          <a:bodyPr>
            <a:normAutofit fontScale="90000"/>
          </a:bodyPr>
          <a:lstStyle/>
          <a:p>
            <a:r>
              <a:rPr lang="en-ZA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8A04-88DE-4700-AC1B-31114068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288"/>
            <a:ext cx="10515600" cy="54006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They allow us to group variables and data together into a single object. </a:t>
            </a:r>
          </a:p>
          <a:p>
            <a:pPr marL="0" indent="0">
              <a:buNone/>
            </a:pPr>
            <a:r>
              <a:rPr lang="en-US" dirty="0"/>
              <a:t>class example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// Access specifiers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public:   (or private:)</a:t>
            </a:r>
          </a:p>
          <a:p>
            <a:pPr marL="0" indent="0">
              <a:buNone/>
            </a:pPr>
            <a:r>
              <a:rPr lang="en-US" dirty="0"/>
              <a:t>    // Data Members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string name; </a:t>
            </a:r>
          </a:p>
          <a:p>
            <a:pPr marL="0" indent="0">
              <a:buNone/>
            </a:pPr>
            <a:r>
              <a:rPr lang="en-US" dirty="0"/>
              <a:t>      // Member Functions()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b="1" dirty="0" err="1"/>
              <a:t>printname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“Name is: " &lt;&lt; name;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  //constructor</a:t>
            </a:r>
          </a:p>
          <a:p>
            <a:pPr marL="0" indent="0">
              <a:buNone/>
            </a:pPr>
            <a:r>
              <a:rPr lang="en-US" dirty="0"/>
              <a:t>    example(){}</a:t>
            </a:r>
          </a:p>
          <a:p>
            <a:pPr marL="0" indent="0">
              <a:buNone/>
            </a:pPr>
            <a:r>
              <a:rPr lang="en-US" dirty="0"/>
              <a:t>    //destructor</a:t>
            </a:r>
          </a:p>
          <a:p>
            <a:pPr marL="0" indent="0">
              <a:buNone/>
            </a:pPr>
            <a:r>
              <a:rPr lang="en-US" dirty="0"/>
              <a:t>    ~example(){}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331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480-B1BE-4856-845F-1D3E8805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ZA" dirty="0"/>
              <a:t>Static &amp;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3975-12A5-4354-81B0-E40D7467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1571"/>
            <a:ext cx="10805719" cy="4311941"/>
          </a:xfrm>
        </p:spPr>
        <p:txBody>
          <a:bodyPr>
            <a:normAutofit/>
          </a:bodyPr>
          <a:lstStyle/>
          <a:p>
            <a:r>
              <a:rPr lang="en-ZA" dirty="0"/>
              <a:t>Static memory is allocated at compile time, and gets stored in the </a:t>
            </a:r>
            <a:r>
              <a:rPr lang="en-ZA" b="1" dirty="0"/>
              <a:t>Stack</a:t>
            </a:r>
          </a:p>
          <a:p>
            <a:pPr lvl="1"/>
            <a:r>
              <a:rPr lang="en-ZA" dirty="0">
                <a:solidFill>
                  <a:srgbClr val="FF0000"/>
                </a:solidFill>
              </a:rPr>
              <a:t>int</a:t>
            </a:r>
            <a:r>
              <a:rPr lang="en-ZA" dirty="0"/>
              <a:t> </a:t>
            </a:r>
            <a:r>
              <a:rPr lang="en-ZA" dirty="0" err="1"/>
              <a:t>myNumbers</a:t>
            </a:r>
            <a:r>
              <a:rPr lang="en-ZA" dirty="0"/>
              <a:t>[5]; 	    5 reserved memory spaces created at compilation</a:t>
            </a:r>
          </a:p>
          <a:p>
            <a:r>
              <a:rPr lang="en-ZA" dirty="0"/>
              <a:t>Dynamic memory is allocated at runtime, and get stored in </a:t>
            </a:r>
            <a:r>
              <a:rPr lang="en-ZA"/>
              <a:t>the </a:t>
            </a:r>
            <a:r>
              <a:rPr lang="en-ZA" b="1"/>
              <a:t>Heap</a:t>
            </a:r>
            <a:endParaRPr lang="en-ZA" b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moreNumbers</a:t>
            </a:r>
            <a:r>
              <a:rPr lang="en-US" dirty="0"/>
              <a:t> = 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dirty="0"/>
              <a:t> int[5]; </a:t>
            </a:r>
          </a:p>
          <a:p>
            <a:pPr marL="3657600" lvl="8" indent="0">
              <a:buNone/>
            </a:pPr>
            <a:r>
              <a:rPr lang="en-US" dirty="0"/>
              <a:t>		     Returns a memory address, and will allocate the</a:t>
            </a:r>
          </a:p>
          <a:p>
            <a:pPr marL="3657600" lvl="8" indent="0">
              <a:buNone/>
            </a:pPr>
            <a:r>
              <a:rPr lang="en-US" dirty="0"/>
              <a:t>		      rest at run time </a:t>
            </a:r>
          </a:p>
          <a:p>
            <a:pPr marL="0" indent="0">
              <a:buNone/>
            </a:pPr>
            <a:r>
              <a:rPr lang="en-US" u="sng" dirty="0"/>
              <a:t>Scenario:</a:t>
            </a:r>
            <a:r>
              <a:rPr lang="en-US" dirty="0"/>
              <a:t> Let’s assume that the user was an array of size 5, after prompt (int </a:t>
            </a:r>
            <a:r>
              <a:rPr lang="en-US" dirty="0" err="1"/>
              <a:t>arr</a:t>
            </a:r>
            <a:r>
              <a:rPr lang="en-US" dirty="0"/>
              <a:t>[size]). Static allocation can’t work since the array size can’t change at runtime.  The </a:t>
            </a:r>
            <a:r>
              <a:rPr lang="en-US" b="1" dirty="0">
                <a:solidFill>
                  <a:srgbClr val="C00000"/>
                </a:solidFill>
              </a:rPr>
              <a:t>new </a:t>
            </a:r>
            <a:r>
              <a:rPr lang="en-US" dirty="0"/>
              <a:t>operator can work like int* </a:t>
            </a:r>
            <a:r>
              <a:rPr lang="en-US" dirty="0" err="1"/>
              <a:t>arr</a:t>
            </a:r>
            <a:r>
              <a:rPr lang="en-US" dirty="0"/>
              <a:t> = new int[size].</a:t>
            </a:r>
          </a:p>
          <a:p>
            <a:r>
              <a:rPr lang="en-US" dirty="0"/>
              <a:t>Always free dynamically allocated memory!</a:t>
            </a:r>
            <a:endParaRPr lang="en-ZA" u="s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52CF66-E952-46BE-BCAD-6CB980414746}"/>
              </a:ext>
            </a:extLst>
          </p:cNvPr>
          <p:cNvCxnSpPr>
            <a:cxnSpLocks/>
          </p:cNvCxnSpPr>
          <p:nvPr/>
        </p:nvCxnSpPr>
        <p:spPr>
          <a:xfrm flipH="1">
            <a:off x="4035106" y="1887522"/>
            <a:ext cx="74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84F3D7-4568-40C7-B4CD-89F95D872258}"/>
              </a:ext>
            </a:extLst>
          </p:cNvPr>
          <p:cNvCxnSpPr>
            <a:cxnSpLocks/>
          </p:cNvCxnSpPr>
          <p:nvPr/>
        </p:nvCxnSpPr>
        <p:spPr>
          <a:xfrm>
            <a:off x="4513277" y="3028425"/>
            <a:ext cx="2126611" cy="251671"/>
          </a:xfrm>
          <a:prstGeom prst="bentConnector3">
            <a:avLst>
              <a:gd name="adj1" fmla="val -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FAA-082C-4FD0-B3E2-54E454C2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D31B-1C1F-4024-8591-88BC3B14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Arrays</a:t>
            </a:r>
          </a:p>
          <a:p>
            <a:r>
              <a:rPr lang="en-ZA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7695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C248-EB85-4BAE-862F-1176934B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E85-2524-428A-A11D-7D912976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End !</a:t>
            </a:r>
          </a:p>
        </p:txBody>
      </p:sp>
    </p:spTree>
    <p:extLst>
      <p:ext uri="{BB962C8B-B14F-4D97-AF65-F5344CB8AC3E}">
        <p14:creationId xmlns:p14="http://schemas.microsoft.com/office/powerpoint/2010/main" val="40967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F9A-DCB9-455E-AC92-5A8A4FB2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9354-23A2-4D72-B967-E0CEBFBA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>
            <a:normAutofit/>
          </a:bodyPr>
          <a:lstStyle/>
          <a:p>
            <a:r>
              <a:rPr lang="en-US" b="1" dirty="0"/>
              <a:t>g++: </a:t>
            </a:r>
            <a:r>
              <a:rPr lang="en-US" dirty="0"/>
              <a:t>Invoke the GNU C++ compiler</a:t>
            </a:r>
          </a:p>
          <a:p>
            <a:r>
              <a:rPr lang="en-US" b="1" dirty="0"/>
              <a:t>-o: </a:t>
            </a:r>
            <a:r>
              <a:rPr lang="en-US" dirty="0"/>
              <a:t>output file Compile and Link the code to create an executable called: </a:t>
            </a:r>
            <a:r>
              <a:rPr lang="en-US" dirty="0" err="1"/>
              <a:t>outputfile</a:t>
            </a:r>
            <a:r>
              <a:rPr lang="en-US" dirty="0"/>
              <a:t>.</a:t>
            </a:r>
          </a:p>
          <a:p>
            <a:r>
              <a:rPr lang="en-US" b="1" dirty="0"/>
              <a:t>-c: </a:t>
            </a:r>
            <a:r>
              <a:rPr lang="en-US" dirty="0"/>
              <a:t>Compile and assemble, but do not link.</a:t>
            </a:r>
          </a:p>
          <a:p>
            <a:r>
              <a:rPr lang="en-US" b="1" dirty="0"/>
              <a:t>-Wall: </a:t>
            </a:r>
            <a:r>
              <a:rPr lang="en-US" dirty="0"/>
              <a:t>Turns all the warnings that g++ will raise on</a:t>
            </a:r>
          </a:p>
          <a:p>
            <a:r>
              <a:rPr lang="en-ZA" b="1" dirty="0"/>
              <a:t>file1.cpp file2.cpp: </a:t>
            </a:r>
            <a:r>
              <a:rPr lang="en-ZA" dirty="0"/>
              <a:t>A</a:t>
            </a:r>
            <a:r>
              <a:rPr lang="en-ZA" b="1" dirty="0"/>
              <a:t> </a:t>
            </a:r>
            <a:r>
              <a:rPr lang="en-ZA" dirty="0"/>
              <a:t>list of input C++ source files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b="1" dirty="0"/>
              <a:t>	g++ -std=</a:t>
            </a:r>
            <a:r>
              <a:rPr lang="en-US" b="1" dirty="0" err="1"/>
              <a:t>c++</a:t>
            </a:r>
            <a:r>
              <a:rPr lang="en-US" b="1" dirty="0"/>
              <a:t>11 -Wall file1.cpp file2.cpp -o main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06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237-2409-4FAB-9434-8F78FD9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7917-E0A4-4CF7-B579-67A334F5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Reads instructions from </a:t>
            </a:r>
            <a:r>
              <a:rPr lang="en-ZA" i="1" dirty="0" err="1"/>
              <a:t>Makefile</a:t>
            </a:r>
            <a:endParaRPr lang="en-ZA" i="1" dirty="0"/>
          </a:p>
          <a:p>
            <a:r>
              <a:rPr lang="en-ZA" dirty="0"/>
              <a:t>Will only compile the file that have changed</a:t>
            </a:r>
          </a:p>
          <a:p>
            <a:r>
              <a:rPr lang="en-ZA" dirty="0"/>
              <a:t>General structure </a:t>
            </a:r>
            <a:r>
              <a:rPr lang="en-ZA" i="1" dirty="0" err="1"/>
              <a:t>Makefile</a:t>
            </a:r>
            <a:endParaRPr lang="en-ZA" i="1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target</a:t>
            </a:r>
            <a:r>
              <a:rPr lang="en-US" i="1" dirty="0"/>
              <a:t>: dependencies (files)</a:t>
            </a:r>
          </a:p>
          <a:p>
            <a:pPr marL="457200" lvl="1" indent="0">
              <a:buNone/>
            </a:pPr>
            <a:r>
              <a:rPr lang="en-US" i="1" dirty="0"/>
              <a:t>	system command(s)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ZA" i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8291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237-2409-4FAB-9434-8F78FD9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7917-E0A4-4CF7-B579-67A334F5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Reads instructions from </a:t>
            </a:r>
            <a:r>
              <a:rPr lang="en-ZA" i="1" dirty="0" err="1"/>
              <a:t>Makefile</a:t>
            </a:r>
            <a:endParaRPr lang="en-ZA" i="1" dirty="0"/>
          </a:p>
          <a:p>
            <a:r>
              <a:rPr lang="en-ZA" dirty="0"/>
              <a:t>Will only compile the file that have changed</a:t>
            </a:r>
          </a:p>
          <a:p>
            <a:r>
              <a:rPr lang="en-ZA" dirty="0"/>
              <a:t>General structure </a:t>
            </a:r>
            <a:r>
              <a:rPr lang="en-ZA" i="1" dirty="0" err="1"/>
              <a:t>Makefile</a:t>
            </a:r>
            <a:endParaRPr lang="en-ZA" i="1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target</a:t>
            </a:r>
            <a:r>
              <a:rPr lang="en-US" i="1" dirty="0"/>
              <a:t>: dependencies (files)</a:t>
            </a:r>
          </a:p>
          <a:p>
            <a:pPr marL="457200" lvl="1" indent="0">
              <a:buNone/>
            </a:pPr>
            <a:r>
              <a:rPr lang="en-US" i="1" dirty="0"/>
              <a:t>	system command(s)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    </a:t>
            </a:r>
            <a:r>
              <a:rPr lang="en-US" i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the tab!!</a:t>
            </a:r>
          </a:p>
          <a:p>
            <a:pPr marL="457200" lvl="1" indent="0">
              <a:buNone/>
            </a:pPr>
            <a:r>
              <a:rPr lang="en-ZA" i="1" dirty="0"/>
              <a:t>   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12A521-DBBE-4E99-890F-A42A1253C48C}"/>
              </a:ext>
            </a:extLst>
          </p:cNvPr>
          <p:cNvCxnSpPr>
            <a:cxnSpLocks/>
          </p:cNvCxnSpPr>
          <p:nvPr/>
        </p:nvCxnSpPr>
        <p:spPr>
          <a:xfrm flipH="1" flipV="1">
            <a:off x="1577131" y="4018327"/>
            <a:ext cx="226502" cy="62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5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237-2409-4FAB-9434-8F78FD9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7917-E0A4-4CF7-B579-67A334F5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135773"/>
          </a:xfrm>
        </p:spPr>
        <p:txBody>
          <a:bodyPr>
            <a:normAutofit/>
          </a:bodyPr>
          <a:lstStyle/>
          <a:p>
            <a:r>
              <a:rPr lang="en-ZA" b="1" dirty="0"/>
              <a:t>CXX</a:t>
            </a:r>
            <a:r>
              <a:rPr lang="en-ZA" dirty="0"/>
              <a:t>=g++ -std=</a:t>
            </a:r>
            <a:r>
              <a:rPr lang="en-ZA" dirty="0" err="1"/>
              <a:t>c++</a:t>
            </a:r>
            <a:r>
              <a:rPr lang="en-ZA" dirty="0"/>
              <a:t>11 -Wall -pedantic</a:t>
            </a:r>
          </a:p>
          <a:p>
            <a:r>
              <a:rPr lang="en-ZA" b="1" dirty="0"/>
              <a:t>all</a:t>
            </a:r>
            <a:r>
              <a:rPr lang="en-ZA" dirty="0"/>
              <a:t>: main</a:t>
            </a:r>
          </a:p>
          <a:p>
            <a:r>
              <a:rPr lang="en-ZA" b="1" dirty="0"/>
              <a:t>main</a:t>
            </a:r>
            <a:r>
              <a:rPr lang="en-ZA" dirty="0"/>
              <a:t>: file1.cpp file2.cpp file2.h</a:t>
            </a:r>
          </a:p>
          <a:p>
            <a:pPr marL="0" indent="0">
              <a:buNone/>
            </a:pPr>
            <a:r>
              <a:rPr lang="en-ZA" dirty="0"/>
              <a:t>	$(CXX) file1.cpp file2.cpp</a:t>
            </a:r>
          </a:p>
          <a:p>
            <a:r>
              <a:rPr lang="en-ZA" b="1" dirty="0"/>
              <a:t>file1</a:t>
            </a:r>
            <a:r>
              <a:rPr lang="en-ZA" dirty="0"/>
              <a:t> : file1.o file1.cpp file2.cpp file2.h</a:t>
            </a:r>
          </a:p>
          <a:p>
            <a:pPr marL="0" indent="0">
              <a:buNone/>
            </a:pPr>
            <a:r>
              <a:rPr lang="en-ZA" dirty="0"/>
              <a:t>	$(CXX) file1.o file2.cpp</a:t>
            </a:r>
          </a:p>
          <a:p>
            <a:r>
              <a:rPr lang="en-ZA" b="1" dirty="0"/>
              <a:t>file1.o</a:t>
            </a:r>
            <a:r>
              <a:rPr lang="en-ZA" dirty="0"/>
              <a:t>: file1.cpp</a:t>
            </a:r>
          </a:p>
          <a:p>
            <a:pPr marL="0" indent="0">
              <a:buNone/>
            </a:pPr>
            <a:r>
              <a:rPr lang="en-ZA" dirty="0"/>
              <a:t>	$(CXX) -c -o file1.o file1.cpp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51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340870C-D34C-4B9E-BCAF-47C44C1B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0" y="1222310"/>
            <a:ext cx="10515600" cy="56356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98ACE-D2D3-4AAF-86FF-949024AB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Linking</a:t>
            </a:r>
          </a:p>
        </p:txBody>
      </p:sp>
    </p:spTree>
    <p:extLst>
      <p:ext uri="{BB962C8B-B14F-4D97-AF65-F5344CB8AC3E}">
        <p14:creationId xmlns:p14="http://schemas.microsoft.com/office/powerpoint/2010/main" val="38769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340870C-D34C-4B9E-BCAF-47C44C1B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0" y="1222310"/>
            <a:ext cx="10515600" cy="56356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98ACE-D2D3-4AAF-86FF-949024AB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C810B-7AE0-4362-81D0-A3F4CDAF850F}"/>
              </a:ext>
            </a:extLst>
          </p:cNvPr>
          <p:cNvSpPr/>
          <p:nvPr/>
        </p:nvSpPr>
        <p:spPr>
          <a:xfrm>
            <a:off x="5914239" y="478172"/>
            <a:ext cx="5855515" cy="84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dirty="0">
                <a:solidFill>
                  <a:schemeClr val="tx1"/>
                </a:solidFill>
              </a:rPr>
              <a:t>Let’s try this !</a:t>
            </a:r>
          </a:p>
        </p:txBody>
      </p:sp>
    </p:spTree>
    <p:extLst>
      <p:ext uri="{BB962C8B-B14F-4D97-AF65-F5344CB8AC3E}">
        <p14:creationId xmlns:p14="http://schemas.microsoft.com/office/powerpoint/2010/main" val="32208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648D-B38F-4267-8860-617CEF43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855547-2073-48D8-B1AD-43529F53C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39423"/>
              </p:ext>
            </p:extLst>
          </p:nvPr>
        </p:nvGraphicFramePr>
        <p:xfrm>
          <a:off x="838201" y="1825624"/>
          <a:ext cx="10084266" cy="35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35">
                  <a:extLst>
                    <a:ext uri="{9D8B030D-6E8A-4147-A177-3AD203B41FA5}">
                      <a16:colId xmlns:a16="http://schemas.microsoft.com/office/drawing/2014/main" val="3339005672"/>
                    </a:ext>
                  </a:extLst>
                </a:gridCol>
                <a:gridCol w="5503178">
                  <a:extLst>
                    <a:ext uri="{9D8B030D-6E8A-4147-A177-3AD203B41FA5}">
                      <a16:colId xmlns:a16="http://schemas.microsoft.com/office/drawing/2014/main" val="3854292329"/>
                    </a:ext>
                  </a:extLst>
                </a:gridCol>
                <a:gridCol w="3389153">
                  <a:extLst>
                    <a:ext uri="{9D8B030D-6E8A-4147-A177-3AD203B41FA5}">
                      <a16:colId xmlns:a16="http://schemas.microsoft.com/office/drawing/2014/main" val="2325151906"/>
                    </a:ext>
                  </a:extLst>
                </a:gridCol>
              </a:tblGrid>
              <a:tr h="447111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Minimum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24046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4340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47116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4725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Long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8315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Even Longer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57127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Precision Floating Point Number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Significant Digits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66300"/>
                  </a:ext>
                </a:extLst>
              </a:tr>
              <a:tr h="447111">
                <a:tc>
                  <a:txBody>
                    <a:bodyPr/>
                    <a:lstStyle/>
                    <a:p>
                      <a:r>
                        <a:rPr lang="en-ZA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Precision Floating Point Number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Significant Digits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159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56EF7B-5B91-444F-A825-DB3C6FE0DEFC}"/>
              </a:ext>
            </a:extLst>
          </p:cNvPr>
          <p:cNvSpPr txBox="1"/>
          <p:nvPr/>
        </p:nvSpPr>
        <p:spPr>
          <a:xfrm>
            <a:off x="3565321" y="6023295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Some examples?</a:t>
            </a:r>
          </a:p>
        </p:txBody>
      </p:sp>
    </p:spTree>
    <p:extLst>
      <p:ext uri="{BB962C8B-B14F-4D97-AF65-F5344CB8AC3E}">
        <p14:creationId xmlns:p14="http://schemas.microsoft.com/office/powerpoint/2010/main" val="10425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2704-5667-404E-A71F-9CF34974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A2F6-7AAF-4643-9518-88959F3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184397"/>
          </a:xfrm>
        </p:spPr>
        <p:txBody>
          <a:bodyPr/>
          <a:lstStyle/>
          <a:p>
            <a:r>
              <a:rPr lang="en-US" dirty="0"/>
              <a:t>Pointers are variables, just like any other, except they always contain the memory address of another object/variable.</a:t>
            </a:r>
          </a:p>
          <a:p>
            <a:pPr marL="457200" lvl="1" indent="0">
              <a:buNone/>
            </a:pPr>
            <a:r>
              <a:rPr lang="en-ZA" dirty="0"/>
              <a:t>    int </a:t>
            </a:r>
            <a:r>
              <a:rPr lang="en-ZA" dirty="0" err="1"/>
              <a:t>myNumber</a:t>
            </a:r>
            <a:r>
              <a:rPr lang="en-ZA" dirty="0"/>
              <a:t>;  		     </a:t>
            </a:r>
          </a:p>
          <a:p>
            <a:pPr marL="457200" lvl="1" indent="0">
              <a:buNone/>
            </a:pPr>
            <a:r>
              <a:rPr lang="en-ZA" dirty="0"/>
              <a:t>    </a:t>
            </a:r>
            <a:r>
              <a:rPr lang="en-ZA" dirty="0" err="1"/>
              <a:t>myNumber</a:t>
            </a:r>
            <a:r>
              <a:rPr lang="en-ZA" dirty="0"/>
              <a:t> = 25;</a:t>
            </a:r>
          </a:p>
          <a:p>
            <a:pPr marL="457200" lvl="1" indent="0">
              <a:buNone/>
            </a:pPr>
            <a:r>
              <a:rPr lang="en-ZA" dirty="0"/>
              <a:t>    int*</a:t>
            </a:r>
            <a:r>
              <a:rPr lang="en-ZA" dirty="0" err="1"/>
              <a:t>myPointer</a:t>
            </a:r>
            <a:r>
              <a:rPr lang="en-ZA" dirty="0"/>
              <a:t>;		  Declaration of a pointer variable.</a:t>
            </a:r>
          </a:p>
          <a:p>
            <a:pPr marL="457200" lvl="1" indent="0">
              <a:buNone/>
            </a:pPr>
            <a:r>
              <a:rPr lang="en-ZA" dirty="0"/>
              <a:t>    </a:t>
            </a:r>
            <a:r>
              <a:rPr lang="en-ZA" dirty="0" err="1"/>
              <a:t>myPointer</a:t>
            </a:r>
            <a:r>
              <a:rPr lang="en-ZA" dirty="0"/>
              <a:t> = &amp;</a:t>
            </a:r>
            <a:r>
              <a:rPr lang="en-ZA" dirty="0" err="1"/>
              <a:t>myNumber</a:t>
            </a:r>
            <a:r>
              <a:rPr lang="en-ZA" dirty="0"/>
              <a:t>;	          Assigning the mem. address of 							          </a:t>
            </a:r>
            <a:r>
              <a:rPr lang="en-ZA" dirty="0" err="1"/>
              <a:t>myNumber</a:t>
            </a:r>
            <a:r>
              <a:rPr lang="en-ZA" dirty="0"/>
              <a:t> to </a:t>
            </a:r>
            <a:r>
              <a:rPr lang="en-ZA" dirty="0" err="1"/>
              <a:t>myPointer</a:t>
            </a:r>
            <a:r>
              <a:rPr lang="en-Z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8EBF6F-024A-4436-BFE0-19F664FC34EA}"/>
              </a:ext>
            </a:extLst>
          </p:cNvPr>
          <p:cNvCxnSpPr>
            <a:cxnSpLocks/>
          </p:cNvCxnSpPr>
          <p:nvPr/>
        </p:nvCxnSpPr>
        <p:spPr>
          <a:xfrm flipH="1">
            <a:off x="3615655" y="3222770"/>
            <a:ext cx="1048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18752-C3F0-4BCE-9692-35D9039E49F0}"/>
              </a:ext>
            </a:extLst>
          </p:cNvPr>
          <p:cNvCxnSpPr>
            <a:cxnSpLocks/>
          </p:cNvCxnSpPr>
          <p:nvPr/>
        </p:nvCxnSpPr>
        <p:spPr>
          <a:xfrm flipH="1">
            <a:off x="5047376" y="3642220"/>
            <a:ext cx="1048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40C30C-F7FF-4420-BD93-405D3955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45366"/>
              </p:ext>
            </p:extLst>
          </p:nvPr>
        </p:nvGraphicFramePr>
        <p:xfrm>
          <a:off x="838198" y="4899364"/>
          <a:ext cx="9991990" cy="88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398">
                  <a:extLst>
                    <a:ext uri="{9D8B030D-6E8A-4147-A177-3AD203B41FA5}">
                      <a16:colId xmlns:a16="http://schemas.microsoft.com/office/drawing/2014/main" val="4167004426"/>
                    </a:ext>
                  </a:extLst>
                </a:gridCol>
                <a:gridCol w="1998398">
                  <a:extLst>
                    <a:ext uri="{9D8B030D-6E8A-4147-A177-3AD203B41FA5}">
                      <a16:colId xmlns:a16="http://schemas.microsoft.com/office/drawing/2014/main" val="3473215521"/>
                    </a:ext>
                  </a:extLst>
                </a:gridCol>
                <a:gridCol w="1998398">
                  <a:extLst>
                    <a:ext uri="{9D8B030D-6E8A-4147-A177-3AD203B41FA5}">
                      <a16:colId xmlns:a16="http://schemas.microsoft.com/office/drawing/2014/main" val="109109345"/>
                    </a:ext>
                  </a:extLst>
                </a:gridCol>
                <a:gridCol w="1998398">
                  <a:extLst>
                    <a:ext uri="{9D8B030D-6E8A-4147-A177-3AD203B41FA5}">
                      <a16:colId xmlns:a16="http://schemas.microsoft.com/office/drawing/2014/main" val="2082433689"/>
                    </a:ext>
                  </a:extLst>
                </a:gridCol>
                <a:gridCol w="1998398">
                  <a:extLst>
                    <a:ext uri="{9D8B030D-6E8A-4147-A177-3AD203B41FA5}">
                      <a16:colId xmlns:a16="http://schemas.microsoft.com/office/drawing/2014/main" val="785508391"/>
                    </a:ext>
                  </a:extLst>
                </a:gridCol>
              </a:tblGrid>
              <a:tr h="444612">
                <a:tc>
                  <a:txBody>
                    <a:bodyPr/>
                    <a:lstStyle/>
                    <a:p>
                      <a:pPr algn="ctr"/>
                      <a:r>
                        <a:rPr lang="en-ZA" dirty="0" err="1">
                          <a:solidFill>
                            <a:srgbClr val="FF0000"/>
                          </a:solidFill>
                        </a:rPr>
                        <a:t>Adresses</a:t>
                      </a:r>
                      <a:endParaRPr lang="en-Z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33691"/>
                  </a:ext>
                </a:extLst>
              </a:tr>
              <a:tr h="444612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884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B592EF-E5C6-4197-A4C9-CCF261A0827D}"/>
              </a:ext>
            </a:extLst>
          </p:cNvPr>
          <p:cNvSpPr txBox="1"/>
          <p:nvPr/>
        </p:nvSpPr>
        <p:spPr>
          <a:xfrm>
            <a:off x="4798153" y="5788588"/>
            <a:ext cx="207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/>
              <a:t>myNumber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350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Data Structures and Algorithms in C++</vt:lpstr>
      <vt:lpstr>Compilation</vt:lpstr>
      <vt:lpstr>Make</vt:lpstr>
      <vt:lpstr>Make</vt:lpstr>
      <vt:lpstr>Make</vt:lpstr>
      <vt:lpstr>Linking</vt:lpstr>
      <vt:lpstr>Linking</vt:lpstr>
      <vt:lpstr>Data types</vt:lpstr>
      <vt:lpstr>Pointers</vt:lpstr>
      <vt:lpstr>Classes</vt:lpstr>
      <vt:lpstr>Static &amp; Dynamic Allocation</vt:lpstr>
      <vt:lpstr>Next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 in C++</dc:title>
  <dc:creator>Julien NYAMBAL</dc:creator>
  <cp:lastModifiedBy>Julien NYAMBAL</cp:lastModifiedBy>
  <cp:revision>17</cp:revision>
  <dcterms:created xsi:type="dcterms:W3CDTF">2019-07-14T11:39:47Z</dcterms:created>
  <dcterms:modified xsi:type="dcterms:W3CDTF">2019-07-15T18:07:36Z</dcterms:modified>
</cp:coreProperties>
</file>