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7562850" cy="10688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6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5B"/>
    <a:srgbClr val="001A45"/>
    <a:srgbClr val="FFE460"/>
    <a:srgbClr val="004869"/>
    <a:srgbClr val="043247"/>
    <a:srgbClr val="FFFFFF"/>
    <a:srgbClr val="08415C"/>
    <a:srgbClr val="002060"/>
    <a:srgbClr val="FFD53E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249" autoAdjust="0"/>
  </p:normalViewPr>
  <p:slideViewPr>
    <p:cSldViewPr snapToGrid="0">
      <p:cViewPr>
        <p:scale>
          <a:sx n="100" d="100"/>
          <a:sy n="100" d="100"/>
        </p:scale>
        <p:origin x="754" y="24"/>
      </p:cViewPr>
      <p:guideLst>
        <p:guide orient="horz" pos="336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5A0C0-DB6A-48AE-A70D-902ED21F20AC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62D0-BBB8-4548-9060-0AFEB704332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4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3DFDC-F2B9-4F30-BDAA-BC05729E134E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2E116-EA87-488E-9C06-182B3B0258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2E116-EA87-488E-9C06-182B3B0258C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5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  <p:sp>
        <p:nvSpPr>
          <p:cNvPr id="75" name="Rectangle 74"/>
          <p:cNvSpPr/>
          <p:nvPr userDrawn="1"/>
        </p:nvSpPr>
        <p:spPr>
          <a:xfrm>
            <a:off x="0" y="2446163"/>
            <a:ext cx="7562850" cy="8242475"/>
          </a:xfrm>
          <a:prstGeom prst="rect">
            <a:avLst/>
          </a:prstGeom>
          <a:solidFill>
            <a:srgbClr val="FFE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 userDrawn="1"/>
        </p:nvSpPr>
        <p:spPr>
          <a:xfrm>
            <a:off x="306102" y="2162908"/>
            <a:ext cx="2331590" cy="8525730"/>
          </a:xfrm>
          <a:prstGeom prst="rect">
            <a:avLst/>
          </a:prstGeom>
          <a:solidFill>
            <a:srgbClr val="002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7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6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5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30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5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5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2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4ED4-880B-4692-AE45-F5A6422D4F01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08DE7-C035-44FE-9C38-4E7F3ADAB55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86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image" Target="../media/image1.jpeg"/><Relationship Id="rId21" Type="http://schemas.openxmlformats.org/officeDocument/2006/relationships/hyperlink" Target="https://www.linkedin.com/in/saillyjulien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hyperlink" Target="mailto:julien.sailly@etu.unicaen.fr" TargetMode="Externa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svg"/><Relationship Id="rId24" Type="http://schemas.openxmlformats.org/officeDocument/2006/relationships/image" Target="../media/image20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19.sv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3.sv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CF334E-86F4-008B-64B7-BBCF39232832}"/>
              </a:ext>
            </a:extLst>
          </p:cNvPr>
          <p:cNvSpPr/>
          <p:nvPr/>
        </p:nvSpPr>
        <p:spPr>
          <a:xfrm>
            <a:off x="3044206" y="4376341"/>
            <a:ext cx="643874" cy="24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B62944-BE75-2B49-9200-C04D20478C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r="768"/>
          <a:stretch/>
        </p:blipFill>
        <p:spPr>
          <a:xfrm>
            <a:off x="5199055" y="143816"/>
            <a:ext cx="2211243" cy="2185663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1600534-117B-4CA7-BAC1-94DE20E87790}"/>
              </a:ext>
            </a:extLst>
          </p:cNvPr>
          <p:cNvSpPr txBox="1"/>
          <p:nvPr/>
        </p:nvSpPr>
        <p:spPr>
          <a:xfrm>
            <a:off x="190834" y="1439164"/>
            <a:ext cx="308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  <a:cs typeface="Lato Black" panose="020F0A02020204030203" pitchFamily="34" charset="0"/>
              </a:rPr>
              <a:t>Recherche de stage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3A55C2E-659F-43DA-8464-B749054DB4DF}"/>
              </a:ext>
            </a:extLst>
          </p:cNvPr>
          <p:cNvGrpSpPr/>
          <p:nvPr/>
        </p:nvGrpSpPr>
        <p:grpSpPr>
          <a:xfrm>
            <a:off x="228934" y="222346"/>
            <a:ext cx="4759980" cy="1118255"/>
            <a:chOff x="305134" y="222346"/>
            <a:chExt cx="4759980" cy="1118255"/>
          </a:xfrm>
        </p:grpSpPr>
        <p:sp>
          <p:nvSpPr>
            <p:cNvPr id="489" name="TextBox 488"/>
            <p:cNvSpPr txBox="1"/>
            <p:nvPr/>
          </p:nvSpPr>
          <p:spPr>
            <a:xfrm>
              <a:off x="305134" y="222346"/>
              <a:ext cx="4759980" cy="111825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GB" sz="7200" b="1" spc="-300" dirty="0">
                  <a:solidFill>
                    <a:srgbClr val="00235B"/>
                  </a:solidFill>
                  <a:latin typeface="Avenir Next LT Pro Demi" panose="020B0704020202020204" pitchFamily="34" charset="0"/>
                  <a:cs typeface="Lato Black" panose="020F0A02020204030203" pitchFamily="34" charset="0"/>
                </a:rPr>
                <a:t>Julien Sailly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F511F7B-0410-43AF-87BF-5923822CA39A}"/>
                </a:ext>
              </a:extLst>
            </p:cNvPr>
            <p:cNvGrpSpPr/>
            <p:nvPr/>
          </p:nvGrpSpPr>
          <p:grpSpPr>
            <a:xfrm>
              <a:off x="381000" y="1158240"/>
              <a:ext cx="4562329" cy="0"/>
              <a:chOff x="381000" y="1158240"/>
              <a:chExt cx="4562329" cy="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5E176112-3F88-46F0-AE06-DC5F50D42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00" y="1158240"/>
                <a:ext cx="4071252" cy="0"/>
              </a:xfrm>
              <a:prstGeom prst="line">
                <a:avLst/>
              </a:prstGeom>
              <a:ln w="76200">
                <a:solidFill>
                  <a:srgbClr val="FFE46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841F778D-1B34-4376-A64A-5541983FF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247" y="1158240"/>
                <a:ext cx="152082" cy="0"/>
              </a:xfrm>
              <a:prstGeom prst="line">
                <a:avLst/>
              </a:prstGeom>
              <a:ln w="76200">
                <a:solidFill>
                  <a:srgbClr val="FFE46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19739BA-7CDA-4C91-9B4B-A16CAC8DBB00}"/>
              </a:ext>
            </a:extLst>
          </p:cNvPr>
          <p:cNvGrpSpPr/>
          <p:nvPr/>
        </p:nvGrpSpPr>
        <p:grpSpPr>
          <a:xfrm>
            <a:off x="2617819" y="6356425"/>
            <a:ext cx="4945031" cy="2158874"/>
            <a:chOff x="2627097" y="5599753"/>
            <a:chExt cx="4935753" cy="2158874"/>
          </a:xfrm>
        </p:grpSpPr>
        <p:sp>
          <p:nvSpPr>
            <p:cNvPr id="99" name="TextBox 444">
              <a:extLst>
                <a:ext uri="{FF2B5EF4-FFF2-40B4-BE49-F238E27FC236}">
                  <a16:creationId xmlns:a16="http://schemas.microsoft.com/office/drawing/2014/main" id="{D9ACC9BB-B266-4D7C-A21B-E71B62079B06}"/>
                </a:ext>
              </a:extLst>
            </p:cNvPr>
            <p:cNvSpPr txBox="1"/>
            <p:nvPr/>
          </p:nvSpPr>
          <p:spPr>
            <a:xfrm>
              <a:off x="2627098" y="6065856"/>
              <a:ext cx="4935752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00235B"/>
                  </a:solidFill>
                  <a:latin typeface="Avenir Next LT Pro" panose="020B0504020202020204" pitchFamily="34" charset="0"/>
                  <a:cs typeface="Lato" charset="0"/>
                </a:rPr>
                <a:t>Employé de vente | Biocoop | Juillet 2020 et 2021</a:t>
              </a:r>
            </a:p>
            <a:p>
              <a:pPr algn="ctr"/>
              <a:r>
                <a:rPr lang="fr-FR" sz="1200" b="1" dirty="0">
                  <a:solidFill>
                    <a:srgbClr val="00235B"/>
                  </a:solidFill>
                  <a:latin typeface="Avenir Next LT Pro" panose="020B0504020202020204" pitchFamily="34" charset="0"/>
                  <a:cs typeface="Lato" charset="0"/>
                </a:rPr>
                <a:t>Villefranche sur Saône :</a:t>
              </a:r>
            </a:p>
            <a:p>
              <a:pPr algn="ctr"/>
              <a:r>
                <a:rPr lang="fr-FR" sz="1100" dirty="0">
                  <a:solidFill>
                    <a:srgbClr val="00235B"/>
                  </a:solidFill>
                  <a:latin typeface="Avenir Next LT Pro" panose="020B0504020202020204" pitchFamily="34" charset="0"/>
                  <a:cs typeface="Lato" charset="0"/>
                </a:rPr>
                <a:t>Hôte de caisse, facing, mise en rayon,</a:t>
              </a:r>
            </a:p>
            <a:p>
              <a:pPr algn="ctr"/>
              <a:r>
                <a:rPr lang="fr-FR" sz="1100" dirty="0">
                  <a:solidFill>
                    <a:srgbClr val="00235B"/>
                  </a:solidFill>
                  <a:latin typeface="Avenir Next LT Pro" panose="020B0504020202020204" pitchFamily="34" charset="0"/>
                  <a:cs typeface="Lato" charset="0"/>
                </a:rPr>
                <a:t>étiquetage, relation client</a:t>
              </a:r>
            </a:p>
            <a:p>
              <a:pPr algn="ctr"/>
              <a:endParaRPr lang="fr-FR" sz="1100" b="1" dirty="0">
                <a:solidFill>
                  <a:srgbClr val="00235B"/>
                </a:solidFill>
                <a:latin typeface="Avenir Next LT Pro" panose="020B0504020202020204" pitchFamily="34" charset="0"/>
                <a:cs typeface="Lato" charset="0"/>
              </a:endParaRPr>
            </a:p>
            <a:p>
              <a:pPr algn="ctr"/>
              <a:endParaRPr lang="fr-FR" sz="1200" b="1" dirty="0">
                <a:solidFill>
                  <a:srgbClr val="00235B"/>
                </a:solidFill>
                <a:latin typeface="Avenir Next LT Pro" panose="020B0504020202020204" pitchFamily="34" charset="0"/>
                <a:cs typeface="Lato" charset="0"/>
              </a:endParaRPr>
            </a:p>
            <a:p>
              <a:pPr algn="ctr"/>
              <a:r>
                <a:rPr lang="fr-FR" sz="1200" b="1" dirty="0">
                  <a:solidFill>
                    <a:srgbClr val="00235B"/>
                  </a:solidFill>
                  <a:latin typeface="Avenir Next LT Pro" panose="020B0504020202020204" pitchFamily="34" charset="0"/>
                  <a:cs typeface="Lato" charset="0"/>
                </a:rPr>
                <a:t>Agent d’entretien | Gîte Écoasis | Juillet 2018</a:t>
              </a:r>
            </a:p>
            <a:p>
              <a:pPr algn="ctr"/>
              <a:r>
                <a:rPr lang="fr-FR" sz="1200" b="1" dirty="0">
                  <a:solidFill>
                    <a:srgbClr val="00235B"/>
                  </a:solidFill>
                  <a:latin typeface="Avenir Next LT Pro" panose="020B0504020202020204" pitchFamily="34" charset="0"/>
                  <a:cs typeface="Lato" charset="0"/>
                </a:rPr>
                <a:t>Figeac :</a:t>
              </a:r>
            </a:p>
            <a:p>
              <a:pPr algn="ctr"/>
              <a:r>
                <a:rPr lang="fr-FR" sz="1100" dirty="0">
                  <a:solidFill>
                    <a:srgbClr val="00235B"/>
                  </a:solidFill>
                  <a:latin typeface="Avenir Next LT Pro" panose="020B0504020202020204" pitchFamily="34" charset="0"/>
                  <a:cs typeface="Lato" charset="0"/>
                </a:rPr>
                <a:t>Nettoyage, entretien du jardin, service à table, cuisine</a:t>
              </a:r>
            </a:p>
          </p:txBody>
        </p:sp>
        <p:sp>
          <p:nvSpPr>
            <p:cNvPr id="101" name="TextBox 467">
              <a:extLst>
                <a:ext uri="{FF2B5EF4-FFF2-40B4-BE49-F238E27FC236}">
                  <a16:creationId xmlns:a16="http://schemas.microsoft.com/office/drawing/2014/main" id="{F62B0410-1107-4758-9E08-43A1116C5D2D}"/>
                </a:ext>
              </a:extLst>
            </p:cNvPr>
            <p:cNvSpPr txBox="1"/>
            <p:nvPr/>
          </p:nvSpPr>
          <p:spPr>
            <a:xfrm>
              <a:off x="2627097" y="5599753"/>
              <a:ext cx="493575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Lato" panose="020F0502020204030203" pitchFamily="34" charset="0"/>
                </a:rPr>
                <a:t>EXPÉRIENCES PROFESSIONNELLES</a:t>
              </a:r>
            </a:p>
          </p:txBody>
        </p:sp>
      </p:grpSp>
      <p:grpSp>
        <p:nvGrpSpPr>
          <p:cNvPr id="695" name="Groupe 694">
            <a:extLst>
              <a:ext uri="{FF2B5EF4-FFF2-40B4-BE49-F238E27FC236}">
                <a16:creationId xmlns:a16="http://schemas.microsoft.com/office/drawing/2014/main" id="{1B212042-6C9E-4A45-BA15-50AA91CD59DC}"/>
              </a:ext>
            </a:extLst>
          </p:cNvPr>
          <p:cNvGrpSpPr/>
          <p:nvPr/>
        </p:nvGrpSpPr>
        <p:grpSpPr>
          <a:xfrm>
            <a:off x="2617819" y="3553013"/>
            <a:ext cx="4945029" cy="2519620"/>
            <a:chOff x="2617819" y="3486338"/>
            <a:chExt cx="4945029" cy="2519620"/>
          </a:xfrm>
        </p:grpSpPr>
        <p:pic>
          <p:nvPicPr>
            <p:cNvPr id="694" name="Image 693">
              <a:extLst>
                <a:ext uri="{FF2B5EF4-FFF2-40B4-BE49-F238E27FC236}">
                  <a16:creationId xmlns:a16="http://schemas.microsoft.com/office/drawing/2014/main" id="{412BDC10-CEDD-44B1-A236-4A5CF3921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4" t="-528" r="44165" b="528"/>
            <a:stretch/>
          </p:blipFill>
          <p:spPr>
            <a:xfrm>
              <a:off x="2882559" y="3940394"/>
              <a:ext cx="927642" cy="994065"/>
            </a:xfrm>
            <a:prstGeom prst="rect">
              <a:avLst/>
            </a:prstGeom>
          </p:spPr>
        </p:pic>
        <p:pic>
          <p:nvPicPr>
            <p:cNvPr id="105" name="Image 104" descr="Lycée Jehan Ango">
              <a:extLst>
                <a:ext uri="{FF2B5EF4-FFF2-40B4-BE49-F238E27FC236}">
                  <a16:creationId xmlns:a16="http://schemas.microsoft.com/office/drawing/2014/main" id="{43875171-7240-4E76-ADDB-849375168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1" t="150" r="16630" b="751"/>
            <a:stretch/>
          </p:blipFill>
          <p:spPr>
            <a:xfrm>
              <a:off x="6403940" y="5104724"/>
              <a:ext cx="890043" cy="901234"/>
            </a:xfrm>
            <a:prstGeom prst="ellipse">
              <a:avLst/>
            </a:prstGeom>
          </p:spPr>
        </p:pic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5EEE350-682A-41C5-9E8F-74C61C0C0B7F}"/>
                </a:ext>
              </a:extLst>
            </p:cNvPr>
            <p:cNvGrpSpPr/>
            <p:nvPr/>
          </p:nvGrpSpPr>
          <p:grpSpPr>
            <a:xfrm>
              <a:off x="2617819" y="3486338"/>
              <a:ext cx="4945029" cy="2359209"/>
              <a:chOff x="2558039" y="2561654"/>
              <a:chExt cx="4945029" cy="2359209"/>
            </a:xfrm>
          </p:grpSpPr>
          <p:grpSp>
            <p:nvGrpSpPr>
              <p:cNvPr id="437" name="Group 436"/>
              <p:cNvGrpSpPr/>
              <p:nvPr/>
            </p:nvGrpSpPr>
            <p:grpSpPr>
              <a:xfrm>
                <a:off x="3820372" y="2989120"/>
                <a:ext cx="3181320" cy="1081113"/>
                <a:chOff x="3671110" y="6499550"/>
                <a:chExt cx="3511244" cy="1081113"/>
              </a:xfrm>
            </p:grpSpPr>
            <p:sp>
              <p:nvSpPr>
                <p:cNvPr id="530" name="TextBox 529"/>
                <p:cNvSpPr txBox="1"/>
                <p:nvPr/>
              </p:nvSpPr>
              <p:spPr>
                <a:xfrm>
                  <a:off x="3671110" y="6499550"/>
                  <a:ext cx="1284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venir Next LT Pro" panose="020B0504020202020204" pitchFamily="34" charset="0"/>
                      <a:cs typeface="Lato" panose="020F0502020204030203" pitchFamily="34" charset="0"/>
                    </a:rPr>
                    <a:t>2022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1" name="TextBox 530"/>
                    <p:cNvSpPr txBox="1"/>
                    <p:nvPr/>
                  </p:nvSpPr>
                  <p:spPr>
                    <a:xfrm>
                      <a:off x="3671110" y="6635020"/>
                      <a:ext cx="3511244" cy="945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100" b="1" dirty="0">
                          <a:solidFill>
                            <a:srgbClr val="00235B"/>
                          </a:solidFill>
                          <a:latin typeface="Avenir Next LT Pro" panose="020B0504020202020204" pitchFamily="34" charset="0"/>
                          <a:cs typeface="Lato" panose="020F0502020204030203" pitchFamily="34" charset="0"/>
                        </a:rPr>
                        <a:t>Université de Caen Normandie</a:t>
                      </a:r>
                    </a:p>
                    <a:p>
                      <a:r>
                        <a:rPr lang="fr-FR" sz="1100" i="1" dirty="0">
                          <a:solidFill>
                            <a:srgbClr val="00235B"/>
                          </a:solidFill>
                          <a:latin typeface="Avenir Next LT Pro" panose="020B0504020202020204" pitchFamily="34" charset="0"/>
                          <a:cs typeface="Lato" panose="020F0502020204030203" pitchFamily="34" charset="0"/>
                        </a:rPr>
                        <a:t>Étudiant en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GB" sz="1100" i="1" smtClean="0">
                                  <a:solidFill>
                                    <a:srgbClr val="00235B"/>
                                  </a:solidFill>
                                  <a:latin typeface="Cambria Math" panose="02040503050406030204" pitchFamily="18" charset="0"/>
                                  <a:cs typeface="Lato" panose="020F0502020204030203" pitchFamily="34" charset="0"/>
                                </a:rPr>
                              </m:ctrlPr>
                            </m:sSupPr>
                            <m:e>
                              <m:r>
                                <a:rPr lang="fr-FR" sz="1100" b="0" i="1" smtClean="0">
                                  <a:solidFill>
                                    <a:srgbClr val="00235B"/>
                                  </a:solidFill>
                                  <a:latin typeface="Cambria Math" panose="02040503050406030204" pitchFamily="18" charset="0"/>
                                  <a:cs typeface="Lato" panose="020F0502020204030203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fr-FR" sz="1100" b="0" i="1" smtClean="0">
                                  <a:solidFill>
                                    <a:srgbClr val="00235B"/>
                                  </a:solidFill>
                                  <a:latin typeface="Cambria Math" panose="02040503050406030204" pitchFamily="18" charset="0"/>
                                  <a:cs typeface="Lato" panose="020F0502020204030203" pitchFamily="34" charset="0"/>
                                </a:rPr>
                                <m:t>è</m:t>
                              </m:r>
                              <m:r>
                                <a:rPr lang="fr-FR" sz="1100" b="0" i="1" smtClean="0">
                                  <a:solidFill>
                                    <a:srgbClr val="00235B"/>
                                  </a:solidFill>
                                  <a:latin typeface="Cambria Math" panose="02040503050406030204" pitchFamily="18" charset="0"/>
                                  <a:cs typeface="Lato" panose="020F0502020204030203" pitchFamily="34" charset="0"/>
                                </a:rPr>
                                <m:t>𝑟𝑒</m:t>
                              </m:r>
                            </m:sup>
                          </m:sSup>
                        </m:oMath>
                      </a14:m>
                      <a:r>
                        <a:rPr lang="en-GB" sz="1100" i="1" dirty="0">
                          <a:solidFill>
                            <a:srgbClr val="00235B"/>
                          </a:solidFill>
                          <a:latin typeface="Avenir Next LT Pro" panose="020B0504020202020204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00235B"/>
                          </a:solidFill>
                          <a:latin typeface="Avenir Next LT Pro" panose="020B0504020202020204" pitchFamily="34" charset="0"/>
                          <a:cs typeface="Lato" panose="020F0502020204030203" pitchFamily="34" charset="0"/>
                        </a:rPr>
                        <a:t>année</a:t>
                      </a:r>
                      <a:r>
                        <a:rPr lang="en-GB" sz="1100" i="1" dirty="0">
                          <a:solidFill>
                            <a:srgbClr val="00235B"/>
                          </a:solidFill>
                          <a:latin typeface="Avenir Next LT Pro" panose="020B0504020202020204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fr-FR" sz="1100" i="1" dirty="0">
                          <a:solidFill>
                            <a:srgbClr val="00235B"/>
                          </a:solidFill>
                          <a:latin typeface="Avenir Next LT Pro" panose="020B0504020202020204" pitchFamily="34" charset="0"/>
                          <a:cs typeface="Lato" panose="020F0502020204030203" pitchFamily="34" charset="0"/>
                        </a:rPr>
                        <a:t>de Bachelor Universitaire Technique en Informatique</a:t>
                      </a:r>
                      <a:endParaRPr lang="en-GB" sz="1100" i="1" dirty="0">
                        <a:solidFill>
                          <a:srgbClr val="00235B"/>
                        </a:solidFill>
                        <a:latin typeface="Avenir Next LT Pro" panose="020B0504020202020204" pitchFamily="34" charset="0"/>
                        <a:cs typeface="Lato" panose="020F0502020204030203" pitchFamily="34" charset="0"/>
                      </a:endParaRPr>
                    </a:p>
                    <a:p>
                      <a:pPr defTabSz="685800">
                        <a:defRPr/>
                      </a:pPr>
                      <a:r>
                        <a:rPr lang="fr-FR" sz="1100" dirty="0">
                          <a:solidFill>
                            <a:srgbClr val="00235B"/>
                          </a:solidFill>
                          <a:latin typeface="Avenir Next LT Pro" panose="020B0504020202020204" pitchFamily="34" charset="0"/>
                          <a:ea typeface="Lato" charset="0"/>
                          <a:cs typeface="Lato" charset="0"/>
                        </a:rPr>
                        <a:t>Je souhaite poursuivre en Master Informatique à la suite de ces 3 ans de formation.</a:t>
                      </a:r>
                    </a:p>
                  </p:txBody>
                </p:sp>
              </mc:Choice>
              <mc:Fallback>
                <p:sp>
                  <p:nvSpPr>
                    <p:cNvPr id="531" name="TextBox 5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71110" y="6635020"/>
                      <a:ext cx="3511244" cy="94564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8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7" name="Group 446"/>
              <p:cNvGrpSpPr/>
              <p:nvPr/>
            </p:nvGrpSpPr>
            <p:grpSpPr>
              <a:xfrm>
                <a:off x="3061546" y="4182585"/>
                <a:ext cx="3406438" cy="738278"/>
                <a:chOff x="3876464" y="6621864"/>
                <a:chExt cx="3759708" cy="738278"/>
              </a:xfrm>
            </p:grpSpPr>
            <p:sp>
              <p:nvSpPr>
                <p:cNvPr id="528" name="TextBox 527"/>
                <p:cNvSpPr txBox="1"/>
                <p:nvPr/>
              </p:nvSpPr>
              <p:spPr>
                <a:xfrm>
                  <a:off x="6352050" y="6621864"/>
                  <a:ext cx="12841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venir Next LT Pro" panose="020B0504020202020204" pitchFamily="34" charset="0"/>
                      <a:cs typeface="Lato" panose="020F0502020204030203" pitchFamily="34" charset="0"/>
                    </a:rPr>
                    <a:t>2018 - 2021</a:t>
                  </a:r>
                </a:p>
              </p:txBody>
            </p:sp>
            <p:sp>
              <p:nvSpPr>
                <p:cNvPr id="529" name="TextBox 528"/>
                <p:cNvSpPr txBox="1"/>
                <p:nvPr/>
              </p:nvSpPr>
              <p:spPr>
                <a:xfrm>
                  <a:off x="3876464" y="6759978"/>
                  <a:ext cx="3511243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b="1" dirty="0">
                      <a:solidFill>
                        <a:srgbClr val="00235B"/>
                      </a:solidFill>
                      <a:latin typeface="Avenir Next LT Pro" panose="020B0504020202020204" pitchFamily="34" charset="0"/>
                      <a:cs typeface="Lato" panose="020F0502020204030203" pitchFamily="34" charset="0"/>
                    </a:rPr>
                    <a:t>Lycée Jehan Ango - Dieppe</a:t>
                  </a:r>
                </a:p>
                <a:p>
                  <a:pPr algn="r"/>
                  <a:r>
                    <a:rPr lang="fr-FR" sz="1100" i="1" dirty="0">
                      <a:solidFill>
                        <a:srgbClr val="00235B"/>
                      </a:solidFill>
                      <a:latin typeface="Avenir Next LT Pro" panose="020B0504020202020204" pitchFamily="34" charset="0"/>
                      <a:cs typeface="Lato" panose="020F0502020204030203" pitchFamily="34" charset="0"/>
                    </a:rPr>
                    <a:t>Baccalauréat Général – Mention </a:t>
                  </a:r>
                  <a:r>
                    <a:rPr lang="fr-FR" sz="1100" i="1" noProof="1">
                      <a:solidFill>
                        <a:srgbClr val="00235B"/>
                      </a:solidFill>
                      <a:latin typeface="Avenir Next LT Pro" panose="020B0504020202020204" pitchFamily="34" charset="0"/>
                      <a:cs typeface="Lato" panose="020F0502020204030203" pitchFamily="34" charset="0"/>
                    </a:rPr>
                    <a:t>Très</a:t>
                  </a:r>
                  <a:r>
                    <a:rPr lang="fr-FR" sz="1100" i="1" dirty="0">
                      <a:solidFill>
                        <a:srgbClr val="00235B"/>
                      </a:solidFill>
                      <a:latin typeface="Avenir Next LT Pro" panose="020B0504020202020204" pitchFamily="34" charset="0"/>
                      <a:cs typeface="Lato" panose="020F0502020204030203" pitchFamily="34" charset="0"/>
                    </a:rPr>
                    <a:t> </a:t>
                  </a:r>
                  <a:r>
                    <a:rPr lang="en-GB" sz="1100" i="1" dirty="0">
                      <a:solidFill>
                        <a:srgbClr val="00235B"/>
                      </a:solidFill>
                      <a:latin typeface="Avenir Next LT Pro" panose="020B0504020202020204" pitchFamily="34" charset="0"/>
                      <a:cs typeface="Lato" panose="020F0502020204030203" pitchFamily="34" charset="0"/>
                    </a:rPr>
                    <a:t>Bien</a:t>
                  </a:r>
                  <a:endParaRPr lang="fr-FR" sz="1100" i="1" dirty="0">
                    <a:solidFill>
                      <a:srgbClr val="00235B"/>
                    </a:solidFill>
                    <a:latin typeface="Avenir Next LT Pro" panose="020B0504020202020204" pitchFamily="34" charset="0"/>
                    <a:cs typeface="Lato" panose="020F0502020204030203" pitchFamily="34" charset="0"/>
                  </a:endParaRPr>
                </a:p>
                <a:p>
                  <a:pPr algn="r"/>
                  <a:r>
                    <a:rPr lang="fr-FR" sz="1100" dirty="0">
                      <a:solidFill>
                        <a:srgbClr val="00235B"/>
                      </a:solidFill>
                      <a:latin typeface="Avenir Next LT Pro" panose="020B0504020202020204" pitchFamily="34" charset="0"/>
                      <a:cs typeface="Lato" panose="020F0502020204030203" pitchFamily="34" charset="0"/>
                    </a:rPr>
                    <a:t>Maths expert, Physique-Chimie et SVT</a:t>
                  </a:r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2558039" y="2561654"/>
                <a:ext cx="4945029" cy="3385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cs typeface="Lato" panose="020F0502020204030203" pitchFamily="34" charset="0"/>
                  </a:rPr>
                  <a:t>FORMATION</a:t>
                </a:r>
              </a:p>
            </p:txBody>
          </p:sp>
        </p:grpSp>
      </p:grpSp>
      <p:grpSp>
        <p:nvGrpSpPr>
          <p:cNvPr id="699" name="Groupe 698">
            <a:extLst>
              <a:ext uri="{FF2B5EF4-FFF2-40B4-BE49-F238E27FC236}">
                <a16:creationId xmlns:a16="http://schemas.microsoft.com/office/drawing/2014/main" id="{136BC282-1182-4315-ADEC-3D4FBAE16CF4}"/>
              </a:ext>
            </a:extLst>
          </p:cNvPr>
          <p:cNvGrpSpPr/>
          <p:nvPr/>
        </p:nvGrpSpPr>
        <p:grpSpPr>
          <a:xfrm>
            <a:off x="340357" y="7597155"/>
            <a:ext cx="2242237" cy="2738841"/>
            <a:chOff x="375582" y="7597155"/>
            <a:chExt cx="2242237" cy="2738841"/>
          </a:xfrm>
        </p:grpSpPr>
        <p:sp>
          <p:nvSpPr>
            <p:cNvPr id="104" name="TextBox 453">
              <a:extLst>
                <a:ext uri="{FF2B5EF4-FFF2-40B4-BE49-F238E27FC236}">
                  <a16:creationId xmlns:a16="http://schemas.microsoft.com/office/drawing/2014/main" id="{E1EA6C20-20F1-4437-8E3F-BE1DE47640C4}"/>
                </a:ext>
              </a:extLst>
            </p:cNvPr>
            <p:cNvSpPr txBox="1"/>
            <p:nvPr/>
          </p:nvSpPr>
          <p:spPr>
            <a:xfrm>
              <a:off x="375582" y="7597155"/>
              <a:ext cx="2242237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FE460"/>
                  </a:solidFill>
                  <a:latin typeface="Avenir Next LT Pro" panose="020B0504020202020204" pitchFamily="34" charset="0"/>
                  <a:cs typeface="Lato" panose="020F0502020204030203" pitchFamily="34" charset="0"/>
                </a:rPr>
                <a:t>LOISIRS</a:t>
              </a:r>
            </a:p>
          </p:txBody>
        </p:sp>
        <p:pic>
          <p:nvPicPr>
            <p:cNvPr id="31" name="Graphique 30" descr="Trompette avec un remplissage uni">
              <a:extLst>
                <a:ext uri="{FF2B5EF4-FFF2-40B4-BE49-F238E27FC236}">
                  <a16:creationId xmlns:a16="http://schemas.microsoft.com/office/drawing/2014/main" id="{091C1FD8-3E6B-4BDB-B895-7DE377CD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30164" y="9848316"/>
              <a:ext cx="487680" cy="487680"/>
            </a:xfrm>
            <a:prstGeom prst="rect">
              <a:avLst/>
            </a:prstGeom>
          </p:spPr>
        </p:pic>
        <p:pic>
          <p:nvPicPr>
            <p:cNvPr id="33" name="Graphique 32" descr="Badminton avec un remplissage uni">
              <a:extLst>
                <a:ext uri="{FF2B5EF4-FFF2-40B4-BE49-F238E27FC236}">
                  <a16:creationId xmlns:a16="http://schemas.microsoft.com/office/drawing/2014/main" id="{5F984EDB-7942-429D-BEC3-901494711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1818" y="9019715"/>
              <a:ext cx="487680" cy="487680"/>
            </a:xfrm>
            <a:prstGeom prst="rect">
              <a:avLst/>
            </a:prstGeom>
          </p:spPr>
        </p:pic>
        <p:pic>
          <p:nvPicPr>
            <p:cNvPr id="35" name="Graphique 34" descr="Programmeur avec un remplissage uni">
              <a:extLst>
                <a:ext uri="{FF2B5EF4-FFF2-40B4-BE49-F238E27FC236}">
                  <a16:creationId xmlns:a16="http://schemas.microsoft.com/office/drawing/2014/main" id="{859019E0-0729-4A42-B44E-FCF181672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1818" y="9848316"/>
              <a:ext cx="487680" cy="487680"/>
            </a:xfrm>
            <a:prstGeom prst="rect">
              <a:avLst/>
            </a:prstGeom>
          </p:spPr>
        </p:pic>
        <p:pic>
          <p:nvPicPr>
            <p:cNvPr id="37" name="Graphique 36" descr="Manette de jeu avec un remplissage uni">
              <a:extLst>
                <a:ext uri="{FF2B5EF4-FFF2-40B4-BE49-F238E27FC236}">
                  <a16:creationId xmlns:a16="http://schemas.microsoft.com/office/drawing/2014/main" id="{9F69DAA8-A1A4-469E-B4F5-EDE06835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35967" y="9019715"/>
              <a:ext cx="487680" cy="487680"/>
            </a:xfrm>
            <a:prstGeom prst="rect">
              <a:avLst/>
            </a:prstGeom>
          </p:spPr>
        </p:pic>
        <p:pic>
          <p:nvPicPr>
            <p:cNvPr id="39" name="Graphique 38" descr="Escalade avec un remplissage uni">
              <a:extLst>
                <a:ext uri="{FF2B5EF4-FFF2-40B4-BE49-F238E27FC236}">
                  <a16:creationId xmlns:a16="http://schemas.microsoft.com/office/drawing/2014/main" id="{A9745D4A-5175-4C01-AB9E-4EC7B3DE4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30164" y="8191114"/>
              <a:ext cx="487680" cy="487680"/>
            </a:xfrm>
            <a:prstGeom prst="rect">
              <a:avLst/>
            </a:prstGeom>
          </p:spPr>
        </p:pic>
        <p:pic>
          <p:nvPicPr>
            <p:cNvPr id="41" name="Graphique 40" descr="Cyclisme avec un remplissage uni">
              <a:extLst>
                <a:ext uri="{FF2B5EF4-FFF2-40B4-BE49-F238E27FC236}">
                  <a16:creationId xmlns:a16="http://schemas.microsoft.com/office/drawing/2014/main" id="{A78A8B27-F8AD-4F6F-ABB7-7FFF06961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21818" y="8191114"/>
              <a:ext cx="487680" cy="487680"/>
            </a:xfrm>
            <a:prstGeom prst="rect">
              <a:avLst/>
            </a:prstGeom>
          </p:spPr>
        </p:pic>
      </p:grpSp>
      <p:sp>
        <p:nvSpPr>
          <p:cNvPr id="93" name="ZoneTexte 92">
            <a:extLst>
              <a:ext uri="{FF2B5EF4-FFF2-40B4-BE49-F238E27FC236}">
                <a16:creationId xmlns:a16="http://schemas.microsoft.com/office/drawing/2014/main" id="{EBA4BA7A-D569-4916-A5A9-8D57835DBD35}"/>
              </a:ext>
            </a:extLst>
          </p:cNvPr>
          <p:cNvSpPr txBox="1"/>
          <p:nvPr/>
        </p:nvSpPr>
        <p:spPr>
          <a:xfrm>
            <a:off x="2792662" y="2525892"/>
            <a:ext cx="4617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235B"/>
                </a:solidFill>
                <a:latin typeface="Avenir Next LT Pro Demi" panose="020B0704020202020204" pitchFamily="34" charset="0"/>
              </a:rPr>
              <a:t>Étudiant en première année de BUT Informatique à l’Université de Caen, je suis à la recherche d’un stage de 10 semaines pour le 1</a:t>
            </a:r>
            <a:r>
              <a:rPr lang="fr-FR" sz="1200" baseline="30000" dirty="0">
                <a:solidFill>
                  <a:srgbClr val="00235B"/>
                </a:solidFill>
                <a:latin typeface="Avenir Next LT Pro Demi" panose="020B0704020202020204" pitchFamily="34" charset="0"/>
              </a:rPr>
              <a:t>er</a:t>
            </a:r>
            <a:r>
              <a:rPr lang="fr-FR" sz="1200" dirty="0">
                <a:solidFill>
                  <a:srgbClr val="00235B"/>
                </a:solidFill>
                <a:latin typeface="Avenir Next LT Pro Demi" panose="020B0704020202020204" pitchFamily="34" charset="0"/>
              </a:rPr>
              <a:t> semestre 2024.</a:t>
            </a:r>
          </a:p>
          <a:p>
            <a:r>
              <a:rPr lang="fr-FR" sz="1200" dirty="0">
                <a:solidFill>
                  <a:srgbClr val="00235B"/>
                </a:solidFill>
                <a:latin typeface="Avenir Next LT Pro Demi" panose="020B0704020202020204" pitchFamily="34" charset="0"/>
              </a:rPr>
              <a:t>Autonome et rigoureux, je suis prêt à m’adapter rapidement à des situations variées.</a:t>
            </a:r>
          </a:p>
        </p:txBody>
      </p:sp>
      <p:grpSp>
        <p:nvGrpSpPr>
          <p:cNvPr id="700" name="Groupe 699">
            <a:extLst>
              <a:ext uri="{FF2B5EF4-FFF2-40B4-BE49-F238E27FC236}">
                <a16:creationId xmlns:a16="http://schemas.microsoft.com/office/drawing/2014/main" id="{4669F233-6F87-4CC3-8527-F4E923322290}"/>
              </a:ext>
            </a:extLst>
          </p:cNvPr>
          <p:cNvGrpSpPr/>
          <p:nvPr/>
        </p:nvGrpSpPr>
        <p:grpSpPr>
          <a:xfrm>
            <a:off x="305133" y="2237647"/>
            <a:ext cx="2398165" cy="2244304"/>
            <a:chOff x="305133" y="2237647"/>
            <a:chExt cx="2398165" cy="2244304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E0413D3-43D1-4762-9402-13EE52C22FF2}"/>
                </a:ext>
              </a:extLst>
            </p:cNvPr>
            <p:cNvGrpSpPr/>
            <p:nvPr/>
          </p:nvGrpSpPr>
          <p:grpSpPr>
            <a:xfrm>
              <a:off x="390612" y="2696847"/>
              <a:ext cx="2312686" cy="1785104"/>
              <a:chOff x="314412" y="2376807"/>
              <a:chExt cx="2312686" cy="1785104"/>
            </a:xfrm>
          </p:grpSpPr>
          <p:sp>
            <p:nvSpPr>
              <p:cNvPr id="87" name="TextBox 438">
                <a:extLst>
                  <a:ext uri="{FF2B5EF4-FFF2-40B4-BE49-F238E27FC236}">
                    <a16:creationId xmlns:a16="http://schemas.microsoft.com/office/drawing/2014/main" id="{81AC3F68-24B8-7F42-AA08-296281A443FC}"/>
                  </a:ext>
                </a:extLst>
              </p:cNvPr>
              <p:cNvSpPr txBox="1"/>
              <p:nvPr/>
            </p:nvSpPr>
            <p:spPr>
              <a:xfrm>
                <a:off x="655320" y="2376807"/>
                <a:ext cx="197177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FFD53E"/>
                  </a:buClr>
                </a:pPr>
                <a:r>
                  <a:rPr lang="en-GB" sz="1100" dirty="0">
                    <a:solidFill>
                      <a:schemeClr val="bg1"/>
                    </a:solidFill>
                    <a:latin typeface="Avenir Next LT Pro" panose="020B0504020202020204" pitchFamily="34" charset="0"/>
                    <a:cs typeface="Lato" panose="020F0502020204030203" pitchFamily="34" charset="0"/>
                  </a:rPr>
                  <a:t>06.10.66.17.44</a:t>
                </a:r>
              </a:p>
              <a:p>
                <a:pPr>
                  <a:buClr>
                    <a:srgbClr val="FFD53E"/>
                  </a:buClr>
                </a:pPr>
                <a:endParaRPr lang="en-GB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endParaRPr>
              </a:p>
              <a:p>
                <a:pPr>
                  <a:buClr>
                    <a:srgbClr val="FFD53E"/>
                  </a:buClr>
                </a:pPr>
                <a:r>
                  <a:rPr lang="fr-FR" sz="1100" dirty="0">
                    <a:solidFill>
                      <a:schemeClr val="bg1"/>
                    </a:solidFill>
                    <a:latin typeface="Avenir Next LT Pro" panose="020B0504020202020204" pitchFamily="34" charset="0"/>
                    <a:cs typeface="Lato" panose="020F0502020204030203" pitchFamily="34" charset="0"/>
                  </a:rPr>
                  <a:t>12 rue Joseph Flouest</a:t>
                </a:r>
              </a:p>
              <a:p>
                <a:pPr>
                  <a:buClr>
                    <a:srgbClr val="FFD53E"/>
                  </a:buClr>
                </a:pPr>
                <a:r>
                  <a:rPr lang="fr-FR" sz="1100" dirty="0">
                    <a:solidFill>
                      <a:schemeClr val="bg1"/>
                    </a:solidFill>
                    <a:latin typeface="Avenir Next LT Pro" panose="020B0504020202020204" pitchFamily="34" charset="0"/>
                    <a:cs typeface="Lato" panose="020F0502020204030203" pitchFamily="34" charset="0"/>
                  </a:rPr>
                  <a:t>76200 DIEPPE</a:t>
                </a:r>
              </a:p>
              <a:p>
                <a:pPr>
                  <a:buClr>
                    <a:srgbClr val="FFD53E"/>
                  </a:buClr>
                </a:pPr>
                <a:endParaRPr lang="en-PH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endParaRPr>
              </a:p>
              <a:p>
                <a:pPr>
                  <a:buClr>
                    <a:srgbClr val="FFD53E"/>
                  </a:buClr>
                </a:pPr>
                <a:r>
                  <a:rPr lang="en-PH" sz="1100" dirty="0">
                    <a:solidFill>
                      <a:schemeClr val="bg1"/>
                    </a:solidFill>
                    <a:latin typeface="Avenir Next LT Pro" panose="020B0504020202020204" pitchFamily="34" charset="0"/>
                    <a:cs typeface="Lato" panose="020F0502020204030203" pitchFamily="34" charset="0"/>
                    <a:hlinkClick r:id="rId2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julien.sailly@etu.unicaen.fr</a:t>
                </a:r>
                <a:endParaRPr lang="en-PH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endParaRPr>
              </a:p>
              <a:p>
                <a:pPr>
                  <a:buClr>
                    <a:srgbClr val="FFD53E"/>
                  </a:buClr>
                </a:pPr>
                <a:endParaRPr lang="en-PH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endParaRPr>
              </a:p>
              <a:p>
                <a:pPr>
                  <a:buClr>
                    <a:srgbClr val="FFD53E"/>
                  </a:buClr>
                </a:pPr>
                <a:r>
                  <a:rPr lang="fr-FR" sz="1100" dirty="0">
                    <a:solidFill>
                      <a:schemeClr val="bg1"/>
                    </a:solidFill>
                    <a:latin typeface="Avenir Next LT Pro" panose="020B0504020202020204" pitchFamily="34" charset="0"/>
                    <a:cs typeface="Lato" panose="020F0502020204030203" pitchFamily="34" charset="0"/>
                  </a:rPr>
                  <a:t>Permis B</a:t>
                </a:r>
              </a:p>
              <a:p>
                <a:pPr>
                  <a:buClr>
                    <a:srgbClr val="FFD53E"/>
                  </a:buClr>
                </a:pPr>
                <a:endParaRPr lang="fr-FR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endParaRPr>
              </a:p>
              <a:p>
                <a:pPr>
                  <a:buClr>
                    <a:srgbClr val="FFD53E"/>
                  </a:buClr>
                </a:pPr>
                <a:r>
                  <a:rPr lang="fr-FR" sz="1100" dirty="0">
                    <a:solidFill>
                      <a:schemeClr val="bg1"/>
                    </a:solidFill>
                    <a:latin typeface="Avenir Next LT Pro" panose="020B0504020202020204" pitchFamily="34" charset="0"/>
                    <a:cs typeface="Lato" panose="020F0502020204030203" pitchFamily="34" charset="0"/>
                    <a:hlinkClick r:id="rId21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linkedin.com/saillyjulien</a:t>
                </a:r>
                <a:endParaRPr lang="fr-FR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endParaRPr>
              </a:p>
            </p:txBody>
          </p:sp>
          <p:pic>
            <p:nvPicPr>
              <p:cNvPr id="13" name="Graphique 12" descr="Voiture avec un remplissage uni">
                <a:extLst>
                  <a:ext uri="{FF2B5EF4-FFF2-40B4-BE49-F238E27FC236}">
                    <a16:creationId xmlns:a16="http://schemas.microsoft.com/office/drawing/2014/main" id="{74FBC3E0-F4BB-4D3F-919A-05DC9E4A2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77325" y="3544100"/>
                <a:ext cx="296364" cy="296364"/>
              </a:xfrm>
              <a:prstGeom prst="rect">
                <a:avLst/>
              </a:prstGeom>
            </p:spPr>
          </p:pic>
          <p:pic>
            <p:nvPicPr>
              <p:cNvPr id="15" name="Graphique 14" descr="Logement avec un remplissage uni">
                <a:extLst>
                  <a:ext uri="{FF2B5EF4-FFF2-40B4-BE49-F238E27FC236}">
                    <a16:creationId xmlns:a16="http://schemas.microsoft.com/office/drawing/2014/main" id="{EB07E082-D1FE-438D-81E4-C9EE9B83F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75582" y="2781063"/>
                <a:ext cx="296364" cy="296364"/>
              </a:xfrm>
              <a:prstGeom prst="rect">
                <a:avLst/>
              </a:prstGeom>
            </p:spPr>
          </p:pic>
          <p:pic>
            <p:nvPicPr>
              <p:cNvPr id="17" name="Graphique 16" descr="Combiné avec un remplissage uni">
                <a:extLst>
                  <a:ext uri="{FF2B5EF4-FFF2-40B4-BE49-F238E27FC236}">
                    <a16:creationId xmlns:a16="http://schemas.microsoft.com/office/drawing/2014/main" id="{9E70537E-8D6B-4D3A-B946-9F5102E008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381543" y="2378656"/>
                <a:ext cx="296364" cy="296364"/>
              </a:xfrm>
              <a:prstGeom prst="rect">
                <a:avLst/>
              </a:prstGeom>
            </p:spPr>
          </p:pic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21DE1EC-0DCD-4013-B9B7-3680899677B5}"/>
                  </a:ext>
                </a:extLst>
              </p:cNvPr>
              <p:cNvSpPr txBox="1"/>
              <p:nvPr/>
            </p:nvSpPr>
            <p:spPr>
              <a:xfrm>
                <a:off x="314412" y="312625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FFD53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@</a:t>
                </a:r>
              </a:p>
            </p:txBody>
          </p:sp>
        </p:grpSp>
        <p:sp>
          <p:nvSpPr>
            <p:cNvPr id="95" name="TextBox 453">
              <a:extLst>
                <a:ext uri="{FF2B5EF4-FFF2-40B4-BE49-F238E27FC236}">
                  <a16:creationId xmlns:a16="http://schemas.microsoft.com/office/drawing/2014/main" id="{E4AC786A-D336-47C4-B7A6-B90D93CB04EE}"/>
                </a:ext>
              </a:extLst>
            </p:cNvPr>
            <p:cNvSpPr txBox="1"/>
            <p:nvPr/>
          </p:nvSpPr>
          <p:spPr>
            <a:xfrm>
              <a:off x="305133" y="2237647"/>
              <a:ext cx="2312687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FE460"/>
                  </a:solidFill>
                  <a:latin typeface="Avenir Next LT Pro" panose="020B0504020202020204" pitchFamily="34" charset="0"/>
                  <a:cs typeface="Lato" panose="020F0502020204030203" pitchFamily="34" charset="0"/>
                </a:rPr>
                <a:t>COORDONNÉES</a:t>
              </a:r>
            </a:p>
          </p:txBody>
        </p:sp>
      </p:grpSp>
      <p:grpSp>
        <p:nvGrpSpPr>
          <p:cNvPr id="698" name="Groupe 697">
            <a:extLst>
              <a:ext uri="{FF2B5EF4-FFF2-40B4-BE49-F238E27FC236}">
                <a16:creationId xmlns:a16="http://schemas.microsoft.com/office/drawing/2014/main" id="{CC035D2A-6736-4284-84BF-529B16B73C97}"/>
              </a:ext>
            </a:extLst>
          </p:cNvPr>
          <p:cNvGrpSpPr/>
          <p:nvPr/>
        </p:nvGrpSpPr>
        <p:grpSpPr>
          <a:xfrm>
            <a:off x="305134" y="5012901"/>
            <a:ext cx="2312685" cy="2053305"/>
            <a:chOff x="305134" y="4361649"/>
            <a:chExt cx="2312685" cy="2053305"/>
          </a:xfrm>
        </p:grpSpPr>
        <p:sp>
          <p:nvSpPr>
            <p:cNvPr id="103" name="TextBox 453">
              <a:extLst>
                <a:ext uri="{FF2B5EF4-FFF2-40B4-BE49-F238E27FC236}">
                  <a16:creationId xmlns:a16="http://schemas.microsoft.com/office/drawing/2014/main" id="{38A4209A-F54B-4F6E-A4A3-77FA20109C17}"/>
                </a:ext>
              </a:extLst>
            </p:cNvPr>
            <p:cNvSpPr txBox="1"/>
            <p:nvPr/>
          </p:nvSpPr>
          <p:spPr>
            <a:xfrm>
              <a:off x="305134" y="4361649"/>
              <a:ext cx="231268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FE460"/>
                  </a:solidFill>
                  <a:latin typeface="Avenir Next LT Pro" panose="020B0504020202020204" pitchFamily="34" charset="0"/>
                  <a:cs typeface="Lato" panose="020F0502020204030203" pitchFamily="34" charset="0"/>
                </a:rPr>
                <a:t>COMPÉTENCES</a:t>
              </a:r>
            </a:p>
          </p:txBody>
        </p:sp>
        <p:sp>
          <p:nvSpPr>
            <p:cNvPr id="113" name="TextBox 438">
              <a:extLst>
                <a:ext uri="{FF2B5EF4-FFF2-40B4-BE49-F238E27FC236}">
                  <a16:creationId xmlns:a16="http://schemas.microsoft.com/office/drawing/2014/main" id="{4DB0B3A5-CEB6-4B96-AD61-02128B552B07}"/>
                </a:ext>
              </a:extLst>
            </p:cNvPr>
            <p:cNvSpPr txBox="1"/>
            <p:nvPr/>
          </p:nvSpPr>
          <p:spPr>
            <a:xfrm>
              <a:off x="485985" y="4799127"/>
              <a:ext cx="1971778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FD53E"/>
                </a:buClr>
              </a:pPr>
              <a:r>
                <a:rPr lang="fr-FR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rPr>
                <a:t>Développement</a:t>
              </a:r>
            </a:p>
            <a:p>
              <a:pPr algn="ctr">
                <a:buClr>
                  <a:srgbClr val="FFD53E"/>
                </a:buClr>
              </a:pPr>
              <a:endParaRPr lang="fr-FR" sz="1100" dirty="0">
                <a:solidFill>
                  <a:schemeClr val="bg1"/>
                </a:solidFill>
                <a:latin typeface="Avenir Next LT Pro" panose="020B0504020202020204" pitchFamily="34" charset="0"/>
                <a:cs typeface="Lato" panose="020F0502020204030203" pitchFamily="34" charset="0"/>
              </a:endParaRPr>
            </a:p>
            <a:p>
              <a:pPr algn="ctr">
                <a:buClr>
                  <a:srgbClr val="FFD53E"/>
                </a:buClr>
              </a:pPr>
              <a:r>
                <a:rPr lang="fr-FR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rPr>
                <a:t>Vente</a:t>
              </a:r>
            </a:p>
            <a:p>
              <a:pPr algn="ctr">
                <a:buClr>
                  <a:srgbClr val="FFD53E"/>
                </a:buClr>
              </a:pPr>
              <a:endParaRPr lang="fr-FR" sz="1100" dirty="0">
                <a:solidFill>
                  <a:schemeClr val="bg1"/>
                </a:solidFill>
                <a:latin typeface="Avenir Next LT Pro" panose="020B0504020202020204" pitchFamily="34" charset="0"/>
                <a:cs typeface="Lato" panose="020F0502020204030203" pitchFamily="34" charset="0"/>
              </a:endParaRPr>
            </a:p>
            <a:p>
              <a:pPr algn="ctr">
                <a:buClr>
                  <a:srgbClr val="FFD53E"/>
                </a:buClr>
              </a:pPr>
              <a:r>
                <a:rPr lang="fr-FR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rPr>
                <a:t>Anglais professionnel</a:t>
              </a:r>
            </a:p>
            <a:p>
              <a:pPr algn="ctr">
                <a:buClr>
                  <a:srgbClr val="FFD53E"/>
                </a:buClr>
              </a:pPr>
              <a:endParaRPr lang="fr-FR" sz="1100" dirty="0">
                <a:solidFill>
                  <a:schemeClr val="bg1"/>
                </a:solidFill>
                <a:latin typeface="Avenir Next LT Pro" panose="020B0504020202020204" pitchFamily="34" charset="0"/>
                <a:cs typeface="Lato" panose="020F0502020204030203" pitchFamily="34" charset="0"/>
              </a:endParaRPr>
            </a:p>
            <a:p>
              <a:pPr algn="ctr">
                <a:buClr>
                  <a:srgbClr val="FFD53E"/>
                </a:buClr>
              </a:pPr>
              <a:r>
                <a:rPr lang="fr-FR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rPr>
                <a:t>Gestion de projet</a:t>
              </a:r>
            </a:p>
            <a:p>
              <a:pPr algn="ctr">
                <a:buClr>
                  <a:srgbClr val="FFD53E"/>
                </a:buClr>
              </a:pPr>
              <a:endParaRPr lang="fr-FR" sz="1100" dirty="0">
                <a:solidFill>
                  <a:schemeClr val="bg1"/>
                </a:solidFill>
                <a:latin typeface="Avenir Next LT Pro" panose="020B0504020202020204" pitchFamily="34" charset="0"/>
                <a:cs typeface="Lato" panose="020F0502020204030203" pitchFamily="34" charset="0"/>
              </a:endParaRPr>
            </a:p>
            <a:p>
              <a:pPr algn="ctr">
                <a:buClr>
                  <a:srgbClr val="FFD53E"/>
                </a:buClr>
              </a:pPr>
              <a:r>
                <a:rPr lang="fr-FR" sz="1100" dirty="0">
                  <a:solidFill>
                    <a:schemeClr val="bg1"/>
                  </a:solidFill>
                  <a:latin typeface="Avenir Next LT Pro" panose="020B0504020202020204" pitchFamily="34" charset="0"/>
                  <a:cs typeface="Lato" panose="020F0502020204030203" pitchFamily="34" charset="0"/>
                </a:rPr>
                <a:t>Suite Office et Photoshop</a:t>
              </a:r>
            </a:p>
          </p:txBody>
        </p:sp>
      </p:grpSp>
      <p:grpSp>
        <p:nvGrpSpPr>
          <p:cNvPr id="697" name="Groupe 696">
            <a:extLst>
              <a:ext uri="{FF2B5EF4-FFF2-40B4-BE49-F238E27FC236}">
                <a16:creationId xmlns:a16="http://schemas.microsoft.com/office/drawing/2014/main" id="{E79C745E-9F02-422B-82F9-AE7946B124B2}"/>
              </a:ext>
            </a:extLst>
          </p:cNvPr>
          <p:cNvGrpSpPr/>
          <p:nvPr/>
        </p:nvGrpSpPr>
        <p:grpSpPr>
          <a:xfrm>
            <a:off x="2617820" y="8811187"/>
            <a:ext cx="4945031" cy="1636500"/>
            <a:chOff x="2617820" y="8988259"/>
            <a:chExt cx="4945031" cy="1636500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45F4046-3840-49E9-8F94-B437196CFAAF}"/>
                </a:ext>
              </a:extLst>
            </p:cNvPr>
            <p:cNvGrpSpPr/>
            <p:nvPr/>
          </p:nvGrpSpPr>
          <p:grpSpPr>
            <a:xfrm>
              <a:off x="2617820" y="8988259"/>
              <a:ext cx="4945031" cy="1563809"/>
              <a:chOff x="2837663" y="8473169"/>
              <a:chExt cx="4511794" cy="1455936"/>
            </a:xfrm>
          </p:grpSpPr>
          <p:sp>
            <p:nvSpPr>
              <p:cNvPr id="127" name="TextBox 467">
                <a:extLst>
                  <a:ext uri="{FF2B5EF4-FFF2-40B4-BE49-F238E27FC236}">
                    <a16:creationId xmlns:a16="http://schemas.microsoft.com/office/drawing/2014/main" id="{4B2E4C59-4400-4159-821F-D12C3CA31C83}"/>
                  </a:ext>
                </a:extLst>
              </p:cNvPr>
              <p:cNvSpPr txBox="1"/>
              <p:nvPr/>
            </p:nvSpPr>
            <p:spPr>
              <a:xfrm>
                <a:off x="2837663" y="8473169"/>
                <a:ext cx="4511794" cy="31520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cs typeface="Lato" panose="020F0502020204030203" pitchFamily="34" charset="0"/>
                  </a:rPr>
                  <a:t>LANGUES</a:t>
                </a: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85E532AD-0FAA-4ADB-BF59-1D3837A2F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6508" y="8950929"/>
                <a:ext cx="2347637" cy="0"/>
              </a:xfrm>
              <a:prstGeom prst="line">
                <a:avLst/>
              </a:prstGeom>
              <a:ln w="76200" cap="rnd">
                <a:solidFill>
                  <a:srgbClr val="0023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C4CB523-4C98-4F9D-9057-81A28F675E7F}"/>
                  </a:ext>
                </a:extLst>
              </p:cNvPr>
              <p:cNvSpPr txBox="1"/>
              <p:nvPr/>
            </p:nvSpPr>
            <p:spPr>
              <a:xfrm>
                <a:off x="3385164" y="8811575"/>
                <a:ext cx="1720917" cy="1117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rgbClr val="00235B"/>
                    </a:solidFill>
                    <a:latin typeface="Avenir Next LT Pro Demi" panose="020B0704020202020204" pitchFamily="34" charset="0"/>
                  </a:rPr>
                  <a:t>Français | Natif</a:t>
                </a:r>
              </a:p>
              <a:p>
                <a:endParaRPr lang="fr-FR" sz="1200" dirty="0">
                  <a:solidFill>
                    <a:srgbClr val="00235B"/>
                  </a:solidFill>
                  <a:latin typeface="Avenir Next LT Pro Demi" panose="020B0704020202020204" pitchFamily="34" charset="0"/>
                </a:endParaRPr>
              </a:p>
              <a:p>
                <a:r>
                  <a:rPr lang="fr-FR" sz="1200" dirty="0">
                    <a:solidFill>
                      <a:srgbClr val="00235B"/>
                    </a:solidFill>
                    <a:latin typeface="Avenir Next LT Pro Demi" panose="020B0704020202020204" pitchFamily="34" charset="0"/>
                  </a:rPr>
                  <a:t>Anglais | Niveau C1+ Certification Linguaskill</a:t>
                </a:r>
              </a:p>
              <a:p>
                <a:endParaRPr lang="fr-FR" sz="1200" dirty="0">
                  <a:solidFill>
                    <a:srgbClr val="00235B"/>
                  </a:solidFill>
                  <a:latin typeface="Avenir Next LT Pro Demi" panose="020B0704020202020204" pitchFamily="34" charset="0"/>
                </a:endParaRPr>
              </a:p>
              <a:p>
                <a:r>
                  <a:rPr lang="fr-FR" sz="1200" dirty="0">
                    <a:solidFill>
                      <a:srgbClr val="00235B"/>
                    </a:solidFill>
                    <a:latin typeface="Avenir Next LT Pro Demi" panose="020B0704020202020204" pitchFamily="34" charset="0"/>
                  </a:rPr>
                  <a:t>Espagnol | Niveau B1+</a:t>
                </a:r>
              </a:p>
            </p:txBody>
          </p:sp>
          <p:cxnSp>
            <p:nvCxnSpPr>
              <p:cNvPr id="133" name="Connecteur droit 132">
                <a:extLst>
                  <a:ext uri="{FF2B5EF4-FFF2-40B4-BE49-F238E27FC236}">
                    <a16:creationId xmlns:a16="http://schemas.microsoft.com/office/drawing/2014/main" id="{502B423B-2D03-4B90-A599-4F92BF548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1012" y="9370340"/>
                <a:ext cx="1933133" cy="1873"/>
              </a:xfrm>
              <a:prstGeom prst="line">
                <a:avLst/>
              </a:prstGeom>
              <a:ln w="76200" cap="rnd">
                <a:solidFill>
                  <a:srgbClr val="0023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>
                <a:extLst>
                  <a:ext uri="{FF2B5EF4-FFF2-40B4-BE49-F238E27FC236}">
                    <a16:creationId xmlns:a16="http://schemas.microsoft.com/office/drawing/2014/main" id="{82D9E793-C536-48EC-BF45-3C0A1C54C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101" y="9785518"/>
                <a:ext cx="1334044" cy="0"/>
              </a:xfrm>
              <a:prstGeom prst="line">
                <a:avLst/>
              </a:prstGeom>
              <a:ln w="76200" cap="rnd">
                <a:solidFill>
                  <a:srgbClr val="0023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Flag: United Kingdom on Twitter Twemoji 14.0">
              <a:extLst>
                <a:ext uri="{FF2B5EF4-FFF2-40B4-BE49-F238E27FC236}">
                  <a16:creationId xmlns:a16="http://schemas.microsoft.com/office/drawing/2014/main" id="{072641AD-E8A9-4D1D-8285-C66AD0987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181" y="9755782"/>
              <a:ext cx="427526" cy="42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lag: Spain on Twitter Twemoji 14.0">
              <a:extLst>
                <a:ext uri="{FF2B5EF4-FFF2-40B4-BE49-F238E27FC236}">
                  <a16:creationId xmlns:a16="http://schemas.microsoft.com/office/drawing/2014/main" id="{FB5250AF-7C11-40BB-8BE6-41751CA58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2663" y="10197233"/>
              <a:ext cx="427526" cy="42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DACA060-FE82-4485-A3B1-7C398E35C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432" y="9285983"/>
              <a:ext cx="425275" cy="42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41940A22-6629-4CE9-95ED-9B75C41DC25C}"/>
              </a:ext>
            </a:extLst>
          </p:cNvPr>
          <p:cNvCxnSpPr>
            <a:cxnSpLocks/>
          </p:cNvCxnSpPr>
          <p:nvPr/>
        </p:nvCxnSpPr>
        <p:spPr>
          <a:xfrm>
            <a:off x="686593" y="7328617"/>
            <a:ext cx="1577976" cy="0"/>
          </a:xfrm>
          <a:prstGeom prst="line">
            <a:avLst/>
          </a:prstGeom>
          <a:ln w="76200" cap="rnd">
            <a:solidFill>
              <a:srgbClr val="FFE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B403C3B9-C354-4F94-9D28-0398CD5EE4AB}"/>
              </a:ext>
            </a:extLst>
          </p:cNvPr>
          <p:cNvCxnSpPr>
            <a:cxnSpLocks/>
          </p:cNvCxnSpPr>
          <p:nvPr/>
        </p:nvCxnSpPr>
        <p:spPr>
          <a:xfrm>
            <a:off x="686593" y="4795720"/>
            <a:ext cx="1577976" cy="0"/>
          </a:xfrm>
          <a:prstGeom prst="line">
            <a:avLst/>
          </a:prstGeom>
          <a:ln w="76200" cap="rnd">
            <a:solidFill>
              <a:srgbClr val="FFD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FF4910DB-188A-4BC9-92AC-81EDD871F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3" y="4200998"/>
            <a:ext cx="290403" cy="29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01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2475</TotalTime>
  <Words>206</Words>
  <Application>Microsoft Office PowerPoint</Application>
  <PresentationFormat>Personnalisé</PresentationFormat>
  <Paragraphs>53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Avenir Next LT Pro Demi</vt:lpstr>
      <vt:lpstr>Calibri</vt:lpstr>
      <vt:lpstr>Calibri Light</vt:lpstr>
      <vt:lpstr>Cambria Math</vt:lpstr>
      <vt:lpstr>Office Theme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ikkinallego</dc:creator>
  <cp:lastModifiedBy>Julien Sailly</cp:lastModifiedBy>
  <cp:revision>132</cp:revision>
  <dcterms:created xsi:type="dcterms:W3CDTF">2017-02-16T03:54:32Z</dcterms:created>
  <dcterms:modified xsi:type="dcterms:W3CDTF">2022-12-08T15:51:34Z</dcterms:modified>
</cp:coreProperties>
</file>