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9"/>
  </p:notesMasterIdLst>
  <p:sldIdLst>
    <p:sldId id="256" r:id="rId5"/>
    <p:sldId id="282" r:id="rId6"/>
    <p:sldId id="300" r:id="rId7"/>
    <p:sldId id="312" r:id="rId8"/>
    <p:sldId id="303" r:id="rId9"/>
    <p:sldId id="257" r:id="rId10"/>
    <p:sldId id="267" r:id="rId11"/>
    <p:sldId id="306" r:id="rId12"/>
    <p:sldId id="307" r:id="rId13"/>
    <p:sldId id="268" r:id="rId14"/>
    <p:sldId id="274" r:id="rId15"/>
    <p:sldId id="273" r:id="rId16"/>
    <p:sldId id="299" r:id="rId17"/>
    <p:sldId id="294" r:id="rId18"/>
    <p:sldId id="288" r:id="rId19"/>
    <p:sldId id="290" r:id="rId20"/>
    <p:sldId id="308" r:id="rId21"/>
    <p:sldId id="309" r:id="rId22"/>
    <p:sldId id="310" r:id="rId23"/>
    <p:sldId id="289" r:id="rId24"/>
    <p:sldId id="269" r:id="rId25"/>
    <p:sldId id="275" r:id="rId26"/>
    <p:sldId id="296" r:id="rId27"/>
    <p:sldId id="30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49A59-8136-3949-821D-A7054931D442}" v="107" dt="2023-06-19T00:40:12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/>
    <p:restoredTop sz="94577"/>
  </p:normalViewPr>
  <p:slideViewPr>
    <p:cSldViewPr snapToGrid="0">
      <p:cViewPr varScale="1">
        <p:scale>
          <a:sx n="116" d="100"/>
          <a:sy n="116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48CF3-8EBD-F849-BF14-29880ED6412A}" type="datetimeFigureOut">
              <a:rPr lang="en-NO" smtClean="0"/>
              <a:t>21/06/2023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1D28D-1FE1-4E4B-8A61-C2AB8BE2BDC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2689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O" dirty="0"/>
              <a:t>Lack of experience with programming and working routines (algorythmic thinking, ’programming-mindset’, defining finding answers, etc.)</a:t>
            </a:r>
          </a:p>
          <a:p>
            <a:r>
              <a:rPr lang="en-NO" dirty="0"/>
              <a:t>Lack of motivation to start (need to make it more relevant)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O" dirty="0"/>
              <a:t>No programming in exams (‘motivation-forcing’)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1D28D-1FE1-4E4B-8A61-C2AB8BE2BDCF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3284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58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0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8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9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2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6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Supporting student</a:t>
            </a:r>
            <a:br>
              <a:rPr lang="en-US" dirty="0"/>
            </a:br>
            <a:r>
              <a:rPr lang="en-US" dirty="0"/>
              <a:t>Python fluency at GFI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2331286"/>
          </a:xfrm>
        </p:spPr>
        <p:txBody>
          <a:bodyPr>
            <a:normAutofit/>
          </a:bodyPr>
          <a:lstStyle/>
          <a:p>
            <a:r>
              <a:rPr lang="en-US" dirty="0"/>
              <a:t>An all-in-one framework using an</a:t>
            </a:r>
          </a:p>
          <a:p>
            <a:r>
              <a:rPr lang="en-US" dirty="0"/>
              <a:t>integrated </a:t>
            </a:r>
            <a:r>
              <a:rPr lang="en-US" b="1" dirty="0"/>
              <a:t>Git + VSC </a:t>
            </a:r>
            <a:r>
              <a:rPr lang="en-US" dirty="0"/>
              <a:t>solution</a:t>
            </a:r>
          </a:p>
          <a:p>
            <a:endParaRPr lang="en-US" dirty="0"/>
          </a:p>
          <a:p>
            <a:r>
              <a:rPr lang="en-US" i="1" dirty="0"/>
              <a:t>Julien-Pooya </a:t>
            </a:r>
            <a:r>
              <a:rPr lang="en-US" i="1" dirty="0" err="1"/>
              <a:t>Weihs</a:t>
            </a:r>
            <a:r>
              <a:rPr lang="en-US" i="1" dirty="0"/>
              <a:t> &amp; </a:t>
            </a:r>
            <a:r>
              <a:rPr lang="en-US" i="1" dirty="0" err="1"/>
              <a:t>Vår</a:t>
            </a:r>
            <a:r>
              <a:rPr lang="en-US" i="1" dirty="0"/>
              <a:t> Dundas</a:t>
            </a:r>
            <a:br>
              <a:rPr lang="en-US" i="1" dirty="0"/>
            </a:br>
            <a:r>
              <a:rPr lang="en-US" i="1" dirty="0"/>
              <a:t>Geophysical Institute, University of Bergen,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98982-11DE-7F2C-9446-8BEF5E26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38" y="6330025"/>
            <a:ext cx="1240962" cy="353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8CC6A-7592-8D7C-D6E4-75F9942CF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062" y="5782129"/>
            <a:ext cx="901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69CD0-DE35-061E-396A-B51876917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Motivation for implementation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6D56-AEAF-9C23-DD2A-2E45B2358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Complete educational interface available on single web-based platform</a:t>
            </a:r>
          </a:p>
          <a:p>
            <a:r>
              <a:rPr lang="en-GB" dirty="0">
                <a:cs typeface="Calibri"/>
              </a:rPr>
              <a:t>Shared documents always up to date for everyone</a:t>
            </a:r>
          </a:p>
          <a:p>
            <a:r>
              <a:rPr lang="en-GB" dirty="0">
                <a:cs typeface="Calibri"/>
              </a:rPr>
              <a:t>Teaching staff can curate and use common data/toolboxes/libraries</a:t>
            </a:r>
          </a:p>
          <a:p>
            <a:r>
              <a:rPr lang="en-GB" dirty="0">
                <a:cs typeface="Calibri"/>
              </a:rPr>
              <a:t>Streamlines course management for both students and teaching staff</a:t>
            </a:r>
          </a:p>
          <a:p>
            <a:r>
              <a:rPr lang="en-GB" dirty="0">
                <a:cs typeface="Calibri"/>
              </a:rPr>
              <a:t>Transparency about workflow and individual contributions</a:t>
            </a:r>
          </a:p>
          <a:p>
            <a:r>
              <a:rPr lang="en-GB" dirty="0">
                <a:cs typeface="Calibri"/>
              </a:rPr>
              <a:t>Possible private repositories for data protection and security</a:t>
            </a:r>
          </a:p>
        </p:txBody>
      </p:sp>
    </p:spTree>
    <p:extLst>
      <p:ext uri="{BB962C8B-B14F-4D97-AF65-F5344CB8AC3E}">
        <p14:creationId xmlns:p14="http://schemas.microsoft.com/office/powerpoint/2010/main" val="87268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2D26-04AA-BD1B-8E0D-800027F58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</a:t>
            </a:r>
            <a:r>
              <a:rPr lang="en-NO" sz="3600" dirty="0"/>
              <a:t>uture steps</a:t>
            </a:r>
          </a:p>
        </p:txBody>
      </p:sp>
    </p:spTree>
    <p:extLst>
      <p:ext uri="{BB962C8B-B14F-4D97-AF65-F5344CB8AC3E}">
        <p14:creationId xmlns:p14="http://schemas.microsoft.com/office/powerpoint/2010/main" val="150066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Autumn 23 implementation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371" y="2627662"/>
            <a:ext cx="8175258" cy="3745633"/>
          </a:xfrm>
        </p:spPr>
        <p:txBody>
          <a:bodyPr>
            <a:normAutofit/>
          </a:bodyPr>
          <a:lstStyle/>
          <a:p>
            <a:pPr lvl="1"/>
            <a:r>
              <a:rPr lang="en-GB" dirty="0">
                <a:cs typeface="Calibri"/>
              </a:rPr>
              <a:t>Pilot courses in H23</a:t>
            </a:r>
          </a:p>
          <a:p>
            <a:pPr lvl="2"/>
            <a:r>
              <a:rPr lang="en-GB" dirty="0">
                <a:cs typeface="Calibri"/>
              </a:rPr>
              <a:t>2-3 courses to focus efforts on Git + VSC framework</a:t>
            </a:r>
          </a:p>
          <a:p>
            <a:pPr lvl="2"/>
            <a:r>
              <a:rPr lang="en-GB" dirty="0">
                <a:cs typeface="Calibri"/>
              </a:rPr>
              <a:t>Train both students and teaching staff</a:t>
            </a:r>
          </a:p>
          <a:p>
            <a:pPr lvl="2"/>
            <a:r>
              <a:rPr lang="en-GB" dirty="0">
                <a:cs typeface="Calibri"/>
              </a:rPr>
              <a:t>Develop knowledge base for future expansion to larger choice of courses</a:t>
            </a:r>
          </a:p>
          <a:p>
            <a:pPr marL="457200" lvl="2" indent="0">
              <a:buNone/>
            </a:pPr>
            <a:endParaRPr lang="en-GB" dirty="0">
              <a:cs typeface="Calibri"/>
            </a:endParaRPr>
          </a:p>
          <a:p>
            <a:pPr lvl="1"/>
            <a:r>
              <a:rPr lang="en-GB" dirty="0">
                <a:cs typeface="Calibri"/>
              </a:rPr>
              <a:t>Educational research from H23 onwards</a:t>
            </a:r>
          </a:p>
          <a:p>
            <a:pPr lvl="2"/>
            <a:r>
              <a:rPr lang="en-GB" dirty="0">
                <a:cs typeface="Calibri"/>
              </a:rPr>
              <a:t>Wish to document process across multiple semesters to create robust portfolio</a:t>
            </a:r>
          </a:p>
          <a:p>
            <a:pPr lvl="2"/>
            <a:r>
              <a:rPr lang="en-GB" dirty="0">
                <a:cs typeface="Calibri"/>
              </a:rPr>
              <a:t>Looking to confirm hypothesis that </a:t>
            </a:r>
            <a:r>
              <a:rPr lang="en-GB" i="1" dirty="0">
                <a:cs typeface="Calibri"/>
              </a:rPr>
              <a:t>framework </a:t>
            </a:r>
            <a:r>
              <a:rPr lang="en-GB" b="1" i="1" dirty="0">
                <a:cs typeface="Calibri"/>
              </a:rPr>
              <a:t>supports</a:t>
            </a:r>
            <a:r>
              <a:rPr lang="en-GB" i="1" dirty="0">
                <a:cs typeface="Calibri"/>
              </a:rPr>
              <a:t> programming fluency amongst students, helps lecturers, and </a:t>
            </a:r>
            <a:r>
              <a:rPr lang="en-GB" b="1" i="1" dirty="0">
                <a:cs typeface="Calibri"/>
              </a:rPr>
              <a:t>reduces</a:t>
            </a:r>
            <a:r>
              <a:rPr lang="en-GB" i="1" dirty="0">
                <a:cs typeface="Calibri"/>
              </a:rPr>
              <a:t> struggles for both parties over time</a:t>
            </a:r>
          </a:p>
          <a:p>
            <a:pPr lvl="2"/>
            <a:r>
              <a:rPr lang="en-GB" dirty="0">
                <a:cs typeface="Calibri"/>
              </a:rPr>
              <a:t>Development of qualitative and/or quantitative metric and data collection instrument</a:t>
            </a:r>
          </a:p>
        </p:txBody>
      </p:sp>
    </p:spTree>
    <p:extLst>
      <p:ext uri="{BB962C8B-B14F-4D97-AF65-F5344CB8AC3E}">
        <p14:creationId xmlns:p14="http://schemas.microsoft.com/office/powerpoint/2010/main" val="45815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9FB4-365F-9100-FE6F-6EA0A8FA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and share resources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114C-1D4D-1C28-C557-98FD8D68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925" y="2483774"/>
            <a:ext cx="7838150" cy="4072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Current implementation:</a:t>
            </a:r>
          </a:p>
          <a:p>
            <a:pPr lvl="1"/>
            <a:r>
              <a:rPr lang="en-GB" dirty="0">
                <a:cs typeface="Calibri"/>
              </a:rPr>
              <a:t>Creation of </a:t>
            </a:r>
            <a:r>
              <a:rPr lang="en-GB" b="1" dirty="0">
                <a:cs typeface="Calibri"/>
              </a:rPr>
              <a:t>tutorials</a:t>
            </a:r>
            <a:r>
              <a:rPr lang="en-GB" dirty="0">
                <a:cs typeface="Calibri"/>
              </a:rPr>
              <a:t> + </a:t>
            </a:r>
            <a:r>
              <a:rPr lang="en-GB" b="1" dirty="0">
                <a:cs typeface="Calibri"/>
              </a:rPr>
              <a:t>handbook</a:t>
            </a:r>
            <a:r>
              <a:rPr lang="en-GB" dirty="0">
                <a:cs typeface="Calibri"/>
              </a:rPr>
              <a:t> for installation/setup/use/collaboration</a:t>
            </a:r>
          </a:p>
          <a:p>
            <a:pPr lvl="1"/>
            <a:r>
              <a:rPr lang="en-GB" b="1" dirty="0">
                <a:cs typeface="Calibri"/>
              </a:rPr>
              <a:t>User workshops</a:t>
            </a:r>
            <a:r>
              <a:rPr lang="en-GB" dirty="0">
                <a:cs typeface="Calibri"/>
              </a:rPr>
              <a:t> for students &amp; teaching staff</a:t>
            </a:r>
          </a:p>
          <a:p>
            <a:pPr lvl="1"/>
            <a:r>
              <a:rPr lang="en-GB" b="1" dirty="0" err="1">
                <a:cs typeface="Calibri"/>
              </a:rPr>
              <a:t>Jupyter</a:t>
            </a:r>
            <a:r>
              <a:rPr lang="en-GB" b="1" dirty="0">
                <a:cs typeface="Calibri"/>
              </a:rPr>
              <a:t> notebooks</a:t>
            </a:r>
            <a:r>
              <a:rPr lang="en-GB" dirty="0">
                <a:cs typeface="Calibri"/>
              </a:rPr>
              <a:t> to familiarise new students with python scientific coding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Short-term evolution:</a:t>
            </a:r>
          </a:p>
          <a:p>
            <a:pPr lvl="1"/>
            <a:r>
              <a:rPr lang="en-GB" dirty="0">
                <a:cs typeface="Calibri"/>
              </a:rPr>
              <a:t>Opening of space for </a:t>
            </a:r>
            <a:r>
              <a:rPr lang="en-GB" b="1" dirty="0">
                <a:cs typeface="Calibri"/>
              </a:rPr>
              <a:t>more creativity</a:t>
            </a:r>
            <a:r>
              <a:rPr lang="en-GB" dirty="0">
                <a:cs typeface="Calibri"/>
              </a:rPr>
              <a:t> in teaching (lectures, assessment, activities)</a:t>
            </a:r>
          </a:p>
          <a:p>
            <a:pPr lvl="1"/>
            <a:r>
              <a:rPr lang="en-GB" dirty="0">
                <a:cs typeface="Calibri"/>
              </a:rPr>
              <a:t>Research-supported </a:t>
            </a:r>
            <a:r>
              <a:rPr lang="en-GB" b="1" dirty="0">
                <a:cs typeface="Calibri"/>
              </a:rPr>
              <a:t>expansion</a:t>
            </a:r>
            <a:r>
              <a:rPr lang="en-GB" dirty="0">
                <a:cs typeface="Calibri"/>
              </a:rPr>
              <a:t> to other department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Long-term developments:</a:t>
            </a:r>
          </a:p>
          <a:p>
            <a:pPr lvl="1"/>
            <a:r>
              <a:rPr lang="en-GB" dirty="0">
                <a:cs typeface="Calibri"/>
              </a:rPr>
              <a:t>New </a:t>
            </a:r>
            <a:r>
              <a:rPr lang="en-GB" i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for students</a:t>
            </a:r>
          </a:p>
          <a:p>
            <a:pPr lvl="1"/>
            <a:r>
              <a:rPr lang="en-GB" dirty="0">
                <a:cs typeface="Calibri"/>
              </a:rPr>
              <a:t>???</a:t>
            </a:r>
          </a:p>
          <a:p>
            <a:endParaRPr lang="en-GB" dirty="0">
              <a:cs typeface="Calibri"/>
            </a:endParaRPr>
          </a:p>
          <a:p>
            <a:pPr lvl="1"/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719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A787E-38A5-FF5C-B99F-17340ED6A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18578-81C3-D22A-E57C-5F5EBA2F32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NO" dirty="0"/>
              <a:t>We are looking for any thoughts, </a:t>
            </a:r>
            <a:r>
              <a:rPr lang="en-NO" b="1" dirty="0"/>
              <a:t>comments</a:t>
            </a:r>
            <a:r>
              <a:rPr lang="en-NO" dirty="0"/>
              <a:t>,</a:t>
            </a:r>
            <a:br>
              <a:rPr lang="en-NO" dirty="0"/>
            </a:br>
            <a:r>
              <a:rPr lang="en-NO" b="1" dirty="0"/>
              <a:t>suggestions</a:t>
            </a:r>
            <a:r>
              <a:rPr lang="en-NO" dirty="0"/>
              <a:t>, initiative, and participation!</a:t>
            </a:r>
          </a:p>
          <a:p>
            <a:r>
              <a:rPr lang="en-NO" dirty="0"/>
              <a:t>Write us via </a:t>
            </a:r>
            <a:r>
              <a:rPr lang="en-NO" b="1" dirty="0"/>
              <a:t>email</a:t>
            </a:r>
            <a:r>
              <a:rPr lang="en-NO" dirty="0"/>
              <a:t> or on </a:t>
            </a:r>
            <a:r>
              <a:rPr lang="en-NO" b="1" dirty="0"/>
              <a:t>GitHuB</a:t>
            </a:r>
            <a:r>
              <a:rPr lang="en-NO" dirty="0"/>
              <a:t> (</a:t>
            </a:r>
            <a:r>
              <a:rPr lang="en-NO" i="1" dirty="0"/>
              <a:t>GEOF</a:t>
            </a:r>
            <a:r>
              <a:rPr lang="en-NO" dirty="0"/>
              <a:t> repository)</a:t>
            </a:r>
          </a:p>
        </p:txBody>
      </p:sp>
    </p:spTree>
    <p:extLst>
      <p:ext uri="{BB962C8B-B14F-4D97-AF65-F5344CB8AC3E}">
        <p14:creationId xmlns:p14="http://schemas.microsoft.com/office/powerpoint/2010/main" val="96086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38862"/>
          </a:xfrm>
        </p:spPr>
        <p:txBody>
          <a:bodyPr>
            <a:normAutofit/>
          </a:bodyPr>
          <a:lstStyle/>
          <a:p>
            <a:r>
              <a:rPr lang="en-GB" dirty="0"/>
              <a:t>On GitHub, follow</a:t>
            </a:r>
            <a:r>
              <a:rPr lang="en-GB" i="1" dirty="0"/>
              <a:t>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so that we can see what you do</a:t>
            </a:r>
          </a:p>
          <a:p>
            <a:r>
              <a:rPr lang="en-GB" dirty="0"/>
              <a:t>GitHub ↔︎ Visual Studio Code interactions:</a:t>
            </a:r>
          </a:p>
          <a:p>
            <a:pPr lvl="1"/>
            <a:r>
              <a:rPr lang="en-GB" dirty="0"/>
              <a:t>On GitHub, go to Profile → My Repositories → New, give a name, create</a:t>
            </a:r>
          </a:p>
          <a:p>
            <a:pPr lvl="1"/>
            <a:r>
              <a:rPr lang="en-GB" dirty="0"/>
              <a:t>Set up in (GitHub) Desktop, choose local path for repository, clone</a:t>
            </a:r>
          </a:p>
          <a:p>
            <a:pPr lvl="1"/>
            <a:r>
              <a:rPr lang="en-GB" dirty="0"/>
              <a:t>Open in Visual Studio Code, create new file </a:t>
            </a:r>
            <a:r>
              <a:rPr lang="en-GB" i="1" dirty="0" err="1"/>
              <a:t>hello.md</a:t>
            </a:r>
            <a:r>
              <a:rPr lang="en-GB" dirty="0"/>
              <a:t>, write </a:t>
            </a:r>
            <a:r>
              <a:rPr lang="en-GB" i="1" dirty="0"/>
              <a:t>*italic* </a:t>
            </a:r>
            <a:r>
              <a:rPr lang="en-GB" dirty="0"/>
              <a:t>on line 1, save</a:t>
            </a:r>
          </a:p>
          <a:p>
            <a:pPr lvl="1"/>
            <a:r>
              <a:rPr lang="en-GB" dirty="0"/>
              <a:t>On GitHub Desktop, commit and push changes (new file), view on GitHub</a:t>
            </a:r>
          </a:p>
          <a:p>
            <a:pPr lvl="1"/>
            <a:r>
              <a:rPr lang="en-GB" dirty="0"/>
              <a:t>Click on ‘</a:t>
            </a:r>
            <a:r>
              <a:rPr lang="en-GB" dirty="0" err="1"/>
              <a:t>hello.md</a:t>
            </a:r>
            <a:r>
              <a:rPr lang="en-GB" dirty="0"/>
              <a:t>’, write </a:t>
            </a:r>
            <a:r>
              <a:rPr lang="en-GB" i="1" dirty="0"/>
              <a:t>__bold__</a:t>
            </a:r>
            <a:r>
              <a:rPr lang="en-GB" dirty="0"/>
              <a:t> on line 2, commit changes</a:t>
            </a:r>
          </a:p>
          <a:p>
            <a:pPr lvl="1"/>
            <a:r>
              <a:rPr lang="en-GB" dirty="0"/>
              <a:t>On GitHub Desktop, fetch and pull origin, open on VSC</a:t>
            </a:r>
          </a:p>
        </p:txBody>
      </p:sp>
    </p:spTree>
    <p:extLst>
      <p:ext uri="{BB962C8B-B14F-4D97-AF65-F5344CB8AC3E}">
        <p14:creationId xmlns:p14="http://schemas.microsoft.com/office/powerpoint/2010/main" val="3691589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8976"/>
          </a:xfrm>
        </p:spPr>
        <p:txBody>
          <a:bodyPr>
            <a:normAutofit/>
          </a:bodyPr>
          <a:lstStyle/>
          <a:p>
            <a:r>
              <a:rPr lang="en-GB" dirty="0"/>
              <a:t>Python &amp; </a:t>
            </a:r>
            <a:r>
              <a:rPr lang="en-GB" dirty="0" err="1"/>
              <a:t>Jupyter</a:t>
            </a:r>
            <a:r>
              <a:rPr lang="en-GB" dirty="0"/>
              <a:t> running and updating:</a:t>
            </a:r>
          </a:p>
          <a:p>
            <a:pPr lvl="1"/>
            <a:r>
              <a:rPr lang="en-GB" dirty="0"/>
              <a:t>On GitHub</a:t>
            </a:r>
            <a:r>
              <a:rPr lang="en-GB" i="1" dirty="0"/>
              <a:t>, </a:t>
            </a:r>
            <a:r>
              <a:rPr lang="en-GB" dirty="0"/>
              <a:t>find </a:t>
            </a:r>
            <a:r>
              <a:rPr lang="en-GB" i="1" dirty="0"/>
              <a:t>GEOF</a:t>
            </a:r>
            <a:r>
              <a:rPr lang="en-GB" dirty="0"/>
              <a:t> repository, locate </a:t>
            </a:r>
            <a:r>
              <a:rPr lang="en-GB" i="1" dirty="0" err="1"/>
              <a:t>jupyterdemo</a:t>
            </a:r>
            <a:r>
              <a:rPr lang="en-GB" dirty="0"/>
              <a:t>-folder and </a:t>
            </a:r>
            <a:r>
              <a:rPr lang="en-GB" i="1" dirty="0" err="1"/>
              <a:t>pythondemo.py</a:t>
            </a:r>
            <a:r>
              <a:rPr lang="en-GB" dirty="0"/>
              <a:t>, download, place in your local test repository</a:t>
            </a:r>
          </a:p>
          <a:p>
            <a:pPr lvl="1"/>
            <a:r>
              <a:rPr lang="en-GB" dirty="0"/>
              <a:t>On GitHub Desktop, commit and push changes (new files), then open in VSC</a:t>
            </a:r>
          </a:p>
          <a:p>
            <a:pPr lvl="1"/>
            <a:r>
              <a:rPr lang="en-GB" dirty="0"/>
              <a:t>On VSC, select </a:t>
            </a:r>
            <a:r>
              <a:rPr lang="en-GB" i="1" dirty="0" err="1"/>
              <a:t>pythondemo.py</a:t>
            </a:r>
            <a:r>
              <a:rPr lang="en-GB" dirty="0"/>
              <a:t>, try to explain what the code does, run the file</a:t>
            </a:r>
          </a:p>
          <a:p>
            <a:pPr lvl="1"/>
            <a:r>
              <a:rPr lang="en-GB" dirty="0"/>
              <a:t>If required packages not yet installed, see commented lines (</a:t>
            </a:r>
            <a:r>
              <a:rPr lang="en-GB" dirty="0" err="1"/>
              <a:t>conda</a:t>
            </a:r>
            <a:r>
              <a:rPr lang="en-GB" dirty="0"/>
              <a:t> virtual environment installation tutorial possible on request)</a:t>
            </a:r>
          </a:p>
          <a:p>
            <a:pPr lvl="1"/>
            <a:r>
              <a:rPr lang="en-GB" dirty="0"/>
              <a:t>In </a:t>
            </a:r>
            <a:r>
              <a:rPr lang="en-GB" i="1" dirty="0" err="1"/>
              <a:t>jupyterdemo</a:t>
            </a:r>
            <a:r>
              <a:rPr lang="en-GB" dirty="0"/>
              <a:t>-folder, select </a:t>
            </a:r>
            <a:r>
              <a:rPr lang="en-GB" i="1" dirty="0" err="1"/>
              <a:t>jupyterdemo.ipynb</a:t>
            </a:r>
            <a:r>
              <a:rPr lang="en-GB" dirty="0"/>
              <a:t>, explain and run each cell</a:t>
            </a:r>
          </a:p>
          <a:p>
            <a:pPr lvl="1"/>
            <a:r>
              <a:rPr lang="en-GB" dirty="0"/>
              <a:t>Add </a:t>
            </a:r>
            <a:r>
              <a:rPr lang="en-GB" dirty="0" err="1"/>
              <a:t>colors</a:t>
            </a:r>
            <a:r>
              <a:rPr lang="en-GB" dirty="0"/>
              <a:t> to plots, run cell and save file</a:t>
            </a:r>
          </a:p>
          <a:p>
            <a:pPr lvl="1"/>
            <a:r>
              <a:rPr lang="en-GB" dirty="0"/>
              <a:t>On GitHub Desktop, commit and push changes (update to file), view on GitHub</a:t>
            </a:r>
          </a:p>
        </p:txBody>
      </p:sp>
    </p:spTree>
    <p:extLst>
      <p:ext uri="{BB962C8B-B14F-4D97-AF65-F5344CB8AC3E}">
        <p14:creationId xmlns:p14="http://schemas.microsoft.com/office/powerpoint/2010/main" val="99009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Flat hierarchy (simple): everybody collaborates at the same level</a:t>
            </a:r>
          </a:p>
          <a:p>
            <a:pPr lvl="1"/>
            <a:r>
              <a:rPr lang="en-GB" dirty="0"/>
              <a:t>On GitHub, find </a:t>
            </a:r>
            <a:r>
              <a:rPr lang="en-GB" i="1" dirty="0"/>
              <a:t>GEOF</a:t>
            </a:r>
            <a:r>
              <a:rPr lang="en-GB" dirty="0"/>
              <a:t> repository, go to Discussions → Workshop 19/6/23, write a comment to be added to the repository as a collaborator </a:t>
            </a:r>
          </a:p>
          <a:p>
            <a:pPr lvl="1"/>
            <a:r>
              <a:rPr lang="en-GB" dirty="0"/>
              <a:t>Make teams of 2 people (A &amp; B ‘colleagues’ simulation with Git-interactions):</a:t>
            </a:r>
          </a:p>
          <a:p>
            <a:pPr lvl="2"/>
            <a:r>
              <a:rPr lang="en-GB" dirty="0"/>
              <a:t>A creates a folder, B adds a simple Python file and all necessary additional files to run the code successfully </a:t>
            </a:r>
            <a:r>
              <a:rPr lang="en-GB" b="1" dirty="0"/>
              <a:t>with 1 easy-to-fix intentional mistake in it</a:t>
            </a:r>
          </a:p>
          <a:p>
            <a:pPr lvl="2"/>
            <a:r>
              <a:rPr lang="en-GB" dirty="0"/>
              <a:t>A runs the code and finds mistake, files an Issue about it on the </a:t>
            </a:r>
            <a:r>
              <a:rPr lang="en-GB" dirty="0" err="1"/>
              <a:t>Github</a:t>
            </a:r>
            <a:r>
              <a:rPr lang="en-GB" dirty="0"/>
              <a:t> page</a:t>
            </a:r>
          </a:p>
          <a:p>
            <a:pPr lvl="2"/>
            <a:r>
              <a:rPr lang="en-GB" dirty="0"/>
              <a:t>B replies to Issue with code snippet to correct mistake</a:t>
            </a:r>
          </a:p>
          <a:p>
            <a:pPr lvl="2"/>
            <a:r>
              <a:rPr lang="en-GB" dirty="0"/>
              <a:t>A fixes mistake, runs the code successfully and closes Issue</a:t>
            </a:r>
          </a:p>
          <a:p>
            <a:pPr lvl="2"/>
            <a:r>
              <a:rPr lang="en-GB" dirty="0"/>
              <a:t>Repeat the other way around (A adds the Python file with mistake, B finds mistake, etc.)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66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Academic hierarchy (more complex): teacher leads course, student takes course</a:t>
            </a:r>
          </a:p>
          <a:p>
            <a:pPr lvl="1"/>
            <a:r>
              <a:rPr lang="en-GB" dirty="0"/>
              <a:t>Make new teams of 2 people (T-teacher and S-student simulation with Git-interactions):</a:t>
            </a:r>
          </a:p>
          <a:p>
            <a:pPr lvl="2"/>
            <a:r>
              <a:rPr lang="en-GB" dirty="0"/>
              <a:t>T creates a course folder in </a:t>
            </a:r>
            <a:r>
              <a:rPr lang="en-GB" i="1" dirty="0"/>
              <a:t>GEOF </a:t>
            </a:r>
            <a:r>
              <a:rPr lang="en-GB" dirty="0"/>
              <a:t>repository, creates an </a:t>
            </a:r>
            <a:r>
              <a:rPr lang="en-GB" i="1" dirty="0" err="1"/>
              <a:t>assignment.md</a:t>
            </a:r>
            <a:r>
              <a:rPr lang="en-GB" dirty="0"/>
              <a:t> file </a:t>
            </a:r>
            <a:r>
              <a:rPr lang="en-GB" b="1" dirty="0"/>
              <a:t>containing a realistic question</a:t>
            </a:r>
            <a:r>
              <a:rPr lang="en-GB" dirty="0"/>
              <a:t>, places it inside the course folder</a:t>
            </a:r>
            <a:br>
              <a:rPr lang="en-GB" dirty="0"/>
            </a:br>
            <a:r>
              <a:rPr lang="en-GB" dirty="0"/>
              <a:t>(extra 🌶️: S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S forks and clones </a:t>
            </a:r>
            <a:r>
              <a:rPr lang="en-GB" i="1" dirty="0"/>
              <a:t>GEOF</a:t>
            </a:r>
            <a:r>
              <a:rPr lang="en-GB" dirty="0"/>
              <a:t> once T confirms question is ready, adds answer to </a:t>
            </a:r>
            <a:r>
              <a:rPr lang="en-GB" i="1" dirty="0" err="1"/>
              <a:t>assignment.md</a:t>
            </a:r>
            <a:r>
              <a:rPr lang="en-GB" dirty="0"/>
              <a:t>, pushes changes into fork, opens pull request for merging fork into </a:t>
            </a:r>
            <a:r>
              <a:rPr lang="en-GB" i="1" dirty="0"/>
              <a:t>main</a:t>
            </a:r>
            <a:r>
              <a:rPr lang="en-GB" dirty="0"/>
              <a:t> branch, register T as reviewer for the pull request</a:t>
            </a:r>
          </a:p>
          <a:p>
            <a:pPr lvl="2"/>
            <a:r>
              <a:rPr lang="en-GB" dirty="0"/>
              <a:t>T reviews pull request from S, approves pull request, merges into </a:t>
            </a:r>
            <a:r>
              <a:rPr lang="en-GB" i="1" dirty="0"/>
              <a:t>main</a:t>
            </a:r>
            <a:r>
              <a:rPr lang="en-GB" dirty="0"/>
              <a:t> branch</a:t>
            </a:r>
            <a:br>
              <a:rPr lang="en-GB" dirty="0"/>
            </a:br>
            <a:r>
              <a:rPr lang="en-GB" dirty="0"/>
              <a:t>(extra 🌶️: we try some branch protection rules and moderation options from GitHub)</a:t>
            </a:r>
          </a:p>
          <a:p>
            <a:pPr lvl="2"/>
            <a:r>
              <a:rPr lang="en-GB" dirty="0"/>
              <a:t>Repeat the other way around (T becomes S, S becomes T, redo the exercise)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7828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C87-18B5-4CC7-2CE7-DC2422B1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822D-F01B-ABC0-FE28-E65CD5E0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Captain and crew (just like before): a single teacher runs a group work in class</a:t>
            </a:r>
          </a:p>
          <a:p>
            <a:pPr lvl="1"/>
            <a:r>
              <a:rPr lang="en-GB" dirty="0"/>
              <a:t>You are all in the same team (classroom group project simulation with Git-interactions,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dirty="0"/>
              <a:t> are the teachers):</a:t>
            </a:r>
          </a:p>
          <a:p>
            <a:pPr lvl="2"/>
            <a:r>
              <a:rPr lang="en-GB" dirty="0"/>
              <a:t>Everyone forks and clones </a:t>
            </a:r>
            <a:r>
              <a:rPr lang="en-GB" i="1" dirty="0"/>
              <a:t>GEOF </a:t>
            </a:r>
            <a:r>
              <a:rPr lang="en-GB" dirty="0"/>
              <a:t>repository</a:t>
            </a:r>
            <a:br>
              <a:rPr lang="en-GB" dirty="0"/>
            </a:br>
            <a:r>
              <a:rPr lang="en-GB" dirty="0"/>
              <a:t>(extra 🌶️: everyone is removed from collaborators of </a:t>
            </a:r>
            <a:r>
              <a:rPr lang="en-GB" i="1" dirty="0"/>
              <a:t>GEOF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Go to </a:t>
            </a:r>
            <a:r>
              <a:rPr lang="en-GB" i="1" dirty="0"/>
              <a:t>Collaboration</a:t>
            </a:r>
            <a:r>
              <a:rPr lang="en-GB" dirty="0"/>
              <a:t> → </a:t>
            </a:r>
            <a:r>
              <a:rPr lang="en-GB" i="1" dirty="0" err="1"/>
              <a:t>collaborationdemo.ipynb</a:t>
            </a:r>
            <a:r>
              <a:rPr lang="en-GB" dirty="0"/>
              <a:t>, follow instructions for personal contribution to file, modify file accordingly, push changes into fork, open pull request for merging into </a:t>
            </a:r>
            <a:r>
              <a:rPr lang="en-GB" i="1" dirty="0"/>
              <a:t>main</a:t>
            </a:r>
            <a:r>
              <a:rPr lang="en-GB" dirty="0"/>
              <a:t> branch, register </a:t>
            </a:r>
            <a:r>
              <a:rPr lang="en-GB" i="1" dirty="0" err="1"/>
              <a:t>irendundas</a:t>
            </a:r>
            <a:r>
              <a:rPr lang="en-GB" dirty="0"/>
              <a:t> and </a:t>
            </a:r>
            <a:r>
              <a:rPr lang="en-GB" i="1" dirty="0" err="1"/>
              <a:t>julienweihs</a:t>
            </a:r>
            <a:r>
              <a:rPr lang="en-GB" i="1" dirty="0"/>
              <a:t> </a:t>
            </a:r>
            <a:r>
              <a:rPr lang="en-GB" dirty="0"/>
              <a:t>as reviewer</a:t>
            </a:r>
          </a:p>
          <a:p>
            <a:pPr lvl="2"/>
            <a:r>
              <a:rPr lang="en-GB" dirty="0"/>
              <a:t>Teachers will review pull request</a:t>
            </a:r>
          </a:p>
          <a:p>
            <a:pPr lvl="2"/>
            <a:r>
              <a:rPr lang="en-GB" dirty="0"/>
              <a:t>Depending on teachers reviews on pull request, amend file again on fork, resubmit opened pull request</a:t>
            </a:r>
          </a:p>
          <a:p>
            <a:pPr lvl="2"/>
            <a:r>
              <a:rPr lang="en-GB" dirty="0"/>
              <a:t>Once accepted, enjoy result on </a:t>
            </a:r>
            <a:r>
              <a:rPr lang="en-GB" i="1" dirty="0"/>
              <a:t>main</a:t>
            </a:r>
            <a:r>
              <a:rPr lang="en-GB" dirty="0"/>
              <a:t> branch after complete round of submissions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286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C5AB-13F5-AED0-BB60-F91FD0708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NO" dirty="0"/>
              <a:t>urrent situation</a:t>
            </a:r>
          </a:p>
        </p:txBody>
      </p:sp>
    </p:spTree>
    <p:extLst>
      <p:ext uri="{BB962C8B-B14F-4D97-AF65-F5344CB8AC3E}">
        <p14:creationId xmlns:p14="http://schemas.microsoft.com/office/powerpoint/2010/main" val="3034703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885C-1FC5-0A6F-0483-82213467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Common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E04A7-D8AA-BF99-740E-371636787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1912" y="2638043"/>
            <a:ext cx="4429610" cy="3968650"/>
          </a:xfrm>
        </p:spPr>
        <p:txBody>
          <a:bodyPr>
            <a:normAutofit fontScale="92500"/>
          </a:bodyPr>
          <a:lstStyle/>
          <a:p>
            <a:r>
              <a:rPr lang="en-NO" dirty="0"/>
              <a:t>Copy files/repositories:</a:t>
            </a:r>
          </a:p>
          <a:p>
            <a:pPr lvl="1"/>
            <a:r>
              <a:rPr lang="en-NO" dirty="0"/>
              <a:t>Clone (your own repository: cloud → local)</a:t>
            </a:r>
          </a:p>
          <a:p>
            <a:pPr lvl="1"/>
            <a:r>
              <a:rPr lang="en-NO" dirty="0"/>
              <a:t>Fork (someone else’s repository: cloud → cloud)</a:t>
            </a:r>
          </a:p>
          <a:p>
            <a:r>
              <a:rPr lang="en-NO" dirty="0"/>
              <a:t>Download changes:</a:t>
            </a:r>
          </a:p>
          <a:p>
            <a:pPr lvl="1"/>
            <a:r>
              <a:rPr lang="en-NO" dirty="0"/>
              <a:t>Fetch (look for updates on Git platform)</a:t>
            </a:r>
          </a:p>
          <a:p>
            <a:pPr lvl="1"/>
            <a:r>
              <a:rPr lang="en-NO" dirty="0"/>
              <a:t>Pull (download Git changes: cloud → local)</a:t>
            </a:r>
          </a:p>
          <a:p>
            <a:pPr lvl="1"/>
            <a:r>
              <a:rPr lang="en-NO" dirty="0"/>
              <a:t>Merge (import changes into file)</a:t>
            </a:r>
          </a:p>
          <a:p>
            <a:r>
              <a:rPr lang="en-NO" dirty="0"/>
              <a:t>Upload changes:</a:t>
            </a:r>
          </a:p>
          <a:p>
            <a:pPr lvl="1"/>
            <a:r>
              <a:rPr lang="en-NO" dirty="0"/>
              <a:t>Stage (add single Git change into a bulk)</a:t>
            </a:r>
          </a:p>
          <a:p>
            <a:pPr lvl="1"/>
            <a:r>
              <a:rPr lang="en-NO" dirty="0"/>
              <a:t>Commit (save Git-bulk locally)</a:t>
            </a:r>
          </a:p>
          <a:p>
            <a:pPr lvl="1"/>
            <a:r>
              <a:rPr lang="en-NO" dirty="0"/>
              <a:t>Push (publish Git-bulk: local → cloud)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C9A9A2A-0EF3-8563-D314-D87E4DC3B4E5}"/>
              </a:ext>
            </a:extLst>
          </p:cNvPr>
          <p:cNvSpPr/>
          <p:nvPr/>
        </p:nvSpPr>
        <p:spPr>
          <a:xfrm>
            <a:off x="6017587" y="3675132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Working directory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8CB727-A7AD-2FED-401C-55C02CAFD409}"/>
              </a:ext>
            </a:extLst>
          </p:cNvPr>
          <p:cNvSpPr/>
          <p:nvPr/>
        </p:nvSpPr>
        <p:spPr>
          <a:xfrm>
            <a:off x="7570553" y="2399543"/>
            <a:ext cx="1150570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Staging area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F4319B-B090-1E83-BBBE-D51B9B430FF7}"/>
              </a:ext>
            </a:extLst>
          </p:cNvPr>
          <p:cNvSpPr/>
          <p:nvPr/>
        </p:nvSpPr>
        <p:spPr>
          <a:xfrm>
            <a:off x="9123520" y="3675132"/>
            <a:ext cx="1273993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Local repository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3952FA-0655-6A74-591F-81ADD1EDF98F}"/>
              </a:ext>
            </a:extLst>
          </p:cNvPr>
          <p:cNvSpPr/>
          <p:nvPr/>
        </p:nvSpPr>
        <p:spPr>
          <a:xfrm>
            <a:off x="9059227" y="5711580"/>
            <a:ext cx="1610794" cy="102945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Remote/cloud repository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CCB326-414B-3DEF-DFD7-515AAB193946}"/>
              </a:ext>
            </a:extLst>
          </p:cNvPr>
          <p:cNvCxnSpPr>
            <a:cxnSpLocks/>
          </p:cNvCxnSpPr>
          <p:nvPr/>
        </p:nvCxnSpPr>
        <p:spPr>
          <a:xfrm>
            <a:off x="7168157" y="4044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52B262-EC7E-E1E2-14AE-CB1E6D3A179E}"/>
              </a:ext>
            </a:extLst>
          </p:cNvPr>
          <p:cNvSpPr txBox="1"/>
          <p:nvPr/>
        </p:nvSpPr>
        <p:spPr>
          <a:xfrm>
            <a:off x="7174204" y="3763326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 (GitHub desktop)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F089408-8A55-497A-8460-E566D1890453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flipV="1">
            <a:off x="6592872" y="2914272"/>
            <a:ext cx="977681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71B8E60-CA66-9A1E-F2AF-0694C22B3DC3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8721123" y="2914272"/>
            <a:ext cx="1039394" cy="760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D8BA7F-E906-F99A-6E90-F695AFFDE52B}"/>
              </a:ext>
            </a:extLst>
          </p:cNvPr>
          <p:cNvSpPr txBox="1"/>
          <p:nvPr/>
        </p:nvSpPr>
        <p:spPr>
          <a:xfrm rot="19331859">
            <a:off x="6396385" y="3072555"/>
            <a:ext cx="1172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Stage (Terminal)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4CF939-D06E-1480-894E-049FF7051DA7}"/>
              </a:ext>
            </a:extLst>
          </p:cNvPr>
          <p:cNvSpPr txBox="1"/>
          <p:nvPr/>
        </p:nvSpPr>
        <p:spPr>
          <a:xfrm rot="2166514">
            <a:off x="8665340" y="3041476"/>
            <a:ext cx="1291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Commit (Terminal)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559C903-B829-F6D9-6772-3F11B2CD0D6C}"/>
              </a:ext>
            </a:extLst>
          </p:cNvPr>
          <p:cNvCxnSpPr>
            <a:cxnSpLocks/>
          </p:cNvCxnSpPr>
          <p:nvPr/>
        </p:nvCxnSpPr>
        <p:spPr>
          <a:xfrm flipH="1">
            <a:off x="9687852" y="4704589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37F92B-83DB-1C40-1EE6-E15028D4C67E}"/>
              </a:ext>
            </a:extLst>
          </p:cNvPr>
          <p:cNvSpPr txBox="1"/>
          <p:nvPr/>
        </p:nvSpPr>
        <p:spPr>
          <a:xfrm rot="16200000">
            <a:off x="8910387" y="5026354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Push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F8BCCF3-8A53-65F8-7346-CE8CE8B0DC4E}"/>
              </a:ext>
            </a:extLst>
          </p:cNvPr>
          <p:cNvCxnSpPr>
            <a:cxnSpLocks/>
          </p:cNvCxnSpPr>
          <p:nvPr/>
        </p:nvCxnSpPr>
        <p:spPr>
          <a:xfrm flipV="1">
            <a:off x="10045130" y="4704588"/>
            <a:ext cx="1" cy="100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432EFA-1C34-5691-1D59-DC406220BC69}"/>
              </a:ext>
            </a:extLst>
          </p:cNvPr>
          <p:cNvSpPr txBox="1"/>
          <p:nvPr/>
        </p:nvSpPr>
        <p:spPr>
          <a:xfrm rot="5400000">
            <a:off x="9656399" y="5016743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Pull</a:t>
            </a:r>
          </a:p>
        </p:txBody>
      </p:sp>
      <p:sp>
        <p:nvSpPr>
          <p:cNvPr id="36" name="U-turn Arrow 35">
            <a:extLst>
              <a:ext uri="{FF2B5EF4-FFF2-40B4-BE49-F238E27FC236}">
                <a16:creationId xmlns:a16="http://schemas.microsoft.com/office/drawing/2014/main" id="{30350ED5-233A-F0ED-01FB-667BD6D392B5}"/>
              </a:ext>
            </a:extLst>
          </p:cNvPr>
          <p:cNvSpPr/>
          <p:nvPr/>
        </p:nvSpPr>
        <p:spPr>
          <a:xfrm>
            <a:off x="10766267" y="57942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7" name="U-turn Arrow 36">
            <a:extLst>
              <a:ext uri="{FF2B5EF4-FFF2-40B4-BE49-F238E27FC236}">
                <a16:creationId xmlns:a16="http://schemas.microsoft.com/office/drawing/2014/main" id="{5F667812-4577-9FF5-8123-A5FD69EC14C5}"/>
              </a:ext>
            </a:extLst>
          </p:cNvPr>
          <p:cNvSpPr/>
          <p:nvPr/>
        </p:nvSpPr>
        <p:spPr>
          <a:xfrm rot="10800000">
            <a:off x="10717819" y="6226308"/>
            <a:ext cx="502617" cy="380384"/>
          </a:xfrm>
          <a:prstGeom prst="uturnArrow">
            <a:avLst>
              <a:gd name="adj1" fmla="val 0"/>
              <a:gd name="adj2" fmla="val 14652"/>
              <a:gd name="adj3" fmla="val 23408"/>
              <a:gd name="adj4" fmla="val 53184"/>
              <a:gd name="adj5" fmla="val 76592"/>
            </a:avLst>
          </a:prstGeom>
          <a:ln w="952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4F30F-445C-13F6-CEC8-93E1D52C75D3}"/>
              </a:ext>
            </a:extLst>
          </p:cNvPr>
          <p:cNvSpPr txBox="1"/>
          <p:nvPr/>
        </p:nvSpPr>
        <p:spPr>
          <a:xfrm rot="5400000">
            <a:off x="10892924" y="5963572"/>
            <a:ext cx="1172251" cy="382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Fetch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986A35A-C643-F67C-56D4-C95123ED8DB0}"/>
              </a:ext>
            </a:extLst>
          </p:cNvPr>
          <p:cNvCxnSpPr>
            <a:cxnSpLocks/>
          </p:cNvCxnSpPr>
          <p:nvPr/>
        </p:nvCxnSpPr>
        <p:spPr>
          <a:xfrm flipH="1">
            <a:off x="7168157" y="4262525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7DEADD-3FC4-6F03-DF7E-9C32EA3CC6FC}"/>
              </a:ext>
            </a:extLst>
          </p:cNvPr>
          <p:cNvSpPr txBox="1"/>
          <p:nvPr/>
        </p:nvSpPr>
        <p:spPr>
          <a:xfrm>
            <a:off x="7174202" y="4276764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 (Terminal)</a:t>
            </a:r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2D7FEFC6-FDF5-6536-0322-E40DACE3BD45}"/>
              </a:ext>
            </a:extLst>
          </p:cNvPr>
          <p:cNvSpPr/>
          <p:nvPr/>
        </p:nvSpPr>
        <p:spPr>
          <a:xfrm rot="10800000">
            <a:off x="7125768" y="4480172"/>
            <a:ext cx="2000065" cy="319149"/>
          </a:xfrm>
          <a:prstGeom prst="arc">
            <a:avLst>
              <a:gd name="adj1" fmla="val 10807235"/>
              <a:gd name="adj2" fmla="val 21474394"/>
            </a:avLst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043D0B-5700-40E1-D5A3-680144DCFDC6}"/>
              </a:ext>
            </a:extLst>
          </p:cNvPr>
          <p:cNvSpPr txBox="1"/>
          <p:nvPr/>
        </p:nvSpPr>
        <p:spPr>
          <a:xfrm>
            <a:off x="7212259" y="4802340"/>
            <a:ext cx="19669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100" dirty="0"/>
              <a:t>Open in VSC (GitHub desktop)</a:t>
            </a:r>
          </a:p>
        </p:txBody>
      </p:sp>
    </p:spTree>
    <p:extLst>
      <p:ext uri="{BB962C8B-B14F-4D97-AF65-F5344CB8AC3E}">
        <p14:creationId xmlns:p14="http://schemas.microsoft.com/office/powerpoint/2010/main" val="151679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912E6E-BFB0-7827-F873-EFA62B84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4109" y="2320862"/>
            <a:ext cx="4270248" cy="704087"/>
          </a:xfrm>
        </p:spPr>
        <p:txBody>
          <a:bodyPr/>
          <a:lstStyle/>
          <a:p>
            <a:r>
              <a:rPr lang="en-NO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8F7F-D69D-AE79-D995-6C83B56B7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5" y="3143250"/>
            <a:ext cx="4391597" cy="3006864"/>
          </a:xfrm>
        </p:spPr>
        <p:txBody>
          <a:bodyPr>
            <a:normAutofit fontScale="92500" lnSpcReduction="20000"/>
          </a:bodyPr>
          <a:lstStyle/>
          <a:p>
            <a:r>
              <a:rPr lang="en-NO" i="1" dirty="0"/>
              <a:t>Collaboration</a:t>
            </a:r>
            <a:r>
              <a:rPr lang="en-NO" dirty="0"/>
              <a:t>: improves communication and teamwork skills</a:t>
            </a:r>
          </a:p>
          <a:p>
            <a:r>
              <a:rPr lang="en-NO" i="1" dirty="0"/>
              <a:t>Version control</a:t>
            </a:r>
            <a:r>
              <a:rPr lang="en-NO" dirty="0"/>
              <a:t>: track changes and revert to previous versions if necessary</a:t>
            </a:r>
          </a:p>
          <a:p>
            <a:r>
              <a:rPr lang="en-NO" i="1" dirty="0"/>
              <a:t>Feedback</a:t>
            </a:r>
            <a:r>
              <a:rPr lang="en-NO" dirty="0"/>
              <a:t>: pull-request feature is a platform for discussion between users</a:t>
            </a:r>
          </a:p>
          <a:p>
            <a:r>
              <a:rPr lang="en-NO" i="1" dirty="0"/>
              <a:t>Transparency of activity</a:t>
            </a:r>
            <a:r>
              <a:rPr lang="en-NO" dirty="0"/>
              <a:t>: holds users accountable for their contributions</a:t>
            </a:r>
          </a:p>
          <a:p>
            <a:r>
              <a:rPr lang="en-NO" i="1" dirty="0"/>
              <a:t>Opportunity</a:t>
            </a:r>
            <a:r>
              <a:rPr lang="en-NO" dirty="0"/>
              <a:t>:  students develop technical skills at industry-standard</a:t>
            </a:r>
          </a:p>
          <a:p>
            <a:endParaRPr lang="en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098C3-AFEB-8BD7-B887-3425B19E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5" y="3143250"/>
            <a:ext cx="4391597" cy="2881134"/>
          </a:xfrm>
        </p:spPr>
        <p:txBody>
          <a:bodyPr>
            <a:normAutofit fontScale="92500" lnSpcReduction="20000"/>
          </a:bodyPr>
          <a:lstStyle/>
          <a:p>
            <a:r>
              <a:rPr lang="en-NO" i="1" dirty="0"/>
              <a:t>Learning curve</a:t>
            </a:r>
            <a:r>
              <a:rPr lang="en-NO" dirty="0"/>
              <a:t> for beginners unfamiliar with Git-environment</a:t>
            </a:r>
          </a:p>
          <a:p>
            <a:pPr lvl="1"/>
            <a:r>
              <a:rPr lang="en-NO" dirty="0"/>
              <a:t>Unthinkable to have a degree in geophysics without robust coding skills</a:t>
            </a:r>
          </a:p>
          <a:p>
            <a:pPr lvl="1"/>
            <a:r>
              <a:rPr lang="en-NO" dirty="0"/>
              <a:t>Develop shared base of knowledge</a:t>
            </a:r>
          </a:p>
          <a:p>
            <a:r>
              <a:rPr lang="en-US" dirty="0"/>
              <a:t>May not be suitable for </a:t>
            </a:r>
            <a:r>
              <a:rPr lang="en-US" i="1" dirty="0"/>
              <a:t>grading assignments</a:t>
            </a:r>
          </a:p>
          <a:p>
            <a:pPr lvl="1"/>
            <a:r>
              <a:rPr lang="en-US" dirty="0"/>
              <a:t>G</a:t>
            </a:r>
            <a:r>
              <a:rPr lang="en-NO" dirty="0"/>
              <a:t>rade student work on mitt.uib</a:t>
            </a:r>
          </a:p>
          <a:p>
            <a:r>
              <a:rPr lang="en-NO" dirty="0"/>
              <a:t>Some may be </a:t>
            </a:r>
            <a:r>
              <a:rPr lang="en-NO" i="1" dirty="0"/>
              <a:t>uncomfortable sharing </a:t>
            </a:r>
            <a:r>
              <a:rPr lang="en-NO" dirty="0"/>
              <a:t>work</a:t>
            </a:r>
          </a:p>
          <a:p>
            <a:pPr lvl="1"/>
            <a:r>
              <a:rPr lang="en-NO" dirty="0"/>
              <a:t>Possibility to use private repositories at any time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8659A-B246-308C-C608-0FFB7612A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8989" y="2313433"/>
            <a:ext cx="4270248" cy="704087"/>
          </a:xfrm>
        </p:spPr>
        <p:txBody>
          <a:bodyPr/>
          <a:lstStyle/>
          <a:p>
            <a:r>
              <a:rPr lang="en-NO" dirty="0"/>
              <a:t>Limitations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C0585C-1A5A-711C-DD4B-CCA7315F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insights from the literature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9FC8B-8406-F9DD-A614-7FF9C2010F20}"/>
              </a:ext>
            </a:extLst>
          </p:cNvPr>
          <p:cNvSpPr txBox="1"/>
          <p:nvPr/>
        </p:nvSpPr>
        <p:spPr>
          <a:xfrm>
            <a:off x="5645016" y="6268415"/>
            <a:ext cx="6546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Zagalsky, Alexey et al. “The Emergence of GitHub as a Collaborative Platform for Education.” (2015)</a:t>
            </a:r>
          </a:p>
          <a:p>
            <a:pPr algn="r"/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Kertész, Csaba. “Using GitHub in the classroom - a collaborative learning experience.” (2015)</a:t>
            </a:r>
            <a:endParaRPr lang="en-NO" sz="800" b="0" i="0" u="none" strike="noStrike" dirty="0">
              <a:solidFill>
                <a:srgbClr val="2E414F"/>
              </a:solidFill>
              <a:effectLst/>
            </a:endParaRPr>
          </a:p>
          <a:p>
            <a:pPr algn="r"/>
            <a:r>
              <a:rPr lang="en-NO" sz="800" dirty="0">
                <a:solidFill>
                  <a:srgbClr val="2E414F"/>
                </a:solidFill>
              </a:rPr>
              <a:t>Feliciano, Joseph et al. “Student experiences using GitHub in software engineering courses: a case study.” (2016)</a:t>
            </a:r>
          </a:p>
          <a:p>
            <a:pPr algn="r"/>
            <a:r>
              <a:rPr lang="en-GB" sz="800" b="0" i="0" u="none" strike="noStrike" dirty="0" err="1">
                <a:solidFill>
                  <a:srgbClr val="2E414F"/>
                </a:solidFill>
                <a:effectLst/>
              </a:rPr>
              <a:t>Glazunova</a:t>
            </a:r>
            <a:r>
              <a:rPr lang="en-GB" sz="800" b="0" i="0" u="none" strike="noStrike" dirty="0">
                <a:solidFill>
                  <a:srgbClr val="2E414F"/>
                </a:solidFill>
                <a:effectLst/>
              </a:rPr>
              <a:t>, Olena G. et al. “The effectiveness of GitHub cloud services for implementing a programming training project: students’ point of view.” (2021)</a:t>
            </a:r>
          </a:p>
        </p:txBody>
      </p:sp>
    </p:spTree>
    <p:extLst>
      <p:ext uri="{BB962C8B-B14F-4D97-AF65-F5344CB8AC3E}">
        <p14:creationId xmlns:p14="http://schemas.microsoft.com/office/powerpoint/2010/main" val="1713660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544-C82C-2ADF-4DA7-F8A24DA0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currently done at GFI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3AED3-914C-C590-058A-772E62CD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73642"/>
          </a:xfrm>
        </p:spPr>
        <p:txBody>
          <a:bodyPr>
            <a:normAutofit lnSpcReduction="10000"/>
          </a:bodyPr>
          <a:lstStyle/>
          <a:p>
            <a:r>
              <a:rPr lang="en-NO" dirty="0"/>
              <a:t>Existing repositories for GFI courses (3/23):</a:t>
            </a:r>
          </a:p>
          <a:p>
            <a:pPr lvl="1"/>
            <a:r>
              <a:rPr lang="en-GB" i="1" dirty="0"/>
              <a:t>P</a:t>
            </a:r>
            <a:r>
              <a:rPr lang="en-NO" i="1" dirty="0"/>
              <a:t>ublic</a:t>
            </a:r>
            <a:r>
              <a:rPr lang="en-NO" dirty="0"/>
              <a:t>: GEOF211, GEOF212, GEOF321 (in development), GEOF337 (user’s personal), GFPy toolbox</a:t>
            </a:r>
          </a:p>
          <a:p>
            <a:pPr lvl="1"/>
            <a:r>
              <a:rPr lang="en-NO" i="1" dirty="0"/>
              <a:t>Private</a:t>
            </a:r>
            <a:r>
              <a:rPr lang="en-NO" dirty="0"/>
              <a:t>: GEOF105 (probably many more)</a:t>
            </a:r>
            <a:br>
              <a:rPr lang="en-NO" dirty="0"/>
            </a:br>
            <a:endParaRPr lang="en-NO" dirty="0"/>
          </a:p>
          <a:p>
            <a:r>
              <a:rPr lang="en-NO" dirty="0"/>
              <a:t>What some course repository owners say:</a:t>
            </a:r>
          </a:p>
          <a:p>
            <a:pPr lvl="1"/>
            <a:r>
              <a:rPr lang="en-NO" dirty="0"/>
              <a:t>“strong tool for shared projects […] with well-structured way to decide of changes”</a:t>
            </a:r>
          </a:p>
          <a:p>
            <a:pPr lvl="1"/>
            <a:r>
              <a:rPr lang="en-NO" dirty="0"/>
              <a:t>“shifting the access of the course material to GitHub would certainly be a great step”</a:t>
            </a:r>
          </a:p>
          <a:p>
            <a:pPr lvl="1"/>
            <a:r>
              <a:rPr lang="en-NO" dirty="0"/>
              <a:t>“the repository can live on, beyond my association with the course”</a:t>
            </a:r>
          </a:p>
          <a:p>
            <a:pPr lvl="1"/>
            <a:r>
              <a:rPr lang="en-NO" dirty="0"/>
              <a:t>“I can more easily track the development of the course materials”</a:t>
            </a:r>
          </a:p>
          <a:p>
            <a:pPr lvl="1"/>
            <a:r>
              <a:rPr lang="en-NO" dirty="0"/>
              <a:t>“perfect for sharing my Jupyter notebooks”</a:t>
            </a:r>
          </a:p>
        </p:txBody>
      </p:sp>
    </p:spTree>
    <p:extLst>
      <p:ext uri="{BB962C8B-B14F-4D97-AF65-F5344CB8AC3E}">
        <p14:creationId xmlns:p14="http://schemas.microsoft.com/office/powerpoint/2010/main" val="3955016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F9BD-476A-9810-8DAD-0D610CD7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2C9-4592-175B-5A3A-A3E288891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62920"/>
          </a:xfrm>
        </p:spPr>
        <p:txBody>
          <a:bodyPr>
            <a:normAutofit lnSpcReduction="10000"/>
          </a:bodyPr>
          <a:lstStyle/>
          <a:p>
            <a:r>
              <a:rPr lang="en-NO" dirty="0"/>
              <a:t>Alternative to GitHub, Git repository with subdomains hosted by UiB:</a:t>
            </a:r>
          </a:p>
          <a:p>
            <a:pPr lvl="1"/>
            <a:r>
              <a:rPr lang="en-NO" dirty="0"/>
              <a:t>Level 1: subdomain (i.e </a:t>
            </a:r>
            <a:r>
              <a:rPr lang="en-GB" i="1" dirty="0" err="1"/>
              <a:t>git.app.uib.no</a:t>
            </a:r>
            <a:r>
              <a:rPr lang="en-GB" i="1" dirty="0"/>
              <a:t>/</a:t>
            </a:r>
            <a:r>
              <a:rPr lang="en-GB" i="1" dirty="0" err="1"/>
              <a:t>gfi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Level 2: group (GFI)</a:t>
            </a:r>
          </a:p>
          <a:p>
            <a:pPr lvl="1"/>
            <a:r>
              <a:rPr lang="en-GB" dirty="0"/>
              <a:t>Level 3: subgroup (GEOF courses)</a:t>
            </a:r>
          </a:p>
          <a:p>
            <a:pPr lvl="1"/>
            <a:r>
              <a:rPr lang="en-GB" dirty="0"/>
              <a:t>Level 4: </a:t>
            </a:r>
            <a:r>
              <a:rPr lang="en-GB" dirty="0" err="1"/>
              <a:t>subsubgroup</a:t>
            </a:r>
            <a:r>
              <a:rPr lang="en-GB" dirty="0"/>
              <a:t> (semesters: H23, V24, etc.)</a:t>
            </a:r>
          </a:p>
          <a:p>
            <a:pPr lvl="1"/>
            <a:r>
              <a:rPr lang="en-GB" dirty="0"/>
              <a:t>Level 5: course material (assignments, solutions, space for TAs, etc)</a:t>
            </a:r>
          </a:p>
          <a:p>
            <a:pPr lvl="1"/>
            <a:r>
              <a:rPr lang="en-GB" dirty="0"/>
              <a:t>Level 6: student space (access to common material and personal files)</a:t>
            </a:r>
          </a:p>
          <a:p>
            <a:r>
              <a:rPr lang="en-GB" dirty="0"/>
              <a:t>Allows for entirely customizable user rights and accesses across tree structure</a:t>
            </a:r>
          </a:p>
          <a:p>
            <a:r>
              <a:rPr lang="en-GB" dirty="0"/>
              <a:t>Seems to lift most/all limitations from GitHub for educational purposes</a:t>
            </a:r>
          </a:p>
          <a:p>
            <a:r>
              <a:rPr lang="en-GB" dirty="0"/>
              <a:t>Current best-practice at INF department: </a:t>
            </a:r>
            <a:r>
              <a:rPr lang="en-GB" i="1" dirty="0" err="1"/>
              <a:t>git.app.uib.no</a:t>
            </a:r>
            <a:r>
              <a:rPr lang="en-GB" i="1" dirty="0"/>
              <a:t>/ii</a:t>
            </a:r>
            <a:endParaRPr lang="en-NO" i="1" dirty="0"/>
          </a:p>
        </p:txBody>
      </p:sp>
    </p:spTree>
    <p:extLst>
      <p:ext uri="{BB962C8B-B14F-4D97-AF65-F5344CB8AC3E}">
        <p14:creationId xmlns:p14="http://schemas.microsoft.com/office/powerpoint/2010/main" val="3237455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5A0D-F030-78CA-14B1-AE83E418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challenges with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02E51-9370-DCA1-9AD6-0F619A42B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As a lecturer</a:t>
            </a:r>
          </a:p>
          <a:p>
            <a:pPr lvl="1"/>
            <a:r>
              <a:rPr lang="en-NO" dirty="0"/>
              <a:t> </a:t>
            </a:r>
          </a:p>
          <a:p>
            <a:r>
              <a:rPr lang="en-NO" dirty="0"/>
              <a:t>As a TA</a:t>
            </a:r>
          </a:p>
          <a:p>
            <a:pPr lvl="1"/>
            <a:r>
              <a:rPr lang="en-US" dirty="0"/>
              <a:t> </a:t>
            </a:r>
            <a:endParaRPr lang="en-NO" dirty="0"/>
          </a:p>
          <a:p>
            <a:r>
              <a:rPr lang="en-NO" dirty="0"/>
              <a:t>As a student (hypothetical/reported)</a:t>
            </a:r>
          </a:p>
          <a:p>
            <a:pPr lvl="1"/>
            <a:r>
              <a:rPr lang="en-US" dirty="0"/>
              <a:t> </a:t>
            </a:r>
            <a:endParaRPr lang="en-NO" dirty="0"/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625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BD621-AB6E-4F35-33F6-2C2F3DA5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challenges with programming</a:t>
            </a:r>
            <a:br>
              <a:rPr lang="en-NO" dirty="0"/>
            </a:br>
            <a:r>
              <a:rPr lang="en-NO" dirty="0"/>
              <a:t>(statements gathered 06/23)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114EC-E2D3-7052-93DC-3129CB7D4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936" y="2639953"/>
            <a:ext cx="8826127" cy="3650678"/>
          </a:xfrm>
        </p:spPr>
        <p:txBody>
          <a:bodyPr>
            <a:normAutofit/>
          </a:bodyPr>
          <a:lstStyle/>
          <a:p>
            <a:pPr lvl="1"/>
            <a:r>
              <a:rPr lang="en-NO" dirty="0"/>
              <a:t>Mostly experienced with MatLab/Fotran, not necessarily Python → possible missmatch between own practice and teaching aims</a:t>
            </a:r>
          </a:p>
          <a:p>
            <a:pPr lvl="1"/>
            <a:r>
              <a:rPr lang="en-US" dirty="0">
                <a:ea typeface="+mn-lt"/>
                <a:cs typeface="+mn-lt"/>
              </a:rPr>
              <a:t>Programming is complex topic to teach (linguistics, scientific semantics, use cases…)</a:t>
            </a:r>
            <a:endParaRPr lang="en-NO" dirty="0"/>
          </a:p>
          <a:p>
            <a:pPr lvl="1"/>
            <a:r>
              <a:rPr lang="en-GB" dirty="0"/>
              <a:t>Student groups with heterogeneous programming levels (1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bachelor years)</a:t>
            </a:r>
          </a:p>
          <a:p>
            <a:pPr lvl="1"/>
            <a:r>
              <a:rPr lang="en-NO" dirty="0"/>
              <a:t>Programming teaching milestones and goals not well defined</a:t>
            </a:r>
          </a:p>
          <a:p>
            <a:pPr lvl="1"/>
            <a:r>
              <a:rPr lang="en-US" dirty="0">
                <a:cs typeface="Calibri"/>
              </a:rPr>
              <a:t>Different competing environments for Python: </a:t>
            </a:r>
            <a:r>
              <a:rPr lang="en-US" b="1" dirty="0" err="1">
                <a:cs typeface="Calibri"/>
              </a:rPr>
              <a:t>CoCalc</a:t>
            </a:r>
            <a:r>
              <a:rPr lang="en-US" dirty="0">
                <a:cs typeface="Calibri"/>
              </a:rPr>
              <a:t>, </a:t>
            </a:r>
            <a:r>
              <a:rPr lang="en-US" b="1" dirty="0">
                <a:cs typeface="Calibri"/>
              </a:rPr>
              <a:t>Anaconda</a:t>
            </a:r>
            <a:r>
              <a:rPr lang="en-US" dirty="0">
                <a:cs typeface="Calibri"/>
              </a:rPr>
              <a:t>, </a:t>
            </a:r>
            <a:r>
              <a:rPr lang="en-US" b="1" dirty="0" err="1">
                <a:cs typeface="Calibri"/>
              </a:rPr>
              <a:t>ActivePython</a:t>
            </a:r>
            <a:r>
              <a:rPr lang="en-US" dirty="0">
                <a:cs typeface="Calibri"/>
              </a:rPr>
              <a:t>...</a:t>
            </a:r>
            <a:endParaRPr lang="en-NO" dirty="0"/>
          </a:p>
          <a:p>
            <a:pPr lvl="1"/>
            <a:r>
              <a:rPr lang="en-NO" dirty="0"/>
              <a:t>Lack of experience with programming and working routines</a:t>
            </a:r>
          </a:p>
          <a:p>
            <a:pPr lvl="1"/>
            <a:r>
              <a:rPr lang="en-NO" dirty="0"/>
              <a:t>Lack of motivation to start, not sure where to begin, unclear benefits overall</a:t>
            </a:r>
          </a:p>
          <a:p>
            <a:pPr lvl="1"/>
            <a:r>
              <a:rPr lang="en-NO" dirty="0"/>
              <a:t>Little assessment for programming tasks during studies, no programming in exams</a:t>
            </a:r>
          </a:p>
          <a:p>
            <a:pPr lvl="1"/>
            <a:r>
              <a:rPr lang="en-NO" dirty="0"/>
              <a:t>Formal programming training (</a:t>
            </a:r>
            <a:r>
              <a:rPr lang="en-NO" b="1" dirty="0"/>
              <a:t>INF100</a:t>
            </a:r>
            <a:r>
              <a:rPr lang="en-NO" dirty="0"/>
              <a:t>) not entirely applicable to geophysics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7561C1F-A625-EF52-C329-B4414EC17EE1}"/>
              </a:ext>
            </a:extLst>
          </p:cNvPr>
          <p:cNvSpPr/>
          <p:nvPr/>
        </p:nvSpPr>
        <p:spPr>
          <a:xfrm>
            <a:off x="1682937" y="2757054"/>
            <a:ext cx="224634" cy="707554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14525BD-EC1C-A343-3A97-DA1DF07016A6}"/>
              </a:ext>
            </a:extLst>
          </p:cNvPr>
          <p:cNvSpPr/>
          <p:nvPr/>
        </p:nvSpPr>
        <p:spPr>
          <a:xfrm>
            <a:off x="1682937" y="3713635"/>
            <a:ext cx="224634" cy="866328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E860C56-091E-1F69-503D-7BD22C7C9616}"/>
              </a:ext>
            </a:extLst>
          </p:cNvPr>
          <p:cNvSpPr/>
          <p:nvPr/>
        </p:nvSpPr>
        <p:spPr>
          <a:xfrm>
            <a:off x="1682937" y="4828989"/>
            <a:ext cx="224634" cy="1229262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1EED8-4BDF-912A-EC3A-03E31165665E}"/>
              </a:ext>
            </a:extLst>
          </p:cNvPr>
          <p:cNvSpPr txBox="1"/>
          <p:nvPr/>
        </p:nvSpPr>
        <p:spPr>
          <a:xfrm>
            <a:off x="110831" y="2926165"/>
            <a:ext cx="1572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O" dirty="0"/>
              <a:t>As a lecturer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F7362-47F3-91AF-B239-DF94A6692DE8}"/>
              </a:ext>
            </a:extLst>
          </p:cNvPr>
          <p:cNvSpPr txBox="1"/>
          <p:nvPr/>
        </p:nvSpPr>
        <p:spPr>
          <a:xfrm>
            <a:off x="110830" y="3962133"/>
            <a:ext cx="157209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O" dirty="0"/>
              <a:t>As a 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F68EA3-DF00-0CE0-D602-DBBF0C025BAF}"/>
              </a:ext>
            </a:extLst>
          </p:cNvPr>
          <p:cNvSpPr txBox="1"/>
          <p:nvPr/>
        </p:nvSpPr>
        <p:spPr>
          <a:xfrm>
            <a:off x="169514" y="4981955"/>
            <a:ext cx="145472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NO" dirty="0"/>
              <a:t>As a student</a:t>
            </a:r>
          </a:p>
          <a:p>
            <a:pPr algn="ctr"/>
            <a:r>
              <a:rPr lang="en-NO" dirty="0"/>
              <a:t>(hypothetical/reported)</a:t>
            </a:r>
          </a:p>
        </p:txBody>
      </p:sp>
    </p:spTree>
    <p:extLst>
      <p:ext uri="{BB962C8B-B14F-4D97-AF65-F5344CB8AC3E}">
        <p14:creationId xmlns:p14="http://schemas.microsoft.com/office/powerpoint/2010/main" val="592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74AC0-8656-3240-BCC6-E21B0A37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" y="244598"/>
            <a:ext cx="12075252" cy="63688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4B4D7EF-B703-27FF-881B-3FB5DD8C1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1818" y="424363"/>
            <a:ext cx="2590246" cy="1071928"/>
          </a:xfrm>
        </p:spPr>
        <p:txBody>
          <a:bodyPr>
            <a:normAutofit fontScale="90000"/>
          </a:bodyPr>
          <a:lstStyle/>
          <a:p>
            <a:r>
              <a:rPr lang="en-NO" dirty="0"/>
              <a:t>GFI course structure</a:t>
            </a:r>
          </a:p>
        </p:txBody>
      </p:sp>
    </p:spTree>
    <p:extLst>
      <p:ext uri="{BB962C8B-B14F-4D97-AF65-F5344CB8AC3E}">
        <p14:creationId xmlns:p14="http://schemas.microsoft.com/office/powerpoint/2010/main" val="46075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58EC-5690-EF5A-4392-FD2CABB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Our suggestion</a:t>
            </a:r>
          </a:p>
        </p:txBody>
      </p:sp>
    </p:spTree>
    <p:extLst>
      <p:ext uri="{BB962C8B-B14F-4D97-AF65-F5344CB8AC3E}">
        <p14:creationId xmlns:p14="http://schemas.microsoft.com/office/powerpoint/2010/main" val="38411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E486-5804-6BC4-F62A-B562C206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 sustainable solution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for all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FF02-40C3-AE50-CD20-05EC9856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83" y="2638044"/>
            <a:ext cx="8672944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Reduce struggles for all involved parties</a:t>
            </a:r>
          </a:p>
          <a:p>
            <a:r>
              <a:rPr lang="en-US" dirty="0">
                <a:ea typeface="+mn-lt"/>
                <a:cs typeface="+mn-lt"/>
              </a:rPr>
              <a:t>Support integrating programming into all courses</a:t>
            </a:r>
          </a:p>
          <a:p>
            <a:r>
              <a:rPr lang="en-US" dirty="0">
                <a:cs typeface="Calibri"/>
              </a:rPr>
              <a:t>Provides students with professional skills (programming + data management)</a:t>
            </a:r>
          </a:p>
          <a:p>
            <a:r>
              <a:rPr lang="en-US" dirty="0">
                <a:cs typeface="Calibri"/>
              </a:rPr>
              <a:t>Offer sustainable methodological and technical support for teaching staff</a:t>
            </a:r>
          </a:p>
          <a:p>
            <a:r>
              <a:rPr lang="en-GB" dirty="0">
                <a:cs typeface="Calibri"/>
              </a:rPr>
              <a:t>Foster </a:t>
            </a:r>
            <a:r>
              <a:rPr lang="en-GB" b="1" dirty="0">
                <a:cs typeface="Calibri"/>
              </a:rPr>
              <a:t>collaborative approach</a:t>
            </a:r>
            <a:r>
              <a:rPr lang="en-GB" dirty="0">
                <a:cs typeface="Calibri"/>
              </a:rPr>
              <a:t> on course design (peer-peer, Students as Partners)</a:t>
            </a:r>
          </a:p>
          <a:p>
            <a:r>
              <a:rPr lang="en-GB" dirty="0">
                <a:cs typeface="Calibri"/>
              </a:rPr>
              <a:t>Support teaching by creating continuity between courses and over several years</a:t>
            </a:r>
          </a:p>
          <a:p>
            <a:r>
              <a:rPr lang="en-GB" dirty="0">
                <a:cs typeface="Calibri"/>
              </a:rPr>
              <a:t>Develop new </a:t>
            </a:r>
            <a:r>
              <a:rPr lang="en-GB" b="1" dirty="0">
                <a:cs typeface="Calibri"/>
              </a:rPr>
              <a:t>culture of programming</a:t>
            </a:r>
            <a:r>
              <a:rPr lang="en-GB" dirty="0">
                <a:cs typeface="Calibri"/>
              </a:rPr>
              <a:t> to across institution</a:t>
            </a:r>
          </a:p>
        </p:txBody>
      </p:sp>
    </p:spTree>
    <p:extLst>
      <p:ext uri="{BB962C8B-B14F-4D97-AF65-F5344CB8AC3E}">
        <p14:creationId xmlns:p14="http://schemas.microsoft.com/office/powerpoint/2010/main" val="313343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67CFBA-487F-94E1-6F31-030ADCC0D292}"/>
              </a:ext>
            </a:extLst>
          </p:cNvPr>
          <p:cNvSpPr/>
          <p:nvPr/>
        </p:nvSpPr>
        <p:spPr>
          <a:xfrm>
            <a:off x="5145266" y="296726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GFI global repository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649C62-25FF-C5F0-3E61-E7D55D021551}"/>
              </a:ext>
            </a:extLst>
          </p:cNvPr>
          <p:cNvSpPr/>
          <p:nvPr/>
        </p:nvSpPr>
        <p:spPr>
          <a:xfrm>
            <a:off x="7635139" y="296726"/>
            <a:ext cx="1508861" cy="1005234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Vår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Julien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Msc student?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4AA2ED-2641-9DBC-57D9-1D2FDE3212D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046733" y="799343"/>
            <a:ext cx="5884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C40FBD-0DE5-2225-E5F8-7666F3671C81}"/>
              </a:ext>
            </a:extLst>
          </p:cNvPr>
          <p:cNvSpPr/>
          <p:nvPr/>
        </p:nvSpPr>
        <p:spPr>
          <a:xfrm>
            <a:off x="545008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GEOF100 folder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A73B99-C691-A385-F832-3592B57E7582}"/>
              </a:ext>
            </a:extLst>
          </p:cNvPr>
          <p:cNvSpPr/>
          <p:nvPr/>
        </p:nvSpPr>
        <p:spPr>
          <a:xfrm>
            <a:off x="2845137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GEOF105 folder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6E5C01B-3C7B-E5B6-14B6-71AB52A50B7D}"/>
              </a:ext>
            </a:extLst>
          </p:cNvPr>
          <p:cNvSpPr/>
          <p:nvPr/>
        </p:nvSpPr>
        <p:spPr>
          <a:xfrm>
            <a:off x="5145266" y="1611802"/>
            <a:ext cx="1901467" cy="1005234"/>
          </a:xfrm>
          <a:prstGeom prst="roundRect">
            <a:avLst/>
          </a:prstGeom>
          <a:noFill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53845-7A6F-D9D7-1272-E58CC80A9CC9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flipH="1">
            <a:off x="1495742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27F02-C7DD-1CAD-CF53-C48A045910E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3795871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0BF15D-C805-E7D1-3B88-779F18C68E21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6096000" y="1301960"/>
            <a:ext cx="0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B74D653-0E29-BA7C-3BF3-560C8F0315C8}"/>
              </a:ext>
            </a:extLst>
          </p:cNvPr>
          <p:cNvSpPr/>
          <p:nvPr/>
        </p:nvSpPr>
        <p:spPr>
          <a:xfrm>
            <a:off x="7445395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Common resources folder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D56A54-CE35-DB3A-E8D2-B523C0030A7E}"/>
              </a:ext>
            </a:extLst>
          </p:cNvPr>
          <p:cNvSpPr/>
          <p:nvPr/>
        </p:nvSpPr>
        <p:spPr>
          <a:xfrm>
            <a:off x="9745524" y="1611802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‘Get started’ folder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2119AD0-84AE-AE40-DB77-88E53D5497F1}"/>
              </a:ext>
            </a:extLst>
          </p:cNvPr>
          <p:cNvSpPr/>
          <p:nvPr/>
        </p:nvSpPr>
        <p:spPr>
          <a:xfrm>
            <a:off x="1816690" y="2793660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7E8E4904-7A82-F072-7CD2-11C4D1879915}"/>
              </a:ext>
            </a:extLst>
          </p:cNvPr>
          <p:cNvSpPr/>
          <p:nvPr/>
        </p:nvSpPr>
        <p:spPr>
          <a:xfrm>
            <a:off x="411681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2D1A211-E6D4-7372-F2F9-294AB3E0AC0C}"/>
              </a:ext>
            </a:extLst>
          </p:cNvPr>
          <p:cNvSpPr/>
          <p:nvPr/>
        </p:nvSpPr>
        <p:spPr>
          <a:xfrm>
            <a:off x="6411399" y="2792649"/>
            <a:ext cx="1259570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GB" sz="1400" dirty="0"/>
              <a:t>L</a:t>
            </a:r>
            <a:r>
              <a:rPr lang="en-NO" sz="1400" dirty="0"/>
              <a:t>ecturers</a:t>
            </a:r>
          </a:p>
          <a:p>
            <a:pPr marL="285750" indent="-285750">
              <a:buFontTx/>
              <a:buChar char="-"/>
            </a:pPr>
            <a:r>
              <a:rPr lang="en-NO" sz="1400" dirty="0"/>
              <a:t>TAs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633F80B-2097-C0DB-BF6B-993584C3B662}"/>
              </a:ext>
            </a:extLst>
          </p:cNvPr>
          <p:cNvSpPr/>
          <p:nvPr/>
        </p:nvSpPr>
        <p:spPr>
          <a:xfrm>
            <a:off x="8884113" y="2792649"/>
            <a:ext cx="1304986" cy="630795"/>
          </a:xfrm>
          <a:prstGeom prst="roundRect">
            <a:avLst/>
          </a:prstGeom>
          <a:solidFill>
            <a:srgbClr val="C2DCE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O" sz="1400" dirty="0"/>
              <a:t>Managers: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Everyone?</a:t>
            </a:r>
            <a:endParaRPr lang="en-NO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C832AE-BCAE-FB74-C254-B7135A98A11B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8396129" y="2617036"/>
            <a:ext cx="1140477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EF9878-675B-145F-B305-BDBCC49D8785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9536606" y="2617036"/>
            <a:ext cx="1159652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3EAECF4-E096-4110-1A08-E360EAB159C9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6096000" y="2617036"/>
            <a:ext cx="945184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D3EDA-C596-9035-4AB8-DD133DC4941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>
            <a:off x="3795871" y="2617036"/>
            <a:ext cx="950733" cy="1756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DD573F-6C72-1F0D-D6B8-CE9D45FE7076}"/>
              </a:ext>
            </a:extLst>
          </p:cNvPr>
          <p:cNvCxnSpPr>
            <a:cxnSpLocks/>
            <a:stCxn id="7" idx="2"/>
            <a:endCxn id="22" idx="0"/>
          </p:cNvCxnSpPr>
          <p:nvPr/>
        </p:nvCxnSpPr>
        <p:spPr>
          <a:xfrm>
            <a:off x="1495742" y="2617036"/>
            <a:ext cx="950733" cy="1766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FB17C85-4DDD-0B7C-284B-F1FD47558EA5}"/>
              </a:ext>
            </a:extLst>
          </p:cNvPr>
          <p:cNvSpPr/>
          <p:nvPr/>
        </p:nvSpPr>
        <p:spPr>
          <a:xfrm>
            <a:off x="862927" y="3599060"/>
            <a:ext cx="1265628" cy="126966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18B1F37-CE59-5CDE-0D02-45AEA2455256}"/>
              </a:ext>
            </a:extLst>
          </p:cNvPr>
          <p:cNvSpPr/>
          <p:nvPr/>
        </p:nvSpPr>
        <p:spPr>
          <a:xfrm>
            <a:off x="3163056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22F3938-D90F-1FDB-45D3-B4E13F5B7E28}"/>
              </a:ext>
            </a:extLst>
          </p:cNvPr>
          <p:cNvSpPr/>
          <p:nvPr/>
        </p:nvSpPr>
        <p:spPr>
          <a:xfrm>
            <a:off x="5463185" y="3599059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</a:t>
            </a:r>
            <a:r>
              <a:rPr lang="en-NO" dirty="0"/>
              <a:t>ourses</a:t>
            </a:r>
          </a:p>
          <a:p>
            <a:r>
              <a:rPr lang="en-NO" dirty="0"/>
              <a:t>Exercices</a:t>
            </a:r>
          </a:p>
          <a:p>
            <a:r>
              <a:rPr lang="en-NO" dirty="0"/>
              <a:t>Labwork</a:t>
            </a:r>
          </a:p>
          <a:p>
            <a:r>
              <a:rPr lang="en-NO" dirty="0"/>
              <a:t>Fieldwork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28E55E-7A31-1B83-B895-8BBCA3A3824E}"/>
              </a:ext>
            </a:extLst>
          </p:cNvPr>
          <p:cNvSpPr/>
          <p:nvPr/>
        </p:nvSpPr>
        <p:spPr>
          <a:xfrm>
            <a:off x="7763314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</a:t>
            </a:r>
          </a:p>
          <a:p>
            <a:r>
              <a:rPr lang="en-US" dirty="0"/>
              <a:t>Packages</a:t>
            </a:r>
          </a:p>
          <a:p>
            <a:r>
              <a:rPr lang="en-US" dirty="0"/>
              <a:t>Manuals</a:t>
            </a:r>
          </a:p>
          <a:p>
            <a:r>
              <a:rPr lang="en-US" dirty="0"/>
              <a:t>Codes</a:t>
            </a:r>
            <a:endParaRPr lang="en-NO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2F9691-D0E2-61D9-97C2-8E460DC1041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flipH="1">
            <a:off x="1495741" y="2617036"/>
            <a:ext cx="1" cy="982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A0C53EC-F956-DFB6-C512-22835B6C38DD}"/>
              </a:ext>
            </a:extLst>
          </p:cNvPr>
          <p:cNvCxnSpPr>
            <a:cxnSpLocks/>
            <a:stCxn id="8" idx="2"/>
            <a:endCxn id="43" idx="0"/>
          </p:cNvCxnSpPr>
          <p:nvPr/>
        </p:nvCxnSpPr>
        <p:spPr>
          <a:xfrm flipH="1">
            <a:off x="3795870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A84CDBD-C92D-920F-3C55-B7B216AA82EA}"/>
              </a:ext>
            </a:extLst>
          </p:cNvPr>
          <p:cNvCxnSpPr>
            <a:cxnSpLocks/>
            <a:stCxn id="9" idx="2"/>
            <a:endCxn id="44" idx="0"/>
          </p:cNvCxnSpPr>
          <p:nvPr/>
        </p:nvCxnSpPr>
        <p:spPr>
          <a:xfrm flipH="1">
            <a:off x="6095999" y="2617036"/>
            <a:ext cx="1" cy="982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B27709-A26B-2BBB-0FE5-75783CD6858E}"/>
              </a:ext>
            </a:extLst>
          </p:cNvPr>
          <p:cNvCxnSpPr>
            <a:cxnSpLocks/>
            <a:stCxn id="20" idx="2"/>
            <a:endCxn id="50" idx="0"/>
          </p:cNvCxnSpPr>
          <p:nvPr/>
        </p:nvCxnSpPr>
        <p:spPr>
          <a:xfrm flipH="1">
            <a:off x="8396128" y="2617036"/>
            <a:ext cx="1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19C208C-2C86-5333-BF14-0A536652484E}"/>
              </a:ext>
            </a:extLst>
          </p:cNvPr>
          <p:cNvSpPr/>
          <p:nvPr/>
        </p:nvSpPr>
        <p:spPr>
          <a:xfrm>
            <a:off x="10063442" y="3599057"/>
            <a:ext cx="1265628" cy="126966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Tutorials</a:t>
            </a:r>
          </a:p>
          <a:p>
            <a:r>
              <a:rPr lang="en-US" dirty="0"/>
              <a:t>Q&amp;A</a:t>
            </a:r>
            <a:endParaRPr lang="en-NO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EBE0AE4-28F8-ADDB-073E-D8DA7F2EDF5E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 flipH="1">
            <a:off x="10696256" y="2617036"/>
            <a:ext cx="2" cy="982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F045770-C460-0A09-E32E-AE58DFDB14E0}"/>
              </a:ext>
            </a:extLst>
          </p:cNvPr>
          <p:cNvSpPr/>
          <p:nvPr/>
        </p:nvSpPr>
        <p:spPr>
          <a:xfrm>
            <a:off x="273514" y="191253"/>
            <a:ext cx="11625797" cy="4828863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213D1AD-6752-D501-4CAE-7856BE435204}"/>
              </a:ext>
            </a:extLst>
          </p:cNvPr>
          <p:cNvSpPr txBox="1"/>
          <p:nvPr/>
        </p:nvSpPr>
        <p:spPr>
          <a:xfrm>
            <a:off x="9926717" y="4986228"/>
            <a:ext cx="181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</a:rPr>
              <a:t>P</a:t>
            </a:r>
            <a:r>
              <a:rPr lang="en-GB" dirty="0">
                <a:solidFill>
                  <a:schemeClr val="accent2"/>
                </a:solidFill>
              </a:rPr>
              <a:t>u</a:t>
            </a:r>
            <a:r>
              <a:rPr lang="en-NO" dirty="0">
                <a:solidFill>
                  <a:schemeClr val="accent2"/>
                </a:solidFill>
              </a:rPr>
              <a:t>blic repository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E56E7BA-2471-D4C2-CCF8-3BAA95A44DBB}"/>
              </a:ext>
            </a:extLst>
          </p:cNvPr>
          <p:cNvSpPr/>
          <p:nvPr/>
        </p:nvSpPr>
        <p:spPr>
          <a:xfrm>
            <a:off x="3135056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forked local repository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52CEE50-EB1C-3BBB-2EB2-FB698D174AA3}"/>
              </a:ext>
            </a:extLst>
          </p:cNvPr>
          <p:cNvCxnSpPr>
            <a:cxnSpLocks/>
            <a:stCxn id="75" idx="1"/>
            <a:endCxn id="42" idx="2"/>
          </p:cNvCxnSpPr>
          <p:nvPr/>
        </p:nvCxnSpPr>
        <p:spPr>
          <a:xfrm flipH="1" flipV="1">
            <a:off x="1495741" y="4868722"/>
            <a:ext cx="1639315" cy="1361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53377AE-C648-CA82-05C4-094661E14D76}"/>
              </a:ext>
            </a:extLst>
          </p:cNvPr>
          <p:cNvCxnSpPr>
            <a:cxnSpLocks/>
            <a:stCxn id="42" idx="3"/>
            <a:endCxn id="75" idx="0"/>
          </p:cNvCxnSpPr>
          <p:nvPr/>
        </p:nvCxnSpPr>
        <p:spPr>
          <a:xfrm>
            <a:off x="2128555" y="4233891"/>
            <a:ext cx="1957235" cy="1493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18B376B-06F7-C50F-29D2-716107E1FC6E}"/>
              </a:ext>
            </a:extLst>
          </p:cNvPr>
          <p:cNvSpPr txBox="1"/>
          <p:nvPr/>
        </p:nvSpPr>
        <p:spPr>
          <a:xfrm rot="2244976">
            <a:off x="2311812" y="4893921"/>
            <a:ext cx="123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Fork &amp; Pull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7378CBB-3FD7-22C3-85D0-A8397F1B6568}"/>
              </a:ext>
            </a:extLst>
          </p:cNvPr>
          <p:cNvSpPr txBox="1"/>
          <p:nvPr/>
        </p:nvSpPr>
        <p:spPr>
          <a:xfrm rot="2463994">
            <a:off x="2194209" y="5290653"/>
            <a:ext cx="63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Push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10234BD-A67B-B7C8-245D-719F96492E43}"/>
              </a:ext>
            </a:extLst>
          </p:cNvPr>
          <p:cNvSpPr/>
          <p:nvPr/>
        </p:nvSpPr>
        <p:spPr>
          <a:xfrm>
            <a:off x="7016716" y="5727621"/>
            <a:ext cx="1901467" cy="100523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 working repository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ABACE1C-E27A-A702-348B-872350B1308E}"/>
              </a:ext>
            </a:extLst>
          </p:cNvPr>
          <p:cNvSpPr txBox="1"/>
          <p:nvPr/>
        </p:nvSpPr>
        <p:spPr>
          <a:xfrm>
            <a:off x="5054993" y="5842722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Commit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4D4E08-9D2A-A2FC-49AB-869FD357793F}"/>
              </a:ext>
            </a:extLst>
          </p:cNvPr>
          <p:cNvCxnSpPr>
            <a:cxnSpLocks/>
          </p:cNvCxnSpPr>
          <p:nvPr/>
        </p:nvCxnSpPr>
        <p:spPr>
          <a:xfrm flipH="1">
            <a:off x="5042890" y="6123918"/>
            <a:ext cx="1955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D3154DA-A1F6-5713-DDA2-8C6FA5588D7C}"/>
              </a:ext>
            </a:extLst>
          </p:cNvPr>
          <p:cNvSpPr txBox="1"/>
          <p:nvPr/>
        </p:nvSpPr>
        <p:spPr>
          <a:xfrm>
            <a:off x="5054991" y="6368271"/>
            <a:ext cx="19432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1200" dirty="0"/>
              <a:t>Merge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5090294-304F-B0C2-2C3C-3FA8462873F3}"/>
              </a:ext>
            </a:extLst>
          </p:cNvPr>
          <p:cNvCxnSpPr>
            <a:cxnSpLocks/>
          </p:cNvCxnSpPr>
          <p:nvPr/>
        </p:nvCxnSpPr>
        <p:spPr>
          <a:xfrm flipH="1">
            <a:off x="5048937" y="6362215"/>
            <a:ext cx="195536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8CDC4E0-038E-5DD2-9BA0-01BD61584CF3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>
            <a:off x="6096000" y="1301960"/>
            <a:ext cx="4600258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1B756E1-14CA-5CC8-8272-AC16AFDB0CA2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6096000" y="1301960"/>
            <a:ext cx="2300129" cy="309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AE3D7AD2-577F-1E0E-5319-9A1D345ACBF6}"/>
              </a:ext>
            </a:extLst>
          </p:cNvPr>
          <p:cNvSpPr txBox="1">
            <a:spLocks/>
          </p:cNvSpPr>
          <p:nvPr/>
        </p:nvSpPr>
        <p:spPr>
          <a:xfrm>
            <a:off x="1010581" y="340120"/>
            <a:ext cx="3163058" cy="614141"/>
          </a:xfrm>
          <a:prstGeom prst="rect">
            <a:avLst/>
          </a:prstGeom>
          <a:solidFill>
            <a:schemeClr val="bg1"/>
          </a:solidFill>
          <a:ln>
            <a:solidFill>
              <a:srgbClr val="404040"/>
            </a:solidFill>
          </a:ln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2000" dirty="0"/>
              <a:t>common platform</a:t>
            </a:r>
          </a:p>
          <a:p>
            <a:r>
              <a:rPr lang="en-GB" sz="2000" dirty="0"/>
              <a:t>F</a:t>
            </a:r>
            <a:r>
              <a:rPr lang="en-NO" sz="2000" dirty="0"/>
              <a:t>or Courses at gfi</a:t>
            </a:r>
            <a:endParaRPr lang="en-GB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014EB-2768-3649-0D78-2BF94FC14932}"/>
              </a:ext>
            </a:extLst>
          </p:cNvPr>
          <p:cNvCxnSpPr>
            <a:cxnSpLocks/>
            <a:stCxn id="75" idx="0"/>
            <a:endCxn id="50" idx="2"/>
          </p:cNvCxnSpPr>
          <p:nvPr/>
        </p:nvCxnSpPr>
        <p:spPr>
          <a:xfrm flipV="1">
            <a:off x="4085790" y="4868720"/>
            <a:ext cx="4310338" cy="8589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636EAD-2AB5-F5D9-D6EA-CFB13D741462}"/>
              </a:ext>
            </a:extLst>
          </p:cNvPr>
          <p:cNvCxnSpPr>
            <a:cxnSpLocks/>
            <a:stCxn id="75" idx="0"/>
            <a:endCxn id="66" idx="2"/>
          </p:cNvCxnSpPr>
          <p:nvPr/>
        </p:nvCxnSpPr>
        <p:spPr>
          <a:xfrm flipV="1">
            <a:off x="4085790" y="4868720"/>
            <a:ext cx="6610466" cy="8589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44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C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58EC-5690-EF5A-4392-FD2CABBE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workshop</a:t>
            </a:r>
          </a:p>
        </p:txBody>
      </p:sp>
    </p:spTree>
    <p:extLst>
      <p:ext uri="{BB962C8B-B14F-4D97-AF65-F5344CB8AC3E}">
        <p14:creationId xmlns:p14="http://schemas.microsoft.com/office/powerpoint/2010/main" val="4107029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A69-E639-6A1D-2D1C-3C0C7F45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rogram (1 day/6 hours)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94A7-5C92-21B3-7D10-D3FB3E0CE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6177" y="2401677"/>
            <a:ext cx="8639645" cy="4456323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Light preliminary theory</a:t>
            </a:r>
          </a:p>
          <a:p>
            <a:pPr lvl="1"/>
            <a:r>
              <a:rPr lang="en-US" dirty="0"/>
              <a:t>Git and its potential as a version control system</a:t>
            </a:r>
          </a:p>
          <a:p>
            <a:pPr lvl="1"/>
            <a:r>
              <a:rPr lang="en-US" dirty="0"/>
              <a:t>GitHub as a collaborative Git-supported platform</a:t>
            </a:r>
          </a:p>
          <a:p>
            <a:pPr lvl="1"/>
            <a:r>
              <a:rPr lang="en-US" dirty="0"/>
              <a:t>Visual Studio Code for full synchronization and integration of Git projects</a:t>
            </a:r>
          </a:p>
          <a:p>
            <a:pPr marL="342900" indent="-342900">
              <a:buAutoNum type="arabicPeriod"/>
            </a:pPr>
            <a:r>
              <a:rPr lang="en-US" dirty="0"/>
              <a:t>Setting up</a:t>
            </a:r>
          </a:p>
          <a:p>
            <a:pPr lvl="1"/>
            <a:r>
              <a:rPr lang="en-US" dirty="0"/>
              <a:t>Downloads and installation of all required tools</a:t>
            </a:r>
          </a:p>
          <a:p>
            <a:pPr lvl="1"/>
            <a:r>
              <a:rPr lang="en-US" dirty="0"/>
              <a:t>Common Git commands and inherent logic</a:t>
            </a:r>
          </a:p>
          <a:p>
            <a:pPr lvl="1"/>
            <a:r>
              <a:rPr lang="en-US" b="1" dirty="0"/>
              <a:t>Exercises: </a:t>
            </a:r>
            <a:r>
              <a:rPr lang="en-GB" dirty="0"/>
              <a:t>GitHub ↔︎ Visual Studio Code interactions, Python &amp; </a:t>
            </a:r>
            <a:r>
              <a:rPr lang="en-GB" dirty="0" err="1"/>
              <a:t>Jupyter</a:t>
            </a:r>
            <a:r>
              <a:rPr lang="en-GB" dirty="0"/>
              <a:t> running and updating</a:t>
            </a:r>
          </a:p>
          <a:p>
            <a:pPr marL="342900" indent="-342900">
              <a:buAutoNum type="arabicPeriod"/>
            </a:pPr>
            <a:r>
              <a:rPr lang="en-GB" dirty="0"/>
              <a:t>Advantages and potential for teaching</a:t>
            </a:r>
          </a:p>
          <a:p>
            <a:pPr lvl="1"/>
            <a:r>
              <a:rPr lang="en-GB" dirty="0"/>
              <a:t>Review of the literature</a:t>
            </a:r>
          </a:p>
          <a:p>
            <a:pPr lvl="1"/>
            <a:r>
              <a:rPr lang="en-GB" dirty="0"/>
              <a:t>Current practices and strengths</a:t>
            </a:r>
          </a:p>
          <a:p>
            <a:pPr lvl="1"/>
            <a:r>
              <a:rPr lang="en-GB" b="1" dirty="0"/>
              <a:t>Exercises</a:t>
            </a:r>
            <a:r>
              <a:rPr lang="en-GB" dirty="0"/>
              <a:t>: series of collaborative tasks, from simple to progressively more complex uses</a:t>
            </a:r>
          </a:p>
        </p:txBody>
      </p:sp>
    </p:spTree>
    <p:extLst>
      <p:ext uri="{BB962C8B-B14F-4D97-AF65-F5344CB8AC3E}">
        <p14:creationId xmlns:p14="http://schemas.microsoft.com/office/powerpoint/2010/main" val="399832570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8c195d-e1f6-4270-9ea8-5cda6b8b865a">
      <Terms xmlns="http://schemas.microsoft.com/office/infopath/2007/PartnerControls"/>
    </lcf76f155ced4ddcb4097134ff3c332f>
    <TaxCatchAll xmlns="6045a0df-7b0b-4cbb-bde0-e6502ab2728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DC74BF9C959649B3EE9F408B75FDEB" ma:contentTypeVersion="9" ma:contentTypeDescription="Create a new document." ma:contentTypeScope="" ma:versionID="9bd74375aa6741d6ef2c116f964ea249">
  <xsd:schema xmlns:xsd="http://www.w3.org/2001/XMLSchema" xmlns:xs="http://www.w3.org/2001/XMLSchema" xmlns:p="http://schemas.microsoft.com/office/2006/metadata/properties" xmlns:ns2="0c8c195d-e1f6-4270-9ea8-5cda6b8b865a" xmlns:ns3="6045a0df-7b0b-4cbb-bde0-e6502ab27289" targetNamespace="http://schemas.microsoft.com/office/2006/metadata/properties" ma:root="true" ma:fieldsID="b32d0ce8962a72d9bd9ba7601065bd3e" ns2:_="" ns3:_="">
    <xsd:import namespace="0c8c195d-e1f6-4270-9ea8-5cda6b8b865a"/>
    <xsd:import namespace="6045a0df-7b0b-4cbb-bde0-e6502ab27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c195d-e1f6-4270-9ea8-5cda6b8b86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ff15d7e9-da90-449b-8052-bacb192258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5a0df-7b0b-4cbb-bde0-e6502ab2728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c6eab172-94f9-4e5c-935c-f17081c303ad}" ma:internalName="TaxCatchAll" ma:showField="CatchAllData" ma:web="6045a0df-7b0b-4cbb-bde0-e6502ab272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30329C-2C4C-43FB-A70E-1973EF9770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31BA8A-2A6C-4F7E-B85A-052EF3C0405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0c8c195d-e1f6-4270-9ea8-5cda6b8b865a"/>
    <ds:schemaRef ds:uri="http://purl.org/dc/dcmitype/"/>
    <ds:schemaRef ds:uri="http://schemas.openxmlformats.org/package/2006/metadata/core-properties"/>
    <ds:schemaRef ds:uri="6045a0df-7b0b-4cbb-bde0-e6502ab27289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E6AEEF1-F9D0-4735-B53C-AFCCCBFA2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8c195d-e1f6-4270-9ea8-5cda6b8b865a"/>
    <ds:schemaRef ds:uri="6045a0df-7b0b-4cbb-bde0-e6502ab27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{DCD2D034-8BEA-5447-B04E-196AECE1FAAA}tf10001119_mac</Template>
  <TotalTime>4076</TotalTime>
  <Words>1980</Words>
  <Application>Microsoft Macintosh PowerPoint</Application>
  <PresentationFormat>Widescreen</PresentationFormat>
  <Paragraphs>241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Parcel</vt:lpstr>
      <vt:lpstr>Supporting student Python fluency at GFI</vt:lpstr>
      <vt:lpstr>Current situation</vt:lpstr>
      <vt:lpstr>challenges with programming (statements gathered 06/23)</vt:lpstr>
      <vt:lpstr>GFI course structure</vt:lpstr>
      <vt:lpstr>Our suggestion</vt:lpstr>
      <vt:lpstr>A sustainable solution for all users</vt:lpstr>
      <vt:lpstr>PowerPoint Presentation</vt:lpstr>
      <vt:lpstr>The workshop</vt:lpstr>
      <vt:lpstr>Program (1 day/6 hours)</vt:lpstr>
      <vt:lpstr>Motivation for implementation</vt:lpstr>
      <vt:lpstr>Future steps</vt:lpstr>
      <vt:lpstr>Autumn 23 implementation</vt:lpstr>
      <vt:lpstr>Develop and share resources</vt:lpstr>
      <vt:lpstr>Thank you</vt:lpstr>
      <vt:lpstr>Exercises</vt:lpstr>
      <vt:lpstr>Exercises</vt:lpstr>
      <vt:lpstr>Exercises</vt:lpstr>
      <vt:lpstr>Exercises</vt:lpstr>
      <vt:lpstr>Exercises</vt:lpstr>
      <vt:lpstr>Common git commands</vt:lpstr>
      <vt:lpstr>insights from the literature</vt:lpstr>
      <vt:lpstr>What is currently done at GFI</vt:lpstr>
      <vt:lpstr>Gitlab</vt:lpstr>
      <vt:lpstr>challenges with programming?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Julien Pooya Weihs</cp:lastModifiedBy>
  <cp:revision>7</cp:revision>
  <dcterms:created xsi:type="dcterms:W3CDTF">2023-03-16T12:55:00Z</dcterms:created>
  <dcterms:modified xsi:type="dcterms:W3CDTF">2023-06-21T16:25:00Z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0x01010031DC74BF9C959649B3EE9F408B75FDEB</vt:lpwstr>
  </property>
  <property fmtid="{D5CDD505-2E9C-101B-9397-08002B2CF9AE}" pid="3" name="MediaServiceImageTags">
    <vt:lpwstr/>
  </property>
</Properties>
</file>