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3_D7A4D4A1.xml" ContentType="application/vnd.ms-powerpoint.comments+xml"/>
  <Override PartName="/ppt/notesSlides/notesSlide5.xml" ContentType="application/vnd.openxmlformats-officedocument.presentationml.notesSlide+xml"/>
  <Override PartName="/ppt/comments/modernComment_104_559E82A6.xml" ContentType="application/vnd.ms-powerpoint.comments+xml"/>
  <Override PartName="/ppt/notesSlides/notesSlide6.xml" ContentType="application/vnd.openxmlformats-officedocument.presentationml.notesSlide+xml"/>
  <Override PartName="/ppt/comments/modernComment_105_6ED818C.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8_94EABAB5.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A_ED05D92.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10B_872A240B.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0E_C6819513.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7"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865F4F-904E-D6E6-A278-7D106CEBD47A}" name="Julien Pooya Weihs" initials="JW" userId="S::julien-pooya.weihs@uib.no::478b2ab9-b2a7-4686-9ca1-49241bb1192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35778"/>
    <a:srgbClr val="3A4D75"/>
    <a:srgbClr val="061536"/>
    <a:srgbClr val="3E546E"/>
    <a:srgbClr val="CCCDD2"/>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72240" autoAdjust="0"/>
  </p:normalViewPr>
  <p:slideViewPr>
    <p:cSldViewPr snapToGrid="0">
      <p:cViewPr varScale="1">
        <p:scale>
          <a:sx n="159" d="100"/>
          <a:sy n="159" d="100"/>
        </p:scale>
        <p:origin x="193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3_D7A4D4A1.xml><?xml version="1.0" encoding="utf-8"?>
<p188:cmLst xmlns:a="http://schemas.openxmlformats.org/drawingml/2006/main" xmlns:r="http://schemas.openxmlformats.org/officeDocument/2006/relationships" xmlns:p188="http://schemas.microsoft.com/office/powerpoint/2018/8/main">
  <p188:cm id="{83C872D9-8C20-524C-AC29-B717282BFD5B}" authorId="{F4865F4F-904E-D6E6-A278-7D106CEBD47A}" created="2023-10-26T22:37:02.808">
    <ac:txMkLst xmlns:ac="http://schemas.microsoft.com/office/drawing/2013/main/command">
      <pc:docMk xmlns:pc="http://schemas.microsoft.com/office/powerpoint/2013/main/command"/>
      <pc:sldMk xmlns:pc="http://schemas.microsoft.com/office/powerpoint/2013/main/command" cId="3617903777" sldId="259"/>
      <ac:spMk id="3" creationId="{E5D11150-DBD7-3D4B-0EFC-4055137C43D4}"/>
      <ac:txMk cp="57" len="6">
        <ac:context len="283" hash="834342999"/>
      </ac:txMk>
    </ac:txMkLst>
    <p188:pos x="1391653" y="717049"/>
    <p188:txBody>
      <a:bodyPr/>
      <a:lstStyle/>
      <a:p>
        <a:r>
          <a:rPr lang="en-NO"/>
          <a:t>Or GitLab?</a:t>
        </a:r>
      </a:p>
    </p188:txBody>
  </p188:cm>
</p188:cmLst>
</file>

<file path=ppt/comments/modernComment_104_559E82A6.xml><?xml version="1.0" encoding="utf-8"?>
<p188:cmLst xmlns:a="http://schemas.openxmlformats.org/drawingml/2006/main" xmlns:r="http://schemas.openxmlformats.org/officeDocument/2006/relationships" xmlns:p188="http://schemas.microsoft.com/office/powerpoint/2018/8/main">
  <p188:cm id="{0EA70823-16AA-404D-95A3-D4537A563142}" authorId="{F4865F4F-904E-D6E6-A278-7D106CEBD47A}" created="2023-10-26T22:25:46.769">
    <ac:txMkLst xmlns:ac="http://schemas.microsoft.com/office/drawing/2013/main/command">
      <pc:docMk xmlns:pc="http://schemas.microsoft.com/office/powerpoint/2013/main/command"/>
      <pc:sldMk xmlns:pc="http://schemas.microsoft.com/office/powerpoint/2013/main/command" cId="1436451494" sldId="260"/>
      <ac:spMk id="3" creationId="{E5D11150-DBD7-3D4B-0EFC-4055137C43D4}"/>
      <ac:txMk cp="66" len="68">
        <ac:context len="238" hash="30530116"/>
      </ac:txMk>
    </ac:txMkLst>
    <p188:pos x="5723021" y="1102059"/>
    <p188:txBody>
      <a:bodyPr/>
      <a:lstStyle/>
      <a:p>
        <a:r>
          <a:rPr lang="en-NO"/>
          <a:t>Maybe:
That’s why our “get started” is specifically tailored for natural sciences</a:t>
        </a:r>
      </a:p>
    </p188:txBody>
  </p188:cm>
</p188:cmLst>
</file>

<file path=ppt/comments/modernComment_105_6ED818C.xml><?xml version="1.0" encoding="utf-8"?>
<p188:cmLst xmlns:a="http://schemas.openxmlformats.org/drawingml/2006/main" xmlns:r="http://schemas.openxmlformats.org/officeDocument/2006/relationships" xmlns:p188="http://schemas.microsoft.com/office/powerpoint/2018/8/main">
  <p188:cm id="{9AFC1214-64F9-2A40-8073-27540EAEA6E8}" authorId="{F4865F4F-904E-D6E6-A278-7D106CEBD47A}" created="2023-10-26T22:35:22.065">
    <ac:deMkLst xmlns:ac="http://schemas.microsoft.com/office/drawing/2013/main/command">
      <pc:docMk xmlns:pc="http://schemas.microsoft.com/office/powerpoint/2013/main/command"/>
      <pc:sldMk xmlns:pc="http://schemas.microsoft.com/office/powerpoint/2013/main/command" cId="116228492" sldId="261"/>
      <ac:spMk id="3" creationId="{E5D11150-DBD7-3D4B-0EFC-4055137C43D4}"/>
    </ac:deMkLst>
    <p188:replyLst/>
    <p188:txBody>
      <a:bodyPr/>
      <a:lstStyle/>
      <a:p>
        <a:r>
          <a:rPr lang="en-NO"/>
          <a:t>- Get used to collaborating around scientific projects
-  Learn to use a tool of industry-standard</a:t>
        </a:r>
      </a:p>
    </p188:txBody>
  </p188:cm>
  <p188:cm id="{4DCDBAA3-5338-E64C-B10D-7A86B15CC667}" authorId="{F4865F4F-904E-D6E6-A278-7D106CEBD47A}" created="2023-10-26T22:36:51.914">
    <ac:txMkLst xmlns:ac="http://schemas.microsoft.com/office/drawing/2013/main/command">
      <pc:docMk xmlns:pc="http://schemas.microsoft.com/office/powerpoint/2013/main/command"/>
      <pc:sldMk xmlns:pc="http://schemas.microsoft.com/office/powerpoint/2013/main/command" cId="116228492" sldId="261"/>
      <ac:spMk id="3" creationId="{E5D11150-DBD7-3D4B-0EFC-4055137C43D4}"/>
      <ac:txMk cp="85" len="6">
        <ac:context len="216" hash="1265278853"/>
      </ac:txMk>
    </ac:txMkLst>
    <p188:pos x="3140242" y="717049"/>
    <p188:txBody>
      <a:bodyPr/>
      <a:lstStyle/>
      <a:p>
        <a:r>
          <a:rPr lang="en-NO"/>
          <a:t>GitLab?</a:t>
        </a:r>
      </a:p>
    </p188:txBody>
  </p188:cm>
</p188:cmLst>
</file>

<file path=ppt/comments/modernComment_108_94EABAB5.xml><?xml version="1.0" encoding="utf-8"?>
<p188:cmLst xmlns:a="http://schemas.openxmlformats.org/drawingml/2006/main" xmlns:r="http://schemas.openxmlformats.org/officeDocument/2006/relationships" xmlns:p188="http://schemas.microsoft.com/office/powerpoint/2018/8/main">
  <p188:cm id="{3F3E410A-FADB-774B-80D5-C391D7C3D244}" authorId="{F4865F4F-904E-D6E6-A278-7D106CEBD47A}" created="2023-10-26T22:36:18.266">
    <ac:txMkLst xmlns:ac="http://schemas.microsoft.com/office/drawing/2013/main/command">
      <pc:docMk xmlns:pc="http://schemas.microsoft.com/office/powerpoint/2013/main/command"/>
      <pc:sldMk xmlns:pc="http://schemas.microsoft.com/office/powerpoint/2013/main/command" cId="2498411189" sldId="264"/>
      <ac:spMk id="3" creationId="{E5D11150-DBD7-3D4B-0EFC-4055137C43D4}"/>
      <ac:txMk cp="131" len="6">
        <ac:context len="366" hash="150037733"/>
      </ac:txMk>
    </ac:txMkLst>
    <p188:pos x="2667000" y="1102059"/>
    <p188:txBody>
      <a:bodyPr/>
      <a:lstStyle/>
      <a:p>
        <a:r>
          <a:rPr lang="en-NO"/>
          <a:t>GitLab?</a:t>
        </a:r>
      </a:p>
    </p188:txBody>
  </p188:cm>
</p188:cmLst>
</file>

<file path=ppt/comments/modernComment_10A_ED05D92.xml><?xml version="1.0" encoding="utf-8"?>
<p188:cmLst xmlns:a="http://schemas.openxmlformats.org/drawingml/2006/main" xmlns:r="http://schemas.openxmlformats.org/officeDocument/2006/relationships" xmlns:p188="http://schemas.microsoft.com/office/powerpoint/2018/8/main">
  <p188:cm id="{FF88C26B-768D-1649-A6EF-43DDFB9FBC4D}" authorId="{F4865F4F-904E-D6E6-A278-7D106CEBD47A}" created="2023-10-26T22:38:31.090">
    <pc:sldMkLst xmlns:pc="http://schemas.microsoft.com/office/powerpoint/2013/main/command">
      <pc:docMk/>
      <pc:sldMk cId="248536466" sldId="266"/>
    </pc:sldMkLst>
    <p188:txBody>
      <a:bodyPr/>
      <a:lstStyle/>
      <a:p>
        <a:r>
          <a:rPr lang="en-NO"/>
          <a:t>Perhaps stretch the text box along the whole slide</a:t>
        </a:r>
      </a:p>
    </p188:txBody>
  </p188:cm>
</p188:cmLst>
</file>

<file path=ppt/comments/modernComment_10B_872A240B.xml><?xml version="1.0" encoding="utf-8"?>
<p188:cmLst xmlns:a="http://schemas.openxmlformats.org/drawingml/2006/main" xmlns:r="http://schemas.openxmlformats.org/officeDocument/2006/relationships" xmlns:p188="http://schemas.microsoft.com/office/powerpoint/2018/8/main">
  <p188:cm id="{B5A36B7A-91AF-C840-A1CA-59639D3140AE}" authorId="{F4865F4F-904E-D6E6-A278-7D106CEBD47A}" created="2023-10-26T22:41:33.247">
    <ac:txMkLst xmlns:ac="http://schemas.microsoft.com/office/drawing/2013/main/command">
      <pc:docMk xmlns:pc="http://schemas.microsoft.com/office/powerpoint/2013/main/command"/>
      <pc:sldMk xmlns:pc="http://schemas.microsoft.com/office/powerpoint/2013/main/command" cId="2267685899" sldId="267"/>
      <ac:spMk id="3" creationId="{E5D11150-DBD7-3D4B-0EFC-4055137C43D4}"/>
      <ac:txMk cp="117" len="6">
        <ac:context len="124" hash="1444933436"/>
      </ac:txMk>
    </ac:txMkLst>
    <p188:pos x="1391653" y="3428164"/>
    <p188:txBody>
      <a:bodyPr/>
      <a:lstStyle/>
      <a:p>
        <a:r>
          <a:rPr lang="en-NO"/>
          <a:t>Or GitLab</a:t>
        </a:r>
      </a:p>
    </p188:txBody>
  </p188:cm>
  <p188:cm id="{88792D53-3514-044E-A5A5-A00D4B4A9489}" authorId="{F4865F4F-904E-D6E6-A278-7D106CEBD47A}" created="2023-10-26T22:42:35.749">
    <ac:deMkLst xmlns:ac="http://schemas.microsoft.com/office/drawing/2013/main/command">
      <pc:docMk xmlns:pc="http://schemas.microsoft.com/office/powerpoint/2013/main/command"/>
      <pc:sldMk xmlns:pc="http://schemas.microsoft.com/office/powerpoint/2013/main/command" cId="2267685899" sldId="267"/>
      <ac:spMk id="3" creationId="{E5D11150-DBD7-3D4B-0EFC-4055137C43D4}"/>
    </ac:deMkLst>
    <p188:txBody>
      <a:bodyPr/>
      <a:lstStyle/>
      <a:p>
        <a:r>
          <a:rPr lang="en-NO"/>
          <a:t>Also integrated Jupyter notebooks on the platform
(Some use .ipynb files on the dedicated web-platform — but we don’t)</a:t>
        </a:r>
      </a:p>
    </p188:txBody>
  </p188:cm>
</p188:cmLst>
</file>

<file path=ppt/comments/modernComment_10E_C6819513.xml><?xml version="1.0" encoding="utf-8"?>
<p188:cmLst xmlns:a="http://schemas.openxmlformats.org/drawingml/2006/main" xmlns:r="http://schemas.openxmlformats.org/officeDocument/2006/relationships" xmlns:p188="http://schemas.microsoft.com/office/powerpoint/2018/8/main">
  <p188:cm id="{38243377-F4CA-504C-9EAE-CDFB97BA998B}" authorId="{F4865F4F-904E-D6E6-A278-7D106CEBD47A}" created="2023-10-26T22:43:15.268">
    <ac:txMkLst xmlns:ac="http://schemas.microsoft.com/office/drawing/2013/main/command">
      <pc:docMk xmlns:pc="http://schemas.microsoft.com/office/powerpoint/2013/main/command"/>
      <pc:sldMk xmlns:pc="http://schemas.microsoft.com/office/powerpoint/2013/main/command" cId="3330381075" sldId="270"/>
      <ac:spMk id="3" creationId="{E5D11150-DBD7-3D4B-0EFC-4055137C43D4}"/>
      <ac:txMk cp="225" len="2">
        <ac:context len="228" hash="3590546732"/>
      </ac:txMk>
    </ac:txMkLst>
    <p188:pos x="340897" y="4294438"/>
    <p188:txBody>
      <a:bodyPr/>
      <a:lstStyle/>
      <a:p>
        <a:r>
          <a:rPr lang="en-NO"/>
          <a:t>Typo? :D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1905D5-F630-4D03-B888-0A82D448CDD5}" type="datetimeFigureOut">
              <a:rPr lang="nb-NO" smtClean="0"/>
              <a:t>27.10.2023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F360B-8AA3-49B3-9164-779743EC3ECA}" type="slidenum">
              <a:rPr lang="nb-NO" smtClean="0"/>
              <a:t>‹#›</a:t>
            </a:fld>
            <a:endParaRPr lang="nb-NO"/>
          </a:p>
        </p:txBody>
      </p:sp>
    </p:spTree>
    <p:extLst>
      <p:ext uri="{BB962C8B-B14F-4D97-AF65-F5344CB8AC3E}">
        <p14:creationId xmlns:p14="http://schemas.microsoft.com/office/powerpoint/2010/main" val="353616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last-year oceanography PhD at GFI and BCCR in Bergen, actually do Antarctic research.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Focus on warm currents that cross the continental shelf due to storm forcing. Modelling and observations (some pictures from Antarctica, </a:t>
            </a:r>
            <a:r>
              <a:rPr lang="en-US" sz="1800" b="0" i="0" dirty="0" err="1">
                <a:solidFill>
                  <a:srgbClr val="000000"/>
                </a:solidFill>
                <a:effectLst/>
                <a:latin typeface="Calibri" panose="020F0502020204030204" pitchFamily="34" charset="0"/>
              </a:rPr>
              <a:t>gfi</a:t>
            </a:r>
            <a:r>
              <a:rPr lang="en-US" sz="1800" b="0" i="0" dirty="0">
                <a:solidFill>
                  <a:srgbClr val="000000"/>
                </a:solidFill>
                <a:effectLst/>
                <a:latin typeface="Calibri" panose="020F0502020204030204" pitchFamily="34" charset="0"/>
              </a:rPr>
              <a:t>). Almost tempted to start working with the warm currents around Svalbard after this though …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But! what I will talk about now is actually based on the duty work I've done at my institute.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It’s a project I collaborate on with Julien-</a:t>
            </a:r>
            <a:r>
              <a:rPr lang="en-US" sz="1800" b="0" i="0" dirty="0" err="1">
                <a:solidFill>
                  <a:srgbClr val="000000"/>
                </a:solidFill>
                <a:effectLst/>
                <a:latin typeface="Calibri" panose="020F0502020204030204" pitchFamily="34" charset="0"/>
              </a:rPr>
              <a:t>Pooya</a:t>
            </a:r>
            <a:r>
              <a:rPr lang="en-US" sz="1800" b="0" i="0" dirty="0">
                <a:solidFill>
                  <a:srgbClr val="000000"/>
                </a:solidFill>
                <a:effectLst/>
                <a:latin typeface="Calibri" panose="020F0502020204030204" pitchFamily="34" charset="0"/>
              </a:rPr>
              <a:t> </a:t>
            </a:r>
            <a:r>
              <a:rPr lang="en-US" sz="1800" b="0" i="0" dirty="0" err="1">
                <a:solidFill>
                  <a:srgbClr val="000000"/>
                </a:solidFill>
                <a:effectLst/>
                <a:latin typeface="Calibri" panose="020F0502020204030204" pitchFamily="34" charset="0"/>
              </a:rPr>
              <a:t>Weihs</a:t>
            </a:r>
            <a:r>
              <a:rPr lang="en-US" sz="1800" b="0" i="0" dirty="0">
                <a:solidFill>
                  <a:srgbClr val="000000"/>
                </a:solidFill>
                <a:effectLst/>
                <a:latin typeface="Calibri" panose="020F0502020204030204" pitchFamily="34" charset="0"/>
              </a:rPr>
              <a:t>, who is doing his PhD on didactics in geophysics.</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1</a:t>
            </a:fld>
            <a:endParaRPr lang="nb-NO"/>
          </a:p>
        </p:txBody>
      </p:sp>
    </p:spTree>
    <p:extLst>
      <p:ext uri="{BB962C8B-B14F-4D97-AF65-F5344CB8AC3E}">
        <p14:creationId xmlns:p14="http://schemas.microsoft.com/office/powerpoint/2010/main" val="1619505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effectLst/>
                <a:latin typeface="Calibri" panose="020F0502020204030204" pitchFamily="34" charset="0"/>
              </a:rPr>
              <a:t>I think it's important to note that when it comes to GitHub – you don't have to use all the functionality straight away. Because there is a lot of great functionality you can use when collaborating on code – but it's also very useful for your private projects. I use it for all the work I do on my PhD, and it's really nothing different than just having it all locally on my computer except that I have backup and version control automatically, and that it was really easy to share scripts with a master student I've been co-supervising whenever he needed help. I have this work private, while the stuff I make for the python course is public.  </a:t>
            </a:r>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10</a:t>
            </a:fld>
            <a:endParaRPr lang="nb-NO"/>
          </a:p>
        </p:txBody>
      </p:sp>
    </p:spTree>
    <p:extLst>
      <p:ext uri="{BB962C8B-B14F-4D97-AF65-F5344CB8AC3E}">
        <p14:creationId xmlns:p14="http://schemas.microsoft.com/office/powerpoint/2010/main" val="90480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effectLst/>
                <a:latin typeface="Calibri" panose="020F0502020204030204" pitchFamily="34" charset="0"/>
              </a:rPr>
              <a:t>Point 3) about frustration is something I'm sure everyone can relate to at some level. With our students, we want to minimize the initial frustration that stops you from even getting started by implementing the same setup for all courses they take. Lowering the initial threshold is one of Julien and mine main motivations for starting this project. It's really common to have this fear of new installation and of opening an empty script. We want to limit this by selecting one setup that can be used throughout their undergrad and potentially into their PhD but also out of academia.  </a:t>
            </a:r>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11</a:t>
            </a:fld>
            <a:endParaRPr lang="nb-NO"/>
          </a:p>
        </p:txBody>
      </p:sp>
    </p:spTree>
    <p:extLst>
      <p:ext uri="{BB962C8B-B14F-4D97-AF65-F5344CB8AC3E}">
        <p14:creationId xmlns:p14="http://schemas.microsoft.com/office/powerpoint/2010/main" val="3703039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We're also very tired of having to learn through courses and tutorials that have no resemblance to a scientific workflow. I don't know how many games our undergrads have to make before they actually load a real data set with real data into their scripts, but it seems to be a depressing amount. So our tutorials are centered around actual real data sets.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This brings me back to the origin of the actual programming exercises we provide which I originally wrote for a project called "</a:t>
            </a:r>
            <a:r>
              <a:rPr lang="en-US" sz="1800" b="0" i="0" dirty="0" err="1">
                <a:solidFill>
                  <a:srgbClr val="000000"/>
                </a:solidFill>
                <a:effectLst/>
                <a:latin typeface="Calibri" panose="020F0502020204030204" pitchFamily="34" charset="0"/>
              </a:rPr>
              <a:t>Ekte</a:t>
            </a:r>
            <a:r>
              <a:rPr lang="en-US" sz="1800" b="0" i="0" dirty="0">
                <a:solidFill>
                  <a:srgbClr val="000000"/>
                </a:solidFill>
                <a:effectLst/>
                <a:latin typeface="Calibri" panose="020F0502020204030204" pitchFamily="34" charset="0"/>
              </a:rPr>
              <a:t> Data". This translated directly into "Real Data" and builds on the idea that learning through real world examples facilitates more efficient and engaged learning than text book examples.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I'm guessing that not all of you are passionately concerned about the temperature and precipitation evolution in Bergen, which is what several of the tutorials and exercises use as examples, but at least it's actual data to work with.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You can of course also load your own data into the exercises as long as they're on a similar format.  </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12</a:t>
            </a:fld>
            <a:endParaRPr lang="nb-NO"/>
          </a:p>
        </p:txBody>
      </p:sp>
    </p:spTree>
    <p:extLst>
      <p:ext uri="{BB962C8B-B14F-4D97-AF65-F5344CB8AC3E}">
        <p14:creationId xmlns:p14="http://schemas.microsoft.com/office/powerpoint/2010/main" val="115755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effectLst/>
                <a:latin typeface="Calibri" panose="020F0502020204030204" pitchFamily="34" charset="0"/>
              </a:rPr>
              <a:t>So we've chosen to use </a:t>
            </a:r>
            <a:r>
              <a:rPr lang="en-US" sz="1800" b="0" i="0" dirty="0" err="1">
                <a:effectLst/>
                <a:latin typeface="Calibri" panose="020F0502020204030204" pitchFamily="34" charset="0"/>
              </a:rPr>
              <a:t>Jupyter</a:t>
            </a:r>
            <a:r>
              <a:rPr lang="en-US" sz="1800" b="0" i="0" dirty="0">
                <a:effectLst/>
                <a:latin typeface="Calibri" panose="020F0502020204030204" pitchFamily="34" charset="0"/>
              </a:rPr>
              <a:t> notebooks in </a:t>
            </a:r>
            <a:r>
              <a:rPr lang="en-US" sz="1800" b="0" i="0" dirty="0" err="1">
                <a:effectLst/>
                <a:latin typeface="Calibri" panose="020F0502020204030204" pitchFamily="34" charset="0"/>
              </a:rPr>
              <a:t>VSCode</a:t>
            </a:r>
            <a:r>
              <a:rPr lang="en-US" sz="1800" b="0" i="0" dirty="0">
                <a:effectLst/>
                <a:latin typeface="Calibri" panose="020F0502020204030204" pitchFamily="34" charset="0"/>
              </a:rPr>
              <a:t>. We want to be consistent so we had to make a choice. </a:t>
            </a:r>
            <a:r>
              <a:rPr lang="en-US" sz="1800" b="0" i="0" dirty="0" err="1">
                <a:effectLst/>
                <a:latin typeface="Calibri" panose="020F0502020204030204" pitchFamily="34" charset="0"/>
              </a:rPr>
              <a:t>Jupyter</a:t>
            </a:r>
            <a:r>
              <a:rPr lang="en-US" sz="1800" b="0" i="0" dirty="0">
                <a:effectLst/>
                <a:latin typeface="Calibri" panose="020F0502020204030204" pitchFamily="34" charset="0"/>
              </a:rPr>
              <a:t> notebooks are a great tool for creating exercises since you can take notes and write code in the same document , and </a:t>
            </a:r>
            <a:r>
              <a:rPr lang="en-US" sz="1800" b="0" i="0" dirty="0" err="1">
                <a:effectLst/>
                <a:latin typeface="Calibri" panose="020F0502020204030204" pitchFamily="34" charset="0"/>
              </a:rPr>
              <a:t>VSCode</a:t>
            </a:r>
            <a:r>
              <a:rPr lang="en-US" sz="1800" b="0" i="0" dirty="0">
                <a:effectLst/>
                <a:latin typeface="Calibri" panose="020F0502020204030204" pitchFamily="34" charset="0"/>
              </a:rPr>
              <a:t> is a tidy and nice interface that allows you to see your script, file structure and terminal at the same time. It can also be connected to Git, which some people really like.  </a:t>
            </a:r>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13</a:t>
            </a:fld>
            <a:endParaRPr lang="nb-NO"/>
          </a:p>
        </p:txBody>
      </p:sp>
    </p:spTree>
    <p:extLst>
      <p:ext uri="{BB962C8B-B14F-4D97-AF65-F5344CB8AC3E}">
        <p14:creationId xmlns:p14="http://schemas.microsoft.com/office/powerpoint/2010/main" val="2719883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The idea is that once you're familiar with the basics it's easier to continue learning on your own, reading documentation, and realizing the possibilities you have with knowing some coding and Python specifically. </a:t>
            </a:r>
          </a:p>
          <a:p>
            <a:pPr marL="0" marR="0" lvl="0" indent="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lang="en-US" sz="1800" b="0" i="0" dirty="0">
                <a:solidFill>
                  <a:srgbClr val="000000"/>
                </a:solidFill>
                <a:effectLst/>
                <a:latin typeface="Calibri" panose="020F0502020204030204" pitchFamily="34" charset="0"/>
              </a:rPr>
              <a:t>So what we offer is a help to get started with scientific programming in Python with the side benefit of also getting used to the more simple aspects of Git.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Since many of us work with </a:t>
            </a:r>
            <a:r>
              <a:rPr lang="en-US" sz="1800" b="0" i="0" dirty="0" err="1">
                <a:solidFill>
                  <a:srgbClr val="000000"/>
                </a:solidFill>
                <a:effectLst/>
                <a:latin typeface="Calibri" panose="020F0502020204030204" pitchFamily="34" charset="0"/>
              </a:rPr>
              <a:t>NetCDF</a:t>
            </a:r>
            <a:r>
              <a:rPr lang="en-US" sz="1800" b="0" i="0" dirty="0">
                <a:solidFill>
                  <a:srgbClr val="000000"/>
                </a:solidFill>
                <a:effectLst/>
                <a:latin typeface="Calibri" panose="020F0502020204030204" pitchFamily="34" charset="0"/>
              </a:rPr>
              <a:t> data, I'm considering writing an exercise that specifically uses </a:t>
            </a:r>
            <a:r>
              <a:rPr lang="en-US" sz="1800" b="0" i="0" dirty="0" err="1">
                <a:solidFill>
                  <a:srgbClr val="000000"/>
                </a:solidFill>
                <a:effectLst/>
                <a:latin typeface="Calibri" panose="020F0502020204030204" pitchFamily="34" charset="0"/>
              </a:rPr>
              <a:t>xarray</a:t>
            </a:r>
            <a:r>
              <a:rPr lang="en-US" sz="1800" b="0" i="0" dirty="0">
                <a:solidFill>
                  <a:srgbClr val="000000"/>
                </a:solidFill>
                <a:effectLst/>
                <a:latin typeface="Calibri" panose="020F0502020204030204" pitchFamily="34" charset="0"/>
              </a:rPr>
              <a:t>, which is an amazing tool. We're also very open for other specific suggestions of topics for exercises we could make.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It can be tricky to get into the way of thinking when coding, I for sure struggled in the beginning, but we hope that this exercise set and setup helps getting past this threshold.  </a:t>
            </a:r>
          </a:p>
        </p:txBody>
      </p:sp>
      <p:sp>
        <p:nvSpPr>
          <p:cNvPr id="4" name="Slide Number Placeholder 3"/>
          <p:cNvSpPr>
            <a:spLocks noGrp="1"/>
          </p:cNvSpPr>
          <p:nvPr>
            <p:ph type="sldNum" sz="quarter" idx="5"/>
          </p:nvPr>
        </p:nvSpPr>
        <p:spPr/>
        <p:txBody>
          <a:bodyPr/>
          <a:lstStyle/>
          <a:p>
            <a:fld id="{D08F360B-8AA3-49B3-9164-779743EC3ECA}" type="slidenum">
              <a:rPr lang="nb-NO" smtClean="0"/>
              <a:t>14</a:t>
            </a:fld>
            <a:endParaRPr lang="nb-NO"/>
          </a:p>
        </p:txBody>
      </p:sp>
    </p:spTree>
    <p:extLst>
      <p:ext uri="{BB962C8B-B14F-4D97-AF65-F5344CB8AC3E}">
        <p14:creationId xmlns:p14="http://schemas.microsoft.com/office/powerpoint/2010/main" val="6912054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Since many of us work with </a:t>
            </a:r>
            <a:r>
              <a:rPr lang="en-US" sz="1800" b="0" i="0" dirty="0" err="1">
                <a:solidFill>
                  <a:srgbClr val="000000"/>
                </a:solidFill>
                <a:effectLst/>
                <a:latin typeface="Calibri" panose="020F0502020204030204" pitchFamily="34" charset="0"/>
              </a:rPr>
              <a:t>NetCDF</a:t>
            </a:r>
            <a:r>
              <a:rPr lang="en-US" sz="1800" b="0" i="0" dirty="0">
                <a:solidFill>
                  <a:srgbClr val="000000"/>
                </a:solidFill>
                <a:effectLst/>
                <a:latin typeface="Calibri" panose="020F0502020204030204" pitchFamily="34" charset="0"/>
              </a:rPr>
              <a:t> data, I'm considering writing an exercise that specifically uses </a:t>
            </a:r>
            <a:r>
              <a:rPr lang="en-US" sz="1800" b="0" i="0" dirty="0" err="1">
                <a:solidFill>
                  <a:srgbClr val="000000"/>
                </a:solidFill>
                <a:effectLst/>
                <a:latin typeface="Calibri" panose="020F0502020204030204" pitchFamily="34" charset="0"/>
              </a:rPr>
              <a:t>xarray</a:t>
            </a:r>
            <a:r>
              <a:rPr lang="en-US" sz="1800" b="0" i="0" dirty="0">
                <a:solidFill>
                  <a:srgbClr val="000000"/>
                </a:solidFill>
                <a:effectLst/>
                <a:latin typeface="Calibri" panose="020F0502020204030204" pitchFamily="34" charset="0"/>
              </a:rPr>
              <a:t>, which is an amazing tool. We're also very open for other specific suggestions of topics for exercises we could make.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It can be tricky to get into the way of thinking when coding, I for sure struggled in the beginning, but we hope that this exercise set and setup helps getting past this threshold.  </a:t>
            </a:r>
          </a:p>
        </p:txBody>
      </p:sp>
      <p:sp>
        <p:nvSpPr>
          <p:cNvPr id="4" name="Slide Number Placeholder 3"/>
          <p:cNvSpPr>
            <a:spLocks noGrp="1"/>
          </p:cNvSpPr>
          <p:nvPr>
            <p:ph type="sldNum" sz="quarter" idx="5"/>
          </p:nvPr>
        </p:nvSpPr>
        <p:spPr/>
        <p:txBody>
          <a:bodyPr/>
          <a:lstStyle/>
          <a:p>
            <a:fld id="{D08F360B-8AA3-49B3-9164-779743EC3ECA}" type="slidenum">
              <a:rPr lang="nb-NO" smtClean="0"/>
              <a:t>15</a:t>
            </a:fld>
            <a:endParaRPr lang="nb-NO"/>
          </a:p>
        </p:txBody>
      </p:sp>
    </p:spTree>
    <p:extLst>
      <p:ext uri="{BB962C8B-B14F-4D97-AF65-F5344CB8AC3E}">
        <p14:creationId xmlns:p14="http://schemas.microsoft.com/office/powerpoint/2010/main" val="149487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We’ll continue updating the repo</a:t>
            </a:r>
          </a:p>
        </p:txBody>
      </p:sp>
      <p:sp>
        <p:nvSpPr>
          <p:cNvPr id="4" name="Slide Number Placeholder 3"/>
          <p:cNvSpPr>
            <a:spLocks noGrp="1"/>
          </p:cNvSpPr>
          <p:nvPr>
            <p:ph type="sldNum" sz="quarter" idx="5"/>
          </p:nvPr>
        </p:nvSpPr>
        <p:spPr/>
        <p:txBody>
          <a:bodyPr/>
          <a:lstStyle/>
          <a:p>
            <a:fld id="{D08F360B-8AA3-49B3-9164-779743EC3ECA}" type="slidenum">
              <a:rPr lang="nb-NO" smtClean="0"/>
              <a:t>16</a:t>
            </a:fld>
            <a:endParaRPr lang="nb-NO"/>
          </a:p>
        </p:txBody>
      </p:sp>
    </p:spTree>
    <p:extLst>
      <p:ext uri="{BB962C8B-B14F-4D97-AF65-F5344CB8AC3E}">
        <p14:creationId xmlns:p14="http://schemas.microsoft.com/office/powerpoint/2010/main" val="2729871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17</a:t>
            </a:fld>
            <a:endParaRPr lang="nb-NO"/>
          </a:p>
        </p:txBody>
      </p:sp>
    </p:spTree>
    <p:extLst>
      <p:ext uri="{BB962C8B-B14F-4D97-AF65-F5344CB8AC3E}">
        <p14:creationId xmlns:p14="http://schemas.microsoft.com/office/powerpoint/2010/main" val="359555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effectLst/>
                <a:latin typeface="Calibri" panose="020F0502020204030204" pitchFamily="34" charset="0"/>
              </a:rPr>
              <a:t>Before I start, I'd love to get a sense of how familiar you are with the topics. Can we do a quick show of hands, just so that I have a small overview.  </a:t>
            </a:r>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2</a:t>
            </a:fld>
            <a:endParaRPr lang="nb-NO"/>
          </a:p>
        </p:txBody>
      </p:sp>
    </p:spTree>
    <p:extLst>
      <p:ext uri="{BB962C8B-B14F-4D97-AF65-F5344CB8AC3E}">
        <p14:creationId xmlns:p14="http://schemas.microsoft.com/office/powerpoint/2010/main" val="2310675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some context to this project I want to explain a bit how it started. </a:t>
            </a:r>
          </a:p>
          <a:p>
            <a:endParaRPr lang="en-US" dirty="0"/>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In my duty work with “</a:t>
            </a:r>
            <a:r>
              <a:rPr lang="en-US" sz="1800" b="0" i="0" dirty="0" err="1">
                <a:solidFill>
                  <a:srgbClr val="000000"/>
                </a:solidFill>
                <a:effectLst/>
                <a:latin typeface="Calibri" panose="020F0502020204030204" pitchFamily="34" charset="0"/>
              </a:rPr>
              <a:t>Ekte</a:t>
            </a:r>
            <a:r>
              <a:rPr lang="en-US" sz="1800" b="0" i="0" dirty="0">
                <a:solidFill>
                  <a:srgbClr val="000000"/>
                </a:solidFill>
                <a:effectLst/>
                <a:latin typeface="Calibri" panose="020F0502020204030204" pitchFamily="34" charset="0"/>
              </a:rPr>
              <a:t> Data” I have created and given some intro courses in python programming. The point of “</a:t>
            </a:r>
            <a:r>
              <a:rPr lang="en-US" sz="1800" b="0" i="0" dirty="0" err="1">
                <a:solidFill>
                  <a:srgbClr val="000000"/>
                </a:solidFill>
                <a:effectLst/>
                <a:latin typeface="Calibri" panose="020F0502020204030204" pitchFamily="34" charset="0"/>
              </a:rPr>
              <a:t>Ekte</a:t>
            </a:r>
            <a:r>
              <a:rPr lang="en-US" sz="1800" b="0" i="0" dirty="0">
                <a:solidFill>
                  <a:srgbClr val="000000"/>
                </a:solidFill>
                <a:effectLst/>
                <a:latin typeface="Calibri" panose="020F0502020204030204" pitchFamily="34" charset="0"/>
              </a:rPr>
              <a:t> Data” is to teach Python by using Real Data instead of text book examples. The idea is that this makes it easier and more interesting to learn because you see the actual benefit early on.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To make it accessible for anyone, I started sharing it all on GitHub.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Then my colleague, Julien, who's a TA in one of the main courses at my institute came to me and said that programming is a major threshold for the students in our undergrad program.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Julien is doing his PhD in didactics in geophysics and had some good ideas about how we could try to improve the infrastructure of learning python programming at our institute together .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And this setup that Julien and I are now working on at GFI in Bergen is what I'll present briefly now: </a:t>
            </a:r>
            <a:r>
              <a:rPr lang="en-US" sz="1800" b="0" i="1" dirty="0">
                <a:solidFill>
                  <a:srgbClr val="000000"/>
                </a:solidFill>
                <a:effectLst/>
                <a:latin typeface="Calibri" panose="020F0502020204030204" pitchFamily="34" charset="0"/>
              </a:rPr>
              <a:t>How to get started with Python programming and Git</a:t>
            </a:r>
            <a:r>
              <a:rPr lang="en-US" sz="1800" b="0" i="0" dirty="0">
                <a:solidFill>
                  <a:srgbClr val="000000"/>
                </a:solidFill>
                <a:effectLst/>
                <a:latin typeface="Calibri" panose="020F0502020204030204" pitchFamily="34" charset="0"/>
              </a:rPr>
              <a:t>.  </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3</a:t>
            </a:fld>
            <a:endParaRPr lang="nb-NO"/>
          </a:p>
        </p:txBody>
      </p:sp>
    </p:spTree>
    <p:extLst>
      <p:ext uri="{BB962C8B-B14F-4D97-AF65-F5344CB8AC3E}">
        <p14:creationId xmlns:p14="http://schemas.microsoft.com/office/powerpoint/2010/main" val="2943395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So this pitch is for you if you're trying to get started with python programming and GitHub yourself, if you're teaching courses where the students need programming, or maybe you're supervising someone who could use some help with getting started with the programming aspects? And if you're working on similar things as Julien and I, it would be very interesting to chat afterwards! </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4</a:t>
            </a:fld>
            <a:endParaRPr lang="nb-NO"/>
          </a:p>
        </p:txBody>
      </p:sp>
    </p:spTree>
    <p:extLst>
      <p:ext uri="{BB962C8B-B14F-4D97-AF65-F5344CB8AC3E}">
        <p14:creationId xmlns:p14="http://schemas.microsoft.com/office/powerpoint/2010/main" val="69160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r>
              <a:rPr lang="en-US" sz="1800" b="0" i="0" dirty="0">
                <a:solidFill>
                  <a:srgbClr val="000000"/>
                </a:solidFill>
                <a:effectLst/>
                <a:latin typeface="Calibri" panose="020F0502020204030204" pitchFamily="34" charset="0"/>
              </a:rPr>
              <a:t>- In any case – there's a ton of solutions, tutorials and options out there, which doesn't make it easier, it just raises the threshold to get started. With too many options it's hard to choose. </a:t>
            </a:r>
          </a:p>
          <a:p>
            <a:pPr algn="l" rtl="0" fontAlgn="base">
              <a:buFont typeface="Arial" panose="020B0604020202020204" pitchFamily="34" charset="0"/>
              <a:buNone/>
            </a:pPr>
            <a:r>
              <a:rPr lang="en-US" sz="1800" b="0" i="0" dirty="0">
                <a:solidFill>
                  <a:srgbClr val="000000"/>
                </a:solidFill>
                <a:effectLst/>
                <a:latin typeface="Calibri" panose="020F0502020204030204" pitchFamily="34" charset="0"/>
              </a:rPr>
              <a:t>And here I am suggesting an additional option…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So Julien and I are proposing a "get-started" setup that is specifically tailored for natural sciences using </a:t>
            </a:r>
            <a:r>
              <a:rPr lang="en-US" sz="1800" b="0" i="0" dirty="0" err="1">
                <a:solidFill>
                  <a:srgbClr val="000000"/>
                </a:solidFill>
                <a:effectLst/>
                <a:latin typeface="Calibri" panose="020F0502020204030204" pitchFamily="34" charset="0"/>
              </a:rPr>
              <a:t>Jupyter</a:t>
            </a:r>
            <a:r>
              <a:rPr lang="en-US" sz="1800" b="0" i="0" dirty="0">
                <a:solidFill>
                  <a:srgbClr val="000000"/>
                </a:solidFill>
                <a:effectLst/>
                <a:latin typeface="Calibri" panose="020F0502020204030204" pitchFamily="34" charset="0"/>
              </a:rPr>
              <a:t> Notebooks in </a:t>
            </a:r>
            <a:r>
              <a:rPr lang="en-US" sz="1800" b="0" i="0" dirty="0" err="1">
                <a:solidFill>
                  <a:srgbClr val="000000"/>
                </a:solidFill>
                <a:effectLst/>
                <a:latin typeface="Calibri" panose="020F0502020204030204" pitchFamily="34" charset="0"/>
              </a:rPr>
              <a:t>VSCode</a:t>
            </a:r>
            <a:r>
              <a:rPr lang="en-US" sz="1800" b="0" i="0" dirty="0">
                <a:solidFill>
                  <a:srgbClr val="000000"/>
                </a:solidFill>
                <a:effectLst/>
                <a:latin typeface="Calibri" panose="020F0502020204030204" pitchFamily="34" charset="0"/>
              </a:rPr>
              <a:t>, with all the code and resource material stored on GitHub.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This is still a work in progress, but several of our resources are already out there, and we update our GitHub continuously.  </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5</a:t>
            </a:fld>
            <a:endParaRPr lang="nb-NO"/>
          </a:p>
        </p:txBody>
      </p:sp>
    </p:spTree>
    <p:extLst>
      <p:ext uri="{BB962C8B-B14F-4D97-AF65-F5344CB8AC3E}">
        <p14:creationId xmlns:p14="http://schemas.microsoft.com/office/powerpoint/2010/main" val="1274366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r>
              <a:rPr lang="en-US" sz="1800" b="0" i="0" dirty="0">
                <a:solidFill>
                  <a:srgbClr val="000000"/>
                </a:solidFill>
                <a:effectLst/>
                <a:latin typeface="Calibri" panose="020F0502020204030204" pitchFamily="34" charset="0"/>
              </a:rPr>
              <a:t>- In any case – there's a ton of solutions, tutorials and options out there, which doesn't make it easier, it just raises the threshold to get started. With too many options it's hard to choose. </a:t>
            </a:r>
          </a:p>
          <a:p>
            <a:pPr algn="l" rtl="0" fontAlgn="base">
              <a:buFont typeface="Arial" panose="020B0604020202020204" pitchFamily="34" charset="0"/>
              <a:buNone/>
            </a:pPr>
            <a:r>
              <a:rPr lang="en-US" sz="1800" b="0" i="0" dirty="0">
                <a:solidFill>
                  <a:srgbClr val="000000"/>
                </a:solidFill>
                <a:effectLst/>
                <a:latin typeface="Calibri" panose="020F0502020204030204" pitchFamily="34" charset="0"/>
              </a:rPr>
              <a:t>And here I am suggesting an additional option…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So Julien and I are proposing a "get-started" setup that is specifically tailored for natural sciences using </a:t>
            </a:r>
            <a:r>
              <a:rPr lang="en-US" sz="1800" b="0" i="0" dirty="0" err="1">
                <a:solidFill>
                  <a:srgbClr val="000000"/>
                </a:solidFill>
                <a:effectLst/>
                <a:latin typeface="Calibri" panose="020F0502020204030204" pitchFamily="34" charset="0"/>
              </a:rPr>
              <a:t>Jupyter</a:t>
            </a:r>
            <a:r>
              <a:rPr lang="en-US" sz="1800" b="0" i="0" dirty="0">
                <a:solidFill>
                  <a:srgbClr val="000000"/>
                </a:solidFill>
                <a:effectLst/>
                <a:latin typeface="Calibri" panose="020F0502020204030204" pitchFamily="34" charset="0"/>
              </a:rPr>
              <a:t> Notebooks in </a:t>
            </a:r>
            <a:r>
              <a:rPr lang="en-US" sz="1800" b="0" i="0" dirty="0" err="1">
                <a:solidFill>
                  <a:srgbClr val="000000"/>
                </a:solidFill>
                <a:effectLst/>
                <a:latin typeface="Calibri" panose="020F0502020204030204" pitchFamily="34" charset="0"/>
              </a:rPr>
              <a:t>VSCode</a:t>
            </a:r>
            <a:r>
              <a:rPr lang="en-US" sz="1800" b="0" i="0" dirty="0">
                <a:solidFill>
                  <a:srgbClr val="000000"/>
                </a:solidFill>
                <a:effectLst/>
                <a:latin typeface="Calibri" panose="020F0502020204030204" pitchFamily="34" charset="0"/>
              </a:rPr>
              <a:t>, with all the code and resource material stored on GitHub.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This is still a work in progress, but several of our resources are already out there, and we update our GitHub continuously.  </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6</a:t>
            </a:fld>
            <a:endParaRPr lang="nb-NO"/>
          </a:p>
        </p:txBody>
      </p:sp>
    </p:spTree>
    <p:extLst>
      <p:ext uri="{BB962C8B-B14F-4D97-AF65-F5344CB8AC3E}">
        <p14:creationId xmlns:p14="http://schemas.microsoft.com/office/powerpoint/2010/main" val="401244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buFont typeface="Arial" panose="020B0604020202020204" pitchFamily="34" charset="0"/>
              <a:buNone/>
            </a:pPr>
            <a:r>
              <a:rPr lang="en-US" sz="1800" b="0" i="0" dirty="0">
                <a:solidFill>
                  <a:srgbClr val="000000"/>
                </a:solidFill>
                <a:effectLst/>
                <a:latin typeface="Calibri" panose="020F0502020204030204" pitchFamily="34" charset="0"/>
              </a:rPr>
              <a:t>- In any case – there's a ton of solutions, tutorials and options out there, which doesn't make it easier, it just raises the threshold to get started. With too many options it's hard to choose. </a:t>
            </a:r>
          </a:p>
          <a:p>
            <a:pPr algn="l" rtl="0" fontAlgn="base">
              <a:buFont typeface="Arial" panose="020B0604020202020204" pitchFamily="34" charset="0"/>
              <a:buNone/>
            </a:pPr>
            <a:r>
              <a:rPr lang="en-US" sz="1800" b="0" i="0" dirty="0">
                <a:solidFill>
                  <a:srgbClr val="000000"/>
                </a:solidFill>
                <a:effectLst/>
                <a:latin typeface="Calibri" panose="020F0502020204030204" pitchFamily="34" charset="0"/>
              </a:rPr>
              <a:t>And here I am suggesting an additional option…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So Julien and I are proposing a "get-started" setup that is specifically tailored for natural sciences using </a:t>
            </a:r>
            <a:r>
              <a:rPr lang="en-US" sz="1800" b="0" i="0" dirty="0" err="1">
                <a:solidFill>
                  <a:srgbClr val="000000"/>
                </a:solidFill>
                <a:effectLst/>
                <a:latin typeface="Calibri" panose="020F0502020204030204" pitchFamily="34" charset="0"/>
              </a:rPr>
              <a:t>Jupyter</a:t>
            </a:r>
            <a:r>
              <a:rPr lang="en-US" sz="1800" b="0" i="0" dirty="0">
                <a:solidFill>
                  <a:srgbClr val="000000"/>
                </a:solidFill>
                <a:effectLst/>
                <a:latin typeface="Calibri" panose="020F0502020204030204" pitchFamily="34" charset="0"/>
              </a:rPr>
              <a:t> Notebooks in </a:t>
            </a:r>
            <a:r>
              <a:rPr lang="en-US" sz="1800" b="0" i="0" dirty="0" err="1">
                <a:solidFill>
                  <a:srgbClr val="000000"/>
                </a:solidFill>
                <a:effectLst/>
                <a:latin typeface="Calibri" panose="020F0502020204030204" pitchFamily="34" charset="0"/>
              </a:rPr>
              <a:t>VSCode</a:t>
            </a:r>
            <a:r>
              <a:rPr lang="en-US" sz="1800" b="0" i="0" dirty="0">
                <a:solidFill>
                  <a:srgbClr val="000000"/>
                </a:solidFill>
                <a:effectLst/>
                <a:latin typeface="Calibri" panose="020F0502020204030204" pitchFamily="34" charset="0"/>
              </a:rPr>
              <a:t>, with all the code and resource material stored on GitHub.  </a:t>
            </a:r>
          </a:p>
          <a:p>
            <a:pPr algn="l" rtl="0" fontAlgn="base">
              <a:buFont typeface="Arial" panose="020B0604020202020204" pitchFamily="34" charset="0"/>
              <a:buChar char="•"/>
            </a:pPr>
            <a:r>
              <a:rPr lang="en-US" sz="1800" b="0" i="0" dirty="0">
                <a:solidFill>
                  <a:srgbClr val="000000"/>
                </a:solidFill>
                <a:effectLst/>
                <a:latin typeface="Calibri" panose="020F0502020204030204" pitchFamily="34" charset="0"/>
              </a:rPr>
              <a:t>This is still a work in progress, but several of our resources are already out there, and we update our GitHub continuously.  </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7</a:t>
            </a:fld>
            <a:endParaRPr lang="nb-NO"/>
          </a:p>
        </p:txBody>
      </p:sp>
    </p:spTree>
    <p:extLst>
      <p:ext uri="{BB962C8B-B14F-4D97-AF65-F5344CB8AC3E}">
        <p14:creationId xmlns:p14="http://schemas.microsoft.com/office/powerpoint/2010/main" val="145687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seminars I usually have I would spend some time here discussing the benefit of python over e.g. excel, but I don’t think that’s necessary here. </a:t>
            </a:r>
          </a:p>
          <a:p>
            <a:endParaRPr lang="en-US" dirty="0"/>
          </a:p>
          <a:p>
            <a:r>
              <a:rPr lang="en-US" dirty="0"/>
              <a:t>I don’t think I need to convince anyone here of the usefulness of programming</a:t>
            </a:r>
          </a:p>
          <a:p>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8</a:t>
            </a:fld>
            <a:endParaRPr lang="nb-NO"/>
          </a:p>
        </p:txBody>
      </p:sp>
    </p:spTree>
    <p:extLst>
      <p:ext uri="{BB962C8B-B14F-4D97-AF65-F5344CB8AC3E}">
        <p14:creationId xmlns:p14="http://schemas.microsoft.com/office/powerpoint/2010/main" val="369401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effectLst/>
                <a:latin typeface="Calibri" panose="020F0502020204030204" pitchFamily="34" charset="0"/>
              </a:rPr>
              <a:t>Our reason for also focusing so much on point 2) is that we want our students to get used to this kind of tools as it's a great strategy for backing up your work, and collaborative coding is a skill that can really improve the quality and reduce errors in your code. In our setup, using GitHub is kind of a "side effect" - it's not the main focus of the course material, but we provide a manual on how to set it up and the basics of how to use it.  </a:t>
            </a:r>
            <a:endParaRPr lang="nb-NO" dirty="0"/>
          </a:p>
        </p:txBody>
      </p:sp>
      <p:sp>
        <p:nvSpPr>
          <p:cNvPr id="4" name="Slide Number Placeholder 3"/>
          <p:cNvSpPr>
            <a:spLocks noGrp="1"/>
          </p:cNvSpPr>
          <p:nvPr>
            <p:ph type="sldNum" sz="quarter" idx="5"/>
          </p:nvPr>
        </p:nvSpPr>
        <p:spPr/>
        <p:txBody>
          <a:bodyPr/>
          <a:lstStyle/>
          <a:p>
            <a:fld id="{D08F360B-8AA3-49B3-9164-779743EC3ECA}" type="slidenum">
              <a:rPr lang="nb-NO" smtClean="0"/>
              <a:t>9</a:t>
            </a:fld>
            <a:endParaRPr lang="nb-NO"/>
          </a:p>
        </p:txBody>
      </p:sp>
    </p:spTree>
    <p:extLst>
      <p:ext uri="{BB962C8B-B14F-4D97-AF65-F5344CB8AC3E}">
        <p14:creationId xmlns:p14="http://schemas.microsoft.com/office/powerpoint/2010/main" val="3057524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B04C-B279-B3B4-67D7-63F96B679F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372AF5FC-7F83-1B07-1FF7-97DD2F987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E4BA7908-A6D6-46ED-ADD1-E157A06D5284}"/>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5" name="Footer Placeholder 4">
            <a:extLst>
              <a:ext uri="{FF2B5EF4-FFF2-40B4-BE49-F238E27FC236}">
                <a16:creationId xmlns:a16="http://schemas.microsoft.com/office/drawing/2014/main" id="{D98EE3A0-E822-2F75-7B41-1980B5A052B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5778691-B25A-1A49-0DFD-2872E970CB4C}"/>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4058512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9BCA8-AE6A-1594-F829-A8FA930FD19A}"/>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5C510015-C60A-60E2-C793-B224AED236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CC548928-5758-6D0D-42B4-496778504D96}"/>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5" name="Footer Placeholder 4">
            <a:extLst>
              <a:ext uri="{FF2B5EF4-FFF2-40B4-BE49-F238E27FC236}">
                <a16:creationId xmlns:a16="http://schemas.microsoft.com/office/drawing/2014/main" id="{DDCE0A1A-55E6-63F5-21F5-FD9249F635F3}"/>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71FBA18-73D9-90CE-665A-883F45BC7F1B}"/>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1816643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82D9B0-ED7D-F29E-E4E0-07BFC61C85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086EEAE4-CA1C-5DE1-F45C-DFB8C7ED5F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CED1BD3-A99B-AEEF-6C4B-FCFC8647D9A3}"/>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5" name="Footer Placeholder 4">
            <a:extLst>
              <a:ext uri="{FF2B5EF4-FFF2-40B4-BE49-F238E27FC236}">
                <a16:creationId xmlns:a16="http://schemas.microsoft.com/office/drawing/2014/main" id="{39DCD4F0-C0E4-70F3-5FBC-3A1C40DD039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23A3EEDA-834E-8A75-477F-3D5417C16027}"/>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173774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65EC-706B-DCA0-712A-56003D03D0A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CE227469-E960-F63A-23AF-EB9D7E0183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ACAD5639-AF20-A727-B012-52B99F6F0EBC}"/>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5" name="Footer Placeholder 4">
            <a:extLst>
              <a:ext uri="{FF2B5EF4-FFF2-40B4-BE49-F238E27FC236}">
                <a16:creationId xmlns:a16="http://schemas.microsoft.com/office/drawing/2014/main" id="{8D5BD9AA-9596-4209-5C59-C2D910AA52B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2279EDB-E8DF-C3D0-3951-FB348C8FB9B8}"/>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69579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BE372-207E-D42C-B223-C0354673F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8557F0F2-402F-275D-0F37-5AFB600AFA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E0005-CD77-2C65-B1B5-CBB3F6836502}"/>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5" name="Footer Placeholder 4">
            <a:extLst>
              <a:ext uri="{FF2B5EF4-FFF2-40B4-BE49-F238E27FC236}">
                <a16:creationId xmlns:a16="http://schemas.microsoft.com/office/drawing/2014/main" id="{98DE13E3-B04A-87AB-98AC-04B67B5155A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E573F84-7978-3EA0-DFCF-C6E6DA6D9197}"/>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282083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C84D-A11D-16B9-E5F3-5FF887F9B9D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B2DE4F1-085E-6327-BC83-E663C08ECA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9E404555-660E-28B1-463D-56DF96D6E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90369BD-1E00-58B4-B118-B84B802B1A61}"/>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6" name="Footer Placeholder 5">
            <a:extLst>
              <a:ext uri="{FF2B5EF4-FFF2-40B4-BE49-F238E27FC236}">
                <a16:creationId xmlns:a16="http://schemas.microsoft.com/office/drawing/2014/main" id="{6A1A7AC5-5AE3-4DAB-4838-649168A463D7}"/>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F76D472D-BAD3-E1A5-40E6-423EDFD3C30E}"/>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41415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5175-FEC1-A119-68AA-E25321787D75}"/>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5A1D5617-FB50-000E-CF9F-18837429E1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E8D89-6C4A-1F68-EFD4-4F4BCF833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6E45C1-AE9F-084C-F0E6-16082882D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66C7B7-3A06-712E-4663-288D54DAE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62E551D-010A-97C8-0522-7E0C2CF80167}"/>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8" name="Footer Placeholder 7">
            <a:extLst>
              <a:ext uri="{FF2B5EF4-FFF2-40B4-BE49-F238E27FC236}">
                <a16:creationId xmlns:a16="http://schemas.microsoft.com/office/drawing/2014/main" id="{0B419ACE-3FA2-84DE-7CE2-8FB0831C1037}"/>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5770B36C-14B4-713F-B693-9BCD8A9201FA}"/>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108111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E32D-64FF-CA45-0831-D9ED55E6D00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A6A3D44-18DE-6709-5D57-1C1C9823DF2A}"/>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4" name="Footer Placeholder 3">
            <a:extLst>
              <a:ext uri="{FF2B5EF4-FFF2-40B4-BE49-F238E27FC236}">
                <a16:creationId xmlns:a16="http://schemas.microsoft.com/office/drawing/2014/main" id="{03EC0908-F0DF-FBC6-A5AE-0E6A4FB2566A}"/>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5F13F59-3064-4D90-7ADD-437865557976}"/>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334271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29C89-0E5B-BD6A-310D-E6FE2D785C0C}"/>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3" name="Footer Placeholder 2">
            <a:extLst>
              <a:ext uri="{FF2B5EF4-FFF2-40B4-BE49-F238E27FC236}">
                <a16:creationId xmlns:a16="http://schemas.microsoft.com/office/drawing/2014/main" id="{B5CCC7E0-ECE2-5A2A-BC0A-16075DC27313}"/>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095B3768-5009-171F-A4F1-4DEA8C2DF7EB}"/>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152473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145A2-4CDF-70F4-51F5-EA37A496E3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60A3D2B0-F6CE-B5C3-8371-AACB08AA3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09D71238-CD9E-F601-C26F-3FCBE609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80D337-6912-0442-A9E2-A79CD68C2472}"/>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6" name="Footer Placeholder 5">
            <a:extLst>
              <a:ext uri="{FF2B5EF4-FFF2-40B4-BE49-F238E27FC236}">
                <a16:creationId xmlns:a16="http://schemas.microsoft.com/office/drawing/2014/main" id="{65930470-DDB2-DCCC-8B40-12BD7BC656A1}"/>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27EC4AF5-97DA-5905-0CF3-0307627EF460}"/>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3515205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6EEF-7987-7958-97F0-F9D0B4B7E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4EC4B09-42DD-5BDB-E791-B844383C4E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2B37E19F-D1BD-53D5-6AAB-1AA64FBEB8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1CC442-432E-85D7-7ED0-A9880ACA5D50}"/>
              </a:ext>
            </a:extLst>
          </p:cNvPr>
          <p:cNvSpPr>
            <a:spLocks noGrp="1"/>
          </p:cNvSpPr>
          <p:nvPr>
            <p:ph type="dt" sz="half" idx="10"/>
          </p:nvPr>
        </p:nvSpPr>
        <p:spPr/>
        <p:txBody>
          <a:bodyPr/>
          <a:lstStyle/>
          <a:p>
            <a:fld id="{1C9994A4-54C8-49CF-A115-2BD4DE12C913}" type="datetimeFigureOut">
              <a:rPr lang="nb-NO" smtClean="0"/>
              <a:t>27.10.2023</a:t>
            </a:fld>
            <a:endParaRPr lang="nb-NO"/>
          </a:p>
        </p:txBody>
      </p:sp>
      <p:sp>
        <p:nvSpPr>
          <p:cNvPr id="6" name="Footer Placeholder 5">
            <a:extLst>
              <a:ext uri="{FF2B5EF4-FFF2-40B4-BE49-F238E27FC236}">
                <a16:creationId xmlns:a16="http://schemas.microsoft.com/office/drawing/2014/main" id="{19135D51-40B8-B14A-14AC-41C32CF7E4CD}"/>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043B24A9-61B0-66DB-78DD-9A69A7D086DF}"/>
              </a:ext>
            </a:extLst>
          </p:cNvPr>
          <p:cNvSpPr>
            <a:spLocks noGrp="1"/>
          </p:cNvSpPr>
          <p:nvPr>
            <p:ph type="sldNum" sz="quarter" idx="12"/>
          </p:nvPr>
        </p:nvSpPr>
        <p:spPr/>
        <p:txBody>
          <a:bodyPr/>
          <a:lstStyle/>
          <a:p>
            <a:fld id="{53F82B81-1809-47CF-BB92-ABCACA116B08}" type="slidenum">
              <a:rPr lang="nb-NO" smtClean="0"/>
              <a:t>‹#›</a:t>
            </a:fld>
            <a:endParaRPr lang="nb-NO"/>
          </a:p>
        </p:txBody>
      </p:sp>
    </p:spTree>
    <p:extLst>
      <p:ext uri="{BB962C8B-B14F-4D97-AF65-F5344CB8AC3E}">
        <p14:creationId xmlns:p14="http://schemas.microsoft.com/office/powerpoint/2010/main" val="272331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01039-84BF-CC82-478D-C7C97BB19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21D2D29F-D19B-A0B4-AA13-942183BFE3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374D499D-2832-01EF-CBE4-E3A1FDB81F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9994A4-54C8-49CF-A115-2BD4DE12C913}" type="datetimeFigureOut">
              <a:rPr lang="nb-NO" smtClean="0"/>
              <a:t>27.10.2023</a:t>
            </a:fld>
            <a:endParaRPr lang="nb-NO"/>
          </a:p>
        </p:txBody>
      </p:sp>
      <p:sp>
        <p:nvSpPr>
          <p:cNvPr id="5" name="Footer Placeholder 4">
            <a:extLst>
              <a:ext uri="{FF2B5EF4-FFF2-40B4-BE49-F238E27FC236}">
                <a16:creationId xmlns:a16="http://schemas.microsoft.com/office/drawing/2014/main" id="{948916CC-DF83-16D2-0BF6-05465AE40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334E9722-FEA9-29B3-187C-4BEA09A17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F82B81-1809-47CF-BB92-ABCACA116B08}" type="slidenum">
              <a:rPr lang="nb-NO" smtClean="0"/>
              <a:t>‹#›</a:t>
            </a:fld>
            <a:endParaRPr lang="nb-NO"/>
          </a:p>
        </p:txBody>
      </p:sp>
    </p:spTree>
    <p:extLst>
      <p:ext uri="{BB962C8B-B14F-4D97-AF65-F5344CB8AC3E}">
        <p14:creationId xmlns:p14="http://schemas.microsoft.com/office/powerpoint/2010/main" val="575073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0A_ED05D9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18/10/relationships/comments" Target="../comments/modernComment_10B_872A240B.xml"/><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18/10/relationships/comments" Target="../comments/modernComment_10E_C6819513.xml"/><Relationship Id="rId7"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github.com/julienweihs/GEOF/tree/mai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julienweihs/GEOF/tree/mai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github.com/julienweihs/GEOF/tree/main"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D7A4D4A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microsoft.com/office/2018/10/relationships/comments" Target="../comments/modernComment_104_559E82A6.xm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microsoft.com/office/2018/10/relationships/comments" Target="../comments/modernComment_105_6ED818C.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8_94EABAB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ng shot of icebergs&#10;&#10;Description automatically generated">
            <a:extLst>
              <a:ext uri="{FF2B5EF4-FFF2-40B4-BE49-F238E27FC236}">
                <a16:creationId xmlns:a16="http://schemas.microsoft.com/office/drawing/2014/main" id="{2F8FBFD8-8E35-0116-E658-3DA36D11A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384903-FF81-EAF7-84E9-3296641ECF84}"/>
              </a:ext>
            </a:extLst>
          </p:cNvPr>
          <p:cNvSpPr>
            <a:spLocks noGrp="1"/>
          </p:cNvSpPr>
          <p:nvPr>
            <p:ph type="ctrTitle"/>
          </p:nvPr>
        </p:nvSpPr>
        <p:spPr>
          <a:xfrm>
            <a:off x="1936172" y="0"/>
            <a:ext cx="8319655" cy="2387600"/>
          </a:xfrm>
        </p:spPr>
        <p:txBody>
          <a:bodyPr/>
          <a:lstStyle/>
          <a:p>
            <a:r>
              <a:rPr lang="en-US" dirty="0">
                <a:solidFill>
                  <a:schemeClr val="bg1"/>
                </a:solidFill>
              </a:rPr>
              <a:t>Getting started with Python and Git</a:t>
            </a:r>
            <a:endParaRPr lang="nb-NO" dirty="0">
              <a:solidFill>
                <a:schemeClr val="bg1"/>
              </a:solidFill>
            </a:endParaRPr>
          </a:p>
        </p:txBody>
      </p:sp>
      <p:sp>
        <p:nvSpPr>
          <p:cNvPr id="3" name="Subtitle 2">
            <a:extLst>
              <a:ext uri="{FF2B5EF4-FFF2-40B4-BE49-F238E27FC236}">
                <a16:creationId xmlns:a16="http://schemas.microsoft.com/office/drawing/2014/main" id="{ACCD5396-7C35-E00A-3B9C-7BB9472F4E09}"/>
              </a:ext>
            </a:extLst>
          </p:cNvPr>
          <p:cNvSpPr>
            <a:spLocks noGrp="1"/>
          </p:cNvSpPr>
          <p:nvPr>
            <p:ph type="subTitle" idx="1"/>
          </p:nvPr>
        </p:nvSpPr>
        <p:spPr>
          <a:xfrm>
            <a:off x="1523999" y="4470401"/>
            <a:ext cx="9144000" cy="1655762"/>
          </a:xfrm>
        </p:spPr>
        <p:txBody>
          <a:bodyPr>
            <a:normAutofit lnSpcReduction="10000"/>
          </a:bodyPr>
          <a:lstStyle/>
          <a:p>
            <a:r>
              <a:rPr lang="en-US" i="1" dirty="0">
                <a:solidFill>
                  <a:schemeClr val="bg1"/>
                </a:solidFill>
              </a:rPr>
              <a:t>APECS 2023 – Data sharing and outreach</a:t>
            </a:r>
          </a:p>
          <a:p>
            <a:endParaRPr lang="en-US" i="1" dirty="0">
              <a:solidFill>
                <a:schemeClr val="bg1"/>
              </a:solidFill>
            </a:endParaRPr>
          </a:p>
          <a:p>
            <a:r>
              <a:rPr lang="en-US" i="1" dirty="0">
                <a:solidFill>
                  <a:schemeClr val="bg1"/>
                </a:solidFill>
              </a:rPr>
              <a:t>Vår Dundas &amp; Julien-</a:t>
            </a:r>
            <a:r>
              <a:rPr lang="en-US" i="1" dirty="0" err="1">
                <a:solidFill>
                  <a:schemeClr val="bg1"/>
                </a:solidFill>
              </a:rPr>
              <a:t>Pooya</a:t>
            </a:r>
            <a:r>
              <a:rPr lang="en-US" i="1" dirty="0">
                <a:solidFill>
                  <a:schemeClr val="bg1"/>
                </a:solidFill>
              </a:rPr>
              <a:t> </a:t>
            </a:r>
            <a:r>
              <a:rPr lang="en-US" i="1" dirty="0" err="1">
                <a:solidFill>
                  <a:schemeClr val="bg1"/>
                </a:solidFill>
              </a:rPr>
              <a:t>Weihs</a:t>
            </a:r>
            <a:endParaRPr lang="en-US" i="1" dirty="0">
              <a:solidFill>
                <a:schemeClr val="bg1"/>
              </a:solidFill>
            </a:endParaRPr>
          </a:p>
          <a:p>
            <a:r>
              <a:rPr lang="en-US" i="1" dirty="0">
                <a:solidFill>
                  <a:schemeClr val="bg1"/>
                </a:solidFill>
              </a:rPr>
              <a:t>Geophysical Institute, University of Bergen</a:t>
            </a:r>
            <a:endParaRPr lang="nb-NO" i="1" dirty="0">
              <a:solidFill>
                <a:schemeClr val="bg1"/>
              </a:solidFill>
            </a:endParaRPr>
          </a:p>
        </p:txBody>
      </p:sp>
      <p:pic>
        <p:nvPicPr>
          <p:cNvPr id="6" name="Picture 5">
            <a:extLst>
              <a:ext uri="{FF2B5EF4-FFF2-40B4-BE49-F238E27FC236}">
                <a16:creationId xmlns:a16="http://schemas.microsoft.com/office/drawing/2014/main" id="{48D7C330-69B7-F2A0-E7E9-45787427E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99" y="5831590"/>
            <a:ext cx="901700" cy="901700"/>
          </a:xfrm>
          <a:prstGeom prst="rect">
            <a:avLst/>
          </a:prstGeom>
        </p:spPr>
      </p:pic>
      <p:pic>
        <p:nvPicPr>
          <p:cNvPr id="7" name="Picture 6">
            <a:extLst>
              <a:ext uri="{FF2B5EF4-FFF2-40B4-BE49-F238E27FC236}">
                <a16:creationId xmlns:a16="http://schemas.microsoft.com/office/drawing/2014/main" id="{9F3FEEB9-3FB4-29F7-CD1E-4AB52F8D2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Tree>
    <p:extLst>
      <p:ext uri="{BB962C8B-B14F-4D97-AF65-F5344CB8AC3E}">
        <p14:creationId xmlns:p14="http://schemas.microsoft.com/office/powerpoint/2010/main" val="56841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2) Version control and collaborative code</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6736492" cy="4429151"/>
          </a:xfrm>
        </p:spPr>
        <p:txBody>
          <a:bodyPr>
            <a:normAutofit lnSpcReduction="10000"/>
          </a:bodyPr>
          <a:lstStyle/>
          <a:p>
            <a:pPr fontAlgn="base"/>
            <a:r>
              <a:rPr lang="en-US" dirty="0"/>
              <a:t>You don’t need to dive into all the functionality of Git at once!</a:t>
            </a:r>
          </a:p>
          <a:p>
            <a:pPr fontAlgn="base"/>
            <a:endParaRPr lang="en-US" dirty="0"/>
          </a:p>
          <a:p>
            <a:pPr fontAlgn="base"/>
            <a:r>
              <a:rPr lang="en-US" dirty="0"/>
              <a:t>If you’re new to Git I would</a:t>
            </a:r>
          </a:p>
          <a:p>
            <a:pPr lvl="1" fontAlgn="base"/>
            <a:r>
              <a:rPr lang="en-US" dirty="0"/>
              <a:t>Check out our setup manual</a:t>
            </a:r>
          </a:p>
          <a:p>
            <a:pPr lvl="1" fontAlgn="base"/>
            <a:r>
              <a:rPr lang="en-US" dirty="0"/>
              <a:t>Create a GitHub account</a:t>
            </a:r>
          </a:p>
          <a:p>
            <a:pPr lvl="1" fontAlgn="base"/>
            <a:r>
              <a:rPr lang="en-US" dirty="0"/>
              <a:t>Make a private repository</a:t>
            </a:r>
          </a:p>
          <a:p>
            <a:pPr lvl="1" fontAlgn="base"/>
            <a:r>
              <a:rPr lang="en-US" dirty="0"/>
              <a:t>Start using this in your work. All you need is: </a:t>
            </a:r>
          </a:p>
          <a:p>
            <a:pPr lvl="2" fontAlgn="base"/>
            <a:r>
              <a:rPr lang="en-US" dirty="0"/>
              <a:t>Git add</a:t>
            </a:r>
          </a:p>
          <a:p>
            <a:pPr lvl="2" fontAlgn="base"/>
            <a:r>
              <a:rPr lang="en-US" dirty="0"/>
              <a:t>Git commit </a:t>
            </a:r>
          </a:p>
          <a:p>
            <a:pPr lvl="2" fontAlgn="base"/>
            <a:r>
              <a:rPr lang="en-US" dirty="0"/>
              <a:t>Git push</a:t>
            </a:r>
          </a:p>
          <a:p>
            <a:pPr fontAlgn="base"/>
            <a:endParaRPr lang="en-US" dirty="0"/>
          </a:p>
          <a:p>
            <a:pPr fontAlgn="base"/>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3">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3">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pic>
        <p:nvPicPr>
          <p:cNvPr id="10" name="Picture 9">
            <a:extLst>
              <a:ext uri="{FF2B5EF4-FFF2-40B4-BE49-F238E27FC236}">
                <a16:creationId xmlns:a16="http://schemas.microsoft.com/office/drawing/2014/main" id="{08B1AE64-6028-6BF4-5CC0-EE0C02C2AF1D}"/>
              </a:ext>
            </a:extLst>
          </p:cNvPr>
          <p:cNvPicPr>
            <a:picLocks noChangeAspect="1"/>
          </p:cNvPicPr>
          <p:nvPr/>
        </p:nvPicPr>
        <p:blipFill>
          <a:blip r:embed="rId6"/>
          <a:stretch>
            <a:fillRect/>
          </a:stretch>
        </p:blipFill>
        <p:spPr>
          <a:xfrm>
            <a:off x="7927076" y="1362462"/>
            <a:ext cx="3638848" cy="4714180"/>
          </a:xfrm>
          <a:prstGeom prst="rect">
            <a:avLst/>
          </a:prstGeom>
        </p:spPr>
      </p:pic>
      <p:sp>
        <p:nvSpPr>
          <p:cNvPr id="11" name="Freeform: Shape 10">
            <a:extLst>
              <a:ext uri="{FF2B5EF4-FFF2-40B4-BE49-F238E27FC236}">
                <a16:creationId xmlns:a16="http://schemas.microsoft.com/office/drawing/2014/main" id="{AB619E5F-5AAA-AF15-B050-C614599D1EB3}"/>
              </a:ext>
            </a:extLst>
          </p:cNvPr>
          <p:cNvSpPr/>
          <p:nvPr/>
        </p:nvSpPr>
        <p:spPr>
          <a:xfrm flipV="1">
            <a:off x="5128054" y="2838016"/>
            <a:ext cx="2446638" cy="1017291"/>
          </a:xfrm>
          <a:custGeom>
            <a:avLst/>
            <a:gdLst>
              <a:gd name="connsiteX0" fmla="*/ 0 w 2310714"/>
              <a:gd name="connsiteY0" fmla="*/ 0 h 980871"/>
              <a:gd name="connsiteX1" fmla="*/ 1403179 w 2310714"/>
              <a:gd name="connsiteY1" fmla="*/ 694535 h 980871"/>
              <a:gd name="connsiteX2" fmla="*/ 2310714 w 2310714"/>
              <a:gd name="connsiteY2" fmla="*/ 852616 h 980871"/>
              <a:gd name="connsiteX0" fmla="*/ 0 w 2310714"/>
              <a:gd name="connsiteY0" fmla="*/ 0 h 928861"/>
              <a:gd name="connsiteX1" fmla="*/ 1168401 w 2310714"/>
              <a:gd name="connsiteY1" fmla="*/ 459756 h 928861"/>
              <a:gd name="connsiteX2" fmla="*/ 2310714 w 2310714"/>
              <a:gd name="connsiteY2" fmla="*/ 852616 h 928861"/>
              <a:gd name="connsiteX0" fmla="*/ 0 w 2310714"/>
              <a:gd name="connsiteY0" fmla="*/ 0 h 881032"/>
              <a:gd name="connsiteX1" fmla="*/ 1168401 w 2310714"/>
              <a:gd name="connsiteY1" fmla="*/ 459756 h 881032"/>
              <a:gd name="connsiteX2" fmla="*/ 2310714 w 2310714"/>
              <a:gd name="connsiteY2" fmla="*/ 852616 h 881032"/>
              <a:gd name="connsiteX0" fmla="*/ 0 w 2310714"/>
              <a:gd name="connsiteY0" fmla="*/ 0 h 865408"/>
              <a:gd name="connsiteX1" fmla="*/ 1168401 w 2310714"/>
              <a:gd name="connsiteY1" fmla="*/ 459756 h 865408"/>
              <a:gd name="connsiteX2" fmla="*/ 2310714 w 2310714"/>
              <a:gd name="connsiteY2" fmla="*/ 852616 h 865408"/>
              <a:gd name="connsiteX0" fmla="*/ 0 w 2310714"/>
              <a:gd name="connsiteY0" fmla="*/ 39439 h 904847"/>
              <a:gd name="connsiteX1" fmla="*/ 1168401 w 2310714"/>
              <a:gd name="connsiteY1" fmla="*/ 499195 h 904847"/>
              <a:gd name="connsiteX2" fmla="*/ 2310714 w 2310714"/>
              <a:gd name="connsiteY2" fmla="*/ 892055 h 904847"/>
              <a:gd name="connsiteX0" fmla="*/ 0 w 2310714"/>
              <a:gd name="connsiteY0" fmla="*/ 6144 h 940517"/>
              <a:gd name="connsiteX1" fmla="*/ 1291969 w 2310714"/>
              <a:gd name="connsiteY1" fmla="*/ 799533 h 940517"/>
              <a:gd name="connsiteX2" fmla="*/ 2310714 w 2310714"/>
              <a:gd name="connsiteY2" fmla="*/ 858760 h 940517"/>
              <a:gd name="connsiteX0" fmla="*/ 0 w 2310714"/>
              <a:gd name="connsiteY0" fmla="*/ 3385 h 937758"/>
              <a:gd name="connsiteX1" fmla="*/ 1291969 w 2310714"/>
              <a:gd name="connsiteY1" fmla="*/ 796774 h 937758"/>
              <a:gd name="connsiteX2" fmla="*/ 2310714 w 2310714"/>
              <a:gd name="connsiteY2" fmla="*/ 856001 h 937758"/>
              <a:gd name="connsiteX0" fmla="*/ 0 w 2310714"/>
              <a:gd name="connsiteY0" fmla="*/ 3385 h 983603"/>
              <a:gd name="connsiteX1" fmla="*/ 1291969 w 2310714"/>
              <a:gd name="connsiteY1" fmla="*/ 796774 h 983603"/>
              <a:gd name="connsiteX2" fmla="*/ 2310714 w 2310714"/>
              <a:gd name="connsiteY2" fmla="*/ 856001 h 983603"/>
            </a:gdLst>
            <a:ahLst/>
            <a:cxnLst>
              <a:cxn ang="0">
                <a:pos x="connsiteX0" y="connsiteY0"/>
              </a:cxn>
              <a:cxn ang="0">
                <a:pos x="connsiteX1" y="connsiteY1"/>
              </a:cxn>
              <a:cxn ang="0">
                <a:pos x="connsiteX2" y="connsiteY2"/>
              </a:cxn>
            </a:cxnLst>
            <a:rect l="l" t="t" r="r" b="b"/>
            <a:pathLst>
              <a:path w="2310714" h="983603" extrusionOk="0">
                <a:moveTo>
                  <a:pt x="0" y="3385"/>
                </a:moveTo>
                <a:cubicBezTo>
                  <a:pt x="778892" y="-43835"/>
                  <a:pt x="939668" y="412205"/>
                  <a:pt x="1291969" y="796774"/>
                </a:cubicBezTo>
                <a:cubicBezTo>
                  <a:pt x="1634634" y="1132730"/>
                  <a:pt x="1847188" y="927229"/>
                  <a:pt x="2310714" y="856001"/>
                </a:cubicBezTo>
              </a:path>
            </a:pathLst>
          </a:custGeom>
          <a:ln w="38100" cap="flat" cmpd="sng" algn="ctr">
            <a:solidFill>
              <a:schemeClr val="accent2"/>
            </a:solidFill>
            <a:prstDash val="solid"/>
            <a:round/>
            <a:headEnd type="none" w="med" len="med"/>
            <a:tailEnd type="arrow" w="med" len="med"/>
            <a:extLst>
              <a:ext uri="{C807C97D-BFC1-408E-A445-0C87EB9F89A2}">
                <ask:lineSketchStyleProps xmlns:ask="http://schemas.microsoft.com/office/drawing/2018/sketchyshapes" sd="2426672124">
                  <a:custGeom>
                    <a:avLst/>
                    <a:gdLst>
                      <a:gd name="connsiteX0" fmla="*/ 0 w 2310714"/>
                      <a:gd name="connsiteY0" fmla="*/ 0 h 928861"/>
                      <a:gd name="connsiteX1" fmla="*/ 1168401 w 2310714"/>
                      <a:gd name="connsiteY1" fmla="*/ 459756 h 928861"/>
                      <a:gd name="connsiteX2" fmla="*/ 2310714 w 2310714"/>
                      <a:gd name="connsiteY2" fmla="*/ 852616 h 928861"/>
                    </a:gdLst>
                    <a:ahLst/>
                    <a:cxnLst>
                      <a:cxn ang="0">
                        <a:pos x="connsiteX0" y="connsiteY0"/>
                      </a:cxn>
                      <a:cxn ang="0">
                        <a:pos x="connsiteX1" y="connsiteY1"/>
                      </a:cxn>
                      <a:cxn ang="0">
                        <a:pos x="connsiteX2" y="connsiteY2"/>
                      </a:cxn>
                    </a:cxnLst>
                    <a:rect l="l" t="t" r="r" b="b"/>
                    <a:pathLst>
                      <a:path w="2310714" h="928861" extrusionOk="0">
                        <a:moveTo>
                          <a:pt x="0" y="0"/>
                        </a:moveTo>
                        <a:cubicBezTo>
                          <a:pt x="780115" y="327151"/>
                          <a:pt x="581474" y="-191918"/>
                          <a:pt x="1168401" y="459756"/>
                        </a:cubicBezTo>
                        <a:cubicBezTo>
                          <a:pt x="2149402" y="1125142"/>
                          <a:pt x="827179" y="1017970"/>
                          <a:pt x="2310714" y="852616"/>
                        </a:cubicBezTo>
                      </a:path>
                    </a:pathLst>
                  </a:custGeom>
                  <ask:type>
                    <ask:lineSketchNon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nb-NO"/>
          </a:p>
        </p:txBody>
      </p:sp>
      <p:sp>
        <p:nvSpPr>
          <p:cNvPr id="12" name="Rectangle 11">
            <a:extLst>
              <a:ext uri="{FF2B5EF4-FFF2-40B4-BE49-F238E27FC236}">
                <a16:creationId xmlns:a16="http://schemas.microsoft.com/office/drawing/2014/main" id="{F88B1FCF-C199-E20D-8BFB-3465DE495733}"/>
              </a:ext>
            </a:extLst>
          </p:cNvPr>
          <p:cNvSpPr/>
          <p:nvPr/>
        </p:nvSpPr>
        <p:spPr>
          <a:xfrm>
            <a:off x="7834184" y="1298734"/>
            <a:ext cx="3731740" cy="4927175"/>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nb-NO"/>
          </a:p>
        </p:txBody>
      </p:sp>
    </p:spTree>
    <p:extLst>
      <p:ext uri="{BB962C8B-B14F-4D97-AF65-F5344CB8AC3E}">
        <p14:creationId xmlns:p14="http://schemas.microsoft.com/office/powerpoint/2010/main" val="116268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3) Minimize frustration</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6736492" cy="4429151"/>
          </a:xfrm>
        </p:spPr>
        <p:txBody>
          <a:bodyPr>
            <a:normAutofit lnSpcReduction="10000"/>
          </a:bodyPr>
          <a:lstStyle/>
          <a:p>
            <a:pPr fontAlgn="base"/>
            <a:r>
              <a:rPr lang="en-US" dirty="0"/>
              <a:t>Lower the initial threshold so that it’s possible to get started</a:t>
            </a:r>
          </a:p>
          <a:p>
            <a:pPr fontAlgn="base"/>
            <a:endParaRPr lang="en-US" dirty="0"/>
          </a:p>
          <a:p>
            <a:pPr fontAlgn="base"/>
            <a:r>
              <a:rPr lang="en-US" dirty="0"/>
              <a:t>While “learning Python” is the end goal of this project, the need to lower the threshold in the reason this project is needed. </a:t>
            </a:r>
          </a:p>
          <a:p>
            <a:pPr fontAlgn="base"/>
            <a:endParaRPr lang="en-US" dirty="0"/>
          </a:p>
          <a:p>
            <a:pPr fontAlgn="base"/>
            <a:r>
              <a:rPr lang="en-US" dirty="0"/>
              <a:t>It has to be easy to start, and it has to be clear why it’s useful in the long run</a:t>
            </a:r>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248536466"/>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3) Minimize frustration</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6736492" cy="4429151"/>
          </a:xfrm>
        </p:spPr>
        <p:txBody>
          <a:bodyPr>
            <a:normAutofit lnSpcReduction="10000"/>
          </a:bodyPr>
          <a:lstStyle/>
          <a:p>
            <a:pPr fontAlgn="base"/>
            <a:r>
              <a:rPr lang="en-US" dirty="0"/>
              <a:t>Resemblance to actual scientific workflow</a:t>
            </a:r>
          </a:p>
          <a:p>
            <a:pPr fontAlgn="base">
              <a:buFont typeface="Wingdings" panose="05000000000000000000" pitchFamily="2" charset="2"/>
              <a:buChar char="à"/>
            </a:pPr>
            <a:r>
              <a:rPr lang="en-US" dirty="0"/>
              <a:t> Examples and exercises using real data</a:t>
            </a:r>
          </a:p>
          <a:p>
            <a:pPr fontAlgn="base">
              <a:buFont typeface="Wingdings" panose="05000000000000000000" pitchFamily="2" charset="2"/>
              <a:buChar char="à"/>
            </a:pPr>
            <a:endParaRPr lang="en-US" dirty="0"/>
          </a:p>
          <a:p>
            <a:pPr fontAlgn="base"/>
            <a:r>
              <a:rPr lang="en-US" dirty="0"/>
              <a:t>Based on the idea from “</a:t>
            </a:r>
            <a:r>
              <a:rPr lang="en-US" dirty="0" err="1"/>
              <a:t>Ekte</a:t>
            </a:r>
            <a:r>
              <a:rPr lang="en-US" dirty="0"/>
              <a:t> Data” </a:t>
            </a:r>
            <a:r>
              <a:rPr lang="en-US" sz="2800" b="0" i="0" dirty="0">
                <a:solidFill>
                  <a:srgbClr val="000000"/>
                </a:solidFill>
                <a:effectLst/>
                <a:latin typeface="Calibri" panose="020F0502020204030204" pitchFamily="34" charset="0"/>
              </a:rPr>
              <a:t>that learning through real-world examples facilitates more efficient and engaged learning than text-book examples</a:t>
            </a:r>
          </a:p>
          <a:p>
            <a:pPr fontAlgn="base"/>
            <a:endParaRPr lang="en-US" dirty="0">
              <a:solidFill>
                <a:srgbClr val="000000"/>
              </a:solidFill>
              <a:latin typeface="Calibri" panose="020F0502020204030204" pitchFamily="34" charset="0"/>
            </a:endParaRPr>
          </a:p>
          <a:p>
            <a:pPr fontAlgn="base"/>
            <a:r>
              <a:rPr lang="en-US" sz="2800" b="0" i="0" dirty="0">
                <a:solidFill>
                  <a:srgbClr val="000000"/>
                </a:solidFill>
                <a:effectLst/>
                <a:latin typeface="Calibri" panose="020F0502020204030204" pitchFamily="34" charset="0"/>
              </a:rPr>
              <a:t>… I’m sure you’re all super interested in temperature in Bergen the past 160 years</a:t>
            </a:r>
          </a:p>
          <a:p>
            <a:pPr fontAlgn="base"/>
            <a:endParaRPr lang="en-US" dirty="0">
              <a:solidFill>
                <a:srgbClr val="000000"/>
              </a:solidFill>
              <a:latin typeface="Calibri" panose="020F0502020204030204" pitchFamily="34" charset="0"/>
            </a:endParaRPr>
          </a:p>
          <a:p>
            <a:pPr fontAlgn="base"/>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3">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3">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pic>
        <p:nvPicPr>
          <p:cNvPr id="1026" name="Picture 2">
            <a:extLst>
              <a:ext uri="{FF2B5EF4-FFF2-40B4-BE49-F238E27FC236}">
                <a16:creationId xmlns:a16="http://schemas.microsoft.com/office/drawing/2014/main" id="{8887D466-998B-F110-5424-45DAF0884D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7505" y="2240645"/>
            <a:ext cx="4872895" cy="326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47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The setup we’ve chosen</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6736492" cy="4429151"/>
          </a:xfrm>
        </p:spPr>
        <p:txBody>
          <a:bodyPr/>
          <a:lstStyle/>
          <a:p>
            <a:pPr fontAlgn="base"/>
            <a:r>
              <a:rPr lang="en-US" dirty="0" err="1"/>
              <a:t>Jupyter</a:t>
            </a:r>
            <a:r>
              <a:rPr lang="en-US" dirty="0"/>
              <a:t> Notebook</a:t>
            </a:r>
          </a:p>
          <a:p>
            <a:pPr lvl="1" fontAlgn="base"/>
            <a:r>
              <a:rPr lang="en-US" dirty="0"/>
              <a:t>Notes and code</a:t>
            </a:r>
          </a:p>
          <a:p>
            <a:pPr fontAlgn="base"/>
            <a:endParaRPr lang="en-US" dirty="0"/>
          </a:p>
          <a:p>
            <a:pPr fontAlgn="base"/>
            <a:r>
              <a:rPr lang="en-US" dirty="0" err="1"/>
              <a:t>VSCode</a:t>
            </a:r>
            <a:endParaRPr lang="en-US" dirty="0"/>
          </a:p>
          <a:p>
            <a:pPr lvl="1" fontAlgn="base"/>
            <a:r>
              <a:rPr lang="en-US" dirty="0"/>
              <a:t>Script, file structure, and terminal</a:t>
            </a:r>
          </a:p>
          <a:p>
            <a:pPr lvl="1" fontAlgn="base"/>
            <a:r>
              <a:rPr lang="en-US" dirty="0"/>
              <a:t>Integrated Git for those who want this</a:t>
            </a:r>
          </a:p>
          <a:p>
            <a:pPr fontAlgn="base"/>
            <a:endParaRPr lang="en-US" dirty="0"/>
          </a:p>
          <a:p>
            <a:pPr fontAlgn="base"/>
            <a:r>
              <a:rPr lang="en-US" dirty="0"/>
              <a:t>GitHub</a:t>
            </a:r>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pic>
        <p:nvPicPr>
          <p:cNvPr id="2050" name="Picture 2" descr="undefined">
            <a:extLst>
              <a:ext uri="{FF2B5EF4-FFF2-40B4-BE49-F238E27FC236}">
                <a16:creationId xmlns:a16="http://schemas.microsoft.com/office/drawing/2014/main" id="{3899112F-B9A8-ED88-43CC-07C8CB133B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1561127"/>
            <a:ext cx="1500098" cy="17383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110DC2B-CFC9-8754-284D-EAD845CBEA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5719" y="2544971"/>
            <a:ext cx="1999735" cy="199973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6CB9E8B-766B-D1CC-5148-D05BFB54CF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5486" y="4153721"/>
            <a:ext cx="3555084" cy="199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685899"/>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What do we provide?</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198" y="1825626"/>
            <a:ext cx="4499921" cy="2140894"/>
          </a:xfrm>
        </p:spPr>
        <p:txBody>
          <a:bodyPr/>
          <a:lstStyle/>
          <a:p>
            <a:pPr fontAlgn="base"/>
            <a:r>
              <a:rPr lang="en-US" dirty="0"/>
              <a:t>A help to lower the threshold to get started</a:t>
            </a:r>
          </a:p>
          <a:p>
            <a:pPr lvl="1" fontAlgn="base"/>
            <a:r>
              <a:rPr lang="en-US" dirty="0"/>
              <a:t>Once started it’s easier to continue learning on your own</a:t>
            </a:r>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3">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3">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pic>
        <p:nvPicPr>
          <p:cNvPr id="9" name="Picture 2">
            <a:extLst>
              <a:ext uri="{FF2B5EF4-FFF2-40B4-BE49-F238E27FC236}">
                <a16:creationId xmlns:a16="http://schemas.microsoft.com/office/drawing/2014/main" id="{9356B965-A73D-D11C-DAF5-717D6537C7C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5429" y="1561127"/>
            <a:ext cx="6904971" cy="329422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E71FF262-EF8F-BA84-B4ED-12C95D6DEB11}"/>
              </a:ext>
            </a:extLst>
          </p:cNvPr>
          <p:cNvSpPr txBox="1">
            <a:spLocks/>
          </p:cNvSpPr>
          <p:nvPr/>
        </p:nvSpPr>
        <p:spPr>
          <a:xfrm>
            <a:off x="838198" y="4057298"/>
            <a:ext cx="4763298" cy="10119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t>Intro to scientific programming in python</a:t>
            </a:r>
          </a:p>
        </p:txBody>
      </p:sp>
      <p:sp>
        <p:nvSpPr>
          <p:cNvPr id="11" name="Content Placeholder 2">
            <a:extLst>
              <a:ext uri="{FF2B5EF4-FFF2-40B4-BE49-F238E27FC236}">
                <a16:creationId xmlns:a16="http://schemas.microsoft.com/office/drawing/2014/main" id="{E3937FA2-8981-6EF6-2335-8B2C4B5428DD}"/>
              </a:ext>
            </a:extLst>
          </p:cNvPr>
          <p:cNvSpPr txBox="1">
            <a:spLocks/>
          </p:cNvSpPr>
          <p:nvPr/>
        </p:nvSpPr>
        <p:spPr>
          <a:xfrm>
            <a:off x="838198" y="4900713"/>
            <a:ext cx="10295240" cy="1561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fontAlgn="base"/>
            <a:r>
              <a:rPr lang="en-US" dirty="0"/>
              <a:t>Variables, arrays, packages, functions, and indexing – “how to think code”</a:t>
            </a:r>
          </a:p>
          <a:p>
            <a:pPr lvl="1" fontAlgn="base"/>
            <a:r>
              <a:rPr lang="en-US" dirty="0"/>
              <a:t>Loops and if-statements, documentation, and errors</a:t>
            </a:r>
          </a:p>
          <a:p>
            <a:pPr lvl="1" fontAlgn="base"/>
            <a:r>
              <a:rPr lang="en-US" dirty="0"/>
              <a:t>No need to use Git – but you can if you want to!</a:t>
            </a:r>
          </a:p>
        </p:txBody>
      </p:sp>
    </p:spTree>
    <p:extLst>
      <p:ext uri="{BB962C8B-B14F-4D97-AF65-F5344CB8AC3E}">
        <p14:creationId xmlns:p14="http://schemas.microsoft.com/office/powerpoint/2010/main" val="3140929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What do we provide?</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198" y="1825625"/>
            <a:ext cx="7354331" cy="4429151"/>
          </a:xfrm>
        </p:spPr>
        <p:txBody>
          <a:bodyPr>
            <a:normAutofit fontScale="62500" lnSpcReduction="20000"/>
          </a:bodyPr>
          <a:lstStyle/>
          <a:p>
            <a:pPr fontAlgn="base"/>
            <a:r>
              <a:rPr lang="en-US" dirty="0"/>
              <a:t>Installation guide to set up:</a:t>
            </a:r>
          </a:p>
          <a:p>
            <a:pPr lvl="1" fontAlgn="base"/>
            <a:r>
              <a:rPr lang="en-US" dirty="0"/>
              <a:t>Anaconda</a:t>
            </a:r>
          </a:p>
          <a:p>
            <a:pPr lvl="1" fontAlgn="base"/>
            <a:r>
              <a:rPr lang="en-US" dirty="0" err="1"/>
              <a:t>VSCode</a:t>
            </a:r>
            <a:endParaRPr lang="en-US" dirty="0"/>
          </a:p>
          <a:p>
            <a:pPr lvl="1" fontAlgn="base"/>
            <a:r>
              <a:rPr lang="en-US" dirty="0"/>
              <a:t>Git</a:t>
            </a:r>
          </a:p>
          <a:p>
            <a:pPr lvl="1" fontAlgn="base"/>
            <a:r>
              <a:rPr lang="en-US" dirty="0"/>
              <a:t>GitHub</a:t>
            </a:r>
          </a:p>
          <a:p>
            <a:pPr marL="0" indent="0" fontAlgn="base">
              <a:buNone/>
            </a:pPr>
            <a:endParaRPr lang="en-US" dirty="0"/>
          </a:p>
          <a:p>
            <a:pPr marL="0" indent="0" fontAlgn="base">
              <a:buNone/>
            </a:pPr>
            <a:r>
              <a:rPr lang="en-US" dirty="0"/>
              <a:t>Still a work in progress </a:t>
            </a:r>
            <a:r>
              <a:rPr lang="en-US" sz="2400" dirty="0">
                <a:hlinkClick r:id="rId4"/>
              </a:rPr>
              <a:t>https://github.com/julienweihs/GEOF/tree/main</a:t>
            </a:r>
            <a:r>
              <a:rPr lang="en-US" sz="2400" dirty="0"/>
              <a:t> </a:t>
            </a:r>
          </a:p>
          <a:p>
            <a:pPr marL="0" indent="0" fontAlgn="base">
              <a:buNone/>
            </a:pPr>
            <a:endParaRPr lang="en-US" dirty="0"/>
          </a:p>
          <a:p>
            <a:pPr marL="0" indent="0" fontAlgn="base">
              <a:buNone/>
            </a:pPr>
            <a:r>
              <a:rPr lang="en-US" dirty="0"/>
              <a:t>Ideas of topics for exercises are welcome!</a:t>
            </a:r>
          </a:p>
          <a:p>
            <a:pPr marL="0" indent="0" fontAlgn="base">
              <a:buNone/>
            </a:pPr>
            <a:endParaRPr lang="en-US" dirty="0"/>
          </a:p>
          <a:p>
            <a:pPr marL="0" indent="0" fontAlgn="base">
              <a:buNone/>
            </a:pPr>
            <a:endParaRPr lang="en-US" dirty="0">
              <a:hlinkClick r:id="rId4"/>
            </a:endParaRPr>
          </a:p>
          <a:p>
            <a:pPr marL="0" indent="0" fontAlgn="base">
              <a:buNone/>
            </a:pPr>
            <a:endParaRPr lang="en-US" dirty="0">
              <a:hlinkClick r:id="rId4"/>
            </a:endParaRPr>
          </a:p>
          <a:p>
            <a:pPr marL="0" indent="0" fontAlgn="base">
              <a:buNone/>
            </a:pPr>
            <a:r>
              <a:rPr lang="en-US" dirty="0">
                <a:hlinkClick r:id="rId4"/>
              </a:rPr>
              <a:t>https://github.com/julienweihs/GEOF/tree/main</a:t>
            </a:r>
            <a:r>
              <a:rPr lang="en-US" dirty="0"/>
              <a:t> </a:t>
            </a:r>
          </a:p>
          <a:p>
            <a:pPr marL="0" indent="0" fontAlgn="base">
              <a:buNone/>
            </a:pPr>
            <a:endParaRPr lang="en-US" dirty="0"/>
          </a:p>
          <a:p>
            <a:pPr marL="0" indent="0" fontAlgn="base">
              <a:buNone/>
            </a:pPr>
            <a:r>
              <a:rPr lang="en-US" dirty="0" err="1"/>
              <a:t>sd</a:t>
            </a:r>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5">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5">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pic>
        <p:nvPicPr>
          <p:cNvPr id="1026" name="Picture 2">
            <a:extLst>
              <a:ext uri="{FF2B5EF4-FFF2-40B4-BE49-F238E27FC236}">
                <a16:creationId xmlns:a16="http://schemas.microsoft.com/office/drawing/2014/main" id="{07A8FAA0-DAEC-F05B-C865-DB889D7A7C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5429" y="1561127"/>
            <a:ext cx="6904971" cy="329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381075"/>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Take-home message</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198" y="1825625"/>
            <a:ext cx="10258170" cy="4429151"/>
          </a:xfrm>
        </p:spPr>
        <p:txBody>
          <a:bodyPr/>
          <a:lstStyle/>
          <a:p>
            <a:pPr fontAlgn="base"/>
            <a:r>
              <a:rPr lang="en-US" dirty="0"/>
              <a:t>If you want to get started with python or have students that need programming – check out our GitHub</a:t>
            </a:r>
          </a:p>
          <a:p>
            <a:pPr lvl="1" fontAlgn="base"/>
            <a:r>
              <a:rPr lang="en-US" dirty="0">
                <a:hlinkClick r:id="rId3"/>
              </a:rPr>
              <a:t>https://github.com/julienweihs/GEOF/tree/main</a:t>
            </a:r>
            <a:endParaRPr lang="en-US" dirty="0"/>
          </a:p>
          <a:p>
            <a:pPr marL="0" indent="0" fontAlgn="base">
              <a:buNone/>
            </a:pPr>
            <a:endParaRPr lang="en-US" dirty="0"/>
          </a:p>
          <a:p>
            <a:pPr fontAlgn="base"/>
            <a:r>
              <a:rPr lang="en-US" dirty="0"/>
              <a:t>Start using Git! </a:t>
            </a:r>
          </a:p>
          <a:p>
            <a:pPr lvl="1" fontAlgn="base"/>
            <a:r>
              <a:rPr lang="en-US" dirty="0"/>
              <a:t>Version control, backup, and collaboration</a:t>
            </a:r>
          </a:p>
          <a:p>
            <a:pPr fontAlgn="base"/>
            <a:endParaRPr lang="en-US" dirty="0"/>
          </a:p>
          <a:p>
            <a:pPr fontAlgn="base"/>
            <a:r>
              <a:rPr lang="en-US" dirty="0"/>
              <a:t>If you have similar challenges or solutions regarding programming with students at your institute, I’d love to discuss more!</a:t>
            </a:r>
          </a:p>
          <a:p>
            <a:pPr marL="0" indent="0" fontAlgn="base">
              <a:buNone/>
            </a:pPr>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39752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ng shot of icebergs&#10;&#10;Description automatically generated">
            <a:extLst>
              <a:ext uri="{FF2B5EF4-FFF2-40B4-BE49-F238E27FC236}">
                <a16:creationId xmlns:a16="http://schemas.microsoft.com/office/drawing/2014/main" id="{2F8FBFD8-8E35-0116-E658-3DA36D11A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3384903-FF81-EAF7-84E9-3296641ECF84}"/>
              </a:ext>
            </a:extLst>
          </p:cNvPr>
          <p:cNvSpPr>
            <a:spLocks noGrp="1"/>
          </p:cNvSpPr>
          <p:nvPr>
            <p:ph type="ctrTitle"/>
          </p:nvPr>
        </p:nvSpPr>
        <p:spPr>
          <a:xfrm>
            <a:off x="1936172" y="0"/>
            <a:ext cx="8319655" cy="2387600"/>
          </a:xfrm>
        </p:spPr>
        <p:txBody>
          <a:bodyPr/>
          <a:lstStyle/>
          <a:p>
            <a:r>
              <a:rPr lang="en-US" dirty="0">
                <a:solidFill>
                  <a:schemeClr val="bg1"/>
                </a:solidFill>
              </a:rPr>
              <a:t>Take home messages</a:t>
            </a:r>
            <a:endParaRPr lang="nb-NO" dirty="0">
              <a:solidFill>
                <a:schemeClr val="bg1"/>
              </a:solidFill>
            </a:endParaRPr>
          </a:p>
        </p:txBody>
      </p:sp>
      <p:pic>
        <p:nvPicPr>
          <p:cNvPr id="6" name="Picture 5">
            <a:extLst>
              <a:ext uri="{FF2B5EF4-FFF2-40B4-BE49-F238E27FC236}">
                <a16:creationId xmlns:a16="http://schemas.microsoft.com/office/drawing/2014/main" id="{48D7C330-69B7-F2A0-E7E9-45787427E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99" y="5831590"/>
            <a:ext cx="901700" cy="901700"/>
          </a:xfrm>
          <a:prstGeom prst="rect">
            <a:avLst/>
          </a:prstGeom>
        </p:spPr>
      </p:pic>
      <p:pic>
        <p:nvPicPr>
          <p:cNvPr id="7" name="Picture 6">
            <a:extLst>
              <a:ext uri="{FF2B5EF4-FFF2-40B4-BE49-F238E27FC236}">
                <a16:creationId xmlns:a16="http://schemas.microsoft.com/office/drawing/2014/main" id="{9F3FEEB9-3FB4-29F7-CD1E-4AB52F8D2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4" name="Rectangle 3">
            <a:extLst>
              <a:ext uri="{FF2B5EF4-FFF2-40B4-BE49-F238E27FC236}">
                <a16:creationId xmlns:a16="http://schemas.microsoft.com/office/drawing/2014/main" id="{276777BB-BCCE-4F5B-B1B4-E35BB2065D7D}"/>
              </a:ext>
            </a:extLst>
          </p:cNvPr>
          <p:cNvSpPr/>
          <p:nvPr/>
        </p:nvSpPr>
        <p:spPr>
          <a:xfrm>
            <a:off x="3614022" y="3359616"/>
            <a:ext cx="8462087" cy="3372257"/>
          </a:xfrm>
          <a:prstGeom prst="rect">
            <a:avLst/>
          </a:prstGeom>
          <a:solidFill>
            <a:srgbClr val="435778">
              <a:alpha val="7686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 name="Subtitle 2">
            <a:extLst>
              <a:ext uri="{FF2B5EF4-FFF2-40B4-BE49-F238E27FC236}">
                <a16:creationId xmlns:a16="http://schemas.microsoft.com/office/drawing/2014/main" id="{ACCD5396-7C35-E00A-3B9C-7BB9472F4E09}"/>
              </a:ext>
            </a:extLst>
          </p:cNvPr>
          <p:cNvSpPr>
            <a:spLocks noGrp="1"/>
          </p:cNvSpPr>
          <p:nvPr>
            <p:ph type="subTitle" idx="1"/>
          </p:nvPr>
        </p:nvSpPr>
        <p:spPr>
          <a:xfrm>
            <a:off x="3614022" y="3498383"/>
            <a:ext cx="8486801" cy="3186625"/>
          </a:xfrm>
        </p:spPr>
        <p:txBody>
          <a:bodyPr/>
          <a:lstStyle/>
          <a:p>
            <a:pPr fontAlgn="base"/>
            <a:r>
              <a:rPr lang="en-US" dirty="0">
                <a:solidFill>
                  <a:schemeClr val="bg1"/>
                </a:solidFill>
              </a:rPr>
              <a:t>If you want to get started with python or have students that need programming – check out our </a:t>
            </a:r>
            <a:r>
              <a:rPr lang="en-US" dirty="0">
                <a:solidFill>
                  <a:schemeClr val="bg1"/>
                </a:solidFill>
                <a:hlinkClick r:id="rId6">
                  <a:extLst>
                    <a:ext uri="{A12FA001-AC4F-418D-AE19-62706E023703}">
                      <ahyp:hlinkClr xmlns:ahyp="http://schemas.microsoft.com/office/drawing/2018/hyperlinkcolor" val="tx"/>
                    </a:ext>
                  </a:extLst>
                </a:hlinkClick>
              </a:rPr>
              <a:t>GitHub</a:t>
            </a:r>
            <a:endParaRPr lang="en-US" dirty="0">
              <a:solidFill>
                <a:schemeClr val="bg1"/>
              </a:solidFill>
            </a:endParaRPr>
          </a:p>
          <a:p>
            <a:pPr fontAlgn="base"/>
            <a:endParaRPr lang="en-US" sz="1800" dirty="0">
              <a:solidFill>
                <a:schemeClr val="bg1"/>
              </a:solidFill>
            </a:endParaRPr>
          </a:p>
          <a:p>
            <a:pPr fontAlgn="base"/>
            <a:r>
              <a:rPr lang="en-US" dirty="0">
                <a:solidFill>
                  <a:schemeClr val="bg1"/>
                </a:solidFill>
              </a:rPr>
              <a:t>Start using Git! </a:t>
            </a:r>
          </a:p>
          <a:p>
            <a:pPr lvl="1" fontAlgn="base"/>
            <a:r>
              <a:rPr lang="en-US" dirty="0">
                <a:solidFill>
                  <a:schemeClr val="bg1"/>
                </a:solidFill>
              </a:rPr>
              <a:t>Version control, backup, and collaboration</a:t>
            </a:r>
          </a:p>
          <a:p>
            <a:pPr fontAlgn="base"/>
            <a:endParaRPr lang="en-US" sz="1800" dirty="0">
              <a:solidFill>
                <a:schemeClr val="bg1"/>
              </a:solidFill>
            </a:endParaRPr>
          </a:p>
          <a:p>
            <a:pPr fontAlgn="base"/>
            <a:r>
              <a:rPr lang="en-US" dirty="0">
                <a:solidFill>
                  <a:schemeClr val="bg1"/>
                </a:solidFill>
              </a:rPr>
              <a:t>If you have similar challenges or solutions regarding programming with students at your institute, I’d love to discuss more!</a:t>
            </a:r>
          </a:p>
        </p:txBody>
      </p:sp>
    </p:spTree>
    <p:extLst>
      <p:ext uri="{BB962C8B-B14F-4D97-AF65-F5344CB8AC3E}">
        <p14:creationId xmlns:p14="http://schemas.microsoft.com/office/powerpoint/2010/main" val="98452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ng shot of icebergs&#10;&#10;Description automatically generated">
            <a:extLst>
              <a:ext uri="{FF2B5EF4-FFF2-40B4-BE49-F238E27FC236}">
                <a16:creationId xmlns:a16="http://schemas.microsoft.com/office/drawing/2014/main" id="{2F8FBFD8-8E35-0116-E658-3DA36D11A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ACCD5396-7C35-E00A-3B9C-7BB9472F4E09}"/>
              </a:ext>
            </a:extLst>
          </p:cNvPr>
          <p:cNvSpPr>
            <a:spLocks noGrp="1"/>
          </p:cNvSpPr>
          <p:nvPr>
            <p:ph type="subTitle" idx="1"/>
          </p:nvPr>
        </p:nvSpPr>
        <p:spPr>
          <a:xfrm>
            <a:off x="5342707" y="3621315"/>
            <a:ext cx="6479179" cy="1655762"/>
          </a:xfrm>
        </p:spPr>
        <p:txBody>
          <a:bodyPr>
            <a:noAutofit/>
          </a:bodyPr>
          <a:lstStyle/>
          <a:p>
            <a:pPr marL="457200" indent="-457200" algn="l" rtl="0" fontAlgn="base">
              <a:buFont typeface="Arial" panose="020B0604020202020204" pitchFamily="34" charset="0"/>
              <a:buChar char="•"/>
            </a:pPr>
            <a:r>
              <a:rPr lang="en-US" sz="4000" b="0" i="0" dirty="0">
                <a:solidFill>
                  <a:schemeClr val="bg1"/>
                </a:solidFill>
                <a:effectLst/>
                <a:latin typeface="Calibri" panose="020F0502020204030204" pitchFamily="34" charset="0"/>
              </a:rPr>
              <a:t>Do you use programming? </a:t>
            </a:r>
          </a:p>
          <a:p>
            <a:pPr marL="457200" indent="-457200" algn="l" rtl="0" fontAlgn="base">
              <a:buFont typeface="Arial" panose="020B0604020202020204" pitchFamily="34" charset="0"/>
              <a:buChar char="•"/>
            </a:pPr>
            <a:r>
              <a:rPr lang="en-US" sz="4000" b="0" i="0" dirty="0">
                <a:solidFill>
                  <a:schemeClr val="bg1"/>
                </a:solidFill>
                <a:effectLst/>
                <a:latin typeface="Calibri" panose="020F0502020204030204" pitchFamily="34" charset="0"/>
              </a:rPr>
              <a:t>Do you use python? </a:t>
            </a:r>
          </a:p>
          <a:p>
            <a:pPr marL="457200" indent="-457200" algn="l" rtl="0" fontAlgn="base">
              <a:buFont typeface="Arial" panose="020B0604020202020204" pitchFamily="34" charset="0"/>
              <a:buChar char="•"/>
            </a:pPr>
            <a:r>
              <a:rPr lang="en-US" sz="4000" b="0" i="0" dirty="0">
                <a:solidFill>
                  <a:schemeClr val="bg1"/>
                </a:solidFill>
                <a:effectLst/>
                <a:latin typeface="Calibri" panose="020F0502020204030204" pitchFamily="34" charset="0"/>
              </a:rPr>
              <a:t>Do you use Git? </a:t>
            </a:r>
          </a:p>
          <a:p>
            <a:pPr marL="457200" indent="-457200" algn="l" rtl="0" fontAlgn="base">
              <a:buFont typeface="Arial" panose="020B0604020202020204" pitchFamily="34" charset="0"/>
              <a:buChar char="•"/>
            </a:pPr>
            <a:r>
              <a:rPr lang="en-US" sz="4000" b="0" i="0" dirty="0">
                <a:solidFill>
                  <a:schemeClr val="bg1"/>
                </a:solidFill>
                <a:effectLst/>
                <a:latin typeface="Calibri" panose="020F0502020204030204" pitchFamily="34" charset="0"/>
              </a:rPr>
              <a:t>Do you teach or supervise? </a:t>
            </a:r>
          </a:p>
        </p:txBody>
      </p:sp>
      <p:pic>
        <p:nvPicPr>
          <p:cNvPr id="6" name="Picture 5">
            <a:extLst>
              <a:ext uri="{FF2B5EF4-FFF2-40B4-BE49-F238E27FC236}">
                <a16:creationId xmlns:a16="http://schemas.microsoft.com/office/drawing/2014/main" id="{48D7C330-69B7-F2A0-E7E9-45787427EF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299" y="5831590"/>
            <a:ext cx="901700" cy="901700"/>
          </a:xfrm>
          <a:prstGeom prst="rect">
            <a:avLst/>
          </a:prstGeom>
        </p:spPr>
      </p:pic>
      <p:pic>
        <p:nvPicPr>
          <p:cNvPr id="7" name="Picture 6">
            <a:extLst>
              <a:ext uri="{FF2B5EF4-FFF2-40B4-BE49-F238E27FC236}">
                <a16:creationId xmlns:a16="http://schemas.microsoft.com/office/drawing/2014/main" id="{9F3FEEB9-3FB4-29F7-CD1E-4AB52F8D2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Tree>
    <p:extLst>
      <p:ext uri="{BB962C8B-B14F-4D97-AF65-F5344CB8AC3E}">
        <p14:creationId xmlns:p14="http://schemas.microsoft.com/office/powerpoint/2010/main" val="2130716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How it started</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2987136" cy="1766661"/>
          </a:xfrm>
        </p:spPr>
        <p:txBody>
          <a:bodyPr/>
          <a:lstStyle/>
          <a:p>
            <a:pPr marL="0" indent="0">
              <a:buNone/>
            </a:pPr>
            <a:r>
              <a:rPr lang="en-US" dirty="0"/>
              <a:t>Seminars in python programming with “</a:t>
            </a:r>
            <a:r>
              <a:rPr lang="en-US" dirty="0" err="1"/>
              <a:t>Ekte</a:t>
            </a:r>
            <a:r>
              <a:rPr lang="en-US" dirty="0"/>
              <a:t> Data” (“Real Data”)</a:t>
            </a:r>
            <a:endParaRPr lang="nb-NO"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3">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3">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9" name="Content Placeholder 2">
            <a:extLst>
              <a:ext uri="{FF2B5EF4-FFF2-40B4-BE49-F238E27FC236}">
                <a16:creationId xmlns:a16="http://schemas.microsoft.com/office/drawing/2014/main" id="{307533B4-E764-973D-EE9D-2D7FA225C1D1}"/>
              </a:ext>
            </a:extLst>
          </p:cNvPr>
          <p:cNvSpPr txBox="1">
            <a:spLocks/>
          </p:cNvSpPr>
          <p:nvPr/>
        </p:nvSpPr>
        <p:spPr>
          <a:xfrm>
            <a:off x="2695834" y="3893322"/>
            <a:ext cx="2407508" cy="176666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Julien: Programming is a major threshold for our students </a:t>
            </a:r>
            <a:endParaRPr lang="nb-NO" dirty="0"/>
          </a:p>
        </p:txBody>
      </p:sp>
      <p:sp>
        <p:nvSpPr>
          <p:cNvPr id="10" name="Content Placeholder 2">
            <a:extLst>
              <a:ext uri="{FF2B5EF4-FFF2-40B4-BE49-F238E27FC236}">
                <a16:creationId xmlns:a16="http://schemas.microsoft.com/office/drawing/2014/main" id="{1EEDCBE7-C2D8-716C-F074-E26EB91FBA4F}"/>
              </a:ext>
            </a:extLst>
          </p:cNvPr>
          <p:cNvSpPr txBox="1">
            <a:spLocks/>
          </p:cNvSpPr>
          <p:nvPr/>
        </p:nvSpPr>
        <p:spPr>
          <a:xfrm>
            <a:off x="5045679" y="1908674"/>
            <a:ext cx="2407508" cy="1766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can we reduce the size of this threshold?</a:t>
            </a:r>
            <a:endParaRPr lang="nb-NO" dirty="0"/>
          </a:p>
        </p:txBody>
      </p:sp>
      <p:sp>
        <p:nvSpPr>
          <p:cNvPr id="11" name="Content Placeholder 2">
            <a:extLst>
              <a:ext uri="{FF2B5EF4-FFF2-40B4-BE49-F238E27FC236}">
                <a16:creationId xmlns:a16="http://schemas.microsoft.com/office/drawing/2014/main" id="{C7E0E988-091A-1D5D-4161-7AEF973B9F6A}"/>
              </a:ext>
            </a:extLst>
          </p:cNvPr>
          <p:cNvSpPr txBox="1">
            <a:spLocks/>
          </p:cNvSpPr>
          <p:nvPr/>
        </p:nvSpPr>
        <p:spPr>
          <a:xfrm>
            <a:off x="6711221" y="4087568"/>
            <a:ext cx="2907954" cy="18004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Improve the infrastructure to make it easier to get started</a:t>
            </a:r>
            <a:endParaRPr lang="nb-NO" dirty="0"/>
          </a:p>
        </p:txBody>
      </p:sp>
      <p:sp>
        <p:nvSpPr>
          <p:cNvPr id="12" name="Freeform: Shape 11">
            <a:extLst>
              <a:ext uri="{FF2B5EF4-FFF2-40B4-BE49-F238E27FC236}">
                <a16:creationId xmlns:a16="http://schemas.microsoft.com/office/drawing/2014/main" id="{67234BB8-2F92-3897-469C-2A7B9B534AC0}"/>
              </a:ext>
            </a:extLst>
          </p:cNvPr>
          <p:cNvSpPr/>
          <p:nvPr/>
        </p:nvSpPr>
        <p:spPr>
          <a:xfrm>
            <a:off x="1260389" y="3558746"/>
            <a:ext cx="1000897" cy="1075038"/>
          </a:xfrm>
          <a:custGeom>
            <a:avLst/>
            <a:gdLst>
              <a:gd name="connsiteX0" fmla="*/ 0 w 1000897"/>
              <a:gd name="connsiteY0" fmla="*/ 0 h 1075038"/>
              <a:gd name="connsiteX1" fmla="*/ 222422 w 1000897"/>
              <a:gd name="connsiteY1" fmla="*/ 704335 h 1075038"/>
              <a:gd name="connsiteX2" fmla="*/ 1000897 w 1000897"/>
              <a:gd name="connsiteY2" fmla="*/ 1075038 h 1075038"/>
            </a:gdLst>
            <a:ahLst/>
            <a:cxnLst>
              <a:cxn ang="0">
                <a:pos x="connsiteX0" y="connsiteY0"/>
              </a:cxn>
              <a:cxn ang="0">
                <a:pos x="connsiteX1" y="connsiteY1"/>
              </a:cxn>
              <a:cxn ang="0">
                <a:pos x="connsiteX2" y="connsiteY2"/>
              </a:cxn>
            </a:cxnLst>
            <a:rect l="l" t="t" r="r" b="b"/>
            <a:pathLst>
              <a:path w="1000897" h="1075038" fill="none" extrusionOk="0">
                <a:moveTo>
                  <a:pt x="0" y="0"/>
                </a:moveTo>
                <a:cubicBezTo>
                  <a:pt x="9676" y="214520"/>
                  <a:pt x="71010" y="514669"/>
                  <a:pt x="222422" y="704335"/>
                </a:cubicBezTo>
                <a:cubicBezTo>
                  <a:pt x="444581" y="816003"/>
                  <a:pt x="705789" y="1018355"/>
                  <a:pt x="1000897" y="1075038"/>
                </a:cubicBezTo>
              </a:path>
              <a:path w="1000897" h="1075038" stroke="0" extrusionOk="0">
                <a:moveTo>
                  <a:pt x="0" y="0"/>
                </a:moveTo>
                <a:cubicBezTo>
                  <a:pt x="39830" y="270447"/>
                  <a:pt x="6635" y="493033"/>
                  <a:pt x="222422" y="704335"/>
                </a:cubicBezTo>
                <a:cubicBezTo>
                  <a:pt x="418072" y="903233"/>
                  <a:pt x="638824" y="991569"/>
                  <a:pt x="1000897" y="1075038"/>
                </a:cubicBezTo>
              </a:path>
            </a:pathLst>
          </a:custGeom>
          <a:ln w="38100" cap="flat" cmpd="sng" algn="ctr">
            <a:solidFill>
              <a:schemeClr val="accent2"/>
            </a:solidFill>
            <a:prstDash val="solid"/>
            <a:round/>
            <a:headEnd type="none" w="med" len="med"/>
            <a:tailEnd type="arrow" w="med" len="med"/>
            <a:extLst>
              <a:ext uri="{C807C97D-BFC1-408E-A445-0C87EB9F89A2}">
                <ask:lineSketchStyleProps xmlns:ask="http://schemas.microsoft.com/office/drawing/2018/sketchyshapes" sd="2426672124">
                  <a:custGeom>
                    <a:avLst/>
                    <a:gdLst>
                      <a:gd name="connsiteX0" fmla="*/ 0 w 1000897"/>
                      <a:gd name="connsiteY0" fmla="*/ 0 h 1075038"/>
                      <a:gd name="connsiteX1" fmla="*/ 222422 w 1000897"/>
                      <a:gd name="connsiteY1" fmla="*/ 704335 h 1075038"/>
                      <a:gd name="connsiteX2" fmla="*/ 1000897 w 1000897"/>
                      <a:gd name="connsiteY2" fmla="*/ 1075038 h 1075038"/>
                    </a:gdLst>
                    <a:ahLst/>
                    <a:cxnLst>
                      <a:cxn ang="0">
                        <a:pos x="connsiteX0" y="connsiteY0"/>
                      </a:cxn>
                      <a:cxn ang="0">
                        <a:pos x="connsiteX1" y="connsiteY1"/>
                      </a:cxn>
                      <a:cxn ang="0">
                        <a:pos x="connsiteX2" y="connsiteY2"/>
                      </a:cxn>
                    </a:cxnLst>
                    <a:rect l="l" t="t" r="r" b="b"/>
                    <a:pathLst>
                      <a:path w="1000897" h="1075038">
                        <a:moveTo>
                          <a:pt x="0" y="0"/>
                        </a:moveTo>
                        <a:cubicBezTo>
                          <a:pt x="27803" y="262581"/>
                          <a:pt x="55606" y="525162"/>
                          <a:pt x="222422" y="704335"/>
                        </a:cubicBezTo>
                        <a:cubicBezTo>
                          <a:pt x="389238" y="883508"/>
                          <a:pt x="695067" y="979273"/>
                          <a:pt x="1000897" y="1075038"/>
                        </a:cubicBezTo>
                      </a:path>
                    </a:pathLst>
                  </a:custGeom>
                  <ask:type>
                    <ask:lineSketchScribbl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nb-NO"/>
          </a:p>
        </p:txBody>
      </p:sp>
      <p:sp>
        <p:nvSpPr>
          <p:cNvPr id="13" name="Freeform: Shape 12">
            <a:extLst>
              <a:ext uri="{FF2B5EF4-FFF2-40B4-BE49-F238E27FC236}">
                <a16:creationId xmlns:a16="http://schemas.microsoft.com/office/drawing/2014/main" id="{DA6FE785-BF75-0B92-504E-885EF94E5C36}"/>
              </a:ext>
            </a:extLst>
          </p:cNvPr>
          <p:cNvSpPr/>
          <p:nvPr/>
        </p:nvSpPr>
        <p:spPr>
          <a:xfrm flipV="1">
            <a:off x="4009710" y="3225812"/>
            <a:ext cx="1000897" cy="826560"/>
          </a:xfrm>
          <a:custGeom>
            <a:avLst/>
            <a:gdLst>
              <a:gd name="connsiteX0" fmla="*/ 0 w 1000897"/>
              <a:gd name="connsiteY0" fmla="*/ 0 h 826560"/>
              <a:gd name="connsiteX1" fmla="*/ 222422 w 1000897"/>
              <a:gd name="connsiteY1" fmla="*/ 541539 h 826560"/>
              <a:gd name="connsiteX2" fmla="*/ 1000897 w 1000897"/>
              <a:gd name="connsiteY2" fmla="*/ 826560 h 826560"/>
            </a:gdLst>
            <a:ahLst/>
            <a:cxnLst>
              <a:cxn ang="0">
                <a:pos x="connsiteX0" y="connsiteY0"/>
              </a:cxn>
              <a:cxn ang="0">
                <a:pos x="connsiteX1" y="connsiteY1"/>
              </a:cxn>
              <a:cxn ang="0">
                <a:pos x="connsiteX2" y="connsiteY2"/>
              </a:cxn>
            </a:cxnLst>
            <a:rect l="l" t="t" r="r" b="b"/>
            <a:pathLst>
              <a:path w="1000897" h="826560" fill="none" extrusionOk="0">
                <a:moveTo>
                  <a:pt x="0" y="0"/>
                </a:moveTo>
                <a:cubicBezTo>
                  <a:pt x="22918" y="188936"/>
                  <a:pt x="92696" y="378513"/>
                  <a:pt x="222422" y="541539"/>
                </a:cubicBezTo>
                <a:cubicBezTo>
                  <a:pt x="402269" y="663404"/>
                  <a:pt x="719789" y="843040"/>
                  <a:pt x="1000897" y="826560"/>
                </a:cubicBezTo>
              </a:path>
              <a:path w="1000897" h="826560" stroke="0" extrusionOk="0">
                <a:moveTo>
                  <a:pt x="0" y="0"/>
                </a:moveTo>
                <a:cubicBezTo>
                  <a:pt x="54873" y="219593"/>
                  <a:pt x="24993" y="383695"/>
                  <a:pt x="222422" y="541539"/>
                </a:cubicBezTo>
                <a:cubicBezTo>
                  <a:pt x="448915" y="720124"/>
                  <a:pt x="632662" y="766572"/>
                  <a:pt x="1000897" y="826560"/>
                </a:cubicBezTo>
              </a:path>
            </a:pathLst>
          </a:custGeom>
          <a:ln w="38100" cap="flat" cmpd="sng" algn="ctr">
            <a:solidFill>
              <a:schemeClr val="accent2"/>
            </a:solidFill>
            <a:prstDash val="solid"/>
            <a:round/>
            <a:headEnd type="none" w="med" len="med"/>
            <a:tailEnd type="arrow" w="med" len="med"/>
            <a:extLst>
              <a:ext uri="{C807C97D-BFC1-408E-A445-0C87EB9F89A2}">
                <ask:lineSketchStyleProps xmlns:ask="http://schemas.microsoft.com/office/drawing/2018/sketchyshapes" sd="2426672124">
                  <a:custGeom>
                    <a:avLst/>
                    <a:gdLst>
                      <a:gd name="connsiteX0" fmla="*/ 0 w 1000897"/>
                      <a:gd name="connsiteY0" fmla="*/ 0 h 1075038"/>
                      <a:gd name="connsiteX1" fmla="*/ 222422 w 1000897"/>
                      <a:gd name="connsiteY1" fmla="*/ 704335 h 1075038"/>
                      <a:gd name="connsiteX2" fmla="*/ 1000897 w 1000897"/>
                      <a:gd name="connsiteY2" fmla="*/ 1075038 h 1075038"/>
                    </a:gdLst>
                    <a:ahLst/>
                    <a:cxnLst>
                      <a:cxn ang="0">
                        <a:pos x="connsiteX0" y="connsiteY0"/>
                      </a:cxn>
                      <a:cxn ang="0">
                        <a:pos x="connsiteX1" y="connsiteY1"/>
                      </a:cxn>
                      <a:cxn ang="0">
                        <a:pos x="connsiteX2" y="connsiteY2"/>
                      </a:cxn>
                    </a:cxnLst>
                    <a:rect l="l" t="t" r="r" b="b"/>
                    <a:pathLst>
                      <a:path w="1000897" h="1075038">
                        <a:moveTo>
                          <a:pt x="0" y="0"/>
                        </a:moveTo>
                        <a:cubicBezTo>
                          <a:pt x="27803" y="262581"/>
                          <a:pt x="55606" y="525162"/>
                          <a:pt x="222422" y="704335"/>
                        </a:cubicBezTo>
                        <a:cubicBezTo>
                          <a:pt x="389238" y="883508"/>
                          <a:pt x="695067" y="979273"/>
                          <a:pt x="1000897" y="1075038"/>
                        </a:cubicBezTo>
                      </a:path>
                    </a:pathLst>
                  </a:custGeom>
                  <ask:type>
                    <ask:lineSketchScribbl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nb-NO"/>
          </a:p>
        </p:txBody>
      </p:sp>
      <p:sp>
        <p:nvSpPr>
          <p:cNvPr id="14" name="Freeform: Shape 13">
            <a:extLst>
              <a:ext uri="{FF2B5EF4-FFF2-40B4-BE49-F238E27FC236}">
                <a16:creationId xmlns:a16="http://schemas.microsoft.com/office/drawing/2014/main" id="{3731515F-52AE-1C93-410F-9AEA28BC9D84}"/>
              </a:ext>
            </a:extLst>
          </p:cNvPr>
          <p:cNvSpPr/>
          <p:nvPr/>
        </p:nvSpPr>
        <p:spPr>
          <a:xfrm rot="6405952" flipV="1">
            <a:off x="6834208" y="2926616"/>
            <a:ext cx="846989" cy="1263578"/>
          </a:xfrm>
          <a:custGeom>
            <a:avLst/>
            <a:gdLst>
              <a:gd name="connsiteX0" fmla="*/ 0 w 846989"/>
              <a:gd name="connsiteY0" fmla="*/ 0 h 1263578"/>
              <a:gd name="connsiteX1" fmla="*/ 188220 w 846989"/>
              <a:gd name="connsiteY1" fmla="*/ 827861 h 1263578"/>
              <a:gd name="connsiteX2" fmla="*/ 846989 w 846989"/>
              <a:gd name="connsiteY2" fmla="*/ 1263578 h 1263578"/>
            </a:gdLst>
            <a:ahLst/>
            <a:cxnLst>
              <a:cxn ang="0">
                <a:pos x="connsiteX0" y="connsiteY0"/>
              </a:cxn>
              <a:cxn ang="0">
                <a:pos x="connsiteX1" y="connsiteY1"/>
              </a:cxn>
              <a:cxn ang="0">
                <a:pos x="connsiteX2" y="connsiteY2"/>
              </a:cxn>
            </a:cxnLst>
            <a:rect l="l" t="t" r="r" b="b"/>
            <a:pathLst>
              <a:path w="846989" h="1263578" fill="none" extrusionOk="0">
                <a:moveTo>
                  <a:pt x="0" y="0"/>
                </a:moveTo>
                <a:cubicBezTo>
                  <a:pt x="13226" y="281320"/>
                  <a:pt x="87735" y="589553"/>
                  <a:pt x="188220" y="827861"/>
                </a:cubicBezTo>
                <a:cubicBezTo>
                  <a:pt x="333503" y="1033433"/>
                  <a:pt x="608024" y="1223325"/>
                  <a:pt x="846989" y="1263578"/>
                </a:cubicBezTo>
              </a:path>
              <a:path w="846989" h="1263578" stroke="0" extrusionOk="0">
                <a:moveTo>
                  <a:pt x="0" y="0"/>
                </a:moveTo>
                <a:cubicBezTo>
                  <a:pt x="43893" y="321951"/>
                  <a:pt x="17218" y="597689"/>
                  <a:pt x="188220" y="827861"/>
                </a:cubicBezTo>
                <a:cubicBezTo>
                  <a:pt x="398729" y="1085895"/>
                  <a:pt x="515664" y="1166872"/>
                  <a:pt x="846989" y="1263578"/>
                </a:cubicBezTo>
              </a:path>
            </a:pathLst>
          </a:custGeom>
          <a:ln w="38100" cap="flat" cmpd="sng" algn="ctr">
            <a:solidFill>
              <a:schemeClr val="accent2"/>
            </a:solidFill>
            <a:prstDash val="solid"/>
            <a:round/>
            <a:headEnd type="none" w="med" len="med"/>
            <a:tailEnd type="arrow" w="med" len="med"/>
            <a:extLst>
              <a:ext uri="{C807C97D-BFC1-408E-A445-0C87EB9F89A2}">
                <ask:lineSketchStyleProps xmlns:ask="http://schemas.microsoft.com/office/drawing/2018/sketchyshapes" sd="2426672124">
                  <a:custGeom>
                    <a:avLst/>
                    <a:gdLst>
                      <a:gd name="connsiteX0" fmla="*/ 0 w 1000897"/>
                      <a:gd name="connsiteY0" fmla="*/ 0 h 1075038"/>
                      <a:gd name="connsiteX1" fmla="*/ 222422 w 1000897"/>
                      <a:gd name="connsiteY1" fmla="*/ 704335 h 1075038"/>
                      <a:gd name="connsiteX2" fmla="*/ 1000897 w 1000897"/>
                      <a:gd name="connsiteY2" fmla="*/ 1075038 h 1075038"/>
                    </a:gdLst>
                    <a:ahLst/>
                    <a:cxnLst>
                      <a:cxn ang="0">
                        <a:pos x="connsiteX0" y="connsiteY0"/>
                      </a:cxn>
                      <a:cxn ang="0">
                        <a:pos x="connsiteX1" y="connsiteY1"/>
                      </a:cxn>
                      <a:cxn ang="0">
                        <a:pos x="connsiteX2" y="connsiteY2"/>
                      </a:cxn>
                    </a:cxnLst>
                    <a:rect l="l" t="t" r="r" b="b"/>
                    <a:pathLst>
                      <a:path w="1000897" h="1075038">
                        <a:moveTo>
                          <a:pt x="0" y="0"/>
                        </a:moveTo>
                        <a:cubicBezTo>
                          <a:pt x="27803" y="262581"/>
                          <a:pt x="55606" y="525162"/>
                          <a:pt x="222422" y="704335"/>
                        </a:cubicBezTo>
                        <a:cubicBezTo>
                          <a:pt x="389238" y="883508"/>
                          <a:pt x="695067" y="979273"/>
                          <a:pt x="1000897" y="1075038"/>
                        </a:cubicBezTo>
                      </a:path>
                    </a:pathLst>
                  </a:custGeom>
                  <ask:type>
                    <ask:lineSketchScribbl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nb-NO"/>
          </a:p>
        </p:txBody>
      </p:sp>
      <p:sp>
        <p:nvSpPr>
          <p:cNvPr id="15" name="Content Placeholder 2">
            <a:extLst>
              <a:ext uri="{FF2B5EF4-FFF2-40B4-BE49-F238E27FC236}">
                <a16:creationId xmlns:a16="http://schemas.microsoft.com/office/drawing/2014/main" id="{6BE60F87-1637-741F-36DB-6C440FA6F99E}"/>
              </a:ext>
            </a:extLst>
          </p:cNvPr>
          <p:cNvSpPr txBox="1">
            <a:spLocks/>
          </p:cNvSpPr>
          <p:nvPr/>
        </p:nvSpPr>
        <p:spPr>
          <a:xfrm>
            <a:off x="9205140" y="1235605"/>
            <a:ext cx="2609764" cy="203010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“Get started with Python programming using </a:t>
            </a:r>
            <a:r>
              <a:rPr lang="en-US" dirty="0" err="1"/>
              <a:t>VSCode</a:t>
            </a:r>
            <a:r>
              <a:rPr lang="en-US" dirty="0"/>
              <a:t> and Git”</a:t>
            </a:r>
            <a:endParaRPr lang="nb-NO" dirty="0"/>
          </a:p>
        </p:txBody>
      </p:sp>
      <p:sp>
        <p:nvSpPr>
          <p:cNvPr id="16" name="Freeform: Shape 15">
            <a:extLst>
              <a:ext uri="{FF2B5EF4-FFF2-40B4-BE49-F238E27FC236}">
                <a16:creationId xmlns:a16="http://schemas.microsoft.com/office/drawing/2014/main" id="{30525A99-AEB0-A28D-60C5-7502519E159E}"/>
              </a:ext>
            </a:extLst>
          </p:cNvPr>
          <p:cNvSpPr/>
          <p:nvPr/>
        </p:nvSpPr>
        <p:spPr>
          <a:xfrm rot="16433201">
            <a:off x="8923835" y="3306291"/>
            <a:ext cx="924703" cy="1048291"/>
          </a:xfrm>
          <a:custGeom>
            <a:avLst/>
            <a:gdLst>
              <a:gd name="connsiteX0" fmla="*/ 0 w 924703"/>
              <a:gd name="connsiteY0" fmla="*/ 0 h 1048291"/>
              <a:gd name="connsiteX1" fmla="*/ 205489 w 924703"/>
              <a:gd name="connsiteY1" fmla="*/ 686811 h 1048291"/>
              <a:gd name="connsiteX2" fmla="*/ 924703 w 924703"/>
              <a:gd name="connsiteY2" fmla="*/ 1048291 h 1048291"/>
            </a:gdLst>
            <a:ahLst/>
            <a:cxnLst>
              <a:cxn ang="0">
                <a:pos x="connsiteX0" y="connsiteY0"/>
              </a:cxn>
              <a:cxn ang="0">
                <a:pos x="connsiteX1" y="connsiteY1"/>
              </a:cxn>
              <a:cxn ang="0">
                <a:pos x="connsiteX2" y="connsiteY2"/>
              </a:cxn>
            </a:cxnLst>
            <a:rect l="l" t="t" r="r" b="b"/>
            <a:pathLst>
              <a:path w="924703" h="1048291" fill="none" extrusionOk="0">
                <a:moveTo>
                  <a:pt x="0" y="0"/>
                </a:moveTo>
                <a:cubicBezTo>
                  <a:pt x="12629" y="221429"/>
                  <a:pt x="91172" y="484983"/>
                  <a:pt x="205489" y="686811"/>
                </a:cubicBezTo>
                <a:cubicBezTo>
                  <a:pt x="397952" y="814753"/>
                  <a:pt x="651146" y="987682"/>
                  <a:pt x="924703" y="1048291"/>
                </a:cubicBezTo>
              </a:path>
              <a:path w="924703" h="1048291" stroke="0" extrusionOk="0">
                <a:moveTo>
                  <a:pt x="0" y="0"/>
                </a:moveTo>
                <a:cubicBezTo>
                  <a:pt x="51787" y="273117"/>
                  <a:pt x="9842" y="484848"/>
                  <a:pt x="205489" y="686811"/>
                </a:cubicBezTo>
                <a:cubicBezTo>
                  <a:pt x="387679" y="880730"/>
                  <a:pt x="628698" y="957850"/>
                  <a:pt x="924703" y="1048291"/>
                </a:cubicBezTo>
              </a:path>
            </a:pathLst>
          </a:custGeom>
          <a:ln w="38100" cap="flat" cmpd="sng" algn="ctr">
            <a:solidFill>
              <a:schemeClr val="accent2"/>
            </a:solidFill>
            <a:prstDash val="solid"/>
            <a:round/>
            <a:headEnd type="none" w="med" len="med"/>
            <a:tailEnd type="arrow" w="med" len="med"/>
            <a:extLst>
              <a:ext uri="{C807C97D-BFC1-408E-A445-0C87EB9F89A2}">
                <ask:lineSketchStyleProps xmlns:ask="http://schemas.microsoft.com/office/drawing/2018/sketchyshapes" sd="2426672124">
                  <a:custGeom>
                    <a:avLst/>
                    <a:gdLst>
                      <a:gd name="connsiteX0" fmla="*/ 0 w 1000897"/>
                      <a:gd name="connsiteY0" fmla="*/ 0 h 1075038"/>
                      <a:gd name="connsiteX1" fmla="*/ 222422 w 1000897"/>
                      <a:gd name="connsiteY1" fmla="*/ 704335 h 1075038"/>
                      <a:gd name="connsiteX2" fmla="*/ 1000897 w 1000897"/>
                      <a:gd name="connsiteY2" fmla="*/ 1075038 h 1075038"/>
                    </a:gdLst>
                    <a:ahLst/>
                    <a:cxnLst>
                      <a:cxn ang="0">
                        <a:pos x="connsiteX0" y="connsiteY0"/>
                      </a:cxn>
                      <a:cxn ang="0">
                        <a:pos x="connsiteX1" y="connsiteY1"/>
                      </a:cxn>
                      <a:cxn ang="0">
                        <a:pos x="connsiteX2" y="connsiteY2"/>
                      </a:cxn>
                    </a:cxnLst>
                    <a:rect l="l" t="t" r="r" b="b"/>
                    <a:pathLst>
                      <a:path w="1000897" h="1075038">
                        <a:moveTo>
                          <a:pt x="0" y="0"/>
                        </a:moveTo>
                        <a:cubicBezTo>
                          <a:pt x="27803" y="262581"/>
                          <a:pt x="55606" y="525162"/>
                          <a:pt x="222422" y="704335"/>
                        </a:cubicBezTo>
                        <a:cubicBezTo>
                          <a:pt x="389238" y="883508"/>
                          <a:pt x="695067" y="979273"/>
                          <a:pt x="1000897" y="1075038"/>
                        </a:cubicBezTo>
                      </a:path>
                    </a:pathLst>
                  </a:custGeom>
                  <ask:type>
                    <ask:lineSketchScribble/>
                  </ask:type>
                </ask:lineSketchStyleProps>
              </a:ext>
            </a:extLst>
          </a:ln>
        </p:spPr>
        <p:style>
          <a:lnRef idx="0">
            <a:scrgbClr r="0" g="0" b="0"/>
          </a:lnRef>
          <a:fillRef idx="0">
            <a:scrgbClr r="0" g="0" b="0"/>
          </a:fillRef>
          <a:effectRef idx="0">
            <a:scrgbClr r="0" g="0" b="0"/>
          </a:effectRef>
          <a:fontRef idx="minor">
            <a:schemeClr val="tx1"/>
          </a:fontRef>
        </p:style>
        <p:txBody>
          <a:bodyPr rtlCol="0" anchor="ctr"/>
          <a:lstStyle/>
          <a:p>
            <a:pPr algn="ctr"/>
            <a:endParaRPr lang="nb-NO"/>
          </a:p>
        </p:txBody>
      </p:sp>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320346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2" grpId="0" animBg="1"/>
      <p:bldP spid="13" grpId="0" animBg="1"/>
      <p:bldP spid="14" grpId="0" animBg="1"/>
      <p:bldP spid="15"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This is for you if … </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9047205" cy="4429151"/>
          </a:xfrm>
        </p:spPr>
        <p:txBody>
          <a:bodyPr/>
          <a:lstStyle/>
          <a:p>
            <a:pPr fontAlgn="base"/>
            <a:r>
              <a:rPr lang="en-US" dirty="0">
                <a:solidFill>
                  <a:srgbClr val="000000"/>
                </a:solidFill>
                <a:latin typeface="Calibri" panose="020F0502020204030204" pitchFamily="34" charset="0"/>
              </a:rPr>
              <a:t>You're trying to get started with python programming and GitHub yourself, </a:t>
            </a:r>
          </a:p>
          <a:p>
            <a:pPr fontAlgn="base"/>
            <a:r>
              <a:rPr lang="en-US" dirty="0">
                <a:solidFill>
                  <a:srgbClr val="000000"/>
                </a:solidFill>
                <a:latin typeface="Calibri" panose="020F0502020204030204" pitchFamily="34" charset="0"/>
              </a:rPr>
              <a:t>You're teaching courses where the students need programming, </a:t>
            </a:r>
          </a:p>
          <a:p>
            <a:pPr fontAlgn="base"/>
            <a:r>
              <a:rPr lang="en-US" dirty="0">
                <a:solidFill>
                  <a:srgbClr val="000000"/>
                </a:solidFill>
                <a:latin typeface="Calibri" panose="020F0502020204030204" pitchFamily="34" charset="0"/>
              </a:rPr>
              <a:t>Or maybe you're supervising someone who could use some help with getting? </a:t>
            </a:r>
          </a:p>
          <a:p>
            <a:pPr fontAlgn="base"/>
            <a:endParaRPr lang="en-US" dirty="0">
              <a:solidFill>
                <a:srgbClr val="000000"/>
              </a:solidFill>
              <a:latin typeface="Calibri" panose="020F0502020204030204" pitchFamily="34" charset="0"/>
            </a:endParaRPr>
          </a:p>
          <a:p>
            <a:pPr fontAlgn="base"/>
            <a:r>
              <a:rPr lang="en-US" dirty="0">
                <a:solidFill>
                  <a:srgbClr val="000000"/>
                </a:solidFill>
                <a:latin typeface="Calibri" panose="020F0502020204030204" pitchFamily="34" charset="0"/>
              </a:rPr>
              <a:t>Or if you work with similar solutions and challenges, and have input!</a:t>
            </a:r>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3617903777"/>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Where to start … </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6402859" cy="4429151"/>
          </a:xfrm>
        </p:spPr>
        <p:txBody>
          <a:bodyPr/>
          <a:lstStyle/>
          <a:p>
            <a:pPr fontAlgn="base"/>
            <a:r>
              <a:rPr lang="en-US" dirty="0">
                <a:solidFill>
                  <a:srgbClr val="000000"/>
                </a:solidFill>
                <a:latin typeface="Calibri" panose="020F0502020204030204" pitchFamily="34" charset="0"/>
              </a:rPr>
              <a:t>The more options, the harder to choose, the harder to get started</a:t>
            </a:r>
          </a:p>
          <a:p>
            <a:pPr fontAlgn="base"/>
            <a:r>
              <a:rPr lang="en-US" dirty="0">
                <a:solidFill>
                  <a:srgbClr val="000000"/>
                </a:solidFill>
                <a:latin typeface="Calibri" panose="020F0502020204030204" pitchFamily="34" charset="0"/>
              </a:rPr>
              <a:t>So why our “get started”: specifically tailored for natural sciences</a:t>
            </a:r>
          </a:p>
          <a:p>
            <a:pPr fontAlgn="base"/>
            <a:endParaRPr lang="en-US" dirty="0">
              <a:solidFill>
                <a:srgbClr val="000000"/>
              </a:solidFill>
              <a:latin typeface="Calibri" panose="020F0502020204030204" pitchFamily="34" charset="0"/>
            </a:endParaRPr>
          </a:p>
          <a:p>
            <a:pPr fontAlgn="base"/>
            <a:r>
              <a:rPr lang="en-US" dirty="0">
                <a:solidFill>
                  <a:srgbClr val="000000"/>
                </a:solidFill>
                <a:latin typeface="Calibri" panose="020F0502020204030204" pitchFamily="34" charset="0"/>
              </a:rPr>
              <a:t>Tools: </a:t>
            </a:r>
            <a:r>
              <a:rPr lang="en-US" dirty="0" err="1">
                <a:solidFill>
                  <a:srgbClr val="000000"/>
                </a:solidFill>
                <a:latin typeface="Calibri" panose="020F0502020204030204" pitchFamily="34" charset="0"/>
              </a:rPr>
              <a:t>Jupyter</a:t>
            </a:r>
            <a:r>
              <a:rPr lang="en-US" dirty="0">
                <a:solidFill>
                  <a:srgbClr val="000000"/>
                </a:solidFill>
                <a:latin typeface="Calibri" panose="020F0502020204030204" pitchFamily="34" charset="0"/>
              </a:rPr>
              <a:t> notebook, </a:t>
            </a:r>
            <a:r>
              <a:rPr lang="en-US" dirty="0" err="1">
                <a:solidFill>
                  <a:srgbClr val="000000"/>
                </a:solidFill>
                <a:latin typeface="Calibri" panose="020F0502020204030204" pitchFamily="34" charset="0"/>
              </a:rPr>
              <a:t>VSCode</a:t>
            </a:r>
            <a:r>
              <a:rPr lang="en-US" dirty="0">
                <a:solidFill>
                  <a:srgbClr val="000000"/>
                </a:solidFill>
                <a:latin typeface="Calibri" panose="020F0502020204030204" pitchFamily="34" charset="0"/>
              </a:rPr>
              <a:t>, Git</a:t>
            </a:r>
          </a:p>
          <a:p>
            <a:pPr fontAlgn="base"/>
            <a:endParaRPr lang="en-US" dirty="0">
              <a:solidFill>
                <a:srgbClr val="000000"/>
              </a:solidFill>
              <a:latin typeface="Calibri" panose="020F0502020204030204" pitchFamily="34" charset="0"/>
            </a:endParaRPr>
          </a:p>
          <a:p>
            <a:pPr fontAlgn="base"/>
            <a:r>
              <a:rPr lang="en-US" dirty="0">
                <a:solidFill>
                  <a:srgbClr val="000000"/>
                </a:solidFill>
                <a:latin typeface="Calibri" panose="020F0502020204030204" pitchFamily="34" charset="0"/>
              </a:rPr>
              <a:t>Work-in-progress, but several of the resources are already out</a:t>
            </a:r>
          </a:p>
          <a:p>
            <a:pPr fontAlgn="base"/>
            <a:endParaRPr lang="en-US" dirty="0">
              <a:solidFill>
                <a:srgbClr val="000000"/>
              </a:solidFill>
              <a:latin typeface="Calibri" panose="020F0502020204030204" pitchFamily="34" charset="0"/>
            </a:endParaRPr>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pic>
        <p:nvPicPr>
          <p:cNvPr id="10" name="Picture 9">
            <a:extLst>
              <a:ext uri="{FF2B5EF4-FFF2-40B4-BE49-F238E27FC236}">
                <a16:creationId xmlns:a16="http://schemas.microsoft.com/office/drawing/2014/main" id="{90DA80A1-61E4-ADA0-ACA5-F158941DB7E8}"/>
              </a:ext>
            </a:extLst>
          </p:cNvPr>
          <p:cNvPicPr>
            <a:picLocks noChangeAspect="1"/>
          </p:cNvPicPr>
          <p:nvPr/>
        </p:nvPicPr>
        <p:blipFill>
          <a:blip r:embed="rId7"/>
          <a:stretch>
            <a:fillRect/>
          </a:stretch>
        </p:blipFill>
        <p:spPr>
          <a:xfrm>
            <a:off x="7463482" y="829986"/>
            <a:ext cx="4420880" cy="5157694"/>
          </a:xfrm>
          <a:prstGeom prst="rect">
            <a:avLst/>
          </a:prstGeom>
        </p:spPr>
      </p:pic>
    </p:spTree>
    <p:extLst>
      <p:ext uri="{BB962C8B-B14F-4D97-AF65-F5344CB8AC3E}">
        <p14:creationId xmlns:p14="http://schemas.microsoft.com/office/powerpoint/2010/main" val="1436451494"/>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The basis of our idea</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11011930" cy="4429151"/>
          </a:xfrm>
        </p:spPr>
        <p:txBody>
          <a:bodyPr/>
          <a:lstStyle/>
          <a:p>
            <a:pPr fontAlgn="base"/>
            <a:r>
              <a:rPr lang="en-US" dirty="0"/>
              <a:t>Learn Python programming through exercises that are close to your field </a:t>
            </a:r>
          </a:p>
          <a:p>
            <a:pPr fontAlgn="base"/>
            <a:r>
              <a:rPr lang="en-US" dirty="0"/>
              <a:t>Get used to GitHub at the same time </a:t>
            </a:r>
            <a:endParaRPr lang="en-US" dirty="0">
              <a:solidFill>
                <a:srgbClr val="000000"/>
              </a:solidFill>
              <a:latin typeface="Calibri" panose="020F0502020204030204" pitchFamily="34" charset="0"/>
            </a:endParaRPr>
          </a:p>
          <a:p>
            <a:pPr fontAlgn="base"/>
            <a:r>
              <a:rPr lang="en-US" dirty="0">
                <a:solidFill>
                  <a:srgbClr val="000000"/>
                </a:solidFill>
                <a:latin typeface="Calibri" panose="020F0502020204030204" pitchFamily="34" charset="0"/>
              </a:rPr>
              <a:t>For the students: use the same setup for all courses to limit time spent on installations and confusion.</a:t>
            </a:r>
          </a:p>
          <a:p>
            <a:pPr fontAlgn="base"/>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116228492"/>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The aim</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11011930" cy="4429151"/>
          </a:xfrm>
        </p:spPr>
        <p:txBody>
          <a:bodyPr/>
          <a:lstStyle/>
          <a:p>
            <a:pPr marL="514350" indent="-514350" fontAlgn="base">
              <a:buAutoNum type="arabicParenR"/>
            </a:pPr>
            <a:r>
              <a:rPr lang="en-US" dirty="0"/>
              <a:t>Get comfortable with Python so that you can analyze your data, </a:t>
            </a:r>
          </a:p>
          <a:p>
            <a:pPr marL="514350" indent="-514350" fontAlgn="base">
              <a:buAutoNum type="arabicParenR"/>
            </a:pPr>
            <a:r>
              <a:rPr lang="en-US" dirty="0"/>
              <a:t>Use version control and learn how to collaborate in code, </a:t>
            </a:r>
          </a:p>
          <a:p>
            <a:pPr marL="514350" indent="-514350" fontAlgn="base">
              <a:buAutoNum type="arabicParenR"/>
            </a:pPr>
            <a:r>
              <a:rPr lang="en-US" dirty="0"/>
              <a:t>Get through point 1) and 2) without getting absolutely frustrated with installation details and tutorials that do not resemble anything you actually want to do</a:t>
            </a:r>
            <a:endParaRPr lang="en-US" dirty="0">
              <a:solidFill>
                <a:srgbClr val="000000"/>
              </a:solidFill>
              <a:latin typeface="Calibri" panose="020F0502020204030204" pitchFamily="34" charset="0"/>
            </a:endParaRPr>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3">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3">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98507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1) Get comfortable with Python </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11011930" cy="4429151"/>
          </a:xfrm>
        </p:spPr>
        <p:txBody>
          <a:bodyPr/>
          <a:lstStyle/>
          <a:p>
            <a:pPr marL="0" indent="0" fontAlgn="base">
              <a:buNone/>
            </a:pPr>
            <a:r>
              <a:rPr lang="en-US" dirty="0"/>
              <a:t>The original main motivation of creating the exercises and tutorials.</a:t>
            </a:r>
          </a:p>
          <a:p>
            <a:pPr marL="0" indent="0" fontAlgn="base">
              <a:buNone/>
            </a:pPr>
            <a:endParaRPr lang="en-US" dirty="0"/>
          </a:p>
          <a:p>
            <a:pPr fontAlgn="base"/>
            <a:r>
              <a:rPr lang="en-US" dirty="0"/>
              <a:t>It’s absolutely necessary for our students, but the mandatory courses do not provide what’s needed and online resources are difficult to navigate. </a:t>
            </a:r>
          </a:p>
          <a:p>
            <a:pPr marL="0" indent="0" fontAlgn="base">
              <a:buNone/>
            </a:pPr>
            <a:endParaRPr lang="en-US" dirty="0"/>
          </a:p>
          <a:p>
            <a:pPr marL="0" indent="0" fontAlgn="base">
              <a:buNone/>
            </a:pPr>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3">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3">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243149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7F2DD-D7F1-7351-14E6-973F18227880}"/>
              </a:ext>
            </a:extLst>
          </p:cNvPr>
          <p:cNvSpPr>
            <a:spLocks noGrp="1"/>
          </p:cNvSpPr>
          <p:nvPr>
            <p:ph type="title"/>
          </p:nvPr>
        </p:nvSpPr>
        <p:spPr/>
        <p:txBody>
          <a:bodyPr/>
          <a:lstStyle/>
          <a:p>
            <a:r>
              <a:rPr lang="en-US" dirty="0"/>
              <a:t>2) Version control and collaborative code</a:t>
            </a:r>
            <a:endParaRPr lang="nb-NO" dirty="0"/>
          </a:p>
        </p:txBody>
      </p:sp>
      <p:sp>
        <p:nvSpPr>
          <p:cNvPr id="3" name="Content Placeholder 2">
            <a:extLst>
              <a:ext uri="{FF2B5EF4-FFF2-40B4-BE49-F238E27FC236}">
                <a16:creationId xmlns:a16="http://schemas.microsoft.com/office/drawing/2014/main" id="{E5D11150-DBD7-3D4B-0EFC-4055137C43D4}"/>
              </a:ext>
            </a:extLst>
          </p:cNvPr>
          <p:cNvSpPr>
            <a:spLocks noGrp="1"/>
          </p:cNvSpPr>
          <p:nvPr>
            <p:ph idx="1"/>
          </p:nvPr>
        </p:nvSpPr>
        <p:spPr>
          <a:xfrm>
            <a:off x="838200" y="1825625"/>
            <a:ext cx="11011930" cy="4429151"/>
          </a:xfrm>
        </p:spPr>
        <p:txBody>
          <a:bodyPr/>
          <a:lstStyle/>
          <a:p>
            <a:pPr fontAlgn="base"/>
            <a:r>
              <a:rPr lang="en-US" dirty="0"/>
              <a:t>We need an efficient way to share and collaborate on code that can be maintained between semesters, TA’s, and lecturers. </a:t>
            </a:r>
          </a:p>
          <a:p>
            <a:pPr fontAlgn="base"/>
            <a:r>
              <a:rPr lang="en-US" dirty="0"/>
              <a:t>By using GitHub as our platform knowledge of Git comes as a side effect for the user</a:t>
            </a:r>
          </a:p>
          <a:p>
            <a:pPr fontAlgn="base"/>
            <a:endParaRPr lang="en-US" dirty="0"/>
          </a:p>
          <a:p>
            <a:pPr fontAlgn="base"/>
            <a:r>
              <a:rPr lang="en-US" dirty="0"/>
              <a:t>Back up your work</a:t>
            </a:r>
          </a:p>
          <a:p>
            <a:pPr fontAlgn="base"/>
            <a:r>
              <a:rPr lang="en-US" dirty="0"/>
              <a:t>Version control on your work – you can mess up your script and it’s OK</a:t>
            </a:r>
          </a:p>
          <a:p>
            <a:pPr fontAlgn="base"/>
            <a:r>
              <a:rPr lang="en-US" dirty="0"/>
              <a:t>Improve quality and reduce risk of errors with collaborative coding</a:t>
            </a:r>
          </a:p>
          <a:p>
            <a:pPr marL="0" indent="0" fontAlgn="base">
              <a:buNone/>
            </a:pPr>
            <a:endParaRPr lang="en-US" dirty="0"/>
          </a:p>
        </p:txBody>
      </p:sp>
      <p:pic>
        <p:nvPicPr>
          <p:cNvPr id="4" name="Picture 3" descr="A long shot of icebergs&#10;&#10;Description automatically generated">
            <a:extLst>
              <a:ext uri="{FF2B5EF4-FFF2-40B4-BE49-F238E27FC236}">
                <a16:creationId xmlns:a16="http://schemas.microsoft.com/office/drawing/2014/main" id="{53B2DD7C-7515-F299-53E5-425035837A0A}"/>
              </a:ext>
            </a:extLst>
          </p:cNvPr>
          <p:cNvPicPr>
            <a:picLocks noChangeAspect="1"/>
          </p:cNvPicPr>
          <p:nvPr/>
        </p:nvPicPr>
        <p:blipFill rotWithShape="1">
          <a:blip r:embed="rId4">
            <a:extLst>
              <a:ext uri="{28A0092B-C50C-407E-A947-70E740481C1C}">
                <a14:useLocalDpi xmlns:a14="http://schemas.microsoft.com/office/drawing/2010/main" val="0"/>
              </a:ext>
            </a:extLst>
          </a:blip>
          <a:srcRect t="92037"/>
          <a:stretch/>
        </p:blipFill>
        <p:spPr>
          <a:xfrm>
            <a:off x="0" y="6311900"/>
            <a:ext cx="12192000" cy="546100"/>
          </a:xfrm>
          <a:prstGeom prst="rect">
            <a:avLst/>
          </a:prstGeom>
        </p:spPr>
      </p:pic>
      <p:pic>
        <p:nvPicPr>
          <p:cNvPr id="5" name="Picture 4" descr="A long shot of icebergs&#10;&#10;Description automatically generated">
            <a:extLst>
              <a:ext uri="{FF2B5EF4-FFF2-40B4-BE49-F238E27FC236}">
                <a16:creationId xmlns:a16="http://schemas.microsoft.com/office/drawing/2014/main" id="{2E60FC66-591D-C743-7D0A-7B0E8B7E48A8}"/>
              </a:ext>
            </a:extLst>
          </p:cNvPr>
          <p:cNvPicPr>
            <a:picLocks noChangeAspect="1"/>
          </p:cNvPicPr>
          <p:nvPr/>
        </p:nvPicPr>
        <p:blipFill rotWithShape="1">
          <a:blip r:embed="rId4">
            <a:extLst>
              <a:ext uri="{28A0092B-C50C-407E-A947-70E740481C1C}">
                <a14:useLocalDpi xmlns:a14="http://schemas.microsoft.com/office/drawing/2010/main" val="0"/>
              </a:ext>
            </a:extLst>
          </a:blip>
          <a:srcRect b="92037"/>
          <a:stretch/>
        </p:blipFill>
        <p:spPr>
          <a:xfrm>
            <a:off x="0" y="0"/>
            <a:ext cx="12192000" cy="546100"/>
          </a:xfrm>
          <a:prstGeom prst="rect">
            <a:avLst/>
          </a:prstGeom>
        </p:spPr>
      </p:pic>
      <p:sp>
        <p:nvSpPr>
          <p:cNvPr id="6" name="TextBox 5">
            <a:extLst>
              <a:ext uri="{FF2B5EF4-FFF2-40B4-BE49-F238E27FC236}">
                <a16:creationId xmlns:a16="http://schemas.microsoft.com/office/drawing/2014/main" id="{5C94B1AD-6EB0-0B34-8096-097A64373156}"/>
              </a:ext>
            </a:extLst>
          </p:cNvPr>
          <p:cNvSpPr txBox="1"/>
          <p:nvPr/>
        </p:nvSpPr>
        <p:spPr>
          <a:xfrm>
            <a:off x="8285018" y="6402677"/>
            <a:ext cx="3805382" cy="369332"/>
          </a:xfrm>
          <a:prstGeom prst="rect">
            <a:avLst/>
          </a:prstGeom>
          <a:noFill/>
        </p:spPr>
        <p:txBody>
          <a:bodyPr wrap="square" rtlCol="0">
            <a:spAutoFit/>
          </a:bodyPr>
          <a:lstStyle/>
          <a:p>
            <a:r>
              <a:rPr lang="en-US" dirty="0">
                <a:solidFill>
                  <a:schemeClr val="bg1"/>
                </a:solidFill>
              </a:rPr>
              <a:t>Var.Dundas@uib.no, 30. October 2023</a:t>
            </a:r>
            <a:endParaRPr lang="nb-NO" dirty="0">
              <a:solidFill>
                <a:schemeClr val="bg1"/>
              </a:solidFill>
            </a:endParaRPr>
          </a:p>
        </p:txBody>
      </p:sp>
      <p:pic>
        <p:nvPicPr>
          <p:cNvPr id="7" name="Picture 6">
            <a:extLst>
              <a:ext uri="{FF2B5EF4-FFF2-40B4-BE49-F238E27FC236}">
                <a16:creationId xmlns:a16="http://schemas.microsoft.com/office/drawing/2014/main" id="{88490F67-E31B-F38C-AD4B-9C055DDF96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544" y="6346104"/>
            <a:ext cx="480723" cy="480723"/>
          </a:xfrm>
          <a:prstGeom prst="rect">
            <a:avLst/>
          </a:prstGeom>
        </p:spPr>
      </p:pic>
      <p:pic>
        <p:nvPicPr>
          <p:cNvPr id="8" name="Picture 7">
            <a:extLst>
              <a:ext uri="{FF2B5EF4-FFF2-40B4-BE49-F238E27FC236}">
                <a16:creationId xmlns:a16="http://schemas.microsoft.com/office/drawing/2014/main" id="{D822A2F1-DB6E-4663-77EA-2101223213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6172" y="6379486"/>
            <a:ext cx="1240962" cy="353804"/>
          </a:xfrm>
          <a:prstGeom prst="rect">
            <a:avLst/>
          </a:prstGeom>
        </p:spPr>
      </p:pic>
      <p:sp>
        <p:nvSpPr>
          <p:cNvPr id="17" name="Freeform: Shape 16">
            <a:extLst>
              <a:ext uri="{FF2B5EF4-FFF2-40B4-BE49-F238E27FC236}">
                <a16:creationId xmlns:a16="http://schemas.microsoft.com/office/drawing/2014/main" id="{370D7EA5-9221-4C7A-75C7-27E6E65B6291}"/>
              </a:ext>
            </a:extLst>
          </p:cNvPr>
          <p:cNvSpPr/>
          <p:nvPr/>
        </p:nvSpPr>
        <p:spPr>
          <a:xfrm>
            <a:off x="771530" y="1298734"/>
            <a:ext cx="5752838" cy="127456"/>
          </a:xfrm>
          <a:custGeom>
            <a:avLst/>
            <a:gdLst>
              <a:gd name="connsiteX0" fmla="*/ 6946 w 5752838"/>
              <a:gd name="connsiteY0" fmla="*/ 40012 h 127456"/>
              <a:gd name="connsiteX1" fmla="*/ 93443 w 5752838"/>
              <a:gd name="connsiteY1" fmla="*/ 51355 h 127456"/>
              <a:gd name="connsiteX2" fmla="*/ 661854 w 5752838"/>
              <a:gd name="connsiteY2" fmla="*/ 310 h 127456"/>
              <a:gd name="connsiteX3" fmla="*/ 1403259 w 5752838"/>
              <a:gd name="connsiteY3" fmla="*/ 34340 h 127456"/>
              <a:gd name="connsiteX4" fmla="*/ 1885173 w 5752838"/>
              <a:gd name="connsiteY4" fmla="*/ 119414 h 127456"/>
              <a:gd name="connsiteX5" fmla="*/ 2515367 w 5752838"/>
              <a:gd name="connsiteY5" fmla="*/ 119414 h 127456"/>
              <a:gd name="connsiteX6" fmla="*/ 3083778 w 5752838"/>
              <a:gd name="connsiteY6" fmla="*/ 79713 h 127456"/>
              <a:gd name="connsiteX7" fmla="*/ 3837540 w 5752838"/>
              <a:gd name="connsiteY7" fmla="*/ 85385 h 127456"/>
              <a:gd name="connsiteX8" fmla="*/ 4603659 w 5752838"/>
              <a:gd name="connsiteY8" fmla="*/ 40012 h 127456"/>
              <a:gd name="connsiteX9" fmla="*/ 5295638 w 5752838"/>
              <a:gd name="connsiteY9" fmla="*/ 28668 h 127456"/>
              <a:gd name="connsiteX10" fmla="*/ 5752838 w 5752838"/>
              <a:gd name="connsiteY10" fmla="*/ 79713 h 12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127456" fill="none" extrusionOk="0">
                <a:moveTo>
                  <a:pt x="6946" y="40012"/>
                </a:moveTo>
                <a:cubicBezTo>
                  <a:pt x="-1620" y="46399"/>
                  <a:pt x="-16300" y="58985"/>
                  <a:pt x="93443" y="51355"/>
                </a:cubicBezTo>
                <a:cubicBezTo>
                  <a:pt x="186057" y="26524"/>
                  <a:pt x="469539" y="1859"/>
                  <a:pt x="661854" y="310"/>
                </a:cubicBezTo>
                <a:cubicBezTo>
                  <a:pt x="840595" y="-8728"/>
                  <a:pt x="1217147" y="45553"/>
                  <a:pt x="1403259" y="34340"/>
                </a:cubicBezTo>
                <a:cubicBezTo>
                  <a:pt x="1586927" y="60935"/>
                  <a:pt x="1709348" y="104218"/>
                  <a:pt x="1885173" y="119414"/>
                </a:cubicBezTo>
                <a:cubicBezTo>
                  <a:pt x="2085114" y="140768"/>
                  <a:pt x="2333843" y="141022"/>
                  <a:pt x="2515367" y="119414"/>
                </a:cubicBezTo>
                <a:cubicBezTo>
                  <a:pt x="2701531" y="129672"/>
                  <a:pt x="2896231" y="90188"/>
                  <a:pt x="3083778" y="79713"/>
                </a:cubicBezTo>
                <a:cubicBezTo>
                  <a:pt x="3332817" y="66460"/>
                  <a:pt x="3586892" y="118516"/>
                  <a:pt x="3837540" y="85385"/>
                </a:cubicBezTo>
                <a:cubicBezTo>
                  <a:pt x="4111018" y="136581"/>
                  <a:pt x="4400288" y="50599"/>
                  <a:pt x="4603659" y="40012"/>
                </a:cubicBezTo>
                <a:cubicBezTo>
                  <a:pt x="4884200" y="67868"/>
                  <a:pt x="5119395" y="-9454"/>
                  <a:pt x="5295638" y="28668"/>
                </a:cubicBezTo>
                <a:cubicBezTo>
                  <a:pt x="5500274" y="44777"/>
                  <a:pt x="5626905" y="53789"/>
                  <a:pt x="5752838" y="79713"/>
                </a:cubicBezTo>
              </a:path>
              <a:path w="5752838" h="127456" stroke="0" extrusionOk="0">
                <a:moveTo>
                  <a:pt x="6946" y="40012"/>
                </a:moveTo>
                <a:cubicBezTo>
                  <a:pt x="-5392" y="53195"/>
                  <a:pt x="-15271" y="56774"/>
                  <a:pt x="93443" y="51355"/>
                </a:cubicBezTo>
                <a:cubicBezTo>
                  <a:pt x="223913" y="101470"/>
                  <a:pt x="457060" y="6936"/>
                  <a:pt x="661854" y="310"/>
                </a:cubicBezTo>
                <a:cubicBezTo>
                  <a:pt x="827081" y="10782"/>
                  <a:pt x="1151024" y="5046"/>
                  <a:pt x="1403259" y="34340"/>
                </a:cubicBezTo>
                <a:cubicBezTo>
                  <a:pt x="1618495" y="64186"/>
                  <a:pt x="1726397" y="103708"/>
                  <a:pt x="1885173" y="119414"/>
                </a:cubicBezTo>
                <a:cubicBezTo>
                  <a:pt x="2046442" y="157021"/>
                  <a:pt x="2321708" y="123747"/>
                  <a:pt x="2515367" y="119414"/>
                </a:cubicBezTo>
                <a:cubicBezTo>
                  <a:pt x="2728118" y="128007"/>
                  <a:pt x="2860288" y="109094"/>
                  <a:pt x="3083778" y="79713"/>
                </a:cubicBezTo>
                <a:cubicBezTo>
                  <a:pt x="3312045" y="79479"/>
                  <a:pt x="3590379" y="107776"/>
                  <a:pt x="3837540" y="85385"/>
                </a:cubicBezTo>
                <a:cubicBezTo>
                  <a:pt x="4086557" y="83227"/>
                  <a:pt x="4326645" y="48376"/>
                  <a:pt x="4603659" y="40012"/>
                </a:cubicBezTo>
                <a:cubicBezTo>
                  <a:pt x="4796982" y="4469"/>
                  <a:pt x="5128872" y="5841"/>
                  <a:pt x="5295638" y="28668"/>
                </a:cubicBezTo>
                <a:cubicBezTo>
                  <a:pt x="5481963" y="5623"/>
                  <a:pt x="5622638" y="64225"/>
                  <a:pt x="5752838" y="79713"/>
                </a:cubicBezTo>
              </a:path>
            </a:pathLst>
          </a:custGeom>
          <a:ln w="19050">
            <a:extLst>
              <a:ext uri="{C807C97D-BFC1-408E-A445-0C87EB9F89A2}">
                <ask:lineSketchStyleProps xmlns:ask="http://schemas.microsoft.com/office/drawing/2018/sketchyshapes" sd="99853584">
                  <a:custGeom>
                    <a:avLst/>
                    <a:gdLst>
                      <a:gd name="connsiteX0" fmla="*/ 6946 w 5752838"/>
                      <a:gd name="connsiteY0" fmla="*/ 87174 h 277687"/>
                      <a:gd name="connsiteX1" fmla="*/ 93443 w 5752838"/>
                      <a:gd name="connsiteY1" fmla="*/ 111887 h 277687"/>
                      <a:gd name="connsiteX2" fmla="*/ 661854 w 5752838"/>
                      <a:gd name="connsiteY2" fmla="*/ 676 h 277687"/>
                      <a:gd name="connsiteX3" fmla="*/ 1403259 w 5752838"/>
                      <a:gd name="connsiteY3" fmla="*/ 74817 h 277687"/>
                      <a:gd name="connsiteX4" fmla="*/ 1885173 w 5752838"/>
                      <a:gd name="connsiteY4" fmla="*/ 260168 h 277687"/>
                      <a:gd name="connsiteX5" fmla="*/ 2515367 w 5752838"/>
                      <a:gd name="connsiteY5" fmla="*/ 260168 h 277687"/>
                      <a:gd name="connsiteX6" fmla="*/ 3083778 w 5752838"/>
                      <a:gd name="connsiteY6" fmla="*/ 173671 h 277687"/>
                      <a:gd name="connsiteX7" fmla="*/ 3837540 w 5752838"/>
                      <a:gd name="connsiteY7" fmla="*/ 186028 h 277687"/>
                      <a:gd name="connsiteX8" fmla="*/ 4603659 w 5752838"/>
                      <a:gd name="connsiteY8" fmla="*/ 87174 h 277687"/>
                      <a:gd name="connsiteX9" fmla="*/ 5295638 w 5752838"/>
                      <a:gd name="connsiteY9" fmla="*/ 62460 h 277687"/>
                      <a:gd name="connsiteX10" fmla="*/ 5752838 w 5752838"/>
                      <a:gd name="connsiteY10" fmla="*/ 173671 h 277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52838" h="277687">
                        <a:moveTo>
                          <a:pt x="6946" y="87174"/>
                        </a:moveTo>
                        <a:cubicBezTo>
                          <a:pt x="-4381" y="106738"/>
                          <a:pt x="-15708" y="126303"/>
                          <a:pt x="93443" y="111887"/>
                        </a:cubicBezTo>
                        <a:cubicBezTo>
                          <a:pt x="202594" y="97471"/>
                          <a:pt x="443551" y="6854"/>
                          <a:pt x="661854" y="676"/>
                        </a:cubicBezTo>
                        <a:cubicBezTo>
                          <a:pt x="880157" y="-5502"/>
                          <a:pt x="1199372" y="31568"/>
                          <a:pt x="1403259" y="74817"/>
                        </a:cubicBezTo>
                        <a:cubicBezTo>
                          <a:pt x="1607146" y="118066"/>
                          <a:pt x="1699822" y="229276"/>
                          <a:pt x="1885173" y="260168"/>
                        </a:cubicBezTo>
                        <a:cubicBezTo>
                          <a:pt x="2070524" y="291060"/>
                          <a:pt x="2315600" y="274584"/>
                          <a:pt x="2515367" y="260168"/>
                        </a:cubicBezTo>
                        <a:cubicBezTo>
                          <a:pt x="2715134" y="245752"/>
                          <a:pt x="2863416" y="186028"/>
                          <a:pt x="3083778" y="173671"/>
                        </a:cubicBezTo>
                        <a:cubicBezTo>
                          <a:pt x="3304140" y="161314"/>
                          <a:pt x="3584227" y="200444"/>
                          <a:pt x="3837540" y="186028"/>
                        </a:cubicBezTo>
                        <a:cubicBezTo>
                          <a:pt x="4090853" y="171612"/>
                          <a:pt x="4360643" y="107769"/>
                          <a:pt x="4603659" y="87174"/>
                        </a:cubicBezTo>
                        <a:cubicBezTo>
                          <a:pt x="4846675" y="66579"/>
                          <a:pt x="5104108" y="48044"/>
                          <a:pt x="5295638" y="62460"/>
                        </a:cubicBezTo>
                        <a:cubicBezTo>
                          <a:pt x="5487168" y="76876"/>
                          <a:pt x="5620003" y="125273"/>
                          <a:pt x="5752838" y="173671"/>
                        </a:cubicBezTo>
                      </a:path>
                    </a:pathLst>
                  </a:custGeom>
                  <ask:type>
                    <ask:lineSketchScribble/>
                  </ask:type>
                </ask:lineSketchStyleProps>
              </a:ext>
            </a:extLst>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nb-NO"/>
          </a:p>
        </p:txBody>
      </p:sp>
    </p:spTree>
    <p:extLst>
      <p:ext uri="{BB962C8B-B14F-4D97-AF65-F5344CB8AC3E}">
        <p14:creationId xmlns:p14="http://schemas.microsoft.com/office/powerpoint/2010/main" val="249841118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2652</Words>
  <Application>Microsoft Macintosh PowerPoint</Application>
  <PresentationFormat>Widescreen</PresentationFormat>
  <Paragraphs>192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Getting started with Python and Git</vt:lpstr>
      <vt:lpstr>PowerPoint Presentation</vt:lpstr>
      <vt:lpstr>How it started</vt:lpstr>
      <vt:lpstr>This is for you if … </vt:lpstr>
      <vt:lpstr>Where to start … </vt:lpstr>
      <vt:lpstr>The basis of our idea</vt:lpstr>
      <vt:lpstr>The aim</vt:lpstr>
      <vt:lpstr>1) Get comfortable with Python </vt:lpstr>
      <vt:lpstr>2) Version control and collaborative code</vt:lpstr>
      <vt:lpstr>2) Version control and collaborative code</vt:lpstr>
      <vt:lpstr>3) Minimize frustration</vt:lpstr>
      <vt:lpstr>3) Minimize frustration</vt:lpstr>
      <vt:lpstr>The setup we’ve chosen</vt:lpstr>
      <vt:lpstr>What do we provide?</vt:lpstr>
      <vt:lpstr>What do we provide?</vt:lpstr>
      <vt:lpstr>Take-home message</vt:lpstr>
      <vt:lpstr>Take 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Python and Git</dc:title>
  <dc:creator>Vår Iren Hjorth Dundas</dc:creator>
  <cp:lastModifiedBy>Julien Pooya Weihs</cp:lastModifiedBy>
  <cp:revision>11</cp:revision>
  <dcterms:created xsi:type="dcterms:W3CDTF">2023-10-23T12:55:50Z</dcterms:created>
  <dcterms:modified xsi:type="dcterms:W3CDTF">2023-10-26T22:44:54Z</dcterms:modified>
</cp:coreProperties>
</file>