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82" r:id="rId6"/>
    <p:sldId id="281" r:id="rId7"/>
    <p:sldId id="271" r:id="rId8"/>
    <p:sldId id="280" r:id="rId9"/>
    <p:sldId id="257" r:id="rId10"/>
    <p:sldId id="277" r:id="rId11"/>
    <p:sldId id="284" r:id="rId12"/>
    <p:sldId id="261" r:id="rId13"/>
    <p:sldId id="263" r:id="rId14"/>
    <p:sldId id="262" r:id="rId15"/>
    <p:sldId id="265" r:id="rId16"/>
    <p:sldId id="285" r:id="rId17"/>
    <p:sldId id="286" r:id="rId18"/>
    <p:sldId id="287" r:id="rId19"/>
    <p:sldId id="289" r:id="rId20"/>
    <p:sldId id="288" r:id="rId21"/>
    <p:sldId id="290" r:id="rId22"/>
    <p:sldId id="274" r:id="rId23"/>
    <p:sldId id="269" r:id="rId24"/>
    <p:sldId id="275" r:id="rId25"/>
    <p:sldId id="268" r:id="rId26"/>
    <p:sldId id="260" r:id="rId27"/>
    <p:sldId id="267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99" r:id="rId36"/>
    <p:sldId id="273" r:id="rId37"/>
    <p:sldId id="294" r:id="rId38"/>
    <p:sldId id="27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48"/>
  </p:normalViewPr>
  <p:slideViewPr>
    <p:cSldViewPr snapToGrid="0">
      <p:cViewPr varScale="1">
        <p:scale>
          <a:sx n="117" d="100"/>
          <a:sy n="117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www.earthdatascience.org/courses/intro-to-earth-data-scien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student</a:t>
            </a:r>
            <a:br>
              <a:rPr lang="en-US" dirty="0"/>
            </a:br>
            <a:r>
              <a:rPr lang="en-US" dirty="0"/>
              <a:t>Python fluency at GFI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31286"/>
          </a:xfrm>
        </p:spPr>
        <p:txBody>
          <a:bodyPr>
            <a:normAutofit/>
          </a:bodyPr>
          <a:lstStyle/>
          <a:p>
            <a:r>
              <a:rPr lang="en-US" dirty="0"/>
              <a:t>An all-in-one framework using an integrated</a:t>
            </a:r>
            <a:br>
              <a:rPr lang="en-US" dirty="0"/>
            </a:br>
            <a:r>
              <a:rPr lang="en-US" b="1" dirty="0"/>
              <a:t>Git + VSC </a:t>
            </a:r>
            <a:r>
              <a:rPr lang="en-US" dirty="0"/>
              <a:t>solution</a:t>
            </a:r>
          </a:p>
          <a:p>
            <a:endParaRPr lang="en-US" dirty="0"/>
          </a:p>
          <a:p>
            <a:r>
              <a:rPr lang="en-US" i="1" dirty="0"/>
              <a:t>Vår Dundas &amp; Julien-Pooya Weihs</a:t>
            </a:r>
            <a:br>
              <a:rPr lang="en-US" i="1" dirty="0"/>
            </a:br>
            <a:r>
              <a:rPr lang="en-US" i="1" dirty="0"/>
              <a:t>GFI workshop 19/6/2023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2D8B4E-38B9-0ADA-09F8-1E2C578D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99" y="78581"/>
            <a:ext cx="8151402" cy="6700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6EDD6-6B95-B586-E488-8699101001C9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758AFD-9E40-2D63-4594-049454721993}"/>
              </a:ext>
            </a:extLst>
          </p:cNvPr>
          <p:cNvSpPr txBox="1">
            <a:spLocks/>
          </p:cNvSpPr>
          <p:nvPr/>
        </p:nvSpPr>
        <p:spPr>
          <a:xfrm>
            <a:off x="141078" y="1149749"/>
            <a:ext cx="1426465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dirty="0"/>
              <a:t>Github profile</a:t>
            </a:r>
          </a:p>
        </p:txBody>
      </p:sp>
    </p:spTree>
    <p:extLst>
      <p:ext uri="{BB962C8B-B14F-4D97-AF65-F5344CB8AC3E}">
        <p14:creationId xmlns:p14="http://schemas.microsoft.com/office/powerpoint/2010/main" val="201680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6BEA-A203-9C63-3BBC-0E39FD668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8578-9E59-5E82-8A5A-A65B3524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Free and open-source code editor developed on… GitHub!</a:t>
            </a:r>
          </a:p>
          <a:p>
            <a:r>
              <a:rPr lang="en-NO" dirty="0"/>
              <a:t>Wide range of features (code completion, debugging tools, integrated terminal)</a:t>
            </a:r>
          </a:p>
          <a:p>
            <a:r>
              <a:rPr lang="en-NO" dirty="0"/>
              <a:t>Full integration and synchronization of projects with GitHub</a:t>
            </a:r>
          </a:p>
          <a:p>
            <a:r>
              <a:rPr lang="en-NO" dirty="0"/>
              <a:t>Most popular coding environment (74% of 71000 respondants, 2022)</a:t>
            </a:r>
          </a:p>
          <a:p>
            <a:r>
              <a:rPr lang="en-NO" dirty="0"/>
              <a:t>Supporting more than 100 programming languages</a:t>
            </a:r>
          </a:p>
          <a:p>
            <a:r>
              <a:rPr lang="en-NO" dirty="0"/>
              <a:t>Over 45000 extensions (3/23) to add features and customize workflow with language interpreters, compilers, renderers,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EF351-7828-D3DB-FEC7-993653BEF461}"/>
              </a:ext>
            </a:extLst>
          </p:cNvPr>
          <p:cNvSpPr txBox="1"/>
          <p:nvPr/>
        </p:nvSpPr>
        <p:spPr>
          <a:xfrm>
            <a:off x="9331280" y="6581001"/>
            <a:ext cx="2860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Stack Overflow,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49454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3116-C2D6-8236-17CA-70DA1A51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0"/>
            <a:ext cx="9994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U</a:t>
            </a:r>
            <a:r>
              <a:rPr lang="en-NO" dirty="0"/>
              <a:t>ser interface</a:t>
            </a:r>
          </a:p>
        </p:txBody>
      </p:sp>
    </p:spTree>
    <p:extLst>
      <p:ext uri="{BB962C8B-B14F-4D97-AF65-F5344CB8AC3E}">
        <p14:creationId xmlns:p14="http://schemas.microsoft.com/office/powerpoint/2010/main" val="133890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3. </a:t>
            </a:r>
            <a:r>
              <a:rPr lang="en-US" dirty="0"/>
              <a:t>Setting up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Visual Studio Code </a:t>
            </a:r>
            <a:r>
              <a:rPr lang="en-NO" dirty="0"/>
              <a:t>+</a:t>
            </a:r>
            <a:r>
              <a:rPr lang="en-NO" b="1" dirty="0"/>
              <a:t> GitHub</a:t>
            </a:r>
          </a:p>
          <a:p>
            <a:r>
              <a:rPr lang="en-NO" dirty="0"/>
              <a:t>Git commands: </a:t>
            </a:r>
            <a:r>
              <a:rPr lang="en-NO" b="1" dirty="0"/>
              <a:t>Terminal </a:t>
            </a:r>
            <a:r>
              <a:rPr lang="en-NO" dirty="0"/>
              <a:t>+</a:t>
            </a:r>
            <a:r>
              <a:rPr lang="en-NO" b="1" dirty="0"/>
              <a:t> GitHub Desktop</a:t>
            </a:r>
          </a:p>
        </p:txBody>
      </p:sp>
    </p:spTree>
    <p:extLst>
      <p:ext uri="{BB962C8B-B14F-4D97-AF65-F5344CB8AC3E}">
        <p14:creationId xmlns:p14="http://schemas.microsoft.com/office/powerpoint/2010/main" val="250687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A69-E639-6A1D-2D1C-3C0C7F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Visual Studio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94A7-5C92-21B3-7D10-D3FB3E0C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Download VSC software: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code.visualstudio.com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Download, s</a:t>
            </a:r>
            <a:r>
              <a:rPr lang="en-NO" dirty="0"/>
              <a:t>elect appropriate OS license, confirm</a:t>
            </a:r>
          </a:p>
          <a:p>
            <a:pPr marL="342900" indent="-342900">
              <a:buAutoNum type="arabicPeriod"/>
            </a:pPr>
            <a:r>
              <a:rPr lang="en-NO" dirty="0"/>
              <a:t>Install according to your OS, launch VSC</a:t>
            </a:r>
          </a:p>
          <a:p>
            <a:pPr marL="342900" indent="-342900">
              <a:buAutoNum type="arabicPeriod"/>
            </a:pPr>
            <a:r>
              <a:rPr lang="en-NO" dirty="0"/>
              <a:t>Install some extensions:</a:t>
            </a:r>
          </a:p>
          <a:p>
            <a:pPr marL="571500" lvl="1" indent="-342900">
              <a:buAutoNum type="arabicPeriod"/>
            </a:pPr>
            <a:r>
              <a:rPr lang="en-NO" dirty="0"/>
              <a:t>Python/isort/Pylance/etc.</a:t>
            </a:r>
          </a:p>
          <a:p>
            <a:pPr marL="571500" lvl="1" indent="-342900">
              <a:buAutoNum type="arabicPeriod"/>
            </a:pPr>
            <a:r>
              <a:rPr lang="en-NO" dirty="0"/>
              <a:t>Jupyter Keymap/Notebook Renderers/Slide Show/etc.</a:t>
            </a:r>
          </a:p>
        </p:txBody>
      </p:sp>
    </p:spTree>
    <p:extLst>
      <p:ext uri="{BB962C8B-B14F-4D97-AF65-F5344CB8AC3E}">
        <p14:creationId xmlns:p14="http://schemas.microsoft.com/office/powerpoint/2010/main" val="329260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 +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dirty="0"/>
              <a:t>Create account on GitHub:</a:t>
            </a:r>
          </a:p>
          <a:p>
            <a:pPr marL="571500" lvl="1" indent="-342900">
              <a:buAutoNum type="arabicPeriod"/>
            </a:pPr>
            <a:r>
              <a:rPr lang="en-US" dirty="0"/>
              <a:t>Go to </a:t>
            </a:r>
            <a:r>
              <a:rPr lang="en-US" i="1" dirty="0" err="1"/>
              <a:t>github.com</a:t>
            </a:r>
            <a:endParaRPr lang="en-NO" i="1" dirty="0"/>
          </a:p>
          <a:p>
            <a:pPr marL="571500" lvl="1" indent="-342900">
              <a:buAutoNum type="arabicPeriod"/>
            </a:pPr>
            <a:r>
              <a:rPr lang="en-NO" i="1" dirty="0"/>
              <a:t>C</a:t>
            </a:r>
            <a:r>
              <a:rPr lang="en-NO" dirty="0"/>
              <a:t>lick on </a:t>
            </a:r>
            <a:r>
              <a:rPr lang="en-NO" i="1" dirty="0"/>
              <a:t>Sign up</a:t>
            </a:r>
            <a:r>
              <a:rPr lang="en-NO" dirty="0"/>
              <a:t>, follow steps</a:t>
            </a:r>
          </a:p>
          <a:p>
            <a:pPr marL="571500" lvl="1" indent="-342900">
              <a:buAutoNum type="arabicPeriod"/>
            </a:pPr>
            <a:r>
              <a:rPr lang="en-NO" dirty="0"/>
              <a:t>If you already have an account, sign into it</a:t>
            </a:r>
          </a:p>
          <a:p>
            <a:pPr marL="571500" lvl="1" indent="-342900">
              <a:buAutoNum type="arabicPeriod"/>
            </a:pPr>
            <a:r>
              <a:rPr lang="en-NO" dirty="0"/>
              <a:t>That was (probably) it for GitHub!</a:t>
            </a:r>
          </a:p>
          <a:p>
            <a:pPr marL="342900" indent="-342900">
              <a:buAutoNum type="arabicPeriod"/>
            </a:pPr>
            <a:r>
              <a:rPr lang="en-NO" dirty="0"/>
              <a:t>Check if you already have Python 3 installed on your computer:</a:t>
            </a:r>
          </a:p>
          <a:p>
            <a:pPr marL="571500" lvl="1" indent="-342900">
              <a:buAutoNum type="arabicPeriod"/>
            </a:pPr>
            <a:r>
              <a:rPr lang="en-NO" dirty="0"/>
              <a:t>Open Terminal and run:</a:t>
            </a:r>
          </a:p>
          <a:p>
            <a:pPr marL="571500" lvl="1" indent="-342900">
              <a:buAutoNum type="arabicPeriod"/>
            </a:pPr>
            <a:r>
              <a:rPr lang="en-NO" dirty="0"/>
              <a:t>$ python3 --version</a:t>
            </a:r>
          </a:p>
          <a:p>
            <a:pPr marL="342900" indent="-342900">
              <a:buAutoNum type="arabicPeriod"/>
            </a:pPr>
            <a:r>
              <a:rPr lang="en-NO" dirty="0"/>
              <a:t>If you don’t have it yet, download Python 3:</a:t>
            </a:r>
          </a:p>
          <a:p>
            <a:pPr marL="571500" lvl="1" indent="-342900">
              <a:buAutoNum type="arabicPeriod"/>
            </a:pPr>
            <a:r>
              <a:rPr lang="en-NO" dirty="0"/>
              <a:t>Go to </a:t>
            </a:r>
            <a:r>
              <a:rPr lang="en-NO" i="1" dirty="0"/>
              <a:t>python.org/downloads</a:t>
            </a:r>
          </a:p>
          <a:p>
            <a:pPr marL="571500" lvl="1" indent="-342900">
              <a:buAutoNum type="arabicPeriod"/>
            </a:pPr>
            <a:r>
              <a:rPr lang="en-NO" dirty="0"/>
              <a:t>Click on Download</a:t>
            </a:r>
          </a:p>
          <a:p>
            <a:pPr marL="571500" lvl="1" indent="-342900">
              <a:buAutoNum type="arabicPeriod"/>
            </a:pPr>
            <a:r>
              <a:rPr lang="en-NO" dirty="0"/>
              <a:t>Install according to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68410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5C-1FC5-0A6F-0483-8221346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04A7-D8AA-BF99-740E-37163678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429610" cy="3968650"/>
          </a:xfrm>
        </p:spPr>
        <p:txBody>
          <a:bodyPr>
            <a:normAutofit fontScale="92500"/>
          </a:bodyPr>
          <a:lstStyle/>
          <a:p>
            <a:r>
              <a:rPr lang="en-NO" dirty="0"/>
              <a:t>Copy files/repositories:</a:t>
            </a:r>
          </a:p>
          <a:p>
            <a:pPr lvl="1"/>
            <a:r>
              <a:rPr lang="en-NO" dirty="0"/>
              <a:t>Clone (your own repository: cloud → local)</a:t>
            </a:r>
          </a:p>
          <a:p>
            <a:pPr lvl="1"/>
            <a:r>
              <a:rPr lang="en-NO" dirty="0"/>
              <a:t>Fork (someone else’s repository: cloud → cloud)</a:t>
            </a:r>
          </a:p>
          <a:p>
            <a:r>
              <a:rPr lang="en-NO" dirty="0"/>
              <a:t>Download changes:</a:t>
            </a:r>
          </a:p>
          <a:p>
            <a:pPr lvl="1"/>
            <a:r>
              <a:rPr lang="en-NO" dirty="0"/>
              <a:t>Fetch (look for updates on Git platform)</a:t>
            </a:r>
          </a:p>
          <a:p>
            <a:pPr lvl="1"/>
            <a:r>
              <a:rPr lang="en-NO" dirty="0"/>
              <a:t>Pull (download Git changes: cloud → local)</a:t>
            </a:r>
          </a:p>
          <a:p>
            <a:pPr lvl="1"/>
            <a:r>
              <a:rPr lang="en-NO" dirty="0"/>
              <a:t>Merge (import changes into file)</a:t>
            </a:r>
          </a:p>
          <a:p>
            <a:r>
              <a:rPr lang="en-NO" dirty="0"/>
              <a:t>Upload changes:</a:t>
            </a:r>
          </a:p>
          <a:p>
            <a:pPr lvl="1"/>
            <a:r>
              <a:rPr lang="en-NO" dirty="0"/>
              <a:t>Stage (add single Git change into a bulk)</a:t>
            </a:r>
          </a:p>
          <a:p>
            <a:pPr lvl="1"/>
            <a:r>
              <a:rPr lang="en-NO" dirty="0"/>
              <a:t>Commit (save Git-bulk locally)</a:t>
            </a:r>
          </a:p>
          <a:p>
            <a:pPr lvl="1"/>
            <a:r>
              <a:rPr lang="en-NO" dirty="0"/>
              <a:t>Push (publish Git-bulk: local → cloud)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9A9A2A-0EF3-8563-D314-D87E4DC3B4E5}"/>
              </a:ext>
            </a:extLst>
          </p:cNvPr>
          <p:cNvSpPr/>
          <p:nvPr/>
        </p:nvSpPr>
        <p:spPr>
          <a:xfrm>
            <a:off x="6017587" y="3675132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Working directory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B727-A7AD-2FED-401C-55C02CAFD409}"/>
              </a:ext>
            </a:extLst>
          </p:cNvPr>
          <p:cNvSpPr/>
          <p:nvPr/>
        </p:nvSpPr>
        <p:spPr>
          <a:xfrm>
            <a:off x="7570553" y="2399543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Staging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4319B-B090-1E83-BBBE-D51B9B430FF7}"/>
              </a:ext>
            </a:extLst>
          </p:cNvPr>
          <p:cNvSpPr/>
          <p:nvPr/>
        </p:nvSpPr>
        <p:spPr>
          <a:xfrm>
            <a:off x="9123520" y="3675132"/>
            <a:ext cx="1273993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Local repository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952FA-0655-6A74-591F-81ADD1EDF98F}"/>
              </a:ext>
            </a:extLst>
          </p:cNvPr>
          <p:cNvSpPr/>
          <p:nvPr/>
        </p:nvSpPr>
        <p:spPr>
          <a:xfrm>
            <a:off x="9059227" y="5711580"/>
            <a:ext cx="1610794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Remote/cloud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CB326-414B-3DEF-DFD7-515AAB193946}"/>
              </a:ext>
            </a:extLst>
          </p:cNvPr>
          <p:cNvCxnSpPr>
            <a:cxnSpLocks/>
          </p:cNvCxnSpPr>
          <p:nvPr/>
        </p:nvCxnSpPr>
        <p:spPr>
          <a:xfrm>
            <a:off x="7168157" y="4044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2B262-EC7E-E1E2-14AE-CB1E6D3A179E}"/>
              </a:ext>
            </a:extLst>
          </p:cNvPr>
          <p:cNvSpPr txBox="1"/>
          <p:nvPr/>
        </p:nvSpPr>
        <p:spPr>
          <a:xfrm>
            <a:off x="7174204" y="3763326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 (GitHub desktop)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89408-8A55-497A-8460-E566D189045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6592872" y="2914272"/>
            <a:ext cx="977681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1B8E60-CA66-9A1E-F2AF-0694C22B3DC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721123" y="2914272"/>
            <a:ext cx="1039394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8BA7F-E906-F99A-6E90-F695AFFDE52B}"/>
              </a:ext>
            </a:extLst>
          </p:cNvPr>
          <p:cNvSpPr txBox="1"/>
          <p:nvPr/>
        </p:nvSpPr>
        <p:spPr>
          <a:xfrm rot="19331859">
            <a:off x="6396385" y="3072555"/>
            <a:ext cx="117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Stage (Terminal)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F939-D06E-1480-894E-049FF7051DA7}"/>
              </a:ext>
            </a:extLst>
          </p:cNvPr>
          <p:cNvSpPr txBox="1"/>
          <p:nvPr/>
        </p:nvSpPr>
        <p:spPr>
          <a:xfrm rot="2166514">
            <a:off x="8665340" y="3041476"/>
            <a:ext cx="12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Commit (Terminal)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9C903-B829-F6D9-6772-3F11B2CD0D6C}"/>
              </a:ext>
            </a:extLst>
          </p:cNvPr>
          <p:cNvCxnSpPr>
            <a:cxnSpLocks/>
          </p:cNvCxnSpPr>
          <p:nvPr/>
        </p:nvCxnSpPr>
        <p:spPr>
          <a:xfrm flipH="1">
            <a:off x="9687852" y="4704589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7F92B-83DB-1C40-1EE6-E15028D4C67E}"/>
              </a:ext>
            </a:extLst>
          </p:cNvPr>
          <p:cNvSpPr txBox="1"/>
          <p:nvPr/>
        </p:nvSpPr>
        <p:spPr>
          <a:xfrm rot="16200000">
            <a:off x="8910387" y="5026354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BCCF3-8A53-65F8-7346-CE8CE8B0DC4E}"/>
              </a:ext>
            </a:extLst>
          </p:cNvPr>
          <p:cNvCxnSpPr>
            <a:cxnSpLocks/>
          </p:cNvCxnSpPr>
          <p:nvPr/>
        </p:nvCxnSpPr>
        <p:spPr>
          <a:xfrm flipV="1">
            <a:off x="10045130" y="4704588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432EFA-1C34-5691-1D59-DC406220BC69}"/>
              </a:ext>
            </a:extLst>
          </p:cNvPr>
          <p:cNvSpPr txBox="1"/>
          <p:nvPr/>
        </p:nvSpPr>
        <p:spPr>
          <a:xfrm rot="5400000">
            <a:off x="9656399" y="5016743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Pull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30350ED5-233A-F0ED-01FB-667BD6D392B5}"/>
              </a:ext>
            </a:extLst>
          </p:cNvPr>
          <p:cNvSpPr/>
          <p:nvPr/>
        </p:nvSpPr>
        <p:spPr>
          <a:xfrm>
            <a:off x="10766267" y="57942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5F667812-4577-9FF5-8123-A5FD69EC14C5}"/>
              </a:ext>
            </a:extLst>
          </p:cNvPr>
          <p:cNvSpPr/>
          <p:nvPr/>
        </p:nvSpPr>
        <p:spPr>
          <a:xfrm rot="10800000">
            <a:off x="10717819" y="62263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F30F-445C-13F6-CEC8-93E1D52C75D3}"/>
              </a:ext>
            </a:extLst>
          </p:cNvPr>
          <p:cNvSpPr txBox="1"/>
          <p:nvPr/>
        </p:nvSpPr>
        <p:spPr>
          <a:xfrm rot="5400000">
            <a:off x="10892924" y="5963572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Fetch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6A35A-C643-F67C-56D4-C95123ED8DB0}"/>
              </a:ext>
            </a:extLst>
          </p:cNvPr>
          <p:cNvCxnSpPr>
            <a:cxnSpLocks/>
          </p:cNvCxnSpPr>
          <p:nvPr/>
        </p:nvCxnSpPr>
        <p:spPr>
          <a:xfrm flipH="1">
            <a:off x="7168157" y="4262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ADD-3FC4-6F03-DF7E-9C32EA3CC6FC}"/>
              </a:ext>
            </a:extLst>
          </p:cNvPr>
          <p:cNvSpPr txBox="1"/>
          <p:nvPr/>
        </p:nvSpPr>
        <p:spPr>
          <a:xfrm>
            <a:off x="7174202" y="4276764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 (Terminal)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D7FEFC6-FDF5-6536-0322-E40DACE3BD45}"/>
              </a:ext>
            </a:extLst>
          </p:cNvPr>
          <p:cNvSpPr/>
          <p:nvPr/>
        </p:nvSpPr>
        <p:spPr>
          <a:xfrm rot="10800000">
            <a:off x="7125768" y="4480172"/>
            <a:ext cx="2000065" cy="319149"/>
          </a:xfrm>
          <a:prstGeom prst="arc">
            <a:avLst>
              <a:gd name="adj1" fmla="val 10807235"/>
              <a:gd name="adj2" fmla="val 2147439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043D0B-5700-40E1-D5A3-680144DCFDC6}"/>
              </a:ext>
            </a:extLst>
          </p:cNvPr>
          <p:cNvSpPr txBox="1"/>
          <p:nvPr/>
        </p:nvSpPr>
        <p:spPr>
          <a:xfrm>
            <a:off x="7212259" y="4802340"/>
            <a:ext cx="1966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Open in VSC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151679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8862"/>
          </a:xfrm>
        </p:spPr>
        <p:txBody>
          <a:bodyPr>
            <a:normAutofit/>
          </a:bodyPr>
          <a:lstStyle/>
          <a:p>
            <a:r>
              <a:rPr lang="en-GB" dirty="0"/>
              <a:t>On GitHub, follow</a:t>
            </a:r>
            <a:r>
              <a:rPr lang="en-GB" i="1" dirty="0"/>
              <a:t>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so that we can see what you do</a:t>
            </a:r>
          </a:p>
          <a:p>
            <a:r>
              <a:rPr lang="en-GB" dirty="0"/>
              <a:t>GitHub ↔︎ Visual Studio Code interactions:</a:t>
            </a:r>
          </a:p>
          <a:p>
            <a:pPr lvl="1"/>
            <a:r>
              <a:rPr lang="en-GB" dirty="0"/>
              <a:t>On GitHub, go to Profile → My Repositories → New, give a name, create</a:t>
            </a:r>
          </a:p>
          <a:p>
            <a:pPr lvl="1"/>
            <a:r>
              <a:rPr lang="en-GB" dirty="0"/>
              <a:t>Set up in (GitHub) Desktop, choose local path for repository, clone</a:t>
            </a:r>
          </a:p>
          <a:p>
            <a:pPr lvl="1"/>
            <a:r>
              <a:rPr lang="en-GB" dirty="0"/>
              <a:t>Open in Visual Studio Code, create new file </a:t>
            </a:r>
            <a:r>
              <a:rPr lang="en-GB" i="1" dirty="0" err="1"/>
              <a:t>hello.md</a:t>
            </a:r>
            <a:r>
              <a:rPr lang="en-GB" dirty="0"/>
              <a:t>, write </a:t>
            </a:r>
            <a:r>
              <a:rPr lang="en-GB" i="1" dirty="0"/>
              <a:t>*italic* </a:t>
            </a:r>
            <a:r>
              <a:rPr lang="en-GB" dirty="0"/>
              <a:t>on line 1, save</a:t>
            </a:r>
          </a:p>
          <a:p>
            <a:pPr lvl="1"/>
            <a:r>
              <a:rPr lang="en-GB" dirty="0"/>
              <a:t>On GitHub Desktop, commit and push changes (new file), view on GitHub</a:t>
            </a:r>
          </a:p>
          <a:p>
            <a:pPr lvl="1"/>
            <a:r>
              <a:rPr lang="en-GB" dirty="0"/>
              <a:t>Click on ‘</a:t>
            </a:r>
            <a:r>
              <a:rPr lang="en-GB" dirty="0" err="1"/>
              <a:t>hello.md</a:t>
            </a:r>
            <a:r>
              <a:rPr lang="en-GB" dirty="0"/>
              <a:t>’, write </a:t>
            </a:r>
            <a:r>
              <a:rPr lang="en-GB" i="1" dirty="0"/>
              <a:t>__bold__</a:t>
            </a:r>
            <a:r>
              <a:rPr lang="en-GB" dirty="0"/>
              <a:t> on line 2, commit changes</a:t>
            </a:r>
          </a:p>
          <a:p>
            <a:pPr lvl="1"/>
            <a:r>
              <a:rPr lang="en-GB" dirty="0"/>
              <a:t>On GitHub Desktop, fetch and pull origin, open on VSC</a:t>
            </a:r>
          </a:p>
        </p:txBody>
      </p:sp>
    </p:spTree>
    <p:extLst>
      <p:ext uri="{BB962C8B-B14F-4D97-AF65-F5344CB8AC3E}">
        <p14:creationId xmlns:p14="http://schemas.microsoft.com/office/powerpoint/2010/main" val="3691589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8976"/>
          </a:xfrm>
        </p:spPr>
        <p:txBody>
          <a:bodyPr>
            <a:normAutofit/>
          </a:bodyPr>
          <a:lstStyle/>
          <a:p>
            <a:r>
              <a:rPr lang="en-GB" dirty="0"/>
              <a:t>Python &amp; </a:t>
            </a:r>
            <a:r>
              <a:rPr lang="en-GB" dirty="0" err="1"/>
              <a:t>Jupyter</a:t>
            </a:r>
            <a:r>
              <a:rPr lang="en-GB" dirty="0"/>
              <a:t> running and updating:</a:t>
            </a:r>
          </a:p>
          <a:p>
            <a:pPr lvl="1"/>
            <a:r>
              <a:rPr lang="en-GB" dirty="0"/>
              <a:t>On GitHub</a:t>
            </a:r>
            <a:r>
              <a:rPr lang="en-GB" i="1" dirty="0"/>
              <a:t>, </a:t>
            </a:r>
            <a:r>
              <a:rPr lang="en-GB" dirty="0"/>
              <a:t>find </a:t>
            </a:r>
            <a:r>
              <a:rPr lang="en-GB" i="1" dirty="0"/>
              <a:t>GEOF</a:t>
            </a:r>
            <a:r>
              <a:rPr lang="en-GB" dirty="0"/>
              <a:t> repository, locate </a:t>
            </a:r>
            <a:r>
              <a:rPr lang="en-GB" i="1" dirty="0" err="1"/>
              <a:t>jupyterdemo</a:t>
            </a:r>
            <a:r>
              <a:rPr lang="en-GB" dirty="0"/>
              <a:t>-folder and </a:t>
            </a:r>
            <a:r>
              <a:rPr lang="en-GB" i="1" dirty="0" err="1"/>
              <a:t>pythondemo.py</a:t>
            </a:r>
            <a:r>
              <a:rPr lang="en-GB" dirty="0"/>
              <a:t>, download, place in your local test repository</a:t>
            </a:r>
          </a:p>
          <a:p>
            <a:pPr lvl="1"/>
            <a:r>
              <a:rPr lang="en-GB" dirty="0"/>
              <a:t>On GitHub Desktop, commit and push changes (new files), then open in VSC</a:t>
            </a:r>
          </a:p>
          <a:p>
            <a:pPr lvl="1"/>
            <a:r>
              <a:rPr lang="en-GB" dirty="0"/>
              <a:t>On VSC, select </a:t>
            </a:r>
            <a:r>
              <a:rPr lang="en-GB" i="1" dirty="0" err="1"/>
              <a:t>pythondemo.py</a:t>
            </a:r>
            <a:r>
              <a:rPr lang="en-GB" dirty="0"/>
              <a:t>, try to explain what the code does, run the file</a:t>
            </a:r>
          </a:p>
          <a:p>
            <a:pPr lvl="1"/>
            <a:r>
              <a:rPr lang="en-GB" dirty="0"/>
              <a:t>If required packages not yet installed, see commented lines (</a:t>
            </a:r>
            <a:r>
              <a:rPr lang="en-GB" dirty="0" err="1"/>
              <a:t>conda</a:t>
            </a:r>
            <a:r>
              <a:rPr lang="en-GB" dirty="0"/>
              <a:t> virtual environment installation tutorial possible on request)</a:t>
            </a:r>
          </a:p>
          <a:p>
            <a:pPr lvl="1"/>
            <a:r>
              <a:rPr lang="en-GB" dirty="0"/>
              <a:t>In </a:t>
            </a:r>
            <a:r>
              <a:rPr lang="en-GB" i="1" dirty="0" err="1"/>
              <a:t>jupyterdemo</a:t>
            </a:r>
            <a:r>
              <a:rPr lang="en-GB" dirty="0"/>
              <a:t>-folder, select </a:t>
            </a:r>
            <a:r>
              <a:rPr lang="en-GB" i="1" dirty="0" err="1"/>
              <a:t>jupyterdemo.ipynb</a:t>
            </a:r>
            <a:r>
              <a:rPr lang="en-GB" dirty="0"/>
              <a:t>, explain and run each cell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colors</a:t>
            </a:r>
            <a:r>
              <a:rPr lang="en-GB" dirty="0"/>
              <a:t> to plots, run cell and save file</a:t>
            </a:r>
          </a:p>
          <a:p>
            <a:pPr lvl="1"/>
            <a:r>
              <a:rPr lang="en-GB" dirty="0"/>
              <a:t>On GitHub Desktop, commit and push changes (update to file), view on GitHub</a:t>
            </a:r>
          </a:p>
        </p:txBody>
      </p:sp>
    </p:spTree>
    <p:extLst>
      <p:ext uri="{BB962C8B-B14F-4D97-AF65-F5344CB8AC3E}">
        <p14:creationId xmlns:p14="http://schemas.microsoft.com/office/powerpoint/2010/main" val="9900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4. ideal-world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GitHub </a:t>
            </a:r>
            <a:r>
              <a:rPr lang="en-US" dirty="0"/>
              <a:t>+</a:t>
            </a:r>
            <a:r>
              <a:rPr lang="en-US" b="1" dirty="0"/>
              <a:t> VSC </a:t>
            </a:r>
            <a:r>
              <a:rPr lang="en-US" dirty="0"/>
              <a:t>for teaching and collaboration</a:t>
            </a:r>
          </a:p>
          <a:p>
            <a:r>
              <a:rPr lang="en-US" b="1" dirty="0"/>
              <a:t>Advantages</a:t>
            </a:r>
            <a:r>
              <a:rPr lang="en-US" dirty="0"/>
              <a:t> and </a:t>
            </a:r>
            <a:r>
              <a:rPr lang="en-US" b="1" dirty="0"/>
              <a:t>potential </a:t>
            </a:r>
            <a:r>
              <a:rPr lang="en-US" dirty="0"/>
              <a:t>a</a:t>
            </a:r>
            <a:r>
              <a:rPr lang="en-NO" dirty="0"/>
              <a:t>ccording to the </a:t>
            </a:r>
            <a:r>
              <a:rPr lang="en-NO" b="1" dirty="0"/>
              <a:t>literature</a:t>
            </a:r>
            <a:r>
              <a:rPr lang="en-NO" dirty="0"/>
              <a:t>, to </a:t>
            </a:r>
            <a:r>
              <a:rPr lang="en-NO" b="1" dirty="0"/>
              <a:t>GFI</a:t>
            </a:r>
            <a:r>
              <a:rPr lang="en-NO" dirty="0"/>
              <a:t>, to the </a:t>
            </a:r>
            <a:r>
              <a:rPr lang="en-NO" b="1" dirty="0"/>
              <a:t>developers</a:t>
            </a:r>
            <a:endParaRPr lang="en-US" dirty="0"/>
          </a:p>
          <a:p>
            <a:r>
              <a:rPr lang="en-US" dirty="0"/>
              <a:t>Our tree structure suggestion across </a:t>
            </a:r>
            <a:r>
              <a:rPr lang="en-US" b="1" dirty="0"/>
              <a:t>GEOF</a:t>
            </a:r>
            <a:r>
              <a:rPr lang="en-US" dirty="0"/>
              <a:t> courses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0066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5AB-13F5-AED0-BB60-F91FD0708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1. </a:t>
            </a:r>
            <a:r>
              <a:rPr lang="en-GB" dirty="0"/>
              <a:t>C</a:t>
            </a:r>
            <a:r>
              <a:rPr lang="en-NO" dirty="0"/>
              <a:t>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03470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12E6E-BFB0-7827-F873-EFA62B8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09" y="2320862"/>
            <a:ext cx="4270248" cy="704087"/>
          </a:xfrm>
        </p:spPr>
        <p:txBody>
          <a:bodyPr/>
          <a:lstStyle/>
          <a:p>
            <a:r>
              <a:rPr lang="en-NO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8F7F-D69D-AE79-D995-6C83B56B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4391597" cy="300686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Collaboration</a:t>
            </a:r>
            <a:r>
              <a:rPr lang="en-NO" dirty="0"/>
              <a:t>: improves communication and teamwork skills</a:t>
            </a:r>
          </a:p>
          <a:p>
            <a:r>
              <a:rPr lang="en-NO" i="1" dirty="0"/>
              <a:t>Version control</a:t>
            </a:r>
            <a:r>
              <a:rPr lang="en-NO" dirty="0"/>
              <a:t>: track changes and revert to previous versions if necessary</a:t>
            </a:r>
          </a:p>
          <a:p>
            <a:r>
              <a:rPr lang="en-NO" i="1" dirty="0"/>
              <a:t>Feedback</a:t>
            </a:r>
            <a:r>
              <a:rPr lang="en-NO" dirty="0"/>
              <a:t>: pull-request feature is a platform for discussion between users</a:t>
            </a:r>
          </a:p>
          <a:p>
            <a:r>
              <a:rPr lang="en-NO" i="1" dirty="0"/>
              <a:t>Transparency of activity</a:t>
            </a:r>
            <a:r>
              <a:rPr lang="en-NO" dirty="0"/>
              <a:t>: holds users accountable for their contributions</a:t>
            </a:r>
          </a:p>
          <a:p>
            <a:r>
              <a:rPr lang="en-NO" i="1" dirty="0"/>
              <a:t>Opportunity</a:t>
            </a:r>
            <a:r>
              <a:rPr lang="en-NO" dirty="0"/>
              <a:t>:  students develop technical skills at industry-standard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98C3-AFEB-8BD7-B887-3425B19E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4391597" cy="2881134"/>
          </a:xfrm>
        </p:spPr>
        <p:txBody>
          <a:bodyPr>
            <a:normAutofit fontScale="92500" lnSpcReduction="10000"/>
          </a:bodyPr>
          <a:lstStyle/>
          <a:p>
            <a:r>
              <a:rPr lang="en-NO" i="1" dirty="0"/>
              <a:t>Learning curve</a:t>
            </a:r>
            <a:r>
              <a:rPr lang="en-NO" dirty="0"/>
              <a:t> for beginners unfamiliar with Git-environment</a:t>
            </a:r>
          </a:p>
          <a:p>
            <a:pPr lvl="1"/>
            <a:r>
              <a:rPr lang="en-NO" dirty="0"/>
              <a:t>Unthinkable to have a degree in geophysics without robust coding skills</a:t>
            </a:r>
          </a:p>
          <a:p>
            <a:pPr lvl="1"/>
            <a:r>
              <a:rPr lang="en-NO" dirty="0"/>
              <a:t>Develop shared base of knowledge</a:t>
            </a:r>
          </a:p>
          <a:p>
            <a:r>
              <a:rPr lang="en-US" dirty="0"/>
              <a:t>May not be suitable for </a:t>
            </a:r>
            <a:r>
              <a:rPr lang="en-US" i="1" dirty="0"/>
              <a:t>grading assignments</a:t>
            </a:r>
          </a:p>
          <a:p>
            <a:pPr lvl="1"/>
            <a:r>
              <a:rPr lang="en-US" dirty="0"/>
              <a:t>G</a:t>
            </a:r>
            <a:r>
              <a:rPr lang="en-NO" dirty="0"/>
              <a:t>rade student work on mitt.uib</a:t>
            </a:r>
          </a:p>
          <a:p>
            <a:r>
              <a:rPr lang="en-NO" dirty="0"/>
              <a:t>Some may be </a:t>
            </a:r>
            <a:r>
              <a:rPr lang="en-NO" i="1" dirty="0"/>
              <a:t>uncomfortable sharing </a:t>
            </a:r>
            <a:r>
              <a:rPr lang="en-NO" dirty="0"/>
              <a:t>work</a:t>
            </a:r>
          </a:p>
          <a:p>
            <a:pPr lvl="1"/>
            <a:r>
              <a:rPr lang="en-NO" dirty="0"/>
              <a:t>Possibility to use private repositories at any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659A-B246-308C-C608-0FFB7612A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8989" y="2313433"/>
            <a:ext cx="4270248" cy="704087"/>
          </a:xfrm>
        </p:spPr>
        <p:txBody>
          <a:bodyPr/>
          <a:lstStyle/>
          <a:p>
            <a:r>
              <a:rPr lang="en-NO" dirty="0"/>
              <a:t>Limitations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585C-1A5A-711C-DD4B-CCA7315F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insights from the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9FC8B-8406-F9DD-A614-7FF9C2010F20}"/>
              </a:ext>
            </a:extLst>
          </p:cNvPr>
          <p:cNvSpPr txBox="1"/>
          <p:nvPr/>
        </p:nvSpPr>
        <p:spPr>
          <a:xfrm>
            <a:off x="5645016" y="6268415"/>
            <a:ext cx="654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Zagalsky, Alexey et al. “The Emergence of GitHub as a Collaborative Platform for Education.” (2015)</a:t>
            </a:r>
          </a:p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Kertész, Csaba. “Using GitHub in the classroom - a collaborative learning experience.” (2015)</a:t>
            </a:r>
            <a:endParaRPr lang="en-NO" sz="800" b="0" i="0" u="none" strike="noStrike" dirty="0">
              <a:solidFill>
                <a:srgbClr val="2E414F"/>
              </a:solidFill>
              <a:effectLst/>
            </a:endParaRPr>
          </a:p>
          <a:p>
            <a:pPr algn="r"/>
            <a:r>
              <a:rPr lang="en-NO" sz="800" dirty="0">
                <a:solidFill>
                  <a:srgbClr val="2E414F"/>
                </a:solidFill>
              </a:rPr>
              <a:t>Feliciano, Joseph et al. “Student experiences using GitHub in software engineering courses: a case study.” (2016)</a:t>
            </a:r>
          </a:p>
          <a:p>
            <a:pPr algn="r"/>
            <a:r>
              <a:rPr lang="en-GB" sz="800" b="0" i="0" u="none" strike="noStrike" dirty="0" err="1">
                <a:solidFill>
                  <a:srgbClr val="2E414F"/>
                </a:solidFill>
                <a:effectLst/>
              </a:rPr>
              <a:t>Glazunova</a:t>
            </a:r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, Olena G. et al. “The effectiveness of GitHub cloud services for implementing a programming training project: students’ point of view.” (2021)</a:t>
            </a:r>
          </a:p>
        </p:txBody>
      </p:sp>
    </p:spTree>
    <p:extLst>
      <p:ext uri="{BB962C8B-B14F-4D97-AF65-F5344CB8AC3E}">
        <p14:creationId xmlns:p14="http://schemas.microsoft.com/office/powerpoint/2010/main" val="171366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544-C82C-2ADF-4DA7-F8A24DA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currently done at GFI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ED3-914C-C590-058A-772E62C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3642"/>
          </a:xfrm>
        </p:spPr>
        <p:txBody>
          <a:bodyPr>
            <a:normAutofit lnSpcReduction="10000"/>
          </a:bodyPr>
          <a:lstStyle/>
          <a:p>
            <a:r>
              <a:rPr lang="en-NO" dirty="0"/>
              <a:t>Existing repositories for GFI courses (3/23):</a:t>
            </a:r>
          </a:p>
          <a:p>
            <a:pPr lvl="1"/>
            <a:r>
              <a:rPr lang="en-GB" i="1" dirty="0"/>
              <a:t>P</a:t>
            </a:r>
            <a:r>
              <a:rPr lang="en-NO" i="1" dirty="0"/>
              <a:t>ublic</a:t>
            </a:r>
            <a:r>
              <a:rPr lang="en-NO" dirty="0"/>
              <a:t>: GEOF211, GEOF212, GEOF321 (in development), GEOF337 (user’s personal), GFPy toolbox</a:t>
            </a:r>
          </a:p>
          <a:p>
            <a:pPr lvl="1"/>
            <a:r>
              <a:rPr lang="en-NO" i="1" dirty="0"/>
              <a:t>Private</a:t>
            </a:r>
            <a:r>
              <a:rPr lang="en-NO" dirty="0"/>
              <a:t>: GEOF105 (probably many more)</a:t>
            </a:r>
            <a:br>
              <a:rPr lang="en-NO" dirty="0"/>
            </a:br>
            <a:endParaRPr lang="en-NO" dirty="0"/>
          </a:p>
          <a:p>
            <a:r>
              <a:rPr lang="en-NO" dirty="0"/>
              <a:t>What some course repository owners say:</a:t>
            </a:r>
          </a:p>
          <a:p>
            <a:pPr lvl="1"/>
            <a:r>
              <a:rPr lang="en-NO" dirty="0"/>
              <a:t>“strong tool for shared projects […] with well-structured way to decide of changes”</a:t>
            </a:r>
          </a:p>
          <a:p>
            <a:pPr lvl="1"/>
            <a:r>
              <a:rPr lang="en-NO" dirty="0"/>
              <a:t>“shifting the access of the course material to GitHub would certainly be a great step”</a:t>
            </a:r>
          </a:p>
          <a:p>
            <a:pPr lvl="1"/>
            <a:r>
              <a:rPr lang="en-NO" dirty="0"/>
              <a:t>“the repository can live on, beyond my association with the course”</a:t>
            </a:r>
          </a:p>
          <a:p>
            <a:pPr lvl="1"/>
            <a:r>
              <a:rPr lang="en-NO" dirty="0"/>
              <a:t>“I can more easily track the development of the course materials”</a:t>
            </a:r>
          </a:p>
          <a:p>
            <a:pPr lvl="1"/>
            <a:r>
              <a:rPr lang="en-NO" dirty="0"/>
              <a:t>“perfect for sharing my Jupyter notebooks”</a:t>
            </a:r>
          </a:p>
        </p:txBody>
      </p:sp>
    </p:spTree>
    <p:extLst>
      <p:ext uri="{BB962C8B-B14F-4D97-AF65-F5344CB8AC3E}">
        <p14:creationId xmlns:p14="http://schemas.microsoft.com/office/powerpoint/2010/main" val="3955016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CD0-DE35-061E-396A-B518769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D56-AEAF-9C23-DD2A-2E45B235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Complete project folders available on single web-based platform</a:t>
            </a:r>
          </a:p>
          <a:p>
            <a:r>
              <a:rPr lang="en-GB" dirty="0">
                <a:cs typeface="Calibri"/>
              </a:rPr>
              <a:t>Shared documents always up to date for everyone</a:t>
            </a:r>
          </a:p>
          <a:p>
            <a:r>
              <a:rPr lang="en-GB" dirty="0">
                <a:cs typeface="Calibri"/>
              </a:rPr>
              <a:t>Teaching staff can access and use common data/toolboxes/libraries</a:t>
            </a:r>
          </a:p>
          <a:p>
            <a:r>
              <a:rPr lang="en-GB" dirty="0">
                <a:cs typeface="Calibri"/>
              </a:rPr>
              <a:t>Streamlines course management for both students and teaching staff</a:t>
            </a:r>
          </a:p>
          <a:p>
            <a:r>
              <a:rPr lang="en-GB" dirty="0">
                <a:cs typeface="Calibri"/>
              </a:rPr>
              <a:t>Transparency about workflow and individual contributions</a:t>
            </a:r>
          </a:p>
          <a:p>
            <a:r>
              <a:rPr lang="en-GB" dirty="0">
                <a:cs typeface="Calibri"/>
              </a:rPr>
              <a:t>Possible private repositories for data protection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872686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6A80-20C7-2A1D-ACC0-9E284EF6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platform for</a:t>
            </a:r>
            <a:br>
              <a:rPr lang="en-NO" dirty="0"/>
            </a:br>
            <a:r>
              <a:rPr lang="en-NO" dirty="0"/>
              <a:t>Courses at gfi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62E5-874F-603F-77FB-CA57B122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62" y="2666619"/>
            <a:ext cx="8460676" cy="39192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GFI-level GitHub environment for courses — GEOF1xx, GEOF2xx, GEOF3xx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students</a:t>
            </a:r>
          </a:p>
          <a:p>
            <a:pPr lvl="1"/>
            <a:r>
              <a:rPr lang="en-GB" dirty="0">
                <a:cs typeface="Calibri"/>
              </a:rPr>
              <a:t>support learning with modern tools for scientific programming &amp; collaborative project management</a:t>
            </a:r>
          </a:p>
          <a:p>
            <a:pPr lvl="1"/>
            <a:r>
              <a:rPr lang="en-GB" dirty="0">
                <a:cs typeface="Calibri"/>
              </a:rPr>
              <a:t>address programming anxiety</a:t>
            </a:r>
          </a:p>
          <a:p>
            <a:pPr lvl="1"/>
            <a:r>
              <a:rPr lang="en-GB" dirty="0">
                <a:cs typeface="Calibri"/>
              </a:rPr>
              <a:t>develop new skills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For teaching staff</a:t>
            </a:r>
          </a:p>
          <a:p>
            <a:pPr lvl="1"/>
            <a:r>
              <a:rPr lang="en-GB" dirty="0">
                <a:cs typeface="Calibri"/>
              </a:rPr>
              <a:t>support teaching by creating continuity between courses and over several years</a:t>
            </a:r>
          </a:p>
          <a:p>
            <a:pPr lvl="1"/>
            <a:r>
              <a:rPr lang="en-GB" dirty="0">
                <a:cs typeface="Calibri"/>
              </a:rPr>
              <a:t>foster collaborative approach on course design (peer-peer, Students as Partners)</a:t>
            </a:r>
          </a:p>
          <a:p>
            <a:pPr lvl="1"/>
            <a:r>
              <a:rPr lang="en-GB" dirty="0">
                <a:cs typeface="Calibri"/>
              </a:rPr>
              <a:t>develop 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to transmit to students</a:t>
            </a:r>
          </a:p>
        </p:txBody>
      </p:sp>
    </p:spTree>
    <p:extLst>
      <p:ext uri="{BB962C8B-B14F-4D97-AF65-F5344CB8AC3E}">
        <p14:creationId xmlns:p14="http://schemas.microsoft.com/office/powerpoint/2010/main" val="2390017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67CFBA-487F-94E1-6F31-030ADCC0D292}"/>
              </a:ext>
            </a:extLst>
          </p:cNvPr>
          <p:cNvSpPr/>
          <p:nvPr/>
        </p:nvSpPr>
        <p:spPr>
          <a:xfrm>
            <a:off x="5145266" y="296726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 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649C62-25FF-C5F0-3E61-E7D55D021551}"/>
              </a:ext>
            </a:extLst>
          </p:cNvPr>
          <p:cNvSpPr/>
          <p:nvPr/>
        </p:nvSpPr>
        <p:spPr>
          <a:xfrm>
            <a:off x="7635139" y="296726"/>
            <a:ext cx="1508861" cy="1005234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Vår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Julien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Msc student?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AA2ED-2641-9DBC-57D9-1D2FDE3212D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046733" y="799343"/>
            <a:ext cx="588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40FBD-0DE5-2225-E5F8-7666F3671C81}"/>
              </a:ext>
            </a:extLst>
          </p:cNvPr>
          <p:cNvSpPr/>
          <p:nvPr/>
        </p:nvSpPr>
        <p:spPr>
          <a:xfrm>
            <a:off x="545008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GEOF100 folder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A73B99-C691-A385-F832-3592B57E7582}"/>
              </a:ext>
            </a:extLst>
          </p:cNvPr>
          <p:cNvSpPr/>
          <p:nvPr/>
        </p:nvSpPr>
        <p:spPr>
          <a:xfrm>
            <a:off x="2845137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GEOF105 folder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5C01B-3C7B-E5B6-14B6-71AB52A50B7D}"/>
              </a:ext>
            </a:extLst>
          </p:cNvPr>
          <p:cNvSpPr/>
          <p:nvPr/>
        </p:nvSpPr>
        <p:spPr>
          <a:xfrm>
            <a:off x="5145266" y="1611802"/>
            <a:ext cx="1901467" cy="1005234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3845-7A6F-D9D7-1272-E58CC80A9C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495742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7F02-C7DD-1CAD-CF53-C48A045910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795871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BF15D-C805-E7D1-3B88-779F18C68E2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301960"/>
            <a:ext cx="0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74D653-0E29-BA7C-3BF3-560C8F0315C8}"/>
              </a:ext>
            </a:extLst>
          </p:cNvPr>
          <p:cNvSpPr/>
          <p:nvPr/>
        </p:nvSpPr>
        <p:spPr>
          <a:xfrm>
            <a:off x="7445395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Common resources folder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D56A54-CE35-DB3A-E8D2-B523C0030A7E}"/>
              </a:ext>
            </a:extLst>
          </p:cNvPr>
          <p:cNvSpPr/>
          <p:nvPr/>
        </p:nvSpPr>
        <p:spPr>
          <a:xfrm>
            <a:off x="9745524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‘Get started’ 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119AD0-84AE-AE40-DB77-88E53D5497F1}"/>
              </a:ext>
            </a:extLst>
          </p:cNvPr>
          <p:cNvSpPr/>
          <p:nvPr/>
        </p:nvSpPr>
        <p:spPr>
          <a:xfrm>
            <a:off x="1816690" y="2793660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8E4904-7A82-F072-7CD2-11C4D1879915}"/>
              </a:ext>
            </a:extLst>
          </p:cNvPr>
          <p:cNvSpPr/>
          <p:nvPr/>
        </p:nvSpPr>
        <p:spPr>
          <a:xfrm>
            <a:off x="411681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D1A211-E6D4-7372-F2F9-294AB3E0AC0C}"/>
              </a:ext>
            </a:extLst>
          </p:cNvPr>
          <p:cNvSpPr/>
          <p:nvPr/>
        </p:nvSpPr>
        <p:spPr>
          <a:xfrm>
            <a:off x="641139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3F80B-2097-C0DB-BF6B-993584C3B662}"/>
              </a:ext>
            </a:extLst>
          </p:cNvPr>
          <p:cNvSpPr/>
          <p:nvPr/>
        </p:nvSpPr>
        <p:spPr>
          <a:xfrm>
            <a:off x="8884113" y="2792649"/>
            <a:ext cx="1304986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Everyone?</a:t>
            </a:r>
            <a:endParaRPr lang="en-NO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832AE-BCAE-FB74-C254-B7135A98A11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396129" y="2617036"/>
            <a:ext cx="1140477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F9878-675B-145F-B305-BDBCC49D878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536606" y="2617036"/>
            <a:ext cx="1159652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EAECF4-E096-4110-1A08-E360EAB159C9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6000" y="2617036"/>
            <a:ext cx="945184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D3EDA-C596-9035-4AB8-DD133DC4941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795871" y="2617036"/>
            <a:ext cx="950733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D573F-6C72-1F0D-D6B8-CE9D45FE707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495742" y="2617036"/>
            <a:ext cx="950733" cy="1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FB17C85-4DDD-0B7C-284B-F1FD47558EA5}"/>
              </a:ext>
            </a:extLst>
          </p:cNvPr>
          <p:cNvSpPr/>
          <p:nvPr/>
        </p:nvSpPr>
        <p:spPr>
          <a:xfrm>
            <a:off x="862927" y="3599060"/>
            <a:ext cx="1265628" cy="1269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8B1F37-CE59-5CDE-0D02-45AEA2455256}"/>
              </a:ext>
            </a:extLst>
          </p:cNvPr>
          <p:cNvSpPr/>
          <p:nvPr/>
        </p:nvSpPr>
        <p:spPr>
          <a:xfrm>
            <a:off x="3163056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22F3938-D90F-1FDB-45D3-B4E13F5B7E28}"/>
              </a:ext>
            </a:extLst>
          </p:cNvPr>
          <p:cNvSpPr/>
          <p:nvPr/>
        </p:nvSpPr>
        <p:spPr>
          <a:xfrm>
            <a:off x="5463185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28E55E-7A31-1B83-B895-8BBCA3A3824E}"/>
              </a:ext>
            </a:extLst>
          </p:cNvPr>
          <p:cNvSpPr/>
          <p:nvPr/>
        </p:nvSpPr>
        <p:spPr>
          <a:xfrm>
            <a:off x="7763314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Manuals</a:t>
            </a:r>
          </a:p>
          <a:p>
            <a:r>
              <a:rPr lang="en-US" dirty="0"/>
              <a:t>Codes</a:t>
            </a:r>
            <a:endParaRPr lang="en-NO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F9691-D0E2-61D9-97C2-8E460DC1041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1495741" y="2617036"/>
            <a:ext cx="1" cy="98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0C53EC-F956-DFB6-C512-22835B6C38DD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95870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4CDBD-C92D-920F-3C55-B7B216AA82E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6095999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27709-A26B-2BBB-0FE5-75783CD6858E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8396128" y="2617036"/>
            <a:ext cx="1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9C208C-2C86-5333-BF14-0A536652484E}"/>
              </a:ext>
            </a:extLst>
          </p:cNvPr>
          <p:cNvSpPr/>
          <p:nvPr/>
        </p:nvSpPr>
        <p:spPr>
          <a:xfrm>
            <a:off x="10063442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Tutorials</a:t>
            </a:r>
          </a:p>
          <a:p>
            <a:r>
              <a:rPr lang="en-US" dirty="0"/>
              <a:t>Q&amp;A</a:t>
            </a:r>
            <a:endParaRPr lang="en-NO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BE0AE4-28F8-ADDB-073E-D8DA7F2EDF5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10696256" y="2617036"/>
            <a:ext cx="2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F045770-C460-0A09-E32E-AE58DFDB14E0}"/>
              </a:ext>
            </a:extLst>
          </p:cNvPr>
          <p:cNvSpPr/>
          <p:nvPr/>
        </p:nvSpPr>
        <p:spPr>
          <a:xfrm>
            <a:off x="273514" y="191253"/>
            <a:ext cx="11625797" cy="4828863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3D1AD-6752-D501-4CAE-7856BE435204}"/>
              </a:ext>
            </a:extLst>
          </p:cNvPr>
          <p:cNvSpPr txBox="1"/>
          <p:nvPr/>
        </p:nvSpPr>
        <p:spPr>
          <a:xfrm>
            <a:off x="1471519" y="192609"/>
            <a:ext cx="181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</a:rPr>
              <a:t>P</a:t>
            </a: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-NO" dirty="0">
                <a:solidFill>
                  <a:schemeClr val="accent2"/>
                </a:solidFill>
              </a:rPr>
              <a:t>blic repository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E56E7BA-2471-D4C2-CCF8-3BAA95A44DBB}"/>
              </a:ext>
            </a:extLst>
          </p:cNvPr>
          <p:cNvSpPr/>
          <p:nvPr/>
        </p:nvSpPr>
        <p:spPr>
          <a:xfrm>
            <a:off x="225370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forked local repository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2CEE50-EB1C-3BBB-2EB2-FB698D174AA3}"/>
              </a:ext>
            </a:extLst>
          </p:cNvPr>
          <p:cNvCxnSpPr>
            <a:cxnSpLocks/>
            <a:stCxn id="75" idx="1"/>
            <a:endCxn id="42" idx="2"/>
          </p:cNvCxnSpPr>
          <p:nvPr/>
        </p:nvCxnSpPr>
        <p:spPr>
          <a:xfrm flipH="1" flipV="1">
            <a:off x="1495741" y="4868722"/>
            <a:ext cx="757963" cy="1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3377AE-C648-CA82-05C4-094661E14D76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>
            <a:off x="2128555" y="4233891"/>
            <a:ext cx="1075883" cy="14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8B376B-06F7-C50F-29D2-716107E1FC6E}"/>
              </a:ext>
            </a:extLst>
          </p:cNvPr>
          <p:cNvSpPr txBox="1"/>
          <p:nvPr/>
        </p:nvSpPr>
        <p:spPr>
          <a:xfrm rot="3239514">
            <a:off x="2256727" y="4750700"/>
            <a:ext cx="12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Fork &amp; Pull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378CBB-3FD7-22C3-85D0-A8397F1B6568}"/>
              </a:ext>
            </a:extLst>
          </p:cNvPr>
          <p:cNvSpPr txBox="1"/>
          <p:nvPr/>
        </p:nvSpPr>
        <p:spPr>
          <a:xfrm rot="3651456">
            <a:off x="1392705" y="5444249"/>
            <a:ext cx="6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Push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10234BD-A67B-B7C8-245D-719F96492E43}"/>
              </a:ext>
            </a:extLst>
          </p:cNvPr>
          <p:cNvSpPr/>
          <p:nvPr/>
        </p:nvSpPr>
        <p:spPr>
          <a:xfrm>
            <a:off x="6135364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working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ACE1C-E27A-A702-348B-872350B1308E}"/>
              </a:ext>
            </a:extLst>
          </p:cNvPr>
          <p:cNvSpPr txBox="1"/>
          <p:nvPr/>
        </p:nvSpPr>
        <p:spPr>
          <a:xfrm>
            <a:off x="4173641" y="5842722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D4E08-9D2A-A2FC-49AB-869FD357793F}"/>
              </a:ext>
            </a:extLst>
          </p:cNvPr>
          <p:cNvCxnSpPr>
            <a:cxnSpLocks/>
          </p:cNvCxnSpPr>
          <p:nvPr/>
        </p:nvCxnSpPr>
        <p:spPr>
          <a:xfrm flipH="1">
            <a:off x="4161538" y="6123918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3154DA-A1F6-5713-DDA2-8C6FA5588D7C}"/>
              </a:ext>
            </a:extLst>
          </p:cNvPr>
          <p:cNvSpPr txBox="1"/>
          <p:nvPr/>
        </p:nvSpPr>
        <p:spPr>
          <a:xfrm>
            <a:off x="4173639" y="6368271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090294-304F-B0C2-2C3C-3FA8462873F3}"/>
              </a:ext>
            </a:extLst>
          </p:cNvPr>
          <p:cNvCxnSpPr>
            <a:cxnSpLocks/>
          </p:cNvCxnSpPr>
          <p:nvPr/>
        </p:nvCxnSpPr>
        <p:spPr>
          <a:xfrm flipH="1">
            <a:off x="4167585" y="6362215"/>
            <a:ext cx="1955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CDC4E0-038E-5DD2-9BA0-01BD61584CF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6096000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B756E1-14CA-5CC8-8272-AC16AFDB0CA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6000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Flat hierarchy (simple): everybody collaborates at the same level</a:t>
            </a:r>
          </a:p>
          <a:p>
            <a:pPr lvl="1"/>
            <a:r>
              <a:rPr lang="en-GB" dirty="0"/>
              <a:t>On GitHub, find </a:t>
            </a:r>
            <a:r>
              <a:rPr lang="en-GB" i="1" dirty="0"/>
              <a:t>GEOF</a:t>
            </a:r>
            <a:r>
              <a:rPr lang="en-GB" dirty="0"/>
              <a:t> repository, go to Discussions → Workshop 19/6/23, write a comment to be added to the repository as a collaborator </a:t>
            </a:r>
          </a:p>
          <a:p>
            <a:pPr lvl="1"/>
            <a:r>
              <a:rPr lang="en-GB" dirty="0"/>
              <a:t>Make teams of 2 people (A &amp; B ‘colleagues’ simulation with Git-interactions):</a:t>
            </a:r>
          </a:p>
          <a:p>
            <a:pPr lvl="2"/>
            <a:r>
              <a:rPr lang="en-GB" dirty="0"/>
              <a:t>A creates a folder, B adds a simple Python file and all necessary additional files to run the code successfully </a:t>
            </a:r>
            <a:r>
              <a:rPr lang="en-GB" b="1" dirty="0"/>
              <a:t>with 1 easy-to-fix intentional mistake in it</a:t>
            </a:r>
          </a:p>
          <a:p>
            <a:pPr lvl="2"/>
            <a:r>
              <a:rPr lang="en-GB" dirty="0"/>
              <a:t>A runs the code and finds mistake, files an Issue about it on the </a:t>
            </a:r>
            <a:r>
              <a:rPr lang="en-GB" dirty="0" err="1"/>
              <a:t>Github</a:t>
            </a:r>
            <a:r>
              <a:rPr lang="en-GB" dirty="0"/>
              <a:t> page</a:t>
            </a:r>
          </a:p>
          <a:p>
            <a:pPr lvl="2"/>
            <a:r>
              <a:rPr lang="en-GB" dirty="0"/>
              <a:t>B replies to Issue with code snippet to correct mistake</a:t>
            </a:r>
          </a:p>
          <a:p>
            <a:pPr lvl="2"/>
            <a:r>
              <a:rPr lang="en-GB" dirty="0"/>
              <a:t>A fixes mistake, runs the code successfully and closes Issue</a:t>
            </a:r>
          </a:p>
          <a:p>
            <a:pPr lvl="2"/>
            <a:r>
              <a:rPr lang="en-GB" dirty="0"/>
              <a:t>Repeat the other way around (A adds the Python file with mistake, B finds mistake, etc.)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1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Academic hierarchy (more complex): teacher leads course, student takes course</a:t>
            </a:r>
          </a:p>
          <a:p>
            <a:pPr lvl="1"/>
            <a:r>
              <a:rPr lang="en-GB" dirty="0"/>
              <a:t>Make new teams of 2 people (T-teacher and S-student simulation with Git-interactions):</a:t>
            </a:r>
          </a:p>
          <a:p>
            <a:pPr lvl="2"/>
            <a:r>
              <a:rPr lang="en-GB" dirty="0"/>
              <a:t>T creates a course folder in </a:t>
            </a:r>
            <a:r>
              <a:rPr lang="en-GB" i="1" dirty="0"/>
              <a:t>GEOF </a:t>
            </a:r>
            <a:r>
              <a:rPr lang="en-GB" dirty="0"/>
              <a:t>repository, creates an </a:t>
            </a:r>
            <a:r>
              <a:rPr lang="en-GB" i="1" dirty="0" err="1"/>
              <a:t>assignment.md</a:t>
            </a:r>
            <a:r>
              <a:rPr lang="en-GB" dirty="0"/>
              <a:t> file </a:t>
            </a:r>
            <a:r>
              <a:rPr lang="en-GB" b="1" dirty="0"/>
              <a:t>containing a realistic question</a:t>
            </a:r>
            <a:r>
              <a:rPr lang="en-GB" dirty="0"/>
              <a:t>, places it inside the course folder</a:t>
            </a:r>
            <a:br>
              <a:rPr lang="en-GB" dirty="0"/>
            </a:br>
            <a:r>
              <a:rPr lang="en-GB" dirty="0"/>
              <a:t>(extra 🌶️: S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 forks and clones </a:t>
            </a:r>
            <a:r>
              <a:rPr lang="en-GB" i="1" dirty="0"/>
              <a:t>GEOF</a:t>
            </a:r>
            <a:r>
              <a:rPr lang="en-GB" dirty="0"/>
              <a:t> once T confirms question is ready, adds answer to </a:t>
            </a:r>
            <a:r>
              <a:rPr lang="en-GB" i="1" dirty="0" err="1"/>
              <a:t>assignment.md</a:t>
            </a:r>
            <a:r>
              <a:rPr lang="en-GB" dirty="0"/>
              <a:t>, pushes changes into fork, opens pull request for merging fork into </a:t>
            </a:r>
            <a:r>
              <a:rPr lang="en-GB" i="1" dirty="0"/>
              <a:t>main</a:t>
            </a:r>
            <a:r>
              <a:rPr lang="en-GB" dirty="0"/>
              <a:t> branch, register T as reviewer for the pull request</a:t>
            </a:r>
          </a:p>
          <a:p>
            <a:pPr lvl="2"/>
            <a:r>
              <a:rPr lang="en-GB" dirty="0"/>
              <a:t>T reviews pull request from S, approves pull request, merges into </a:t>
            </a:r>
            <a:r>
              <a:rPr lang="en-GB" i="1" dirty="0"/>
              <a:t>main</a:t>
            </a:r>
            <a:r>
              <a:rPr lang="en-GB" dirty="0"/>
              <a:t> branch</a:t>
            </a:r>
            <a:br>
              <a:rPr lang="en-GB" dirty="0"/>
            </a:br>
            <a:r>
              <a:rPr lang="en-GB" dirty="0"/>
              <a:t>(extra 🌶️: we try some branch protection rules and moderation options from GitHub)</a:t>
            </a:r>
          </a:p>
          <a:p>
            <a:pPr lvl="2"/>
            <a:r>
              <a:rPr lang="en-GB" dirty="0"/>
              <a:t>Repeat the other way around (T becomes S, S becomes T, redo the exercise)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376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Captain and crew (just like before): a single teacher runs a group work in class</a:t>
            </a:r>
          </a:p>
          <a:p>
            <a:pPr lvl="1"/>
            <a:r>
              <a:rPr lang="en-GB" dirty="0"/>
              <a:t>You are all in the same team (classroom group project simulation with Git-interactions,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dirty="0"/>
              <a:t> are the teachers):</a:t>
            </a:r>
          </a:p>
          <a:p>
            <a:pPr lvl="2"/>
            <a:r>
              <a:rPr lang="en-GB" dirty="0"/>
              <a:t>Everyone forks and clones </a:t>
            </a:r>
            <a:r>
              <a:rPr lang="en-GB" i="1" dirty="0"/>
              <a:t>GEOF </a:t>
            </a:r>
            <a:r>
              <a:rPr lang="en-GB" dirty="0"/>
              <a:t>repository</a:t>
            </a:r>
            <a:br>
              <a:rPr lang="en-GB" dirty="0"/>
            </a:br>
            <a:r>
              <a:rPr lang="en-GB" dirty="0"/>
              <a:t>(extra 🌶️: everyone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Go to </a:t>
            </a:r>
            <a:r>
              <a:rPr lang="en-GB" i="1" dirty="0"/>
              <a:t>Collaboration</a:t>
            </a:r>
            <a:r>
              <a:rPr lang="en-GB" dirty="0"/>
              <a:t> → </a:t>
            </a:r>
            <a:r>
              <a:rPr lang="en-GB" i="1" dirty="0" err="1"/>
              <a:t>collaborationdemo.ipynb</a:t>
            </a:r>
            <a:r>
              <a:rPr lang="en-GB" dirty="0"/>
              <a:t>, follow instructions for personal contribution to file, modify file accordingly, push changes into fork, open pull request for merging into </a:t>
            </a:r>
            <a:r>
              <a:rPr lang="en-GB" i="1" dirty="0"/>
              <a:t>main</a:t>
            </a:r>
            <a:r>
              <a:rPr lang="en-GB" dirty="0"/>
              <a:t> branch, register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as reviewer</a:t>
            </a:r>
          </a:p>
          <a:p>
            <a:pPr lvl="2"/>
            <a:r>
              <a:rPr lang="en-GB" dirty="0"/>
              <a:t>Teachers will review pull request</a:t>
            </a:r>
          </a:p>
          <a:p>
            <a:pPr lvl="2"/>
            <a:r>
              <a:rPr lang="en-GB" dirty="0"/>
              <a:t>Depending on teachers reviews on pull request, amend file again on fork, resubmit opened pull request</a:t>
            </a:r>
          </a:p>
          <a:p>
            <a:pPr lvl="2"/>
            <a:r>
              <a:rPr lang="en-GB" dirty="0"/>
              <a:t>Once accepted, enjoy result on </a:t>
            </a:r>
            <a:r>
              <a:rPr lang="en-GB" i="1" dirty="0"/>
              <a:t>main</a:t>
            </a:r>
            <a:r>
              <a:rPr lang="en-GB" dirty="0"/>
              <a:t> branch after complete round of submissions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35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5. Looking ahead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b="1" dirty="0"/>
              <a:t>GitLab</a:t>
            </a:r>
            <a:r>
              <a:rPr lang="en-US" dirty="0"/>
              <a:t> as best practice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7456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lnSpcReduction="10000"/>
          </a:bodyPr>
          <a:lstStyle/>
          <a:p>
            <a:r>
              <a:rPr lang="en-NO" dirty="0"/>
              <a:t>Alternative to GitHub, Git repository with subdomains hosted by UiB:</a:t>
            </a:r>
          </a:p>
          <a:p>
            <a:pPr lvl="1"/>
            <a:r>
              <a:rPr lang="en-NO" dirty="0"/>
              <a:t>Level 1: subdomain (i.e </a:t>
            </a:r>
            <a:r>
              <a:rPr lang="en-GB" i="1" dirty="0" err="1"/>
              <a:t>git.app.uib.no</a:t>
            </a:r>
            <a:r>
              <a:rPr lang="en-GB" i="1" dirty="0"/>
              <a:t>/</a:t>
            </a:r>
            <a:r>
              <a:rPr lang="en-GB" i="1" dirty="0" err="1"/>
              <a:t>gfi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Level 2: group (GFI)</a:t>
            </a:r>
          </a:p>
          <a:p>
            <a:pPr lvl="1"/>
            <a:r>
              <a:rPr lang="en-GB" dirty="0"/>
              <a:t>Level 3: subgroup (GEOF courses)</a:t>
            </a:r>
          </a:p>
          <a:p>
            <a:pPr lvl="1"/>
            <a:r>
              <a:rPr lang="en-GB" dirty="0"/>
              <a:t>Level 4: </a:t>
            </a:r>
            <a:r>
              <a:rPr lang="en-GB" dirty="0" err="1"/>
              <a:t>subsubgroup</a:t>
            </a:r>
            <a:r>
              <a:rPr lang="en-GB" dirty="0"/>
              <a:t> (semesters: H23, V24, etc.)</a:t>
            </a:r>
          </a:p>
          <a:p>
            <a:pPr lvl="1"/>
            <a:r>
              <a:rPr lang="en-GB" dirty="0"/>
              <a:t>Level 5: course material (assignments, solutions, space for TAs, etc)</a:t>
            </a:r>
          </a:p>
          <a:p>
            <a:pPr lvl="1"/>
            <a:r>
              <a:rPr lang="en-GB" dirty="0"/>
              <a:t>Level 6: student space (access to common material and personal files)</a:t>
            </a:r>
          </a:p>
          <a:p>
            <a:r>
              <a:rPr lang="en-GB" dirty="0"/>
              <a:t>Allows for entirely customizable user rights and accesses across tree structure</a:t>
            </a:r>
          </a:p>
          <a:p>
            <a:r>
              <a:rPr lang="en-GB" dirty="0"/>
              <a:t>Seems to lift most/all limitations from GitHub for educational purposes</a:t>
            </a:r>
          </a:p>
          <a:p>
            <a:r>
              <a:rPr lang="en-GB" dirty="0"/>
              <a:t>Current best-practice at INF department: </a:t>
            </a:r>
            <a:r>
              <a:rPr lang="en-GB" i="1" dirty="0" err="1"/>
              <a:t>git.app.uib.no</a:t>
            </a:r>
            <a:r>
              <a:rPr lang="en-GB" i="1" dirty="0"/>
              <a:t>/ii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23745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D621-AB6E-4F35-33F6-2C2F3DA5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4EC-E2D3-7052-93DC-3129CB7D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129272"/>
          </a:xfrm>
        </p:spPr>
        <p:txBody>
          <a:bodyPr>
            <a:normAutofit fontScale="77500" lnSpcReduction="20000"/>
          </a:bodyPr>
          <a:lstStyle/>
          <a:p>
            <a:r>
              <a:rPr lang="en-NO" dirty="0"/>
              <a:t>As a lecturer</a:t>
            </a:r>
          </a:p>
          <a:p>
            <a:pPr lvl="1"/>
            <a:r>
              <a:rPr lang="en-NO" dirty="0"/>
              <a:t>Mostly deeply involved in MatLab or Frotran, not necessarily Python</a:t>
            </a:r>
          </a:p>
          <a:p>
            <a:pPr lvl="1"/>
            <a:r>
              <a:rPr lang="en-NO" dirty="0"/>
              <a:t>Possible missmatch between science done and the teaching to students</a:t>
            </a:r>
          </a:p>
          <a:p>
            <a:pPr lvl="1"/>
            <a:r>
              <a:rPr lang="en-NO" dirty="0"/>
              <a:t>Big step from field data to meaningful datasets, need to be able to convert scripts for use</a:t>
            </a:r>
          </a:p>
          <a:p>
            <a:r>
              <a:rPr lang="en-NO" dirty="0"/>
              <a:t>As a TA</a:t>
            </a:r>
          </a:p>
          <a:p>
            <a:pPr lvl="1"/>
            <a:r>
              <a:rPr lang="en-GB" dirty="0"/>
              <a:t>Heterogeneous student group in terms of programming level (in 2</a:t>
            </a:r>
            <a:r>
              <a:rPr lang="en-GB" baseline="30000" dirty="0"/>
              <a:t>nd</a:t>
            </a:r>
            <a:r>
              <a:rPr lang="en-GB" dirty="0"/>
              <a:t> year)</a:t>
            </a:r>
          </a:p>
          <a:p>
            <a:pPr lvl="1"/>
            <a:r>
              <a:rPr lang="en-NO" dirty="0"/>
              <a:t>Final programming goal not perfectly defined</a:t>
            </a:r>
          </a:p>
          <a:p>
            <a:r>
              <a:rPr lang="en-NO" dirty="0"/>
              <a:t>As a student (hypothetical/reported)</a:t>
            </a:r>
          </a:p>
          <a:p>
            <a:pPr lvl="1"/>
            <a:r>
              <a:rPr lang="en-NO" dirty="0"/>
              <a:t>Lack of experience with programming and working routines (algorythmic thinking, ’programming-mindset’ incl. finding answers, etc.)</a:t>
            </a:r>
          </a:p>
          <a:p>
            <a:pPr lvl="1"/>
            <a:r>
              <a:rPr lang="en-NO" dirty="0"/>
              <a:t>Lack of motivation to start (need to make it more relevant), not sure where to begin with programming, unclear benefits overall</a:t>
            </a:r>
          </a:p>
          <a:p>
            <a:pPr lvl="1"/>
            <a:r>
              <a:rPr lang="en-NO" dirty="0"/>
              <a:t>Little assessment for programming tasks during studies, sometimes no programming in exams (‘motivation-forcing’)</a:t>
            </a:r>
          </a:p>
          <a:p>
            <a:pPr lvl="1"/>
            <a:r>
              <a:rPr lang="en-NO" dirty="0"/>
              <a:t>INF100 teaching may not be entirely applicable to future uses at GFI</a:t>
            </a:r>
          </a:p>
          <a:p>
            <a:pPr lvl="1"/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deficit in hands-on experience with code and possible deviations from scripts</a:t>
            </a:r>
          </a:p>
        </p:txBody>
      </p:sp>
    </p:spTree>
    <p:extLst>
      <p:ext uri="{BB962C8B-B14F-4D97-AF65-F5344CB8AC3E}">
        <p14:creationId xmlns:p14="http://schemas.microsoft.com/office/powerpoint/2010/main" val="3680138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81488-9974-3F2A-0502-14F75D387746}"/>
              </a:ext>
            </a:extLst>
          </p:cNvPr>
          <p:cNvSpPr txBox="1">
            <a:spLocks/>
          </p:cNvSpPr>
          <p:nvPr/>
        </p:nvSpPr>
        <p:spPr>
          <a:xfrm>
            <a:off x="1" y="1164037"/>
            <a:ext cx="885824" cy="4750308"/>
          </a:xfrm>
          <a:prstGeom prst="rect">
            <a:avLst/>
          </a:prstGeom>
          <a:ln w="349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Department</a:t>
            </a:r>
            <a:r>
              <a:rPr lang="en-NO" dirty="0"/>
              <a:t> interface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3BDF8B-ACD3-86D5-E1E3-3DFC32F2A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13" y="553483"/>
            <a:ext cx="10871583" cy="57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1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6. H23 and further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47896-4EAD-DFB3-4F53-071DCBB25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362456"/>
          </a:xfrm>
        </p:spPr>
        <p:txBody>
          <a:bodyPr>
            <a:normAutofit/>
          </a:bodyPr>
          <a:lstStyle/>
          <a:p>
            <a:r>
              <a:rPr lang="en-US" dirty="0"/>
              <a:t>Vision for the </a:t>
            </a:r>
            <a:r>
              <a:rPr lang="en-US" b="1" dirty="0"/>
              <a:t>future of programming </a:t>
            </a:r>
            <a:r>
              <a:rPr lang="en-US" dirty="0"/>
              <a:t>at GFI</a:t>
            </a:r>
            <a:endParaRPr lang="en-US" b="1" dirty="0"/>
          </a:p>
          <a:p>
            <a:r>
              <a:rPr lang="en-US" b="1" dirty="0"/>
              <a:t>Pilot </a:t>
            </a:r>
            <a:r>
              <a:rPr lang="en-US" dirty="0"/>
              <a:t>courses</a:t>
            </a:r>
          </a:p>
          <a:p>
            <a:r>
              <a:rPr lang="en-US" b="1" dirty="0"/>
              <a:t>Educational research</a:t>
            </a:r>
          </a:p>
        </p:txBody>
      </p:sp>
    </p:spTree>
    <p:extLst>
      <p:ext uri="{BB962C8B-B14F-4D97-AF65-F5344CB8AC3E}">
        <p14:creationId xmlns:p14="http://schemas.microsoft.com/office/powerpoint/2010/main" val="1857575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</a:t>
            </a:r>
            <a:r>
              <a:rPr lang="en-GB" dirty="0"/>
              <a:t>o</a:t>
            </a:r>
            <a:r>
              <a:rPr lang="en-NO" dirty="0"/>
              <a:t>ssible 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40726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Short-term implementation:</a:t>
            </a:r>
          </a:p>
          <a:p>
            <a:pPr lvl="1"/>
            <a:r>
              <a:rPr lang="en-GB" dirty="0">
                <a:cs typeface="Calibri"/>
              </a:rPr>
              <a:t>Creation of tutorials + handbook for installation/setup/use/collaboration with GitHub + VSC</a:t>
            </a:r>
          </a:p>
          <a:p>
            <a:pPr lvl="1"/>
            <a:r>
              <a:rPr lang="en-GB" dirty="0">
                <a:cs typeface="Calibri"/>
              </a:rPr>
              <a:t>User workshops for students</a:t>
            </a:r>
          </a:p>
          <a:p>
            <a:pPr lvl="1"/>
            <a:r>
              <a:rPr lang="en-GB" dirty="0">
                <a:cs typeface="Calibri"/>
              </a:rPr>
              <a:t>User workshops for teaching staff</a:t>
            </a:r>
          </a:p>
          <a:p>
            <a:pPr lvl="1"/>
            <a:r>
              <a:rPr lang="en-GB" dirty="0">
                <a:cs typeface="Calibri"/>
              </a:rPr>
              <a:t>Jupyter notebooks to familiarise new students with python scientific coding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Medium-term evolution:</a:t>
            </a:r>
          </a:p>
          <a:p>
            <a:pPr lvl="1"/>
            <a:r>
              <a:rPr lang="en-GB" dirty="0">
                <a:cs typeface="Calibri"/>
              </a:rPr>
              <a:t>Opening of space for more creativity in teaching (lectures, assessment, activities)</a:t>
            </a:r>
          </a:p>
          <a:p>
            <a:pPr lvl="1"/>
            <a:r>
              <a:rPr lang="en-GB" dirty="0">
                <a:cs typeface="Calibri"/>
              </a:rPr>
              <a:t>Expansion to MatNat? (research-based)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Long-term developments:</a:t>
            </a:r>
          </a:p>
          <a:p>
            <a:pPr lvl="1"/>
            <a:r>
              <a:rPr lang="en-GB" dirty="0">
                <a:cs typeface="Calibri"/>
              </a:rPr>
              <a:t>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for students</a:t>
            </a:r>
          </a:p>
          <a:p>
            <a:pPr lvl="1"/>
            <a:r>
              <a:rPr lang="en-GB" dirty="0">
                <a:cs typeface="Calibri"/>
              </a:rPr>
              <a:t>???</a:t>
            </a: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9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need you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594611"/>
            <a:ext cx="7838150" cy="3745633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dirty="0">
                <a:cs typeface="Calibri"/>
              </a:rPr>
              <a:t>Pilot courses in H23</a:t>
            </a:r>
          </a:p>
          <a:p>
            <a:pPr lvl="2"/>
            <a:r>
              <a:rPr lang="en-GB" dirty="0">
                <a:cs typeface="Calibri"/>
              </a:rPr>
              <a:t>2-3 courses in which we focus our efforts for Git + VSC framework</a:t>
            </a:r>
          </a:p>
          <a:p>
            <a:pPr lvl="2"/>
            <a:r>
              <a:rPr lang="en-GB" dirty="0">
                <a:cs typeface="Calibri"/>
              </a:rPr>
              <a:t>Train both students and teaching staff</a:t>
            </a:r>
          </a:p>
          <a:p>
            <a:pPr lvl="2"/>
            <a:r>
              <a:rPr lang="en-GB" dirty="0">
                <a:cs typeface="Calibri"/>
              </a:rPr>
              <a:t>Develop knowledge base for future expansion to larger GEOF choice of courses</a:t>
            </a:r>
          </a:p>
          <a:p>
            <a:pPr lvl="2"/>
            <a:r>
              <a:rPr lang="en-GB" dirty="0">
                <a:cs typeface="Calibri"/>
              </a:rPr>
              <a:t>Need for interested lecturers and TAs to collaborate and implement</a:t>
            </a:r>
          </a:p>
          <a:p>
            <a:pPr lvl="2"/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Educational research from H23</a:t>
            </a:r>
          </a:p>
          <a:p>
            <a:pPr lvl="2"/>
            <a:r>
              <a:rPr lang="en-GB" dirty="0">
                <a:cs typeface="Calibri"/>
              </a:rPr>
              <a:t>Wish to document process across multiple semesters to create robust portfolio</a:t>
            </a:r>
          </a:p>
          <a:p>
            <a:pPr lvl="2"/>
            <a:r>
              <a:rPr lang="en-GB" dirty="0">
                <a:cs typeface="Calibri"/>
              </a:rPr>
              <a:t>Looking to confirm hypothesis that </a:t>
            </a:r>
            <a:r>
              <a:rPr lang="en-GB" i="1" dirty="0">
                <a:cs typeface="Calibri"/>
              </a:rPr>
              <a:t>framework supports programming fluency amongst students, helps lecturers, reduces struggles for both parties over time</a:t>
            </a:r>
          </a:p>
          <a:p>
            <a:pPr lvl="2"/>
            <a:r>
              <a:rPr lang="en-GB" dirty="0">
                <a:cs typeface="Calibri"/>
              </a:rPr>
              <a:t>Need for development of metric (qualitative and/</a:t>
            </a:r>
            <a:r>
              <a:rPr lang="en-GB">
                <a:cs typeface="Calibri"/>
              </a:rPr>
              <a:t>or quantitative) </a:t>
            </a:r>
            <a:r>
              <a:rPr lang="en-GB" dirty="0">
                <a:cs typeface="Calibri"/>
              </a:rPr>
              <a:t>and data collection instrument, collecting samples before/during/after semesters</a:t>
            </a:r>
          </a:p>
          <a:p>
            <a:pPr lvl="2"/>
            <a:r>
              <a:rPr lang="en-GB" dirty="0">
                <a:cs typeface="Calibri"/>
              </a:rPr>
              <a:t>Looking for interested people to collaborate/write an article with</a:t>
            </a:r>
          </a:p>
        </p:txBody>
      </p:sp>
    </p:spTree>
    <p:extLst>
      <p:ext uri="{BB962C8B-B14F-4D97-AF65-F5344CB8AC3E}">
        <p14:creationId xmlns:p14="http://schemas.microsoft.com/office/powerpoint/2010/main" val="45815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87E-38A5-FF5C-B99F-17340ED6A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8578-81C3-D22A-E57C-5F5EBA2F3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O" dirty="0"/>
              <a:t>We are grateful for any thoughts, </a:t>
            </a:r>
            <a:r>
              <a:rPr lang="en-NO" b="1" dirty="0"/>
              <a:t>comments</a:t>
            </a:r>
            <a:r>
              <a:rPr lang="en-NO" dirty="0"/>
              <a:t>, </a:t>
            </a:r>
            <a:r>
              <a:rPr lang="en-NO" b="1" dirty="0"/>
              <a:t>suggestions</a:t>
            </a:r>
            <a:r>
              <a:rPr lang="en-NO" dirty="0"/>
              <a:t>, recommendations, initiative, and participation!</a:t>
            </a:r>
          </a:p>
          <a:p>
            <a:r>
              <a:rPr lang="en-NO" dirty="0"/>
              <a:t>Write us via </a:t>
            </a:r>
            <a:r>
              <a:rPr lang="en-NO" b="1" dirty="0"/>
              <a:t>email</a:t>
            </a:r>
            <a:r>
              <a:rPr lang="en-NO" dirty="0"/>
              <a:t> or on the </a:t>
            </a:r>
            <a:r>
              <a:rPr lang="en-NO" b="1" dirty="0"/>
              <a:t>GEOF repository</a:t>
            </a:r>
            <a:r>
              <a:rPr lang="en-NO" dirty="0"/>
              <a:t> (in </a:t>
            </a:r>
            <a:r>
              <a:rPr lang="en-NO" i="1" dirty="0"/>
              <a:t>Issues</a:t>
            </a:r>
            <a:r>
              <a:rPr lang="en-NO" dirty="0"/>
              <a:t> or </a:t>
            </a:r>
            <a:r>
              <a:rPr lang="en-NO" i="1" dirty="0"/>
              <a:t>Discussions</a:t>
            </a:r>
            <a:r>
              <a:rPr lang="en-NO" dirty="0"/>
              <a:t>, depending on the nature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960867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1BE9-0138-B4B8-B974-2AFC6A60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58AF-DBAE-9383-241C-7D4DE53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Vår’s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Introduction to Python for geophysicists</a:t>
            </a:r>
            <a:r>
              <a:rPr lang="en-NO" i="1" dirty="0">
                <a:ea typeface="+mn-lt"/>
                <a:cs typeface="+mn-lt"/>
              </a:rPr>
              <a:t> </a:t>
            </a:r>
            <a:r>
              <a:rPr lang="en-NO" dirty="0">
                <a:ea typeface="+mn-lt"/>
                <a:cs typeface="+mn-lt"/>
              </a:rPr>
              <a:t>and tutorial Jupyter notebooks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https://www.earthdatascience.org/courses/intro-to-earth-data-science/</a:t>
            </a:r>
            <a:endParaRPr lang="en-NO" dirty="0"/>
          </a:p>
          <a:p>
            <a:r>
              <a:rPr lang="en-NO" dirty="0"/>
              <a:t>Research group on Informatics Didactics at UiB (Prof. David Grellscheid, Sondre Bolland &amp; Co.)</a:t>
            </a:r>
          </a:p>
          <a:p>
            <a:r>
              <a:rPr lang="en-GB" dirty="0">
                <a:hlinkClick r:id="rId3"/>
              </a:rPr>
              <a:t>https://www.atlassian.com/git/tutorials/atlassian-git-cheatsheet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23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BA23-E597-B3F8-7007-64F5DB24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NO" dirty="0"/>
              <a:t>dentified Status-quo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7C15-2332-3B3F-5C25-E420139A3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858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Programming is necessary in scientific life/studies/career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Students feel overwhelmed</a:t>
            </a:r>
          </a:p>
          <a:p>
            <a:pPr lvl="1"/>
            <a:r>
              <a:rPr lang="en-US" dirty="0">
                <a:cs typeface="Calibri"/>
              </a:rPr>
              <a:t>Single course formally covering the topic: </a:t>
            </a:r>
            <a:r>
              <a:rPr lang="en-US" b="1" dirty="0">
                <a:cs typeface="Calibri"/>
              </a:rPr>
              <a:t>INF100</a:t>
            </a:r>
          </a:p>
          <a:p>
            <a:pPr lvl="1"/>
            <a:r>
              <a:rPr lang="en-US" dirty="0">
                <a:cs typeface="Calibri"/>
              </a:rPr>
              <a:t>Educational research shows that repetition and continuity is key to learning — not a one-time training program</a:t>
            </a:r>
          </a:p>
          <a:p>
            <a:pPr lvl="1"/>
            <a:r>
              <a:rPr lang="en-US" dirty="0">
                <a:cs typeface="Calibri"/>
              </a:rPr>
              <a:t>Different competing environments for Python: </a:t>
            </a:r>
            <a:r>
              <a:rPr lang="en-US" b="1" dirty="0">
                <a:cs typeface="Calibri"/>
              </a:rPr>
              <a:t>CoCalc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Anaconda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ActivePython</a:t>
            </a:r>
            <a:r>
              <a:rPr lang="en-US" dirty="0">
                <a:cs typeface="Calibri"/>
              </a:rPr>
              <a:t>...</a:t>
            </a:r>
            <a:br>
              <a:rPr lang="en-US" dirty="0">
                <a:cs typeface="Calibri"/>
              </a:rPr>
            </a:br>
            <a:endParaRPr lang="en-US" dirty="0"/>
          </a:p>
          <a:p>
            <a:r>
              <a:rPr lang="en-US" dirty="0">
                <a:ea typeface="+mn-lt"/>
                <a:cs typeface="+mn-lt"/>
              </a:rPr>
              <a:t>Teaching staff struggle too</a:t>
            </a:r>
          </a:p>
          <a:p>
            <a:pPr lvl="1"/>
            <a:r>
              <a:rPr lang="en-US" dirty="0">
                <a:ea typeface="+mn-lt"/>
                <a:cs typeface="+mn-lt"/>
              </a:rPr>
              <a:t>With lectures including programming</a:t>
            </a:r>
          </a:p>
          <a:p>
            <a:pPr lvl="1"/>
            <a:r>
              <a:rPr lang="en-US" dirty="0">
                <a:ea typeface="+mn-lt"/>
                <a:cs typeface="+mn-lt"/>
              </a:rPr>
              <a:t>Because of experience bias expecting students to know all about Python,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Programming is complex topic to teach (linguistics, scientific semantics, use cases…)</a:t>
            </a:r>
            <a:endParaRPr lang="en-US" dirty="0">
              <a:cs typeface="Calibri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0019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67556-B4BC-97C8-EE24-8A929EB8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63" y="1126502"/>
            <a:ext cx="8731073" cy="460499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834F-8341-7868-74AC-02808477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NO" sz="1000" dirty="0">
                <a:solidFill>
                  <a:srgbClr val="FFFFFF"/>
                </a:solidFill>
              </a:rPr>
              <a:t>GFI 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57832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486-5804-6BC4-F62A-B562C206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sustainable solution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for all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F02-40C3-AE50-CD20-05EC9856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Introduce programming in an incremental way</a:t>
            </a:r>
          </a:p>
          <a:p>
            <a:r>
              <a:rPr lang="en-US" dirty="0">
                <a:ea typeface="+mn-lt"/>
                <a:cs typeface="+mn-lt"/>
              </a:rPr>
              <a:t>Help students out of their struggles</a:t>
            </a:r>
          </a:p>
          <a:p>
            <a:r>
              <a:rPr lang="en-US" dirty="0">
                <a:cs typeface="Calibri"/>
              </a:rPr>
              <a:t>Provides students with professional skills (programming + data management)</a:t>
            </a:r>
          </a:p>
          <a:p>
            <a:r>
              <a:rPr lang="en-US" dirty="0">
                <a:cs typeface="Calibri"/>
              </a:rPr>
              <a:t>Offer sustainable support for teaching staff</a:t>
            </a:r>
          </a:p>
          <a:p>
            <a:r>
              <a:rPr lang="en-US" dirty="0">
                <a:ea typeface="+mn-lt"/>
                <a:cs typeface="+mn-lt"/>
              </a:rPr>
              <a:t>Create collaboration at all levels of teaching and learning environment</a:t>
            </a:r>
          </a:p>
          <a:p>
            <a:r>
              <a:rPr lang="en-US" dirty="0">
                <a:ea typeface="+mn-lt"/>
                <a:cs typeface="+mn-lt"/>
              </a:rPr>
              <a:t>Support integrating programming into all courses</a:t>
            </a:r>
          </a:p>
        </p:txBody>
      </p:sp>
    </p:spTree>
    <p:extLst>
      <p:ext uri="{BB962C8B-B14F-4D97-AF65-F5344CB8AC3E}">
        <p14:creationId xmlns:p14="http://schemas.microsoft.com/office/powerpoint/2010/main" val="313343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6C8D-D9C8-7584-51E6-C8ABE9E75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2. </a:t>
            </a:r>
            <a:r>
              <a:rPr lang="en-GB" dirty="0"/>
              <a:t>L</a:t>
            </a:r>
            <a:r>
              <a:rPr lang="en-NO" dirty="0"/>
              <a:t>ight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E9D6-98A1-FA80-015C-6CFA533B0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b="1" dirty="0"/>
              <a:t>Git</a:t>
            </a:r>
            <a:r>
              <a:rPr lang="en-NO" dirty="0"/>
              <a:t> + </a:t>
            </a:r>
            <a:r>
              <a:rPr lang="en-NO" b="1" dirty="0"/>
              <a:t>Visual Studio Code </a:t>
            </a:r>
            <a:r>
              <a:rPr lang="en-NO" dirty="0"/>
              <a:t>as a framework</a:t>
            </a:r>
          </a:p>
        </p:txBody>
      </p:sp>
    </p:spTree>
    <p:extLst>
      <p:ext uri="{BB962C8B-B14F-4D97-AF65-F5344CB8AC3E}">
        <p14:creationId xmlns:p14="http://schemas.microsoft.com/office/powerpoint/2010/main" val="2595163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5D5-2033-ED21-5FE3-67B2A2CB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EA456-E0BE-854C-69FE-E04BC72F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3198"/>
          </a:xfrm>
        </p:spPr>
        <p:txBody>
          <a:bodyPr>
            <a:normAutofit fontScale="85000" lnSpcReduction="10000"/>
          </a:bodyPr>
          <a:lstStyle/>
          <a:p>
            <a:r>
              <a:rPr lang="en-NO" dirty="0"/>
              <a:t>A Version Control System (VCS, not to be confused with VSC…)</a:t>
            </a:r>
          </a:p>
          <a:p>
            <a:pPr lvl="1"/>
            <a:r>
              <a:rPr lang="en-NO" dirty="0"/>
              <a:t>Tracks history of changes to a project</a:t>
            </a:r>
          </a:p>
          <a:p>
            <a:pPr lvl="1"/>
            <a:r>
              <a:rPr lang="en-NO" dirty="0"/>
              <a:t>Allows recovery of any earlier version</a:t>
            </a:r>
          </a:p>
          <a:p>
            <a:r>
              <a:rPr lang="en-NO" dirty="0"/>
              <a:t>A transparent system for users and developers, showing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hich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ho made the changes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hen the changes were made</a:t>
            </a:r>
          </a:p>
          <a:p>
            <a:pPr lvl="1"/>
            <a:r>
              <a:rPr lang="en-GB" dirty="0"/>
              <a:t>W</a:t>
            </a:r>
            <a:r>
              <a:rPr lang="en-NO" dirty="0"/>
              <a:t>hy the changes were made</a:t>
            </a:r>
          </a:p>
          <a:p>
            <a:r>
              <a:rPr lang="en-NO" dirty="0"/>
              <a:t>Compatible with virtually any kind of file format</a:t>
            </a:r>
          </a:p>
          <a:p>
            <a:r>
              <a:rPr lang="en-NO" dirty="0"/>
              <a:t>Every collaborator of a project has a full local copy of the project and project history</a:t>
            </a:r>
          </a:p>
          <a:p>
            <a:r>
              <a:rPr lang="en-NO" dirty="0"/>
              <a:t>Changes registered and tracked between local copy and cloud-based version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31886-929D-3701-70B1-12368F79CD0D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145923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642A-DEF9-DB3D-0788-4405DCCD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8D76-2B0E-6247-4765-A958152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Web-based platform for </a:t>
            </a:r>
            <a:r>
              <a:rPr lang="en-NO" strike="sngStrike" dirty="0"/>
              <a:t>software </a:t>
            </a:r>
            <a:r>
              <a:rPr lang="en-NO" dirty="0"/>
              <a:t>project development using version control</a:t>
            </a:r>
          </a:p>
          <a:p>
            <a:r>
              <a:rPr lang="en-NO" dirty="0"/>
              <a:t>Allows multiple people to work on project simultaneously by tracking changes</a:t>
            </a:r>
          </a:p>
          <a:p>
            <a:r>
              <a:rPr lang="en-GB" dirty="0"/>
              <a:t>O</a:t>
            </a:r>
            <a:r>
              <a:rPr lang="en-NO" dirty="0"/>
              <a:t>ver 100 million developers and more than 386 million repositories (3/23)</a:t>
            </a:r>
          </a:p>
          <a:p>
            <a:r>
              <a:rPr lang="en-NO" dirty="0"/>
              <a:t>New industry standard for programming, data management</a:t>
            </a:r>
          </a:p>
          <a:p>
            <a:r>
              <a:rPr lang="en-NO" dirty="0"/>
              <a:t>Commonly used for open-source projects, 40 million public repositories (3/23)</a:t>
            </a:r>
          </a:p>
          <a:p>
            <a:r>
              <a:rPr lang="en-NO" dirty="0"/>
              <a:t>Public repositories: 1700 hit for “climate models”,  1000 hits for “oceanography”,  2600 hits for “meteorology” (3/23)</a:t>
            </a:r>
          </a:p>
          <a:p>
            <a:endParaRPr lang="en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564D-E7D1-504E-C3C2-669E875616B0}"/>
              </a:ext>
            </a:extLst>
          </p:cNvPr>
          <p:cNvSpPr txBox="1"/>
          <p:nvPr/>
        </p:nvSpPr>
        <p:spPr>
          <a:xfrm>
            <a:off x="11050341" y="65810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</a:t>
            </a:r>
            <a:r>
              <a:rPr lang="en-NO" sz="1200" dirty="0"/>
              <a:t>ource: GitHub</a:t>
            </a:r>
          </a:p>
        </p:txBody>
      </p:sp>
    </p:spTree>
    <p:extLst>
      <p:ext uri="{BB962C8B-B14F-4D97-AF65-F5344CB8AC3E}">
        <p14:creationId xmlns:p14="http://schemas.microsoft.com/office/powerpoint/2010/main" val="71409975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8c195d-e1f6-4270-9ea8-5cda6b8b865a">
      <Terms xmlns="http://schemas.microsoft.com/office/infopath/2007/PartnerControls"/>
    </lcf76f155ced4ddcb4097134ff3c332f>
    <TaxCatchAll xmlns="6045a0df-7b0b-4cbb-bde0-e6502ab2728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74BF9C959649B3EE9F408B75FDEB" ma:contentTypeVersion="9" ma:contentTypeDescription="Create a new document." ma:contentTypeScope="" ma:versionID="9bd74375aa6741d6ef2c116f964ea249">
  <xsd:schema xmlns:xsd="http://www.w3.org/2001/XMLSchema" xmlns:xs="http://www.w3.org/2001/XMLSchema" xmlns:p="http://schemas.microsoft.com/office/2006/metadata/properties" xmlns:ns2="0c8c195d-e1f6-4270-9ea8-5cda6b8b865a" xmlns:ns3="6045a0df-7b0b-4cbb-bde0-e6502ab27289" targetNamespace="http://schemas.microsoft.com/office/2006/metadata/properties" ma:root="true" ma:fieldsID="b32d0ce8962a72d9bd9ba7601065bd3e" ns2:_="" ns3:_="">
    <xsd:import namespace="0c8c195d-e1f6-4270-9ea8-5cda6b8b865a"/>
    <xsd:import namespace="6045a0df-7b0b-4cbb-bde0-e6502ab27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195d-e1f6-4270-9ea8-5cda6b8b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a0df-7b0b-4cbb-bde0-e6502ab272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6eab172-94f9-4e5c-935c-f17081c303ad}" ma:internalName="TaxCatchAll" ma:showField="CatchAllData" ma:web="6045a0df-7b0b-4cbb-bde0-e6502ab27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0329C-2C4C-43FB-A70E-1973EF977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31BA8A-2A6C-4F7E-B85A-052EF3C040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0c8c195d-e1f6-4270-9ea8-5cda6b8b865a"/>
    <ds:schemaRef ds:uri="http://purl.org/dc/dcmitype/"/>
    <ds:schemaRef ds:uri="http://schemas.openxmlformats.org/package/2006/metadata/core-properties"/>
    <ds:schemaRef ds:uri="6045a0df-7b0b-4cbb-bde0-e6502ab272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6AEEF1-F9D0-4735-B53C-AFCCCBFA2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c195d-e1f6-4270-9ea8-5cda6b8b865a"/>
    <ds:schemaRef ds:uri="6045a0df-7b0b-4cbb-bde0-e6502ab27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{DCD2D034-8BEA-5447-B04E-196AECE1FAAA}tf10001119_mac</Template>
  <TotalTime>8381</TotalTime>
  <Words>2602</Words>
  <Application>Microsoft Macintosh PowerPoint</Application>
  <PresentationFormat>Widescreen</PresentationFormat>
  <Paragraphs>308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Gill Sans MT</vt:lpstr>
      <vt:lpstr>Parcel</vt:lpstr>
      <vt:lpstr>Supporting student Python fluency at GFI</vt:lpstr>
      <vt:lpstr>1. Current situation</vt:lpstr>
      <vt:lpstr>challenges with programming</vt:lpstr>
      <vt:lpstr>Identified Status-quo</vt:lpstr>
      <vt:lpstr>GFI course structure</vt:lpstr>
      <vt:lpstr>A sustainable solution for all users</vt:lpstr>
      <vt:lpstr>2. Light Theory</vt:lpstr>
      <vt:lpstr>Git</vt:lpstr>
      <vt:lpstr>GitHUB</vt:lpstr>
      <vt:lpstr>PowerPoint Presentation</vt:lpstr>
      <vt:lpstr>Visual studio code</vt:lpstr>
      <vt:lpstr>PowerPoint Presentation</vt:lpstr>
      <vt:lpstr>3. Setting up</vt:lpstr>
      <vt:lpstr>Visual Studio Code</vt:lpstr>
      <vt:lpstr>GitHub + Python</vt:lpstr>
      <vt:lpstr>Common git commands</vt:lpstr>
      <vt:lpstr>Exercises</vt:lpstr>
      <vt:lpstr>Exercises</vt:lpstr>
      <vt:lpstr>4. ideal-world solution</vt:lpstr>
      <vt:lpstr>insights from the literature</vt:lpstr>
      <vt:lpstr>What is currently done at GFI</vt:lpstr>
      <vt:lpstr>Motivation for implementation</vt:lpstr>
      <vt:lpstr>common platform for Courses at gfi</vt:lpstr>
      <vt:lpstr>PowerPoint Presentation</vt:lpstr>
      <vt:lpstr>Exercises</vt:lpstr>
      <vt:lpstr>Exercises</vt:lpstr>
      <vt:lpstr>Exercises</vt:lpstr>
      <vt:lpstr>5. Looking ahead</vt:lpstr>
      <vt:lpstr>Gitlab</vt:lpstr>
      <vt:lpstr>PowerPoint Presentation</vt:lpstr>
      <vt:lpstr>6. H23 and further</vt:lpstr>
      <vt:lpstr>Possible future steps</vt:lpstr>
      <vt:lpstr>Where we need you</vt:lpstr>
      <vt:lpstr>Thank you</vt:lpstr>
      <vt:lpstr>Some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Pooya Weihs</cp:lastModifiedBy>
  <cp:revision>3</cp:revision>
  <dcterms:created xsi:type="dcterms:W3CDTF">2023-03-16T12:55:00Z</dcterms:created>
  <dcterms:modified xsi:type="dcterms:W3CDTF">2024-04-29T20:56:59Z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0x01010031DC74BF9C959649B3EE9F408B75FDEB</vt:lpwstr>
  </property>
  <property fmtid="{D5CDD505-2E9C-101B-9397-08002B2CF9AE}" pid="3" name="MediaServiceImageTags">
    <vt:lpwstr/>
  </property>
</Properties>
</file>