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65" r:id="rId3"/>
    <p:sldId id="264" r:id="rId4"/>
    <p:sldId id="267" r:id="rId5"/>
    <p:sldId id="259" r:id="rId6"/>
    <p:sldId id="258" r:id="rId7"/>
    <p:sldId id="260" r:id="rId8"/>
    <p:sldId id="262" r:id="rId9"/>
    <p:sldId id="261" r:id="rId10"/>
    <p:sldId id="269" r:id="rId11"/>
    <p:sldId id="270" r:id="rId12"/>
    <p:sldId id="273" r:id="rId13"/>
    <p:sldId id="263" r:id="rId14"/>
    <p:sldId id="271" r:id="rId15"/>
    <p:sldId id="274" r:id="rId16"/>
    <p:sldId id="275" r:id="rId17"/>
    <p:sldId id="279" r:id="rId18"/>
    <p:sldId id="272" r:id="rId19"/>
    <p:sldId id="280" r:id="rId20"/>
    <p:sldId id="281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8"/>
    <p:restoredTop sz="96327"/>
  </p:normalViewPr>
  <p:slideViewPr>
    <p:cSldViewPr snapToGrid="0">
      <p:cViewPr>
        <p:scale>
          <a:sx n="108" d="100"/>
          <a:sy n="108" d="100"/>
        </p:scale>
        <p:origin x="22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C0400-45AB-41B0-96E9-71F8BF49A41D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9B6E58-0535-4C26-AFB5-6762547BFA21}">
      <dgm:prSet/>
      <dgm:spPr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</dgm:spPr>
      <dgm:t>
        <a:bodyPr/>
        <a:lstStyle/>
        <a:p>
          <a:r>
            <a:rPr lang="fr-FR" dirty="0"/>
            <a:t>Population, total</a:t>
          </a:r>
          <a:endParaRPr lang="en-US" dirty="0"/>
        </a:p>
      </dgm:t>
    </dgm:pt>
    <dgm:pt modelId="{F7170968-3D9E-43BE-963B-7E125F96D04F}" type="parTrans" cxnId="{C0217A05-F55F-4464-AF30-799B617CD3A6}">
      <dgm:prSet/>
      <dgm:spPr/>
      <dgm:t>
        <a:bodyPr/>
        <a:lstStyle/>
        <a:p>
          <a:endParaRPr lang="en-US"/>
        </a:p>
      </dgm:t>
    </dgm:pt>
    <dgm:pt modelId="{FE4D0915-06E6-4C06-AC8A-C109B067F760}" type="sibTrans" cxnId="{C0217A05-F55F-4464-AF30-799B617CD3A6}">
      <dgm:prSet/>
      <dgm:spPr/>
      <dgm:t>
        <a:bodyPr/>
        <a:lstStyle/>
        <a:p>
          <a:endParaRPr lang="en-US"/>
        </a:p>
      </dgm:t>
    </dgm:pt>
    <dgm:pt modelId="{9FC0ACC8-AADA-49E5-957D-A1A8D32AD909}">
      <dgm:prSet/>
      <dgm:spPr/>
      <dgm:t>
        <a:bodyPr/>
        <a:lstStyle/>
        <a:p>
          <a:r>
            <a:rPr lang="fr-FR" dirty="0"/>
            <a:t>Population </a:t>
          </a:r>
          <a:r>
            <a:rPr lang="fr-FR" dirty="0" err="1"/>
            <a:t>growth</a:t>
          </a:r>
          <a:r>
            <a:rPr lang="fr-FR" dirty="0"/>
            <a:t> (</a:t>
          </a:r>
          <a:r>
            <a:rPr lang="fr-FR" dirty="0" err="1"/>
            <a:t>annual</a:t>
          </a:r>
          <a:r>
            <a:rPr lang="fr-FR" dirty="0"/>
            <a:t> %)</a:t>
          </a:r>
          <a:endParaRPr lang="en-US" dirty="0"/>
        </a:p>
      </dgm:t>
    </dgm:pt>
    <dgm:pt modelId="{EA42354A-8B73-4400-8276-A082C8F186FB}" type="parTrans" cxnId="{7B155397-788C-4044-AC57-71D40F48FB02}">
      <dgm:prSet/>
      <dgm:spPr/>
      <dgm:t>
        <a:bodyPr/>
        <a:lstStyle/>
        <a:p>
          <a:endParaRPr lang="en-US"/>
        </a:p>
      </dgm:t>
    </dgm:pt>
    <dgm:pt modelId="{CE856B6D-00D7-44F7-8A1E-30A562F2089E}" type="sibTrans" cxnId="{7B155397-788C-4044-AC57-71D40F48FB02}">
      <dgm:prSet/>
      <dgm:spPr/>
      <dgm:t>
        <a:bodyPr/>
        <a:lstStyle/>
        <a:p>
          <a:endParaRPr lang="en-US"/>
        </a:p>
      </dgm:t>
    </dgm:pt>
    <dgm:pt modelId="{8966BD62-B6EF-41F3-9252-B901D8FC3854}">
      <dgm:prSet/>
      <dgm:spPr/>
      <dgm:t>
        <a:bodyPr/>
        <a:lstStyle/>
        <a:p>
          <a:r>
            <a:rPr lang="fr-FR" dirty="0"/>
            <a:t>Population, </a:t>
          </a:r>
          <a:r>
            <a:rPr lang="fr-FR" dirty="0" err="1"/>
            <a:t>ages</a:t>
          </a:r>
          <a:r>
            <a:rPr lang="fr-FR" dirty="0"/>
            <a:t> 15-24, total</a:t>
          </a:r>
          <a:endParaRPr lang="en-US" dirty="0"/>
        </a:p>
      </dgm:t>
    </dgm:pt>
    <dgm:pt modelId="{638233A7-0BDA-4C2A-B5F1-918D23790676}" type="parTrans" cxnId="{2459A58F-2CA6-4C4A-9030-AC988EC3C5DA}">
      <dgm:prSet/>
      <dgm:spPr/>
      <dgm:t>
        <a:bodyPr/>
        <a:lstStyle/>
        <a:p>
          <a:endParaRPr lang="en-US"/>
        </a:p>
      </dgm:t>
    </dgm:pt>
    <dgm:pt modelId="{0B264EC7-7B55-44F9-916B-D31F0E690922}" type="sibTrans" cxnId="{2459A58F-2CA6-4C4A-9030-AC988EC3C5DA}">
      <dgm:prSet/>
      <dgm:spPr/>
      <dgm:t>
        <a:bodyPr/>
        <a:lstStyle/>
        <a:p>
          <a:endParaRPr lang="en-US"/>
        </a:p>
      </dgm:t>
    </dgm:pt>
    <dgm:pt modelId="{1B2803A9-A352-4DF5-A6BE-E5576E027FD9}">
      <dgm:prSet/>
      <dgm:spPr/>
      <dgm:t>
        <a:bodyPr/>
        <a:lstStyle/>
        <a:p>
          <a:r>
            <a:rPr lang="fr-FR" dirty="0" err="1"/>
            <a:t>Enrolment</a:t>
          </a:r>
          <a:r>
            <a:rPr lang="fr-FR" dirty="0"/>
            <a:t> in </a:t>
          </a:r>
          <a:r>
            <a:rPr lang="fr-FR" dirty="0" err="1"/>
            <a:t>upper</a:t>
          </a:r>
          <a:r>
            <a:rPr lang="fr-FR" dirty="0"/>
            <a:t> </a:t>
          </a:r>
          <a:r>
            <a:rPr lang="fr-FR" dirty="0" err="1"/>
            <a:t>secondary</a:t>
          </a:r>
          <a:r>
            <a:rPr lang="fr-FR" dirty="0"/>
            <a:t> </a:t>
          </a:r>
          <a:r>
            <a:rPr lang="fr-FR" dirty="0" err="1"/>
            <a:t>general</a:t>
          </a:r>
          <a:r>
            <a:rPr lang="fr-FR" dirty="0"/>
            <a:t>, </a:t>
          </a:r>
          <a:r>
            <a:rPr lang="fr-FR" dirty="0" err="1"/>
            <a:t>both</a:t>
          </a:r>
          <a:r>
            <a:rPr lang="fr-FR" dirty="0"/>
            <a:t> sexes (</a:t>
          </a:r>
          <a:r>
            <a:rPr lang="fr-FR" dirty="0" err="1"/>
            <a:t>number</a:t>
          </a:r>
          <a:r>
            <a:rPr lang="fr-FR" dirty="0"/>
            <a:t>)</a:t>
          </a:r>
          <a:endParaRPr lang="en-US" dirty="0"/>
        </a:p>
      </dgm:t>
    </dgm:pt>
    <dgm:pt modelId="{731F4628-82D2-41B1-9A73-E640AC65A38F}" type="parTrans" cxnId="{F43B2B26-B169-4E12-9181-FF35973DC181}">
      <dgm:prSet/>
      <dgm:spPr/>
      <dgm:t>
        <a:bodyPr/>
        <a:lstStyle/>
        <a:p>
          <a:endParaRPr lang="en-US"/>
        </a:p>
      </dgm:t>
    </dgm:pt>
    <dgm:pt modelId="{A9B24A19-D760-40BE-A9BF-4F1105ED902F}" type="sibTrans" cxnId="{F43B2B26-B169-4E12-9181-FF35973DC181}">
      <dgm:prSet/>
      <dgm:spPr/>
      <dgm:t>
        <a:bodyPr/>
        <a:lstStyle/>
        <a:p>
          <a:endParaRPr lang="en-US"/>
        </a:p>
      </dgm:t>
    </dgm:pt>
    <dgm:pt modelId="{20F21D61-09C8-4B3E-8F5F-B1BD631FAC30}">
      <dgm:prSet/>
      <dgm:spPr/>
      <dgm:t>
        <a:bodyPr/>
        <a:lstStyle/>
        <a:p>
          <a:r>
            <a:rPr lang="fr-FR" dirty="0"/>
            <a:t> Gross </a:t>
          </a:r>
          <a:r>
            <a:rPr lang="fr-FR" dirty="0" err="1"/>
            <a:t>enrolment</a:t>
          </a:r>
          <a:r>
            <a:rPr lang="fr-FR" dirty="0"/>
            <a:t> ratio, </a:t>
          </a:r>
          <a:r>
            <a:rPr lang="fr-FR" dirty="0" err="1"/>
            <a:t>secondary</a:t>
          </a:r>
          <a:r>
            <a:rPr lang="fr-FR" dirty="0"/>
            <a:t>, </a:t>
          </a:r>
          <a:r>
            <a:rPr lang="fr-FR" dirty="0" err="1"/>
            <a:t>both</a:t>
          </a:r>
          <a:r>
            <a:rPr lang="fr-FR" dirty="0"/>
            <a:t> sexes (%)</a:t>
          </a:r>
          <a:endParaRPr lang="en-US" dirty="0"/>
        </a:p>
      </dgm:t>
    </dgm:pt>
    <dgm:pt modelId="{671C3D7B-7A33-44E8-99C6-15BD3FA3CC90}" type="parTrans" cxnId="{0B44E585-64A7-4708-AC7C-FA1B12CE6BBC}">
      <dgm:prSet/>
      <dgm:spPr/>
      <dgm:t>
        <a:bodyPr/>
        <a:lstStyle/>
        <a:p>
          <a:endParaRPr lang="en-US"/>
        </a:p>
      </dgm:t>
    </dgm:pt>
    <dgm:pt modelId="{F458C24C-3F14-483D-9E99-2630394EC522}" type="sibTrans" cxnId="{0B44E585-64A7-4708-AC7C-FA1B12CE6BBC}">
      <dgm:prSet/>
      <dgm:spPr/>
      <dgm:t>
        <a:bodyPr/>
        <a:lstStyle/>
        <a:p>
          <a:endParaRPr lang="en-US"/>
        </a:p>
      </dgm:t>
    </dgm:pt>
    <dgm:pt modelId="{62D338B7-9BAA-4233-A954-1270B61DB51F}">
      <dgm:prSet/>
      <dgm:spPr/>
      <dgm:t>
        <a:bodyPr/>
        <a:lstStyle/>
        <a:p>
          <a:r>
            <a:rPr lang="fr-FR" dirty="0" err="1"/>
            <a:t>Enrolment</a:t>
          </a:r>
          <a:r>
            <a:rPr lang="fr-FR" dirty="0"/>
            <a:t> in </a:t>
          </a:r>
          <a:r>
            <a:rPr lang="fr-FR" dirty="0" err="1"/>
            <a:t>tertiary</a:t>
          </a:r>
          <a:r>
            <a:rPr lang="fr-FR" dirty="0"/>
            <a:t> </a:t>
          </a:r>
          <a:r>
            <a:rPr lang="fr-FR" dirty="0" err="1"/>
            <a:t>education</a:t>
          </a:r>
          <a:r>
            <a:rPr lang="fr-FR" dirty="0"/>
            <a:t>, all programmes, </a:t>
          </a:r>
          <a:r>
            <a:rPr lang="fr-FR" dirty="0" err="1"/>
            <a:t>both</a:t>
          </a:r>
          <a:r>
            <a:rPr lang="fr-FR" dirty="0"/>
            <a:t> sexes (</a:t>
          </a:r>
          <a:r>
            <a:rPr lang="fr-FR" dirty="0" err="1"/>
            <a:t>number</a:t>
          </a:r>
          <a:r>
            <a:rPr lang="fr-FR" dirty="0"/>
            <a:t>)</a:t>
          </a:r>
          <a:endParaRPr lang="en-US" dirty="0"/>
        </a:p>
      </dgm:t>
    </dgm:pt>
    <dgm:pt modelId="{3C3D096C-6A1F-4002-86CC-7D86CF8B4A09}" type="parTrans" cxnId="{536F07C3-AA11-435F-87CA-4842ABDF0DE6}">
      <dgm:prSet/>
      <dgm:spPr/>
      <dgm:t>
        <a:bodyPr/>
        <a:lstStyle/>
        <a:p>
          <a:endParaRPr lang="en-US"/>
        </a:p>
      </dgm:t>
    </dgm:pt>
    <dgm:pt modelId="{A93A0A6F-E499-4914-B506-CA9C6EC662A0}" type="sibTrans" cxnId="{536F07C3-AA11-435F-87CA-4842ABDF0DE6}">
      <dgm:prSet/>
      <dgm:spPr/>
      <dgm:t>
        <a:bodyPr/>
        <a:lstStyle/>
        <a:p>
          <a:endParaRPr lang="en-US"/>
        </a:p>
      </dgm:t>
    </dgm:pt>
    <dgm:pt modelId="{A2F114C7-9FC8-441D-AB37-271D14CD4A45}">
      <dgm:prSet/>
      <dgm:spPr/>
      <dgm:t>
        <a:bodyPr/>
        <a:lstStyle/>
        <a:p>
          <a:r>
            <a:rPr lang="fr-FR" dirty="0"/>
            <a:t>Gross </a:t>
          </a:r>
          <a:r>
            <a:rPr lang="fr-FR" dirty="0" err="1"/>
            <a:t>enrolment</a:t>
          </a:r>
          <a:r>
            <a:rPr lang="fr-FR" dirty="0"/>
            <a:t> ratio, </a:t>
          </a:r>
          <a:r>
            <a:rPr lang="fr-FR" dirty="0" err="1"/>
            <a:t>tertiary</a:t>
          </a:r>
          <a:r>
            <a:rPr lang="fr-FR" dirty="0"/>
            <a:t>, </a:t>
          </a:r>
          <a:r>
            <a:rPr lang="fr-FR" dirty="0" err="1"/>
            <a:t>both</a:t>
          </a:r>
          <a:r>
            <a:rPr lang="fr-FR" dirty="0"/>
            <a:t> sexes (%)</a:t>
          </a:r>
          <a:endParaRPr lang="en-US" dirty="0"/>
        </a:p>
      </dgm:t>
    </dgm:pt>
    <dgm:pt modelId="{E9F328DB-B475-4EAA-BFB4-842D6B15E31B}" type="parTrans" cxnId="{7891FDA7-11AF-4DA8-B0AE-2CB2CE78774C}">
      <dgm:prSet/>
      <dgm:spPr/>
      <dgm:t>
        <a:bodyPr/>
        <a:lstStyle/>
        <a:p>
          <a:endParaRPr lang="en-US"/>
        </a:p>
      </dgm:t>
    </dgm:pt>
    <dgm:pt modelId="{E5266209-14EC-4762-AF8B-13E10196C63F}" type="sibTrans" cxnId="{7891FDA7-11AF-4DA8-B0AE-2CB2CE78774C}">
      <dgm:prSet/>
      <dgm:spPr/>
      <dgm:t>
        <a:bodyPr/>
        <a:lstStyle/>
        <a:p>
          <a:endParaRPr lang="en-US"/>
        </a:p>
      </dgm:t>
    </dgm:pt>
    <dgm:pt modelId="{06E19185-022C-4829-81EC-FDBD068BC8A3}">
      <dgm:prSet/>
      <dgm:spPr/>
      <dgm:t>
        <a:bodyPr/>
        <a:lstStyle/>
        <a:p>
          <a:r>
            <a:rPr lang="fr-FR" dirty="0"/>
            <a:t>Internet </a:t>
          </a:r>
          <a:r>
            <a:rPr lang="fr-FR" dirty="0" err="1"/>
            <a:t>users</a:t>
          </a:r>
          <a:r>
            <a:rPr lang="fr-FR" dirty="0"/>
            <a:t> (per 100 people)</a:t>
          </a:r>
          <a:endParaRPr lang="en-US" dirty="0"/>
        </a:p>
      </dgm:t>
    </dgm:pt>
    <dgm:pt modelId="{C11743F2-A813-4A8B-88C0-593DD1118B2B}" type="parTrans" cxnId="{627DE29C-63DF-413D-A071-194D84F8908D}">
      <dgm:prSet/>
      <dgm:spPr/>
      <dgm:t>
        <a:bodyPr/>
        <a:lstStyle/>
        <a:p>
          <a:endParaRPr lang="en-US"/>
        </a:p>
      </dgm:t>
    </dgm:pt>
    <dgm:pt modelId="{18778D97-59D3-4010-8FA3-4DA72EFF10CD}" type="sibTrans" cxnId="{627DE29C-63DF-413D-A071-194D84F8908D}">
      <dgm:prSet/>
      <dgm:spPr/>
      <dgm:t>
        <a:bodyPr/>
        <a:lstStyle/>
        <a:p>
          <a:endParaRPr lang="en-US"/>
        </a:p>
      </dgm:t>
    </dgm:pt>
    <dgm:pt modelId="{5EDFA09A-3CCF-4F92-AB20-B357A91FABEE}">
      <dgm:prSet/>
      <dgm:spPr/>
      <dgm:t>
        <a:bodyPr/>
        <a:lstStyle/>
        <a:p>
          <a:r>
            <a:rPr lang="fr-FR" dirty="0" err="1"/>
            <a:t>Personal</a:t>
          </a:r>
          <a:r>
            <a:rPr lang="fr-FR" dirty="0"/>
            <a:t> computers (per 100 people)</a:t>
          </a:r>
          <a:endParaRPr lang="en-US" dirty="0"/>
        </a:p>
      </dgm:t>
    </dgm:pt>
    <dgm:pt modelId="{2D38DA35-B57E-43EA-B025-64F7F21D0A45}" type="parTrans" cxnId="{EE55DB71-FA23-4B02-89BF-CB40187F2887}">
      <dgm:prSet/>
      <dgm:spPr/>
      <dgm:t>
        <a:bodyPr/>
        <a:lstStyle/>
        <a:p>
          <a:endParaRPr lang="en-US"/>
        </a:p>
      </dgm:t>
    </dgm:pt>
    <dgm:pt modelId="{0ACB11A4-DA45-494F-A6B7-5BD03E76E755}" type="sibTrans" cxnId="{EE55DB71-FA23-4B02-89BF-CB40187F2887}">
      <dgm:prSet/>
      <dgm:spPr/>
      <dgm:t>
        <a:bodyPr/>
        <a:lstStyle/>
        <a:p>
          <a:endParaRPr lang="en-US"/>
        </a:p>
      </dgm:t>
    </dgm:pt>
    <dgm:pt modelId="{4EF80532-2B85-49BF-9F96-646792A9A378}">
      <dgm:prSet/>
      <dgm:spPr/>
      <dgm:t>
        <a:bodyPr/>
        <a:lstStyle/>
        <a:p>
          <a:r>
            <a:rPr lang="fr-FR" dirty="0"/>
            <a:t>GDP, PPP (</a:t>
          </a:r>
          <a:r>
            <a:rPr lang="fr-FR" dirty="0" err="1"/>
            <a:t>current</a:t>
          </a:r>
          <a:r>
            <a:rPr lang="fr-FR" dirty="0"/>
            <a:t> international $)</a:t>
          </a:r>
          <a:endParaRPr lang="en-US" dirty="0"/>
        </a:p>
      </dgm:t>
    </dgm:pt>
    <dgm:pt modelId="{2356A8EC-68F9-4674-A35D-92E1386A2146}" type="parTrans" cxnId="{AB41E086-85F8-4547-AC9A-DFA8CF6F4699}">
      <dgm:prSet/>
      <dgm:spPr/>
      <dgm:t>
        <a:bodyPr/>
        <a:lstStyle/>
        <a:p>
          <a:endParaRPr lang="en-US"/>
        </a:p>
      </dgm:t>
    </dgm:pt>
    <dgm:pt modelId="{696E6BB8-E826-4A0B-8CDF-4FC7F959F5DE}" type="sibTrans" cxnId="{AB41E086-85F8-4547-AC9A-DFA8CF6F4699}">
      <dgm:prSet/>
      <dgm:spPr/>
      <dgm:t>
        <a:bodyPr/>
        <a:lstStyle/>
        <a:p>
          <a:endParaRPr lang="en-US"/>
        </a:p>
      </dgm:t>
    </dgm:pt>
    <dgm:pt modelId="{D2B204AF-B094-4D5B-992B-811E7087B4A9}">
      <dgm:prSet/>
      <dgm:spPr/>
      <dgm:t>
        <a:bodyPr/>
        <a:lstStyle/>
        <a:p>
          <a:r>
            <a:rPr lang="fr-FR" dirty="0"/>
            <a:t>GDP per capita, PPP (</a:t>
          </a:r>
          <a:r>
            <a:rPr lang="fr-FR" dirty="0" err="1"/>
            <a:t>current</a:t>
          </a:r>
          <a:r>
            <a:rPr lang="fr-FR" dirty="0"/>
            <a:t> international $)</a:t>
          </a:r>
          <a:endParaRPr lang="en-US" dirty="0"/>
        </a:p>
      </dgm:t>
    </dgm:pt>
    <dgm:pt modelId="{10188599-7657-4BC3-B6C8-20DD637F242C}" type="parTrans" cxnId="{A1E24A97-9071-47DD-9F6B-500032ECE62F}">
      <dgm:prSet/>
      <dgm:spPr/>
      <dgm:t>
        <a:bodyPr/>
        <a:lstStyle/>
        <a:p>
          <a:endParaRPr lang="en-US"/>
        </a:p>
      </dgm:t>
    </dgm:pt>
    <dgm:pt modelId="{CAFF7FBE-16DB-4EA1-9174-B3943A9885F6}" type="sibTrans" cxnId="{A1E24A97-9071-47DD-9F6B-500032ECE62F}">
      <dgm:prSet/>
      <dgm:spPr/>
      <dgm:t>
        <a:bodyPr/>
        <a:lstStyle/>
        <a:p>
          <a:endParaRPr lang="en-US"/>
        </a:p>
      </dgm:t>
    </dgm:pt>
    <dgm:pt modelId="{BEDA60E2-14CD-F84B-8BE7-2B79B3D12029}" type="pres">
      <dgm:prSet presAssocID="{51AC0400-45AB-41B0-96E9-71F8BF49A41D}" presName="diagram" presStyleCnt="0">
        <dgm:presLayoutVars>
          <dgm:dir/>
          <dgm:resizeHandles val="exact"/>
        </dgm:presLayoutVars>
      </dgm:prSet>
      <dgm:spPr/>
    </dgm:pt>
    <dgm:pt modelId="{BE6B2B6E-A683-BB46-A719-D8DCDBB4B3D5}" type="pres">
      <dgm:prSet presAssocID="{369B6E58-0535-4C26-AFB5-6762547BFA21}" presName="node" presStyleLbl="node1" presStyleIdx="0" presStyleCnt="11">
        <dgm:presLayoutVars>
          <dgm:bulletEnabled val="1"/>
        </dgm:presLayoutVars>
      </dgm:prSet>
      <dgm:spPr/>
    </dgm:pt>
    <dgm:pt modelId="{60F4CBC6-0D67-9647-A099-D71EB1DCFDCA}" type="pres">
      <dgm:prSet presAssocID="{FE4D0915-06E6-4C06-AC8A-C109B067F760}" presName="sibTrans" presStyleCnt="0"/>
      <dgm:spPr/>
    </dgm:pt>
    <dgm:pt modelId="{B55E2D83-EA63-6E4C-9D86-CB1AA2553B1E}" type="pres">
      <dgm:prSet presAssocID="{9FC0ACC8-AADA-49E5-957D-A1A8D32AD909}" presName="node" presStyleLbl="node1" presStyleIdx="1" presStyleCnt="11">
        <dgm:presLayoutVars>
          <dgm:bulletEnabled val="1"/>
        </dgm:presLayoutVars>
      </dgm:prSet>
      <dgm:spPr/>
    </dgm:pt>
    <dgm:pt modelId="{76BFBED0-AA5D-D645-BD0E-64743601E676}" type="pres">
      <dgm:prSet presAssocID="{CE856B6D-00D7-44F7-8A1E-30A562F2089E}" presName="sibTrans" presStyleCnt="0"/>
      <dgm:spPr/>
    </dgm:pt>
    <dgm:pt modelId="{808428C5-1B59-5846-8E00-BDEF29968D4D}" type="pres">
      <dgm:prSet presAssocID="{8966BD62-B6EF-41F3-9252-B901D8FC3854}" presName="node" presStyleLbl="node1" presStyleIdx="2" presStyleCnt="11">
        <dgm:presLayoutVars>
          <dgm:bulletEnabled val="1"/>
        </dgm:presLayoutVars>
      </dgm:prSet>
      <dgm:spPr/>
    </dgm:pt>
    <dgm:pt modelId="{632A4A8F-D9CF-5042-B656-F02547031DBA}" type="pres">
      <dgm:prSet presAssocID="{0B264EC7-7B55-44F9-916B-D31F0E690922}" presName="sibTrans" presStyleCnt="0"/>
      <dgm:spPr/>
    </dgm:pt>
    <dgm:pt modelId="{C04AAEF4-2BB4-6544-9245-A632B586D942}" type="pres">
      <dgm:prSet presAssocID="{1B2803A9-A352-4DF5-A6BE-E5576E027FD9}" presName="node" presStyleLbl="node1" presStyleIdx="3" presStyleCnt="11" custLinFactNeighborX="-2062">
        <dgm:presLayoutVars>
          <dgm:bulletEnabled val="1"/>
        </dgm:presLayoutVars>
      </dgm:prSet>
      <dgm:spPr/>
    </dgm:pt>
    <dgm:pt modelId="{DAD83916-8891-5547-B39D-56C22B462EC6}" type="pres">
      <dgm:prSet presAssocID="{A9B24A19-D760-40BE-A9BF-4F1105ED902F}" presName="sibTrans" presStyleCnt="0"/>
      <dgm:spPr/>
    </dgm:pt>
    <dgm:pt modelId="{4A61B680-9364-CA4F-9CCC-CE3BA669DF16}" type="pres">
      <dgm:prSet presAssocID="{20F21D61-09C8-4B3E-8F5F-B1BD631FAC30}" presName="node" presStyleLbl="node1" presStyleIdx="4" presStyleCnt="11">
        <dgm:presLayoutVars>
          <dgm:bulletEnabled val="1"/>
        </dgm:presLayoutVars>
      </dgm:prSet>
      <dgm:spPr/>
    </dgm:pt>
    <dgm:pt modelId="{A7387200-7A80-374C-8567-0100497B5927}" type="pres">
      <dgm:prSet presAssocID="{F458C24C-3F14-483D-9E99-2630394EC522}" presName="sibTrans" presStyleCnt="0"/>
      <dgm:spPr/>
    </dgm:pt>
    <dgm:pt modelId="{7B94BB5A-654C-9644-BB3E-64A976DAF17F}" type="pres">
      <dgm:prSet presAssocID="{62D338B7-9BAA-4233-A954-1270B61DB51F}" presName="node" presStyleLbl="node1" presStyleIdx="5" presStyleCnt="11">
        <dgm:presLayoutVars>
          <dgm:bulletEnabled val="1"/>
        </dgm:presLayoutVars>
      </dgm:prSet>
      <dgm:spPr/>
    </dgm:pt>
    <dgm:pt modelId="{22E070F9-5646-454E-9BCB-042807498AA6}" type="pres">
      <dgm:prSet presAssocID="{A93A0A6F-E499-4914-B506-CA9C6EC662A0}" presName="sibTrans" presStyleCnt="0"/>
      <dgm:spPr/>
    </dgm:pt>
    <dgm:pt modelId="{8C478824-7C8C-2D47-9559-EB055E485D7A}" type="pres">
      <dgm:prSet presAssocID="{A2F114C7-9FC8-441D-AB37-271D14CD4A45}" presName="node" presStyleLbl="node1" presStyleIdx="6" presStyleCnt="11">
        <dgm:presLayoutVars>
          <dgm:bulletEnabled val="1"/>
        </dgm:presLayoutVars>
      </dgm:prSet>
      <dgm:spPr/>
    </dgm:pt>
    <dgm:pt modelId="{04B722AD-1985-CF42-953F-6376BB449E30}" type="pres">
      <dgm:prSet presAssocID="{E5266209-14EC-4762-AF8B-13E10196C63F}" presName="sibTrans" presStyleCnt="0"/>
      <dgm:spPr/>
    </dgm:pt>
    <dgm:pt modelId="{EFD9D13C-8F6A-3A4A-B6AA-66DA5DE07A51}" type="pres">
      <dgm:prSet presAssocID="{06E19185-022C-4829-81EC-FDBD068BC8A3}" presName="node" presStyleLbl="node1" presStyleIdx="7" presStyleCnt="11">
        <dgm:presLayoutVars>
          <dgm:bulletEnabled val="1"/>
        </dgm:presLayoutVars>
      </dgm:prSet>
      <dgm:spPr/>
    </dgm:pt>
    <dgm:pt modelId="{C0A76935-928C-2446-84FA-AA8BEAA32954}" type="pres">
      <dgm:prSet presAssocID="{18778D97-59D3-4010-8FA3-4DA72EFF10CD}" presName="sibTrans" presStyleCnt="0"/>
      <dgm:spPr/>
    </dgm:pt>
    <dgm:pt modelId="{12005B96-4FEC-9A44-8F1D-4E1D1E6D1F06}" type="pres">
      <dgm:prSet presAssocID="{5EDFA09A-3CCF-4F92-AB20-B357A91FABEE}" presName="node" presStyleLbl="node1" presStyleIdx="8" presStyleCnt="11">
        <dgm:presLayoutVars>
          <dgm:bulletEnabled val="1"/>
        </dgm:presLayoutVars>
      </dgm:prSet>
      <dgm:spPr/>
    </dgm:pt>
    <dgm:pt modelId="{34B81DF1-A969-E948-ADF1-49812D29BABD}" type="pres">
      <dgm:prSet presAssocID="{0ACB11A4-DA45-494F-A6B7-5BD03E76E755}" presName="sibTrans" presStyleCnt="0"/>
      <dgm:spPr/>
    </dgm:pt>
    <dgm:pt modelId="{0FEF3FD1-92DD-974F-BFF6-6F415EBC198E}" type="pres">
      <dgm:prSet presAssocID="{4EF80532-2B85-49BF-9F96-646792A9A378}" presName="node" presStyleLbl="node1" presStyleIdx="9" presStyleCnt="11">
        <dgm:presLayoutVars>
          <dgm:bulletEnabled val="1"/>
        </dgm:presLayoutVars>
      </dgm:prSet>
      <dgm:spPr/>
    </dgm:pt>
    <dgm:pt modelId="{D116FABB-7993-3940-A2E4-8C8BF75759CB}" type="pres">
      <dgm:prSet presAssocID="{696E6BB8-E826-4A0B-8CDF-4FC7F959F5DE}" presName="sibTrans" presStyleCnt="0"/>
      <dgm:spPr/>
    </dgm:pt>
    <dgm:pt modelId="{BB351251-D83E-A644-A4C3-8437151D2673}" type="pres">
      <dgm:prSet presAssocID="{D2B204AF-B094-4D5B-992B-811E7087B4A9}" presName="node" presStyleLbl="node1" presStyleIdx="10" presStyleCnt="11">
        <dgm:presLayoutVars>
          <dgm:bulletEnabled val="1"/>
        </dgm:presLayoutVars>
      </dgm:prSet>
      <dgm:spPr/>
    </dgm:pt>
  </dgm:ptLst>
  <dgm:cxnLst>
    <dgm:cxn modelId="{C0217A05-F55F-4464-AF30-799B617CD3A6}" srcId="{51AC0400-45AB-41B0-96E9-71F8BF49A41D}" destId="{369B6E58-0535-4C26-AFB5-6762547BFA21}" srcOrd="0" destOrd="0" parTransId="{F7170968-3D9E-43BE-963B-7E125F96D04F}" sibTransId="{FE4D0915-06E6-4C06-AC8A-C109B067F760}"/>
    <dgm:cxn modelId="{F43B2B26-B169-4E12-9181-FF35973DC181}" srcId="{51AC0400-45AB-41B0-96E9-71F8BF49A41D}" destId="{1B2803A9-A352-4DF5-A6BE-E5576E027FD9}" srcOrd="3" destOrd="0" parTransId="{731F4628-82D2-41B1-9A73-E640AC65A38F}" sibTransId="{A9B24A19-D760-40BE-A9BF-4F1105ED902F}"/>
    <dgm:cxn modelId="{68D7E427-94BC-0641-B569-792C4F2636C0}" type="presOf" srcId="{5EDFA09A-3CCF-4F92-AB20-B357A91FABEE}" destId="{12005B96-4FEC-9A44-8F1D-4E1D1E6D1F06}" srcOrd="0" destOrd="0" presId="urn:microsoft.com/office/officeart/2005/8/layout/default"/>
    <dgm:cxn modelId="{FC01E843-7F18-BA43-B7CF-3425CA3C76DB}" type="presOf" srcId="{369B6E58-0535-4C26-AFB5-6762547BFA21}" destId="{BE6B2B6E-A683-BB46-A719-D8DCDBB4B3D5}" srcOrd="0" destOrd="0" presId="urn:microsoft.com/office/officeart/2005/8/layout/default"/>
    <dgm:cxn modelId="{E65B725A-2B64-EF49-87E0-82071C44B3CF}" type="presOf" srcId="{20F21D61-09C8-4B3E-8F5F-B1BD631FAC30}" destId="{4A61B680-9364-CA4F-9CCC-CE3BA669DF16}" srcOrd="0" destOrd="0" presId="urn:microsoft.com/office/officeart/2005/8/layout/default"/>
    <dgm:cxn modelId="{DB0D956A-10A1-C244-A627-DB50E7C8CDD3}" type="presOf" srcId="{9FC0ACC8-AADA-49E5-957D-A1A8D32AD909}" destId="{B55E2D83-EA63-6E4C-9D86-CB1AA2553B1E}" srcOrd="0" destOrd="0" presId="urn:microsoft.com/office/officeart/2005/8/layout/default"/>
    <dgm:cxn modelId="{EE55DB71-FA23-4B02-89BF-CB40187F2887}" srcId="{51AC0400-45AB-41B0-96E9-71F8BF49A41D}" destId="{5EDFA09A-3CCF-4F92-AB20-B357A91FABEE}" srcOrd="8" destOrd="0" parTransId="{2D38DA35-B57E-43EA-B025-64F7F21D0A45}" sibTransId="{0ACB11A4-DA45-494F-A6B7-5BD03E76E755}"/>
    <dgm:cxn modelId="{A2AD8876-CF81-CD4F-B5F9-C6FB73838039}" type="presOf" srcId="{8966BD62-B6EF-41F3-9252-B901D8FC3854}" destId="{808428C5-1B59-5846-8E00-BDEF29968D4D}" srcOrd="0" destOrd="0" presId="urn:microsoft.com/office/officeart/2005/8/layout/default"/>
    <dgm:cxn modelId="{0B44E585-64A7-4708-AC7C-FA1B12CE6BBC}" srcId="{51AC0400-45AB-41B0-96E9-71F8BF49A41D}" destId="{20F21D61-09C8-4B3E-8F5F-B1BD631FAC30}" srcOrd="4" destOrd="0" parTransId="{671C3D7B-7A33-44E8-99C6-15BD3FA3CC90}" sibTransId="{F458C24C-3F14-483D-9E99-2630394EC522}"/>
    <dgm:cxn modelId="{AB41E086-85F8-4547-AC9A-DFA8CF6F4699}" srcId="{51AC0400-45AB-41B0-96E9-71F8BF49A41D}" destId="{4EF80532-2B85-49BF-9F96-646792A9A378}" srcOrd="9" destOrd="0" parTransId="{2356A8EC-68F9-4674-A35D-92E1386A2146}" sibTransId="{696E6BB8-E826-4A0B-8CDF-4FC7F959F5DE}"/>
    <dgm:cxn modelId="{2459A58F-2CA6-4C4A-9030-AC988EC3C5DA}" srcId="{51AC0400-45AB-41B0-96E9-71F8BF49A41D}" destId="{8966BD62-B6EF-41F3-9252-B901D8FC3854}" srcOrd="2" destOrd="0" parTransId="{638233A7-0BDA-4C2A-B5F1-918D23790676}" sibTransId="{0B264EC7-7B55-44F9-916B-D31F0E690922}"/>
    <dgm:cxn modelId="{A1E24A97-9071-47DD-9F6B-500032ECE62F}" srcId="{51AC0400-45AB-41B0-96E9-71F8BF49A41D}" destId="{D2B204AF-B094-4D5B-992B-811E7087B4A9}" srcOrd="10" destOrd="0" parTransId="{10188599-7657-4BC3-B6C8-20DD637F242C}" sibTransId="{CAFF7FBE-16DB-4EA1-9174-B3943A9885F6}"/>
    <dgm:cxn modelId="{7B155397-788C-4044-AC57-71D40F48FB02}" srcId="{51AC0400-45AB-41B0-96E9-71F8BF49A41D}" destId="{9FC0ACC8-AADA-49E5-957D-A1A8D32AD909}" srcOrd="1" destOrd="0" parTransId="{EA42354A-8B73-4400-8276-A082C8F186FB}" sibTransId="{CE856B6D-00D7-44F7-8A1E-30A562F2089E}"/>
    <dgm:cxn modelId="{627DE29C-63DF-413D-A071-194D84F8908D}" srcId="{51AC0400-45AB-41B0-96E9-71F8BF49A41D}" destId="{06E19185-022C-4829-81EC-FDBD068BC8A3}" srcOrd="7" destOrd="0" parTransId="{C11743F2-A813-4A8B-88C0-593DD1118B2B}" sibTransId="{18778D97-59D3-4010-8FA3-4DA72EFF10CD}"/>
    <dgm:cxn modelId="{7891FDA7-11AF-4DA8-B0AE-2CB2CE78774C}" srcId="{51AC0400-45AB-41B0-96E9-71F8BF49A41D}" destId="{A2F114C7-9FC8-441D-AB37-271D14CD4A45}" srcOrd="6" destOrd="0" parTransId="{E9F328DB-B475-4EAA-BFB4-842D6B15E31B}" sibTransId="{E5266209-14EC-4762-AF8B-13E10196C63F}"/>
    <dgm:cxn modelId="{130C0DBD-B82B-964A-B47D-3E986B51BED4}" type="presOf" srcId="{A2F114C7-9FC8-441D-AB37-271D14CD4A45}" destId="{8C478824-7C8C-2D47-9559-EB055E485D7A}" srcOrd="0" destOrd="0" presId="urn:microsoft.com/office/officeart/2005/8/layout/default"/>
    <dgm:cxn modelId="{9083DEBD-5BFF-4C45-B408-45723B269672}" type="presOf" srcId="{06E19185-022C-4829-81EC-FDBD068BC8A3}" destId="{EFD9D13C-8F6A-3A4A-B6AA-66DA5DE07A51}" srcOrd="0" destOrd="0" presId="urn:microsoft.com/office/officeart/2005/8/layout/default"/>
    <dgm:cxn modelId="{536F07C3-AA11-435F-87CA-4842ABDF0DE6}" srcId="{51AC0400-45AB-41B0-96E9-71F8BF49A41D}" destId="{62D338B7-9BAA-4233-A954-1270B61DB51F}" srcOrd="5" destOrd="0" parTransId="{3C3D096C-6A1F-4002-86CC-7D86CF8B4A09}" sibTransId="{A93A0A6F-E499-4914-B506-CA9C6EC662A0}"/>
    <dgm:cxn modelId="{F9A0B9C4-FC04-F84F-9F89-378081D4A10B}" type="presOf" srcId="{62D338B7-9BAA-4233-A954-1270B61DB51F}" destId="{7B94BB5A-654C-9644-BB3E-64A976DAF17F}" srcOrd="0" destOrd="0" presId="urn:microsoft.com/office/officeart/2005/8/layout/default"/>
    <dgm:cxn modelId="{F1D395CA-7C68-C948-B2DA-F56174A9F9F2}" type="presOf" srcId="{1B2803A9-A352-4DF5-A6BE-E5576E027FD9}" destId="{C04AAEF4-2BB4-6544-9245-A632B586D942}" srcOrd="0" destOrd="0" presId="urn:microsoft.com/office/officeart/2005/8/layout/default"/>
    <dgm:cxn modelId="{498907E9-90BC-EA4A-AE57-B2BBB3FE7851}" type="presOf" srcId="{4EF80532-2B85-49BF-9F96-646792A9A378}" destId="{0FEF3FD1-92DD-974F-BFF6-6F415EBC198E}" srcOrd="0" destOrd="0" presId="urn:microsoft.com/office/officeart/2005/8/layout/default"/>
    <dgm:cxn modelId="{B7FC3EEE-27C9-6844-9F6F-B208673AD777}" type="presOf" srcId="{51AC0400-45AB-41B0-96E9-71F8BF49A41D}" destId="{BEDA60E2-14CD-F84B-8BE7-2B79B3D12029}" srcOrd="0" destOrd="0" presId="urn:microsoft.com/office/officeart/2005/8/layout/default"/>
    <dgm:cxn modelId="{5FD7D5F2-AB47-D14F-9682-703F35E208E7}" type="presOf" srcId="{D2B204AF-B094-4D5B-992B-811E7087B4A9}" destId="{BB351251-D83E-A644-A4C3-8437151D2673}" srcOrd="0" destOrd="0" presId="urn:microsoft.com/office/officeart/2005/8/layout/default"/>
    <dgm:cxn modelId="{FB7474E0-8047-A640-9D8D-F0A04C1759A9}" type="presParOf" srcId="{BEDA60E2-14CD-F84B-8BE7-2B79B3D12029}" destId="{BE6B2B6E-A683-BB46-A719-D8DCDBB4B3D5}" srcOrd="0" destOrd="0" presId="urn:microsoft.com/office/officeart/2005/8/layout/default"/>
    <dgm:cxn modelId="{05D09639-4510-7346-B7FA-17CED037730A}" type="presParOf" srcId="{BEDA60E2-14CD-F84B-8BE7-2B79B3D12029}" destId="{60F4CBC6-0D67-9647-A099-D71EB1DCFDCA}" srcOrd="1" destOrd="0" presId="urn:microsoft.com/office/officeart/2005/8/layout/default"/>
    <dgm:cxn modelId="{21A4B7FF-3BA2-B348-BCD4-2A7A43972BC3}" type="presParOf" srcId="{BEDA60E2-14CD-F84B-8BE7-2B79B3D12029}" destId="{B55E2D83-EA63-6E4C-9D86-CB1AA2553B1E}" srcOrd="2" destOrd="0" presId="urn:microsoft.com/office/officeart/2005/8/layout/default"/>
    <dgm:cxn modelId="{8B2ADEB2-C1F6-5840-9027-DA24C29350CE}" type="presParOf" srcId="{BEDA60E2-14CD-F84B-8BE7-2B79B3D12029}" destId="{76BFBED0-AA5D-D645-BD0E-64743601E676}" srcOrd="3" destOrd="0" presId="urn:microsoft.com/office/officeart/2005/8/layout/default"/>
    <dgm:cxn modelId="{CA94EE18-1221-4344-99E5-D8BC2D8E7CC4}" type="presParOf" srcId="{BEDA60E2-14CD-F84B-8BE7-2B79B3D12029}" destId="{808428C5-1B59-5846-8E00-BDEF29968D4D}" srcOrd="4" destOrd="0" presId="urn:microsoft.com/office/officeart/2005/8/layout/default"/>
    <dgm:cxn modelId="{EC1959E5-EFD3-2F4C-A1D7-AAD60E57C3E8}" type="presParOf" srcId="{BEDA60E2-14CD-F84B-8BE7-2B79B3D12029}" destId="{632A4A8F-D9CF-5042-B656-F02547031DBA}" srcOrd="5" destOrd="0" presId="urn:microsoft.com/office/officeart/2005/8/layout/default"/>
    <dgm:cxn modelId="{E3273D5E-BE24-4449-9F92-D8E60BD2BB04}" type="presParOf" srcId="{BEDA60E2-14CD-F84B-8BE7-2B79B3D12029}" destId="{C04AAEF4-2BB4-6544-9245-A632B586D942}" srcOrd="6" destOrd="0" presId="urn:microsoft.com/office/officeart/2005/8/layout/default"/>
    <dgm:cxn modelId="{4BDA96B4-5E5C-0D4D-953B-EF84BD44DEE3}" type="presParOf" srcId="{BEDA60E2-14CD-F84B-8BE7-2B79B3D12029}" destId="{DAD83916-8891-5547-B39D-56C22B462EC6}" srcOrd="7" destOrd="0" presId="urn:microsoft.com/office/officeart/2005/8/layout/default"/>
    <dgm:cxn modelId="{CB0D8838-57B4-6D4D-AC8B-E5028A4A9F48}" type="presParOf" srcId="{BEDA60E2-14CD-F84B-8BE7-2B79B3D12029}" destId="{4A61B680-9364-CA4F-9CCC-CE3BA669DF16}" srcOrd="8" destOrd="0" presId="urn:microsoft.com/office/officeart/2005/8/layout/default"/>
    <dgm:cxn modelId="{E7026BF3-9FAD-7346-82C3-BB7064A9C549}" type="presParOf" srcId="{BEDA60E2-14CD-F84B-8BE7-2B79B3D12029}" destId="{A7387200-7A80-374C-8567-0100497B5927}" srcOrd="9" destOrd="0" presId="urn:microsoft.com/office/officeart/2005/8/layout/default"/>
    <dgm:cxn modelId="{82D96833-291F-FE40-9AF7-65BFA58599AA}" type="presParOf" srcId="{BEDA60E2-14CD-F84B-8BE7-2B79B3D12029}" destId="{7B94BB5A-654C-9644-BB3E-64A976DAF17F}" srcOrd="10" destOrd="0" presId="urn:microsoft.com/office/officeart/2005/8/layout/default"/>
    <dgm:cxn modelId="{196A1A0C-ABA5-974E-B871-C7C059759A2D}" type="presParOf" srcId="{BEDA60E2-14CD-F84B-8BE7-2B79B3D12029}" destId="{22E070F9-5646-454E-9BCB-042807498AA6}" srcOrd="11" destOrd="0" presId="urn:microsoft.com/office/officeart/2005/8/layout/default"/>
    <dgm:cxn modelId="{306A5F52-00EE-264E-BCA0-6DF7E4ADF37B}" type="presParOf" srcId="{BEDA60E2-14CD-F84B-8BE7-2B79B3D12029}" destId="{8C478824-7C8C-2D47-9559-EB055E485D7A}" srcOrd="12" destOrd="0" presId="urn:microsoft.com/office/officeart/2005/8/layout/default"/>
    <dgm:cxn modelId="{AB2BF429-4B93-1143-B2BA-12C18E482F93}" type="presParOf" srcId="{BEDA60E2-14CD-F84B-8BE7-2B79B3D12029}" destId="{04B722AD-1985-CF42-953F-6376BB449E30}" srcOrd="13" destOrd="0" presId="urn:microsoft.com/office/officeart/2005/8/layout/default"/>
    <dgm:cxn modelId="{68A2CC89-A65A-C441-9890-9DCBCFC1303D}" type="presParOf" srcId="{BEDA60E2-14CD-F84B-8BE7-2B79B3D12029}" destId="{EFD9D13C-8F6A-3A4A-B6AA-66DA5DE07A51}" srcOrd="14" destOrd="0" presId="urn:microsoft.com/office/officeart/2005/8/layout/default"/>
    <dgm:cxn modelId="{18440F0B-634A-5646-B241-4E7264D78520}" type="presParOf" srcId="{BEDA60E2-14CD-F84B-8BE7-2B79B3D12029}" destId="{C0A76935-928C-2446-84FA-AA8BEAA32954}" srcOrd="15" destOrd="0" presId="urn:microsoft.com/office/officeart/2005/8/layout/default"/>
    <dgm:cxn modelId="{7A3C6F93-D450-614E-9282-99FDD0A7C9E7}" type="presParOf" srcId="{BEDA60E2-14CD-F84B-8BE7-2B79B3D12029}" destId="{12005B96-4FEC-9A44-8F1D-4E1D1E6D1F06}" srcOrd="16" destOrd="0" presId="urn:microsoft.com/office/officeart/2005/8/layout/default"/>
    <dgm:cxn modelId="{A64AC426-7DB8-4147-B05A-9E69539C8971}" type="presParOf" srcId="{BEDA60E2-14CD-F84B-8BE7-2B79B3D12029}" destId="{34B81DF1-A969-E948-ADF1-49812D29BABD}" srcOrd="17" destOrd="0" presId="urn:microsoft.com/office/officeart/2005/8/layout/default"/>
    <dgm:cxn modelId="{931D3062-FEF7-AF46-A35F-5B7F2CFDF342}" type="presParOf" srcId="{BEDA60E2-14CD-F84B-8BE7-2B79B3D12029}" destId="{0FEF3FD1-92DD-974F-BFF6-6F415EBC198E}" srcOrd="18" destOrd="0" presId="urn:microsoft.com/office/officeart/2005/8/layout/default"/>
    <dgm:cxn modelId="{BFA7E3FD-5033-5049-83BE-43828FE51348}" type="presParOf" srcId="{BEDA60E2-14CD-F84B-8BE7-2B79B3D12029}" destId="{D116FABB-7993-3940-A2E4-8C8BF75759CB}" srcOrd="19" destOrd="0" presId="urn:microsoft.com/office/officeart/2005/8/layout/default"/>
    <dgm:cxn modelId="{F811F59D-2B7B-0F49-A637-6C2B61CA3D05}" type="presParOf" srcId="{BEDA60E2-14CD-F84B-8BE7-2B79B3D12029}" destId="{BB351251-D83E-A644-A4C3-8437151D2673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B2B6E-A683-BB46-A719-D8DCDBB4B3D5}">
      <dsp:nvSpPr>
        <dsp:cNvPr id="0" name=""/>
        <dsp:cNvSpPr/>
      </dsp:nvSpPr>
      <dsp:spPr>
        <a:xfrm>
          <a:off x="1257" y="521436"/>
          <a:ext cx="1583926" cy="9503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Population, total</a:t>
          </a:r>
          <a:endParaRPr lang="en-US" sz="1300" kern="1200" dirty="0"/>
        </a:p>
      </dsp:txBody>
      <dsp:txXfrm>
        <a:off x="1257" y="521436"/>
        <a:ext cx="1583926" cy="950355"/>
      </dsp:txXfrm>
    </dsp:sp>
    <dsp:sp modelId="{B55E2D83-EA63-6E4C-9D86-CB1AA2553B1E}">
      <dsp:nvSpPr>
        <dsp:cNvPr id="0" name=""/>
        <dsp:cNvSpPr/>
      </dsp:nvSpPr>
      <dsp:spPr>
        <a:xfrm>
          <a:off x="1743575" y="521436"/>
          <a:ext cx="1583926" cy="950355"/>
        </a:xfrm>
        <a:prstGeom prst="rect">
          <a:avLst/>
        </a:prstGeom>
        <a:gradFill rotWithShape="0">
          <a:gsLst>
            <a:gs pos="0">
              <a:schemeClr val="accent2">
                <a:hueOff val="-83297"/>
                <a:satOff val="-4827"/>
                <a:lumOff val="-27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3297"/>
                <a:satOff val="-4827"/>
                <a:lumOff val="-27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3297"/>
                <a:satOff val="-4827"/>
                <a:lumOff val="-27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Population </a:t>
          </a:r>
          <a:r>
            <a:rPr lang="fr-FR" sz="1300" kern="1200" dirty="0" err="1"/>
            <a:t>growth</a:t>
          </a:r>
          <a:r>
            <a:rPr lang="fr-FR" sz="1300" kern="1200" dirty="0"/>
            <a:t> (</a:t>
          </a:r>
          <a:r>
            <a:rPr lang="fr-FR" sz="1300" kern="1200" dirty="0" err="1"/>
            <a:t>annual</a:t>
          </a:r>
          <a:r>
            <a:rPr lang="fr-FR" sz="1300" kern="1200" dirty="0"/>
            <a:t> %)</a:t>
          </a:r>
          <a:endParaRPr lang="en-US" sz="1300" kern="1200" dirty="0"/>
        </a:p>
      </dsp:txBody>
      <dsp:txXfrm>
        <a:off x="1743575" y="521436"/>
        <a:ext cx="1583926" cy="950355"/>
      </dsp:txXfrm>
    </dsp:sp>
    <dsp:sp modelId="{808428C5-1B59-5846-8E00-BDEF29968D4D}">
      <dsp:nvSpPr>
        <dsp:cNvPr id="0" name=""/>
        <dsp:cNvSpPr/>
      </dsp:nvSpPr>
      <dsp:spPr>
        <a:xfrm>
          <a:off x="3485894" y="521436"/>
          <a:ext cx="1583926" cy="950355"/>
        </a:xfrm>
        <a:prstGeom prst="rect">
          <a:avLst/>
        </a:prstGeom>
        <a:gradFill rotWithShape="0">
          <a:gsLst>
            <a:gs pos="0">
              <a:schemeClr val="accent2">
                <a:hueOff val="-166595"/>
                <a:satOff val="-9654"/>
                <a:lumOff val="-54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66595"/>
                <a:satOff val="-9654"/>
                <a:lumOff val="-54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66595"/>
                <a:satOff val="-9654"/>
                <a:lumOff val="-54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Population, </a:t>
          </a:r>
          <a:r>
            <a:rPr lang="fr-FR" sz="1300" kern="1200" dirty="0" err="1"/>
            <a:t>ages</a:t>
          </a:r>
          <a:r>
            <a:rPr lang="fr-FR" sz="1300" kern="1200" dirty="0"/>
            <a:t> 15-24, total</a:t>
          </a:r>
          <a:endParaRPr lang="en-US" sz="1300" kern="1200" dirty="0"/>
        </a:p>
      </dsp:txBody>
      <dsp:txXfrm>
        <a:off x="3485894" y="521436"/>
        <a:ext cx="1583926" cy="950355"/>
      </dsp:txXfrm>
    </dsp:sp>
    <dsp:sp modelId="{C04AAEF4-2BB4-6544-9245-A632B586D942}">
      <dsp:nvSpPr>
        <dsp:cNvPr id="0" name=""/>
        <dsp:cNvSpPr/>
      </dsp:nvSpPr>
      <dsp:spPr>
        <a:xfrm>
          <a:off x="5195552" y="521436"/>
          <a:ext cx="1583926" cy="950355"/>
        </a:xfrm>
        <a:prstGeom prst="rect">
          <a:avLst/>
        </a:prstGeom>
        <a:gradFill rotWithShape="0">
          <a:gsLst>
            <a:gs pos="0">
              <a:schemeClr val="accent2">
                <a:hueOff val="-249892"/>
                <a:satOff val="-14481"/>
                <a:lumOff val="-82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49892"/>
                <a:satOff val="-14481"/>
                <a:lumOff val="-82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49892"/>
                <a:satOff val="-14481"/>
                <a:lumOff val="-82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Enrolment</a:t>
          </a:r>
          <a:r>
            <a:rPr lang="fr-FR" sz="1300" kern="1200" dirty="0"/>
            <a:t> in </a:t>
          </a:r>
          <a:r>
            <a:rPr lang="fr-FR" sz="1300" kern="1200" dirty="0" err="1"/>
            <a:t>upper</a:t>
          </a:r>
          <a:r>
            <a:rPr lang="fr-FR" sz="1300" kern="1200" dirty="0"/>
            <a:t> </a:t>
          </a:r>
          <a:r>
            <a:rPr lang="fr-FR" sz="1300" kern="1200" dirty="0" err="1"/>
            <a:t>secondary</a:t>
          </a:r>
          <a:r>
            <a:rPr lang="fr-FR" sz="1300" kern="1200" dirty="0"/>
            <a:t> </a:t>
          </a:r>
          <a:r>
            <a:rPr lang="fr-FR" sz="1300" kern="1200" dirty="0" err="1"/>
            <a:t>general</a:t>
          </a:r>
          <a:r>
            <a:rPr lang="fr-FR" sz="1300" kern="1200" dirty="0"/>
            <a:t>, </a:t>
          </a:r>
          <a:r>
            <a:rPr lang="fr-FR" sz="1300" kern="1200" dirty="0" err="1"/>
            <a:t>both</a:t>
          </a:r>
          <a:r>
            <a:rPr lang="fr-FR" sz="1300" kern="1200" dirty="0"/>
            <a:t> sexes (</a:t>
          </a:r>
          <a:r>
            <a:rPr lang="fr-FR" sz="1300" kern="1200" dirty="0" err="1"/>
            <a:t>number</a:t>
          </a:r>
          <a:r>
            <a:rPr lang="fr-FR" sz="1300" kern="1200" dirty="0"/>
            <a:t>)</a:t>
          </a:r>
          <a:endParaRPr lang="en-US" sz="1300" kern="1200" dirty="0"/>
        </a:p>
      </dsp:txBody>
      <dsp:txXfrm>
        <a:off x="5195552" y="521436"/>
        <a:ext cx="1583926" cy="950355"/>
      </dsp:txXfrm>
    </dsp:sp>
    <dsp:sp modelId="{4A61B680-9364-CA4F-9CCC-CE3BA669DF16}">
      <dsp:nvSpPr>
        <dsp:cNvPr id="0" name=""/>
        <dsp:cNvSpPr/>
      </dsp:nvSpPr>
      <dsp:spPr>
        <a:xfrm>
          <a:off x="6970532" y="521436"/>
          <a:ext cx="1583926" cy="950355"/>
        </a:xfrm>
        <a:prstGeom prst="rect">
          <a:avLst/>
        </a:prstGeom>
        <a:gradFill rotWithShape="0">
          <a:gsLst>
            <a:gs pos="0">
              <a:schemeClr val="accent2">
                <a:hueOff val="-333190"/>
                <a:satOff val="-19308"/>
                <a:lumOff val="-109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33190"/>
                <a:satOff val="-19308"/>
                <a:lumOff val="-109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33190"/>
                <a:satOff val="-19308"/>
                <a:lumOff val="-109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 Gross </a:t>
          </a:r>
          <a:r>
            <a:rPr lang="fr-FR" sz="1300" kern="1200" dirty="0" err="1"/>
            <a:t>enrolment</a:t>
          </a:r>
          <a:r>
            <a:rPr lang="fr-FR" sz="1300" kern="1200" dirty="0"/>
            <a:t> ratio, </a:t>
          </a:r>
          <a:r>
            <a:rPr lang="fr-FR" sz="1300" kern="1200" dirty="0" err="1"/>
            <a:t>secondary</a:t>
          </a:r>
          <a:r>
            <a:rPr lang="fr-FR" sz="1300" kern="1200" dirty="0"/>
            <a:t>, </a:t>
          </a:r>
          <a:r>
            <a:rPr lang="fr-FR" sz="1300" kern="1200" dirty="0" err="1"/>
            <a:t>both</a:t>
          </a:r>
          <a:r>
            <a:rPr lang="fr-FR" sz="1300" kern="1200" dirty="0"/>
            <a:t> sexes (%)</a:t>
          </a:r>
          <a:endParaRPr lang="en-US" sz="1300" kern="1200" dirty="0"/>
        </a:p>
      </dsp:txBody>
      <dsp:txXfrm>
        <a:off x="6970532" y="521436"/>
        <a:ext cx="1583926" cy="950355"/>
      </dsp:txXfrm>
    </dsp:sp>
    <dsp:sp modelId="{7B94BB5A-654C-9644-BB3E-64A976DAF17F}">
      <dsp:nvSpPr>
        <dsp:cNvPr id="0" name=""/>
        <dsp:cNvSpPr/>
      </dsp:nvSpPr>
      <dsp:spPr>
        <a:xfrm>
          <a:off x="8712850" y="521436"/>
          <a:ext cx="1583926" cy="950355"/>
        </a:xfrm>
        <a:prstGeom prst="rect">
          <a:avLst/>
        </a:prstGeom>
        <a:gradFill rotWithShape="0">
          <a:gsLst>
            <a:gs pos="0">
              <a:schemeClr val="accent2">
                <a:hueOff val="-416487"/>
                <a:satOff val="-24136"/>
                <a:lumOff val="-137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6487"/>
                <a:satOff val="-24136"/>
                <a:lumOff val="-137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6487"/>
                <a:satOff val="-24136"/>
                <a:lumOff val="-137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Enrolment</a:t>
          </a:r>
          <a:r>
            <a:rPr lang="fr-FR" sz="1300" kern="1200" dirty="0"/>
            <a:t> in </a:t>
          </a:r>
          <a:r>
            <a:rPr lang="fr-FR" sz="1300" kern="1200" dirty="0" err="1"/>
            <a:t>tertiary</a:t>
          </a:r>
          <a:r>
            <a:rPr lang="fr-FR" sz="1300" kern="1200" dirty="0"/>
            <a:t> </a:t>
          </a:r>
          <a:r>
            <a:rPr lang="fr-FR" sz="1300" kern="1200" dirty="0" err="1"/>
            <a:t>education</a:t>
          </a:r>
          <a:r>
            <a:rPr lang="fr-FR" sz="1300" kern="1200" dirty="0"/>
            <a:t>, all programmes, </a:t>
          </a:r>
          <a:r>
            <a:rPr lang="fr-FR" sz="1300" kern="1200" dirty="0" err="1"/>
            <a:t>both</a:t>
          </a:r>
          <a:r>
            <a:rPr lang="fr-FR" sz="1300" kern="1200" dirty="0"/>
            <a:t> sexes (</a:t>
          </a:r>
          <a:r>
            <a:rPr lang="fr-FR" sz="1300" kern="1200" dirty="0" err="1"/>
            <a:t>number</a:t>
          </a:r>
          <a:r>
            <a:rPr lang="fr-FR" sz="1300" kern="1200" dirty="0"/>
            <a:t>)</a:t>
          </a:r>
          <a:endParaRPr lang="en-US" sz="1300" kern="1200" dirty="0"/>
        </a:p>
      </dsp:txBody>
      <dsp:txXfrm>
        <a:off x="8712850" y="521436"/>
        <a:ext cx="1583926" cy="950355"/>
      </dsp:txXfrm>
    </dsp:sp>
    <dsp:sp modelId="{8C478824-7C8C-2D47-9559-EB055E485D7A}">
      <dsp:nvSpPr>
        <dsp:cNvPr id="0" name=""/>
        <dsp:cNvSpPr/>
      </dsp:nvSpPr>
      <dsp:spPr>
        <a:xfrm>
          <a:off x="872416" y="1630184"/>
          <a:ext cx="1583926" cy="950355"/>
        </a:xfrm>
        <a:prstGeom prst="rect">
          <a:avLst/>
        </a:prstGeom>
        <a:gradFill rotWithShape="0">
          <a:gsLst>
            <a:gs pos="0">
              <a:schemeClr val="accent2">
                <a:hueOff val="-499784"/>
                <a:satOff val="-28963"/>
                <a:lumOff val="-164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99784"/>
                <a:satOff val="-28963"/>
                <a:lumOff val="-164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99784"/>
                <a:satOff val="-28963"/>
                <a:lumOff val="-164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Gross </a:t>
          </a:r>
          <a:r>
            <a:rPr lang="fr-FR" sz="1300" kern="1200" dirty="0" err="1"/>
            <a:t>enrolment</a:t>
          </a:r>
          <a:r>
            <a:rPr lang="fr-FR" sz="1300" kern="1200" dirty="0"/>
            <a:t> ratio, </a:t>
          </a:r>
          <a:r>
            <a:rPr lang="fr-FR" sz="1300" kern="1200" dirty="0" err="1"/>
            <a:t>tertiary</a:t>
          </a:r>
          <a:r>
            <a:rPr lang="fr-FR" sz="1300" kern="1200" dirty="0"/>
            <a:t>, </a:t>
          </a:r>
          <a:r>
            <a:rPr lang="fr-FR" sz="1300" kern="1200" dirty="0" err="1"/>
            <a:t>both</a:t>
          </a:r>
          <a:r>
            <a:rPr lang="fr-FR" sz="1300" kern="1200" dirty="0"/>
            <a:t> sexes (%)</a:t>
          </a:r>
          <a:endParaRPr lang="en-US" sz="1300" kern="1200" dirty="0"/>
        </a:p>
      </dsp:txBody>
      <dsp:txXfrm>
        <a:off x="872416" y="1630184"/>
        <a:ext cx="1583926" cy="950355"/>
      </dsp:txXfrm>
    </dsp:sp>
    <dsp:sp modelId="{EFD9D13C-8F6A-3A4A-B6AA-66DA5DE07A51}">
      <dsp:nvSpPr>
        <dsp:cNvPr id="0" name=""/>
        <dsp:cNvSpPr/>
      </dsp:nvSpPr>
      <dsp:spPr>
        <a:xfrm>
          <a:off x="2614735" y="1630184"/>
          <a:ext cx="1583926" cy="950355"/>
        </a:xfrm>
        <a:prstGeom prst="rect">
          <a:avLst/>
        </a:prstGeom>
        <a:gradFill rotWithShape="0">
          <a:gsLst>
            <a:gs pos="0">
              <a:schemeClr val="accent2">
                <a:hueOff val="-583082"/>
                <a:satOff val="-33790"/>
                <a:lumOff val="-19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83082"/>
                <a:satOff val="-33790"/>
                <a:lumOff val="-19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83082"/>
                <a:satOff val="-33790"/>
                <a:lumOff val="-19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Internet </a:t>
          </a:r>
          <a:r>
            <a:rPr lang="fr-FR" sz="1300" kern="1200" dirty="0" err="1"/>
            <a:t>users</a:t>
          </a:r>
          <a:r>
            <a:rPr lang="fr-FR" sz="1300" kern="1200" dirty="0"/>
            <a:t> (per 100 people)</a:t>
          </a:r>
          <a:endParaRPr lang="en-US" sz="1300" kern="1200" dirty="0"/>
        </a:p>
      </dsp:txBody>
      <dsp:txXfrm>
        <a:off x="2614735" y="1630184"/>
        <a:ext cx="1583926" cy="950355"/>
      </dsp:txXfrm>
    </dsp:sp>
    <dsp:sp modelId="{12005B96-4FEC-9A44-8F1D-4E1D1E6D1F06}">
      <dsp:nvSpPr>
        <dsp:cNvPr id="0" name=""/>
        <dsp:cNvSpPr/>
      </dsp:nvSpPr>
      <dsp:spPr>
        <a:xfrm>
          <a:off x="4357053" y="1630184"/>
          <a:ext cx="1583926" cy="950355"/>
        </a:xfrm>
        <a:prstGeom prst="rect">
          <a:avLst/>
        </a:prstGeom>
        <a:gradFill rotWithShape="0">
          <a:gsLst>
            <a:gs pos="0">
              <a:schemeClr val="accent2">
                <a:hueOff val="-666379"/>
                <a:satOff val="-38617"/>
                <a:lumOff val="-219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66379"/>
                <a:satOff val="-38617"/>
                <a:lumOff val="-219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66379"/>
                <a:satOff val="-38617"/>
                <a:lumOff val="-219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Personal</a:t>
          </a:r>
          <a:r>
            <a:rPr lang="fr-FR" sz="1300" kern="1200" dirty="0"/>
            <a:t> computers (per 100 people)</a:t>
          </a:r>
          <a:endParaRPr lang="en-US" sz="1300" kern="1200" dirty="0"/>
        </a:p>
      </dsp:txBody>
      <dsp:txXfrm>
        <a:off x="4357053" y="1630184"/>
        <a:ext cx="1583926" cy="950355"/>
      </dsp:txXfrm>
    </dsp:sp>
    <dsp:sp modelId="{0FEF3FD1-92DD-974F-BFF6-6F415EBC198E}">
      <dsp:nvSpPr>
        <dsp:cNvPr id="0" name=""/>
        <dsp:cNvSpPr/>
      </dsp:nvSpPr>
      <dsp:spPr>
        <a:xfrm>
          <a:off x="6099372" y="1630184"/>
          <a:ext cx="1583926" cy="950355"/>
        </a:xfrm>
        <a:prstGeom prst="rect">
          <a:avLst/>
        </a:prstGeom>
        <a:gradFill rotWithShape="0">
          <a:gsLst>
            <a:gs pos="0">
              <a:schemeClr val="accent2">
                <a:hueOff val="-749677"/>
                <a:satOff val="-43444"/>
                <a:lumOff val="-247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49677"/>
                <a:satOff val="-43444"/>
                <a:lumOff val="-247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49677"/>
                <a:satOff val="-43444"/>
                <a:lumOff val="-247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GDP, PPP (</a:t>
          </a:r>
          <a:r>
            <a:rPr lang="fr-FR" sz="1300" kern="1200" dirty="0" err="1"/>
            <a:t>current</a:t>
          </a:r>
          <a:r>
            <a:rPr lang="fr-FR" sz="1300" kern="1200" dirty="0"/>
            <a:t> international $)</a:t>
          </a:r>
          <a:endParaRPr lang="en-US" sz="1300" kern="1200" dirty="0"/>
        </a:p>
      </dsp:txBody>
      <dsp:txXfrm>
        <a:off x="6099372" y="1630184"/>
        <a:ext cx="1583926" cy="950355"/>
      </dsp:txXfrm>
    </dsp:sp>
    <dsp:sp modelId="{BB351251-D83E-A644-A4C3-8437151D2673}">
      <dsp:nvSpPr>
        <dsp:cNvPr id="0" name=""/>
        <dsp:cNvSpPr/>
      </dsp:nvSpPr>
      <dsp:spPr>
        <a:xfrm>
          <a:off x="7841691" y="1630184"/>
          <a:ext cx="1583926" cy="950355"/>
        </a:xfrm>
        <a:prstGeom prst="rect">
          <a:avLst/>
        </a:prstGeom>
        <a:gradFill rotWithShape="0">
          <a:gsLst>
            <a:gs pos="0">
              <a:schemeClr val="accent2">
                <a:hueOff val="-832974"/>
                <a:satOff val="-48271"/>
                <a:lumOff val="-2745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32974"/>
                <a:satOff val="-48271"/>
                <a:lumOff val="-2745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32974"/>
                <a:satOff val="-48271"/>
                <a:lumOff val="-2745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GDP per capita, PPP (</a:t>
          </a:r>
          <a:r>
            <a:rPr lang="fr-FR" sz="1300" kern="1200" dirty="0" err="1"/>
            <a:t>current</a:t>
          </a:r>
          <a:r>
            <a:rPr lang="fr-FR" sz="1300" kern="1200" dirty="0"/>
            <a:t> international $)</a:t>
          </a:r>
          <a:endParaRPr lang="en-US" sz="1300" kern="1200" dirty="0"/>
        </a:p>
      </dsp:txBody>
      <dsp:txXfrm>
        <a:off x="7841691" y="1630184"/>
        <a:ext cx="1583926" cy="950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9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2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3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0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41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3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5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11/9/22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0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11/9/22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52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48A23-FC18-B513-1757-13C7E01B0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d’expansion à l’international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68DACE-0259-BD38-6B9D-413E7C9F1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4379495"/>
            <a:ext cx="7435395" cy="1212943"/>
          </a:xfrm>
        </p:spPr>
        <p:txBody>
          <a:bodyPr>
            <a:normAutofit/>
          </a:bodyPr>
          <a:lstStyle/>
          <a:p>
            <a:r>
              <a:rPr lang="fr-FR" dirty="0"/>
              <a:t>Analyse exploratoire des données sur l’éducation de la Banque Mondiale : trouver les pays avec les plus forts potentiels d’expansion et déterminer dans quels pays opérer en priorité.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C4BE721-049A-138B-2064-EFD490E8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47391-B62F-2139-DD55-448BC76E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307" y="219031"/>
            <a:ext cx="7729728" cy="1188720"/>
          </a:xfrm>
        </p:spPr>
        <p:txBody>
          <a:bodyPr/>
          <a:lstStyle/>
          <a:p>
            <a:r>
              <a:rPr lang="fr-FR" dirty="0"/>
              <a:t>Analyse de la qualité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C5CD5-E196-AE2F-7600-9DA5A6939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92" y="2076478"/>
            <a:ext cx="5301779" cy="982407"/>
          </a:xfrm>
        </p:spPr>
        <p:txBody>
          <a:bodyPr/>
          <a:lstStyle/>
          <a:p>
            <a:r>
              <a:rPr lang="fr-FR" dirty="0"/>
              <a:t>Suppression des petits pays pour l’étude</a:t>
            </a:r>
          </a:p>
          <a:p>
            <a:pPr marL="0" indent="0">
              <a:buNone/>
            </a:pPr>
            <a:r>
              <a:rPr lang="fr-FR" dirty="0"/>
              <a:t>Population &lt; 2 millions : supprimé 66 pays sur 210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43F7F19-B630-F48C-7474-1D1B7741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971" y="1673707"/>
            <a:ext cx="6165115" cy="457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C17F45F-2CA2-E538-DD56-F81B9D1CC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47391-B62F-2139-DD55-448BC76E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308" y="208145"/>
            <a:ext cx="7729728" cy="1188720"/>
          </a:xfrm>
        </p:spPr>
        <p:txBody>
          <a:bodyPr/>
          <a:lstStyle/>
          <a:p>
            <a:r>
              <a:rPr lang="fr-FR" dirty="0"/>
              <a:t>Analyse de la qualité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C5CD5-E196-AE2F-7600-9DA5A6939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93" y="1834465"/>
            <a:ext cx="7729728" cy="14403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/>
              <a:t>Valeurs manquantes en fonction des indicateurs</a:t>
            </a:r>
          </a:p>
          <a:p>
            <a:r>
              <a:rPr lang="fr-FR" dirty="0"/>
              <a:t>Indicateur « </a:t>
            </a:r>
            <a:r>
              <a:rPr lang="fr-FR" dirty="0" err="1"/>
              <a:t>Personal</a:t>
            </a:r>
            <a:r>
              <a:rPr lang="fr-FR" dirty="0"/>
              <a:t> Computer » non rempli de 2010 à 2015</a:t>
            </a:r>
          </a:p>
          <a:p>
            <a:r>
              <a:rPr lang="fr-FR" dirty="0"/>
              <a:t>Indicateur « </a:t>
            </a:r>
            <a:r>
              <a:rPr lang="fr-FR" dirty="0" err="1"/>
              <a:t>Enrolment</a:t>
            </a:r>
            <a:r>
              <a:rPr lang="fr-FR" dirty="0"/>
              <a:t> in </a:t>
            </a:r>
            <a:r>
              <a:rPr lang="fr-FR" dirty="0" err="1"/>
              <a:t>upper</a:t>
            </a:r>
            <a:r>
              <a:rPr lang="fr-FR" dirty="0"/>
              <a:t>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general</a:t>
            </a:r>
            <a:r>
              <a:rPr lang="fr-FR" dirty="0"/>
              <a:t>, </a:t>
            </a:r>
            <a:r>
              <a:rPr lang="fr-FR" dirty="0" err="1"/>
              <a:t>both</a:t>
            </a:r>
            <a:r>
              <a:rPr lang="fr-FR" dirty="0"/>
              <a:t> sexes (</a:t>
            </a:r>
            <a:r>
              <a:rPr lang="fr-FR" dirty="0" err="1"/>
              <a:t>number</a:t>
            </a:r>
            <a:r>
              <a:rPr lang="fr-FR" dirty="0"/>
              <a:t>) » rempli à 2% en 2015 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0645EF3-57B5-6328-376E-CCA9A12A0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" y="3274844"/>
            <a:ext cx="12071616" cy="30665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4B2BCA4-AF76-4E31-833B-F3F4D49F7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3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C2125-1A64-C41F-62BC-14A1097C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2021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Analyse de la qualité des données: Choix des indicateurs finaux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6B9F0E2-A600-60B7-B1D5-55DBEAE410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3" y="1980045"/>
            <a:ext cx="4694320" cy="463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D73F645-EF72-B185-637C-676BBE19E0CB}"/>
              </a:ext>
            </a:extLst>
          </p:cNvPr>
          <p:cNvSpPr txBox="1"/>
          <p:nvPr/>
        </p:nvSpPr>
        <p:spPr>
          <a:xfrm>
            <a:off x="1253612" y="1520727"/>
            <a:ext cx="24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HeatMap</a:t>
            </a:r>
            <a:r>
              <a:rPr lang="fr-FR" dirty="0"/>
              <a:t> de corrélation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7E89F9-CD8C-7B25-C2CA-61C4BBD2FF78}"/>
              </a:ext>
            </a:extLst>
          </p:cNvPr>
          <p:cNvSpPr txBox="1"/>
          <p:nvPr/>
        </p:nvSpPr>
        <p:spPr>
          <a:xfrm>
            <a:off x="5639291" y="3271474"/>
            <a:ext cx="6014461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CB6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Indicateurs supprimés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CB6C"/>
              </a:buClr>
              <a:buSzTx/>
              <a:buFontTx/>
              <a:buChar char="-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Possession d’un ordinateur personnel : pas de valeurs de 2010 à 2015, corrélée à 94% au taux d’utilisation d’internet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CB6C"/>
              </a:buClr>
              <a:buSzTx/>
              <a:buFontTx/>
              <a:buChar char="-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Population total : corrélée à 99% à la population des 15-25 ans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CB6C"/>
              </a:buClr>
              <a:buSzTx/>
              <a:buFontTx/>
              <a:buChar char="-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Nombre d’inscrit dans le secondaire et tertiaire : très corrélées entre elles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CB6C"/>
              </a:buClr>
              <a:buSzTx/>
              <a:buFontTx/>
              <a:buChar char="-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PIB, PPA: on garde le PIB/habitant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7D09EA-EC54-D50C-5DFF-CF82DEB8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688" y="2282909"/>
            <a:ext cx="6036064" cy="7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3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FAE7A-403B-C7A6-32EF-4E0AE3AA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263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Analyse de la qualité des données: Choix des indicateurs finaux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C20D7-D2AA-ABA5-6CE6-4D2B0D610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8607" y="2358126"/>
            <a:ext cx="4271771" cy="3101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Indicateurs choisis :</a:t>
            </a:r>
          </a:p>
          <a:p>
            <a:pPr>
              <a:buFontTx/>
              <a:buChar char="-"/>
            </a:pPr>
            <a:r>
              <a:rPr lang="fr-FR" sz="2000" dirty="0"/>
              <a:t>Population des 15-25 ans</a:t>
            </a:r>
          </a:p>
          <a:p>
            <a:pPr>
              <a:buFontTx/>
              <a:buChar char="-"/>
            </a:pPr>
            <a:r>
              <a:rPr lang="fr-FR" sz="2000" dirty="0"/>
              <a:t> Taux de croissance de la population</a:t>
            </a:r>
          </a:p>
          <a:p>
            <a:pPr>
              <a:buFontTx/>
              <a:buChar char="-"/>
            </a:pPr>
            <a:r>
              <a:rPr lang="fr-FR" sz="2000" dirty="0"/>
              <a:t>le taux brut de scolarisation secondaire</a:t>
            </a:r>
          </a:p>
          <a:p>
            <a:pPr>
              <a:buFontTx/>
              <a:buChar char="-"/>
            </a:pPr>
            <a:r>
              <a:rPr lang="fr-FR" sz="2000" dirty="0"/>
              <a:t>Le taux brut de scolarisation tertiaire</a:t>
            </a:r>
          </a:p>
          <a:p>
            <a:pPr>
              <a:buFontTx/>
              <a:buChar char="-"/>
            </a:pPr>
            <a:r>
              <a:rPr lang="fr-FR" sz="2000" dirty="0"/>
              <a:t> PIB par habitant, PPA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0F73CD-D666-E574-7707-FEDEDD33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8148CED4-03FC-04D6-2A3A-CA7E246EA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0" y="1934676"/>
            <a:ext cx="4796971" cy="47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98766E0-3DFD-00E7-9135-39C13480E9BE}"/>
              </a:ext>
            </a:extLst>
          </p:cNvPr>
          <p:cNvSpPr txBox="1"/>
          <p:nvPr/>
        </p:nvSpPr>
        <p:spPr>
          <a:xfrm>
            <a:off x="1273628" y="1552867"/>
            <a:ext cx="421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HeatMap</a:t>
            </a:r>
            <a:r>
              <a:rPr lang="fr-FR" dirty="0"/>
              <a:t> de </a:t>
            </a:r>
            <a:r>
              <a:rPr lang="fr-FR" dirty="0" err="1"/>
              <a:t>correlation</a:t>
            </a:r>
            <a:r>
              <a:rPr lang="fr-FR" dirty="0"/>
              <a:t> après suppression </a:t>
            </a:r>
          </a:p>
        </p:txBody>
      </p:sp>
    </p:spTree>
    <p:extLst>
      <p:ext uri="{BB962C8B-B14F-4D97-AF65-F5344CB8AC3E}">
        <p14:creationId xmlns:p14="http://schemas.microsoft.com/office/powerpoint/2010/main" val="92239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C3524-2DA1-6AE0-9921-257C5A84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qualité des données: valeurs manquantes</a:t>
            </a:r>
          </a:p>
        </p:txBody>
      </p:sp>
      <p:pic>
        <p:nvPicPr>
          <p:cNvPr id="17" name="Espace réservé du contenu 16" descr="Une image contenant texte, fenêtre&#10;&#10;Description générée automatiquement">
            <a:extLst>
              <a:ext uri="{FF2B5EF4-FFF2-40B4-BE49-F238E27FC236}">
                <a16:creationId xmlns:a16="http://schemas.microsoft.com/office/drawing/2014/main" id="{F2AC7C83-3D75-CB4F-C844-3D70E6794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753" y="3153140"/>
            <a:ext cx="10272539" cy="3102898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103CBE0-D21C-E6EC-2447-03BE8066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0BCCEF-76AF-4C66-E158-6B6EEA42110A}"/>
              </a:ext>
            </a:extLst>
          </p:cNvPr>
          <p:cNvSpPr txBox="1"/>
          <p:nvPr/>
        </p:nvSpPr>
        <p:spPr>
          <a:xfrm>
            <a:off x="771754" y="2402210"/>
            <a:ext cx="10106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Valeurs manquantes en fonction des pays: </a:t>
            </a:r>
          </a:p>
          <a:p>
            <a:r>
              <a:rPr lang="fr-FR" dirty="0"/>
              <a:t>Suppression des pays avec plus de 60% de Nan </a:t>
            </a:r>
          </a:p>
        </p:txBody>
      </p:sp>
    </p:spTree>
    <p:extLst>
      <p:ext uri="{BB962C8B-B14F-4D97-AF65-F5344CB8AC3E}">
        <p14:creationId xmlns:p14="http://schemas.microsoft.com/office/powerpoint/2010/main" val="307623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4DD17-9905-9DC8-BF7F-167DD534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07" y="226422"/>
            <a:ext cx="11735235" cy="709749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de la qualité des données: valeurs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57A804-9396-FAC4-C033-AB0ACFB11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651" y="1843713"/>
            <a:ext cx="3592721" cy="3170573"/>
          </a:xfrm>
        </p:spPr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dirty="0" err="1"/>
              <a:t>fillna</a:t>
            </a:r>
            <a:r>
              <a:rPr lang="fr-FR" dirty="0"/>
              <a:t>() avec comme méthode </a:t>
            </a:r>
            <a:r>
              <a:rPr lang="fr-FR" dirty="0" err="1"/>
              <a:t>ffil</a:t>
            </a:r>
            <a:r>
              <a:rPr lang="fr-FR" dirty="0"/>
              <a:t> : rempli successivement les Nan avec la valeur remplie précédente</a:t>
            </a:r>
          </a:p>
          <a:p>
            <a:pPr marL="0" indent="0">
              <a:buNone/>
            </a:pPr>
            <a:r>
              <a:rPr lang="fr-FR" dirty="0"/>
              <a:t>    il ne reste donc que les lignes des indicateurs rempli de Nan de 2000 à 2015</a:t>
            </a:r>
          </a:p>
          <a:p>
            <a:r>
              <a:rPr lang="fr-FR" dirty="0"/>
              <a:t>On supprime les lignes avec des </a:t>
            </a:r>
            <a:r>
              <a:rPr lang="fr-FR" dirty="0" err="1"/>
              <a:t>NaNs</a:t>
            </a:r>
            <a:r>
              <a:rPr lang="fr-FR" dirty="0"/>
              <a:t> sur plus de 2 indicateurs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AD71FE9-2923-ED2D-CC03-F5C26C709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07" y="1302465"/>
            <a:ext cx="7848601" cy="51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7CDE8D2-97F8-0D9B-6B19-515E0E95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502344-D25F-8A96-F553-73BCF7E35D89}"/>
              </a:ext>
            </a:extLst>
          </p:cNvPr>
          <p:cNvSpPr txBox="1"/>
          <p:nvPr/>
        </p:nvSpPr>
        <p:spPr>
          <a:xfrm>
            <a:off x="1978259" y="934652"/>
            <a:ext cx="428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HeatMap</a:t>
            </a:r>
            <a:r>
              <a:rPr lang="fr-FR" dirty="0"/>
              <a:t> des valeurs manquantes restantes </a:t>
            </a:r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F0154-2180-762F-982B-08C53F91E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924640"/>
            <a:ext cx="3962400" cy="129540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1FFD91D-CFD7-C68A-E784-3053577C9617}"/>
              </a:ext>
            </a:extLst>
          </p:cNvPr>
          <p:cNvCxnSpPr/>
          <p:nvPr/>
        </p:nvCxnSpPr>
        <p:spPr>
          <a:xfrm>
            <a:off x="8551779" y="3265713"/>
            <a:ext cx="2018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6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CACFF-0E4B-6779-455F-11E98620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57121"/>
            <a:ext cx="7729728" cy="1188720"/>
          </a:xfrm>
        </p:spPr>
        <p:txBody>
          <a:bodyPr/>
          <a:lstStyle/>
          <a:p>
            <a:r>
              <a:rPr lang="fr-FR" dirty="0"/>
              <a:t>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5773F2-F6FE-1C37-35DF-CC6339AD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79" y="1886929"/>
            <a:ext cx="9468142" cy="605899"/>
          </a:xfrm>
        </p:spPr>
        <p:txBody>
          <a:bodyPr>
            <a:normAutofit/>
          </a:bodyPr>
          <a:lstStyle/>
          <a:p>
            <a:r>
              <a:rPr lang="fr-FR" dirty="0"/>
              <a:t>On réalise un pivot avec l’année 2014 : dernière année rempli pour les indicateurs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7C3651-3F2D-D0D0-77C2-3E5EE0E2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0" y="2616814"/>
            <a:ext cx="11689159" cy="31640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CA9A25D-1005-AB4A-2277-C718D0FF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9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59DA7-0609-4F7D-1B15-B9D160DB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</a:t>
            </a: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FD92A360-6C7C-8EEF-118A-E49A508C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3" y="3266668"/>
            <a:ext cx="11811573" cy="23193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54E53F-EDE9-D162-3532-3102C45DA6AF}"/>
              </a:ext>
            </a:extLst>
          </p:cNvPr>
          <p:cNvSpPr txBox="1"/>
          <p:nvPr/>
        </p:nvSpPr>
        <p:spPr>
          <a:xfrm>
            <a:off x="553453" y="2803358"/>
            <a:ext cx="321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Describe</a:t>
            </a:r>
            <a:r>
              <a:rPr lang="fr-FR" dirty="0"/>
              <a:t>() du </a:t>
            </a:r>
            <a:r>
              <a:rPr lang="fr-FR" dirty="0" err="1"/>
              <a:t>DataFrame</a:t>
            </a:r>
            <a:r>
              <a:rPr lang="fr-FR" dirty="0"/>
              <a:t> pivoté</a:t>
            </a:r>
          </a:p>
        </p:txBody>
      </p:sp>
    </p:spTree>
    <p:extLst>
      <p:ext uri="{BB962C8B-B14F-4D97-AF65-F5344CB8AC3E}">
        <p14:creationId xmlns:p14="http://schemas.microsoft.com/office/powerpoint/2010/main" val="215996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A0510-57EB-4009-CD58-1274F0B6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8011"/>
            <a:ext cx="7729728" cy="1188720"/>
          </a:xfrm>
        </p:spPr>
        <p:txBody>
          <a:bodyPr/>
          <a:lstStyle/>
          <a:p>
            <a:r>
              <a:rPr lang="fr-FR" dirty="0"/>
              <a:t>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39DE3-9403-C299-1D21-FF6F61C5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51" y="1501382"/>
            <a:ext cx="9615959" cy="9805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Score avec pondération similaire pour chaque indicateur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Inter"/>
              </a:rPr>
              <a:t>On divise chaque valeur </a:t>
            </a:r>
            <a:r>
              <a:rPr lang="fr-FR" b="1" i="0" dirty="0">
                <a:effectLst/>
                <a:latin typeface="Inter"/>
              </a:rPr>
              <a:t>par le maximum de sa colonne</a:t>
            </a:r>
            <a:r>
              <a:rPr lang="fr-FR" b="0" i="0" dirty="0">
                <a:effectLst/>
                <a:latin typeface="Inter"/>
              </a:rPr>
              <a:t> de façon à avoir des valeurs entre 0 et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Inter"/>
              </a:rPr>
              <a:t>On ajoute tous les scores et on les divise par leur nombre (6)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8430DC-E1BC-3B3B-B51F-5463A7A88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DCE8DA0A-B8F5-A16C-FA5D-25D696A8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17" y="2481943"/>
            <a:ext cx="10563172" cy="396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6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A0510-57EB-4009-CD58-1274F0B6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8011"/>
            <a:ext cx="7729728" cy="946646"/>
          </a:xfrm>
        </p:spPr>
        <p:txBody>
          <a:bodyPr/>
          <a:lstStyle/>
          <a:p>
            <a:r>
              <a:rPr lang="fr-FR" dirty="0"/>
              <a:t>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39DE3-9403-C299-1D21-FF6F61C5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45" y="1345451"/>
            <a:ext cx="11520960" cy="1554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Score en variant la pondération pour chaque indicateur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Inter"/>
              </a:rPr>
              <a:t>On divise chaque valeur </a:t>
            </a:r>
            <a:r>
              <a:rPr lang="fr-FR" b="1" i="0" dirty="0">
                <a:effectLst/>
                <a:latin typeface="Inter"/>
              </a:rPr>
              <a:t>par le maximum de sa colonne</a:t>
            </a:r>
            <a:r>
              <a:rPr lang="fr-FR" b="0" i="0" dirty="0">
                <a:effectLst/>
                <a:latin typeface="Inter"/>
              </a:rPr>
              <a:t> de façon à avoir des valeurs entre 0 et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Inter"/>
              </a:rPr>
              <a:t>On applique une pondération à chaque score en fonction de leur importance dans l’étude</a:t>
            </a:r>
            <a:endParaRPr lang="fr-FR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Inter"/>
              </a:rPr>
              <a:t>On ajoute tous les scores et on les divise par la somme des pondérations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8430DC-E1BC-3B3B-B51F-5463A7A88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646A7FB-3650-57CA-CB66-6F2D3A14F9C6}"/>
              </a:ext>
            </a:extLst>
          </p:cNvPr>
          <p:cNvSpPr txBox="1"/>
          <p:nvPr/>
        </p:nvSpPr>
        <p:spPr>
          <a:xfrm>
            <a:off x="8891960" y="3243546"/>
            <a:ext cx="3105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Pondération des indicateurs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Internet : 4</a:t>
            </a:r>
          </a:p>
          <a:p>
            <a:pPr marL="285750" indent="-285750">
              <a:buFontTx/>
              <a:buChar char="-"/>
            </a:pPr>
            <a:r>
              <a:rPr lang="fr-FR" dirty="0"/>
              <a:t>PIB/</a:t>
            </a:r>
            <a:r>
              <a:rPr lang="fr-FR" dirty="0" err="1"/>
              <a:t>hab</a:t>
            </a:r>
            <a:r>
              <a:rPr lang="fr-FR" dirty="0"/>
              <a:t> : 3</a:t>
            </a:r>
          </a:p>
          <a:p>
            <a:pPr marL="285750" indent="-285750">
              <a:buFontTx/>
              <a:buChar char="-"/>
            </a:pPr>
            <a:r>
              <a:rPr lang="fr-FR" dirty="0"/>
              <a:t>Taux de scolarisation secondaire et tertiaire : 3</a:t>
            </a:r>
          </a:p>
          <a:p>
            <a:pPr marL="285750" indent="-285750">
              <a:buFontTx/>
              <a:buChar char="-"/>
            </a:pPr>
            <a:r>
              <a:rPr lang="fr-FR" dirty="0"/>
              <a:t>Taux de croissance de population : 2</a:t>
            </a:r>
          </a:p>
          <a:p>
            <a:pPr marL="285750" indent="-285750">
              <a:buFontTx/>
              <a:buChar char="-"/>
            </a:pPr>
            <a:r>
              <a:rPr lang="fr-FR" dirty="0"/>
              <a:t>Population âgée de 15-24 : 1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FE86692A-5DCA-15B5-0B2C-0060B2B8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95" y="2788387"/>
            <a:ext cx="8355942" cy="389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2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373D7-1C96-6C72-0698-172BEE85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13" y="964692"/>
            <a:ext cx="9815430" cy="1188720"/>
          </a:xfrm>
        </p:spPr>
        <p:txBody>
          <a:bodyPr/>
          <a:lstStyle/>
          <a:p>
            <a:r>
              <a:rPr lang="fr-FR" dirty="0"/>
              <a:t>Analyse générale et découverte des fichiers de la banque mondiale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3403A-B6BA-075A-4E01-C04489034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859" y="2652477"/>
            <a:ext cx="4105228" cy="3101982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edStatsCountrySeries</a:t>
            </a:r>
            <a:r>
              <a:rPr lang="fr-FR" dirty="0"/>
              <a:t> </a:t>
            </a:r>
          </a:p>
          <a:p>
            <a:r>
              <a:rPr lang="fr-FR" dirty="0"/>
              <a:t>Références des sources de certains indicateurs par pays présents dans le jeu de données </a:t>
            </a:r>
            <a:r>
              <a:rPr lang="fr-FR" dirty="0" err="1"/>
              <a:t>EdStatsCountry</a:t>
            </a:r>
            <a:endParaRPr lang="fr-FR" dirty="0"/>
          </a:p>
          <a:p>
            <a:r>
              <a:rPr lang="fr-FR" dirty="0"/>
              <a:t>613 lignes et 3 colonnes </a:t>
            </a:r>
          </a:p>
          <a:p>
            <a:r>
              <a:rPr lang="fr-FR" dirty="0"/>
              <a:t>Pas de valeurs manquantes </a:t>
            </a:r>
          </a:p>
          <a:p>
            <a:r>
              <a:rPr lang="fr-FR" dirty="0"/>
              <a:t>Pas de doublons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3627E9-5166-3563-FCB7-7DEB21331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430" y="2652477"/>
            <a:ext cx="3719429" cy="3101982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edStatsCountry</a:t>
            </a:r>
            <a:r>
              <a:rPr lang="fr-FR" dirty="0"/>
              <a:t> </a:t>
            </a:r>
          </a:p>
          <a:p>
            <a:r>
              <a:rPr lang="fr-FR" dirty="0"/>
              <a:t>Informations géographiques des pays, des données économiques et différentes dates des études</a:t>
            </a:r>
          </a:p>
          <a:p>
            <a:r>
              <a:rPr lang="fr-FR" dirty="0"/>
              <a:t>241 lignes et 31 colonnes  </a:t>
            </a:r>
          </a:p>
          <a:p>
            <a:r>
              <a:rPr lang="fr-FR" sz="1800" dirty="0">
                <a:effectLst/>
                <a:ea typeface="Times New Roman" panose="02020603050405020304" pitchFamily="18" charset="0"/>
              </a:rPr>
              <a:t>2113 NaN sur 7471 soit 28 % de NaN</a:t>
            </a:r>
          </a:p>
          <a:p>
            <a:r>
              <a:rPr lang="fr-FR" dirty="0"/>
              <a:t>Pas de doublons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615EE9-759B-4F39-3F65-6017748C2C67}"/>
              </a:ext>
            </a:extLst>
          </p:cNvPr>
          <p:cNvSpPr txBox="1"/>
          <p:nvPr/>
        </p:nvSpPr>
        <p:spPr>
          <a:xfrm>
            <a:off x="8472572" y="2652477"/>
            <a:ext cx="3607134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CB6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err="1"/>
              <a:t>edStatsFootNote</a:t>
            </a:r>
            <a:r>
              <a:rPr lang="fr-FR" dirty="0"/>
              <a:t> </a:t>
            </a:r>
          </a:p>
          <a:p>
            <a:pPr marL="228600" indent="-228600" defTabSz="914400">
              <a:spcBef>
                <a:spcPts val="1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rgbClr val="FFFFFF">
                    <a:lumMod val="85000"/>
                    <a:lumOff val="15000"/>
                  </a:srgbClr>
                </a:solidFill>
                <a:latin typeface="Gill Sans MT" panose="020B0502020104020203"/>
              </a:rPr>
              <a:t>A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nnées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de références de mises à jour des indicateurs par pays et la description des incertitudes, exceptions, remarques sur les mises à jour</a:t>
            </a:r>
            <a:r>
              <a:rPr lang="fr-FR" dirty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CB6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643638 lignes et 5 colonnes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CB6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Pas de valeurs manquantes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CB6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Pas de doublons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02E4BD-A6B7-D5C2-9A97-271A932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8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10926-10D7-C433-F2DA-1D08662F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894" y="276725"/>
            <a:ext cx="7729728" cy="118872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616B5E-8D85-7CA5-0C59-AFC3D63C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88" y="1560732"/>
            <a:ext cx="9901990" cy="3282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Le top 10 des pays </a:t>
            </a:r>
            <a:r>
              <a:rPr lang="fr-FR" b="0" i="0" dirty="0">
                <a:effectLst/>
                <a:latin typeface="Inter"/>
              </a:rPr>
              <a:t>où l'entreprise peut prendre des décisions d'ouverture </a:t>
            </a:r>
            <a:endParaRPr lang="fr-FR" dirty="0">
              <a:latin typeface="Inter"/>
            </a:endParaRPr>
          </a:p>
          <a:p>
            <a:endParaRPr lang="fr-FR" dirty="0">
              <a:latin typeface="Inter"/>
            </a:endParaRPr>
          </a:p>
          <a:p>
            <a:endParaRPr lang="fr-FR" dirty="0">
              <a:latin typeface="Inter"/>
            </a:endParaRPr>
          </a:p>
          <a:p>
            <a:endParaRPr lang="fr-FR" dirty="0">
              <a:latin typeface="Inter"/>
            </a:endParaRP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A89C38-178B-395E-3ABA-D16E7A0C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963302ED-1074-B011-7281-CC40E6683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31" y="1984245"/>
            <a:ext cx="5751585" cy="460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921125-5158-F9A4-09E4-AB36FF335806}"/>
              </a:ext>
            </a:extLst>
          </p:cNvPr>
          <p:cNvSpPr txBox="1"/>
          <p:nvPr/>
        </p:nvSpPr>
        <p:spPr>
          <a:xfrm>
            <a:off x="7423485" y="3068052"/>
            <a:ext cx="4331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L’analyse exploratoire des données </a:t>
            </a:r>
            <a:r>
              <a:rPr lang="fr-FR" b="0" i="0" dirty="0">
                <a:effectLst/>
              </a:rPr>
              <a:t>sur l’éducation de la banque mondiale permettent d’informer le projet d’expansion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Où sont les Etats Unis et la Chine ? Au rang 13 et 16</a:t>
            </a:r>
          </a:p>
        </p:txBody>
      </p:sp>
    </p:spTree>
    <p:extLst>
      <p:ext uri="{BB962C8B-B14F-4D97-AF65-F5344CB8AC3E}">
        <p14:creationId xmlns:p14="http://schemas.microsoft.com/office/powerpoint/2010/main" val="1053771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35625-C577-14C7-3855-0AEDEA6B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289" y="322682"/>
            <a:ext cx="7729728" cy="1188720"/>
          </a:xfrm>
        </p:spPr>
        <p:txBody>
          <a:bodyPr/>
          <a:lstStyle/>
          <a:p>
            <a:r>
              <a:rPr lang="fr-FR" dirty="0"/>
              <a:t>ANNEXE : Data 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99A3ED-B288-C4C5-2E45-F5EA6CC2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408" y="1723025"/>
            <a:ext cx="7729728" cy="3101983"/>
          </a:xfrm>
        </p:spPr>
        <p:txBody>
          <a:bodyPr/>
          <a:lstStyle/>
          <a:p>
            <a:r>
              <a:rPr lang="fr-FR" dirty="0" err="1"/>
              <a:t>Boxplot</a:t>
            </a:r>
            <a:r>
              <a:rPr lang="fr-FR" dirty="0"/>
              <a:t> des groupes de salaires 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DE2D3D5-FC8F-9E1A-6748-4235B21B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7" y="2122923"/>
            <a:ext cx="6932159" cy="441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4467221-0B90-58E6-5BCA-A8BE367A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9CBA610-7627-7DE4-79E7-AC3201DCF315}"/>
              </a:ext>
            </a:extLst>
          </p:cNvPr>
          <p:cNvSpPr txBox="1"/>
          <p:nvPr/>
        </p:nvSpPr>
        <p:spPr>
          <a:xfrm>
            <a:off x="8055205" y="3429000"/>
            <a:ext cx="36796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Plus le salaire est élevé, plus les populations ont tendance à avoir accès à internet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00718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B8877-6CB8-708D-1065-E25E29F6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159" y="301119"/>
            <a:ext cx="7729728" cy="1188720"/>
          </a:xfrm>
        </p:spPr>
        <p:txBody>
          <a:bodyPr/>
          <a:lstStyle/>
          <a:p>
            <a:r>
              <a:rPr lang="fr-FR" dirty="0"/>
              <a:t>ANNEXE : Data 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38F19-3F31-CF5E-5472-DB6DA75CF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45" y="1584976"/>
            <a:ext cx="10985156" cy="392765"/>
          </a:xfrm>
        </p:spPr>
        <p:txBody>
          <a:bodyPr>
            <a:normAutofit/>
          </a:bodyPr>
          <a:lstStyle/>
          <a:p>
            <a:r>
              <a:rPr lang="fr-FR" dirty="0" err="1"/>
              <a:t>ScatterPlot</a:t>
            </a:r>
            <a:r>
              <a:rPr lang="fr-FR" dirty="0"/>
              <a:t> de la relation entre les utilisateurs d’internet et le PIB/habitant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F8BE25-E2AB-7907-4BA4-23191DFA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F547684-B877-65E5-6C9C-E95A6485518C}"/>
              </a:ext>
            </a:extLst>
          </p:cNvPr>
          <p:cNvSpPr txBox="1"/>
          <p:nvPr/>
        </p:nvSpPr>
        <p:spPr>
          <a:xfrm>
            <a:off x="6684989" y="3219509"/>
            <a:ext cx="3934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effectLst/>
              </a:rPr>
              <a:t>Plus le PIB/habitant est élevé, plus les habitants ont accès à internet </a:t>
            </a:r>
          </a:p>
          <a:p>
            <a:r>
              <a:rPr lang="fr-FR" sz="2000" dirty="0"/>
              <a:t>  </a:t>
            </a:r>
            <a:endParaRPr lang="fr-FR" sz="2000" b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b="0" dirty="0">
              <a:effectLst/>
            </a:endParaRPr>
          </a:p>
          <a:p>
            <a:endParaRPr lang="fr-FR" sz="2000" b="0" dirty="0">
              <a:effectLst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6BFAA6C-3F5E-AF61-D014-B6051A40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09" y="1977741"/>
            <a:ext cx="4796295" cy="457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841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B8877-6CB8-708D-1065-E25E29F6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660" y="191012"/>
            <a:ext cx="7729728" cy="1188720"/>
          </a:xfrm>
        </p:spPr>
        <p:txBody>
          <a:bodyPr/>
          <a:lstStyle/>
          <a:p>
            <a:r>
              <a:rPr lang="fr-FR" dirty="0"/>
              <a:t>ANNEXE : Data 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38F19-3F31-CF5E-5472-DB6DA75CF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399" y="1453200"/>
            <a:ext cx="10985156" cy="392765"/>
          </a:xfrm>
        </p:spPr>
        <p:txBody>
          <a:bodyPr>
            <a:normAutofit/>
          </a:bodyPr>
          <a:lstStyle/>
          <a:p>
            <a:r>
              <a:rPr lang="fr-FR" dirty="0" err="1"/>
              <a:t>ScatterPlot</a:t>
            </a:r>
            <a:r>
              <a:rPr lang="fr-FR" dirty="0"/>
              <a:t> de la relation entre les utilisateurs d’internet et le taux d’inscription au lycée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F8BE25-E2AB-7907-4BA4-23191DFA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89B5C451-C9A2-9127-7571-9D7E0B5F1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99" y="1888043"/>
            <a:ext cx="4944580" cy="472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F547684-B877-65E5-6C9C-E95A6485518C}"/>
              </a:ext>
            </a:extLst>
          </p:cNvPr>
          <p:cNvSpPr txBox="1"/>
          <p:nvPr/>
        </p:nvSpPr>
        <p:spPr>
          <a:xfrm>
            <a:off x="6600910" y="3232735"/>
            <a:ext cx="3934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effectLst/>
              </a:rPr>
              <a:t>Plus le taux d'inscription au lycée est élevé dans un pays, plus le taux d'accès à internet est élevé</a:t>
            </a:r>
          </a:p>
        </p:txBody>
      </p:sp>
    </p:spTree>
    <p:extLst>
      <p:ext uri="{BB962C8B-B14F-4D97-AF65-F5344CB8AC3E}">
        <p14:creationId xmlns:p14="http://schemas.microsoft.com/office/powerpoint/2010/main" val="52849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BFED7-9EB8-8B9E-EED1-C90EFFBF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55102"/>
            <a:ext cx="7729728" cy="1188720"/>
          </a:xfrm>
        </p:spPr>
        <p:txBody>
          <a:bodyPr/>
          <a:lstStyle/>
          <a:p>
            <a:r>
              <a:rPr lang="fr-FR" dirty="0"/>
              <a:t>Analyse générale et découverte des fichiers  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8C35DE-3DEF-7F45-D485-3EBBDB1D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08" y="2368217"/>
            <a:ext cx="5105835" cy="3817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edStatsData</a:t>
            </a:r>
            <a:r>
              <a:rPr lang="fr-FR" dirty="0"/>
              <a:t> </a:t>
            </a:r>
          </a:p>
          <a:p>
            <a:r>
              <a:rPr lang="fr-FR" dirty="0"/>
              <a:t>E</a:t>
            </a:r>
            <a:r>
              <a:rPr lang="fr-FR" i="0" dirty="0">
                <a:effectLst/>
              </a:rPr>
              <a:t>volution de plusieurs indicateurs sur une période de 1970 à 2017 pour tous les pays du monde, avec des prédictions pour les années 2020 à 2100 : très intéressant pour notre étude</a:t>
            </a:r>
          </a:p>
          <a:p>
            <a:r>
              <a:rPr lang="fr-FR" dirty="0"/>
              <a:t>Données très anciennes et prospectives: ne pas toutes les garder</a:t>
            </a:r>
            <a:endParaRPr lang="fr-FR" i="0" dirty="0">
              <a:effectLst/>
            </a:endParaRPr>
          </a:p>
          <a:p>
            <a:r>
              <a:rPr lang="fr-FR" i="0" dirty="0">
                <a:effectLst/>
              </a:rPr>
              <a:t>886 930 lignes et 69 colonnes </a:t>
            </a:r>
          </a:p>
          <a:p>
            <a:r>
              <a:rPr lang="fr-FR" i="0" dirty="0">
                <a:effectLst/>
              </a:rPr>
              <a:t>53 455 179 NaN sur 61 198 170 soit 87% de Nan</a:t>
            </a:r>
          </a:p>
          <a:p>
            <a:r>
              <a:rPr lang="fr-FR" dirty="0"/>
              <a:t>Pas de doublons </a:t>
            </a:r>
            <a:endParaRPr lang="fr-FR" i="0" dirty="0">
              <a:effectLst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884A29-57B8-AB3C-6479-EE522652770A}"/>
              </a:ext>
            </a:extLst>
          </p:cNvPr>
          <p:cNvSpPr txBox="1"/>
          <p:nvPr/>
        </p:nvSpPr>
        <p:spPr>
          <a:xfrm>
            <a:off x="6651171" y="2368217"/>
            <a:ext cx="5105835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edStatsSeries</a:t>
            </a:r>
            <a:endParaRPr lang="fr-FR" dirty="0"/>
          </a:p>
          <a:p>
            <a:pPr marL="228600" indent="-228600" defTabSz="914400">
              <a:spcBef>
                <a:spcPts val="1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thèmes des indicateurs,  les descriptions longues et les sources</a:t>
            </a:r>
          </a:p>
          <a:p>
            <a:pPr marL="228600" indent="-228600" defTabSz="914400">
              <a:spcBef>
                <a:spcPts val="1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3 665 lignes et 15 colonnes </a:t>
            </a:r>
          </a:p>
          <a:p>
            <a:pPr marL="228600" indent="-228600" defTabSz="914400">
              <a:spcBef>
                <a:spcPts val="1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33 213 NaN pour 54 975 données soit 45% de NaN</a:t>
            </a:r>
          </a:p>
          <a:p>
            <a:pPr marL="228600" indent="-228600" defTabSz="914400">
              <a:spcBef>
                <a:spcPts val="1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rgbClr val="FFFFFF">
                    <a:lumMod val="85000"/>
                    <a:lumOff val="15000"/>
                  </a:srgbClr>
                </a:solidFill>
                <a:latin typeface="Gill Sans MT" panose="020B0502020104020203"/>
              </a:rPr>
              <a:t>Pas de doublons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D471E9-228B-B030-B735-6BE654205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8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8ADF3-1538-F53C-7FBB-F54D4B87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9" y="227186"/>
            <a:ext cx="5377978" cy="1188720"/>
          </a:xfrm>
        </p:spPr>
        <p:txBody>
          <a:bodyPr/>
          <a:lstStyle/>
          <a:p>
            <a:r>
              <a:rPr lang="fr-FR"/>
              <a:t>Données utilisées pour l’étude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FF49F-8F8C-3FF6-A023-F24B3E5D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08" y="1963130"/>
            <a:ext cx="5475949" cy="3958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Jeu de donnée </a:t>
            </a:r>
            <a:r>
              <a:rPr lang="fr-FR" dirty="0" err="1"/>
              <a:t>edStatsData</a:t>
            </a:r>
            <a:r>
              <a:rPr lang="fr-FR" dirty="0"/>
              <a:t> :</a:t>
            </a:r>
          </a:p>
          <a:p>
            <a:r>
              <a:rPr lang="fr-FR" dirty="0"/>
              <a:t>  Variables qualitatives : « Country Name »,  « Country Code », « Indicator Name » et « Indicator Code »</a:t>
            </a:r>
          </a:p>
          <a:p>
            <a:r>
              <a:rPr lang="fr-FR" dirty="0"/>
              <a:t> Variables quantitatives : années choisies: 2000 à 2015</a:t>
            </a:r>
          </a:p>
          <a:p>
            <a:r>
              <a:rPr lang="fr-FR" dirty="0"/>
              <a:t> Jointure des variables « </a:t>
            </a:r>
            <a:r>
              <a:rPr lang="fr-FR" dirty="0" err="1"/>
              <a:t>Income</a:t>
            </a:r>
            <a:r>
              <a:rPr lang="fr-FR" dirty="0"/>
              <a:t> Group » et « </a:t>
            </a:r>
            <a:r>
              <a:rPr lang="fr-FR" dirty="0" err="1"/>
              <a:t>Region</a:t>
            </a:r>
            <a:r>
              <a:rPr lang="fr-FR" dirty="0"/>
              <a:t> » du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EdStatsCountry</a:t>
            </a:r>
            <a:r>
              <a:rPr lang="fr-FR" dirty="0"/>
              <a:t> sur la variable « Country Code » en commun</a:t>
            </a:r>
          </a:p>
          <a:p>
            <a:r>
              <a:rPr lang="fr-FR" dirty="0"/>
              <a:t> </a:t>
            </a:r>
            <a:r>
              <a:rPr lang="fr-FR" dirty="0" err="1"/>
              <a:t>Supression</a:t>
            </a:r>
            <a:r>
              <a:rPr lang="fr-FR" dirty="0"/>
              <a:t> des pays n’ayant pas de valeurs pour « </a:t>
            </a:r>
            <a:r>
              <a:rPr lang="fr-FR" dirty="0" err="1"/>
              <a:t>Region</a:t>
            </a:r>
            <a:r>
              <a:rPr lang="fr-FR" dirty="0"/>
              <a:t> » et « </a:t>
            </a:r>
            <a:r>
              <a:rPr lang="fr-FR" dirty="0" err="1"/>
              <a:t>Income</a:t>
            </a:r>
            <a:r>
              <a:rPr lang="fr-FR" dirty="0"/>
              <a:t> Group »</a:t>
            </a:r>
          </a:p>
          <a:p>
            <a:r>
              <a:rPr lang="fr-FR" dirty="0"/>
              <a:t> Suppression des pays non présent dans </a:t>
            </a:r>
            <a:r>
              <a:rPr lang="fr-FR" dirty="0" err="1"/>
              <a:t>edStatsCountrySeries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D80D7E-3916-980F-C89C-EA67F915B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76" y="227186"/>
            <a:ext cx="5877416" cy="616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030F47C-EB9B-2B0A-BB76-11B94EC7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76FD4-E923-0F83-E74B-428FD525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0664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indicateurs Potentiels</a:t>
            </a:r>
            <a:br>
              <a:rPr lang="fr-FR" dirty="0"/>
            </a:br>
            <a:r>
              <a:rPr lang="fr-FR" dirty="0"/>
              <a:t>intéressants pour le besoin métier 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C7ADAF45-5F3F-E0D5-3E51-235AF2615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134972"/>
              </p:ext>
            </p:extLst>
          </p:nvPr>
        </p:nvGraphicFramePr>
        <p:xfrm>
          <a:off x="1360640" y="1567556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197930A4-4FD9-EBB0-1C5F-51321B2F1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62063DE-1712-1224-F68C-766F95AA5922}"/>
              </a:ext>
            </a:extLst>
          </p:cNvPr>
          <p:cNvSpPr txBox="1"/>
          <p:nvPr/>
        </p:nvSpPr>
        <p:spPr>
          <a:xfrm>
            <a:off x="391553" y="4436996"/>
            <a:ext cx="11408892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Les types de données intéressantes pour des formations en ligne pour un public de niveau lycée et université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CB6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lang="fr-FR" b="0" i="0" dirty="0">
                <a:effectLst/>
                <a:latin typeface="Roboto" panose="02000000000000000000" pitchFamily="2" charset="0"/>
              </a:rPr>
              <a:t>Niveau </a:t>
            </a:r>
            <a:r>
              <a:rPr lang="fr-FR" b="0" i="0" dirty="0" err="1">
                <a:effectLst/>
                <a:latin typeface="Roboto" panose="02000000000000000000" pitchFamily="2" charset="0"/>
              </a:rPr>
              <a:t>Demographie</a:t>
            </a:r>
            <a:r>
              <a:rPr lang="fr-FR" b="0" i="0" dirty="0">
                <a:effectLst/>
                <a:latin typeface="Roboto" panose="02000000000000000000" pitchFamily="2" charset="0"/>
              </a:rPr>
              <a:t> : population totale, ciblage d'une tranche </a:t>
            </a:r>
            <a:r>
              <a:rPr lang="fr-FR" b="0" i="0" dirty="0" err="1">
                <a:effectLst/>
                <a:latin typeface="Roboto" panose="02000000000000000000" pitchFamily="2" charset="0"/>
              </a:rPr>
              <a:t>d'age</a:t>
            </a:r>
            <a:r>
              <a:rPr lang="fr-FR" b="0" i="0" dirty="0">
                <a:effectLst/>
                <a:latin typeface="Roboto" panose="02000000000000000000" pitchFamily="2" charset="0"/>
              </a:rPr>
              <a:t> 15-25 ans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CB6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effectLst/>
                <a:latin typeface="Roboto" panose="02000000000000000000" pitchFamily="2" charset="0"/>
              </a:rPr>
              <a:t>Niveau Education : Nombre et taux d'étudiant dans le secondaire et le tertiaire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CB6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 err="1">
                <a:effectLst/>
                <a:latin typeface="Roboto" panose="02000000000000000000" pitchFamily="2" charset="0"/>
              </a:rPr>
              <a:t>Deploiement</a:t>
            </a:r>
            <a:r>
              <a:rPr lang="fr-FR" b="0" i="0" dirty="0">
                <a:effectLst/>
                <a:latin typeface="Roboto" panose="02000000000000000000" pitchFamily="2" charset="0"/>
              </a:rPr>
              <a:t> internet : Taux d'utilisation d'internet, possession d'un ordinateur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CB6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effectLst/>
                <a:latin typeface="Roboto" panose="02000000000000000000" pitchFamily="2" charset="0"/>
              </a:rPr>
              <a:t>Niveau Economique : PIB, PIB/habitant, niveau de revenu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20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04C77-426E-4BD8-B0AC-E6FED8F5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374" y="188385"/>
            <a:ext cx="6510130" cy="858960"/>
          </a:xfrm>
        </p:spPr>
        <p:txBody>
          <a:bodyPr>
            <a:normAutofit fontScale="90000"/>
          </a:bodyPr>
          <a:lstStyle/>
          <a:p>
            <a:r>
              <a:rPr lang="fr-FR" dirty="0"/>
              <a:t>Data visualisations des Variables démographiques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CB2E8B5-EB9D-E4F1-3BBA-0B11CA0A0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68"/>
          <a:stretch/>
        </p:blipFill>
        <p:spPr bwMode="auto">
          <a:xfrm>
            <a:off x="135965" y="1758549"/>
            <a:ext cx="3879444" cy="46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BDCE4B8-DF69-4FD8-D8C1-CD11DA441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45"/>
          <a:stretch/>
        </p:blipFill>
        <p:spPr bwMode="auto">
          <a:xfrm>
            <a:off x="4089953" y="1769383"/>
            <a:ext cx="4086640" cy="46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8B3FE0B-25FB-6D2C-1B25-70E853E0FC6B}"/>
              </a:ext>
            </a:extLst>
          </p:cNvPr>
          <p:cNvSpPr txBox="1"/>
          <p:nvPr/>
        </p:nvSpPr>
        <p:spPr>
          <a:xfrm>
            <a:off x="2740550" y="1149904"/>
            <a:ext cx="71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population totale, taux de croissance de la population et population entre 15-24 ans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45A30A7-418D-D123-EA88-15808D6E5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38"/>
          <a:stretch/>
        </p:blipFill>
        <p:spPr bwMode="auto">
          <a:xfrm>
            <a:off x="8251137" y="1758550"/>
            <a:ext cx="3827744" cy="46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FDD3D68-4CD6-329F-D613-AAF9B6929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4" b="74459"/>
          <a:stretch/>
        </p:blipFill>
        <p:spPr bwMode="auto">
          <a:xfrm>
            <a:off x="10130811" y="541258"/>
            <a:ext cx="1948070" cy="121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7FA0CC5-503A-D986-1CE4-7D7280E68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0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4F6DA-BFC2-89B3-B960-467E0036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551" y="212101"/>
            <a:ext cx="7545655" cy="1000473"/>
          </a:xfrm>
        </p:spPr>
        <p:txBody>
          <a:bodyPr>
            <a:normAutofit fontScale="90000"/>
          </a:bodyPr>
          <a:lstStyle/>
          <a:p>
            <a:r>
              <a:rPr lang="fr-FR" dirty="0"/>
              <a:t>Data visualisations des Variables sur l’</a:t>
            </a:r>
            <a:r>
              <a:rPr lang="fr-FR" dirty="0" err="1"/>
              <a:t>education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8E8859-2F77-5BC5-1574-D0482DFC77E5}"/>
              </a:ext>
            </a:extLst>
          </p:cNvPr>
          <p:cNvSpPr txBox="1"/>
          <p:nvPr/>
        </p:nvSpPr>
        <p:spPr>
          <a:xfrm>
            <a:off x="3916018" y="1292087"/>
            <a:ext cx="576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et taux d'étudiant dans le secondaire et le tertiaire</a:t>
            </a:r>
          </a:p>
          <a:p>
            <a:endParaRPr lang="fr-FR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9D1ECA86-D596-149F-1A36-745AFF3CC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74"/>
          <a:stretch/>
        </p:blipFill>
        <p:spPr bwMode="auto">
          <a:xfrm>
            <a:off x="15410" y="2199909"/>
            <a:ext cx="2905631" cy="362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A5C64D5-D062-8C95-441A-34C4AC52B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39"/>
          <a:stretch/>
        </p:blipFill>
        <p:spPr bwMode="auto">
          <a:xfrm>
            <a:off x="9224011" y="2199907"/>
            <a:ext cx="2932997" cy="362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D16584D-5877-86F8-AFA0-A9DE50E03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74"/>
          <a:stretch/>
        </p:blipFill>
        <p:spPr bwMode="auto">
          <a:xfrm>
            <a:off x="3043329" y="2199905"/>
            <a:ext cx="3006123" cy="362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5B2118DB-AC4D-4872-21DA-847CCD1EB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34"/>
          <a:stretch/>
        </p:blipFill>
        <p:spPr bwMode="auto">
          <a:xfrm>
            <a:off x="6171740" y="2199905"/>
            <a:ext cx="2929983" cy="362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41EC656-9E21-35BE-F023-53C69AC00F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52B3C92-84C0-B2B1-3784-31576654D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4" b="74459"/>
          <a:stretch/>
        </p:blipFill>
        <p:spPr bwMode="auto">
          <a:xfrm>
            <a:off x="360850" y="397960"/>
            <a:ext cx="1948070" cy="121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80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01409-B5BE-5AC5-4F90-6CFBF292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6442"/>
            <a:ext cx="7729728" cy="1188720"/>
          </a:xfrm>
        </p:spPr>
        <p:txBody>
          <a:bodyPr/>
          <a:lstStyle/>
          <a:p>
            <a:r>
              <a:rPr lang="fr-FR" dirty="0"/>
              <a:t>Data visualisations des Variables sur internet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A7D647-C678-7A84-4FCF-933FB5F35585}"/>
              </a:ext>
            </a:extLst>
          </p:cNvPr>
          <p:cNvSpPr txBox="1"/>
          <p:nvPr/>
        </p:nvSpPr>
        <p:spPr>
          <a:xfrm>
            <a:off x="3699124" y="1464366"/>
            <a:ext cx="5548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d'utilisation d'internet et possession d'un ordinateur</a:t>
            </a:r>
          </a:p>
          <a:p>
            <a:endParaRPr lang="fr-FR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2E7A2E2-AA27-3CAD-E842-A36583617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51"/>
          <a:stretch/>
        </p:blipFill>
        <p:spPr bwMode="auto">
          <a:xfrm>
            <a:off x="757746" y="1981608"/>
            <a:ext cx="4271442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B6E3398-2820-416B-FE8A-A52331672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88" y="1981608"/>
            <a:ext cx="5548395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D6172B1-CE80-B66A-FC2A-E891C90E9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7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EAE22-BDBA-6A24-1CCE-F726B0CC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466" y="159623"/>
            <a:ext cx="7729728" cy="1188720"/>
          </a:xfrm>
        </p:spPr>
        <p:txBody>
          <a:bodyPr/>
          <a:lstStyle/>
          <a:p>
            <a:r>
              <a:rPr lang="fr-FR" dirty="0"/>
              <a:t>Data visualisations des Variables Economiques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45FCC8-4FE4-43A6-0267-C1AA80D6DB38}"/>
              </a:ext>
            </a:extLst>
          </p:cNvPr>
          <p:cNvSpPr txBox="1"/>
          <p:nvPr/>
        </p:nvSpPr>
        <p:spPr>
          <a:xfrm>
            <a:off x="4292092" y="1386656"/>
            <a:ext cx="547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PIB et PIB/habitant, PPA*, dollar international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AA9EDE7-206D-3AC7-10A7-8680205F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65" y="2015138"/>
            <a:ext cx="5451750" cy="436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1D3F02C-6F6C-45CA-B48A-9B488FE3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115" y="2015138"/>
            <a:ext cx="5478074" cy="436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D6D386-B1D1-62FB-08E7-391ED18875F9}"/>
              </a:ext>
            </a:extLst>
          </p:cNvPr>
          <p:cNvSpPr txBox="1"/>
          <p:nvPr/>
        </p:nvSpPr>
        <p:spPr>
          <a:xfrm>
            <a:off x="1550505" y="6488668"/>
            <a:ext cx="844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*PPA: taux de conversion monétaire qui permet d’exprimer dans une unité commune les pouvoirs d’achats des différentes monnaies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92F258-F635-07D7-A05D-05A2E89E7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78" y="6465236"/>
            <a:ext cx="1441622" cy="3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50477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{58757208-9573-7B45-8C29-C311F054552E}tf10001120</Template>
  <TotalTime>22565</TotalTime>
  <Words>1159</Words>
  <Application>Microsoft Macintosh PowerPoint</Application>
  <PresentationFormat>Grand écran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Gill Sans MT</vt:lpstr>
      <vt:lpstr>Inter</vt:lpstr>
      <vt:lpstr>Roboto</vt:lpstr>
      <vt:lpstr>Colis</vt:lpstr>
      <vt:lpstr>Projet d’expansion à l’international</vt:lpstr>
      <vt:lpstr>Analyse générale et découverte des fichiers de la banque mondiale</vt:lpstr>
      <vt:lpstr>Analyse générale et découverte des fichiers   </vt:lpstr>
      <vt:lpstr>Données utilisées pour l’étude</vt:lpstr>
      <vt:lpstr>indicateurs Potentiels intéressants pour le besoin métier </vt:lpstr>
      <vt:lpstr>Data visualisations des Variables démographiques</vt:lpstr>
      <vt:lpstr>Data visualisations des Variables sur l’education</vt:lpstr>
      <vt:lpstr>Data visualisations des Variables sur internet</vt:lpstr>
      <vt:lpstr>Data visualisations des Variables Economiques</vt:lpstr>
      <vt:lpstr>Analyse de la qualité des données</vt:lpstr>
      <vt:lpstr>Analyse de la qualité des données</vt:lpstr>
      <vt:lpstr>Analyse de la qualité des données: Choix des indicateurs finaux</vt:lpstr>
      <vt:lpstr>Analyse de la qualité des données: Choix des indicateurs finaux</vt:lpstr>
      <vt:lpstr>Analyse de la qualité des données: valeurs manquantes</vt:lpstr>
      <vt:lpstr>Analyse de la qualité des données: valeurs manquantes</vt:lpstr>
      <vt:lpstr>Analyse des données</vt:lpstr>
      <vt:lpstr>Analyse des données</vt:lpstr>
      <vt:lpstr>Analyse des données</vt:lpstr>
      <vt:lpstr>Analyse des données</vt:lpstr>
      <vt:lpstr>Conclusion</vt:lpstr>
      <vt:lpstr>ANNEXE : Data visualisation</vt:lpstr>
      <vt:lpstr>ANNEXE : Data visualisation</vt:lpstr>
      <vt:lpstr>ANNEXE : Data visualisation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d’expansion à l’international</dc:title>
  <dc:creator>Julie Saubot</dc:creator>
  <cp:lastModifiedBy>Julie Saubot</cp:lastModifiedBy>
  <cp:revision>10</cp:revision>
  <dcterms:created xsi:type="dcterms:W3CDTF">2022-11-09T17:26:00Z</dcterms:created>
  <dcterms:modified xsi:type="dcterms:W3CDTF">2022-11-25T09:31:26Z</dcterms:modified>
</cp:coreProperties>
</file>