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256" r:id="rId2"/>
    <p:sldId id="280" r:id="rId3"/>
    <p:sldId id="263" r:id="rId4"/>
    <p:sldId id="264" r:id="rId5"/>
    <p:sldId id="261" r:id="rId6"/>
    <p:sldId id="259" r:id="rId7"/>
    <p:sldId id="266" r:id="rId8"/>
    <p:sldId id="262" r:id="rId9"/>
    <p:sldId id="267" r:id="rId10"/>
    <p:sldId id="268" r:id="rId11"/>
    <p:sldId id="265" r:id="rId12"/>
    <p:sldId id="269" r:id="rId13"/>
    <p:sldId id="270" r:id="rId14"/>
    <p:sldId id="273" r:id="rId15"/>
    <p:sldId id="274" r:id="rId16"/>
    <p:sldId id="257" r:id="rId17"/>
    <p:sldId id="271" r:id="rId18"/>
    <p:sldId id="272" r:id="rId19"/>
    <p:sldId id="279" r:id="rId20"/>
    <p:sldId id="281" r:id="rId21"/>
    <p:sldId id="28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8"/>
    <p:restoredTop sz="92555"/>
  </p:normalViewPr>
  <p:slideViewPr>
    <p:cSldViewPr snapToGrid="0">
      <p:cViewPr varScale="1">
        <p:scale>
          <a:sx n="126" d="100"/>
          <a:sy n="12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A7F90-B502-4EB6-BC86-B9E6C0E30556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72C38D-7874-4FC7-81AB-52F4FB850DE3}">
      <dgm:prSet custT="1"/>
      <dgm:spPr>
        <a:gradFill rotWithShape="0">
          <a:gsLst>
            <a:gs pos="0">
              <a:schemeClr val="accent3"/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 rIns="108000"/>
        <a:lstStyle/>
        <a:p>
          <a:r>
            <a:rPr lang="fr-FR" sz="1800" dirty="0"/>
            <a:t>KNN imputer : permet d’imputer des valeurs manquantes par la valeur moyenne des voisins les plus proches du paramètre « </a:t>
          </a:r>
          <a:r>
            <a:rPr lang="fr-FR" sz="1800" dirty="0" err="1"/>
            <a:t>n_neighbors</a:t>
          </a:r>
          <a:r>
            <a:rPr lang="fr-FR" sz="1800" dirty="0"/>
            <a:t> » trouvés dans l'ensemble d'apprentissage.</a:t>
          </a:r>
          <a:endParaRPr lang="en-US" sz="1800" dirty="0"/>
        </a:p>
      </dgm:t>
    </dgm:pt>
    <dgm:pt modelId="{85F95330-9FE1-4451-AE3E-13EE846FD4AB}" type="parTrans" cxnId="{2EB29C00-B8C9-43DE-9631-CA130B80413A}">
      <dgm:prSet/>
      <dgm:spPr/>
      <dgm:t>
        <a:bodyPr/>
        <a:lstStyle/>
        <a:p>
          <a:endParaRPr lang="en-US"/>
        </a:p>
      </dgm:t>
    </dgm:pt>
    <dgm:pt modelId="{763C90EF-810D-485B-A9DB-1091FAD94A3C}" type="sibTrans" cxnId="{2EB29C00-B8C9-43DE-9631-CA130B80413A}">
      <dgm:prSet/>
      <dgm:spPr/>
      <dgm:t>
        <a:bodyPr/>
        <a:lstStyle/>
        <a:p>
          <a:endParaRPr lang="en-US"/>
        </a:p>
      </dgm:t>
    </dgm:pt>
    <dgm:pt modelId="{2A50A7ED-A346-4B8F-A8B2-B08FDE145B64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FR" dirty="0"/>
            <a:t>On s’en sert pour prédire les valeurs manquantes de la variable </a:t>
          </a:r>
          <a:r>
            <a:rPr lang="fr-FR" b="1" dirty="0"/>
            <a:t>Nutrition Grade </a:t>
          </a:r>
          <a:endParaRPr lang="en-US" dirty="0"/>
        </a:p>
      </dgm:t>
    </dgm:pt>
    <dgm:pt modelId="{979082D4-2A89-459B-A61A-51F05062E342}" type="parTrans" cxnId="{E30C6EBB-B299-46A8-B3D8-3EA7CB433CEE}">
      <dgm:prSet/>
      <dgm:spPr/>
      <dgm:t>
        <a:bodyPr/>
        <a:lstStyle/>
        <a:p>
          <a:endParaRPr lang="en-US"/>
        </a:p>
      </dgm:t>
    </dgm:pt>
    <dgm:pt modelId="{55845CBE-DA03-4039-8546-BD1525C6048E}" type="sibTrans" cxnId="{E30C6EBB-B299-46A8-B3D8-3EA7CB433CEE}">
      <dgm:prSet/>
      <dgm:spPr/>
      <dgm:t>
        <a:bodyPr/>
        <a:lstStyle/>
        <a:p>
          <a:endParaRPr lang="en-US"/>
        </a:p>
      </dgm:t>
    </dgm:pt>
    <dgm:pt modelId="{B922ABE7-556E-4C0C-AD97-BB99875E2087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fr-FR" dirty="0"/>
            <a:t>Il reste 2206 Nan donc 5% de valeurs manquantes pour cette variable</a:t>
          </a:r>
          <a:endParaRPr lang="en-US" dirty="0"/>
        </a:p>
      </dgm:t>
    </dgm:pt>
    <dgm:pt modelId="{80E49E0F-A11E-4C4C-9915-716100F78F27}" type="parTrans" cxnId="{F0080C6E-6EF4-44A0-8A0B-F07BE5CE08C9}">
      <dgm:prSet/>
      <dgm:spPr/>
      <dgm:t>
        <a:bodyPr/>
        <a:lstStyle/>
        <a:p>
          <a:endParaRPr lang="en-US"/>
        </a:p>
      </dgm:t>
    </dgm:pt>
    <dgm:pt modelId="{713A69C1-462C-4486-8526-78E8EF970694}" type="sibTrans" cxnId="{F0080C6E-6EF4-44A0-8A0B-F07BE5CE08C9}">
      <dgm:prSet/>
      <dgm:spPr/>
      <dgm:t>
        <a:bodyPr/>
        <a:lstStyle/>
        <a:p>
          <a:endParaRPr lang="en-US"/>
        </a:p>
      </dgm:t>
    </dgm:pt>
    <dgm:pt modelId="{3C2F7928-EDFA-4C15-9A97-3D5C836933D4}">
      <dgm:prSet custT="1"/>
      <dgm:spPr/>
      <dgm:t>
        <a:bodyPr/>
        <a:lstStyle/>
        <a:p>
          <a:r>
            <a:rPr lang="fr-FR" sz="2000" dirty="0"/>
            <a:t>Calcul d’un score : on compare les valeurs rempli par l’imputer avec celles d’origine : ≈ 80% </a:t>
          </a:r>
          <a:endParaRPr lang="en-US" sz="2000" dirty="0"/>
        </a:p>
      </dgm:t>
    </dgm:pt>
    <dgm:pt modelId="{A99F0A8D-9312-41D5-B55D-A125D2FB6FF4}" type="parTrans" cxnId="{E3CD07EB-F8E6-425F-A1CC-1731DC500378}">
      <dgm:prSet/>
      <dgm:spPr/>
      <dgm:t>
        <a:bodyPr/>
        <a:lstStyle/>
        <a:p>
          <a:endParaRPr lang="en-US"/>
        </a:p>
      </dgm:t>
    </dgm:pt>
    <dgm:pt modelId="{AD1CCE65-CA22-43E0-B2A2-CC7A2C6BEED6}" type="sibTrans" cxnId="{E3CD07EB-F8E6-425F-A1CC-1731DC500378}">
      <dgm:prSet/>
      <dgm:spPr/>
      <dgm:t>
        <a:bodyPr/>
        <a:lstStyle/>
        <a:p>
          <a:endParaRPr lang="en-US"/>
        </a:p>
      </dgm:t>
    </dgm:pt>
    <dgm:pt modelId="{BBCDF47A-2A07-4F0D-8385-16A3E941329B}">
      <dgm:prSet/>
      <dgm:spPr/>
      <dgm:t>
        <a:bodyPr/>
        <a:lstStyle/>
        <a:p>
          <a:r>
            <a:rPr lang="fr-FR" dirty="0"/>
            <a:t>On a donc utilisé le KNN imputer pour remplir les Nan de la variable Nutrition Grade</a:t>
          </a:r>
          <a:endParaRPr lang="en-US" dirty="0"/>
        </a:p>
      </dgm:t>
    </dgm:pt>
    <dgm:pt modelId="{339B5057-B216-4CD6-9F51-97EED5F8D1F2}" type="parTrans" cxnId="{8DD2EAAC-E6F5-4D4A-B020-EDD5CE5C3D14}">
      <dgm:prSet/>
      <dgm:spPr/>
      <dgm:t>
        <a:bodyPr/>
        <a:lstStyle/>
        <a:p>
          <a:endParaRPr lang="en-US"/>
        </a:p>
      </dgm:t>
    </dgm:pt>
    <dgm:pt modelId="{5971034D-4F6D-4574-998D-C823D0D37C4F}" type="sibTrans" cxnId="{8DD2EAAC-E6F5-4D4A-B020-EDD5CE5C3D14}">
      <dgm:prSet/>
      <dgm:spPr/>
      <dgm:t>
        <a:bodyPr/>
        <a:lstStyle/>
        <a:p>
          <a:endParaRPr lang="en-US"/>
        </a:p>
      </dgm:t>
    </dgm:pt>
    <dgm:pt modelId="{D7AFA51A-3DC0-E245-A4F6-BD2CA001155B}" type="pres">
      <dgm:prSet presAssocID="{C3FA7F90-B502-4EB6-BC86-B9E6C0E30556}" presName="Name0" presStyleCnt="0">
        <dgm:presLayoutVars>
          <dgm:dir/>
          <dgm:animLvl val="lvl"/>
          <dgm:resizeHandles val="exact"/>
        </dgm:presLayoutVars>
      </dgm:prSet>
      <dgm:spPr/>
    </dgm:pt>
    <dgm:pt modelId="{40C7E057-63A6-9D42-985E-73A9AA5EF5F2}" type="pres">
      <dgm:prSet presAssocID="{BBCDF47A-2A07-4F0D-8385-16A3E941329B}" presName="boxAndChildren" presStyleCnt="0"/>
      <dgm:spPr/>
    </dgm:pt>
    <dgm:pt modelId="{6A94C72C-30BB-8546-B3DF-F3777F5C2F97}" type="pres">
      <dgm:prSet presAssocID="{BBCDF47A-2A07-4F0D-8385-16A3E941329B}" presName="parentTextBox" presStyleLbl="node1" presStyleIdx="0" presStyleCnt="3"/>
      <dgm:spPr/>
    </dgm:pt>
    <dgm:pt modelId="{39E5F744-BEC7-7241-91FD-FFA3186DFDDE}" type="pres">
      <dgm:prSet presAssocID="{AD1CCE65-CA22-43E0-B2A2-CC7A2C6BEED6}" presName="sp" presStyleCnt="0"/>
      <dgm:spPr/>
    </dgm:pt>
    <dgm:pt modelId="{5446D2B2-3906-6D4B-80E0-607304F69EA5}" type="pres">
      <dgm:prSet presAssocID="{3C2F7928-EDFA-4C15-9A97-3D5C836933D4}" presName="arrowAndChildren" presStyleCnt="0"/>
      <dgm:spPr/>
    </dgm:pt>
    <dgm:pt modelId="{68886B1F-A5CF-284F-A04A-F8C5B88418D9}" type="pres">
      <dgm:prSet presAssocID="{3C2F7928-EDFA-4C15-9A97-3D5C836933D4}" presName="parentTextArrow" presStyleLbl="node1" presStyleIdx="1" presStyleCnt="3"/>
      <dgm:spPr/>
    </dgm:pt>
    <dgm:pt modelId="{8F2C80D4-942D-F149-B564-6FAFCFE251CD}" type="pres">
      <dgm:prSet presAssocID="{763C90EF-810D-485B-A9DB-1091FAD94A3C}" presName="sp" presStyleCnt="0"/>
      <dgm:spPr/>
    </dgm:pt>
    <dgm:pt modelId="{3A2DC97A-29BF-6F4A-B960-9B169CB99E8A}" type="pres">
      <dgm:prSet presAssocID="{1A72C38D-7874-4FC7-81AB-52F4FB850DE3}" presName="arrowAndChildren" presStyleCnt="0"/>
      <dgm:spPr/>
    </dgm:pt>
    <dgm:pt modelId="{65EEAAEA-6926-444E-AB85-0E01A06A4F27}" type="pres">
      <dgm:prSet presAssocID="{1A72C38D-7874-4FC7-81AB-52F4FB850DE3}" presName="parentTextArrow" presStyleLbl="node1" presStyleIdx="1" presStyleCnt="3"/>
      <dgm:spPr/>
    </dgm:pt>
    <dgm:pt modelId="{FECAEAD3-83F5-BD46-A09E-958C4CED9D4B}" type="pres">
      <dgm:prSet presAssocID="{1A72C38D-7874-4FC7-81AB-52F4FB850DE3}" presName="arrow" presStyleLbl="node1" presStyleIdx="2" presStyleCnt="3" custScaleX="99978"/>
      <dgm:spPr/>
    </dgm:pt>
    <dgm:pt modelId="{4E167B67-C2B6-8D4F-A122-198DA35A37C4}" type="pres">
      <dgm:prSet presAssocID="{1A72C38D-7874-4FC7-81AB-52F4FB850DE3}" presName="descendantArrow" presStyleCnt="0"/>
      <dgm:spPr/>
    </dgm:pt>
    <dgm:pt modelId="{CD529F32-87B4-6048-83A8-FE90F21469F9}" type="pres">
      <dgm:prSet presAssocID="{2A50A7ED-A346-4B8F-A8B2-B08FDE145B64}" presName="childTextArrow" presStyleLbl="fgAccFollowNode1" presStyleIdx="0" presStyleCnt="2" custScaleX="90909" custScaleY="90909">
        <dgm:presLayoutVars>
          <dgm:bulletEnabled val="1"/>
        </dgm:presLayoutVars>
      </dgm:prSet>
      <dgm:spPr/>
    </dgm:pt>
    <dgm:pt modelId="{59494FF5-3B0A-3941-B614-964AD145526F}" type="pres">
      <dgm:prSet presAssocID="{B922ABE7-556E-4C0C-AD97-BB99875E2087}" presName="childTextArrow" presStyleLbl="fgAccFollowNode1" presStyleIdx="1" presStyleCnt="2" custScaleX="90909" custScaleY="90909">
        <dgm:presLayoutVars>
          <dgm:bulletEnabled val="1"/>
        </dgm:presLayoutVars>
      </dgm:prSet>
      <dgm:spPr/>
    </dgm:pt>
  </dgm:ptLst>
  <dgm:cxnLst>
    <dgm:cxn modelId="{2EB29C00-B8C9-43DE-9631-CA130B80413A}" srcId="{C3FA7F90-B502-4EB6-BC86-B9E6C0E30556}" destId="{1A72C38D-7874-4FC7-81AB-52F4FB850DE3}" srcOrd="0" destOrd="0" parTransId="{85F95330-9FE1-4451-AE3E-13EE846FD4AB}" sibTransId="{763C90EF-810D-485B-A9DB-1091FAD94A3C}"/>
    <dgm:cxn modelId="{003BB220-D30A-CD4C-B601-7742FD76D404}" type="presOf" srcId="{2A50A7ED-A346-4B8F-A8B2-B08FDE145B64}" destId="{CD529F32-87B4-6048-83A8-FE90F21469F9}" srcOrd="0" destOrd="0" presId="urn:microsoft.com/office/officeart/2005/8/layout/process4"/>
    <dgm:cxn modelId="{06E3604A-60CE-B44F-B0D2-A482D2838E58}" type="presOf" srcId="{C3FA7F90-B502-4EB6-BC86-B9E6C0E30556}" destId="{D7AFA51A-3DC0-E245-A4F6-BD2CA001155B}" srcOrd="0" destOrd="0" presId="urn:microsoft.com/office/officeart/2005/8/layout/process4"/>
    <dgm:cxn modelId="{8227C652-BC07-7A4F-BC75-1DDE28B77D0B}" type="presOf" srcId="{3C2F7928-EDFA-4C15-9A97-3D5C836933D4}" destId="{68886B1F-A5CF-284F-A04A-F8C5B88418D9}" srcOrd="0" destOrd="0" presId="urn:microsoft.com/office/officeart/2005/8/layout/process4"/>
    <dgm:cxn modelId="{98797E62-2FBA-5745-9BBC-D9F70D484F82}" type="presOf" srcId="{1A72C38D-7874-4FC7-81AB-52F4FB850DE3}" destId="{FECAEAD3-83F5-BD46-A09E-958C4CED9D4B}" srcOrd="1" destOrd="0" presId="urn:microsoft.com/office/officeart/2005/8/layout/process4"/>
    <dgm:cxn modelId="{F0080C6E-6EF4-44A0-8A0B-F07BE5CE08C9}" srcId="{1A72C38D-7874-4FC7-81AB-52F4FB850DE3}" destId="{B922ABE7-556E-4C0C-AD97-BB99875E2087}" srcOrd="1" destOrd="0" parTransId="{80E49E0F-A11E-4C4C-9915-716100F78F27}" sibTransId="{713A69C1-462C-4486-8526-78E8EF970694}"/>
    <dgm:cxn modelId="{36FBA370-A4B4-8B40-AAEB-0C7F4E8C3C8C}" type="presOf" srcId="{B922ABE7-556E-4C0C-AD97-BB99875E2087}" destId="{59494FF5-3B0A-3941-B614-964AD145526F}" srcOrd="0" destOrd="0" presId="urn:microsoft.com/office/officeart/2005/8/layout/process4"/>
    <dgm:cxn modelId="{8DD2EAAC-E6F5-4D4A-B020-EDD5CE5C3D14}" srcId="{C3FA7F90-B502-4EB6-BC86-B9E6C0E30556}" destId="{BBCDF47A-2A07-4F0D-8385-16A3E941329B}" srcOrd="2" destOrd="0" parTransId="{339B5057-B216-4CD6-9F51-97EED5F8D1F2}" sibTransId="{5971034D-4F6D-4574-998D-C823D0D37C4F}"/>
    <dgm:cxn modelId="{EBCA23B6-CC80-1F41-9D9B-0B828FCCB63C}" type="presOf" srcId="{1A72C38D-7874-4FC7-81AB-52F4FB850DE3}" destId="{65EEAAEA-6926-444E-AB85-0E01A06A4F27}" srcOrd="0" destOrd="0" presId="urn:microsoft.com/office/officeart/2005/8/layout/process4"/>
    <dgm:cxn modelId="{E30C6EBB-B299-46A8-B3D8-3EA7CB433CEE}" srcId="{1A72C38D-7874-4FC7-81AB-52F4FB850DE3}" destId="{2A50A7ED-A346-4B8F-A8B2-B08FDE145B64}" srcOrd="0" destOrd="0" parTransId="{979082D4-2A89-459B-A61A-51F05062E342}" sibTransId="{55845CBE-DA03-4039-8546-BD1525C6048E}"/>
    <dgm:cxn modelId="{BC72EFDC-0042-BD40-9126-7753A12A2B08}" type="presOf" srcId="{BBCDF47A-2A07-4F0D-8385-16A3E941329B}" destId="{6A94C72C-30BB-8546-B3DF-F3777F5C2F97}" srcOrd="0" destOrd="0" presId="urn:microsoft.com/office/officeart/2005/8/layout/process4"/>
    <dgm:cxn modelId="{E3CD07EB-F8E6-425F-A1CC-1731DC500378}" srcId="{C3FA7F90-B502-4EB6-BC86-B9E6C0E30556}" destId="{3C2F7928-EDFA-4C15-9A97-3D5C836933D4}" srcOrd="1" destOrd="0" parTransId="{A99F0A8D-9312-41D5-B55D-A125D2FB6FF4}" sibTransId="{AD1CCE65-CA22-43E0-B2A2-CC7A2C6BEED6}"/>
    <dgm:cxn modelId="{578B4ED5-DBBE-BB4E-840E-A85B5E7F9AEF}" type="presParOf" srcId="{D7AFA51A-3DC0-E245-A4F6-BD2CA001155B}" destId="{40C7E057-63A6-9D42-985E-73A9AA5EF5F2}" srcOrd="0" destOrd="0" presId="urn:microsoft.com/office/officeart/2005/8/layout/process4"/>
    <dgm:cxn modelId="{15970D2F-31D3-7C4B-A0D4-00ED80B8B60C}" type="presParOf" srcId="{40C7E057-63A6-9D42-985E-73A9AA5EF5F2}" destId="{6A94C72C-30BB-8546-B3DF-F3777F5C2F97}" srcOrd="0" destOrd="0" presId="urn:microsoft.com/office/officeart/2005/8/layout/process4"/>
    <dgm:cxn modelId="{717D83BB-2894-814C-8E5E-3745BCF5A377}" type="presParOf" srcId="{D7AFA51A-3DC0-E245-A4F6-BD2CA001155B}" destId="{39E5F744-BEC7-7241-91FD-FFA3186DFDDE}" srcOrd="1" destOrd="0" presId="urn:microsoft.com/office/officeart/2005/8/layout/process4"/>
    <dgm:cxn modelId="{861AA2D6-31D1-EF4B-AFFC-C24BD4E96985}" type="presParOf" srcId="{D7AFA51A-3DC0-E245-A4F6-BD2CA001155B}" destId="{5446D2B2-3906-6D4B-80E0-607304F69EA5}" srcOrd="2" destOrd="0" presId="urn:microsoft.com/office/officeart/2005/8/layout/process4"/>
    <dgm:cxn modelId="{654DC378-8860-984F-9F7B-CBC745A7CC3E}" type="presParOf" srcId="{5446D2B2-3906-6D4B-80E0-607304F69EA5}" destId="{68886B1F-A5CF-284F-A04A-F8C5B88418D9}" srcOrd="0" destOrd="0" presId="urn:microsoft.com/office/officeart/2005/8/layout/process4"/>
    <dgm:cxn modelId="{F93D82E5-0BE8-1545-9BE6-F3B414ACED24}" type="presParOf" srcId="{D7AFA51A-3DC0-E245-A4F6-BD2CA001155B}" destId="{8F2C80D4-942D-F149-B564-6FAFCFE251CD}" srcOrd="3" destOrd="0" presId="urn:microsoft.com/office/officeart/2005/8/layout/process4"/>
    <dgm:cxn modelId="{2727380E-80D2-A44E-9078-1642A5A3C940}" type="presParOf" srcId="{D7AFA51A-3DC0-E245-A4F6-BD2CA001155B}" destId="{3A2DC97A-29BF-6F4A-B960-9B169CB99E8A}" srcOrd="4" destOrd="0" presId="urn:microsoft.com/office/officeart/2005/8/layout/process4"/>
    <dgm:cxn modelId="{F472BF1F-1DEB-C442-BDAD-9175602FD647}" type="presParOf" srcId="{3A2DC97A-29BF-6F4A-B960-9B169CB99E8A}" destId="{65EEAAEA-6926-444E-AB85-0E01A06A4F27}" srcOrd="0" destOrd="0" presId="urn:microsoft.com/office/officeart/2005/8/layout/process4"/>
    <dgm:cxn modelId="{036A2A1E-04AD-EC46-A439-B8731C9A9A76}" type="presParOf" srcId="{3A2DC97A-29BF-6F4A-B960-9B169CB99E8A}" destId="{FECAEAD3-83F5-BD46-A09E-958C4CED9D4B}" srcOrd="1" destOrd="0" presId="urn:microsoft.com/office/officeart/2005/8/layout/process4"/>
    <dgm:cxn modelId="{B53F737E-D49A-A44D-AD6F-557DC02DEB9C}" type="presParOf" srcId="{3A2DC97A-29BF-6F4A-B960-9B169CB99E8A}" destId="{4E167B67-C2B6-8D4F-A122-198DA35A37C4}" srcOrd="2" destOrd="0" presId="urn:microsoft.com/office/officeart/2005/8/layout/process4"/>
    <dgm:cxn modelId="{83354898-3F02-5045-BD10-11B955DC5B5D}" type="presParOf" srcId="{4E167B67-C2B6-8D4F-A122-198DA35A37C4}" destId="{CD529F32-87B4-6048-83A8-FE90F21469F9}" srcOrd="0" destOrd="0" presId="urn:microsoft.com/office/officeart/2005/8/layout/process4"/>
    <dgm:cxn modelId="{E46ED784-124C-CD46-AA37-88D53102F64B}" type="presParOf" srcId="{4E167B67-C2B6-8D4F-A122-198DA35A37C4}" destId="{59494FF5-3B0A-3941-B614-964AD145526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A6AAC-6135-48AB-BB63-1741AACE5D8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5615B0-5D91-4AFE-9DE6-172CE842CAF3}">
      <dgm:prSet/>
      <dgm:spPr/>
      <dgm:t>
        <a:bodyPr/>
        <a:lstStyle/>
        <a:p>
          <a:r>
            <a:rPr lang="fr-FR" dirty="0"/>
            <a:t>Informations générales sur le produit  </a:t>
          </a:r>
          <a:endParaRPr lang="en-US" dirty="0"/>
        </a:p>
      </dgm:t>
    </dgm:pt>
    <dgm:pt modelId="{36097E8B-0F7E-4498-A92F-E00701A94A11}" type="parTrans" cxnId="{1C0D5EE3-AFFE-4A18-90B2-D3B41A784C49}">
      <dgm:prSet/>
      <dgm:spPr/>
      <dgm:t>
        <a:bodyPr/>
        <a:lstStyle/>
        <a:p>
          <a:endParaRPr lang="en-US"/>
        </a:p>
      </dgm:t>
    </dgm:pt>
    <dgm:pt modelId="{3649363A-F93E-4013-821F-A57DB983BD38}" type="sibTrans" cxnId="{1C0D5EE3-AFFE-4A18-90B2-D3B41A784C49}">
      <dgm:prSet/>
      <dgm:spPr/>
      <dgm:t>
        <a:bodyPr/>
        <a:lstStyle/>
        <a:p>
          <a:endParaRPr lang="en-US"/>
        </a:p>
      </dgm:t>
    </dgm:pt>
    <dgm:pt modelId="{78919112-78E0-446D-90FD-7D9E29A8FE8D}">
      <dgm:prSet/>
      <dgm:spPr/>
      <dgm:t>
        <a:bodyPr/>
        <a:lstStyle/>
        <a:p>
          <a:r>
            <a:rPr lang="fr-FR" dirty="0"/>
            <a:t>Le code du produit</a:t>
          </a:r>
          <a:endParaRPr lang="en-US" dirty="0"/>
        </a:p>
      </dgm:t>
    </dgm:pt>
    <dgm:pt modelId="{8D11932B-0919-4B96-B483-7F93A3F0BBA8}" type="parTrans" cxnId="{EEBEDD8C-5EC3-46AC-91F0-A7E1AD15AA7D}">
      <dgm:prSet/>
      <dgm:spPr/>
      <dgm:t>
        <a:bodyPr/>
        <a:lstStyle/>
        <a:p>
          <a:endParaRPr lang="en-US"/>
        </a:p>
      </dgm:t>
    </dgm:pt>
    <dgm:pt modelId="{D49FCCE9-E9BC-4987-8C13-EB492C80444E}" type="sibTrans" cxnId="{EEBEDD8C-5EC3-46AC-91F0-A7E1AD15AA7D}">
      <dgm:prSet/>
      <dgm:spPr/>
      <dgm:t>
        <a:bodyPr/>
        <a:lstStyle/>
        <a:p>
          <a:endParaRPr lang="en-US"/>
        </a:p>
      </dgm:t>
    </dgm:pt>
    <dgm:pt modelId="{9301C65D-7C70-4375-A083-22D844BD197D}">
      <dgm:prSet/>
      <dgm:spPr/>
      <dgm:t>
        <a:bodyPr/>
        <a:lstStyle/>
        <a:p>
          <a:r>
            <a:rPr lang="fr-FR" dirty="0"/>
            <a:t>Le nom du produit</a:t>
          </a:r>
          <a:endParaRPr lang="en-US" dirty="0"/>
        </a:p>
      </dgm:t>
    </dgm:pt>
    <dgm:pt modelId="{F0361F72-0F9F-402F-8E29-600A83394442}" type="parTrans" cxnId="{F2FF5890-1E05-4C83-88E2-93B327F7D23E}">
      <dgm:prSet/>
      <dgm:spPr/>
      <dgm:t>
        <a:bodyPr/>
        <a:lstStyle/>
        <a:p>
          <a:endParaRPr lang="en-US"/>
        </a:p>
      </dgm:t>
    </dgm:pt>
    <dgm:pt modelId="{E13600D5-F3A2-4778-AD0A-E06E3F8767F2}" type="sibTrans" cxnId="{F2FF5890-1E05-4C83-88E2-93B327F7D23E}">
      <dgm:prSet/>
      <dgm:spPr/>
      <dgm:t>
        <a:bodyPr/>
        <a:lstStyle/>
        <a:p>
          <a:endParaRPr lang="en-US"/>
        </a:p>
      </dgm:t>
    </dgm:pt>
    <dgm:pt modelId="{B9C00352-8286-4C04-A5D5-C4A00FB9DF79}">
      <dgm:prSet/>
      <dgm:spPr/>
      <dgm:t>
        <a:bodyPr/>
        <a:lstStyle/>
        <a:p>
          <a:r>
            <a:rPr lang="fr-FR" dirty="0"/>
            <a:t>La marque</a:t>
          </a:r>
          <a:endParaRPr lang="en-US" dirty="0"/>
        </a:p>
      </dgm:t>
    </dgm:pt>
    <dgm:pt modelId="{0A25A1A3-64A1-4857-B860-3648B18CFDB6}" type="parTrans" cxnId="{69789B92-5BB3-4C79-BFCB-D14D32905901}">
      <dgm:prSet/>
      <dgm:spPr/>
      <dgm:t>
        <a:bodyPr/>
        <a:lstStyle/>
        <a:p>
          <a:endParaRPr lang="en-US"/>
        </a:p>
      </dgm:t>
    </dgm:pt>
    <dgm:pt modelId="{7AF0D936-944E-4B0D-AF6C-55C754C67581}" type="sibTrans" cxnId="{69789B92-5BB3-4C79-BFCB-D14D32905901}">
      <dgm:prSet/>
      <dgm:spPr/>
      <dgm:t>
        <a:bodyPr/>
        <a:lstStyle/>
        <a:p>
          <a:endParaRPr lang="en-US"/>
        </a:p>
      </dgm:t>
    </dgm:pt>
    <dgm:pt modelId="{6ED4933A-4951-459F-BD6A-045A9646C3C8}">
      <dgm:prSet/>
      <dgm:spPr/>
      <dgm:t>
        <a:bodyPr/>
        <a:lstStyle/>
        <a:p>
          <a:r>
            <a:rPr lang="fr-FR" dirty="0"/>
            <a:t>Informations nutritionnelles (pour 100g de produit):</a:t>
          </a:r>
          <a:endParaRPr lang="en-US" dirty="0"/>
        </a:p>
      </dgm:t>
    </dgm:pt>
    <dgm:pt modelId="{A000F0EC-5FAE-4529-9486-47E1DD5B0B43}" type="parTrans" cxnId="{CD57BBD9-4222-43AB-BE0E-FEAE6FF92A69}">
      <dgm:prSet/>
      <dgm:spPr/>
      <dgm:t>
        <a:bodyPr/>
        <a:lstStyle/>
        <a:p>
          <a:endParaRPr lang="en-US"/>
        </a:p>
      </dgm:t>
    </dgm:pt>
    <dgm:pt modelId="{8ABD83C1-27A6-40EC-B12B-C97A8ED4A5A9}" type="sibTrans" cxnId="{CD57BBD9-4222-43AB-BE0E-FEAE6FF92A69}">
      <dgm:prSet/>
      <dgm:spPr/>
      <dgm:t>
        <a:bodyPr/>
        <a:lstStyle/>
        <a:p>
          <a:endParaRPr lang="en-US"/>
        </a:p>
      </dgm:t>
    </dgm:pt>
    <dgm:pt modelId="{71429543-B737-49CF-8596-255EDF221953}">
      <dgm:prSet/>
      <dgm:spPr/>
      <dgm:t>
        <a:bodyPr/>
        <a:lstStyle/>
        <a:p>
          <a:r>
            <a:rPr lang="fr-FR" dirty="0"/>
            <a:t>Le nutrition grade</a:t>
          </a:r>
          <a:endParaRPr lang="en-US" dirty="0"/>
        </a:p>
      </dgm:t>
    </dgm:pt>
    <dgm:pt modelId="{2DB2F906-ABF3-4A2A-9E4C-B9F5DEBA7F7A}" type="parTrans" cxnId="{3800E98A-87FD-49B1-9658-9B5F4667E979}">
      <dgm:prSet/>
      <dgm:spPr/>
      <dgm:t>
        <a:bodyPr/>
        <a:lstStyle/>
        <a:p>
          <a:endParaRPr lang="en-US"/>
        </a:p>
      </dgm:t>
    </dgm:pt>
    <dgm:pt modelId="{52AD5D3A-D6AC-44DD-8D2A-12EF7174968C}" type="sibTrans" cxnId="{3800E98A-87FD-49B1-9658-9B5F4667E979}">
      <dgm:prSet/>
      <dgm:spPr/>
      <dgm:t>
        <a:bodyPr/>
        <a:lstStyle/>
        <a:p>
          <a:endParaRPr lang="en-US"/>
        </a:p>
      </dgm:t>
    </dgm:pt>
    <dgm:pt modelId="{7A742431-7315-C54E-87FA-7F8DAD55DE5A}">
      <dgm:prSet/>
      <dgm:spPr/>
      <dgm:t>
        <a:bodyPr/>
        <a:lstStyle/>
        <a:p>
          <a:r>
            <a:rPr lang="fr-FR" dirty="0"/>
            <a:t>Les glucides</a:t>
          </a:r>
        </a:p>
      </dgm:t>
    </dgm:pt>
    <dgm:pt modelId="{DE07CEFE-E8C0-6848-8B48-CB1FA15846C6}" type="parTrans" cxnId="{E9158D70-1072-224C-B492-241CBC8919BA}">
      <dgm:prSet/>
      <dgm:spPr/>
      <dgm:t>
        <a:bodyPr/>
        <a:lstStyle/>
        <a:p>
          <a:endParaRPr lang="fr-FR"/>
        </a:p>
      </dgm:t>
    </dgm:pt>
    <dgm:pt modelId="{04A694FA-7A0A-0C41-BF04-4B76E2200FCF}" type="sibTrans" cxnId="{E9158D70-1072-224C-B492-241CBC8919BA}">
      <dgm:prSet/>
      <dgm:spPr/>
      <dgm:t>
        <a:bodyPr/>
        <a:lstStyle/>
        <a:p>
          <a:endParaRPr lang="fr-FR"/>
        </a:p>
      </dgm:t>
    </dgm:pt>
    <dgm:pt modelId="{72406783-D33D-8E4F-9E28-FF953A76A53B}">
      <dgm:prSet/>
      <dgm:spPr/>
      <dgm:t>
        <a:bodyPr/>
        <a:lstStyle/>
        <a:p>
          <a:r>
            <a:rPr lang="fr-FR" dirty="0"/>
            <a:t>le gras</a:t>
          </a:r>
        </a:p>
      </dgm:t>
    </dgm:pt>
    <dgm:pt modelId="{C0A8B1EC-3F71-914E-BBA3-F5B31AE2684A}" type="parTrans" cxnId="{3D181375-3E4C-674D-97E6-C71A214C2E43}">
      <dgm:prSet/>
      <dgm:spPr/>
      <dgm:t>
        <a:bodyPr/>
        <a:lstStyle/>
        <a:p>
          <a:endParaRPr lang="fr-FR"/>
        </a:p>
      </dgm:t>
    </dgm:pt>
    <dgm:pt modelId="{BF4C85B4-0765-184F-B789-3CCC85C24973}" type="sibTrans" cxnId="{3D181375-3E4C-674D-97E6-C71A214C2E43}">
      <dgm:prSet/>
      <dgm:spPr/>
      <dgm:t>
        <a:bodyPr/>
        <a:lstStyle/>
        <a:p>
          <a:endParaRPr lang="fr-FR"/>
        </a:p>
      </dgm:t>
    </dgm:pt>
    <dgm:pt modelId="{FE15D849-2BA3-C544-8726-6DA9CBE95C2B}">
      <dgm:prSet/>
      <dgm:spPr/>
      <dgm:t>
        <a:bodyPr/>
        <a:lstStyle/>
        <a:p>
          <a:r>
            <a:rPr lang="fr-FR" dirty="0"/>
            <a:t>les fibres</a:t>
          </a:r>
        </a:p>
      </dgm:t>
    </dgm:pt>
    <dgm:pt modelId="{2BDA3457-E217-094D-8538-372906E699CD}" type="parTrans" cxnId="{F5CF43B4-6752-724E-8D18-C9972A4FF48C}">
      <dgm:prSet/>
      <dgm:spPr/>
      <dgm:t>
        <a:bodyPr/>
        <a:lstStyle/>
        <a:p>
          <a:endParaRPr lang="fr-FR"/>
        </a:p>
      </dgm:t>
    </dgm:pt>
    <dgm:pt modelId="{619B4F5D-FDE6-264E-984C-01513B5D7E85}" type="sibTrans" cxnId="{F5CF43B4-6752-724E-8D18-C9972A4FF48C}">
      <dgm:prSet/>
      <dgm:spPr/>
      <dgm:t>
        <a:bodyPr/>
        <a:lstStyle/>
        <a:p>
          <a:endParaRPr lang="fr-FR"/>
        </a:p>
      </dgm:t>
    </dgm:pt>
    <dgm:pt modelId="{CF012CDE-D4BC-EE47-8056-523C871E81A4}">
      <dgm:prSet/>
      <dgm:spPr/>
      <dgm:t>
        <a:bodyPr/>
        <a:lstStyle/>
        <a:p>
          <a:r>
            <a:rPr lang="fr-FR" dirty="0"/>
            <a:t>les protéines</a:t>
          </a:r>
        </a:p>
      </dgm:t>
    </dgm:pt>
    <dgm:pt modelId="{ADF6AD08-8B47-6F4F-B085-49EC52EE3635}" type="parTrans" cxnId="{1C939F2B-B83B-4946-9365-8BA4ABFD21E7}">
      <dgm:prSet/>
      <dgm:spPr/>
      <dgm:t>
        <a:bodyPr/>
        <a:lstStyle/>
        <a:p>
          <a:endParaRPr lang="fr-FR"/>
        </a:p>
      </dgm:t>
    </dgm:pt>
    <dgm:pt modelId="{286F3668-8F62-2A45-800D-3DB12AC55A84}" type="sibTrans" cxnId="{1C939F2B-B83B-4946-9365-8BA4ABFD21E7}">
      <dgm:prSet/>
      <dgm:spPr/>
      <dgm:t>
        <a:bodyPr/>
        <a:lstStyle/>
        <a:p>
          <a:endParaRPr lang="fr-FR"/>
        </a:p>
      </dgm:t>
    </dgm:pt>
    <dgm:pt modelId="{AD316791-AC75-CE48-878D-2ED8E8F0E682}">
      <dgm:prSet/>
      <dgm:spPr/>
      <dgm:t>
        <a:bodyPr/>
        <a:lstStyle/>
        <a:p>
          <a:r>
            <a:rPr lang="fr-FR" dirty="0"/>
            <a:t>l'énergie</a:t>
          </a:r>
        </a:p>
      </dgm:t>
    </dgm:pt>
    <dgm:pt modelId="{D69935D0-E615-1F4A-A410-35B2EF2DA2FE}" type="parTrans" cxnId="{A0872D31-4D32-8943-A6DB-52C0CACDBB27}">
      <dgm:prSet/>
      <dgm:spPr/>
      <dgm:t>
        <a:bodyPr/>
        <a:lstStyle/>
        <a:p>
          <a:endParaRPr lang="fr-FR"/>
        </a:p>
      </dgm:t>
    </dgm:pt>
    <dgm:pt modelId="{31F2D6D5-144C-4F4D-81B4-8253608ADCE7}" type="sibTrans" cxnId="{A0872D31-4D32-8943-A6DB-52C0CACDBB27}">
      <dgm:prSet/>
      <dgm:spPr/>
      <dgm:t>
        <a:bodyPr/>
        <a:lstStyle/>
        <a:p>
          <a:endParaRPr lang="fr-FR"/>
        </a:p>
      </dgm:t>
    </dgm:pt>
    <dgm:pt modelId="{1DB7C654-2D29-CE47-9421-E1AE6BF01899}">
      <dgm:prSet/>
      <dgm:spPr/>
      <dgm:t>
        <a:bodyPr/>
        <a:lstStyle/>
        <a:p>
          <a:r>
            <a:rPr lang="fr-FR" dirty="0"/>
            <a:t>Le nutrition grade (score de A à E)</a:t>
          </a:r>
        </a:p>
      </dgm:t>
    </dgm:pt>
    <dgm:pt modelId="{A9F06E68-3429-3846-81B1-E643FE60CDA5}" type="parTrans" cxnId="{C1B6B53D-8D78-D94D-A763-E264D9C15204}">
      <dgm:prSet/>
      <dgm:spPr/>
      <dgm:t>
        <a:bodyPr/>
        <a:lstStyle/>
        <a:p>
          <a:endParaRPr lang="fr-FR"/>
        </a:p>
      </dgm:t>
    </dgm:pt>
    <dgm:pt modelId="{3142E497-434F-5047-901A-8EEBE0523A04}" type="sibTrans" cxnId="{C1B6B53D-8D78-D94D-A763-E264D9C15204}">
      <dgm:prSet/>
      <dgm:spPr/>
      <dgm:t>
        <a:bodyPr/>
        <a:lstStyle/>
        <a:p>
          <a:endParaRPr lang="fr-FR"/>
        </a:p>
      </dgm:t>
    </dgm:pt>
    <dgm:pt modelId="{3916ECA7-E6DF-4949-9FB7-53426233B35A}">
      <dgm:prSet/>
      <dgm:spPr/>
      <dgm:t>
        <a:bodyPr/>
        <a:lstStyle/>
        <a:p>
          <a:r>
            <a:rPr lang="fr-FR" dirty="0"/>
            <a:t>catégorie du produit (pnns_groups_1 et pnns_groups_2)</a:t>
          </a:r>
          <a:endParaRPr lang="en-US" dirty="0"/>
        </a:p>
      </dgm:t>
    </dgm:pt>
    <dgm:pt modelId="{77709C54-C93E-7740-A6E0-9A5ED2E60838}" type="parTrans" cxnId="{CC9031C7-CE1C-6540-9C8C-90EDAC5E7CB0}">
      <dgm:prSet/>
      <dgm:spPr/>
      <dgm:t>
        <a:bodyPr/>
        <a:lstStyle/>
        <a:p>
          <a:endParaRPr lang="fr-FR"/>
        </a:p>
      </dgm:t>
    </dgm:pt>
    <dgm:pt modelId="{44A7FC53-40AC-D241-A04A-46D8A3559DC8}" type="sibTrans" cxnId="{CC9031C7-CE1C-6540-9C8C-90EDAC5E7CB0}">
      <dgm:prSet/>
      <dgm:spPr/>
      <dgm:t>
        <a:bodyPr/>
        <a:lstStyle/>
        <a:p>
          <a:endParaRPr lang="fr-FR"/>
        </a:p>
      </dgm:t>
    </dgm:pt>
    <dgm:pt modelId="{364179CE-0EC0-C249-A24E-6EC650241606}">
      <dgm:prSet/>
      <dgm:spPr/>
      <dgm:t>
        <a:bodyPr/>
        <a:lstStyle/>
        <a:p>
          <a:r>
            <a:rPr lang="fr-FR" dirty="0"/>
            <a:t>le sel</a:t>
          </a:r>
        </a:p>
      </dgm:t>
    </dgm:pt>
    <dgm:pt modelId="{E657A872-A9FC-CF43-A80F-179194D2CDE3}" type="parTrans" cxnId="{9E09AB6E-848B-5D43-B821-69F50B37B08D}">
      <dgm:prSet/>
      <dgm:spPr/>
      <dgm:t>
        <a:bodyPr/>
        <a:lstStyle/>
        <a:p>
          <a:endParaRPr lang="fr-FR"/>
        </a:p>
      </dgm:t>
    </dgm:pt>
    <dgm:pt modelId="{238D5263-76D7-D443-8787-EFA0C6E6BAB5}" type="sibTrans" cxnId="{9E09AB6E-848B-5D43-B821-69F50B37B08D}">
      <dgm:prSet/>
      <dgm:spPr/>
      <dgm:t>
        <a:bodyPr/>
        <a:lstStyle/>
        <a:p>
          <a:endParaRPr lang="fr-FR"/>
        </a:p>
      </dgm:t>
    </dgm:pt>
    <dgm:pt modelId="{C2150B5B-038D-0444-B3DA-62A072FAA2EC}" type="pres">
      <dgm:prSet presAssocID="{D68A6AAC-6135-48AB-BB63-1741AACE5D87}" presName="Name0" presStyleCnt="0">
        <dgm:presLayoutVars>
          <dgm:dir/>
          <dgm:animLvl val="lvl"/>
          <dgm:resizeHandles val="exact"/>
        </dgm:presLayoutVars>
      </dgm:prSet>
      <dgm:spPr/>
    </dgm:pt>
    <dgm:pt modelId="{C74C55CF-D9E9-5545-B731-A7B06924A3B8}" type="pres">
      <dgm:prSet presAssocID="{585615B0-5D91-4AFE-9DE6-172CE842CAF3}" presName="composite" presStyleCnt="0"/>
      <dgm:spPr/>
    </dgm:pt>
    <dgm:pt modelId="{3699BD07-3022-C446-88B1-C845EDC9EE52}" type="pres">
      <dgm:prSet presAssocID="{585615B0-5D91-4AFE-9DE6-172CE842CA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EC0FF4-3D39-B948-9121-7008DA4696C1}" type="pres">
      <dgm:prSet presAssocID="{585615B0-5D91-4AFE-9DE6-172CE842CAF3}" presName="desTx" presStyleLbl="alignAccFollowNode1" presStyleIdx="0" presStyleCnt="3">
        <dgm:presLayoutVars>
          <dgm:bulletEnabled val="1"/>
        </dgm:presLayoutVars>
      </dgm:prSet>
      <dgm:spPr/>
    </dgm:pt>
    <dgm:pt modelId="{1622E9DB-E42E-B04D-B0C1-3B64AD653D28}" type="pres">
      <dgm:prSet presAssocID="{3649363A-F93E-4013-821F-A57DB983BD38}" presName="space" presStyleCnt="0"/>
      <dgm:spPr/>
    </dgm:pt>
    <dgm:pt modelId="{C59CCD6B-E56F-7E4D-A719-791FD05C8B7D}" type="pres">
      <dgm:prSet presAssocID="{6ED4933A-4951-459F-BD6A-045A9646C3C8}" presName="composite" presStyleCnt="0"/>
      <dgm:spPr/>
    </dgm:pt>
    <dgm:pt modelId="{DEE95ED8-8E83-0048-A02F-C1C7F671F6D0}" type="pres">
      <dgm:prSet presAssocID="{6ED4933A-4951-459F-BD6A-045A9646C3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54424A-EB28-C441-BDD2-0E1F6C217890}" type="pres">
      <dgm:prSet presAssocID="{6ED4933A-4951-459F-BD6A-045A9646C3C8}" presName="desTx" presStyleLbl="alignAccFollowNode1" presStyleIdx="1" presStyleCnt="3" custLinFactNeighborX="0" custLinFactNeighborY="1555">
        <dgm:presLayoutVars>
          <dgm:bulletEnabled val="1"/>
        </dgm:presLayoutVars>
      </dgm:prSet>
      <dgm:spPr/>
    </dgm:pt>
    <dgm:pt modelId="{D45EAFF9-E873-F347-94E5-C12C0BC1113C}" type="pres">
      <dgm:prSet presAssocID="{8ABD83C1-27A6-40EC-B12B-C97A8ED4A5A9}" presName="space" presStyleCnt="0"/>
      <dgm:spPr/>
    </dgm:pt>
    <dgm:pt modelId="{C63651E9-28CF-274B-99FE-B55DA7FDEAFB}" type="pres">
      <dgm:prSet presAssocID="{71429543-B737-49CF-8596-255EDF221953}" presName="composite" presStyleCnt="0"/>
      <dgm:spPr/>
    </dgm:pt>
    <dgm:pt modelId="{7B2D378A-DB3E-1F4A-A121-6E835C48DC44}" type="pres">
      <dgm:prSet presAssocID="{71429543-B737-49CF-8596-255EDF2219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275587D-C983-8D44-B44C-D68041732924}" type="pres">
      <dgm:prSet presAssocID="{71429543-B737-49CF-8596-255EDF22195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C939F2B-B83B-4946-9365-8BA4ABFD21E7}" srcId="{6ED4933A-4951-459F-BD6A-045A9646C3C8}" destId="{CF012CDE-D4BC-EE47-8056-523C871E81A4}" srcOrd="4" destOrd="0" parTransId="{ADF6AD08-8B47-6F4F-B085-49EC52EE3635}" sibTransId="{286F3668-8F62-2A45-800D-3DB12AC55A84}"/>
    <dgm:cxn modelId="{A0872D31-4D32-8943-A6DB-52C0CACDBB27}" srcId="{6ED4933A-4951-459F-BD6A-045A9646C3C8}" destId="{AD316791-AC75-CE48-878D-2ED8E8F0E682}" srcOrd="5" destOrd="0" parTransId="{D69935D0-E615-1F4A-A410-35B2EF2DA2FE}" sibTransId="{31F2D6D5-144C-4F4D-81B4-8253608ADCE7}"/>
    <dgm:cxn modelId="{C1B6B53D-8D78-D94D-A763-E264D9C15204}" srcId="{71429543-B737-49CF-8596-255EDF221953}" destId="{1DB7C654-2D29-CE47-9421-E1AE6BF01899}" srcOrd="0" destOrd="0" parTransId="{A9F06E68-3429-3846-81B1-E643FE60CDA5}" sibTransId="{3142E497-434F-5047-901A-8EEBE0523A04}"/>
    <dgm:cxn modelId="{1904CF44-F449-0D41-A36D-930F112B4648}" type="presOf" srcId="{FE15D849-2BA3-C544-8726-6DA9CBE95C2B}" destId="{1E54424A-EB28-C441-BDD2-0E1F6C217890}" srcOrd="0" destOrd="3" presId="urn:microsoft.com/office/officeart/2005/8/layout/hList1"/>
    <dgm:cxn modelId="{8769DB47-7AAC-5240-8DC0-7C0E09AE307D}" type="presOf" srcId="{CF012CDE-D4BC-EE47-8056-523C871E81A4}" destId="{1E54424A-EB28-C441-BDD2-0E1F6C217890}" srcOrd="0" destOrd="4" presId="urn:microsoft.com/office/officeart/2005/8/layout/hList1"/>
    <dgm:cxn modelId="{4C99D04A-FB36-EB4D-9315-E230D57B5774}" type="presOf" srcId="{7A742431-7315-C54E-87FA-7F8DAD55DE5A}" destId="{1E54424A-EB28-C441-BDD2-0E1F6C217890}" srcOrd="0" destOrd="0" presId="urn:microsoft.com/office/officeart/2005/8/layout/hList1"/>
    <dgm:cxn modelId="{11E8796A-9DA8-984A-88DD-890AA98F58FA}" type="presOf" srcId="{585615B0-5D91-4AFE-9DE6-172CE842CAF3}" destId="{3699BD07-3022-C446-88B1-C845EDC9EE52}" srcOrd="0" destOrd="0" presId="urn:microsoft.com/office/officeart/2005/8/layout/hList1"/>
    <dgm:cxn modelId="{9E09AB6E-848B-5D43-B821-69F50B37B08D}" srcId="{6ED4933A-4951-459F-BD6A-045A9646C3C8}" destId="{364179CE-0EC0-C249-A24E-6EC650241606}" srcOrd="2" destOrd="0" parTransId="{E657A872-A9FC-CF43-A80F-179194D2CDE3}" sibTransId="{238D5263-76D7-D443-8787-EFA0C6E6BAB5}"/>
    <dgm:cxn modelId="{E9158D70-1072-224C-B492-241CBC8919BA}" srcId="{6ED4933A-4951-459F-BD6A-045A9646C3C8}" destId="{7A742431-7315-C54E-87FA-7F8DAD55DE5A}" srcOrd="0" destOrd="0" parTransId="{DE07CEFE-E8C0-6848-8B48-CB1FA15846C6}" sibTransId="{04A694FA-7A0A-0C41-BF04-4B76E2200FCF}"/>
    <dgm:cxn modelId="{3D181375-3E4C-674D-97E6-C71A214C2E43}" srcId="{6ED4933A-4951-459F-BD6A-045A9646C3C8}" destId="{72406783-D33D-8E4F-9E28-FF953A76A53B}" srcOrd="1" destOrd="0" parTransId="{C0A8B1EC-3F71-914E-BBA3-F5B31AE2684A}" sibTransId="{BF4C85B4-0765-184F-B789-3CCC85C24973}"/>
    <dgm:cxn modelId="{9F279F86-D44F-CF4A-AA50-D8B87CF0BADE}" type="presOf" srcId="{71429543-B737-49CF-8596-255EDF221953}" destId="{7B2D378A-DB3E-1F4A-A121-6E835C48DC44}" srcOrd="0" destOrd="0" presId="urn:microsoft.com/office/officeart/2005/8/layout/hList1"/>
    <dgm:cxn modelId="{2BA80089-DED8-3545-81CB-CA79C0BAFD45}" type="presOf" srcId="{72406783-D33D-8E4F-9E28-FF953A76A53B}" destId="{1E54424A-EB28-C441-BDD2-0E1F6C217890}" srcOrd="0" destOrd="1" presId="urn:microsoft.com/office/officeart/2005/8/layout/hList1"/>
    <dgm:cxn modelId="{3800E98A-87FD-49B1-9658-9B5F4667E979}" srcId="{D68A6AAC-6135-48AB-BB63-1741AACE5D87}" destId="{71429543-B737-49CF-8596-255EDF221953}" srcOrd="2" destOrd="0" parTransId="{2DB2F906-ABF3-4A2A-9E4C-B9F5DEBA7F7A}" sibTransId="{52AD5D3A-D6AC-44DD-8D2A-12EF7174968C}"/>
    <dgm:cxn modelId="{EEBEDD8C-5EC3-46AC-91F0-A7E1AD15AA7D}" srcId="{585615B0-5D91-4AFE-9DE6-172CE842CAF3}" destId="{78919112-78E0-446D-90FD-7D9E29A8FE8D}" srcOrd="0" destOrd="0" parTransId="{8D11932B-0919-4B96-B483-7F93A3F0BBA8}" sibTransId="{D49FCCE9-E9BC-4987-8C13-EB492C80444E}"/>
    <dgm:cxn modelId="{F2FF5890-1E05-4C83-88E2-93B327F7D23E}" srcId="{585615B0-5D91-4AFE-9DE6-172CE842CAF3}" destId="{9301C65D-7C70-4375-A083-22D844BD197D}" srcOrd="1" destOrd="0" parTransId="{F0361F72-0F9F-402F-8E29-600A83394442}" sibTransId="{E13600D5-F3A2-4778-AD0A-E06E3F8767F2}"/>
    <dgm:cxn modelId="{69789B92-5BB3-4C79-BFCB-D14D32905901}" srcId="{585615B0-5D91-4AFE-9DE6-172CE842CAF3}" destId="{B9C00352-8286-4C04-A5D5-C4A00FB9DF79}" srcOrd="3" destOrd="0" parTransId="{0A25A1A3-64A1-4857-B860-3648B18CFDB6}" sibTransId="{7AF0D936-944E-4B0D-AF6C-55C754C67581}"/>
    <dgm:cxn modelId="{2F336C9F-AC89-DB49-A3F3-A576E131F92C}" type="presOf" srcId="{6ED4933A-4951-459F-BD6A-045A9646C3C8}" destId="{DEE95ED8-8E83-0048-A02F-C1C7F671F6D0}" srcOrd="0" destOrd="0" presId="urn:microsoft.com/office/officeart/2005/8/layout/hList1"/>
    <dgm:cxn modelId="{B40054AE-19F2-A149-AFD3-8B3E42EF45CC}" type="presOf" srcId="{78919112-78E0-446D-90FD-7D9E29A8FE8D}" destId="{E2EC0FF4-3D39-B948-9121-7008DA4696C1}" srcOrd="0" destOrd="0" presId="urn:microsoft.com/office/officeart/2005/8/layout/hList1"/>
    <dgm:cxn modelId="{F5CF43B4-6752-724E-8D18-C9972A4FF48C}" srcId="{6ED4933A-4951-459F-BD6A-045A9646C3C8}" destId="{FE15D849-2BA3-C544-8726-6DA9CBE95C2B}" srcOrd="3" destOrd="0" parTransId="{2BDA3457-E217-094D-8538-372906E699CD}" sibTransId="{619B4F5D-FDE6-264E-984C-01513B5D7E85}"/>
    <dgm:cxn modelId="{1B3DC5B8-F6D7-0A48-93C0-E0D212DCA65B}" type="presOf" srcId="{B9C00352-8286-4C04-A5D5-C4A00FB9DF79}" destId="{E2EC0FF4-3D39-B948-9121-7008DA4696C1}" srcOrd="0" destOrd="3" presId="urn:microsoft.com/office/officeart/2005/8/layout/hList1"/>
    <dgm:cxn modelId="{BDE2DBBF-6069-5F47-A9A3-64C012908256}" type="presOf" srcId="{3916ECA7-E6DF-4949-9FB7-53426233B35A}" destId="{E2EC0FF4-3D39-B948-9121-7008DA4696C1}" srcOrd="0" destOrd="2" presId="urn:microsoft.com/office/officeart/2005/8/layout/hList1"/>
    <dgm:cxn modelId="{CC9031C7-CE1C-6540-9C8C-90EDAC5E7CB0}" srcId="{585615B0-5D91-4AFE-9DE6-172CE842CAF3}" destId="{3916ECA7-E6DF-4949-9FB7-53426233B35A}" srcOrd="2" destOrd="0" parTransId="{77709C54-C93E-7740-A6E0-9A5ED2E60838}" sibTransId="{44A7FC53-40AC-D241-A04A-46D8A3559DC8}"/>
    <dgm:cxn modelId="{0893A5C7-F731-A34F-9CA3-1B1D5F3E7E4C}" type="presOf" srcId="{D68A6AAC-6135-48AB-BB63-1741AACE5D87}" destId="{C2150B5B-038D-0444-B3DA-62A072FAA2EC}" srcOrd="0" destOrd="0" presId="urn:microsoft.com/office/officeart/2005/8/layout/hList1"/>
    <dgm:cxn modelId="{060144CD-908D-C24B-8AB9-3BDAAB2F6CFF}" type="presOf" srcId="{AD316791-AC75-CE48-878D-2ED8E8F0E682}" destId="{1E54424A-EB28-C441-BDD2-0E1F6C217890}" srcOrd="0" destOrd="5" presId="urn:microsoft.com/office/officeart/2005/8/layout/hList1"/>
    <dgm:cxn modelId="{E0D802CE-F5DE-E140-9267-1D5DAE7AD3EE}" type="presOf" srcId="{364179CE-0EC0-C249-A24E-6EC650241606}" destId="{1E54424A-EB28-C441-BDD2-0E1F6C217890}" srcOrd="0" destOrd="2" presId="urn:microsoft.com/office/officeart/2005/8/layout/hList1"/>
    <dgm:cxn modelId="{CD57BBD9-4222-43AB-BE0E-FEAE6FF92A69}" srcId="{D68A6AAC-6135-48AB-BB63-1741AACE5D87}" destId="{6ED4933A-4951-459F-BD6A-045A9646C3C8}" srcOrd="1" destOrd="0" parTransId="{A000F0EC-5FAE-4529-9486-47E1DD5B0B43}" sibTransId="{8ABD83C1-27A6-40EC-B12B-C97A8ED4A5A9}"/>
    <dgm:cxn modelId="{1C0D5EE3-AFFE-4A18-90B2-D3B41A784C49}" srcId="{D68A6AAC-6135-48AB-BB63-1741AACE5D87}" destId="{585615B0-5D91-4AFE-9DE6-172CE842CAF3}" srcOrd="0" destOrd="0" parTransId="{36097E8B-0F7E-4498-A92F-E00701A94A11}" sibTransId="{3649363A-F93E-4013-821F-A57DB983BD38}"/>
    <dgm:cxn modelId="{73D14FF0-C17B-7D47-ADF6-7F67EAB3110C}" type="presOf" srcId="{1DB7C654-2D29-CE47-9421-E1AE6BF01899}" destId="{1275587D-C983-8D44-B44C-D68041732924}" srcOrd="0" destOrd="0" presId="urn:microsoft.com/office/officeart/2005/8/layout/hList1"/>
    <dgm:cxn modelId="{1D37CEF7-DE19-0442-9D73-A50283B84F44}" type="presOf" srcId="{9301C65D-7C70-4375-A083-22D844BD197D}" destId="{E2EC0FF4-3D39-B948-9121-7008DA4696C1}" srcOrd="0" destOrd="1" presId="urn:microsoft.com/office/officeart/2005/8/layout/hList1"/>
    <dgm:cxn modelId="{577E5F3D-1560-2648-8C0F-611E16EBAFC9}" type="presParOf" srcId="{C2150B5B-038D-0444-B3DA-62A072FAA2EC}" destId="{C74C55CF-D9E9-5545-B731-A7B06924A3B8}" srcOrd="0" destOrd="0" presId="urn:microsoft.com/office/officeart/2005/8/layout/hList1"/>
    <dgm:cxn modelId="{B5B58A21-2096-D941-9854-86181274E815}" type="presParOf" srcId="{C74C55CF-D9E9-5545-B731-A7B06924A3B8}" destId="{3699BD07-3022-C446-88B1-C845EDC9EE52}" srcOrd="0" destOrd="0" presId="urn:microsoft.com/office/officeart/2005/8/layout/hList1"/>
    <dgm:cxn modelId="{FE5B4AF7-B7F6-8944-B89D-17C221AF336E}" type="presParOf" srcId="{C74C55CF-D9E9-5545-B731-A7B06924A3B8}" destId="{E2EC0FF4-3D39-B948-9121-7008DA4696C1}" srcOrd="1" destOrd="0" presId="urn:microsoft.com/office/officeart/2005/8/layout/hList1"/>
    <dgm:cxn modelId="{57888208-9860-0E4E-B290-46A1AB41BE30}" type="presParOf" srcId="{C2150B5B-038D-0444-B3DA-62A072FAA2EC}" destId="{1622E9DB-E42E-B04D-B0C1-3B64AD653D28}" srcOrd="1" destOrd="0" presId="urn:microsoft.com/office/officeart/2005/8/layout/hList1"/>
    <dgm:cxn modelId="{D15C235A-9149-9A4A-B0B6-1ACBE7CC406D}" type="presParOf" srcId="{C2150B5B-038D-0444-B3DA-62A072FAA2EC}" destId="{C59CCD6B-E56F-7E4D-A719-791FD05C8B7D}" srcOrd="2" destOrd="0" presId="urn:microsoft.com/office/officeart/2005/8/layout/hList1"/>
    <dgm:cxn modelId="{F7B8DD92-8ADC-0643-A40A-7260E44FF2CA}" type="presParOf" srcId="{C59CCD6B-E56F-7E4D-A719-791FD05C8B7D}" destId="{DEE95ED8-8E83-0048-A02F-C1C7F671F6D0}" srcOrd="0" destOrd="0" presId="urn:microsoft.com/office/officeart/2005/8/layout/hList1"/>
    <dgm:cxn modelId="{BCBB966C-9C90-3D43-91AA-FC6726AE8AE0}" type="presParOf" srcId="{C59CCD6B-E56F-7E4D-A719-791FD05C8B7D}" destId="{1E54424A-EB28-C441-BDD2-0E1F6C217890}" srcOrd="1" destOrd="0" presId="urn:microsoft.com/office/officeart/2005/8/layout/hList1"/>
    <dgm:cxn modelId="{635213E1-9714-B14A-98E7-2DD7B853841A}" type="presParOf" srcId="{C2150B5B-038D-0444-B3DA-62A072FAA2EC}" destId="{D45EAFF9-E873-F347-94E5-C12C0BC1113C}" srcOrd="3" destOrd="0" presId="urn:microsoft.com/office/officeart/2005/8/layout/hList1"/>
    <dgm:cxn modelId="{0461AD1E-AA59-904B-9095-4277AE1C730C}" type="presParOf" srcId="{C2150B5B-038D-0444-B3DA-62A072FAA2EC}" destId="{C63651E9-28CF-274B-99FE-B55DA7FDEAFB}" srcOrd="4" destOrd="0" presId="urn:microsoft.com/office/officeart/2005/8/layout/hList1"/>
    <dgm:cxn modelId="{BC2C88E6-0A8F-0A49-8DC5-5AD723485366}" type="presParOf" srcId="{C63651E9-28CF-274B-99FE-B55DA7FDEAFB}" destId="{7B2D378A-DB3E-1F4A-A121-6E835C48DC44}" srcOrd="0" destOrd="0" presId="urn:microsoft.com/office/officeart/2005/8/layout/hList1"/>
    <dgm:cxn modelId="{105A2E11-FB00-D743-AA3B-D4355CE40F92}" type="presParOf" srcId="{C63651E9-28CF-274B-99FE-B55DA7FDEAFB}" destId="{1275587D-C983-8D44-B44C-D680417329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2949E-DB10-4E28-BE06-415FF0B9CFF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052DC7-49D6-4D49-A4D3-3B2F3046D732}">
      <dgm:prSet/>
      <dgm:spPr/>
      <dgm:t>
        <a:bodyPr/>
        <a:lstStyle/>
        <a:p>
          <a:r>
            <a:rPr lang="fr-FR" dirty="0"/>
            <a:t>Méthode de </a:t>
          </a:r>
          <a:r>
            <a:rPr lang="fr-FR" b="1" i="0" dirty="0"/>
            <a:t>réduction de dimension </a:t>
          </a:r>
          <a:r>
            <a:rPr lang="fr-FR" b="0" i="0" dirty="0"/>
            <a:t>qui consiste à transformer des variables corrélées en nouvelles variables décorrélées les unes des autres </a:t>
          </a:r>
          <a:endParaRPr lang="en-US" dirty="0"/>
        </a:p>
      </dgm:t>
    </dgm:pt>
    <dgm:pt modelId="{484781ED-C248-455E-9CDE-E7B82509C91D}" type="parTrans" cxnId="{94F47884-0B74-4606-9A6D-1947F857BC78}">
      <dgm:prSet/>
      <dgm:spPr/>
      <dgm:t>
        <a:bodyPr/>
        <a:lstStyle/>
        <a:p>
          <a:endParaRPr lang="en-US"/>
        </a:p>
      </dgm:t>
    </dgm:pt>
    <dgm:pt modelId="{9F21BDCA-2345-4F8A-9909-A0C5E3278E15}" type="sibTrans" cxnId="{94F47884-0B74-4606-9A6D-1947F857BC78}">
      <dgm:prSet/>
      <dgm:spPr/>
      <dgm:t>
        <a:bodyPr/>
        <a:lstStyle/>
        <a:p>
          <a:endParaRPr lang="en-US"/>
        </a:p>
      </dgm:t>
    </dgm:pt>
    <dgm:pt modelId="{53F12EE3-D94A-4D3A-9E4E-63A4EC309249}">
      <dgm:prSet/>
      <dgm:spPr/>
      <dgm:t>
        <a:bodyPr/>
        <a:lstStyle/>
        <a:p>
          <a:r>
            <a:rPr lang="fr-FR" b="0" i="0" dirty="0"/>
            <a:t>Il s’agit de résumer l’information contenue dans un ensemble de données en un certain nombre de variables synthétiques, combinaisons linéaires des variables originelles : ce sont les </a:t>
          </a:r>
          <a:r>
            <a:rPr lang="fr-FR" b="1" i="0" dirty="0"/>
            <a:t>Composantes Principales. </a:t>
          </a:r>
          <a:endParaRPr lang="en-US" dirty="0"/>
        </a:p>
      </dgm:t>
    </dgm:pt>
    <dgm:pt modelId="{AE3C163B-9347-468E-8002-2EB7E2F0C92C}" type="parTrans" cxnId="{2146C073-BBC6-4113-BEF1-66C638B2734F}">
      <dgm:prSet/>
      <dgm:spPr/>
      <dgm:t>
        <a:bodyPr/>
        <a:lstStyle/>
        <a:p>
          <a:endParaRPr lang="en-US"/>
        </a:p>
      </dgm:t>
    </dgm:pt>
    <dgm:pt modelId="{9BFAA7C9-38DE-4826-8CB7-CB8C6C6B9B23}" type="sibTrans" cxnId="{2146C073-BBC6-4113-BEF1-66C638B2734F}">
      <dgm:prSet/>
      <dgm:spPr/>
      <dgm:t>
        <a:bodyPr/>
        <a:lstStyle/>
        <a:p>
          <a:endParaRPr lang="en-US"/>
        </a:p>
      </dgm:t>
    </dgm:pt>
    <dgm:pt modelId="{6FFB5267-147F-4BD5-8BC8-B7139DD60011}">
      <dgm:prSet custT="1"/>
      <dgm:spPr/>
      <dgm:t>
        <a:bodyPr/>
        <a:lstStyle/>
        <a:p>
          <a:r>
            <a:rPr lang="fr-FR" sz="1700" i="0" dirty="0"/>
            <a:t>L’enjeu est généralement de réduire de manière significative la dimension du jeu de données tout en conservant au maximum l'information véhiculée par les données. On parle de part de </a:t>
          </a:r>
          <a:r>
            <a:rPr lang="fr-FR" sz="1700" b="1" i="0" dirty="0"/>
            <a:t>variance expliquée</a:t>
          </a:r>
          <a:r>
            <a:rPr lang="fr-FR" sz="1700" i="0" dirty="0"/>
            <a:t>. </a:t>
          </a:r>
          <a:endParaRPr lang="en-US" sz="1700" dirty="0"/>
        </a:p>
      </dgm:t>
    </dgm:pt>
    <dgm:pt modelId="{5009E188-17F7-40E7-81B3-6F01B20938F7}" type="parTrans" cxnId="{F98C6FC7-4DA9-459A-BA96-2E5A4A18B5A4}">
      <dgm:prSet/>
      <dgm:spPr/>
      <dgm:t>
        <a:bodyPr/>
        <a:lstStyle/>
        <a:p>
          <a:endParaRPr lang="en-US"/>
        </a:p>
      </dgm:t>
    </dgm:pt>
    <dgm:pt modelId="{AAF5985F-67D5-415D-A657-6DAD1FE7EFC9}" type="sibTrans" cxnId="{F98C6FC7-4DA9-459A-BA96-2E5A4A18B5A4}">
      <dgm:prSet/>
      <dgm:spPr/>
      <dgm:t>
        <a:bodyPr/>
        <a:lstStyle/>
        <a:p>
          <a:endParaRPr lang="en-US"/>
        </a:p>
      </dgm:t>
    </dgm:pt>
    <dgm:pt modelId="{E9A2B339-6A30-4B4E-A342-88973BBED85B}">
      <dgm:prSet custT="1"/>
      <dgm:spPr/>
      <dgm:t>
        <a:bodyPr/>
        <a:lstStyle/>
        <a:p>
          <a:r>
            <a:rPr lang="fr-FR" sz="2000" dirty="0"/>
            <a:t>Ici on s’en sert </a:t>
          </a:r>
          <a:r>
            <a:rPr lang="fr-FR" sz="2000" b="0" i="0" dirty="0"/>
            <a:t>pour mieux comprendre les </a:t>
          </a:r>
          <a:r>
            <a:rPr lang="fr-FR" sz="2000" b="1" i="0" dirty="0"/>
            <a:t>corrélations</a:t>
          </a:r>
          <a:r>
            <a:rPr lang="fr-FR" sz="2000" b="0" i="0" dirty="0"/>
            <a:t> qui existent entre les données</a:t>
          </a:r>
          <a:endParaRPr lang="en-US" sz="2000" b="1" dirty="0"/>
        </a:p>
      </dgm:t>
    </dgm:pt>
    <dgm:pt modelId="{49E43C86-68E9-43BB-B1F8-E1A55BFDFFB0}" type="parTrans" cxnId="{5A95F219-260D-4035-84F6-399CF801B8B6}">
      <dgm:prSet/>
      <dgm:spPr/>
      <dgm:t>
        <a:bodyPr/>
        <a:lstStyle/>
        <a:p>
          <a:endParaRPr lang="en-US"/>
        </a:p>
      </dgm:t>
    </dgm:pt>
    <dgm:pt modelId="{A5490714-275C-49DB-B8CA-F0DAB5E06885}" type="sibTrans" cxnId="{5A95F219-260D-4035-84F6-399CF801B8B6}">
      <dgm:prSet/>
      <dgm:spPr/>
      <dgm:t>
        <a:bodyPr/>
        <a:lstStyle/>
        <a:p>
          <a:endParaRPr lang="en-US"/>
        </a:p>
      </dgm:t>
    </dgm:pt>
    <dgm:pt modelId="{5E1E6824-86CE-0846-84FC-8A6EB024C64D}" type="pres">
      <dgm:prSet presAssocID="{65D2949E-DB10-4E28-BE06-415FF0B9CFFA}" presName="Name0" presStyleCnt="0">
        <dgm:presLayoutVars>
          <dgm:dir/>
          <dgm:animLvl val="lvl"/>
          <dgm:resizeHandles val="exact"/>
        </dgm:presLayoutVars>
      </dgm:prSet>
      <dgm:spPr/>
    </dgm:pt>
    <dgm:pt modelId="{7CCC811A-EDB2-884C-B8B7-E19950A062D9}" type="pres">
      <dgm:prSet presAssocID="{E9A2B339-6A30-4B4E-A342-88973BBED85B}" presName="boxAndChildren" presStyleCnt="0"/>
      <dgm:spPr/>
    </dgm:pt>
    <dgm:pt modelId="{8973A857-D754-874C-BE7E-EF47767FDFDF}" type="pres">
      <dgm:prSet presAssocID="{E9A2B339-6A30-4B4E-A342-88973BBED85B}" presName="parentTextBox" presStyleLbl="node1" presStyleIdx="0" presStyleCnt="4" custLinFactNeighborX="-418" custLinFactNeighborY="4825"/>
      <dgm:spPr/>
    </dgm:pt>
    <dgm:pt modelId="{9DBD4FDA-31EA-554A-A7C6-17626C16D7F4}" type="pres">
      <dgm:prSet presAssocID="{AAF5985F-67D5-415D-A657-6DAD1FE7EFC9}" presName="sp" presStyleCnt="0"/>
      <dgm:spPr/>
    </dgm:pt>
    <dgm:pt modelId="{0BE659F6-1402-0248-A7E9-8C0D983D90E5}" type="pres">
      <dgm:prSet presAssocID="{6FFB5267-147F-4BD5-8BC8-B7139DD60011}" presName="arrowAndChildren" presStyleCnt="0"/>
      <dgm:spPr/>
    </dgm:pt>
    <dgm:pt modelId="{89996346-FDE5-EC40-AEB3-CEB4F0F619F3}" type="pres">
      <dgm:prSet presAssocID="{6FFB5267-147F-4BD5-8BC8-B7139DD60011}" presName="parentTextArrow" presStyleLbl="node1" presStyleIdx="1" presStyleCnt="4"/>
      <dgm:spPr/>
    </dgm:pt>
    <dgm:pt modelId="{32035BEE-3FB8-5940-B3B2-DC49E789DC0E}" type="pres">
      <dgm:prSet presAssocID="{9BFAA7C9-38DE-4826-8CB7-CB8C6C6B9B23}" presName="sp" presStyleCnt="0"/>
      <dgm:spPr/>
    </dgm:pt>
    <dgm:pt modelId="{0E7D94E8-85F3-7643-A30C-BFEE06633B5A}" type="pres">
      <dgm:prSet presAssocID="{53F12EE3-D94A-4D3A-9E4E-63A4EC309249}" presName="arrowAndChildren" presStyleCnt="0"/>
      <dgm:spPr/>
    </dgm:pt>
    <dgm:pt modelId="{B2238546-FCAD-6345-AE04-710A77595556}" type="pres">
      <dgm:prSet presAssocID="{53F12EE3-D94A-4D3A-9E4E-63A4EC309249}" presName="parentTextArrow" presStyleLbl="node1" presStyleIdx="2" presStyleCnt="4"/>
      <dgm:spPr/>
    </dgm:pt>
    <dgm:pt modelId="{9288F155-003B-8445-8C9D-0892BDAF9730}" type="pres">
      <dgm:prSet presAssocID="{9F21BDCA-2345-4F8A-9909-A0C5E3278E15}" presName="sp" presStyleCnt="0"/>
      <dgm:spPr/>
    </dgm:pt>
    <dgm:pt modelId="{7DE7CBE7-5983-BA45-A0B7-4AF90BFC479C}" type="pres">
      <dgm:prSet presAssocID="{38052DC7-49D6-4D49-A4D3-3B2F3046D732}" presName="arrowAndChildren" presStyleCnt="0"/>
      <dgm:spPr/>
    </dgm:pt>
    <dgm:pt modelId="{52B6AC11-2D3F-6549-ADD1-4053AC6C72CB}" type="pres">
      <dgm:prSet presAssocID="{38052DC7-49D6-4D49-A4D3-3B2F3046D732}" presName="parentTextArrow" presStyleLbl="node1" presStyleIdx="3" presStyleCnt="4"/>
      <dgm:spPr/>
    </dgm:pt>
  </dgm:ptLst>
  <dgm:cxnLst>
    <dgm:cxn modelId="{DD328310-BA7C-1E42-8EFC-3CB150294258}" type="presOf" srcId="{E9A2B339-6A30-4B4E-A342-88973BBED85B}" destId="{8973A857-D754-874C-BE7E-EF47767FDFDF}" srcOrd="0" destOrd="0" presId="urn:microsoft.com/office/officeart/2005/8/layout/process4"/>
    <dgm:cxn modelId="{63943A13-A9B5-9D4E-9E2C-080D50553FE4}" type="presOf" srcId="{38052DC7-49D6-4D49-A4D3-3B2F3046D732}" destId="{52B6AC11-2D3F-6549-ADD1-4053AC6C72CB}" srcOrd="0" destOrd="0" presId="urn:microsoft.com/office/officeart/2005/8/layout/process4"/>
    <dgm:cxn modelId="{5A95F219-260D-4035-84F6-399CF801B8B6}" srcId="{65D2949E-DB10-4E28-BE06-415FF0B9CFFA}" destId="{E9A2B339-6A30-4B4E-A342-88973BBED85B}" srcOrd="3" destOrd="0" parTransId="{49E43C86-68E9-43BB-B1F8-E1A55BFDFFB0}" sibTransId="{A5490714-275C-49DB-B8CA-F0DAB5E06885}"/>
    <dgm:cxn modelId="{2146C073-BBC6-4113-BEF1-66C638B2734F}" srcId="{65D2949E-DB10-4E28-BE06-415FF0B9CFFA}" destId="{53F12EE3-D94A-4D3A-9E4E-63A4EC309249}" srcOrd="1" destOrd="0" parTransId="{AE3C163B-9347-468E-8002-2EB7E2F0C92C}" sibTransId="{9BFAA7C9-38DE-4826-8CB7-CB8C6C6B9B23}"/>
    <dgm:cxn modelId="{94F47884-0B74-4606-9A6D-1947F857BC78}" srcId="{65D2949E-DB10-4E28-BE06-415FF0B9CFFA}" destId="{38052DC7-49D6-4D49-A4D3-3B2F3046D732}" srcOrd="0" destOrd="0" parTransId="{484781ED-C248-455E-9CDE-E7B82509C91D}" sibTransId="{9F21BDCA-2345-4F8A-9909-A0C5E3278E15}"/>
    <dgm:cxn modelId="{50459995-87FA-F64E-95DC-EAF802D13BA4}" type="presOf" srcId="{65D2949E-DB10-4E28-BE06-415FF0B9CFFA}" destId="{5E1E6824-86CE-0846-84FC-8A6EB024C64D}" srcOrd="0" destOrd="0" presId="urn:microsoft.com/office/officeart/2005/8/layout/process4"/>
    <dgm:cxn modelId="{F98C6FC7-4DA9-459A-BA96-2E5A4A18B5A4}" srcId="{65D2949E-DB10-4E28-BE06-415FF0B9CFFA}" destId="{6FFB5267-147F-4BD5-8BC8-B7139DD60011}" srcOrd="2" destOrd="0" parTransId="{5009E188-17F7-40E7-81B3-6F01B20938F7}" sibTransId="{AAF5985F-67D5-415D-A657-6DAD1FE7EFC9}"/>
    <dgm:cxn modelId="{1AAAD4E0-CC49-2E43-A556-DB6FA4DC74F0}" type="presOf" srcId="{53F12EE3-D94A-4D3A-9E4E-63A4EC309249}" destId="{B2238546-FCAD-6345-AE04-710A77595556}" srcOrd="0" destOrd="0" presId="urn:microsoft.com/office/officeart/2005/8/layout/process4"/>
    <dgm:cxn modelId="{D92E08E1-C767-FE4F-B03A-318E12F641E8}" type="presOf" srcId="{6FFB5267-147F-4BD5-8BC8-B7139DD60011}" destId="{89996346-FDE5-EC40-AEB3-CEB4F0F619F3}" srcOrd="0" destOrd="0" presId="urn:microsoft.com/office/officeart/2005/8/layout/process4"/>
    <dgm:cxn modelId="{B642D815-760D-4540-AB81-9BA969B7C6E8}" type="presParOf" srcId="{5E1E6824-86CE-0846-84FC-8A6EB024C64D}" destId="{7CCC811A-EDB2-884C-B8B7-E19950A062D9}" srcOrd="0" destOrd="0" presId="urn:microsoft.com/office/officeart/2005/8/layout/process4"/>
    <dgm:cxn modelId="{A3770B06-B309-6845-BF01-E95817E373E9}" type="presParOf" srcId="{7CCC811A-EDB2-884C-B8B7-E19950A062D9}" destId="{8973A857-D754-874C-BE7E-EF47767FDFDF}" srcOrd="0" destOrd="0" presId="urn:microsoft.com/office/officeart/2005/8/layout/process4"/>
    <dgm:cxn modelId="{F2D034A7-AF41-604B-B5BF-CCDBE6A97405}" type="presParOf" srcId="{5E1E6824-86CE-0846-84FC-8A6EB024C64D}" destId="{9DBD4FDA-31EA-554A-A7C6-17626C16D7F4}" srcOrd="1" destOrd="0" presId="urn:microsoft.com/office/officeart/2005/8/layout/process4"/>
    <dgm:cxn modelId="{2CE20BE4-1639-1440-9CCB-92742DA9C4E0}" type="presParOf" srcId="{5E1E6824-86CE-0846-84FC-8A6EB024C64D}" destId="{0BE659F6-1402-0248-A7E9-8C0D983D90E5}" srcOrd="2" destOrd="0" presId="urn:microsoft.com/office/officeart/2005/8/layout/process4"/>
    <dgm:cxn modelId="{ECD0D786-F0BA-8E43-B0A5-8FC323AFB8D4}" type="presParOf" srcId="{0BE659F6-1402-0248-A7E9-8C0D983D90E5}" destId="{89996346-FDE5-EC40-AEB3-CEB4F0F619F3}" srcOrd="0" destOrd="0" presId="urn:microsoft.com/office/officeart/2005/8/layout/process4"/>
    <dgm:cxn modelId="{D729F877-A7BD-6242-BF0E-FE35E7F8C3D0}" type="presParOf" srcId="{5E1E6824-86CE-0846-84FC-8A6EB024C64D}" destId="{32035BEE-3FB8-5940-B3B2-DC49E789DC0E}" srcOrd="3" destOrd="0" presId="urn:microsoft.com/office/officeart/2005/8/layout/process4"/>
    <dgm:cxn modelId="{070060E2-CF64-4340-85B7-251510E333B1}" type="presParOf" srcId="{5E1E6824-86CE-0846-84FC-8A6EB024C64D}" destId="{0E7D94E8-85F3-7643-A30C-BFEE06633B5A}" srcOrd="4" destOrd="0" presId="urn:microsoft.com/office/officeart/2005/8/layout/process4"/>
    <dgm:cxn modelId="{C18ED3B7-3B62-6140-89A8-7E9E2D28CDF2}" type="presParOf" srcId="{0E7D94E8-85F3-7643-A30C-BFEE06633B5A}" destId="{B2238546-FCAD-6345-AE04-710A77595556}" srcOrd="0" destOrd="0" presId="urn:microsoft.com/office/officeart/2005/8/layout/process4"/>
    <dgm:cxn modelId="{1F5D1D77-40EA-BE43-8E49-2978D2F5BCE7}" type="presParOf" srcId="{5E1E6824-86CE-0846-84FC-8A6EB024C64D}" destId="{9288F155-003B-8445-8C9D-0892BDAF9730}" srcOrd="5" destOrd="0" presId="urn:microsoft.com/office/officeart/2005/8/layout/process4"/>
    <dgm:cxn modelId="{32081C8B-F6BB-DD4B-91B9-ED8ED1517C9D}" type="presParOf" srcId="{5E1E6824-86CE-0846-84FC-8A6EB024C64D}" destId="{7DE7CBE7-5983-BA45-A0B7-4AF90BFC479C}" srcOrd="6" destOrd="0" presId="urn:microsoft.com/office/officeart/2005/8/layout/process4"/>
    <dgm:cxn modelId="{BFBCC848-1799-1644-BAF7-7C9A1AAAFC3B}" type="presParOf" srcId="{7DE7CBE7-5983-BA45-A0B7-4AF90BFC479C}" destId="{52B6AC11-2D3F-6549-ADD1-4053AC6C72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CE8A23-3B40-48C3-9887-38159EA824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14D8C4-8BD7-4B0C-A271-1DA62FBD60C9}">
      <dgm:prSet/>
      <dgm:spPr/>
      <dgm:t>
        <a:bodyPr/>
        <a:lstStyle/>
        <a:p>
          <a:pPr algn="ctr"/>
          <a:r>
            <a:rPr lang="fr-FR" dirty="0"/>
            <a:t>Les données ont été nettoyées et sont cohérentes</a:t>
          </a:r>
        </a:p>
      </dgm:t>
    </dgm:pt>
    <dgm:pt modelId="{F3E6F409-1C4E-4E6B-8906-958D975599BB}" type="parTrans" cxnId="{8331204C-C38D-4EF3-BF69-BBEE202E3774}">
      <dgm:prSet/>
      <dgm:spPr/>
      <dgm:t>
        <a:bodyPr/>
        <a:lstStyle/>
        <a:p>
          <a:endParaRPr lang="en-US"/>
        </a:p>
      </dgm:t>
    </dgm:pt>
    <dgm:pt modelId="{EF85090B-828B-48EC-8249-CEFA50DCF66E}" type="sibTrans" cxnId="{8331204C-C38D-4EF3-BF69-BBEE202E3774}">
      <dgm:prSet/>
      <dgm:spPr/>
      <dgm:t>
        <a:bodyPr/>
        <a:lstStyle/>
        <a:p>
          <a:endParaRPr lang="en-US"/>
        </a:p>
      </dgm:t>
    </dgm:pt>
    <dgm:pt modelId="{26B7A829-D3FB-48E3-B437-F402D8F75A47}">
      <dgm:prSet/>
      <dgm:spPr/>
      <dgm:t>
        <a:bodyPr/>
        <a:lstStyle/>
        <a:p>
          <a:pPr algn="ctr"/>
          <a:r>
            <a:rPr lang="fr-FR" dirty="0"/>
            <a:t>Le base de données finale comprends 12 variables et </a:t>
          </a:r>
          <a:r>
            <a:rPr lang="fr-FR" b="0" i="0" dirty="0"/>
            <a:t>41524 produis différents</a:t>
          </a:r>
          <a:endParaRPr lang="en-US" dirty="0"/>
        </a:p>
      </dgm:t>
    </dgm:pt>
    <dgm:pt modelId="{2532B8D5-0EBC-4321-8488-56E49841FE56}" type="parTrans" cxnId="{A450CD0E-531B-4FB1-A627-838E9CD235FF}">
      <dgm:prSet/>
      <dgm:spPr/>
      <dgm:t>
        <a:bodyPr/>
        <a:lstStyle/>
        <a:p>
          <a:endParaRPr lang="en-US"/>
        </a:p>
      </dgm:t>
    </dgm:pt>
    <dgm:pt modelId="{50D793DF-08C7-449C-A532-11F0636B70BF}" type="sibTrans" cxnId="{A450CD0E-531B-4FB1-A627-838E9CD235FF}">
      <dgm:prSet/>
      <dgm:spPr/>
      <dgm:t>
        <a:bodyPr/>
        <a:lstStyle/>
        <a:p>
          <a:endParaRPr lang="en-US"/>
        </a:p>
      </dgm:t>
    </dgm:pt>
    <dgm:pt modelId="{43F29985-2F13-4AE6-BD8B-AD2DB11C6B4E}">
      <dgm:prSet/>
      <dgm:spPr/>
      <dgm:t>
        <a:bodyPr/>
        <a:lstStyle/>
        <a:p>
          <a:pPr algn="ctr"/>
          <a:r>
            <a:rPr lang="fr-FR" dirty="0"/>
            <a:t>Il y a donc assez de données de bonne qualité pour réaliser l’application : le jeu de données est prêt et pertinent </a:t>
          </a:r>
          <a:endParaRPr lang="en-US" dirty="0"/>
        </a:p>
      </dgm:t>
    </dgm:pt>
    <dgm:pt modelId="{F32A884C-026F-40B0-A5E7-6AA188F12456}" type="parTrans" cxnId="{F8FF6A4A-D361-4DF1-8B5F-D2EEA3F873C1}">
      <dgm:prSet/>
      <dgm:spPr/>
      <dgm:t>
        <a:bodyPr/>
        <a:lstStyle/>
        <a:p>
          <a:endParaRPr lang="en-US"/>
        </a:p>
      </dgm:t>
    </dgm:pt>
    <dgm:pt modelId="{E57A5E00-D9E6-4C1F-84BE-A6CE69323B3D}" type="sibTrans" cxnId="{F8FF6A4A-D361-4DF1-8B5F-D2EEA3F873C1}">
      <dgm:prSet/>
      <dgm:spPr/>
      <dgm:t>
        <a:bodyPr/>
        <a:lstStyle/>
        <a:p>
          <a:endParaRPr lang="en-US"/>
        </a:p>
      </dgm:t>
    </dgm:pt>
    <dgm:pt modelId="{FFE2463C-5906-4BDD-9703-17B4DBA284E9}">
      <dgm:prSet/>
      <dgm:spPr/>
      <dgm:t>
        <a:bodyPr/>
        <a:lstStyle/>
        <a:p>
          <a:pPr algn="ctr"/>
          <a:r>
            <a:rPr lang="fr-FR" b="0" i="0" dirty="0"/>
            <a:t>Il y a aussi </a:t>
          </a:r>
          <a:r>
            <a:rPr lang="fr-FR" dirty="0"/>
            <a:t>les variables nécessaire à la prédiction du nutrition Grade en cas de nouveau produit : KNN (</a:t>
          </a:r>
          <a:r>
            <a:rPr lang="fr-FR" dirty="0" err="1"/>
            <a:t>n_neighbors</a:t>
          </a:r>
          <a:r>
            <a:rPr lang="fr-FR" dirty="0"/>
            <a:t> = 5)</a:t>
          </a:r>
          <a:endParaRPr lang="en-US" dirty="0"/>
        </a:p>
      </dgm:t>
    </dgm:pt>
    <dgm:pt modelId="{D3ADEF19-190F-475A-8576-B64E0E43068E}" type="parTrans" cxnId="{DD4EACC8-2764-4487-B17A-19EC5DF7B097}">
      <dgm:prSet/>
      <dgm:spPr/>
      <dgm:t>
        <a:bodyPr/>
        <a:lstStyle/>
        <a:p>
          <a:endParaRPr lang="en-US"/>
        </a:p>
      </dgm:t>
    </dgm:pt>
    <dgm:pt modelId="{637EF1D2-C66C-478D-9CFF-B8B225F67FA3}" type="sibTrans" cxnId="{DD4EACC8-2764-4487-B17A-19EC5DF7B097}">
      <dgm:prSet/>
      <dgm:spPr/>
      <dgm:t>
        <a:bodyPr/>
        <a:lstStyle/>
        <a:p>
          <a:endParaRPr lang="en-US"/>
        </a:p>
      </dgm:t>
    </dgm:pt>
    <dgm:pt modelId="{110E2E35-E61F-1C41-B216-025AA57D0DDF}">
      <dgm:prSet/>
      <dgm:spPr/>
      <dgm:t>
        <a:bodyPr/>
        <a:lstStyle/>
        <a:p>
          <a:pPr algn="ctr"/>
          <a:r>
            <a:rPr lang="fr-FR" dirty="0"/>
            <a:t>Données non indépendantes : corrélation forte de certaines variables avec le </a:t>
          </a:r>
          <a:r>
            <a:rPr lang="fr-FR" dirty="0" err="1"/>
            <a:t>Nutritition</a:t>
          </a:r>
          <a:r>
            <a:rPr lang="fr-FR" dirty="0"/>
            <a:t> Grade</a:t>
          </a:r>
        </a:p>
      </dgm:t>
    </dgm:pt>
    <dgm:pt modelId="{FB423481-798B-BE4F-8ACC-4822D25EC98D}" type="sibTrans" cxnId="{D1168D37-7F32-9241-AA1B-8E319A864899}">
      <dgm:prSet/>
      <dgm:spPr/>
      <dgm:t>
        <a:bodyPr/>
        <a:lstStyle/>
        <a:p>
          <a:endParaRPr lang="fr-FR"/>
        </a:p>
      </dgm:t>
    </dgm:pt>
    <dgm:pt modelId="{E59D8B57-9243-0949-9A56-4E681AB726DB}" type="parTrans" cxnId="{D1168D37-7F32-9241-AA1B-8E319A864899}">
      <dgm:prSet/>
      <dgm:spPr/>
      <dgm:t>
        <a:bodyPr/>
        <a:lstStyle/>
        <a:p>
          <a:endParaRPr lang="fr-FR"/>
        </a:p>
      </dgm:t>
    </dgm:pt>
    <dgm:pt modelId="{77BC17E8-AEEC-314A-81F1-7CBF20D9A4D4}" type="pres">
      <dgm:prSet presAssocID="{72CE8A23-3B40-48C3-9887-38159EA82484}" presName="outerComposite" presStyleCnt="0">
        <dgm:presLayoutVars>
          <dgm:chMax val="5"/>
          <dgm:dir/>
          <dgm:resizeHandles val="exact"/>
        </dgm:presLayoutVars>
      </dgm:prSet>
      <dgm:spPr/>
    </dgm:pt>
    <dgm:pt modelId="{2A3698DB-B59D-D648-98C9-C5328BD76ACA}" type="pres">
      <dgm:prSet presAssocID="{72CE8A23-3B40-48C3-9887-38159EA82484}" presName="dummyMaxCanvas" presStyleCnt="0">
        <dgm:presLayoutVars/>
      </dgm:prSet>
      <dgm:spPr/>
    </dgm:pt>
    <dgm:pt modelId="{E67B0116-A5B7-8D49-A10D-96F2F42105FC}" type="pres">
      <dgm:prSet presAssocID="{72CE8A23-3B40-48C3-9887-38159EA82484}" presName="FiveNodes_1" presStyleLbl="node1" presStyleIdx="0" presStyleCnt="5">
        <dgm:presLayoutVars>
          <dgm:bulletEnabled val="1"/>
        </dgm:presLayoutVars>
      </dgm:prSet>
      <dgm:spPr/>
    </dgm:pt>
    <dgm:pt modelId="{21BCE17C-09E2-B64B-8B1D-C2D578C67BA5}" type="pres">
      <dgm:prSet presAssocID="{72CE8A23-3B40-48C3-9887-38159EA82484}" presName="FiveNodes_2" presStyleLbl="node1" presStyleIdx="1" presStyleCnt="5">
        <dgm:presLayoutVars>
          <dgm:bulletEnabled val="1"/>
        </dgm:presLayoutVars>
      </dgm:prSet>
      <dgm:spPr/>
    </dgm:pt>
    <dgm:pt modelId="{D53E8F04-661D-FA48-91DA-C7D8F2D9EA6A}" type="pres">
      <dgm:prSet presAssocID="{72CE8A23-3B40-48C3-9887-38159EA82484}" presName="FiveNodes_3" presStyleLbl="node1" presStyleIdx="2" presStyleCnt="5">
        <dgm:presLayoutVars>
          <dgm:bulletEnabled val="1"/>
        </dgm:presLayoutVars>
      </dgm:prSet>
      <dgm:spPr/>
    </dgm:pt>
    <dgm:pt modelId="{0FCDCF9A-0088-E54A-8BBA-65804D0C2799}" type="pres">
      <dgm:prSet presAssocID="{72CE8A23-3B40-48C3-9887-38159EA82484}" presName="FiveNodes_4" presStyleLbl="node1" presStyleIdx="3" presStyleCnt="5">
        <dgm:presLayoutVars>
          <dgm:bulletEnabled val="1"/>
        </dgm:presLayoutVars>
      </dgm:prSet>
      <dgm:spPr/>
    </dgm:pt>
    <dgm:pt modelId="{EA560A4F-4D8A-3345-A496-A1E80B939982}" type="pres">
      <dgm:prSet presAssocID="{72CE8A23-3B40-48C3-9887-38159EA82484}" presName="FiveNodes_5" presStyleLbl="node1" presStyleIdx="4" presStyleCnt="5">
        <dgm:presLayoutVars>
          <dgm:bulletEnabled val="1"/>
        </dgm:presLayoutVars>
      </dgm:prSet>
      <dgm:spPr/>
    </dgm:pt>
    <dgm:pt modelId="{EF53877F-5F39-0540-8B33-1F23CA6BBF9D}" type="pres">
      <dgm:prSet presAssocID="{72CE8A23-3B40-48C3-9887-38159EA82484}" presName="FiveConn_1-2" presStyleLbl="fgAccFollowNode1" presStyleIdx="0" presStyleCnt="4">
        <dgm:presLayoutVars>
          <dgm:bulletEnabled val="1"/>
        </dgm:presLayoutVars>
      </dgm:prSet>
      <dgm:spPr/>
    </dgm:pt>
    <dgm:pt modelId="{4B52329A-5AA3-4F42-B571-D0B6ABCC5D26}" type="pres">
      <dgm:prSet presAssocID="{72CE8A23-3B40-48C3-9887-38159EA82484}" presName="FiveConn_2-3" presStyleLbl="fgAccFollowNode1" presStyleIdx="1" presStyleCnt="4">
        <dgm:presLayoutVars>
          <dgm:bulletEnabled val="1"/>
        </dgm:presLayoutVars>
      </dgm:prSet>
      <dgm:spPr/>
    </dgm:pt>
    <dgm:pt modelId="{727A1C42-94DD-BC42-BEE8-24420FF5132A}" type="pres">
      <dgm:prSet presAssocID="{72CE8A23-3B40-48C3-9887-38159EA82484}" presName="FiveConn_3-4" presStyleLbl="fgAccFollowNode1" presStyleIdx="2" presStyleCnt="4">
        <dgm:presLayoutVars>
          <dgm:bulletEnabled val="1"/>
        </dgm:presLayoutVars>
      </dgm:prSet>
      <dgm:spPr/>
    </dgm:pt>
    <dgm:pt modelId="{E8EE38EE-2F14-F640-B3D7-A0ED11994E99}" type="pres">
      <dgm:prSet presAssocID="{72CE8A23-3B40-48C3-9887-38159EA82484}" presName="FiveConn_4-5" presStyleLbl="fgAccFollowNode1" presStyleIdx="3" presStyleCnt="4">
        <dgm:presLayoutVars>
          <dgm:bulletEnabled val="1"/>
        </dgm:presLayoutVars>
      </dgm:prSet>
      <dgm:spPr/>
    </dgm:pt>
    <dgm:pt modelId="{8BD16350-7396-A64B-834B-84604C1B033D}" type="pres">
      <dgm:prSet presAssocID="{72CE8A23-3B40-48C3-9887-38159EA82484}" presName="FiveNodes_1_text" presStyleLbl="node1" presStyleIdx="4" presStyleCnt="5">
        <dgm:presLayoutVars>
          <dgm:bulletEnabled val="1"/>
        </dgm:presLayoutVars>
      </dgm:prSet>
      <dgm:spPr/>
    </dgm:pt>
    <dgm:pt modelId="{6CB763F5-73DC-F248-9D20-93C9FA619935}" type="pres">
      <dgm:prSet presAssocID="{72CE8A23-3B40-48C3-9887-38159EA82484}" presName="FiveNodes_2_text" presStyleLbl="node1" presStyleIdx="4" presStyleCnt="5">
        <dgm:presLayoutVars>
          <dgm:bulletEnabled val="1"/>
        </dgm:presLayoutVars>
      </dgm:prSet>
      <dgm:spPr/>
    </dgm:pt>
    <dgm:pt modelId="{3E622FE2-05E5-FF4A-BC3B-52C0500E1E6E}" type="pres">
      <dgm:prSet presAssocID="{72CE8A23-3B40-48C3-9887-38159EA82484}" presName="FiveNodes_3_text" presStyleLbl="node1" presStyleIdx="4" presStyleCnt="5">
        <dgm:presLayoutVars>
          <dgm:bulletEnabled val="1"/>
        </dgm:presLayoutVars>
      </dgm:prSet>
      <dgm:spPr/>
    </dgm:pt>
    <dgm:pt modelId="{BB06211C-AF1F-DB42-9023-E442615F4B8E}" type="pres">
      <dgm:prSet presAssocID="{72CE8A23-3B40-48C3-9887-38159EA82484}" presName="FiveNodes_4_text" presStyleLbl="node1" presStyleIdx="4" presStyleCnt="5">
        <dgm:presLayoutVars>
          <dgm:bulletEnabled val="1"/>
        </dgm:presLayoutVars>
      </dgm:prSet>
      <dgm:spPr/>
    </dgm:pt>
    <dgm:pt modelId="{28801C5C-86F6-F24E-8E34-070FB5994797}" type="pres">
      <dgm:prSet presAssocID="{72CE8A23-3B40-48C3-9887-38159EA824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B9A4A00-B82E-F749-AA28-4827A164D826}" type="presOf" srcId="{72CE8A23-3B40-48C3-9887-38159EA82484}" destId="{77BC17E8-AEEC-314A-81F1-7CBF20D9A4D4}" srcOrd="0" destOrd="0" presId="urn:microsoft.com/office/officeart/2005/8/layout/vProcess5"/>
    <dgm:cxn modelId="{A450CD0E-531B-4FB1-A627-838E9CD235FF}" srcId="{72CE8A23-3B40-48C3-9887-38159EA82484}" destId="{26B7A829-D3FB-48E3-B437-F402D8F75A47}" srcOrd="2" destOrd="0" parTransId="{2532B8D5-0EBC-4321-8488-56E49841FE56}" sibTransId="{50D793DF-08C7-449C-A532-11F0636B70BF}"/>
    <dgm:cxn modelId="{7B3C7714-417A-C241-AA3E-AF0A0954C98A}" type="presOf" srcId="{43F29985-2F13-4AE6-BD8B-AD2DB11C6B4E}" destId="{BB06211C-AF1F-DB42-9023-E442615F4B8E}" srcOrd="1" destOrd="0" presId="urn:microsoft.com/office/officeart/2005/8/layout/vProcess5"/>
    <dgm:cxn modelId="{D1168D37-7F32-9241-AA1B-8E319A864899}" srcId="{72CE8A23-3B40-48C3-9887-38159EA82484}" destId="{110E2E35-E61F-1C41-B216-025AA57D0DDF}" srcOrd="1" destOrd="0" parTransId="{E59D8B57-9243-0949-9A56-4E681AB726DB}" sibTransId="{FB423481-798B-BE4F-8ACC-4822D25EC98D}"/>
    <dgm:cxn modelId="{06F82844-2E46-3B4E-80B7-235C129B87B2}" type="presOf" srcId="{110E2E35-E61F-1C41-B216-025AA57D0DDF}" destId="{6CB763F5-73DC-F248-9D20-93C9FA619935}" srcOrd="1" destOrd="0" presId="urn:microsoft.com/office/officeart/2005/8/layout/vProcess5"/>
    <dgm:cxn modelId="{F8FF6A4A-D361-4DF1-8B5F-D2EEA3F873C1}" srcId="{72CE8A23-3B40-48C3-9887-38159EA82484}" destId="{43F29985-2F13-4AE6-BD8B-AD2DB11C6B4E}" srcOrd="3" destOrd="0" parTransId="{F32A884C-026F-40B0-A5E7-6AA188F12456}" sibTransId="{E57A5E00-D9E6-4C1F-84BE-A6CE69323B3D}"/>
    <dgm:cxn modelId="{8331204C-C38D-4EF3-BF69-BBEE202E3774}" srcId="{72CE8A23-3B40-48C3-9887-38159EA82484}" destId="{1D14D8C4-8BD7-4B0C-A271-1DA62FBD60C9}" srcOrd="0" destOrd="0" parTransId="{F3E6F409-1C4E-4E6B-8906-958D975599BB}" sibTransId="{EF85090B-828B-48EC-8249-CEFA50DCF66E}"/>
    <dgm:cxn modelId="{62DFF157-34DF-F64D-AB9D-DD5437E45C07}" type="presOf" srcId="{FFE2463C-5906-4BDD-9703-17B4DBA284E9}" destId="{28801C5C-86F6-F24E-8E34-070FB5994797}" srcOrd="1" destOrd="0" presId="urn:microsoft.com/office/officeart/2005/8/layout/vProcess5"/>
    <dgm:cxn modelId="{4E14BA69-BAB8-3B4F-AB99-87F85A6FE160}" type="presOf" srcId="{50D793DF-08C7-449C-A532-11F0636B70BF}" destId="{727A1C42-94DD-BC42-BEE8-24420FF5132A}" srcOrd="0" destOrd="0" presId="urn:microsoft.com/office/officeart/2005/8/layout/vProcess5"/>
    <dgm:cxn modelId="{C721DE69-1DDB-6640-BD1E-59158DE0C2BA}" type="presOf" srcId="{EF85090B-828B-48EC-8249-CEFA50DCF66E}" destId="{EF53877F-5F39-0540-8B33-1F23CA6BBF9D}" srcOrd="0" destOrd="0" presId="urn:microsoft.com/office/officeart/2005/8/layout/vProcess5"/>
    <dgm:cxn modelId="{D3991D72-4302-3C49-9134-FA9B07FE82BE}" type="presOf" srcId="{43F29985-2F13-4AE6-BD8B-AD2DB11C6B4E}" destId="{0FCDCF9A-0088-E54A-8BBA-65804D0C2799}" srcOrd="0" destOrd="0" presId="urn:microsoft.com/office/officeart/2005/8/layout/vProcess5"/>
    <dgm:cxn modelId="{AA11CF7D-0A8F-3248-BB26-B03B728B5777}" type="presOf" srcId="{26B7A829-D3FB-48E3-B437-F402D8F75A47}" destId="{3E622FE2-05E5-FF4A-BC3B-52C0500E1E6E}" srcOrd="1" destOrd="0" presId="urn:microsoft.com/office/officeart/2005/8/layout/vProcess5"/>
    <dgm:cxn modelId="{50667880-CC35-6545-BDC9-B10E3D93EC22}" type="presOf" srcId="{FB423481-798B-BE4F-8ACC-4822D25EC98D}" destId="{4B52329A-5AA3-4F42-B571-D0B6ABCC5D26}" srcOrd="0" destOrd="0" presId="urn:microsoft.com/office/officeart/2005/8/layout/vProcess5"/>
    <dgm:cxn modelId="{7F75D192-312E-B546-9600-D65F50E4C1B5}" type="presOf" srcId="{110E2E35-E61F-1C41-B216-025AA57D0DDF}" destId="{21BCE17C-09E2-B64B-8B1D-C2D578C67BA5}" srcOrd="0" destOrd="0" presId="urn:microsoft.com/office/officeart/2005/8/layout/vProcess5"/>
    <dgm:cxn modelId="{3E072AAC-2C9B-5144-A281-3EE9842789F3}" type="presOf" srcId="{26B7A829-D3FB-48E3-B437-F402D8F75A47}" destId="{D53E8F04-661D-FA48-91DA-C7D8F2D9EA6A}" srcOrd="0" destOrd="0" presId="urn:microsoft.com/office/officeart/2005/8/layout/vProcess5"/>
    <dgm:cxn modelId="{DD4EACC8-2764-4487-B17A-19EC5DF7B097}" srcId="{72CE8A23-3B40-48C3-9887-38159EA82484}" destId="{FFE2463C-5906-4BDD-9703-17B4DBA284E9}" srcOrd="4" destOrd="0" parTransId="{D3ADEF19-190F-475A-8576-B64E0E43068E}" sibTransId="{637EF1D2-C66C-478D-9CFF-B8B225F67FA3}"/>
    <dgm:cxn modelId="{A3E03FDB-1855-4849-85BB-12CCD3FFDE34}" type="presOf" srcId="{1D14D8C4-8BD7-4B0C-A271-1DA62FBD60C9}" destId="{8BD16350-7396-A64B-834B-84604C1B033D}" srcOrd="1" destOrd="0" presId="urn:microsoft.com/office/officeart/2005/8/layout/vProcess5"/>
    <dgm:cxn modelId="{B4B731E0-36DF-CF4E-B8C5-C0D771042617}" type="presOf" srcId="{1D14D8C4-8BD7-4B0C-A271-1DA62FBD60C9}" destId="{E67B0116-A5B7-8D49-A10D-96F2F42105FC}" srcOrd="0" destOrd="0" presId="urn:microsoft.com/office/officeart/2005/8/layout/vProcess5"/>
    <dgm:cxn modelId="{E04758E4-8291-3447-AA17-CD6F0D2889C4}" type="presOf" srcId="{E57A5E00-D9E6-4C1F-84BE-A6CE69323B3D}" destId="{E8EE38EE-2F14-F640-B3D7-A0ED11994E99}" srcOrd="0" destOrd="0" presId="urn:microsoft.com/office/officeart/2005/8/layout/vProcess5"/>
    <dgm:cxn modelId="{C0DF69F5-7C31-9142-9653-CD6976BA332F}" type="presOf" srcId="{FFE2463C-5906-4BDD-9703-17B4DBA284E9}" destId="{EA560A4F-4D8A-3345-A496-A1E80B939982}" srcOrd="0" destOrd="0" presId="urn:microsoft.com/office/officeart/2005/8/layout/vProcess5"/>
    <dgm:cxn modelId="{5407CE4B-FDCD-C344-BCE3-DAD4E94687FE}" type="presParOf" srcId="{77BC17E8-AEEC-314A-81F1-7CBF20D9A4D4}" destId="{2A3698DB-B59D-D648-98C9-C5328BD76ACA}" srcOrd="0" destOrd="0" presId="urn:microsoft.com/office/officeart/2005/8/layout/vProcess5"/>
    <dgm:cxn modelId="{456CB92C-38B5-E841-88EE-E7C25388B405}" type="presParOf" srcId="{77BC17E8-AEEC-314A-81F1-7CBF20D9A4D4}" destId="{E67B0116-A5B7-8D49-A10D-96F2F42105FC}" srcOrd="1" destOrd="0" presId="urn:microsoft.com/office/officeart/2005/8/layout/vProcess5"/>
    <dgm:cxn modelId="{4555391B-DDEA-E942-A8BF-3E001F445EED}" type="presParOf" srcId="{77BC17E8-AEEC-314A-81F1-7CBF20D9A4D4}" destId="{21BCE17C-09E2-B64B-8B1D-C2D578C67BA5}" srcOrd="2" destOrd="0" presId="urn:microsoft.com/office/officeart/2005/8/layout/vProcess5"/>
    <dgm:cxn modelId="{687B1576-0B2C-DF4D-AD80-65DA5CB2D1EE}" type="presParOf" srcId="{77BC17E8-AEEC-314A-81F1-7CBF20D9A4D4}" destId="{D53E8F04-661D-FA48-91DA-C7D8F2D9EA6A}" srcOrd="3" destOrd="0" presId="urn:microsoft.com/office/officeart/2005/8/layout/vProcess5"/>
    <dgm:cxn modelId="{ECAD99DE-819D-3C4E-8BF4-D473BD0D6ECF}" type="presParOf" srcId="{77BC17E8-AEEC-314A-81F1-7CBF20D9A4D4}" destId="{0FCDCF9A-0088-E54A-8BBA-65804D0C2799}" srcOrd="4" destOrd="0" presId="urn:microsoft.com/office/officeart/2005/8/layout/vProcess5"/>
    <dgm:cxn modelId="{E04B0203-4ABC-4846-A1F8-CD0A14ED3592}" type="presParOf" srcId="{77BC17E8-AEEC-314A-81F1-7CBF20D9A4D4}" destId="{EA560A4F-4D8A-3345-A496-A1E80B939982}" srcOrd="5" destOrd="0" presId="urn:microsoft.com/office/officeart/2005/8/layout/vProcess5"/>
    <dgm:cxn modelId="{9ED52C66-95FD-7740-A276-A554C1B90634}" type="presParOf" srcId="{77BC17E8-AEEC-314A-81F1-7CBF20D9A4D4}" destId="{EF53877F-5F39-0540-8B33-1F23CA6BBF9D}" srcOrd="6" destOrd="0" presId="urn:microsoft.com/office/officeart/2005/8/layout/vProcess5"/>
    <dgm:cxn modelId="{BEE56D10-E0E9-2540-BD60-08B08CF41205}" type="presParOf" srcId="{77BC17E8-AEEC-314A-81F1-7CBF20D9A4D4}" destId="{4B52329A-5AA3-4F42-B571-D0B6ABCC5D26}" srcOrd="7" destOrd="0" presId="urn:microsoft.com/office/officeart/2005/8/layout/vProcess5"/>
    <dgm:cxn modelId="{367E1B07-C522-F643-92F2-AE36C0484718}" type="presParOf" srcId="{77BC17E8-AEEC-314A-81F1-7CBF20D9A4D4}" destId="{727A1C42-94DD-BC42-BEE8-24420FF5132A}" srcOrd="8" destOrd="0" presId="urn:microsoft.com/office/officeart/2005/8/layout/vProcess5"/>
    <dgm:cxn modelId="{2DB6D2F3-20CB-6C49-9E84-325D3A9EB898}" type="presParOf" srcId="{77BC17E8-AEEC-314A-81F1-7CBF20D9A4D4}" destId="{E8EE38EE-2F14-F640-B3D7-A0ED11994E99}" srcOrd="9" destOrd="0" presId="urn:microsoft.com/office/officeart/2005/8/layout/vProcess5"/>
    <dgm:cxn modelId="{7F283DD2-E95E-CA4B-AE41-E92D00252F58}" type="presParOf" srcId="{77BC17E8-AEEC-314A-81F1-7CBF20D9A4D4}" destId="{8BD16350-7396-A64B-834B-84604C1B033D}" srcOrd="10" destOrd="0" presId="urn:microsoft.com/office/officeart/2005/8/layout/vProcess5"/>
    <dgm:cxn modelId="{0EB14B19-CFD9-2245-AA77-1391F4787DB1}" type="presParOf" srcId="{77BC17E8-AEEC-314A-81F1-7CBF20D9A4D4}" destId="{6CB763F5-73DC-F248-9D20-93C9FA619935}" srcOrd="11" destOrd="0" presId="urn:microsoft.com/office/officeart/2005/8/layout/vProcess5"/>
    <dgm:cxn modelId="{5FC4B4CB-2A08-DF43-9539-68B3AD9A0B64}" type="presParOf" srcId="{77BC17E8-AEEC-314A-81F1-7CBF20D9A4D4}" destId="{3E622FE2-05E5-FF4A-BC3B-52C0500E1E6E}" srcOrd="12" destOrd="0" presId="urn:microsoft.com/office/officeart/2005/8/layout/vProcess5"/>
    <dgm:cxn modelId="{FE0E4ABF-CF56-FE4C-87A6-156C5F429E89}" type="presParOf" srcId="{77BC17E8-AEEC-314A-81F1-7CBF20D9A4D4}" destId="{BB06211C-AF1F-DB42-9023-E442615F4B8E}" srcOrd="13" destOrd="0" presId="urn:microsoft.com/office/officeart/2005/8/layout/vProcess5"/>
    <dgm:cxn modelId="{6C915273-B999-7848-9AFA-5DFD385B9EEB}" type="presParOf" srcId="{77BC17E8-AEEC-314A-81F1-7CBF20D9A4D4}" destId="{28801C5C-86F6-F24E-8E34-070FB599479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4C72C-30BB-8546-B3DF-F3777F5C2F97}">
      <dsp:nvSpPr>
        <dsp:cNvPr id="0" name=""/>
        <dsp:cNvSpPr/>
      </dsp:nvSpPr>
      <dsp:spPr>
        <a:xfrm>
          <a:off x="0" y="4272761"/>
          <a:ext cx="6495817" cy="14024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On a donc utilisé le KNN imputer pour remplir les Nan de la variable Nutrition Grade</a:t>
          </a:r>
          <a:endParaRPr lang="en-US" sz="2500" kern="1200" dirty="0"/>
        </a:p>
      </dsp:txBody>
      <dsp:txXfrm>
        <a:off x="0" y="4272761"/>
        <a:ext cx="6495817" cy="1402415"/>
      </dsp:txXfrm>
    </dsp:sp>
    <dsp:sp modelId="{68886B1F-A5CF-284F-A04A-F8C5B88418D9}">
      <dsp:nvSpPr>
        <dsp:cNvPr id="0" name=""/>
        <dsp:cNvSpPr/>
      </dsp:nvSpPr>
      <dsp:spPr>
        <a:xfrm rot="10800000">
          <a:off x="0" y="2136882"/>
          <a:ext cx="6495817" cy="2156915"/>
        </a:xfrm>
        <a:prstGeom prst="upArrowCallou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Calcul d’un score : on compare les valeurs rempli par l’imputer avec celles d’origine : ≈ 80% </a:t>
          </a:r>
          <a:endParaRPr lang="en-US" sz="2000" kern="1200" dirty="0"/>
        </a:p>
      </dsp:txBody>
      <dsp:txXfrm rot="10800000">
        <a:off x="0" y="2136882"/>
        <a:ext cx="6495817" cy="1401499"/>
      </dsp:txXfrm>
    </dsp:sp>
    <dsp:sp modelId="{FECAEAD3-83F5-BD46-A09E-958C4CED9D4B}">
      <dsp:nvSpPr>
        <dsp:cNvPr id="0" name=""/>
        <dsp:cNvSpPr/>
      </dsp:nvSpPr>
      <dsp:spPr>
        <a:xfrm rot="10800000">
          <a:off x="714" y="1003"/>
          <a:ext cx="6494387" cy="2156915"/>
        </a:xfrm>
        <a:prstGeom prst="upArrowCallou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080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KNN imputer : permet d’imputer des valeurs manquantes par la valeur moyenne des voisins les plus proches du paramètre « </a:t>
          </a:r>
          <a:r>
            <a:rPr lang="fr-FR" sz="1800" kern="1200" dirty="0" err="1"/>
            <a:t>n_neighbors</a:t>
          </a:r>
          <a:r>
            <a:rPr lang="fr-FR" sz="1800" kern="1200" dirty="0"/>
            <a:t> » trouvés dans l'ensemble d'apprentissage.</a:t>
          </a:r>
          <a:endParaRPr lang="en-US" sz="1800" kern="1200" dirty="0"/>
        </a:p>
      </dsp:txBody>
      <dsp:txXfrm rot="-10800000">
        <a:off x="714" y="1003"/>
        <a:ext cx="6494387" cy="757077"/>
      </dsp:txXfrm>
    </dsp:sp>
    <dsp:sp modelId="{CD529F32-87B4-6048-83A8-FE90F21469F9}">
      <dsp:nvSpPr>
        <dsp:cNvPr id="0" name=""/>
        <dsp:cNvSpPr/>
      </dsp:nvSpPr>
      <dsp:spPr>
        <a:xfrm>
          <a:off x="1156" y="787395"/>
          <a:ext cx="3246751" cy="586288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On s’en sert pour prédire les valeurs manquantes de la variable </a:t>
          </a:r>
          <a:r>
            <a:rPr lang="fr-FR" sz="1300" b="1" kern="1200" dirty="0"/>
            <a:t>Nutrition Grade </a:t>
          </a:r>
          <a:endParaRPr lang="en-US" sz="1300" kern="1200" dirty="0"/>
        </a:p>
      </dsp:txBody>
      <dsp:txXfrm>
        <a:off x="1156" y="787395"/>
        <a:ext cx="3246751" cy="586288"/>
      </dsp:txXfrm>
    </dsp:sp>
    <dsp:sp modelId="{59494FF5-3B0A-3941-B614-964AD145526F}">
      <dsp:nvSpPr>
        <dsp:cNvPr id="0" name=""/>
        <dsp:cNvSpPr/>
      </dsp:nvSpPr>
      <dsp:spPr>
        <a:xfrm>
          <a:off x="3247908" y="787395"/>
          <a:ext cx="3246751" cy="586288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Il reste 2206 Nan donc 5% de valeurs manquantes pour cette variable</a:t>
          </a:r>
          <a:endParaRPr lang="en-US" sz="1300" kern="1200" dirty="0"/>
        </a:p>
      </dsp:txBody>
      <dsp:txXfrm>
        <a:off x="3247908" y="787395"/>
        <a:ext cx="3246751" cy="586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BD07-3022-C446-88B1-C845EDC9EE52}">
      <dsp:nvSpPr>
        <dsp:cNvPr id="0" name=""/>
        <dsp:cNvSpPr/>
      </dsp:nvSpPr>
      <dsp:spPr>
        <a:xfrm>
          <a:off x="3206" y="26768"/>
          <a:ext cx="3126581" cy="959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Informations générales sur le produit  </a:t>
          </a:r>
          <a:endParaRPr lang="en-US" sz="2000" kern="1200" dirty="0"/>
        </a:p>
      </dsp:txBody>
      <dsp:txXfrm>
        <a:off x="3206" y="26768"/>
        <a:ext cx="3126581" cy="959433"/>
      </dsp:txXfrm>
    </dsp:sp>
    <dsp:sp modelId="{E2EC0FF4-3D39-B948-9121-7008DA4696C1}">
      <dsp:nvSpPr>
        <dsp:cNvPr id="0" name=""/>
        <dsp:cNvSpPr/>
      </dsp:nvSpPr>
      <dsp:spPr>
        <a:xfrm>
          <a:off x="3206" y="986201"/>
          <a:ext cx="3126581" cy="20947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 code du produit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 nom du produit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catégorie du produit (pnns_groups_1 et pnns_groups_2)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 marque</a:t>
          </a:r>
          <a:endParaRPr lang="en-US" sz="2000" kern="1200" dirty="0"/>
        </a:p>
      </dsp:txBody>
      <dsp:txXfrm>
        <a:off x="3206" y="986201"/>
        <a:ext cx="3126581" cy="2094778"/>
      </dsp:txXfrm>
    </dsp:sp>
    <dsp:sp modelId="{DEE95ED8-8E83-0048-A02F-C1C7F671F6D0}">
      <dsp:nvSpPr>
        <dsp:cNvPr id="0" name=""/>
        <dsp:cNvSpPr/>
      </dsp:nvSpPr>
      <dsp:spPr>
        <a:xfrm>
          <a:off x="3567509" y="26768"/>
          <a:ext cx="3126581" cy="959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Informations nutritionnelles (pour 100g de produit):</a:t>
          </a:r>
          <a:endParaRPr lang="en-US" sz="2000" kern="1200" dirty="0"/>
        </a:p>
      </dsp:txBody>
      <dsp:txXfrm>
        <a:off x="3567509" y="26768"/>
        <a:ext cx="3126581" cy="959433"/>
      </dsp:txXfrm>
    </dsp:sp>
    <dsp:sp modelId="{1E54424A-EB28-C441-BDD2-0E1F6C217890}">
      <dsp:nvSpPr>
        <dsp:cNvPr id="0" name=""/>
        <dsp:cNvSpPr/>
      </dsp:nvSpPr>
      <dsp:spPr>
        <a:xfrm>
          <a:off x="3567509" y="1012969"/>
          <a:ext cx="3126581" cy="20947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glucides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 gras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 sel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fibres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protéines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l'énergie</a:t>
          </a:r>
        </a:p>
      </dsp:txBody>
      <dsp:txXfrm>
        <a:off x="3567509" y="1012969"/>
        <a:ext cx="3126581" cy="2094778"/>
      </dsp:txXfrm>
    </dsp:sp>
    <dsp:sp modelId="{7B2D378A-DB3E-1F4A-A121-6E835C48DC44}">
      <dsp:nvSpPr>
        <dsp:cNvPr id="0" name=""/>
        <dsp:cNvSpPr/>
      </dsp:nvSpPr>
      <dsp:spPr>
        <a:xfrm>
          <a:off x="7131812" y="26768"/>
          <a:ext cx="3126581" cy="959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 nutrition grade</a:t>
          </a:r>
          <a:endParaRPr lang="en-US" sz="2000" kern="1200" dirty="0"/>
        </a:p>
      </dsp:txBody>
      <dsp:txXfrm>
        <a:off x="7131812" y="26768"/>
        <a:ext cx="3126581" cy="959433"/>
      </dsp:txXfrm>
    </dsp:sp>
    <dsp:sp modelId="{1275587D-C983-8D44-B44C-D68041732924}">
      <dsp:nvSpPr>
        <dsp:cNvPr id="0" name=""/>
        <dsp:cNvSpPr/>
      </dsp:nvSpPr>
      <dsp:spPr>
        <a:xfrm>
          <a:off x="7131812" y="986201"/>
          <a:ext cx="3126581" cy="20947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 nutrition grade (score de A à E)</a:t>
          </a:r>
        </a:p>
      </dsp:txBody>
      <dsp:txXfrm>
        <a:off x="7131812" y="986201"/>
        <a:ext cx="3126581" cy="2094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3A857-D754-874C-BE7E-EF47767FDFDF}">
      <dsp:nvSpPr>
        <dsp:cNvPr id="0" name=""/>
        <dsp:cNvSpPr/>
      </dsp:nvSpPr>
      <dsp:spPr>
        <a:xfrm>
          <a:off x="0" y="3270248"/>
          <a:ext cx="11007305" cy="7151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Ici on s’en sert </a:t>
          </a:r>
          <a:r>
            <a:rPr lang="fr-FR" sz="2000" b="0" i="0" kern="1200" dirty="0"/>
            <a:t>pour mieux comprendre les </a:t>
          </a:r>
          <a:r>
            <a:rPr lang="fr-FR" sz="2000" b="1" i="0" kern="1200" dirty="0"/>
            <a:t>corrélations</a:t>
          </a:r>
          <a:r>
            <a:rPr lang="fr-FR" sz="2000" b="0" i="0" kern="1200" dirty="0"/>
            <a:t> qui existent entre les données</a:t>
          </a:r>
          <a:endParaRPr lang="en-US" sz="2000" b="1" kern="1200" dirty="0"/>
        </a:p>
      </dsp:txBody>
      <dsp:txXfrm>
        <a:off x="0" y="3270248"/>
        <a:ext cx="11007305" cy="715154"/>
      </dsp:txXfrm>
    </dsp:sp>
    <dsp:sp modelId="{89996346-FDE5-EC40-AEB3-CEB4F0F619F3}">
      <dsp:nvSpPr>
        <dsp:cNvPr id="0" name=""/>
        <dsp:cNvSpPr/>
      </dsp:nvSpPr>
      <dsp:spPr>
        <a:xfrm rot="10800000">
          <a:off x="0" y="2179714"/>
          <a:ext cx="11007305" cy="109990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i="0" kern="1200" dirty="0"/>
            <a:t>L’enjeu est généralement de réduire de manière significative la dimension du jeu de données tout en conservant au maximum l'information véhiculée par les données. On parle de part de </a:t>
          </a:r>
          <a:r>
            <a:rPr lang="fr-FR" sz="1700" b="1" i="0" kern="1200" dirty="0"/>
            <a:t>variance expliquée</a:t>
          </a:r>
          <a:r>
            <a:rPr lang="fr-FR" sz="1700" i="0" kern="1200" dirty="0"/>
            <a:t>. </a:t>
          </a:r>
          <a:endParaRPr lang="en-US" sz="1700" kern="1200" dirty="0"/>
        </a:p>
      </dsp:txBody>
      <dsp:txXfrm rot="10800000">
        <a:off x="0" y="2179714"/>
        <a:ext cx="11007305" cy="714687"/>
      </dsp:txXfrm>
    </dsp:sp>
    <dsp:sp modelId="{B2238546-FCAD-6345-AE04-710A77595556}">
      <dsp:nvSpPr>
        <dsp:cNvPr id="0" name=""/>
        <dsp:cNvSpPr/>
      </dsp:nvSpPr>
      <dsp:spPr>
        <a:xfrm rot="10800000">
          <a:off x="0" y="1090534"/>
          <a:ext cx="11007305" cy="109990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Il s’agit de résumer l’information contenue dans un ensemble de données en un certain nombre de variables synthétiques, combinaisons linéaires des variables originelles : ce sont les </a:t>
          </a:r>
          <a:r>
            <a:rPr lang="fr-FR" sz="1700" b="1" i="0" kern="1200" dirty="0"/>
            <a:t>Composantes Principales. </a:t>
          </a:r>
          <a:endParaRPr lang="en-US" sz="1700" kern="1200" dirty="0"/>
        </a:p>
      </dsp:txBody>
      <dsp:txXfrm rot="10800000">
        <a:off x="0" y="1090534"/>
        <a:ext cx="11007305" cy="714687"/>
      </dsp:txXfrm>
    </dsp:sp>
    <dsp:sp modelId="{52B6AC11-2D3F-6549-ADD1-4053AC6C72CB}">
      <dsp:nvSpPr>
        <dsp:cNvPr id="0" name=""/>
        <dsp:cNvSpPr/>
      </dsp:nvSpPr>
      <dsp:spPr>
        <a:xfrm rot="10800000">
          <a:off x="0" y="1354"/>
          <a:ext cx="11007305" cy="10999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Méthode de </a:t>
          </a:r>
          <a:r>
            <a:rPr lang="fr-FR" sz="1700" b="1" i="0" kern="1200" dirty="0"/>
            <a:t>réduction de dimension </a:t>
          </a:r>
          <a:r>
            <a:rPr lang="fr-FR" sz="1700" b="0" i="0" kern="1200" dirty="0"/>
            <a:t>qui consiste à transformer des variables corrélées en nouvelles variables décorrélées les unes des autres </a:t>
          </a:r>
          <a:endParaRPr lang="en-US" sz="1700" kern="1200" dirty="0"/>
        </a:p>
      </dsp:txBody>
      <dsp:txXfrm rot="10800000">
        <a:off x="0" y="1354"/>
        <a:ext cx="11007305" cy="714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B0116-A5B7-8D49-A10D-96F2F42105FC}">
      <dsp:nvSpPr>
        <dsp:cNvPr id="0" name=""/>
        <dsp:cNvSpPr/>
      </dsp:nvSpPr>
      <dsp:spPr>
        <a:xfrm>
          <a:off x="0" y="0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Les données ont été nettoyées et sont cohérentes</a:t>
          </a:r>
        </a:p>
      </dsp:txBody>
      <dsp:txXfrm>
        <a:off x="16384" y="16384"/>
        <a:ext cx="7232352" cy="526626"/>
      </dsp:txXfrm>
    </dsp:sp>
    <dsp:sp modelId="{21BCE17C-09E2-B64B-8B1D-C2D578C67BA5}">
      <dsp:nvSpPr>
        <dsp:cNvPr id="0" name=""/>
        <dsp:cNvSpPr/>
      </dsp:nvSpPr>
      <dsp:spPr>
        <a:xfrm>
          <a:off x="590042" y="637088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Données non indépendantes : corrélation forte de certaines variables avec le </a:t>
          </a:r>
          <a:r>
            <a:rPr lang="fr-FR" sz="1500" kern="1200" dirty="0" err="1"/>
            <a:t>Nutritition</a:t>
          </a:r>
          <a:r>
            <a:rPr lang="fr-FR" sz="1500" kern="1200" dirty="0"/>
            <a:t> Grade</a:t>
          </a:r>
        </a:p>
      </dsp:txBody>
      <dsp:txXfrm>
        <a:off x="606426" y="653472"/>
        <a:ext cx="6915015" cy="526626"/>
      </dsp:txXfrm>
    </dsp:sp>
    <dsp:sp modelId="{D53E8F04-661D-FA48-91DA-C7D8F2D9EA6A}">
      <dsp:nvSpPr>
        <dsp:cNvPr id="0" name=""/>
        <dsp:cNvSpPr/>
      </dsp:nvSpPr>
      <dsp:spPr>
        <a:xfrm>
          <a:off x="1180084" y="1274176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Le base de données finale comprends 12 variables et </a:t>
          </a:r>
          <a:r>
            <a:rPr lang="fr-FR" sz="1500" b="0" i="0" kern="1200" dirty="0"/>
            <a:t>41524 produis différents</a:t>
          </a:r>
          <a:endParaRPr lang="en-US" sz="1500" kern="1200" dirty="0"/>
        </a:p>
      </dsp:txBody>
      <dsp:txXfrm>
        <a:off x="1196468" y="1290560"/>
        <a:ext cx="6915015" cy="526626"/>
      </dsp:txXfrm>
    </dsp:sp>
    <dsp:sp modelId="{0FCDCF9A-0088-E54A-8BBA-65804D0C2799}">
      <dsp:nvSpPr>
        <dsp:cNvPr id="0" name=""/>
        <dsp:cNvSpPr/>
      </dsp:nvSpPr>
      <dsp:spPr>
        <a:xfrm>
          <a:off x="1770126" y="1911265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Il y a donc assez de données de bonne qualité pour réaliser l’application : le jeu de données est prêt et pertinent </a:t>
          </a:r>
          <a:endParaRPr lang="en-US" sz="1500" kern="1200" dirty="0"/>
        </a:p>
      </dsp:txBody>
      <dsp:txXfrm>
        <a:off x="1786510" y="1927649"/>
        <a:ext cx="6915015" cy="526626"/>
      </dsp:txXfrm>
    </dsp:sp>
    <dsp:sp modelId="{EA560A4F-4D8A-3345-A496-A1E80B939982}">
      <dsp:nvSpPr>
        <dsp:cNvPr id="0" name=""/>
        <dsp:cNvSpPr/>
      </dsp:nvSpPr>
      <dsp:spPr>
        <a:xfrm>
          <a:off x="2360168" y="2548353"/>
          <a:ext cx="7901431" cy="55939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Il y a aussi </a:t>
          </a:r>
          <a:r>
            <a:rPr lang="fr-FR" sz="1500" kern="1200" dirty="0"/>
            <a:t>les variables nécessaire à la prédiction du nutrition Grade en cas de nouveau produit : KNN (</a:t>
          </a:r>
          <a:r>
            <a:rPr lang="fr-FR" sz="1500" kern="1200" dirty="0" err="1"/>
            <a:t>n_neighbors</a:t>
          </a:r>
          <a:r>
            <a:rPr lang="fr-FR" sz="1500" kern="1200" dirty="0"/>
            <a:t> = 5)</a:t>
          </a:r>
          <a:endParaRPr lang="en-US" sz="1500" kern="1200" dirty="0"/>
        </a:p>
      </dsp:txBody>
      <dsp:txXfrm>
        <a:off x="2376552" y="2564737"/>
        <a:ext cx="6915015" cy="526626"/>
      </dsp:txXfrm>
    </dsp:sp>
    <dsp:sp modelId="{EF53877F-5F39-0540-8B33-1F23CA6BBF9D}">
      <dsp:nvSpPr>
        <dsp:cNvPr id="0" name=""/>
        <dsp:cNvSpPr/>
      </dsp:nvSpPr>
      <dsp:spPr>
        <a:xfrm>
          <a:off x="7537825" y="408668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19636" y="408668"/>
        <a:ext cx="199984" cy="273614"/>
      </dsp:txXfrm>
    </dsp:sp>
    <dsp:sp modelId="{4B52329A-5AA3-4F42-B571-D0B6ABCC5D26}">
      <dsp:nvSpPr>
        <dsp:cNvPr id="0" name=""/>
        <dsp:cNvSpPr/>
      </dsp:nvSpPr>
      <dsp:spPr>
        <a:xfrm>
          <a:off x="8127867" y="1045757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8209678" y="1045757"/>
        <a:ext cx="199984" cy="273614"/>
      </dsp:txXfrm>
    </dsp:sp>
    <dsp:sp modelId="{727A1C42-94DD-BC42-BEE8-24420FF5132A}">
      <dsp:nvSpPr>
        <dsp:cNvPr id="0" name=""/>
        <dsp:cNvSpPr/>
      </dsp:nvSpPr>
      <dsp:spPr>
        <a:xfrm>
          <a:off x="8717909" y="1673522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99720" y="1673522"/>
        <a:ext cx="199984" cy="273614"/>
      </dsp:txXfrm>
    </dsp:sp>
    <dsp:sp modelId="{E8EE38EE-2F14-F640-B3D7-A0ED11994E99}">
      <dsp:nvSpPr>
        <dsp:cNvPr id="0" name=""/>
        <dsp:cNvSpPr/>
      </dsp:nvSpPr>
      <dsp:spPr>
        <a:xfrm>
          <a:off x="9307951" y="2316826"/>
          <a:ext cx="363606" cy="3636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389762" y="2316826"/>
        <a:ext cx="199984" cy="27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43815-B6C0-BD4A-AE00-F41CE6A9A04D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BACB6-BC6D-4F43-8682-6B88F726F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9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BACB6-BC6D-4F43-8682-6B88F726F5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9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valider que le jeu de données est prêt et pertinent pour valider l’idée d’application initiale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BACB6-BC6D-4F43-8682-6B88F726F5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BACB6-BC6D-4F43-8682-6B88F726F5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6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Analyse multivariée descriptive :  ACP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BACB6-BC6D-4F43-8682-6B88F726F5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95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294C8-C003-AEEA-8475-7A5469B33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d’application au service de la santé publique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5DFAAD-E416-4001-955E-F2937DB6C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Participation d’un appel à projet pour trouver des idées innovantes d’applications en lien avec l’alimentation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DD0BD6-A7CD-321A-1DFB-31AA4290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" y="286442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0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D0CE434-079B-1D04-D84F-7C5AF5A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fr-FR" sz="2200">
                <a:solidFill>
                  <a:srgbClr val="FFFFFF"/>
                </a:solidFill>
              </a:rPr>
              <a:t>KNN imputer pour remplir le nutrition grade</a:t>
            </a:r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97C07131-A75D-640B-0AEF-FD9327186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296162"/>
              </p:ext>
            </p:extLst>
          </p:nvPr>
        </p:nvGraphicFramePr>
        <p:xfrm>
          <a:off x="646855" y="707366"/>
          <a:ext cx="6495817" cy="567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4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D0CE434-079B-1D04-D84F-7C5AF5A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/>
              <a:t>Variables finales nécessaires à l’application</a:t>
            </a:r>
            <a:endParaRPr lang="fr-FR" dirty="0"/>
          </a:p>
        </p:txBody>
      </p:sp>
      <p:graphicFrame>
        <p:nvGraphicFramePr>
          <p:cNvPr id="17" name="Espace réservé du contenu 6">
            <a:extLst>
              <a:ext uri="{FF2B5EF4-FFF2-40B4-BE49-F238E27FC236}">
                <a16:creationId xmlns:a16="http://schemas.microsoft.com/office/drawing/2014/main" id="{08F7260E-D2B3-3700-AD97-D119E9649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8658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4566BCC-B697-152D-BFF8-EA7B69AF5EC5}"/>
              </a:ext>
            </a:extLst>
          </p:cNvPr>
          <p:cNvSpPr txBox="1"/>
          <p:nvPr/>
        </p:nvSpPr>
        <p:spPr>
          <a:xfrm>
            <a:off x="3200400" y="58933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fr-FR" dirty="0"/>
              <a:t> Il reste 12 variables et </a:t>
            </a:r>
            <a:r>
              <a:rPr lang="fr-FR" b="0" i="0" dirty="0"/>
              <a:t>41524 lignes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1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90C59-04CC-3C02-9DCD-2DEEE54B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Boxplot des variables “100_gr”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9E00CE-A0DB-6088-0039-E9AC6AC362B0}"/>
              </a:ext>
            </a:extLst>
          </p:cNvPr>
          <p:cNvSpPr txBox="1"/>
          <p:nvPr/>
        </p:nvSpPr>
        <p:spPr>
          <a:xfrm>
            <a:off x="640081" y="4432685"/>
            <a:ext cx="348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valeurs des variables sont bien comprises entre 0 et 100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0B709F-8859-8163-6B9E-644781926439}"/>
              </a:ext>
            </a:extLst>
          </p:cNvPr>
          <p:cNvSpPr txBox="1"/>
          <p:nvPr/>
        </p:nvSpPr>
        <p:spPr>
          <a:xfrm>
            <a:off x="257908" y="152399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</a:t>
            </a:r>
            <a:r>
              <a:rPr lang="fr-FR" dirty="0" err="1"/>
              <a:t>uni-variée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67547F-1A1D-ACB4-739C-A6EBDE8988DC}"/>
              </a:ext>
            </a:extLst>
          </p:cNvPr>
          <p:cNvSpPr txBox="1"/>
          <p:nvPr/>
        </p:nvSpPr>
        <p:spPr>
          <a:xfrm>
            <a:off x="3048000" y="324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057060B-12A2-D369-3339-D3BADB9A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75" y="714118"/>
            <a:ext cx="7388746" cy="58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72BD7-CA1A-BE4E-4CB5-F2114060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54" y="1131882"/>
            <a:ext cx="3337022" cy="170096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Pairplot</a:t>
            </a:r>
            <a:r>
              <a:rPr lang="en-US" dirty="0"/>
              <a:t> des variables “_100g”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07B957-2CB8-EF39-3986-B467EE919352}"/>
              </a:ext>
            </a:extLst>
          </p:cNvPr>
          <p:cNvSpPr txBox="1"/>
          <p:nvPr/>
        </p:nvSpPr>
        <p:spPr>
          <a:xfrm>
            <a:off x="286871" y="3418921"/>
            <a:ext cx="3565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nuages de point des variables 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gras et glucides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Protéines et glucides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Protéines et gras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Montrent que la somme des variable est bien inférieur à 100 grammes</a:t>
            </a:r>
          </a:p>
          <a:p>
            <a:pPr marL="742950" lvl="1" indent="-285750">
              <a:buFontTx/>
              <a:buChar char="-"/>
            </a:pP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344C68-9B51-A30E-16A5-9045DED6F577}"/>
              </a:ext>
            </a:extLst>
          </p:cNvPr>
          <p:cNvSpPr txBox="1"/>
          <p:nvPr/>
        </p:nvSpPr>
        <p:spPr>
          <a:xfrm>
            <a:off x="286871" y="125506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bivariée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7C6C1148-885E-B783-4FD0-A4990424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40" y="98777"/>
            <a:ext cx="6414606" cy="6510087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1100744-8632-2C5A-0BF3-64ABFDA487F5}"/>
              </a:ext>
            </a:extLst>
          </p:cNvPr>
          <p:cNvCxnSpPr>
            <a:cxnSpLocks/>
          </p:cNvCxnSpPr>
          <p:nvPr/>
        </p:nvCxnSpPr>
        <p:spPr>
          <a:xfrm flipV="1">
            <a:off x="3572297" y="2931622"/>
            <a:ext cx="2828503" cy="69011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D3394EA-C41A-72A5-5CC5-C22CAE764B45}"/>
              </a:ext>
            </a:extLst>
          </p:cNvPr>
          <p:cNvCxnSpPr>
            <a:cxnSpLocks/>
          </p:cNvCxnSpPr>
          <p:nvPr/>
        </p:nvCxnSpPr>
        <p:spPr>
          <a:xfrm>
            <a:off x="3572297" y="3621738"/>
            <a:ext cx="3742903" cy="8398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FD1C295-F378-35C4-AF34-0FB3274FE396}"/>
              </a:ext>
            </a:extLst>
          </p:cNvPr>
          <p:cNvCxnSpPr>
            <a:cxnSpLocks/>
          </p:cNvCxnSpPr>
          <p:nvPr/>
        </p:nvCxnSpPr>
        <p:spPr>
          <a:xfrm>
            <a:off x="3572297" y="3621737"/>
            <a:ext cx="2828503" cy="118226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2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AD0FD2-AF9A-4626-A717-49B02235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2256AD-33EC-1BD9-C2F2-729137B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5" y="620343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Heatmap de correlation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9AF048-01BF-4742-B8D3-428C27C1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B717E0-2043-6F8D-274D-3268CF056EF3}"/>
              </a:ext>
            </a:extLst>
          </p:cNvPr>
          <p:cNvSpPr txBox="1"/>
          <p:nvPr/>
        </p:nvSpPr>
        <p:spPr>
          <a:xfrm>
            <a:off x="381089" y="2524468"/>
            <a:ext cx="53307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Forte corrélation le gras et l’énergie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Corrélation moyenne entre le Nutrition Grade 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gras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Corrélation moyenne entre l’énergie 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gras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glucides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1600" dirty="0"/>
              <a:t>Le Nutrition Grade </a:t>
            </a:r>
            <a:r>
              <a:rPr lang="fr-FR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 déterminé par la quantité de nutriments bons et mauvais pour la santé :</a:t>
            </a:r>
            <a:r>
              <a:rPr lang="fr-FR" sz="1600" dirty="0">
                <a:effectLst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600" b="1" dirty="0"/>
              <a:t>Points positifs </a:t>
            </a:r>
            <a:r>
              <a:rPr lang="fr-FR" sz="1600" dirty="0"/>
              <a:t>: la proportion de fibres, de protéines, de fruits, de légumes, de noix, d'huiles d'olive, de colza et de noix</a:t>
            </a:r>
          </a:p>
          <a:p>
            <a:pPr marL="285750" indent="-285750">
              <a:buFontTx/>
              <a:buChar char="-"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Points négatifs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 l'énergie, les graisses, les sucres, et le sodium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742C48-9E10-2C33-884F-3BF3E19F2E5C}"/>
              </a:ext>
            </a:extLst>
          </p:cNvPr>
          <p:cNvSpPr txBox="1"/>
          <p:nvPr/>
        </p:nvSpPr>
        <p:spPr>
          <a:xfrm>
            <a:off x="286871" y="125506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bivariée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F1671DB-B147-77AF-BB3B-2EEAB437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61" y="848077"/>
            <a:ext cx="5676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EC4B8B-E242-232E-BA8A-F537441B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Boxplot selon le nutrigrade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E058BD-8119-AD38-EC64-13F7C363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99" y="233202"/>
            <a:ext cx="4772433" cy="3829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46BBBA-D1B7-D352-C9CC-DFFDE7F5F6B8}"/>
              </a:ext>
            </a:extLst>
          </p:cNvPr>
          <p:cNvSpPr txBox="1"/>
          <p:nvPr/>
        </p:nvSpPr>
        <p:spPr>
          <a:xfrm>
            <a:off x="2602523" y="5740246"/>
            <a:ext cx="595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gras a de l’influence sur le Nutrition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protéines n’ont pas d’influence sur le Nutrition Grade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42382B-A0DE-A362-99CF-759FCA9E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40" y="219701"/>
            <a:ext cx="4673363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13C6F-0478-B7A7-6263-2DC84A20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Analyse multivariée descriptive : ACP 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9BBF585F-7799-E764-71FB-D496FDD28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600647"/>
              </p:ext>
            </p:extLst>
          </p:nvPr>
        </p:nvGraphicFramePr>
        <p:xfrm>
          <a:off x="638355" y="2363638"/>
          <a:ext cx="11007305" cy="3985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81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C2B1D3-FD22-FF81-3095-96F07249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827083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Eboulis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propres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CEF4AE-7BAD-8EF3-E4FA-61B49BD5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47" y="640080"/>
            <a:ext cx="5724784" cy="5266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7F671E-A178-8A88-EB22-6DB4B423D6A3}"/>
              </a:ext>
            </a:extLst>
          </p:cNvPr>
          <p:cNvSpPr txBox="1"/>
          <p:nvPr/>
        </p:nvSpPr>
        <p:spPr>
          <a:xfrm>
            <a:off x="481947" y="3136668"/>
            <a:ext cx="3854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2 premières composantes expliquent environ 60% de la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80% de la variance est comprise dans les 4 premières composantes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Si on voulait faire de la réduction de dimension pourrait réduire notre </a:t>
            </a:r>
            <a:r>
              <a:rPr lang="fr-FR" dirty="0" err="1"/>
              <a:t>DataFrame</a:t>
            </a:r>
            <a:r>
              <a:rPr lang="fr-FR" dirty="0"/>
              <a:t> à 4 variables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EC9A652-7E9C-133D-A003-336975775F2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241898" y="1255201"/>
            <a:ext cx="1532772" cy="320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F0C5629-A2B1-DE80-A007-4D2666C65C19}"/>
              </a:ext>
            </a:extLst>
          </p:cNvPr>
          <p:cNvSpPr txBox="1"/>
          <p:nvPr/>
        </p:nvSpPr>
        <p:spPr>
          <a:xfrm>
            <a:off x="10774670" y="1422208"/>
            <a:ext cx="145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Variance cumulée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70CB697-CFF8-D071-B1EC-EE9966475A66}"/>
              </a:ext>
            </a:extLst>
          </p:cNvPr>
          <p:cNvCxnSpPr/>
          <p:nvPr/>
        </p:nvCxnSpPr>
        <p:spPr>
          <a:xfrm flipH="1">
            <a:off x="9155723" y="4067908"/>
            <a:ext cx="172386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1B23519-6997-88B1-92E2-9E0D552A9322}"/>
              </a:ext>
            </a:extLst>
          </p:cNvPr>
          <p:cNvSpPr txBox="1"/>
          <p:nvPr/>
        </p:nvSpPr>
        <p:spPr>
          <a:xfrm>
            <a:off x="10879583" y="3838739"/>
            <a:ext cx="1077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Variance de chaque nouvelle composante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7CA288-765D-8366-ED03-AAB9749D4BAC}"/>
              </a:ext>
            </a:extLst>
          </p:cNvPr>
          <p:cNvSpPr txBox="1"/>
          <p:nvPr/>
        </p:nvSpPr>
        <p:spPr>
          <a:xfrm>
            <a:off x="154766" y="184666"/>
            <a:ext cx="369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multivariée descriptive :  ACP</a:t>
            </a:r>
          </a:p>
        </p:txBody>
      </p:sp>
    </p:spTree>
    <p:extLst>
      <p:ext uri="{BB962C8B-B14F-4D97-AF65-F5344CB8AC3E}">
        <p14:creationId xmlns:p14="http://schemas.microsoft.com/office/powerpoint/2010/main" val="342528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5C8E5-5266-088A-0066-41EAE68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4199"/>
            <a:ext cx="7729728" cy="1188720"/>
          </a:xfrm>
        </p:spPr>
        <p:txBody>
          <a:bodyPr/>
          <a:lstStyle/>
          <a:p>
            <a:r>
              <a:rPr lang="fr-FR" dirty="0"/>
              <a:t>Cercle de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91C1C6-D083-EF03-3F78-27357876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69" y="1988552"/>
            <a:ext cx="5096434" cy="4277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28EA14-E80A-379A-2307-CE936875ACE0}"/>
              </a:ext>
            </a:extLst>
          </p:cNvPr>
          <p:cNvSpPr txBox="1"/>
          <p:nvPr/>
        </p:nvSpPr>
        <p:spPr>
          <a:xfrm>
            <a:off x="286871" y="125506"/>
            <a:ext cx="369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multivariée descriptive :  ACP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83050B-1074-3C9E-31A8-7BF9627BF9F0}"/>
              </a:ext>
            </a:extLst>
          </p:cNvPr>
          <p:cNvSpPr txBox="1"/>
          <p:nvPr/>
        </p:nvSpPr>
        <p:spPr>
          <a:xfrm>
            <a:off x="508001" y="2144889"/>
            <a:ext cx="52719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271A38"/>
                </a:solidFill>
                <a:effectLst/>
              </a:rPr>
              <a:t>Les variables les plus corrélées à F1 sont :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271A38"/>
                </a:solidFill>
              </a:rPr>
              <a:t>Nutrition Grade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271A38"/>
                </a:solidFill>
              </a:rPr>
              <a:t>Fat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271A38"/>
                </a:solidFill>
              </a:rPr>
              <a:t>Energy</a:t>
            </a:r>
            <a:endParaRPr lang="fr-FR" sz="1600" dirty="0"/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b="0" i="0" dirty="0">
                <a:effectLst/>
              </a:rPr>
              <a:t>Les variables les plus corrélées à F2 sont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Salt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Proteins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Fiber</a:t>
            </a:r>
            <a:r>
              <a:rPr lang="fr-FR" sz="1600" dirty="0"/>
              <a:t> (avec une </a:t>
            </a:r>
            <a:r>
              <a:rPr lang="fr-FR" sz="1600" dirty="0" err="1"/>
              <a:t>correlation</a:t>
            </a:r>
            <a:r>
              <a:rPr lang="fr-FR" sz="1600" dirty="0"/>
              <a:t> négative) : flèche courte donc à ne pas </a:t>
            </a:r>
            <a:r>
              <a:rPr lang="fr-FR" sz="1600" dirty="0" err="1"/>
              <a:t>interpreter</a:t>
            </a:r>
            <a:r>
              <a:rPr lang="fr-F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Carbohydrates (avec une </a:t>
            </a:r>
            <a:r>
              <a:rPr lang="fr-FR" sz="1600" dirty="0" err="1"/>
              <a:t>correlation</a:t>
            </a:r>
            <a:r>
              <a:rPr lang="fr-FR" sz="1600" dirty="0"/>
              <a:t> négative)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Plus il y a du gras ou de l’énergie dans un produit, plus le </a:t>
            </a:r>
            <a:r>
              <a:rPr lang="fr-FR" dirty="0" err="1"/>
              <a:t>Nutrigrade</a:t>
            </a:r>
            <a:r>
              <a:rPr lang="fr-FR" dirty="0"/>
              <a:t> est élevé (‘e’)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L’axe F1 représente donc le Nutrition Grade : plus F1 augmente, plus le Nutrition Grade est mauvais</a:t>
            </a:r>
          </a:p>
        </p:txBody>
      </p:sp>
    </p:spTree>
    <p:extLst>
      <p:ext uri="{BB962C8B-B14F-4D97-AF65-F5344CB8AC3E}">
        <p14:creationId xmlns:p14="http://schemas.microsoft.com/office/powerpoint/2010/main" val="71753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5C8E5-5266-088A-0066-41EAE68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4199"/>
            <a:ext cx="7729728" cy="1188720"/>
          </a:xfrm>
        </p:spPr>
        <p:txBody>
          <a:bodyPr/>
          <a:lstStyle/>
          <a:p>
            <a:r>
              <a:rPr lang="fr-FR" dirty="0"/>
              <a:t>Projection des individus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8EA14-E80A-379A-2307-CE936875ACE0}"/>
              </a:ext>
            </a:extLst>
          </p:cNvPr>
          <p:cNvSpPr txBox="1"/>
          <p:nvPr/>
        </p:nvSpPr>
        <p:spPr>
          <a:xfrm>
            <a:off x="286871" y="125506"/>
            <a:ext cx="369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 multivariée descriptive :  ACP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E656F9-1514-D549-413F-1BF85184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90" y="1967532"/>
            <a:ext cx="5602883" cy="43462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9BB690-D232-FE12-2BBA-E8E7863783E8}"/>
              </a:ext>
            </a:extLst>
          </p:cNvPr>
          <p:cNvSpPr txBox="1"/>
          <p:nvPr/>
        </p:nvSpPr>
        <p:spPr>
          <a:xfrm>
            <a:off x="762427" y="3105289"/>
            <a:ext cx="454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déplacer le long de l’axe F1 </a:t>
            </a:r>
            <a:r>
              <a:rPr lang="fr-FR" b="0" i="0" dirty="0">
                <a:solidFill>
                  <a:srgbClr val="271A38"/>
                </a:solidFill>
                <a:effectLst/>
              </a:rPr>
              <a:t>dans le sens croissant, c’est un peu se déplacer vers des produits avec un mauvais </a:t>
            </a:r>
            <a:r>
              <a:rPr lang="fr-FR" dirty="0"/>
              <a:t>nutrition grade</a:t>
            </a:r>
            <a:r>
              <a:rPr lang="fr-FR"/>
              <a:t>: 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Plus on F1 augmente, plus le Nutrition Grade est élevé donc est mauvais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Cohérent avec l’analyse du cercle de corrélation </a:t>
            </a:r>
          </a:p>
        </p:txBody>
      </p:sp>
    </p:spTree>
    <p:extLst>
      <p:ext uri="{BB962C8B-B14F-4D97-AF65-F5344CB8AC3E}">
        <p14:creationId xmlns:p14="http://schemas.microsoft.com/office/powerpoint/2010/main" val="12451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1FBBF-80BB-39D2-51C4-27439FEF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Base de données Open Food </a:t>
            </a:r>
            <a:r>
              <a:rPr lang="fr-FR" b="1" dirty="0" err="1">
                <a:solidFill>
                  <a:schemeClr val="tx1"/>
                </a:solidFill>
              </a:rPr>
              <a:t>Facts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507BA0-1F3A-709E-1D9C-E723A4A28DC9}"/>
              </a:ext>
            </a:extLst>
          </p:cNvPr>
          <p:cNvSpPr txBox="1"/>
          <p:nvPr/>
        </p:nvSpPr>
        <p:spPr>
          <a:xfrm>
            <a:off x="1490134" y="2537709"/>
            <a:ext cx="9574106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Base de données de produits alimentaires ouverte et collaborative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Composée de plus de 320 000 produits et 162 variables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Variables disponibles :</a:t>
            </a:r>
          </a:p>
          <a:p>
            <a:pPr>
              <a:lnSpc>
                <a:spcPct val="90000"/>
              </a:lnSpc>
            </a:pPr>
            <a:endParaRPr lang="fr-FR" sz="20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Informations générales sur le produit </a:t>
            </a:r>
            <a:r>
              <a:rPr lang="fr-FR" dirty="0"/>
              <a:t>: </a:t>
            </a:r>
            <a:r>
              <a:rPr lang="fr-FR" sz="1600" dirty="0"/>
              <a:t>le code du produit, l’url, le nom du produit, la quantité, la date de modification…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Des tags </a:t>
            </a:r>
            <a:r>
              <a:rPr lang="fr-FR" dirty="0"/>
              <a:t>: </a:t>
            </a:r>
            <a:r>
              <a:rPr lang="fr-FR" sz="1600" b="0" i="0" dirty="0">
                <a:effectLst/>
              </a:rPr>
              <a:t>catégorie du produit, marque, l’origine du produit, le magasin où on peut acheter le produit, les pays où on peut trouver le produit..</a:t>
            </a:r>
            <a:endParaRPr lang="fr-FR" sz="1600" i="0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Les ingrédients </a:t>
            </a:r>
            <a:r>
              <a:rPr lang="fr-FR" sz="1600" dirty="0"/>
              <a:t>composant le produit et les potentiels additifs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</a:rPr>
              <a:t>Des informations nutritionnelles </a:t>
            </a:r>
            <a:r>
              <a:rPr lang="fr-FR" sz="1600" b="0" i="0" dirty="0">
                <a:effectLst/>
              </a:rPr>
              <a:t>: quantité en grammes d’un nutriment (en g ou kJ) pour 100 grammes du produit : l'énergie, le sel, le sucre, le gras…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Le </a:t>
            </a:r>
            <a:r>
              <a:rPr lang="fr-FR" b="1" dirty="0" err="1"/>
              <a:t>Nutriscore</a:t>
            </a:r>
            <a:r>
              <a:rPr lang="fr-FR" b="1" dirty="0"/>
              <a:t> </a:t>
            </a:r>
            <a:r>
              <a:rPr lang="fr-FR" sz="1600" dirty="0"/>
              <a:t>: repère graphique qui classe les produits selon un score prenant en compte la teneur en nutriment et aliments à favoriser et ceux à limiter : A (« meilleure qualité nutritionnelle ») à E (« moins bonne qualité nutritionnelle »).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212F84-816E-2B93-506C-E38CBE6E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0" y="266031"/>
            <a:ext cx="1507141" cy="12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B56E82-F9C0-4CC0-AE84-5CDA8F7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analyse de la variance : </a:t>
            </a:r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ANOVA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A6088E-CDB5-3F8F-9A88-B9374F843F8D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</a:rPr>
              <a:t>l’ANOVA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compare les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moyennes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différents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groupes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et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démontre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l’existence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différences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statistiques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entre les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moyennes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. </a:t>
            </a:r>
            <a:r>
              <a:rPr lang="en-US" dirty="0">
                <a:solidFill>
                  <a:srgbClr val="404040"/>
                </a:solidFill>
              </a:rPr>
              <a:t>Elle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permet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d’identifier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une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différence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mais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ne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pas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quels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groupes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spécifiques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sont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statistiquement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différents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les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uns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autres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effectLst/>
              </a:rPr>
              <a:t>L'objectif</a:t>
            </a:r>
            <a:r>
              <a:rPr lang="en-US" dirty="0">
                <a:solidFill>
                  <a:srgbClr val="404040"/>
                </a:solidFill>
                <a:effectLst/>
              </a:rPr>
              <a:t> de </a:t>
            </a:r>
            <a:r>
              <a:rPr lang="en-US" dirty="0" err="1">
                <a:solidFill>
                  <a:srgbClr val="404040"/>
                </a:solidFill>
                <a:effectLst/>
              </a:rPr>
              <a:t>ce</a:t>
            </a:r>
            <a:r>
              <a:rPr lang="en-US" dirty="0">
                <a:solidFill>
                  <a:srgbClr val="404040"/>
                </a:solidFill>
                <a:effectLst/>
              </a:rPr>
              <a:t> test </a:t>
            </a:r>
            <a:r>
              <a:rPr lang="en-US" dirty="0" err="1">
                <a:solidFill>
                  <a:srgbClr val="404040"/>
                </a:solidFill>
                <a:effectLst/>
              </a:rPr>
              <a:t>est</a:t>
            </a:r>
            <a:r>
              <a:rPr lang="en-US" dirty="0">
                <a:solidFill>
                  <a:srgbClr val="404040"/>
                </a:solidFill>
                <a:effectLst/>
              </a:rPr>
              <a:t> de </a:t>
            </a:r>
            <a:r>
              <a:rPr lang="en-US" dirty="0" err="1">
                <a:solidFill>
                  <a:srgbClr val="404040"/>
                </a:solidFill>
                <a:effectLst/>
              </a:rPr>
              <a:t>conclure</a:t>
            </a:r>
            <a:r>
              <a:rPr lang="en-US" dirty="0">
                <a:solidFill>
                  <a:srgbClr val="404040"/>
                </a:solidFill>
                <a:effectLst/>
              </a:rPr>
              <a:t> sur </a:t>
            </a:r>
            <a:r>
              <a:rPr lang="en-US" dirty="0" err="1">
                <a:solidFill>
                  <a:srgbClr val="404040"/>
                </a:solidFill>
                <a:effectLst/>
              </a:rPr>
              <a:t>l'influence</a:t>
            </a:r>
            <a:r>
              <a:rPr lang="en-US" dirty="0">
                <a:solidFill>
                  <a:srgbClr val="404040"/>
                </a:solidFill>
                <a:effectLst/>
              </a:rPr>
              <a:t> </a:t>
            </a:r>
            <a:r>
              <a:rPr lang="en-US" dirty="0" err="1">
                <a:solidFill>
                  <a:srgbClr val="404040"/>
                </a:solidFill>
                <a:effectLst/>
              </a:rPr>
              <a:t>d'une</a:t>
            </a:r>
            <a:r>
              <a:rPr lang="en-US" dirty="0">
                <a:solidFill>
                  <a:srgbClr val="404040"/>
                </a:solidFill>
                <a:effectLst/>
              </a:rPr>
              <a:t> variable explicative </a:t>
            </a:r>
            <a:r>
              <a:rPr lang="en-US" dirty="0" err="1">
                <a:solidFill>
                  <a:srgbClr val="404040"/>
                </a:solidFill>
                <a:effectLst/>
              </a:rPr>
              <a:t>catégorielle</a:t>
            </a:r>
            <a:r>
              <a:rPr lang="en-US" dirty="0">
                <a:solidFill>
                  <a:srgbClr val="404040"/>
                </a:solidFill>
                <a:effectLst/>
              </a:rPr>
              <a:t> sur la </a:t>
            </a:r>
            <a:r>
              <a:rPr lang="en-US" dirty="0" err="1">
                <a:solidFill>
                  <a:srgbClr val="404040"/>
                </a:solidFill>
                <a:effectLst/>
              </a:rPr>
              <a:t>loi</a:t>
            </a:r>
            <a:r>
              <a:rPr lang="en-US" dirty="0">
                <a:solidFill>
                  <a:srgbClr val="404040"/>
                </a:solidFill>
                <a:effectLst/>
              </a:rPr>
              <a:t> </a:t>
            </a:r>
            <a:r>
              <a:rPr lang="en-US" dirty="0" err="1">
                <a:solidFill>
                  <a:srgbClr val="404040"/>
                </a:solidFill>
                <a:effectLst/>
              </a:rPr>
              <a:t>d'une</a:t>
            </a:r>
            <a:r>
              <a:rPr lang="en-US" dirty="0">
                <a:solidFill>
                  <a:srgbClr val="404040"/>
                </a:solidFill>
                <a:effectLst/>
              </a:rPr>
              <a:t> variable continue </a:t>
            </a:r>
            <a:r>
              <a:rPr lang="en-US" dirty="0" err="1">
                <a:solidFill>
                  <a:srgbClr val="404040"/>
                </a:solidFill>
                <a:effectLst/>
              </a:rPr>
              <a:t>à</a:t>
            </a:r>
            <a:r>
              <a:rPr lang="en-US" dirty="0">
                <a:solidFill>
                  <a:srgbClr val="404040"/>
                </a:solidFill>
                <a:effectLst/>
              </a:rPr>
              <a:t> </a:t>
            </a:r>
            <a:r>
              <a:rPr lang="en-US" dirty="0" err="1">
                <a:solidFill>
                  <a:srgbClr val="404040"/>
                </a:solidFill>
                <a:effectLst/>
              </a:rPr>
              <a:t>expliquer</a:t>
            </a:r>
            <a:r>
              <a:rPr lang="en-US" dirty="0">
                <a:solidFill>
                  <a:srgbClr val="404040"/>
                </a:solidFill>
                <a:effectLst/>
              </a:rPr>
              <a:t> </a:t>
            </a: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Il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est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important de se rappeler que la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principale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question de recherche ANOVA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est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 savoir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si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les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moyennes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l’échantillon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étudié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proviennent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de populations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différentes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56E82-F9C0-4CC0-AE84-5CDA8F70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ANOVA :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rapport de correlation : ETA SQUARED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D84FE3-A99E-885F-AF67-03A4A19AB0B7}"/>
              </a:ext>
            </a:extLst>
          </p:cNvPr>
          <p:cNvSpPr txBox="1"/>
          <p:nvPr/>
        </p:nvSpPr>
        <p:spPr>
          <a:xfrm>
            <a:off x="651754" y="2649414"/>
            <a:ext cx="5928637" cy="36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Calcul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 rapport de correlation (eta squared): </a:t>
            </a: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Si eta squared =0 : Les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moyennes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par classes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sont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toutes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égales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 Il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n’y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donc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pas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à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priori de relation entre les variables Y et X.</a:t>
            </a: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Si eta squared =1 : Les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moyennes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par classes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sont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très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différentes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chacune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des classes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étant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constituée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de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valeurs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identiques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: il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existe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donc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à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priori </a:t>
            </a:r>
            <a:r>
              <a:rPr lang="en-US" sz="13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une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3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relation</a:t>
            </a:r>
            <a:r>
              <a:rPr lang="en-US" sz="13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entre les variables Y et X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Résultats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variables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Fiber, Carbohydrates, Salt et Proteins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 score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faible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proche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0)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donc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peut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laisser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penser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qu'il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n'y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 de relation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variables et le nutrition grade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variables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Fat et Energy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 score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proche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0.2,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donc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peut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laisser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penser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qu'il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a </a:t>
            </a:r>
            <a:r>
              <a:rPr lang="en-US" sz="13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une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relation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entre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variables et le nutrition grade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9BFF8A3-DC6F-669D-917B-41CFE4D3F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" r="4" b="-346"/>
          <a:stretch/>
        </p:blipFill>
        <p:spPr>
          <a:xfrm>
            <a:off x="8497382" y="649878"/>
            <a:ext cx="2625131" cy="25913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010738-7E56-C83E-E8FB-F406D963A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6" r="4" b="2271"/>
          <a:stretch/>
        </p:blipFill>
        <p:spPr>
          <a:xfrm>
            <a:off x="8566159" y="3275477"/>
            <a:ext cx="2575215" cy="23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51025-37AE-4A49-BE25-FA363626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Conclusion sur la </a:t>
            </a:r>
            <a:r>
              <a:rPr lang="en-US" dirty="0" err="1"/>
              <a:t>faisabilité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870B7E5F-BBFA-0BE0-899F-A33AACF11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4721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D640061-41B6-8BBB-D914-CD0BD4452F92}"/>
              </a:ext>
            </a:extLst>
          </p:cNvPr>
          <p:cNvSpPr txBox="1"/>
          <p:nvPr/>
        </p:nvSpPr>
        <p:spPr>
          <a:xfrm>
            <a:off x="517584" y="32780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423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A1243A4-6A32-7CE0-730C-4FEA489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FR" b="1" dirty="0"/>
              <a:t>idée d’application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6C915A7-E481-1A2A-8B08-874E5B59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2498553"/>
            <a:ext cx="11240362" cy="3968496"/>
          </a:xfrm>
        </p:spPr>
        <p:txBody>
          <a:bodyPr/>
          <a:lstStyle/>
          <a:p>
            <a:r>
              <a:rPr lang="fr-FR" dirty="0"/>
              <a:t>Proposer un produit avec un </a:t>
            </a:r>
            <a:r>
              <a:rPr lang="fr-FR" dirty="0" err="1"/>
              <a:t>Nutriscore</a:t>
            </a:r>
            <a:r>
              <a:rPr lang="fr-FR" dirty="0"/>
              <a:t>  A ou B à la place d'un produit avec un </a:t>
            </a:r>
            <a:r>
              <a:rPr lang="fr-FR" dirty="0" err="1"/>
              <a:t>nutriscore</a:t>
            </a:r>
            <a:r>
              <a:rPr lang="fr-FR" dirty="0"/>
              <a:t> C, D ou E : tout en gardant la même catégorie et avec le même apport en nutriment que le produit demandé </a:t>
            </a:r>
          </a:p>
          <a:p>
            <a:r>
              <a:rPr lang="fr-FR" dirty="0"/>
              <a:t>Bonus : Calculer le Nutrition Grade pour les nouveaux produits rentrés dans la base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43C1F0-9C49-5055-E3E7-1A314CEEC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4" t="33562" r="27204" b="30912"/>
          <a:stretch/>
        </p:blipFill>
        <p:spPr bwMode="auto">
          <a:xfrm>
            <a:off x="6096000" y="5433226"/>
            <a:ext cx="1884678" cy="89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865F6C-75D1-9BBD-372C-B475CA69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3" t="68901" r="2107"/>
          <a:stretch/>
        </p:blipFill>
        <p:spPr bwMode="auto">
          <a:xfrm>
            <a:off x="6092284" y="4653841"/>
            <a:ext cx="1888394" cy="77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B4E1FD-D00F-9712-1358-4C303219B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1" r="-1" b="64510"/>
          <a:stretch/>
        </p:blipFill>
        <p:spPr bwMode="auto">
          <a:xfrm>
            <a:off x="6106789" y="3764406"/>
            <a:ext cx="1884678" cy="8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3CB815-2D53-88CF-031E-B95A7C8FA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17" r="54601"/>
          <a:stretch/>
        </p:blipFill>
        <p:spPr bwMode="auto">
          <a:xfrm>
            <a:off x="9018525" y="5187008"/>
            <a:ext cx="1888393" cy="8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DF9BB0-DB96-EF98-06F8-5DBFE9B82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823" r="54691" b="63715"/>
          <a:stretch/>
        </p:blipFill>
        <p:spPr bwMode="auto">
          <a:xfrm>
            <a:off x="9018525" y="4209123"/>
            <a:ext cx="1884678" cy="95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D62AE1B-1586-AE39-653E-AFDEF7D9BB9A}"/>
              </a:ext>
            </a:extLst>
          </p:cNvPr>
          <p:cNvCxnSpPr/>
          <p:nvPr/>
        </p:nvCxnSpPr>
        <p:spPr>
          <a:xfrm>
            <a:off x="8226646" y="508808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Le Quotidien Du Patient">
            <a:extLst>
              <a:ext uri="{FF2B5EF4-FFF2-40B4-BE49-F238E27FC236}">
                <a16:creationId xmlns:a16="http://schemas.microsoft.com/office/drawing/2014/main" id="{8B96855F-8FF5-C4FC-50AE-39506E06B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t="28492" r="17933" b="4596"/>
          <a:stretch/>
        </p:blipFill>
        <p:spPr bwMode="auto">
          <a:xfrm>
            <a:off x="908572" y="3570685"/>
            <a:ext cx="3414048" cy="30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FA686A1-5DB7-4AA0-1A19-0F5631F76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" y="95352"/>
            <a:ext cx="1184172" cy="6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D0CE434-079B-1D04-D84F-7C5AF5A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FR" sz="3000" b="1" dirty="0">
                <a:solidFill>
                  <a:srgbClr val="FFFFFF"/>
                </a:solidFill>
              </a:rPr>
              <a:t>Filtrage du jeu de donnée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776510-5E7C-6A32-0847-80931FCB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0" y="1672044"/>
            <a:ext cx="5216434" cy="424107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solidFill>
                  <a:schemeClr val="tx1"/>
                </a:solidFill>
              </a:rPr>
              <a:t>Nombre de lignes : 320772 / Nombre de variables : 162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000" dirty="0">
                <a:solidFill>
                  <a:schemeClr val="tx1"/>
                </a:solidFill>
              </a:rPr>
              <a:t>Premier nettoyage des données :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1"/>
                </a:solidFill>
              </a:rPr>
              <a:t>Sélection des produits vendus en </a:t>
            </a:r>
            <a:r>
              <a:rPr lang="fr-FR" sz="1700" b="1" dirty="0">
                <a:solidFill>
                  <a:schemeClr val="tx1"/>
                </a:solidFill>
              </a:rPr>
              <a:t>France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1"/>
                </a:solidFill>
              </a:rPr>
              <a:t>Suppression des variables avec plus de </a:t>
            </a:r>
            <a:r>
              <a:rPr lang="fr-FR" sz="1700" b="1" dirty="0">
                <a:solidFill>
                  <a:schemeClr val="tx1"/>
                </a:solidFill>
              </a:rPr>
              <a:t>70%</a:t>
            </a:r>
            <a:r>
              <a:rPr lang="fr-FR" sz="1700" dirty="0">
                <a:solidFill>
                  <a:schemeClr val="tx1"/>
                </a:solidFill>
              </a:rPr>
              <a:t> de valeurs manquantes</a:t>
            </a:r>
            <a:endParaRPr lang="fr-FR" sz="17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1"/>
                </a:solidFill>
              </a:rPr>
              <a:t>Suppression des </a:t>
            </a:r>
            <a:r>
              <a:rPr lang="fr-FR" sz="1700" b="1" dirty="0">
                <a:solidFill>
                  <a:schemeClr val="tx1"/>
                </a:solidFill>
              </a:rPr>
              <a:t>variables qualitatives en double</a:t>
            </a:r>
            <a:r>
              <a:rPr lang="fr-FR" sz="1700" dirty="0">
                <a:solidFill>
                  <a:schemeClr val="tx1"/>
                </a:solidFill>
              </a:rPr>
              <a:t>, par exemple : </a:t>
            </a:r>
            <a:r>
              <a:rPr lang="fr-FR" sz="1700" dirty="0" err="1">
                <a:solidFill>
                  <a:schemeClr val="tx1"/>
                </a:solidFill>
              </a:rPr>
              <a:t>main_category_fr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main_category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categories</a:t>
            </a:r>
            <a:r>
              <a:rPr lang="fr-FR" sz="1700" dirty="0">
                <a:solidFill>
                  <a:schemeClr val="tx1"/>
                </a:solidFill>
              </a:rPr>
              <a:t>, </a:t>
            </a:r>
            <a:r>
              <a:rPr lang="fr-FR" sz="1700" dirty="0" err="1">
                <a:solidFill>
                  <a:schemeClr val="tx1"/>
                </a:solidFill>
              </a:rPr>
              <a:t>categories_tags</a:t>
            </a:r>
            <a:r>
              <a:rPr lang="fr-FR" sz="1700" dirty="0">
                <a:solidFill>
                  <a:schemeClr val="tx1"/>
                </a:solidFill>
              </a:rPr>
              <a:t> et </a:t>
            </a:r>
            <a:r>
              <a:rPr lang="fr-FR" sz="1700" dirty="0" err="1">
                <a:solidFill>
                  <a:schemeClr val="tx1"/>
                </a:solidFill>
              </a:rPr>
              <a:t>categories_fr</a:t>
            </a:r>
            <a:r>
              <a:rPr lang="fr-FR" sz="17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1"/>
                </a:solidFill>
              </a:rPr>
              <a:t>Suppression des </a:t>
            </a:r>
            <a:r>
              <a:rPr lang="fr-FR" sz="1700" b="1" dirty="0">
                <a:solidFill>
                  <a:schemeClr val="tx1"/>
                </a:solidFill>
              </a:rPr>
              <a:t>variables quantitatives équivalentes</a:t>
            </a:r>
            <a:r>
              <a:rPr lang="fr-FR" sz="1700" dirty="0">
                <a:solidFill>
                  <a:schemeClr val="tx1"/>
                </a:solidFill>
              </a:rPr>
              <a:t>, par exemple : Sodium et Sel 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1"/>
                </a:solidFill>
              </a:rPr>
              <a:t>Gestion des </a:t>
            </a:r>
            <a:r>
              <a:rPr lang="fr-FR" sz="1700" b="1" dirty="0">
                <a:solidFill>
                  <a:schemeClr val="tx1"/>
                </a:solidFill>
              </a:rPr>
              <a:t>produits en double </a:t>
            </a:r>
            <a:r>
              <a:rPr lang="fr-FR" sz="1700" dirty="0">
                <a:solidFill>
                  <a:schemeClr val="tx1"/>
                </a:solidFill>
              </a:rPr>
              <a:t>: produits avec le même code, on supprime le produit avec le plus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101887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A1243A4-6A32-7CE0-730C-4FEA489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3232"/>
            <a:ext cx="7729728" cy="1188720"/>
          </a:xfrm>
        </p:spPr>
        <p:txBody>
          <a:bodyPr>
            <a:normAutofit/>
          </a:bodyPr>
          <a:lstStyle/>
          <a:p>
            <a:r>
              <a:rPr lang="fr-FR" b="1" dirty="0"/>
              <a:t>Filtrage du jeu de 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084E0F-6951-F844-0B17-B88F00633351}"/>
              </a:ext>
            </a:extLst>
          </p:cNvPr>
          <p:cNvSpPr txBox="1"/>
          <p:nvPr/>
        </p:nvSpPr>
        <p:spPr>
          <a:xfrm>
            <a:off x="1900864" y="2013801"/>
            <a:ext cx="102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29 Variables restantes pertinentes pour les traitements à venir 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50764-9839-B49A-2C59-2A6582665D01}"/>
              </a:ext>
            </a:extLst>
          </p:cNvPr>
          <p:cNvSpPr/>
          <p:nvPr/>
        </p:nvSpPr>
        <p:spPr>
          <a:xfrm>
            <a:off x="483871" y="2860306"/>
            <a:ext cx="5752806" cy="3763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space réservé du contenu 10">
            <a:extLst>
              <a:ext uri="{FF2B5EF4-FFF2-40B4-BE49-F238E27FC236}">
                <a16:creationId xmlns:a16="http://schemas.microsoft.com/office/drawing/2014/main" id="{EC3D6DFC-1142-9035-5193-F74F44BE246E}"/>
              </a:ext>
            </a:extLst>
          </p:cNvPr>
          <p:cNvSpPr txBox="1">
            <a:spLocks/>
          </p:cNvSpPr>
          <p:nvPr/>
        </p:nvSpPr>
        <p:spPr>
          <a:xfrm>
            <a:off x="483870" y="3259874"/>
            <a:ext cx="5612130" cy="3363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1700" dirty="0"/>
              <a:t>Le </a:t>
            </a:r>
            <a:r>
              <a:rPr lang="fr-FR" sz="1700" b="1" dirty="0"/>
              <a:t>code</a:t>
            </a:r>
            <a:r>
              <a:rPr lang="fr-FR" sz="1700" dirty="0"/>
              <a:t> du produit : </a:t>
            </a:r>
            <a:r>
              <a:rPr lang="fr-FR" dirty="0"/>
              <a:t>code</a:t>
            </a:r>
          </a:p>
          <a:p>
            <a:pPr lvl="1"/>
            <a:r>
              <a:rPr lang="fr-FR" sz="1700" dirty="0"/>
              <a:t>Le </a:t>
            </a:r>
            <a:r>
              <a:rPr lang="fr-FR" sz="1700" b="1" dirty="0"/>
              <a:t>nom</a:t>
            </a:r>
            <a:r>
              <a:rPr lang="fr-FR" sz="1700" dirty="0"/>
              <a:t> du produit </a:t>
            </a:r>
            <a:r>
              <a:rPr lang="fr-FR" dirty="0"/>
              <a:t>: </a:t>
            </a:r>
            <a:r>
              <a:rPr lang="fr-FR" dirty="0" err="1"/>
              <a:t>generic_name</a:t>
            </a:r>
            <a:r>
              <a:rPr lang="fr-FR" dirty="0"/>
              <a:t> et </a:t>
            </a:r>
            <a:r>
              <a:rPr lang="fr-FR" dirty="0" err="1"/>
              <a:t>product_name</a:t>
            </a:r>
            <a:endParaRPr lang="fr-FR" dirty="0"/>
          </a:p>
          <a:p>
            <a:pPr lvl="1"/>
            <a:r>
              <a:rPr lang="fr-FR" sz="1700" b="1" dirty="0"/>
              <a:t>Packaging</a:t>
            </a:r>
            <a:r>
              <a:rPr lang="fr-FR" sz="1700" dirty="0"/>
              <a:t> et </a:t>
            </a:r>
            <a:r>
              <a:rPr lang="fr-FR" sz="1700" b="1" dirty="0"/>
              <a:t>quantité </a:t>
            </a:r>
            <a:r>
              <a:rPr lang="fr-FR" sz="1700" dirty="0"/>
              <a:t>du produit </a:t>
            </a:r>
            <a:r>
              <a:rPr lang="fr-FR" dirty="0"/>
              <a:t>: packaging, </a:t>
            </a:r>
            <a:r>
              <a:rPr lang="fr-FR" dirty="0" err="1"/>
              <a:t>quantity</a:t>
            </a:r>
            <a:endParaRPr lang="fr-FR" dirty="0"/>
          </a:p>
          <a:p>
            <a:pPr lvl="1"/>
            <a:r>
              <a:rPr lang="fr-FR" sz="1700" dirty="0"/>
              <a:t>Les informations concernant les </a:t>
            </a:r>
            <a:r>
              <a:rPr lang="fr-FR" sz="1700" b="1" dirty="0"/>
              <a:t>ingrédients</a:t>
            </a:r>
            <a:r>
              <a:rPr lang="fr-FR" sz="1700" dirty="0"/>
              <a:t> du produit : </a:t>
            </a:r>
            <a:r>
              <a:rPr lang="fr-FR" dirty="0" err="1"/>
              <a:t>ingredients_text</a:t>
            </a:r>
            <a:r>
              <a:rPr lang="fr-FR" dirty="0"/>
              <a:t>, </a:t>
            </a:r>
            <a:r>
              <a:rPr lang="fr-FR" dirty="0" err="1"/>
              <a:t>additives_fr</a:t>
            </a:r>
            <a:r>
              <a:rPr lang="fr-FR" dirty="0"/>
              <a:t>, </a:t>
            </a:r>
            <a:r>
              <a:rPr lang="fr-FR" dirty="0" err="1"/>
              <a:t>additives_n</a:t>
            </a:r>
            <a:r>
              <a:rPr lang="fr-FR" dirty="0"/>
              <a:t>, </a:t>
            </a:r>
            <a:r>
              <a:rPr lang="fr-FR" dirty="0" err="1"/>
              <a:t>ingredients_from_palm_oil_n</a:t>
            </a:r>
            <a:r>
              <a:rPr lang="fr-FR" dirty="0"/>
              <a:t>, </a:t>
            </a:r>
            <a:r>
              <a:rPr lang="fr-FR" dirty="0" err="1"/>
              <a:t>labels_fr</a:t>
            </a:r>
            <a:r>
              <a:rPr lang="fr-FR" dirty="0"/>
              <a:t> (bio, </a:t>
            </a:r>
            <a:r>
              <a:rPr lang="fr-FR" dirty="0" err="1"/>
              <a:t>ogm</a:t>
            </a:r>
            <a:r>
              <a:rPr lang="fr-FR" dirty="0"/>
              <a:t>)</a:t>
            </a:r>
          </a:p>
          <a:p>
            <a:pPr lvl="1"/>
            <a:r>
              <a:rPr lang="fr-FR" sz="1700" dirty="0"/>
              <a:t>La </a:t>
            </a:r>
            <a:r>
              <a:rPr lang="fr-FR" sz="1700" b="1" dirty="0"/>
              <a:t>catégorie </a:t>
            </a:r>
            <a:r>
              <a:rPr lang="fr-FR" sz="1700" dirty="0"/>
              <a:t>du produit </a:t>
            </a:r>
            <a:r>
              <a:rPr lang="fr-FR" dirty="0"/>
              <a:t>: </a:t>
            </a:r>
            <a:r>
              <a:rPr lang="fr-FR" dirty="0" err="1"/>
              <a:t>categories_fr</a:t>
            </a:r>
            <a:r>
              <a:rPr lang="fr-FR" dirty="0"/>
              <a:t> , </a:t>
            </a:r>
            <a:r>
              <a:rPr lang="fr-FR" dirty="0" err="1"/>
              <a:t>main_category_fr</a:t>
            </a:r>
            <a:r>
              <a:rPr lang="fr-FR" dirty="0"/>
              <a:t>,  pnns_groups_1, pnns_groups_2 </a:t>
            </a:r>
          </a:p>
          <a:p>
            <a:pPr lvl="1"/>
            <a:r>
              <a:rPr lang="fr-FR" sz="1700" dirty="0"/>
              <a:t>La </a:t>
            </a:r>
            <a:r>
              <a:rPr lang="fr-FR" sz="1700" b="1" dirty="0"/>
              <a:t>marque </a:t>
            </a:r>
            <a:r>
              <a:rPr lang="fr-FR" sz="1700" dirty="0"/>
              <a:t>du produit </a:t>
            </a:r>
            <a:r>
              <a:rPr lang="fr-FR" dirty="0"/>
              <a:t>: brands</a:t>
            </a:r>
          </a:p>
          <a:p>
            <a:pPr lvl="1"/>
            <a:r>
              <a:rPr lang="fr-FR" sz="1700" dirty="0"/>
              <a:t>L’</a:t>
            </a:r>
            <a:r>
              <a:rPr lang="fr-FR" sz="1700" b="1" dirty="0"/>
              <a:t>endroit</a:t>
            </a:r>
            <a:r>
              <a:rPr lang="fr-FR" sz="1700" dirty="0"/>
              <a:t> où </a:t>
            </a:r>
            <a:r>
              <a:rPr lang="fr-FR" sz="1700" b="1" dirty="0"/>
              <a:t>acheter</a:t>
            </a:r>
            <a:r>
              <a:rPr lang="fr-FR" sz="1700" dirty="0"/>
              <a:t> le produit </a:t>
            </a:r>
            <a:r>
              <a:rPr lang="fr-FR" sz="1900" dirty="0"/>
              <a:t>: </a:t>
            </a:r>
            <a:r>
              <a:rPr lang="fr-FR" dirty="0"/>
              <a:t>stores,  </a:t>
            </a:r>
            <a:r>
              <a:rPr lang="fr-FR" dirty="0" err="1"/>
              <a:t>purchase_places</a:t>
            </a:r>
            <a:endParaRPr lang="fr-FR" dirty="0"/>
          </a:p>
          <a:p>
            <a:pPr lvl="1"/>
            <a:r>
              <a:rPr lang="fr-FR" sz="1700" dirty="0"/>
              <a:t>Information sur le remplissage des données du produit </a:t>
            </a:r>
            <a:r>
              <a:rPr lang="fr-FR" dirty="0"/>
              <a:t>: </a:t>
            </a:r>
            <a:r>
              <a:rPr lang="fr-FR" dirty="0" err="1"/>
              <a:t>states_fr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FC3F55C-2EC1-570D-A9BB-62C2BE9008CF}"/>
              </a:ext>
            </a:extLst>
          </p:cNvPr>
          <p:cNvGrpSpPr/>
          <p:nvPr/>
        </p:nvGrpSpPr>
        <p:grpSpPr>
          <a:xfrm>
            <a:off x="864913" y="2631617"/>
            <a:ext cx="3592449" cy="442800"/>
            <a:chOff x="256603" y="76858"/>
            <a:chExt cx="3592449" cy="4428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97DF053-09B8-4D21-6CD2-E734FFDD33BE}"/>
                </a:ext>
              </a:extLst>
            </p:cNvPr>
            <p:cNvSpPr/>
            <p:nvPr/>
          </p:nvSpPr>
          <p:spPr>
            <a:xfrm>
              <a:off x="256603" y="76858"/>
              <a:ext cx="3592449" cy="442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 : coins arrondis 4">
              <a:extLst>
                <a:ext uri="{FF2B5EF4-FFF2-40B4-BE49-F238E27FC236}">
                  <a16:creationId xmlns:a16="http://schemas.microsoft.com/office/drawing/2014/main" id="{1AA08248-D27F-42CF-0187-601D433B6427}"/>
                </a:ext>
              </a:extLst>
            </p:cNvPr>
            <p:cNvSpPr txBox="1"/>
            <p:nvPr/>
          </p:nvSpPr>
          <p:spPr>
            <a:xfrm>
              <a:off x="278219" y="98474"/>
              <a:ext cx="3549217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786" tIns="0" rIns="135786" bIns="0" numCol="1" spcCol="1270" anchor="ctr" anchorCtr="0">
              <a:no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fr-FR" sz="1600" dirty="0"/>
                <a:t>Informations générales 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EC4025-1B8D-C52D-564A-2CD5594A19E0}"/>
              </a:ext>
            </a:extLst>
          </p:cNvPr>
          <p:cNvSpPr/>
          <p:nvPr/>
        </p:nvSpPr>
        <p:spPr>
          <a:xfrm>
            <a:off x="7262999" y="2852782"/>
            <a:ext cx="4659369" cy="2387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Le gras et le gras saturé : </a:t>
            </a:r>
            <a:r>
              <a:rPr lang="fr-FR" sz="1500" dirty="0"/>
              <a:t>fat_100g, saturated-fat_100g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Les glucides et le sucre : </a:t>
            </a:r>
            <a:r>
              <a:rPr lang="fr-FR" sz="1500" dirty="0"/>
              <a:t>carbohydrates_100g, sugars_100g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Le sel </a:t>
            </a:r>
            <a:r>
              <a:rPr lang="fr-FR" sz="1500" dirty="0"/>
              <a:t>: salt_100g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Les protéines </a:t>
            </a:r>
            <a:r>
              <a:rPr lang="fr-FR" sz="1500" dirty="0"/>
              <a:t>: proteins_100g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L’énergie </a:t>
            </a:r>
            <a:r>
              <a:rPr lang="fr-FR" sz="1500" dirty="0"/>
              <a:t>: energy_100g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Les fibres : </a:t>
            </a:r>
            <a:r>
              <a:rPr lang="fr-FR" sz="1500" dirty="0"/>
              <a:t>fiber_100g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0407C55-F163-20C2-7781-D41A681724D4}"/>
              </a:ext>
            </a:extLst>
          </p:cNvPr>
          <p:cNvGrpSpPr/>
          <p:nvPr/>
        </p:nvGrpSpPr>
        <p:grpSpPr>
          <a:xfrm>
            <a:off x="7508264" y="2581597"/>
            <a:ext cx="3818823" cy="442800"/>
            <a:chOff x="256603" y="76858"/>
            <a:chExt cx="3818823" cy="442800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B18E6F8-6F43-C696-689F-3606B7134708}"/>
                </a:ext>
              </a:extLst>
            </p:cNvPr>
            <p:cNvSpPr/>
            <p:nvPr/>
          </p:nvSpPr>
          <p:spPr>
            <a:xfrm>
              <a:off x="256603" y="76858"/>
              <a:ext cx="3592449" cy="442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 : coins arrondis 4">
              <a:extLst>
                <a:ext uri="{FF2B5EF4-FFF2-40B4-BE49-F238E27FC236}">
                  <a16:creationId xmlns:a16="http://schemas.microsoft.com/office/drawing/2014/main" id="{FF1359DC-CCCC-EA89-A382-ECADBD9FED0D}"/>
                </a:ext>
              </a:extLst>
            </p:cNvPr>
            <p:cNvSpPr txBox="1"/>
            <p:nvPr/>
          </p:nvSpPr>
          <p:spPr>
            <a:xfrm>
              <a:off x="278219" y="98474"/>
              <a:ext cx="3797207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786" tIns="0" rIns="135786" bIns="0" numCol="1" spcCol="1270" anchor="ctr" anchorCtr="0">
              <a:no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fr-FR" sz="1600" dirty="0"/>
                <a:t>Informations nutritionnelles (pour 100g)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FA47A6-968C-3EDA-DED1-07EB50EA77F8}"/>
              </a:ext>
            </a:extLst>
          </p:cNvPr>
          <p:cNvSpPr/>
          <p:nvPr/>
        </p:nvSpPr>
        <p:spPr>
          <a:xfrm>
            <a:off x="7262999" y="5483680"/>
            <a:ext cx="4659369" cy="763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1600" dirty="0" err="1"/>
              <a:t>Nutrition_grade_fr</a:t>
            </a:r>
            <a:endParaRPr lang="fr-FR" sz="1600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9C191B-3FF4-1982-D711-855AC203E8C8}"/>
              </a:ext>
            </a:extLst>
          </p:cNvPr>
          <p:cNvGrpSpPr/>
          <p:nvPr/>
        </p:nvGrpSpPr>
        <p:grpSpPr>
          <a:xfrm>
            <a:off x="7766172" y="5262280"/>
            <a:ext cx="3818823" cy="442800"/>
            <a:chOff x="256603" y="76858"/>
            <a:chExt cx="3818823" cy="442800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0AFAD37C-5959-5B14-3F26-B67FE3F52C61}"/>
                </a:ext>
              </a:extLst>
            </p:cNvPr>
            <p:cNvSpPr/>
            <p:nvPr/>
          </p:nvSpPr>
          <p:spPr>
            <a:xfrm>
              <a:off x="256603" y="76858"/>
              <a:ext cx="3592449" cy="4428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 : coins arrondis 4">
              <a:extLst>
                <a:ext uri="{FF2B5EF4-FFF2-40B4-BE49-F238E27FC236}">
                  <a16:creationId xmlns:a16="http://schemas.microsoft.com/office/drawing/2014/main" id="{3A02896B-1D8A-0ABD-9993-8EB798753AF8}"/>
                </a:ext>
              </a:extLst>
            </p:cNvPr>
            <p:cNvSpPr txBox="1"/>
            <p:nvPr/>
          </p:nvSpPr>
          <p:spPr>
            <a:xfrm>
              <a:off x="278219" y="98474"/>
              <a:ext cx="3797207" cy="399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5786" tIns="0" rIns="135786" bIns="0" numCol="1" spcCol="1270" anchor="ctr" anchorCtr="0">
              <a:noAutofit/>
            </a:bodyPr>
            <a:lstStyle/>
            <a:p>
              <a:pPr lvl="0"/>
              <a:r>
                <a:rPr lang="fr-FR" sz="1600" dirty="0"/>
                <a:t>Le nutrition grade (score de A à E)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03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7B3A13E-7C17-8D5C-E521-DD40034C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traitement des valeurs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2BF7F-3011-6BD7-D2CC-3AE5F98F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8178" y="1843591"/>
            <a:ext cx="8837396" cy="366538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404040"/>
                </a:solidFill>
              </a:rPr>
              <a:t>Variables </a:t>
            </a:r>
            <a:r>
              <a:rPr lang="en-US" sz="2200" b="1" dirty="0" err="1">
                <a:solidFill>
                  <a:srgbClr val="404040"/>
                </a:solidFill>
              </a:rPr>
              <a:t>quantitatives</a:t>
            </a:r>
            <a:endParaRPr lang="en-US" sz="2200" b="1" dirty="0">
              <a:solidFill>
                <a:srgbClr val="40404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Variable </a:t>
            </a:r>
            <a:r>
              <a:rPr lang="en-US" sz="1700" dirty="0" err="1">
                <a:solidFill>
                  <a:srgbClr val="404040"/>
                </a:solidFill>
              </a:rPr>
              <a:t>énergie</a:t>
            </a:r>
            <a:r>
              <a:rPr lang="en-US" sz="1700" dirty="0">
                <a:solidFill>
                  <a:srgbClr val="404040"/>
                </a:solidFill>
              </a:rPr>
              <a:t> (</a:t>
            </a:r>
            <a:r>
              <a:rPr lang="en-US" sz="1700" dirty="0" err="1">
                <a:solidFill>
                  <a:srgbClr val="404040"/>
                </a:solidFill>
              </a:rPr>
              <a:t>en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Kj</a:t>
            </a:r>
            <a:r>
              <a:rPr lang="en-US" sz="1700" dirty="0">
                <a:solidFill>
                  <a:srgbClr val="404040"/>
                </a:solidFill>
              </a:rPr>
              <a:t>) : doit </a:t>
            </a:r>
            <a:r>
              <a:rPr lang="en-US" sz="1700" dirty="0" err="1">
                <a:solidFill>
                  <a:srgbClr val="404040"/>
                </a:solidFill>
              </a:rPr>
              <a:t>être</a:t>
            </a:r>
            <a:r>
              <a:rPr lang="en-US" sz="1700" dirty="0">
                <a:solidFill>
                  <a:srgbClr val="404040"/>
                </a:solidFill>
              </a:rPr>
              <a:t> comprise entre 0 et 3800 kJ (</a:t>
            </a:r>
            <a:r>
              <a:rPr lang="en-US" sz="1700" dirty="0" err="1">
                <a:solidFill>
                  <a:srgbClr val="404040"/>
                </a:solidFill>
              </a:rPr>
              <a:t>valeur</a:t>
            </a:r>
            <a:r>
              <a:rPr lang="en-US" sz="1700" dirty="0">
                <a:solidFill>
                  <a:srgbClr val="404040"/>
                </a:solidFill>
              </a:rPr>
              <a:t> max pour 100g)</a:t>
            </a:r>
          </a:p>
          <a:p>
            <a:pPr lvl="1">
              <a:lnSpc>
                <a:spcPct val="90000"/>
              </a:lnSpc>
            </a:pPr>
            <a:r>
              <a:rPr lang="en-US" sz="1700" dirty="0" err="1">
                <a:solidFill>
                  <a:srgbClr val="404040"/>
                </a:solidFill>
              </a:rPr>
              <a:t>Autres</a:t>
            </a:r>
            <a:r>
              <a:rPr lang="en-US" sz="1700" dirty="0">
                <a:solidFill>
                  <a:srgbClr val="404040"/>
                </a:solidFill>
              </a:rPr>
              <a:t> variables pour 100g (</a:t>
            </a:r>
            <a:r>
              <a:rPr lang="en-US" sz="1700" dirty="0" err="1">
                <a:solidFill>
                  <a:srgbClr val="404040"/>
                </a:solidFill>
              </a:rPr>
              <a:t>en</a:t>
            </a:r>
            <a:r>
              <a:rPr lang="en-US" sz="1700" dirty="0">
                <a:solidFill>
                  <a:srgbClr val="404040"/>
                </a:solidFill>
              </a:rPr>
              <a:t> g) : </a:t>
            </a:r>
            <a:r>
              <a:rPr lang="en-US" sz="1700" dirty="0" err="1">
                <a:solidFill>
                  <a:srgbClr val="404040"/>
                </a:solidFill>
              </a:rPr>
              <a:t>doivent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être</a:t>
            </a:r>
            <a:r>
              <a:rPr lang="en-US" sz="1700" dirty="0">
                <a:solidFill>
                  <a:srgbClr val="404040"/>
                </a:solidFill>
              </a:rPr>
              <a:t> comprises entre 0 et 100g 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Suppression des </a:t>
            </a:r>
            <a:r>
              <a:rPr lang="en-US" sz="1500" dirty="0" err="1">
                <a:solidFill>
                  <a:srgbClr val="404040"/>
                </a:solidFill>
              </a:rPr>
              <a:t>produits</a:t>
            </a:r>
            <a:r>
              <a:rPr lang="en-US" sz="1500" dirty="0">
                <a:solidFill>
                  <a:srgbClr val="404040"/>
                </a:solidFill>
              </a:rPr>
              <a:t> avec des </a:t>
            </a:r>
            <a:r>
              <a:rPr lang="en-US" sz="1500" dirty="0" err="1">
                <a:solidFill>
                  <a:srgbClr val="404040"/>
                </a:solidFill>
              </a:rPr>
              <a:t>valeurs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inférieures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à</a:t>
            </a:r>
            <a:r>
              <a:rPr lang="en-US" sz="1500" dirty="0">
                <a:solidFill>
                  <a:srgbClr val="404040"/>
                </a:solidFill>
              </a:rPr>
              <a:t> 0 </a:t>
            </a:r>
            <a:r>
              <a:rPr lang="en-US" sz="1500" dirty="0" err="1">
                <a:solidFill>
                  <a:srgbClr val="404040"/>
                </a:solidFill>
              </a:rPr>
              <a:t>ou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supérieures</a:t>
            </a:r>
            <a:r>
              <a:rPr lang="en-US" sz="1500" dirty="0">
                <a:solidFill>
                  <a:srgbClr val="404040"/>
                </a:solidFill>
              </a:rPr>
              <a:t> au maximum pour </a:t>
            </a:r>
            <a:r>
              <a:rPr lang="en-US" sz="1500" dirty="0" err="1">
                <a:solidFill>
                  <a:srgbClr val="404040"/>
                </a:solidFill>
              </a:rPr>
              <a:t>ces</a:t>
            </a:r>
            <a:r>
              <a:rPr lang="en-US" sz="1500" dirty="0">
                <a:solidFill>
                  <a:srgbClr val="404040"/>
                </a:solidFill>
              </a:rPr>
              <a:t> variables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Variables gras </a:t>
            </a:r>
            <a:r>
              <a:rPr lang="en-US" sz="1700" dirty="0" err="1">
                <a:solidFill>
                  <a:srgbClr val="404040"/>
                </a:solidFill>
              </a:rPr>
              <a:t>saturé</a:t>
            </a:r>
            <a:r>
              <a:rPr lang="en-US" sz="1700" dirty="0">
                <a:solidFill>
                  <a:srgbClr val="404040"/>
                </a:solidFill>
              </a:rPr>
              <a:t> et sucre (variables </a:t>
            </a:r>
            <a:r>
              <a:rPr lang="en-US" sz="1700" dirty="0" err="1">
                <a:solidFill>
                  <a:srgbClr val="404040"/>
                </a:solidFill>
              </a:rPr>
              <a:t>incluses</a:t>
            </a:r>
            <a:r>
              <a:rPr lang="en-US" sz="1700" dirty="0">
                <a:solidFill>
                  <a:srgbClr val="404040"/>
                </a:solidFill>
              </a:rPr>
              <a:t>) </a:t>
            </a:r>
            <a:r>
              <a:rPr lang="en-US" sz="1700" dirty="0" err="1">
                <a:solidFill>
                  <a:srgbClr val="404040"/>
                </a:solidFill>
              </a:rPr>
              <a:t>doivent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être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respectivement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inférieures</a:t>
            </a:r>
            <a:r>
              <a:rPr lang="en-US" sz="1700" dirty="0">
                <a:solidFill>
                  <a:srgbClr val="404040"/>
                </a:solidFill>
              </a:rPr>
              <a:t> aux variables gras et </a:t>
            </a:r>
            <a:r>
              <a:rPr lang="en-US" sz="1700" dirty="0" err="1">
                <a:solidFill>
                  <a:srgbClr val="404040"/>
                </a:solidFill>
              </a:rPr>
              <a:t>glucide</a:t>
            </a:r>
            <a:endParaRPr lang="en-US" sz="1700" dirty="0">
              <a:solidFill>
                <a:srgbClr val="40404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Suppression des </a:t>
            </a:r>
            <a:r>
              <a:rPr lang="en-US" sz="1500" dirty="0" err="1">
                <a:solidFill>
                  <a:srgbClr val="404040"/>
                </a:solidFill>
              </a:rPr>
              <a:t>produits</a:t>
            </a:r>
            <a:r>
              <a:rPr lang="en-US" sz="1500" dirty="0">
                <a:solidFill>
                  <a:srgbClr val="404040"/>
                </a:solidFill>
              </a:rPr>
              <a:t> dans le </a:t>
            </a:r>
            <a:r>
              <a:rPr lang="en-US" sz="1500" dirty="0" err="1">
                <a:solidFill>
                  <a:srgbClr val="404040"/>
                </a:solidFill>
              </a:rPr>
              <a:t>cas</a:t>
            </a:r>
            <a:r>
              <a:rPr lang="en-US" sz="1500" dirty="0">
                <a:solidFill>
                  <a:srgbClr val="404040"/>
                </a:solidFill>
              </a:rPr>
              <a:t> inverse</a:t>
            </a:r>
          </a:p>
          <a:p>
            <a:pPr lvl="2">
              <a:lnSpc>
                <a:spcPct val="90000"/>
              </a:lnSpc>
            </a:pPr>
            <a:r>
              <a:rPr lang="en-US" sz="1500" dirty="0" err="1">
                <a:solidFill>
                  <a:srgbClr val="404040"/>
                </a:solidFill>
              </a:rPr>
              <a:t>Remplissage</a:t>
            </a:r>
            <a:r>
              <a:rPr lang="en-US" sz="1500" dirty="0">
                <a:solidFill>
                  <a:srgbClr val="404040"/>
                </a:solidFill>
              </a:rPr>
              <a:t> des </a:t>
            </a:r>
            <a:r>
              <a:rPr lang="en-US" sz="1500" dirty="0" err="1">
                <a:solidFill>
                  <a:srgbClr val="404040"/>
                </a:solidFill>
              </a:rPr>
              <a:t>valeurs</a:t>
            </a:r>
            <a:r>
              <a:rPr lang="en-US" sz="1500" dirty="0">
                <a:solidFill>
                  <a:srgbClr val="404040"/>
                </a:solidFill>
              </a:rPr>
              <a:t> du gras (resp. </a:t>
            </a:r>
            <a:r>
              <a:rPr lang="en-US" sz="1500" dirty="0" err="1">
                <a:solidFill>
                  <a:srgbClr val="404040"/>
                </a:solidFill>
              </a:rPr>
              <a:t>glucide</a:t>
            </a:r>
            <a:r>
              <a:rPr lang="en-US" sz="1500" dirty="0">
                <a:solidFill>
                  <a:srgbClr val="404040"/>
                </a:solidFill>
              </a:rPr>
              <a:t>) par </a:t>
            </a:r>
            <a:r>
              <a:rPr lang="en-US" sz="1500" dirty="0" err="1">
                <a:solidFill>
                  <a:srgbClr val="404040"/>
                </a:solidFill>
              </a:rPr>
              <a:t>celles</a:t>
            </a:r>
            <a:r>
              <a:rPr lang="en-US" sz="1500" dirty="0">
                <a:solidFill>
                  <a:srgbClr val="404040"/>
                </a:solidFill>
              </a:rPr>
              <a:t> du gras </a:t>
            </a:r>
            <a:r>
              <a:rPr lang="en-US" sz="1500" dirty="0" err="1">
                <a:solidFill>
                  <a:srgbClr val="404040"/>
                </a:solidFill>
              </a:rPr>
              <a:t>saturé</a:t>
            </a:r>
            <a:r>
              <a:rPr lang="en-US" sz="1500" dirty="0">
                <a:solidFill>
                  <a:srgbClr val="404040"/>
                </a:solidFill>
              </a:rPr>
              <a:t> (resp. sucre) </a:t>
            </a:r>
            <a:r>
              <a:rPr lang="en-US" sz="1500" dirty="0" err="1">
                <a:solidFill>
                  <a:srgbClr val="404040"/>
                </a:solidFill>
              </a:rPr>
              <a:t>quand</a:t>
            </a:r>
            <a:r>
              <a:rPr lang="en-US" sz="1500" dirty="0">
                <a:solidFill>
                  <a:srgbClr val="404040"/>
                </a:solidFill>
              </a:rPr>
              <a:t> le gras </a:t>
            </a:r>
            <a:r>
              <a:rPr lang="en-US" sz="1500" dirty="0" err="1">
                <a:solidFill>
                  <a:srgbClr val="404040"/>
                </a:solidFill>
              </a:rPr>
              <a:t>est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nul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ou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manquant</a:t>
            </a:r>
            <a:r>
              <a:rPr lang="en-US" sz="1500" dirty="0">
                <a:solidFill>
                  <a:srgbClr val="404040"/>
                </a:solidFill>
              </a:rPr>
              <a:t> et </a:t>
            </a:r>
            <a:r>
              <a:rPr lang="en-US" sz="1500" dirty="0" err="1">
                <a:solidFill>
                  <a:srgbClr val="404040"/>
                </a:solidFill>
              </a:rPr>
              <a:t>quand</a:t>
            </a:r>
            <a:r>
              <a:rPr lang="en-US" sz="1500" dirty="0">
                <a:solidFill>
                  <a:srgbClr val="404040"/>
                </a:solidFill>
              </a:rPr>
              <a:t> le gras </a:t>
            </a:r>
            <a:r>
              <a:rPr lang="en-US" sz="1500" dirty="0" err="1">
                <a:solidFill>
                  <a:srgbClr val="404040"/>
                </a:solidFill>
              </a:rPr>
              <a:t>saturé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est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rempli</a:t>
            </a:r>
            <a:endParaRPr lang="en-US" sz="1500" dirty="0">
              <a:solidFill>
                <a:srgbClr val="40404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500" dirty="0" err="1">
                <a:solidFill>
                  <a:srgbClr val="404040"/>
                </a:solidFill>
              </a:rPr>
              <a:t>Remplissage</a:t>
            </a:r>
            <a:r>
              <a:rPr lang="en-US" sz="1500" dirty="0">
                <a:solidFill>
                  <a:srgbClr val="404040"/>
                </a:solidFill>
              </a:rPr>
              <a:t> des </a:t>
            </a:r>
            <a:r>
              <a:rPr lang="en-US" sz="1500" dirty="0" err="1">
                <a:solidFill>
                  <a:srgbClr val="404040"/>
                </a:solidFill>
              </a:rPr>
              <a:t>valeurs</a:t>
            </a:r>
            <a:r>
              <a:rPr lang="en-US" sz="1500" dirty="0">
                <a:solidFill>
                  <a:srgbClr val="404040"/>
                </a:solidFill>
              </a:rPr>
              <a:t> du gras </a:t>
            </a:r>
            <a:r>
              <a:rPr lang="en-US" sz="1500" dirty="0" err="1">
                <a:solidFill>
                  <a:srgbClr val="404040"/>
                </a:solidFill>
              </a:rPr>
              <a:t>saturé</a:t>
            </a:r>
            <a:r>
              <a:rPr lang="en-US" sz="1500" dirty="0">
                <a:solidFill>
                  <a:srgbClr val="404040"/>
                </a:solidFill>
              </a:rPr>
              <a:t> par 0 </a:t>
            </a:r>
            <a:r>
              <a:rPr lang="en-US" sz="1500" dirty="0" err="1">
                <a:solidFill>
                  <a:srgbClr val="404040"/>
                </a:solidFill>
              </a:rPr>
              <a:t>quand</a:t>
            </a:r>
            <a:r>
              <a:rPr lang="en-US" sz="1500" dirty="0">
                <a:solidFill>
                  <a:srgbClr val="404040"/>
                </a:solidFill>
              </a:rPr>
              <a:t> le gras </a:t>
            </a:r>
            <a:r>
              <a:rPr lang="en-US" sz="1500" dirty="0" err="1">
                <a:solidFill>
                  <a:srgbClr val="404040"/>
                </a:solidFill>
              </a:rPr>
              <a:t>est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  <a:r>
              <a:rPr lang="en-US" sz="1500" dirty="0" err="1">
                <a:solidFill>
                  <a:srgbClr val="404040"/>
                </a:solidFill>
              </a:rPr>
              <a:t>nul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rgbClr val="404040"/>
                </a:solidFill>
              </a:rPr>
              <a:t>La </a:t>
            </a:r>
            <a:r>
              <a:rPr lang="en-US" sz="1700" dirty="0" err="1">
                <a:solidFill>
                  <a:srgbClr val="404040"/>
                </a:solidFill>
              </a:rPr>
              <a:t>somme</a:t>
            </a:r>
            <a:r>
              <a:rPr lang="en-US" sz="1700" dirty="0">
                <a:solidFill>
                  <a:srgbClr val="404040"/>
                </a:solidFill>
              </a:rPr>
              <a:t> des variables pour 100g (</a:t>
            </a:r>
            <a:r>
              <a:rPr lang="en-US" sz="1700" dirty="0" err="1">
                <a:solidFill>
                  <a:srgbClr val="404040"/>
                </a:solidFill>
              </a:rPr>
              <a:t>en</a:t>
            </a:r>
            <a:r>
              <a:rPr lang="en-US" sz="1700" dirty="0">
                <a:solidFill>
                  <a:srgbClr val="404040"/>
                </a:solidFill>
              </a:rPr>
              <a:t> g) doit </a:t>
            </a:r>
            <a:r>
              <a:rPr lang="en-US" sz="1700" dirty="0" err="1">
                <a:solidFill>
                  <a:srgbClr val="404040"/>
                </a:solidFill>
              </a:rPr>
              <a:t>être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inférieur</a:t>
            </a:r>
            <a:r>
              <a:rPr lang="en-US" sz="1700" dirty="0">
                <a:solidFill>
                  <a:srgbClr val="404040"/>
                </a:solidFill>
              </a:rPr>
              <a:t> </a:t>
            </a:r>
            <a:r>
              <a:rPr lang="en-US" sz="1700" dirty="0" err="1">
                <a:solidFill>
                  <a:srgbClr val="404040"/>
                </a:solidFill>
              </a:rPr>
              <a:t>à</a:t>
            </a:r>
            <a:r>
              <a:rPr lang="en-US" sz="1700" dirty="0">
                <a:solidFill>
                  <a:srgbClr val="404040"/>
                </a:solidFill>
              </a:rPr>
              <a:t> 100g 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On </a:t>
            </a:r>
            <a:r>
              <a:rPr lang="en-US" sz="1500" dirty="0" err="1">
                <a:solidFill>
                  <a:srgbClr val="404040"/>
                </a:solidFill>
              </a:rPr>
              <a:t>supprime</a:t>
            </a:r>
            <a:r>
              <a:rPr lang="en-US" sz="1500" dirty="0">
                <a:solidFill>
                  <a:srgbClr val="404040"/>
                </a:solidFill>
              </a:rPr>
              <a:t> les </a:t>
            </a:r>
            <a:r>
              <a:rPr lang="en-US" sz="1500" dirty="0" err="1">
                <a:solidFill>
                  <a:srgbClr val="404040"/>
                </a:solidFill>
              </a:rPr>
              <a:t>produits</a:t>
            </a:r>
            <a:r>
              <a:rPr lang="en-US" sz="1500" dirty="0">
                <a:solidFill>
                  <a:srgbClr val="404040"/>
                </a:solidFill>
              </a:rPr>
              <a:t> dans le </a:t>
            </a:r>
            <a:r>
              <a:rPr lang="en-US" sz="1500" dirty="0" err="1">
                <a:solidFill>
                  <a:srgbClr val="404040"/>
                </a:solidFill>
              </a:rPr>
              <a:t>cas</a:t>
            </a:r>
            <a:r>
              <a:rPr lang="en-US" sz="1500" dirty="0">
                <a:solidFill>
                  <a:srgbClr val="404040"/>
                </a:solidFill>
              </a:rPr>
              <a:t> inverse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7F634C7-5480-FFC9-8AB7-E60898934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" y="95352"/>
            <a:ext cx="1184172" cy="6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7B3A13E-7C17-8D5C-E521-DD40034C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traitement des valeurs aberrantes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2BF7F-3011-6BD7-D2CC-3AE5F98F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404040"/>
                </a:solidFill>
              </a:rPr>
              <a:t>Variables </a:t>
            </a:r>
            <a:r>
              <a:rPr lang="en-US" b="1" dirty="0" err="1">
                <a:solidFill>
                  <a:srgbClr val="404040"/>
                </a:solidFill>
              </a:rPr>
              <a:t>qualitatives</a:t>
            </a:r>
            <a:endParaRPr lang="en-US" b="1" dirty="0">
              <a:solidFill>
                <a:srgbClr val="404040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 Suppression des </a:t>
            </a:r>
            <a:r>
              <a:rPr lang="en-US" dirty="0" err="1">
                <a:solidFill>
                  <a:srgbClr val="404040"/>
                </a:solidFill>
              </a:rPr>
              <a:t>produits</a:t>
            </a:r>
            <a:r>
              <a:rPr lang="en-US" dirty="0">
                <a:solidFill>
                  <a:srgbClr val="404040"/>
                </a:solidFill>
              </a:rPr>
              <a:t> « non </a:t>
            </a:r>
            <a:r>
              <a:rPr lang="en-US" dirty="0" err="1">
                <a:solidFill>
                  <a:srgbClr val="404040"/>
                </a:solidFill>
              </a:rPr>
              <a:t>alimentaire</a:t>
            </a:r>
            <a:r>
              <a:rPr lang="en-US" dirty="0">
                <a:solidFill>
                  <a:srgbClr val="404040"/>
                </a:solidFill>
              </a:rPr>
              <a:t> » : variable </a:t>
            </a:r>
            <a:r>
              <a:rPr lang="en-US" dirty="0" err="1">
                <a:solidFill>
                  <a:srgbClr val="404040"/>
                </a:solidFill>
              </a:rPr>
              <a:t>catégorie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rempli</a:t>
            </a:r>
            <a:r>
              <a:rPr lang="en-US" dirty="0">
                <a:solidFill>
                  <a:srgbClr val="404040"/>
                </a:solidFill>
              </a:rPr>
              <a:t> par « non </a:t>
            </a:r>
            <a:r>
              <a:rPr lang="en-US" dirty="0" err="1">
                <a:solidFill>
                  <a:srgbClr val="404040"/>
                </a:solidFill>
              </a:rPr>
              <a:t>alimentaire</a:t>
            </a:r>
            <a:r>
              <a:rPr lang="en-US" dirty="0">
                <a:solidFill>
                  <a:srgbClr val="404040"/>
                </a:solidFill>
              </a:rPr>
              <a:t> »</a:t>
            </a:r>
          </a:p>
          <a:p>
            <a:pPr lvl="1"/>
            <a:r>
              <a:rPr lang="en-US" dirty="0" err="1">
                <a:solidFill>
                  <a:srgbClr val="404040"/>
                </a:solidFill>
              </a:rPr>
              <a:t>Remplacement</a:t>
            </a:r>
            <a:r>
              <a:rPr lang="en-US" dirty="0">
                <a:solidFill>
                  <a:srgbClr val="404040"/>
                </a:solidFill>
              </a:rPr>
              <a:t> de la </a:t>
            </a:r>
            <a:r>
              <a:rPr lang="en-US" dirty="0" err="1">
                <a:solidFill>
                  <a:srgbClr val="404040"/>
                </a:solidFill>
              </a:rPr>
              <a:t>valeur</a:t>
            </a:r>
            <a:r>
              <a:rPr lang="en-US" dirty="0">
                <a:solidFill>
                  <a:srgbClr val="404040"/>
                </a:solidFill>
              </a:rPr>
              <a:t> « unknown » pour pnns_groups_1 et 2 par un Nan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Correction des variations </a:t>
            </a:r>
            <a:r>
              <a:rPr lang="en-US" dirty="0" err="1">
                <a:solidFill>
                  <a:srgbClr val="404040"/>
                </a:solidFill>
              </a:rPr>
              <a:t>orthographiques</a:t>
            </a:r>
            <a:r>
              <a:rPr lang="en-US" dirty="0">
                <a:solidFill>
                  <a:srgbClr val="404040"/>
                </a:solidFill>
              </a:rPr>
              <a:t> de pnns_groups_1 et 2 </a:t>
            </a:r>
          </a:p>
        </p:txBody>
      </p:sp>
    </p:spTree>
    <p:extLst>
      <p:ext uri="{BB962C8B-B14F-4D97-AF65-F5344CB8AC3E}">
        <p14:creationId xmlns:p14="http://schemas.microsoft.com/office/powerpoint/2010/main" val="314192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D0CE434-079B-1D04-D84F-7C5AF5A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FR" sz="2300">
                <a:solidFill>
                  <a:srgbClr val="FFFFFF"/>
                </a:solidFill>
              </a:rPr>
              <a:t>Traitement des valeurs manquantes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776510-5E7C-6A32-0847-80931FCB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417689"/>
            <a:ext cx="6114883" cy="625404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Suppression des variables inutiles en comparant leurs valeurs manquantes </a:t>
            </a:r>
            <a:r>
              <a:rPr lang="fr-FR" sz="1700" dirty="0"/>
              <a:t>: il reste 14 variables</a:t>
            </a:r>
          </a:p>
          <a:p>
            <a:pPr>
              <a:lnSpc>
                <a:spcPct val="90000"/>
              </a:lnSpc>
            </a:pPr>
            <a:r>
              <a:rPr lang="fr-FR" dirty="0"/>
              <a:t>Suppression des produits pour lesquels il y a plus de la moitié des variables 100g en Nan</a:t>
            </a:r>
          </a:p>
          <a:p>
            <a:pPr>
              <a:lnSpc>
                <a:spcPct val="90000"/>
              </a:lnSpc>
            </a:pPr>
            <a:r>
              <a:rPr lang="fr-FR" dirty="0"/>
              <a:t>Remplissage des valeurs manquantes : 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Par 0 pour la variable « </a:t>
            </a:r>
            <a:r>
              <a:rPr lang="fr-FR" sz="1700" dirty="0" err="1"/>
              <a:t>Fiber</a:t>
            </a:r>
            <a:r>
              <a:rPr lang="fr-FR" sz="1700" dirty="0"/>
              <a:t> »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Par la médiane par catégorie de produit pour la variable « Salt »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</a:t>
            </a:r>
            <a:r>
              <a:rPr lang="fr-FR" sz="1700" dirty="0" err="1"/>
              <a:t>Proteins</a:t>
            </a:r>
            <a:r>
              <a:rPr lang="fr-FR" sz="1700" dirty="0"/>
              <a:t> » : on recalcule les valeurs à partir des données qu’on a sur </a:t>
            </a:r>
            <a:r>
              <a:rPr lang="fr-FR" sz="1700" dirty="0" err="1"/>
              <a:t>l’energy</a:t>
            </a:r>
            <a:r>
              <a:rPr lang="fr-FR" sz="1700" dirty="0"/>
              <a:t> :</a:t>
            </a:r>
          </a:p>
          <a:p>
            <a:pPr lvl="2">
              <a:lnSpc>
                <a:spcPct val="90000"/>
              </a:lnSpc>
            </a:pPr>
            <a:r>
              <a:rPr lang="fr-FR" sz="1700" dirty="0"/>
              <a:t> </a:t>
            </a:r>
            <a:r>
              <a:rPr lang="fr-FR" sz="1700" b="0" i="0" dirty="0">
                <a:effectLst/>
              </a:rPr>
              <a:t>1g de protéine = 17 kJ </a:t>
            </a:r>
          </a:p>
          <a:p>
            <a:pPr lvl="2">
              <a:lnSpc>
                <a:spcPct val="90000"/>
              </a:lnSpc>
            </a:pPr>
            <a:r>
              <a:rPr lang="fr-FR" sz="1700" b="0" i="0" dirty="0">
                <a:effectLst/>
              </a:rPr>
              <a:t>1g de lipide = 38 kJ : c'est la variable « fat_100g »</a:t>
            </a:r>
          </a:p>
          <a:p>
            <a:pPr lvl="2">
              <a:lnSpc>
                <a:spcPct val="90000"/>
              </a:lnSpc>
            </a:pPr>
            <a:r>
              <a:rPr lang="fr-FR" sz="1700" b="0" i="0" dirty="0">
                <a:effectLst/>
              </a:rPr>
              <a:t>1g de Glucides = 17 kJ = 4 kcal : c'est la variable « carbohydrates_100g »</a:t>
            </a:r>
          </a:p>
          <a:p>
            <a:pPr marL="457200" lvl="2" indent="0">
              <a:lnSpc>
                <a:spcPct val="90000"/>
              </a:lnSpc>
              <a:buNone/>
            </a:pPr>
            <a:r>
              <a:rPr lang="fr-FR" sz="1700" dirty="0"/>
              <a:t>On a donc </a:t>
            </a:r>
            <a:r>
              <a:rPr lang="fr-FR" sz="1700" b="0" i="0" dirty="0">
                <a:effectLst/>
              </a:rPr>
              <a:t>energy_100g (kJ) = proteins_100g (g) x 17 + fat_100g (g) x 38 + carbohydrates_100g (g) x 17</a:t>
            </a:r>
          </a:p>
          <a:p>
            <a:pPr lvl="1">
              <a:lnSpc>
                <a:spcPct val="900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9366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D0CE434-079B-1D04-D84F-7C5AF5A2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FR" sz="2300">
                <a:solidFill>
                  <a:srgbClr val="FFFFFF"/>
                </a:solidFill>
              </a:rPr>
              <a:t>Traitement des valeurs manquantes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7776510-5E7C-6A32-0847-80931FCB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1402080"/>
            <a:ext cx="5685905" cy="447118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2200" dirty="0"/>
              <a:t>Suppression des valeurs manquantes 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les variables « pnns_groups_1 » et « pnns_groups_2 » : variables importantes et compliqué de les remplir correctement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</a:t>
            </a:r>
            <a:r>
              <a:rPr lang="fr-FR" sz="1700" dirty="0" err="1"/>
              <a:t>product_name</a:t>
            </a:r>
            <a:r>
              <a:rPr lang="fr-FR" sz="1700" dirty="0"/>
              <a:t> » : difficile à remplir 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brands » : il n’y a que 87 lignes à supprimer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fat » : il n’y a que 63 lignes à supprimer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carbohydrates » : il n’y a que 45 lignes à supprimer</a:t>
            </a:r>
          </a:p>
          <a:p>
            <a:pPr lvl="1">
              <a:lnSpc>
                <a:spcPct val="90000"/>
              </a:lnSpc>
            </a:pPr>
            <a:r>
              <a:rPr lang="fr-FR" sz="1700" dirty="0"/>
              <a:t>Pour la variable « Energy » : il n’en reste que 26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sz="1900" dirty="0"/>
              <a:t> Il ne reste des valeurs manquantes que pour le </a:t>
            </a:r>
            <a:r>
              <a:rPr lang="fr-FR" sz="1900" b="1" dirty="0"/>
              <a:t>nutrition grade</a:t>
            </a:r>
            <a:r>
              <a:rPr lang="fr-FR" sz="1900" dirty="0"/>
              <a:t>: remplir avec un KNN imputer</a:t>
            </a:r>
          </a:p>
        </p:txBody>
      </p:sp>
    </p:spTree>
    <p:extLst>
      <p:ext uri="{BB962C8B-B14F-4D97-AF65-F5344CB8AC3E}">
        <p14:creationId xmlns:p14="http://schemas.microsoft.com/office/powerpoint/2010/main" val="163781332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15775</TotalTime>
  <Words>2044</Words>
  <Application>Microsoft Macintosh PowerPoint</Application>
  <PresentationFormat>Grand écran</PresentationFormat>
  <Paragraphs>191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Wingdings</vt:lpstr>
      <vt:lpstr>Colis</vt:lpstr>
      <vt:lpstr>Projet d’application au service de la santé publique</vt:lpstr>
      <vt:lpstr>Base de données Open Food Facts</vt:lpstr>
      <vt:lpstr>idée d’application</vt:lpstr>
      <vt:lpstr>Filtrage du jeu de donnée</vt:lpstr>
      <vt:lpstr>Filtrage du jeu de donnée</vt:lpstr>
      <vt:lpstr>traitement des valeurs aberrantes</vt:lpstr>
      <vt:lpstr>traitement des valeurs aberrantes</vt:lpstr>
      <vt:lpstr>Traitement des valeurs manquantes</vt:lpstr>
      <vt:lpstr>Traitement des valeurs manquantes</vt:lpstr>
      <vt:lpstr>KNN imputer pour remplir le nutrition grade</vt:lpstr>
      <vt:lpstr>Variables finales nécessaires à l’application</vt:lpstr>
      <vt:lpstr>Boxplot des variables “100_gr”</vt:lpstr>
      <vt:lpstr>Pairplot des variables “_100g”</vt:lpstr>
      <vt:lpstr>Heatmap de correlation</vt:lpstr>
      <vt:lpstr>Boxplot selon le nutrigrade</vt:lpstr>
      <vt:lpstr>Analyse multivariée descriptive : ACP </vt:lpstr>
      <vt:lpstr>Eboulis des valeurs propres</vt:lpstr>
      <vt:lpstr>Cercle de correlation</vt:lpstr>
      <vt:lpstr>Projection des individus</vt:lpstr>
      <vt:lpstr>analyse de la variance : ANOVA</vt:lpstr>
      <vt:lpstr>ANOVA : rapport de correlation : ETA SQUARED</vt:lpstr>
      <vt:lpstr>Conclusion sur la faisabilité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d’application au service de la santé publique</dc:title>
  <dc:creator>Julie Saubot</dc:creator>
  <cp:lastModifiedBy>Julie Saubot</cp:lastModifiedBy>
  <cp:revision>10</cp:revision>
  <dcterms:created xsi:type="dcterms:W3CDTF">2023-01-27T15:37:02Z</dcterms:created>
  <dcterms:modified xsi:type="dcterms:W3CDTF">2023-02-07T14:42:23Z</dcterms:modified>
</cp:coreProperties>
</file>