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3"/>
  </p:notesMasterIdLst>
  <p:sldIdLst>
    <p:sldId id="256" r:id="rId2"/>
    <p:sldId id="258" r:id="rId3"/>
    <p:sldId id="257" r:id="rId4"/>
    <p:sldId id="259" r:id="rId5"/>
    <p:sldId id="263" r:id="rId6"/>
    <p:sldId id="264" r:id="rId7"/>
    <p:sldId id="265" r:id="rId8"/>
    <p:sldId id="260" r:id="rId9"/>
    <p:sldId id="261" r:id="rId10"/>
    <p:sldId id="262" r:id="rId11"/>
    <p:sldId id="266" r:id="rId12"/>
    <p:sldId id="267" r:id="rId13"/>
    <p:sldId id="274" r:id="rId14"/>
    <p:sldId id="268" r:id="rId15"/>
    <p:sldId id="270" r:id="rId16"/>
    <p:sldId id="271" r:id="rId17"/>
    <p:sldId id="278" r:id="rId18"/>
    <p:sldId id="276" r:id="rId19"/>
    <p:sldId id="275" r:id="rId20"/>
    <p:sldId id="273"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95"/>
    <p:restoredTop sz="94423"/>
  </p:normalViewPr>
  <p:slideViewPr>
    <p:cSldViewPr snapToGrid="0">
      <p:cViewPr>
        <p:scale>
          <a:sx n="95" d="100"/>
          <a:sy n="95" d="100"/>
        </p:scale>
        <p:origin x="296" y="9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F0E583-51AF-46D2-9066-4AE691BC5431}"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4D39926E-9874-4938-A2DF-C2A2D78A076B}">
      <dgm:prSet/>
      <dgm:spPr>
        <a:solidFill>
          <a:schemeClr val="accent2"/>
        </a:solidFill>
      </dgm:spPr>
      <dgm:t>
        <a:bodyPr/>
        <a:lstStyle/>
        <a:p>
          <a:r>
            <a:rPr lang="fr-FR" dirty="0"/>
            <a:t>Un bâtiment minimum pour la variable nombre de bâtiment</a:t>
          </a:r>
          <a:endParaRPr lang="en-US" dirty="0"/>
        </a:p>
      </dgm:t>
    </dgm:pt>
    <dgm:pt modelId="{1A62A291-3D40-4437-8F08-3801354AAA86}" type="parTrans" cxnId="{EBBC0580-26C5-48FF-ADCF-14246D15A296}">
      <dgm:prSet/>
      <dgm:spPr/>
      <dgm:t>
        <a:bodyPr/>
        <a:lstStyle/>
        <a:p>
          <a:endParaRPr lang="en-US"/>
        </a:p>
      </dgm:t>
    </dgm:pt>
    <dgm:pt modelId="{F9C7E83E-F6AF-4BA6-934C-D1E7D199E18A}" type="sibTrans" cxnId="{EBBC0580-26C5-48FF-ADCF-14246D15A296}">
      <dgm:prSet>
        <dgm:style>
          <a:lnRef idx="1">
            <a:schemeClr val="dk1"/>
          </a:lnRef>
          <a:fillRef idx="0">
            <a:schemeClr val="dk1"/>
          </a:fillRef>
          <a:effectRef idx="0">
            <a:schemeClr val="dk1"/>
          </a:effectRef>
          <a:fontRef idx="minor">
            <a:schemeClr val="tx1"/>
          </a:fontRef>
        </dgm:style>
      </dgm:prSet>
      <dgm:spPr/>
      <dgm:t>
        <a:bodyPr/>
        <a:lstStyle/>
        <a:p>
          <a:endParaRPr lang="en-US"/>
        </a:p>
      </dgm:t>
    </dgm:pt>
    <dgm:pt modelId="{8D32D4C8-0761-45B1-8CE9-C2E8B57602BE}">
      <dgm:prSet/>
      <dgm:spPr>
        <a:solidFill>
          <a:schemeClr val="accent2"/>
        </a:solidFill>
      </dgm:spPr>
      <dgm:t>
        <a:bodyPr/>
        <a:lstStyle/>
        <a:p>
          <a:r>
            <a:rPr lang="fr-FR" dirty="0"/>
            <a:t>Suppression des bâtiments destinés à l’habitation </a:t>
          </a:r>
          <a:endParaRPr lang="en-US" dirty="0"/>
        </a:p>
      </dgm:t>
    </dgm:pt>
    <dgm:pt modelId="{B4209184-1FB4-44E5-A3A2-B9708C757347}" type="parTrans" cxnId="{4D7FB846-2D91-4EEA-B224-E5DBF30E8971}">
      <dgm:prSet/>
      <dgm:spPr/>
      <dgm:t>
        <a:bodyPr/>
        <a:lstStyle/>
        <a:p>
          <a:endParaRPr lang="en-US"/>
        </a:p>
      </dgm:t>
    </dgm:pt>
    <dgm:pt modelId="{856331A1-6957-4276-9538-FF56E29D148B}" type="sibTrans" cxnId="{4D7FB846-2D91-4EEA-B224-E5DBF30E8971}">
      <dgm:prSet>
        <dgm:style>
          <a:lnRef idx="1">
            <a:schemeClr val="dk1"/>
          </a:lnRef>
          <a:fillRef idx="0">
            <a:schemeClr val="dk1"/>
          </a:fillRef>
          <a:effectRef idx="0">
            <a:schemeClr val="dk1"/>
          </a:effectRef>
          <a:fontRef idx="minor">
            <a:schemeClr val="tx1"/>
          </a:fontRef>
        </dgm:style>
      </dgm:prSet>
      <dgm:spPr/>
      <dgm:t>
        <a:bodyPr/>
        <a:lstStyle/>
        <a:p>
          <a:endParaRPr lang="en-US"/>
        </a:p>
      </dgm:t>
    </dgm:pt>
    <dgm:pt modelId="{5660B550-4352-4E40-984D-AEE6F4576D8F}">
      <dgm:prSet/>
      <dgm:spPr>
        <a:solidFill>
          <a:schemeClr val="accent2"/>
        </a:solidFill>
      </dgm:spPr>
      <dgm:t>
        <a:bodyPr/>
        <a:lstStyle/>
        <a:p>
          <a:r>
            <a:rPr lang="fr-FR"/>
            <a:t>Suppression des données considérées comme Outlier (Outliers)</a:t>
          </a:r>
          <a:endParaRPr lang="en-US"/>
        </a:p>
      </dgm:t>
    </dgm:pt>
    <dgm:pt modelId="{C828D2AF-C848-4200-97C3-BB5DBBD9DCC0}" type="parTrans" cxnId="{54EF163B-93A8-434A-BD71-E89F05222F1E}">
      <dgm:prSet/>
      <dgm:spPr/>
      <dgm:t>
        <a:bodyPr/>
        <a:lstStyle/>
        <a:p>
          <a:endParaRPr lang="en-US"/>
        </a:p>
      </dgm:t>
    </dgm:pt>
    <dgm:pt modelId="{98F3D513-ACA8-4ABE-B543-53F44F776EF5}" type="sibTrans" cxnId="{54EF163B-93A8-434A-BD71-E89F05222F1E}">
      <dgm:prSet>
        <dgm:style>
          <a:lnRef idx="1">
            <a:schemeClr val="dk1"/>
          </a:lnRef>
          <a:fillRef idx="0">
            <a:schemeClr val="dk1"/>
          </a:fillRef>
          <a:effectRef idx="0">
            <a:schemeClr val="dk1"/>
          </a:effectRef>
          <a:fontRef idx="minor">
            <a:schemeClr val="tx1"/>
          </a:fontRef>
        </dgm:style>
      </dgm:prSet>
      <dgm:spPr/>
      <dgm:t>
        <a:bodyPr/>
        <a:lstStyle/>
        <a:p>
          <a:endParaRPr lang="en-US"/>
        </a:p>
      </dgm:t>
    </dgm:pt>
    <dgm:pt modelId="{B9B8EDA4-2687-4F12-A521-AE5ACCA00860}">
      <dgm:prSet/>
      <dgm:spPr>
        <a:solidFill>
          <a:schemeClr val="accent2"/>
        </a:solidFill>
      </dgm:spPr>
      <dgm:t>
        <a:bodyPr/>
        <a:lstStyle/>
        <a:p>
          <a:r>
            <a:rPr lang="fr-FR" dirty="0"/>
            <a:t>Suppression des données non conformes (Compliance </a:t>
          </a:r>
          <a:r>
            <a:rPr lang="fr-FR" dirty="0" err="1"/>
            <a:t>Status</a:t>
          </a:r>
          <a:r>
            <a:rPr lang="fr-FR" dirty="0"/>
            <a:t>)</a:t>
          </a:r>
          <a:endParaRPr lang="en-US" dirty="0"/>
        </a:p>
      </dgm:t>
    </dgm:pt>
    <dgm:pt modelId="{A5D27888-C5D9-4BC8-84E1-58C494DB61EF}" type="parTrans" cxnId="{43171092-DD43-4B48-AD4B-C05E32E82AA8}">
      <dgm:prSet/>
      <dgm:spPr/>
      <dgm:t>
        <a:bodyPr/>
        <a:lstStyle/>
        <a:p>
          <a:endParaRPr lang="en-US"/>
        </a:p>
      </dgm:t>
    </dgm:pt>
    <dgm:pt modelId="{4CCF7306-4D67-45E6-86C8-32D08447F96F}" type="sibTrans" cxnId="{43171092-DD43-4B48-AD4B-C05E32E82AA8}">
      <dgm:prSet>
        <dgm:style>
          <a:lnRef idx="1">
            <a:schemeClr val="dk1"/>
          </a:lnRef>
          <a:fillRef idx="0">
            <a:schemeClr val="dk1"/>
          </a:fillRef>
          <a:effectRef idx="0">
            <a:schemeClr val="dk1"/>
          </a:effectRef>
          <a:fontRef idx="minor">
            <a:schemeClr val="tx1"/>
          </a:fontRef>
        </dgm:style>
      </dgm:prSet>
      <dgm:spPr/>
      <dgm:t>
        <a:bodyPr/>
        <a:lstStyle/>
        <a:p>
          <a:endParaRPr lang="en-US"/>
        </a:p>
      </dgm:t>
    </dgm:pt>
    <dgm:pt modelId="{7C02CDFA-8203-4AAB-8AB4-2970700A510F}">
      <dgm:prSet/>
      <dgm:spPr>
        <a:solidFill>
          <a:schemeClr val="accent2"/>
        </a:solidFill>
      </dgm:spPr>
      <dgm:t>
        <a:bodyPr/>
        <a:lstStyle/>
        <a:p>
          <a:r>
            <a:rPr lang="fr-FR" dirty="0"/>
            <a:t>Suppression des variables ayant plus de 80% de valeurs manquantes</a:t>
          </a:r>
          <a:endParaRPr lang="en-US" dirty="0"/>
        </a:p>
      </dgm:t>
    </dgm:pt>
    <dgm:pt modelId="{6C092752-B918-4D41-8CFB-0CDC340EF6E4}" type="parTrans" cxnId="{EBC1A3F2-43AE-4BE9-A185-EAB9845341BF}">
      <dgm:prSet/>
      <dgm:spPr/>
      <dgm:t>
        <a:bodyPr/>
        <a:lstStyle/>
        <a:p>
          <a:endParaRPr lang="en-US"/>
        </a:p>
      </dgm:t>
    </dgm:pt>
    <dgm:pt modelId="{E24CD241-BF61-4DDB-B6F5-ABA240D8D8F6}" type="sibTrans" cxnId="{EBC1A3F2-43AE-4BE9-A185-EAB9845341BF}">
      <dgm:prSet>
        <dgm:style>
          <a:lnRef idx="1">
            <a:schemeClr val="dk1"/>
          </a:lnRef>
          <a:fillRef idx="0">
            <a:schemeClr val="dk1"/>
          </a:fillRef>
          <a:effectRef idx="0">
            <a:schemeClr val="dk1"/>
          </a:effectRef>
          <a:fontRef idx="minor">
            <a:schemeClr val="tx1"/>
          </a:fontRef>
        </dgm:style>
      </dgm:prSet>
      <dgm:spPr/>
      <dgm:t>
        <a:bodyPr/>
        <a:lstStyle/>
        <a:p>
          <a:endParaRPr lang="en-US"/>
        </a:p>
      </dgm:t>
    </dgm:pt>
    <dgm:pt modelId="{3E1A504F-3CDA-4BD7-BC2A-00798450435F}">
      <dgm:prSet/>
      <dgm:spPr>
        <a:solidFill>
          <a:schemeClr val="accent2"/>
        </a:solidFill>
      </dgm:spPr>
      <dgm:t>
        <a:bodyPr/>
        <a:lstStyle/>
        <a:p>
          <a:r>
            <a:rPr lang="fr-FR" dirty="0"/>
            <a:t>Regroupement des valeurs catégorielles des types de bâtiments à l'aide d'un dictionnaire : passage de 53 valeurs uniques à 11 valeurs uniques</a:t>
          </a:r>
          <a:endParaRPr lang="en-US" dirty="0"/>
        </a:p>
      </dgm:t>
    </dgm:pt>
    <dgm:pt modelId="{11FEC98F-E039-4BA7-90BC-BE47941C58FA}" type="parTrans" cxnId="{FF74E854-8A7E-48B2-99AF-9AE4ACEF4121}">
      <dgm:prSet/>
      <dgm:spPr/>
      <dgm:t>
        <a:bodyPr/>
        <a:lstStyle/>
        <a:p>
          <a:endParaRPr lang="en-US"/>
        </a:p>
      </dgm:t>
    </dgm:pt>
    <dgm:pt modelId="{C689C836-04A7-47F9-B682-91FE5CDDDA02}" type="sibTrans" cxnId="{FF74E854-8A7E-48B2-99AF-9AE4ACEF4121}">
      <dgm:prSet>
        <dgm:style>
          <a:lnRef idx="1">
            <a:schemeClr val="dk1"/>
          </a:lnRef>
          <a:fillRef idx="0">
            <a:schemeClr val="dk1"/>
          </a:fillRef>
          <a:effectRef idx="0">
            <a:schemeClr val="dk1"/>
          </a:effectRef>
          <a:fontRef idx="minor">
            <a:schemeClr val="tx1"/>
          </a:fontRef>
        </dgm:style>
      </dgm:prSet>
      <dgm:spPr/>
      <dgm:t>
        <a:bodyPr/>
        <a:lstStyle/>
        <a:p>
          <a:endParaRPr lang="en-US"/>
        </a:p>
      </dgm:t>
    </dgm:pt>
    <dgm:pt modelId="{BCCFDD65-AE14-48D4-9C74-8FE570EF5153}">
      <dgm:prSet/>
      <dgm:spPr>
        <a:solidFill>
          <a:schemeClr val="accent2"/>
        </a:solidFill>
      </dgm:spPr>
      <dgm:t>
        <a:bodyPr/>
        <a:lstStyle/>
        <a:p>
          <a:r>
            <a:rPr lang="fr-FR"/>
            <a:t>Suppression des valeurs extrêmes : émissions et consommation inférieurs à 0</a:t>
          </a:r>
          <a:endParaRPr lang="en-US"/>
        </a:p>
      </dgm:t>
    </dgm:pt>
    <dgm:pt modelId="{7836B9E8-5D67-4129-9700-E15F17954103}" type="parTrans" cxnId="{161646C5-D367-4183-9F33-3FBA5D01EE63}">
      <dgm:prSet/>
      <dgm:spPr/>
      <dgm:t>
        <a:bodyPr/>
        <a:lstStyle/>
        <a:p>
          <a:endParaRPr lang="en-US"/>
        </a:p>
      </dgm:t>
    </dgm:pt>
    <dgm:pt modelId="{EC812928-D815-4F02-9599-651E794DEBE2}" type="sibTrans" cxnId="{161646C5-D367-4183-9F33-3FBA5D01EE63}">
      <dgm:prSet/>
      <dgm:spPr/>
      <dgm:t>
        <a:bodyPr/>
        <a:lstStyle/>
        <a:p>
          <a:endParaRPr lang="en-US"/>
        </a:p>
      </dgm:t>
    </dgm:pt>
    <dgm:pt modelId="{212DCCA3-BE46-6949-B1FD-BFF0ABD5FA89}" type="pres">
      <dgm:prSet presAssocID="{E5F0E583-51AF-46D2-9066-4AE691BC5431}" presName="Name0" presStyleCnt="0">
        <dgm:presLayoutVars>
          <dgm:dir/>
          <dgm:resizeHandles val="exact"/>
        </dgm:presLayoutVars>
      </dgm:prSet>
      <dgm:spPr/>
    </dgm:pt>
    <dgm:pt modelId="{5BA7BCDA-6AA7-A643-AF93-50F43DF651E0}" type="pres">
      <dgm:prSet presAssocID="{4D39926E-9874-4938-A2DF-C2A2D78A076B}" presName="node" presStyleLbl="node1" presStyleIdx="0" presStyleCnt="7">
        <dgm:presLayoutVars>
          <dgm:bulletEnabled val="1"/>
        </dgm:presLayoutVars>
      </dgm:prSet>
      <dgm:spPr/>
    </dgm:pt>
    <dgm:pt modelId="{4FDD481C-AB33-6C40-B18D-5D7A4A108612}" type="pres">
      <dgm:prSet presAssocID="{F9C7E83E-F6AF-4BA6-934C-D1E7D199E18A}" presName="sibTrans" presStyleLbl="sibTrans1D1" presStyleIdx="0" presStyleCnt="6"/>
      <dgm:spPr/>
    </dgm:pt>
    <dgm:pt modelId="{69F8FBA8-FA07-F342-89CC-14ADC963849F}" type="pres">
      <dgm:prSet presAssocID="{F9C7E83E-F6AF-4BA6-934C-D1E7D199E18A}" presName="connectorText" presStyleLbl="sibTrans1D1" presStyleIdx="0" presStyleCnt="6"/>
      <dgm:spPr/>
    </dgm:pt>
    <dgm:pt modelId="{BC428B06-699D-C147-9A70-1504B8A15D35}" type="pres">
      <dgm:prSet presAssocID="{8D32D4C8-0761-45B1-8CE9-C2E8B57602BE}" presName="node" presStyleLbl="node1" presStyleIdx="1" presStyleCnt="7">
        <dgm:presLayoutVars>
          <dgm:bulletEnabled val="1"/>
        </dgm:presLayoutVars>
      </dgm:prSet>
      <dgm:spPr/>
    </dgm:pt>
    <dgm:pt modelId="{2E4CCA08-4907-B642-B1AF-BACFFE05E7E4}" type="pres">
      <dgm:prSet presAssocID="{856331A1-6957-4276-9538-FF56E29D148B}" presName="sibTrans" presStyleLbl="sibTrans1D1" presStyleIdx="1" presStyleCnt="6"/>
      <dgm:spPr/>
    </dgm:pt>
    <dgm:pt modelId="{90304F03-ADE2-7F49-8230-050DDC050E63}" type="pres">
      <dgm:prSet presAssocID="{856331A1-6957-4276-9538-FF56E29D148B}" presName="connectorText" presStyleLbl="sibTrans1D1" presStyleIdx="1" presStyleCnt="6"/>
      <dgm:spPr/>
    </dgm:pt>
    <dgm:pt modelId="{726F1CAE-E8A0-8B4E-8E61-7F40ABB5DA00}" type="pres">
      <dgm:prSet presAssocID="{5660B550-4352-4E40-984D-AEE6F4576D8F}" presName="node" presStyleLbl="node1" presStyleIdx="2" presStyleCnt="7">
        <dgm:presLayoutVars>
          <dgm:bulletEnabled val="1"/>
        </dgm:presLayoutVars>
      </dgm:prSet>
      <dgm:spPr/>
    </dgm:pt>
    <dgm:pt modelId="{20B11E9D-3AD7-C84B-91C8-6EA30434204F}" type="pres">
      <dgm:prSet presAssocID="{98F3D513-ACA8-4ABE-B543-53F44F776EF5}" presName="sibTrans" presStyleLbl="sibTrans1D1" presStyleIdx="2" presStyleCnt="6"/>
      <dgm:spPr/>
    </dgm:pt>
    <dgm:pt modelId="{F573CCB6-428F-0642-8068-1492AA6F20C0}" type="pres">
      <dgm:prSet presAssocID="{98F3D513-ACA8-4ABE-B543-53F44F776EF5}" presName="connectorText" presStyleLbl="sibTrans1D1" presStyleIdx="2" presStyleCnt="6"/>
      <dgm:spPr/>
    </dgm:pt>
    <dgm:pt modelId="{87FA4566-90CA-5B48-8875-FF39A55088AF}" type="pres">
      <dgm:prSet presAssocID="{B9B8EDA4-2687-4F12-A521-AE5ACCA00860}" presName="node" presStyleLbl="node1" presStyleIdx="3" presStyleCnt="7">
        <dgm:presLayoutVars>
          <dgm:bulletEnabled val="1"/>
        </dgm:presLayoutVars>
      </dgm:prSet>
      <dgm:spPr/>
    </dgm:pt>
    <dgm:pt modelId="{721AB35E-B5DC-6A41-8B20-117C30ACF730}" type="pres">
      <dgm:prSet presAssocID="{4CCF7306-4D67-45E6-86C8-32D08447F96F}" presName="sibTrans" presStyleLbl="sibTrans1D1" presStyleIdx="3" presStyleCnt="6"/>
      <dgm:spPr/>
    </dgm:pt>
    <dgm:pt modelId="{A1E35E54-CE24-8E4F-BEBB-DA69287A19EE}" type="pres">
      <dgm:prSet presAssocID="{4CCF7306-4D67-45E6-86C8-32D08447F96F}" presName="connectorText" presStyleLbl="sibTrans1D1" presStyleIdx="3" presStyleCnt="6"/>
      <dgm:spPr/>
    </dgm:pt>
    <dgm:pt modelId="{9C7DAA6A-C2B2-F948-BEA1-466848F4AD05}" type="pres">
      <dgm:prSet presAssocID="{7C02CDFA-8203-4AAB-8AB4-2970700A510F}" presName="node" presStyleLbl="node1" presStyleIdx="4" presStyleCnt="7">
        <dgm:presLayoutVars>
          <dgm:bulletEnabled val="1"/>
        </dgm:presLayoutVars>
      </dgm:prSet>
      <dgm:spPr/>
    </dgm:pt>
    <dgm:pt modelId="{BC22226E-8A61-8544-8AE3-A2E24C203DFC}" type="pres">
      <dgm:prSet presAssocID="{E24CD241-BF61-4DDB-B6F5-ABA240D8D8F6}" presName="sibTrans" presStyleLbl="sibTrans1D1" presStyleIdx="4" presStyleCnt="6"/>
      <dgm:spPr/>
    </dgm:pt>
    <dgm:pt modelId="{39B1876B-FE93-3B45-B597-5D3CB9FB2E1C}" type="pres">
      <dgm:prSet presAssocID="{E24CD241-BF61-4DDB-B6F5-ABA240D8D8F6}" presName="connectorText" presStyleLbl="sibTrans1D1" presStyleIdx="4" presStyleCnt="6"/>
      <dgm:spPr/>
    </dgm:pt>
    <dgm:pt modelId="{4D606E8D-0AC5-8E40-AF83-9635F7602D34}" type="pres">
      <dgm:prSet presAssocID="{3E1A504F-3CDA-4BD7-BC2A-00798450435F}" presName="node" presStyleLbl="node1" presStyleIdx="5" presStyleCnt="7">
        <dgm:presLayoutVars>
          <dgm:bulletEnabled val="1"/>
        </dgm:presLayoutVars>
      </dgm:prSet>
      <dgm:spPr/>
    </dgm:pt>
    <dgm:pt modelId="{D1FCF1AB-C19F-E44B-8391-97CD79A50050}" type="pres">
      <dgm:prSet presAssocID="{C689C836-04A7-47F9-B682-91FE5CDDDA02}" presName="sibTrans" presStyleLbl="sibTrans1D1" presStyleIdx="5" presStyleCnt="6"/>
      <dgm:spPr/>
    </dgm:pt>
    <dgm:pt modelId="{3B1FB4A3-1D61-704B-82B2-BE3485AF0C41}" type="pres">
      <dgm:prSet presAssocID="{C689C836-04A7-47F9-B682-91FE5CDDDA02}" presName="connectorText" presStyleLbl="sibTrans1D1" presStyleIdx="5" presStyleCnt="6"/>
      <dgm:spPr/>
    </dgm:pt>
    <dgm:pt modelId="{B87325B6-7B56-6B43-B217-C93AE728B476}" type="pres">
      <dgm:prSet presAssocID="{BCCFDD65-AE14-48D4-9C74-8FE570EF5153}" presName="node" presStyleLbl="node1" presStyleIdx="6" presStyleCnt="7">
        <dgm:presLayoutVars>
          <dgm:bulletEnabled val="1"/>
        </dgm:presLayoutVars>
      </dgm:prSet>
      <dgm:spPr/>
    </dgm:pt>
  </dgm:ptLst>
  <dgm:cxnLst>
    <dgm:cxn modelId="{6037FD04-5F5D-AC46-864A-B1D4CD041A79}" type="presOf" srcId="{F9C7E83E-F6AF-4BA6-934C-D1E7D199E18A}" destId="{69F8FBA8-FA07-F342-89CC-14ADC963849F}" srcOrd="1" destOrd="0" presId="urn:microsoft.com/office/officeart/2016/7/layout/RepeatingBendingProcessNew"/>
    <dgm:cxn modelId="{2F6E0406-1460-694F-A1BD-A9CA6D1F3430}" type="presOf" srcId="{4CCF7306-4D67-45E6-86C8-32D08447F96F}" destId="{A1E35E54-CE24-8E4F-BEBB-DA69287A19EE}" srcOrd="1" destOrd="0" presId="urn:microsoft.com/office/officeart/2016/7/layout/RepeatingBendingProcessNew"/>
    <dgm:cxn modelId="{4EC6231F-5FE8-784E-8FF4-418C784CBFD9}" type="presOf" srcId="{C689C836-04A7-47F9-B682-91FE5CDDDA02}" destId="{3B1FB4A3-1D61-704B-82B2-BE3485AF0C41}" srcOrd="1" destOrd="0" presId="urn:microsoft.com/office/officeart/2016/7/layout/RepeatingBendingProcessNew"/>
    <dgm:cxn modelId="{4068892C-4DBB-4A44-92C9-812C782F6D0C}" type="presOf" srcId="{3E1A504F-3CDA-4BD7-BC2A-00798450435F}" destId="{4D606E8D-0AC5-8E40-AF83-9635F7602D34}" srcOrd="0" destOrd="0" presId="urn:microsoft.com/office/officeart/2016/7/layout/RepeatingBendingProcessNew"/>
    <dgm:cxn modelId="{0765FB34-128C-454D-A75A-35D233FD46ED}" type="presOf" srcId="{98F3D513-ACA8-4ABE-B543-53F44F776EF5}" destId="{20B11E9D-3AD7-C84B-91C8-6EA30434204F}" srcOrd="0" destOrd="0" presId="urn:microsoft.com/office/officeart/2016/7/layout/RepeatingBendingProcessNew"/>
    <dgm:cxn modelId="{54EF163B-93A8-434A-BD71-E89F05222F1E}" srcId="{E5F0E583-51AF-46D2-9066-4AE691BC5431}" destId="{5660B550-4352-4E40-984D-AEE6F4576D8F}" srcOrd="2" destOrd="0" parTransId="{C828D2AF-C848-4200-97C3-BB5DBBD9DCC0}" sibTransId="{98F3D513-ACA8-4ABE-B543-53F44F776EF5}"/>
    <dgm:cxn modelId="{43D4DE3F-04D1-8841-B0D3-F83A393D6FFF}" type="presOf" srcId="{98F3D513-ACA8-4ABE-B543-53F44F776EF5}" destId="{F573CCB6-428F-0642-8068-1492AA6F20C0}" srcOrd="1" destOrd="0" presId="urn:microsoft.com/office/officeart/2016/7/layout/RepeatingBendingProcessNew"/>
    <dgm:cxn modelId="{4D7FB846-2D91-4EEA-B224-E5DBF30E8971}" srcId="{E5F0E583-51AF-46D2-9066-4AE691BC5431}" destId="{8D32D4C8-0761-45B1-8CE9-C2E8B57602BE}" srcOrd="1" destOrd="0" parTransId="{B4209184-1FB4-44E5-A3A2-B9708C757347}" sibTransId="{856331A1-6957-4276-9538-FF56E29D148B}"/>
    <dgm:cxn modelId="{2363604B-0C52-114E-82CC-ABA7396CC7FC}" type="presOf" srcId="{F9C7E83E-F6AF-4BA6-934C-D1E7D199E18A}" destId="{4FDD481C-AB33-6C40-B18D-5D7A4A108612}" srcOrd="0" destOrd="0" presId="urn:microsoft.com/office/officeart/2016/7/layout/RepeatingBendingProcessNew"/>
    <dgm:cxn modelId="{FF74E854-8A7E-48B2-99AF-9AE4ACEF4121}" srcId="{E5F0E583-51AF-46D2-9066-4AE691BC5431}" destId="{3E1A504F-3CDA-4BD7-BC2A-00798450435F}" srcOrd="5" destOrd="0" parTransId="{11FEC98F-E039-4BA7-90BC-BE47941C58FA}" sibTransId="{C689C836-04A7-47F9-B682-91FE5CDDDA02}"/>
    <dgm:cxn modelId="{49806F5C-B5DC-3C48-9517-C2DEBAA931B1}" type="presOf" srcId="{E24CD241-BF61-4DDB-B6F5-ABA240D8D8F6}" destId="{BC22226E-8A61-8544-8AE3-A2E24C203DFC}" srcOrd="0" destOrd="0" presId="urn:microsoft.com/office/officeart/2016/7/layout/RepeatingBendingProcessNew"/>
    <dgm:cxn modelId="{7854D763-369A-C04A-9E23-3AC70E71983F}" type="presOf" srcId="{7C02CDFA-8203-4AAB-8AB4-2970700A510F}" destId="{9C7DAA6A-C2B2-F948-BEA1-466848F4AD05}" srcOrd="0" destOrd="0" presId="urn:microsoft.com/office/officeart/2016/7/layout/RepeatingBendingProcessNew"/>
    <dgm:cxn modelId="{16BE1867-67B5-D741-AB30-69D6572675FC}" type="presOf" srcId="{4CCF7306-4D67-45E6-86C8-32D08447F96F}" destId="{721AB35E-B5DC-6A41-8B20-117C30ACF730}" srcOrd="0" destOrd="0" presId="urn:microsoft.com/office/officeart/2016/7/layout/RepeatingBendingProcessNew"/>
    <dgm:cxn modelId="{9B0B6069-5596-C243-B7D7-31D4FFAB5A07}" type="presOf" srcId="{B9B8EDA4-2687-4F12-A521-AE5ACCA00860}" destId="{87FA4566-90CA-5B48-8875-FF39A55088AF}" srcOrd="0" destOrd="0" presId="urn:microsoft.com/office/officeart/2016/7/layout/RepeatingBendingProcessNew"/>
    <dgm:cxn modelId="{EBBC0580-26C5-48FF-ADCF-14246D15A296}" srcId="{E5F0E583-51AF-46D2-9066-4AE691BC5431}" destId="{4D39926E-9874-4938-A2DF-C2A2D78A076B}" srcOrd="0" destOrd="0" parTransId="{1A62A291-3D40-4437-8F08-3801354AAA86}" sibTransId="{F9C7E83E-F6AF-4BA6-934C-D1E7D199E18A}"/>
    <dgm:cxn modelId="{43171092-DD43-4B48-AD4B-C05E32E82AA8}" srcId="{E5F0E583-51AF-46D2-9066-4AE691BC5431}" destId="{B9B8EDA4-2687-4F12-A521-AE5ACCA00860}" srcOrd="3" destOrd="0" parTransId="{A5D27888-C5D9-4BC8-84E1-58C494DB61EF}" sibTransId="{4CCF7306-4D67-45E6-86C8-32D08447F96F}"/>
    <dgm:cxn modelId="{B5FF2092-6ACD-0749-8DB6-81B1138695C0}" type="presOf" srcId="{E5F0E583-51AF-46D2-9066-4AE691BC5431}" destId="{212DCCA3-BE46-6949-B1FD-BFF0ABD5FA89}" srcOrd="0" destOrd="0" presId="urn:microsoft.com/office/officeart/2016/7/layout/RepeatingBendingProcessNew"/>
    <dgm:cxn modelId="{EBBFAAA3-997B-904F-9F00-359B9E5DE04E}" type="presOf" srcId="{8D32D4C8-0761-45B1-8CE9-C2E8B57602BE}" destId="{BC428B06-699D-C147-9A70-1504B8A15D35}" srcOrd="0" destOrd="0" presId="urn:microsoft.com/office/officeart/2016/7/layout/RepeatingBendingProcessNew"/>
    <dgm:cxn modelId="{8854A9BD-269E-8C4F-8939-C61A1CD0A441}" type="presOf" srcId="{BCCFDD65-AE14-48D4-9C74-8FE570EF5153}" destId="{B87325B6-7B56-6B43-B217-C93AE728B476}" srcOrd="0" destOrd="0" presId="urn:microsoft.com/office/officeart/2016/7/layout/RepeatingBendingProcessNew"/>
    <dgm:cxn modelId="{7C2EF5BF-63ED-0743-9F59-F88E9D36897F}" type="presOf" srcId="{C689C836-04A7-47F9-B682-91FE5CDDDA02}" destId="{D1FCF1AB-C19F-E44B-8391-97CD79A50050}" srcOrd="0" destOrd="0" presId="urn:microsoft.com/office/officeart/2016/7/layout/RepeatingBendingProcessNew"/>
    <dgm:cxn modelId="{3BC7F6C1-21AB-374F-8ABB-35D66228AD8E}" type="presOf" srcId="{856331A1-6957-4276-9538-FF56E29D148B}" destId="{2E4CCA08-4907-B642-B1AF-BACFFE05E7E4}" srcOrd="0" destOrd="0" presId="urn:microsoft.com/office/officeart/2016/7/layout/RepeatingBendingProcessNew"/>
    <dgm:cxn modelId="{161646C5-D367-4183-9F33-3FBA5D01EE63}" srcId="{E5F0E583-51AF-46D2-9066-4AE691BC5431}" destId="{BCCFDD65-AE14-48D4-9C74-8FE570EF5153}" srcOrd="6" destOrd="0" parTransId="{7836B9E8-5D67-4129-9700-E15F17954103}" sibTransId="{EC812928-D815-4F02-9599-651E794DEBE2}"/>
    <dgm:cxn modelId="{E906D0C9-3F17-1F49-9C67-357B0EB55C28}" type="presOf" srcId="{5660B550-4352-4E40-984D-AEE6F4576D8F}" destId="{726F1CAE-E8A0-8B4E-8E61-7F40ABB5DA00}" srcOrd="0" destOrd="0" presId="urn:microsoft.com/office/officeart/2016/7/layout/RepeatingBendingProcessNew"/>
    <dgm:cxn modelId="{2A9877D5-F04D-D840-90D4-B2A6FA43376E}" type="presOf" srcId="{E24CD241-BF61-4DDB-B6F5-ABA240D8D8F6}" destId="{39B1876B-FE93-3B45-B597-5D3CB9FB2E1C}" srcOrd="1" destOrd="0" presId="urn:microsoft.com/office/officeart/2016/7/layout/RepeatingBendingProcessNew"/>
    <dgm:cxn modelId="{556A7BD7-AD89-CB4B-A3FA-43BE1AF997F7}" type="presOf" srcId="{856331A1-6957-4276-9538-FF56E29D148B}" destId="{90304F03-ADE2-7F49-8230-050DDC050E63}" srcOrd="1" destOrd="0" presId="urn:microsoft.com/office/officeart/2016/7/layout/RepeatingBendingProcessNew"/>
    <dgm:cxn modelId="{19A703E9-5545-AF42-A347-497530C21ACE}" type="presOf" srcId="{4D39926E-9874-4938-A2DF-C2A2D78A076B}" destId="{5BA7BCDA-6AA7-A643-AF93-50F43DF651E0}" srcOrd="0" destOrd="0" presId="urn:microsoft.com/office/officeart/2016/7/layout/RepeatingBendingProcessNew"/>
    <dgm:cxn modelId="{EBC1A3F2-43AE-4BE9-A185-EAB9845341BF}" srcId="{E5F0E583-51AF-46D2-9066-4AE691BC5431}" destId="{7C02CDFA-8203-4AAB-8AB4-2970700A510F}" srcOrd="4" destOrd="0" parTransId="{6C092752-B918-4D41-8CFB-0CDC340EF6E4}" sibTransId="{E24CD241-BF61-4DDB-B6F5-ABA240D8D8F6}"/>
    <dgm:cxn modelId="{4BC7C35E-3CC9-CA4E-A0B5-AA61D516EFE6}" type="presParOf" srcId="{212DCCA3-BE46-6949-B1FD-BFF0ABD5FA89}" destId="{5BA7BCDA-6AA7-A643-AF93-50F43DF651E0}" srcOrd="0" destOrd="0" presId="urn:microsoft.com/office/officeart/2016/7/layout/RepeatingBendingProcessNew"/>
    <dgm:cxn modelId="{226E4877-A138-BE42-A451-D125B8E9DCB8}" type="presParOf" srcId="{212DCCA3-BE46-6949-B1FD-BFF0ABD5FA89}" destId="{4FDD481C-AB33-6C40-B18D-5D7A4A108612}" srcOrd="1" destOrd="0" presId="urn:microsoft.com/office/officeart/2016/7/layout/RepeatingBendingProcessNew"/>
    <dgm:cxn modelId="{995E7361-019B-2048-9AE0-62210493A809}" type="presParOf" srcId="{4FDD481C-AB33-6C40-B18D-5D7A4A108612}" destId="{69F8FBA8-FA07-F342-89CC-14ADC963849F}" srcOrd="0" destOrd="0" presId="urn:microsoft.com/office/officeart/2016/7/layout/RepeatingBendingProcessNew"/>
    <dgm:cxn modelId="{E88FDBF3-AFA0-C94C-B2B1-14A5339FEA56}" type="presParOf" srcId="{212DCCA3-BE46-6949-B1FD-BFF0ABD5FA89}" destId="{BC428B06-699D-C147-9A70-1504B8A15D35}" srcOrd="2" destOrd="0" presId="urn:microsoft.com/office/officeart/2016/7/layout/RepeatingBendingProcessNew"/>
    <dgm:cxn modelId="{6453445C-BFF7-354E-BD2E-9B2BCDE6E2C2}" type="presParOf" srcId="{212DCCA3-BE46-6949-B1FD-BFF0ABD5FA89}" destId="{2E4CCA08-4907-B642-B1AF-BACFFE05E7E4}" srcOrd="3" destOrd="0" presId="urn:microsoft.com/office/officeart/2016/7/layout/RepeatingBendingProcessNew"/>
    <dgm:cxn modelId="{FFCDAE03-0D73-4F41-A715-E7C5C17A9B1E}" type="presParOf" srcId="{2E4CCA08-4907-B642-B1AF-BACFFE05E7E4}" destId="{90304F03-ADE2-7F49-8230-050DDC050E63}" srcOrd="0" destOrd="0" presId="urn:microsoft.com/office/officeart/2016/7/layout/RepeatingBendingProcessNew"/>
    <dgm:cxn modelId="{2B0A0C09-83E4-D24C-8D7D-4486AB4AEBFC}" type="presParOf" srcId="{212DCCA3-BE46-6949-B1FD-BFF0ABD5FA89}" destId="{726F1CAE-E8A0-8B4E-8E61-7F40ABB5DA00}" srcOrd="4" destOrd="0" presId="urn:microsoft.com/office/officeart/2016/7/layout/RepeatingBendingProcessNew"/>
    <dgm:cxn modelId="{EE357B53-3745-3745-BEDD-577E037C65BE}" type="presParOf" srcId="{212DCCA3-BE46-6949-B1FD-BFF0ABD5FA89}" destId="{20B11E9D-3AD7-C84B-91C8-6EA30434204F}" srcOrd="5" destOrd="0" presId="urn:microsoft.com/office/officeart/2016/7/layout/RepeatingBendingProcessNew"/>
    <dgm:cxn modelId="{481D32D5-2837-6746-97B5-D4D02C6B2521}" type="presParOf" srcId="{20B11E9D-3AD7-C84B-91C8-6EA30434204F}" destId="{F573CCB6-428F-0642-8068-1492AA6F20C0}" srcOrd="0" destOrd="0" presId="urn:microsoft.com/office/officeart/2016/7/layout/RepeatingBendingProcessNew"/>
    <dgm:cxn modelId="{4D06D0A9-086E-9E4E-9696-7CBF980E1437}" type="presParOf" srcId="{212DCCA3-BE46-6949-B1FD-BFF0ABD5FA89}" destId="{87FA4566-90CA-5B48-8875-FF39A55088AF}" srcOrd="6" destOrd="0" presId="urn:microsoft.com/office/officeart/2016/7/layout/RepeatingBendingProcessNew"/>
    <dgm:cxn modelId="{506769A9-E152-1B44-BD7E-4907C5B1581D}" type="presParOf" srcId="{212DCCA3-BE46-6949-B1FD-BFF0ABD5FA89}" destId="{721AB35E-B5DC-6A41-8B20-117C30ACF730}" srcOrd="7" destOrd="0" presId="urn:microsoft.com/office/officeart/2016/7/layout/RepeatingBendingProcessNew"/>
    <dgm:cxn modelId="{6B019686-D405-D34C-A99C-69D42DF29D30}" type="presParOf" srcId="{721AB35E-B5DC-6A41-8B20-117C30ACF730}" destId="{A1E35E54-CE24-8E4F-BEBB-DA69287A19EE}" srcOrd="0" destOrd="0" presId="urn:microsoft.com/office/officeart/2016/7/layout/RepeatingBendingProcessNew"/>
    <dgm:cxn modelId="{1004E77D-D901-884A-AEB3-D30F306BD8DA}" type="presParOf" srcId="{212DCCA3-BE46-6949-B1FD-BFF0ABD5FA89}" destId="{9C7DAA6A-C2B2-F948-BEA1-466848F4AD05}" srcOrd="8" destOrd="0" presId="urn:microsoft.com/office/officeart/2016/7/layout/RepeatingBendingProcessNew"/>
    <dgm:cxn modelId="{A1B48F93-199B-ED44-B915-CC960145E410}" type="presParOf" srcId="{212DCCA3-BE46-6949-B1FD-BFF0ABD5FA89}" destId="{BC22226E-8A61-8544-8AE3-A2E24C203DFC}" srcOrd="9" destOrd="0" presId="urn:microsoft.com/office/officeart/2016/7/layout/RepeatingBendingProcessNew"/>
    <dgm:cxn modelId="{00E55B16-FAE3-744C-AF6A-7FE3B05C23FE}" type="presParOf" srcId="{BC22226E-8A61-8544-8AE3-A2E24C203DFC}" destId="{39B1876B-FE93-3B45-B597-5D3CB9FB2E1C}" srcOrd="0" destOrd="0" presId="urn:microsoft.com/office/officeart/2016/7/layout/RepeatingBendingProcessNew"/>
    <dgm:cxn modelId="{CDC524D2-2051-2C4C-AB40-E4E2F4AEA1F3}" type="presParOf" srcId="{212DCCA3-BE46-6949-B1FD-BFF0ABD5FA89}" destId="{4D606E8D-0AC5-8E40-AF83-9635F7602D34}" srcOrd="10" destOrd="0" presId="urn:microsoft.com/office/officeart/2016/7/layout/RepeatingBendingProcessNew"/>
    <dgm:cxn modelId="{24BDA1CB-2FF5-DC42-A320-0A8A02B8C782}" type="presParOf" srcId="{212DCCA3-BE46-6949-B1FD-BFF0ABD5FA89}" destId="{D1FCF1AB-C19F-E44B-8391-97CD79A50050}" srcOrd="11" destOrd="0" presId="urn:microsoft.com/office/officeart/2016/7/layout/RepeatingBendingProcessNew"/>
    <dgm:cxn modelId="{34AEA0AC-37C2-9440-BADF-4041FAEAA3B1}" type="presParOf" srcId="{D1FCF1AB-C19F-E44B-8391-97CD79A50050}" destId="{3B1FB4A3-1D61-704B-82B2-BE3485AF0C41}" srcOrd="0" destOrd="0" presId="urn:microsoft.com/office/officeart/2016/7/layout/RepeatingBendingProcessNew"/>
    <dgm:cxn modelId="{53B2178F-20A7-9445-936A-9768F83C6D65}" type="presParOf" srcId="{212DCCA3-BE46-6949-B1FD-BFF0ABD5FA89}" destId="{B87325B6-7B56-6B43-B217-C93AE728B476}"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DD481C-AB33-6C40-B18D-5D7A4A108612}">
      <dsp:nvSpPr>
        <dsp:cNvPr id="0" name=""/>
        <dsp:cNvSpPr/>
      </dsp:nvSpPr>
      <dsp:spPr>
        <a:xfrm>
          <a:off x="1816481" y="820959"/>
          <a:ext cx="386259" cy="91440"/>
        </a:xfrm>
        <a:custGeom>
          <a:avLst/>
          <a:gdLst/>
          <a:ahLst/>
          <a:cxnLst/>
          <a:rect l="0" t="0" r="0" b="0"/>
          <a:pathLst>
            <a:path>
              <a:moveTo>
                <a:pt x="0" y="45720"/>
              </a:moveTo>
              <a:lnTo>
                <a:pt x="386259" y="45720"/>
              </a:lnTo>
            </a:path>
          </a:pathLst>
        </a:custGeom>
        <a:noFill/>
        <a:ln w="6350" cap="flat" cmpd="sng" algn="ctr">
          <a:solidFill>
            <a:schemeClr val="dk1"/>
          </a:solidFill>
          <a:prstDash val="solid"/>
          <a:tailEnd type="arrow"/>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99189" y="864593"/>
        <a:ext cx="20842" cy="4172"/>
      </dsp:txXfrm>
    </dsp:sp>
    <dsp:sp modelId="{5BA7BCDA-6AA7-A643-AF93-50F43DF651E0}">
      <dsp:nvSpPr>
        <dsp:cNvPr id="0" name=""/>
        <dsp:cNvSpPr/>
      </dsp:nvSpPr>
      <dsp:spPr>
        <a:xfrm>
          <a:off x="5848" y="322949"/>
          <a:ext cx="1812433" cy="1087460"/>
        </a:xfrm>
        <a:prstGeom prst="rect">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811" tIns="93223" rIns="88811" bIns="93223" numCol="1" spcCol="1270" anchor="ctr" anchorCtr="0">
          <a:noAutofit/>
        </a:bodyPr>
        <a:lstStyle/>
        <a:p>
          <a:pPr marL="0" lvl="0" indent="0" algn="ctr" defTabSz="533400">
            <a:lnSpc>
              <a:spcPct val="90000"/>
            </a:lnSpc>
            <a:spcBef>
              <a:spcPct val="0"/>
            </a:spcBef>
            <a:spcAft>
              <a:spcPct val="35000"/>
            </a:spcAft>
            <a:buNone/>
          </a:pPr>
          <a:r>
            <a:rPr lang="fr-FR" sz="1200" kern="1200" dirty="0"/>
            <a:t>Un bâtiment minimum pour la variable nombre de bâtiment</a:t>
          </a:r>
          <a:endParaRPr lang="en-US" sz="1200" kern="1200" dirty="0"/>
        </a:p>
      </dsp:txBody>
      <dsp:txXfrm>
        <a:off x="5848" y="322949"/>
        <a:ext cx="1812433" cy="1087460"/>
      </dsp:txXfrm>
    </dsp:sp>
    <dsp:sp modelId="{2E4CCA08-4907-B642-B1AF-BACFFE05E7E4}">
      <dsp:nvSpPr>
        <dsp:cNvPr id="0" name=""/>
        <dsp:cNvSpPr/>
      </dsp:nvSpPr>
      <dsp:spPr>
        <a:xfrm>
          <a:off x="4045774" y="820959"/>
          <a:ext cx="386259" cy="91440"/>
        </a:xfrm>
        <a:custGeom>
          <a:avLst/>
          <a:gdLst/>
          <a:ahLst/>
          <a:cxnLst/>
          <a:rect l="0" t="0" r="0" b="0"/>
          <a:pathLst>
            <a:path>
              <a:moveTo>
                <a:pt x="0" y="45720"/>
              </a:moveTo>
              <a:lnTo>
                <a:pt x="386259" y="45720"/>
              </a:lnTo>
            </a:path>
          </a:pathLst>
        </a:custGeom>
        <a:noFill/>
        <a:ln w="6350" cap="flat" cmpd="sng" algn="ctr">
          <a:solidFill>
            <a:schemeClr val="dk1"/>
          </a:solidFill>
          <a:prstDash val="solid"/>
          <a:tailEnd type="arrow"/>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28483" y="864593"/>
        <a:ext cx="20842" cy="4172"/>
      </dsp:txXfrm>
    </dsp:sp>
    <dsp:sp modelId="{BC428B06-699D-C147-9A70-1504B8A15D35}">
      <dsp:nvSpPr>
        <dsp:cNvPr id="0" name=""/>
        <dsp:cNvSpPr/>
      </dsp:nvSpPr>
      <dsp:spPr>
        <a:xfrm>
          <a:off x="2235141" y="322949"/>
          <a:ext cx="1812433" cy="1087460"/>
        </a:xfrm>
        <a:prstGeom prst="rect">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811" tIns="93223" rIns="88811" bIns="93223" numCol="1" spcCol="1270" anchor="ctr" anchorCtr="0">
          <a:noAutofit/>
        </a:bodyPr>
        <a:lstStyle/>
        <a:p>
          <a:pPr marL="0" lvl="0" indent="0" algn="ctr" defTabSz="533400">
            <a:lnSpc>
              <a:spcPct val="90000"/>
            </a:lnSpc>
            <a:spcBef>
              <a:spcPct val="0"/>
            </a:spcBef>
            <a:spcAft>
              <a:spcPct val="35000"/>
            </a:spcAft>
            <a:buNone/>
          </a:pPr>
          <a:r>
            <a:rPr lang="fr-FR" sz="1200" kern="1200" dirty="0"/>
            <a:t>Suppression des bâtiments destinés à l’habitation </a:t>
          </a:r>
          <a:endParaRPr lang="en-US" sz="1200" kern="1200" dirty="0"/>
        </a:p>
      </dsp:txBody>
      <dsp:txXfrm>
        <a:off x="2235141" y="322949"/>
        <a:ext cx="1812433" cy="1087460"/>
      </dsp:txXfrm>
    </dsp:sp>
    <dsp:sp modelId="{20B11E9D-3AD7-C84B-91C8-6EA30434204F}">
      <dsp:nvSpPr>
        <dsp:cNvPr id="0" name=""/>
        <dsp:cNvSpPr/>
      </dsp:nvSpPr>
      <dsp:spPr>
        <a:xfrm>
          <a:off x="6275067" y="820959"/>
          <a:ext cx="386259" cy="91440"/>
        </a:xfrm>
        <a:custGeom>
          <a:avLst/>
          <a:gdLst/>
          <a:ahLst/>
          <a:cxnLst/>
          <a:rect l="0" t="0" r="0" b="0"/>
          <a:pathLst>
            <a:path>
              <a:moveTo>
                <a:pt x="0" y="45720"/>
              </a:moveTo>
              <a:lnTo>
                <a:pt x="386259" y="45720"/>
              </a:lnTo>
            </a:path>
          </a:pathLst>
        </a:custGeom>
        <a:noFill/>
        <a:ln w="6350" cap="flat" cmpd="sng" algn="ctr">
          <a:solidFill>
            <a:schemeClr val="dk1"/>
          </a:solidFill>
          <a:prstDash val="solid"/>
          <a:tailEnd type="arrow"/>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57776" y="864593"/>
        <a:ext cx="20842" cy="4172"/>
      </dsp:txXfrm>
    </dsp:sp>
    <dsp:sp modelId="{726F1CAE-E8A0-8B4E-8E61-7F40ABB5DA00}">
      <dsp:nvSpPr>
        <dsp:cNvPr id="0" name=""/>
        <dsp:cNvSpPr/>
      </dsp:nvSpPr>
      <dsp:spPr>
        <a:xfrm>
          <a:off x="4464434" y="322949"/>
          <a:ext cx="1812433" cy="1087460"/>
        </a:xfrm>
        <a:prstGeom prst="rect">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811" tIns="93223" rIns="88811" bIns="93223" numCol="1" spcCol="1270" anchor="ctr" anchorCtr="0">
          <a:noAutofit/>
        </a:bodyPr>
        <a:lstStyle/>
        <a:p>
          <a:pPr marL="0" lvl="0" indent="0" algn="ctr" defTabSz="533400">
            <a:lnSpc>
              <a:spcPct val="90000"/>
            </a:lnSpc>
            <a:spcBef>
              <a:spcPct val="0"/>
            </a:spcBef>
            <a:spcAft>
              <a:spcPct val="35000"/>
            </a:spcAft>
            <a:buNone/>
          </a:pPr>
          <a:r>
            <a:rPr lang="fr-FR" sz="1200" kern="1200"/>
            <a:t>Suppression des données considérées comme Outlier (Outliers)</a:t>
          </a:r>
          <a:endParaRPr lang="en-US" sz="1200" kern="1200"/>
        </a:p>
      </dsp:txBody>
      <dsp:txXfrm>
        <a:off x="4464434" y="322949"/>
        <a:ext cx="1812433" cy="1087460"/>
      </dsp:txXfrm>
    </dsp:sp>
    <dsp:sp modelId="{721AB35E-B5DC-6A41-8B20-117C30ACF730}">
      <dsp:nvSpPr>
        <dsp:cNvPr id="0" name=""/>
        <dsp:cNvSpPr/>
      </dsp:nvSpPr>
      <dsp:spPr>
        <a:xfrm>
          <a:off x="912064" y="1408609"/>
          <a:ext cx="6687879" cy="386259"/>
        </a:xfrm>
        <a:custGeom>
          <a:avLst/>
          <a:gdLst/>
          <a:ahLst/>
          <a:cxnLst/>
          <a:rect l="0" t="0" r="0" b="0"/>
          <a:pathLst>
            <a:path>
              <a:moveTo>
                <a:pt x="6687879" y="0"/>
              </a:moveTo>
              <a:lnTo>
                <a:pt x="6687879" y="210229"/>
              </a:lnTo>
              <a:lnTo>
                <a:pt x="0" y="210229"/>
              </a:lnTo>
              <a:lnTo>
                <a:pt x="0" y="386259"/>
              </a:lnTo>
            </a:path>
          </a:pathLst>
        </a:custGeom>
        <a:noFill/>
        <a:ln w="6350" cap="flat" cmpd="sng" algn="ctr">
          <a:solidFill>
            <a:schemeClr val="dk1"/>
          </a:solidFill>
          <a:prstDash val="solid"/>
          <a:tailEnd type="arrow"/>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88483" y="1599653"/>
        <a:ext cx="335042" cy="4172"/>
      </dsp:txXfrm>
    </dsp:sp>
    <dsp:sp modelId="{87FA4566-90CA-5B48-8875-FF39A55088AF}">
      <dsp:nvSpPr>
        <dsp:cNvPr id="0" name=""/>
        <dsp:cNvSpPr/>
      </dsp:nvSpPr>
      <dsp:spPr>
        <a:xfrm>
          <a:off x="6693727" y="322949"/>
          <a:ext cx="1812433" cy="1087460"/>
        </a:xfrm>
        <a:prstGeom prst="rect">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811" tIns="93223" rIns="88811" bIns="93223" numCol="1" spcCol="1270" anchor="ctr" anchorCtr="0">
          <a:noAutofit/>
        </a:bodyPr>
        <a:lstStyle/>
        <a:p>
          <a:pPr marL="0" lvl="0" indent="0" algn="ctr" defTabSz="533400">
            <a:lnSpc>
              <a:spcPct val="90000"/>
            </a:lnSpc>
            <a:spcBef>
              <a:spcPct val="0"/>
            </a:spcBef>
            <a:spcAft>
              <a:spcPct val="35000"/>
            </a:spcAft>
            <a:buNone/>
          </a:pPr>
          <a:r>
            <a:rPr lang="fr-FR" sz="1200" kern="1200" dirty="0"/>
            <a:t>Suppression des données non conformes (Compliance </a:t>
          </a:r>
          <a:r>
            <a:rPr lang="fr-FR" sz="1200" kern="1200" dirty="0" err="1"/>
            <a:t>Status</a:t>
          </a:r>
          <a:r>
            <a:rPr lang="fr-FR" sz="1200" kern="1200" dirty="0"/>
            <a:t>)</a:t>
          </a:r>
          <a:endParaRPr lang="en-US" sz="1200" kern="1200" dirty="0"/>
        </a:p>
      </dsp:txBody>
      <dsp:txXfrm>
        <a:off x="6693727" y="322949"/>
        <a:ext cx="1812433" cy="1087460"/>
      </dsp:txXfrm>
    </dsp:sp>
    <dsp:sp modelId="{BC22226E-8A61-8544-8AE3-A2E24C203DFC}">
      <dsp:nvSpPr>
        <dsp:cNvPr id="0" name=""/>
        <dsp:cNvSpPr/>
      </dsp:nvSpPr>
      <dsp:spPr>
        <a:xfrm>
          <a:off x="1816481" y="2325279"/>
          <a:ext cx="386259" cy="91440"/>
        </a:xfrm>
        <a:custGeom>
          <a:avLst/>
          <a:gdLst/>
          <a:ahLst/>
          <a:cxnLst/>
          <a:rect l="0" t="0" r="0" b="0"/>
          <a:pathLst>
            <a:path>
              <a:moveTo>
                <a:pt x="0" y="45720"/>
              </a:moveTo>
              <a:lnTo>
                <a:pt x="386259" y="45720"/>
              </a:lnTo>
            </a:path>
          </a:pathLst>
        </a:custGeom>
        <a:noFill/>
        <a:ln w="6350" cap="flat" cmpd="sng" algn="ctr">
          <a:solidFill>
            <a:schemeClr val="dk1"/>
          </a:solidFill>
          <a:prstDash val="solid"/>
          <a:tailEnd type="arrow"/>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99189" y="2368913"/>
        <a:ext cx="20842" cy="4172"/>
      </dsp:txXfrm>
    </dsp:sp>
    <dsp:sp modelId="{9C7DAA6A-C2B2-F948-BEA1-466848F4AD05}">
      <dsp:nvSpPr>
        <dsp:cNvPr id="0" name=""/>
        <dsp:cNvSpPr/>
      </dsp:nvSpPr>
      <dsp:spPr>
        <a:xfrm>
          <a:off x="5848" y="1827269"/>
          <a:ext cx="1812433" cy="1087460"/>
        </a:xfrm>
        <a:prstGeom prst="rect">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811" tIns="93223" rIns="88811" bIns="93223" numCol="1" spcCol="1270" anchor="ctr" anchorCtr="0">
          <a:noAutofit/>
        </a:bodyPr>
        <a:lstStyle/>
        <a:p>
          <a:pPr marL="0" lvl="0" indent="0" algn="ctr" defTabSz="533400">
            <a:lnSpc>
              <a:spcPct val="90000"/>
            </a:lnSpc>
            <a:spcBef>
              <a:spcPct val="0"/>
            </a:spcBef>
            <a:spcAft>
              <a:spcPct val="35000"/>
            </a:spcAft>
            <a:buNone/>
          </a:pPr>
          <a:r>
            <a:rPr lang="fr-FR" sz="1200" kern="1200" dirty="0"/>
            <a:t>Suppression des variables ayant plus de 80% de valeurs manquantes</a:t>
          </a:r>
          <a:endParaRPr lang="en-US" sz="1200" kern="1200" dirty="0"/>
        </a:p>
      </dsp:txBody>
      <dsp:txXfrm>
        <a:off x="5848" y="1827269"/>
        <a:ext cx="1812433" cy="1087460"/>
      </dsp:txXfrm>
    </dsp:sp>
    <dsp:sp modelId="{D1FCF1AB-C19F-E44B-8391-97CD79A50050}">
      <dsp:nvSpPr>
        <dsp:cNvPr id="0" name=""/>
        <dsp:cNvSpPr/>
      </dsp:nvSpPr>
      <dsp:spPr>
        <a:xfrm>
          <a:off x="4045774" y="2325279"/>
          <a:ext cx="386259" cy="91440"/>
        </a:xfrm>
        <a:custGeom>
          <a:avLst/>
          <a:gdLst/>
          <a:ahLst/>
          <a:cxnLst/>
          <a:rect l="0" t="0" r="0" b="0"/>
          <a:pathLst>
            <a:path>
              <a:moveTo>
                <a:pt x="0" y="45720"/>
              </a:moveTo>
              <a:lnTo>
                <a:pt x="386259" y="45720"/>
              </a:lnTo>
            </a:path>
          </a:pathLst>
        </a:custGeom>
        <a:noFill/>
        <a:ln w="6350" cap="flat" cmpd="sng" algn="ctr">
          <a:solidFill>
            <a:schemeClr val="dk1"/>
          </a:solidFill>
          <a:prstDash val="solid"/>
          <a:tailEnd type="arrow"/>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28483" y="2368913"/>
        <a:ext cx="20842" cy="4172"/>
      </dsp:txXfrm>
    </dsp:sp>
    <dsp:sp modelId="{4D606E8D-0AC5-8E40-AF83-9635F7602D34}">
      <dsp:nvSpPr>
        <dsp:cNvPr id="0" name=""/>
        <dsp:cNvSpPr/>
      </dsp:nvSpPr>
      <dsp:spPr>
        <a:xfrm>
          <a:off x="2235141" y="1827269"/>
          <a:ext cx="1812433" cy="1087460"/>
        </a:xfrm>
        <a:prstGeom prst="rect">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811" tIns="93223" rIns="88811" bIns="93223" numCol="1" spcCol="1270" anchor="ctr" anchorCtr="0">
          <a:noAutofit/>
        </a:bodyPr>
        <a:lstStyle/>
        <a:p>
          <a:pPr marL="0" lvl="0" indent="0" algn="ctr" defTabSz="533400">
            <a:lnSpc>
              <a:spcPct val="90000"/>
            </a:lnSpc>
            <a:spcBef>
              <a:spcPct val="0"/>
            </a:spcBef>
            <a:spcAft>
              <a:spcPct val="35000"/>
            </a:spcAft>
            <a:buNone/>
          </a:pPr>
          <a:r>
            <a:rPr lang="fr-FR" sz="1200" kern="1200" dirty="0"/>
            <a:t>Regroupement des valeurs catégorielles des types de bâtiments à l'aide d'un dictionnaire : passage de 53 valeurs uniques à 11 valeurs uniques</a:t>
          </a:r>
          <a:endParaRPr lang="en-US" sz="1200" kern="1200" dirty="0"/>
        </a:p>
      </dsp:txBody>
      <dsp:txXfrm>
        <a:off x="2235141" y="1827269"/>
        <a:ext cx="1812433" cy="1087460"/>
      </dsp:txXfrm>
    </dsp:sp>
    <dsp:sp modelId="{B87325B6-7B56-6B43-B217-C93AE728B476}">
      <dsp:nvSpPr>
        <dsp:cNvPr id="0" name=""/>
        <dsp:cNvSpPr/>
      </dsp:nvSpPr>
      <dsp:spPr>
        <a:xfrm>
          <a:off x="4464434" y="1827269"/>
          <a:ext cx="1812433" cy="1087460"/>
        </a:xfrm>
        <a:prstGeom prst="rect">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811" tIns="93223" rIns="88811" bIns="93223" numCol="1" spcCol="1270" anchor="ctr" anchorCtr="0">
          <a:noAutofit/>
        </a:bodyPr>
        <a:lstStyle/>
        <a:p>
          <a:pPr marL="0" lvl="0" indent="0" algn="ctr" defTabSz="533400">
            <a:lnSpc>
              <a:spcPct val="90000"/>
            </a:lnSpc>
            <a:spcBef>
              <a:spcPct val="0"/>
            </a:spcBef>
            <a:spcAft>
              <a:spcPct val="35000"/>
            </a:spcAft>
            <a:buNone/>
          </a:pPr>
          <a:r>
            <a:rPr lang="fr-FR" sz="1200" kern="1200"/>
            <a:t>Suppression des valeurs extrêmes : émissions et consommation inférieurs à 0</a:t>
          </a:r>
          <a:endParaRPr lang="en-US" sz="1200" kern="1200"/>
        </a:p>
      </dsp:txBody>
      <dsp:txXfrm>
        <a:off x="4464434" y="1827269"/>
        <a:ext cx="1812433" cy="108746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DC538-4F1D-3543-A0FF-DC829F765CAF}" type="datetimeFigureOut">
              <a:rPr lang="fr-FR" smtClean="0"/>
              <a:t>16/04/2023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F7A78-013D-DC4F-ADC3-840512D497B2}" type="slidenum">
              <a:rPr lang="fr-FR" smtClean="0"/>
              <a:t>‹N°›</a:t>
            </a:fld>
            <a:endParaRPr lang="fr-FR"/>
          </a:p>
        </p:txBody>
      </p:sp>
    </p:spTree>
    <p:extLst>
      <p:ext uri="{BB962C8B-B14F-4D97-AF65-F5344CB8AC3E}">
        <p14:creationId xmlns:p14="http://schemas.microsoft.com/office/powerpoint/2010/main" val="3642231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ComplianceStatus</a:t>
            </a:r>
            <a:r>
              <a:rPr lang="en-US" sz="1800" dirty="0">
                <a:effectLst/>
                <a:latin typeface="Times New Roman" panose="02020603050405020304" pitchFamily="18" charset="0"/>
                <a:ea typeface="Times New Roman" panose="02020603050405020304" pitchFamily="18" charset="0"/>
              </a:rPr>
              <a:t>' : Whether a property has met energy benchmarking requirements for the current reporting year.</a:t>
            </a:r>
            <a:endParaRPr lang="fr-FR" sz="1800" dirty="0">
              <a:effectLst/>
              <a:latin typeface="Times New Roman" panose="02020603050405020304" pitchFamily="18" charset="0"/>
              <a:ea typeface="Times New Roman" panose="02020603050405020304" pitchFamily="18" charset="0"/>
            </a:endParaRPr>
          </a:p>
          <a:p>
            <a:pPr marL="285750" indent="-285750">
              <a:buFontTx/>
              <a:buChar char="-"/>
            </a:pPr>
            <a:r>
              <a:rPr lang="en-US" sz="1800" dirty="0">
                <a:effectLst/>
                <a:latin typeface="Times New Roman" panose="02020603050405020304" pitchFamily="18" charset="0"/>
                <a:ea typeface="Times New Roman" panose="02020603050405020304" pitchFamily="18" charset="0"/>
              </a:rPr>
              <a:t>'Outlier' : Whether a property is a high or low outlier (Y/N)</a:t>
            </a:r>
          </a:p>
          <a:p>
            <a:pPr marL="285750" indent="-285750">
              <a:buFontTx/>
              <a:buChar char="-"/>
            </a:pPr>
            <a:endParaRPr lang="en-US" sz="1800" dirty="0">
              <a:effectLst/>
              <a:latin typeface="Times New Roman" panose="02020603050405020304" pitchFamily="18" charset="0"/>
              <a:ea typeface="Times New Roman" panose="02020603050405020304" pitchFamily="18" charset="0"/>
            </a:endParaRPr>
          </a:p>
          <a:p>
            <a:r>
              <a:rPr lang="fr-FR" sz="2800" dirty="0">
                <a:effectLst/>
              </a:rPr>
              <a:t>'</a:t>
            </a:r>
            <a:r>
              <a:rPr lang="fr-FR" sz="2800" dirty="0" err="1">
                <a:effectLst/>
              </a:rPr>
              <a:t>SiteEnergyUseWN</a:t>
            </a:r>
            <a:r>
              <a:rPr lang="fr-FR" sz="2800" dirty="0">
                <a:effectLst/>
              </a:rPr>
              <a:t>(</a:t>
            </a:r>
            <a:r>
              <a:rPr lang="fr-FR" sz="2800" dirty="0" err="1">
                <a:effectLst/>
              </a:rPr>
              <a:t>kBtu</a:t>
            </a:r>
            <a:r>
              <a:rPr lang="fr-FR" sz="2800" dirty="0">
                <a:effectLst/>
              </a:rPr>
              <a:t>)' : La quantité annuelle d'énergie consommée par la propriété à partir de toutes les sources d'énergie, ajustée à ce que la propriété aurait consommé pendant des conditions météorologiques moyennes sur 30 ans.</a:t>
            </a:r>
            <a:endParaRPr lang="fr-FR" sz="1800" dirty="0">
              <a:effectLst/>
              <a:latin typeface="Times New Roman" panose="02020603050405020304" pitchFamily="18" charset="0"/>
              <a:ea typeface="Times New Roman" panose="02020603050405020304" pitchFamily="18" charset="0"/>
            </a:endParaRPr>
          </a:p>
          <a:p>
            <a:pPr marL="285750" indent="-285750">
              <a:buFontTx/>
              <a:buChar char="-"/>
            </a:pPr>
            <a:endParaRPr lang="fr-FR" sz="1800" dirty="0">
              <a:effectLst/>
              <a:latin typeface="Times New Roman" panose="02020603050405020304" pitchFamily="18" charset="0"/>
              <a:ea typeface="Times New Roman" panose="02020603050405020304" pitchFamily="18" charset="0"/>
            </a:endParaRPr>
          </a:p>
          <a:p>
            <a:pPr marL="285750" indent="-285750">
              <a:buFontTx/>
              <a:buChar char="-"/>
            </a:pPr>
            <a:r>
              <a:rPr lang="fr-FR" sz="2800" dirty="0"/>
              <a:t>'</a:t>
            </a:r>
            <a:r>
              <a:rPr lang="fr-FR" sz="2800" dirty="0" err="1"/>
              <a:t>SiteEUIWN</a:t>
            </a:r>
            <a:r>
              <a:rPr lang="fr-FR" sz="2800" dirty="0"/>
              <a:t>(</a:t>
            </a:r>
            <a:r>
              <a:rPr lang="fr-FR" sz="2800" dirty="0" err="1"/>
              <a:t>kBtu</a:t>
            </a:r>
            <a:r>
              <a:rPr lang="fr-FR" sz="2800" dirty="0"/>
              <a:t>/</a:t>
            </a:r>
            <a:r>
              <a:rPr lang="fr-FR" sz="2800" dirty="0" err="1"/>
              <a:t>sf</a:t>
            </a:r>
            <a:r>
              <a:rPr lang="fr-FR" sz="2800" dirty="0"/>
              <a:t>)' : L'intensité énergétique du site (EUI) normalisée par les conditions météorologiques (WN) est l'énergie du site WN d'une propriété divisée par sa surface de plancher brute (en pieds carrés). L'énergie du site WN est la consommation d'énergie du site que la propriété aurait consommée dans des conditions météorologiques moyennes sur 30 ans. L'IUE du site WN est mesurée en milliers d'unités thermiques britanniques (</a:t>
            </a:r>
            <a:r>
              <a:rPr lang="fr-FR" sz="2800" dirty="0" err="1"/>
              <a:t>kBtu</a:t>
            </a:r>
            <a:r>
              <a:rPr lang="fr-FR" sz="2800" dirty="0"/>
              <a:t>) par pied carré.</a:t>
            </a:r>
            <a:endParaRPr lang="fr-FR" sz="1800" dirty="0">
              <a:effectLst/>
              <a:latin typeface="Times New Roman" panose="02020603050405020304" pitchFamily="18" charset="0"/>
            </a:endParaRPr>
          </a:p>
          <a:p>
            <a:pPr marL="285750" indent="-285750">
              <a:buFontTx/>
              <a:buChar char="-"/>
            </a:pPr>
            <a:endParaRPr lang="fr-FR" sz="1800" dirty="0">
              <a:effectLst/>
              <a:latin typeface="Times New Roman" panose="02020603050405020304" pitchFamily="18" charset="0"/>
              <a:ea typeface="Times New Roman" panose="02020603050405020304" pitchFamily="18" charset="0"/>
            </a:endParaRPr>
          </a:p>
          <a:p>
            <a:pPr marL="285750" indent="-285750">
              <a:buFontTx/>
              <a:buChar char="-"/>
            </a:pPr>
            <a:endParaRPr lang="fr-FR" sz="1800" dirty="0">
              <a:effectLst/>
              <a:latin typeface="Times New Roman" panose="02020603050405020304" pitchFamily="18" charset="0"/>
              <a:ea typeface="Times New Roman" panose="02020603050405020304" pitchFamily="18" charset="0"/>
            </a:endParaRPr>
          </a:p>
          <a:p>
            <a:pPr marL="457200" indent="-457200">
              <a:buFontTx/>
              <a:buChar char="-"/>
            </a:pPr>
            <a:r>
              <a:rPr lang="fr-FR" sz="2800" dirty="0"/>
              <a:t>'</a:t>
            </a:r>
            <a:r>
              <a:rPr lang="fr-FR" sz="2800" dirty="0" err="1"/>
              <a:t>TotalGHGEmissions</a:t>
            </a:r>
            <a:r>
              <a:rPr lang="fr-FR" sz="2800" dirty="0"/>
              <a:t>' : La quantité totale d'émissions de gaz à effet de serre, y compris le dioxyde de carbone, le méthane et les gaz d'oxyde nitreux libérés dans l'atmosphère à la suite de la consommation d'énergie de la propriété, mesurée en tonnes métriques d'équivalent dioxyde de carbone. Ce calcul utilise un facteur d'émissions de GES du portefeuille de ressources de production de Seattle City Light. Cela utilise le facteur d'émissions 2015 de Seattle City Light de 52,44 lb CO2e/MWh jusqu'à ce que le facteur 2016 soit disponible. Facteur de vapeur </a:t>
            </a:r>
            <a:r>
              <a:rPr lang="fr-FR" sz="2800" dirty="0" err="1"/>
              <a:t>Enwave</a:t>
            </a:r>
            <a:r>
              <a:rPr lang="fr-FR" sz="2800" dirty="0"/>
              <a:t> = 170,17 lb CO2e/</a:t>
            </a:r>
            <a:r>
              <a:rPr lang="fr-FR" sz="2800" dirty="0" err="1"/>
              <a:t>MMBtu</a:t>
            </a:r>
            <a:r>
              <a:rPr lang="fr-FR" sz="2800" dirty="0"/>
              <a:t>. Facteur de gaz provenant de EPA Portfolio Manager = 53,11 kg CO2e/</a:t>
            </a:r>
            <a:r>
              <a:rPr lang="fr-FR" sz="2800" dirty="0" err="1"/>
              <a:t>MBtu</a:t>
            </a:r>
            <a:r>
              <a:rPr lang="fr-FR" sz="2800" dirty="0"/>
              <a:t>.</a:t>
            </a:r>
          </a:p>
          <a:p>
            <a:pPr marL="457200" indent="-457200">
              <a:buFontTx/>
              <a:buChar char="-"/>
            </a:pPr>
            <a:r>
              <a:rPr lang="fr-FR" sz="2800" dirty="0"/>
              <a:t>« </a:t>
            </a:r>
            <a:r>
              <a:rPr lang="fr-FR" sz="2800" dirty="0" err="1"/>
              <a:t>GHGEmissionsIntensity</a:t>
            </a:r>
            <a:r>
              <a:rPr lang="fr-FR" sz="2800" dirty="0"/>
              <a:t> » : Émissions totales de gaz à effet de serre divisées par la surface de plancher brute de la propriété, mesurée en kilogrammes d'équivalent en dioxyde de carbone par pied carré. Ce calcul utilise un facteur d'émissions de GES du portefeuille de ressources de production de Seattle City Light</a:t>
            </a:r>
            <a:endParaRPr lang="fr-FR" dirty="0"/>
          </a:p>
        </p:txBody>
      </p:sp>
      <p:sp>
        <p:nvSpPr>
          <p:cNvPr id="4" name="Espace réservé du numéro de diapositive 3"/>
          <p:cNvSpPr>
            <a:spLocks noGrp="1"/>
          </p:cNvSpPr>
          <p:nvPr>
            <p:ph type="sldNum" sz="quarter" idx="5"/>
          </p:nvPr>
        </p:nvSpPr>
        <p:spPr/>
        <p:txBody>
          <a:bodyPr/>
          <a:lstStyle/>
          <a:p>
            <a:fld id="{992F7A78-013D-DC4F-ADC3-840512D497B2}" type="slidenum">
              <a:rPr lang="fr-FR" smtClean="0"/>
              <a:t>3</a:t>
            </a:fld>
            <a:endParaRPr lang="fr-FR"/>
          </a:p>
        </p:txBody>
      </p:sp>
    </p:spTree>
    <p:extLst>
      <p:ext uri="{BB962C8B-B14F-4D97-AF65-F5344CB8AC3E}">
        <p14:creationId xmlns:p14="http://schemas.microsoft.com/office/powerpoint/2010/main" val="1831352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92F7A78-013D-DC4F-ADC3-840512D497B2}" type="slidenum">
              <a:rPr lang="fr-FR" smtClean="0"/>
              <a:t>6</a:t>
            </a:fld>
            <a:endParaRPr lang="fr-FR"/>
          </a:p>
        </p:txBody>
      </p:sp>
    </p:spTree>
    <p:extLst>
      <p:ext uri="{BB962C8B-B14F-4D97-AF65-F5344CB8AC3E}">
        <p14:creationId xmlns:p14="http://schemas.microsoft.com/office/powerpoint/2010/main" val="4190435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92F7A78-013D-DC4F-ADC3-840512D497B2}" type="slidenum">
              <a:rPr lang="fr-FR" smtClean="0"/>
              <a:t>8</a:t>
            </a:fld>
            <a:endParaRPr lang="fr-FR"/>
          </a:p>
        </p:txBody>
      </p:sp>
    </p:spTree>
    <p:extLst>
      <p:ext uri="{BB962C8B-B14F-4D97-AF65-F5344CB8AC3E}">
        <p14:creationId xmlns:p14="http://schemas.microsoft.com/office/powerpoint/2010/main" val="1277718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92F7A78-013D-DC4F-ADC3-840512D497B2}" type="slidenum">
              <a:rPr lang="fr-FR" smtClean="0"/>
              <a:t>12</a:t>
            </a:fld>
            <a:endParaRPr lang="fr-FR"/>
          </a:p>
        </p:txBody>
      </p:sp>
    </p:spTree>
    <p:extLst>
      <p:ext uri="{BB962C8B-B14F-4D97-AF65-F5344CB8AC3E}">
        <p14:creationId xmlns:p14="http://schemas.microsoft.com/office/powerpoint/2010/main" val="3560167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92F7A78-013D-DC4F-ADC3-840512D497B2}"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5596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1160EA64-D806-43AC-9DF2-F8C432F32B4C}" type="datetimeFigureOut">
              <a:rPr lang="en-US" dirty="0"/>
              <a:t>4/7/23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4/7/23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4F7D4976-E339-4826-83B7-FBD03F55ECF8}" type="datetimeFigureOut">
              <a:rPr lang="en-US" dirty="0"/>
              <a:t>4/7/23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a:t>
            </a:fld>
            <a:endParaRPr lang="en-US" dirty="0"/>
          </a:p>
        </p:txBody>
      </p:sp>
      <p:sp>
        <p:nvSpPr>
          <p:cNvPr id="10" name="Title 9"/>
          <p:cNvSpPr>
            <a:spLocks noGrp="1"/>
          </p:cNvSpPr>
          <p:nvPr>
            <p:ph type="title"/>
          </p:nvPr>
        </p:nvSpPr>
        <p:spPr/>
        <p:txBody>
          <a:bodyPr/>
          <a:lstStyle/>
          <a:p>
            <a:r>
              <a:rPr lang="fr-FR"/>
              <a:t>Modifiez le style du titre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D1BE4249-C0D0-4B06-8692-E8BB871AF643}" type="datetimeFigureOut">
              <a:rPr lang="en-US" dirty="0"/>
              <a:t>4/7/23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4/7/23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4/7/23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68F415-8F91-84CF-3D76-BC634DE0E130}"/>
              </a:ext>
            </a:extLst>
          </p:cNvPr>
          <p:cNvSpPr>
            <a:spLocks noGrp="1"/>
          </p:cNvSpPr>
          <p:nvPr>
            <p:ph type="ctrTitle"/>
          </p:nvPr>
        </p:nvSpPr>
        <p:spPr/>
        <p:txBody>
          <a:bodyPr>
            <a:normAutofit/>
          </a:bodyPr>
          <a:lstStyle/>
          <a:p>
            <a:r>
              <a:rPr lang="fr-FR" b="1" i="0" dirty="0">
                <a:solidFill>
                  <a:srgbClr val="271A38"/>
                </a:solidFill>
                <a:effectLst/>
                <a:latin typeface="Inter"/>
              </a:rPr>
              <a:t>Projet : Anticipez les besoins en consommation de bâtiments</a:t>
            </a:r>
            <a:endParaRPr lang="fr-FR" dirty="0"/>
          </a:p>
        </p:txBody>
      </p:sp>
    </p:spTree>
    <p:extLst>
      <p:ext uri="{BB962C8B-B14F-4D97-AF65-F5344CB8AC3E}">
        <p14:creationId xmlns:p14="http://schemas.microsoft.com/office/powerpoint/2010/main" val="2870735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1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4088324-27FF-80AE-0D50-C74382D2012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2300" kern="1200" cap="all" spc="200" baseline="0">
                <a:solidFill>
                  <a:srgbClr val="FFFFFF"/>
                </a:solidFill>
                <a:latin typeface="+mj-lt"/>
                <a:ea typeface="+mj-ea"/>
                <a:cs typeface="+mj-cs"/>
              </a:rPr>
              <a:t>Algorithmes et scores utlisés pour la prediction</a:t>
            </a:r>
          </a:p>
        </p:txBody>
      </p:sp>
      <p:sp>
        <p:nvSpPr>
          <p:cNvPr id="4" name="ZoneTexte 3">
            <a:extLst>
              <a:ext uri="{FF2B5EF4-FFF2-40B4-BE49-F238E27FC236}">
                <a16:creationId xmlns:a16="http://schemas.microsoft.com/office/drawing/2014/main" id="{1390D939-2ADB-BB30-0A54-28AFA1CB38B0}"/>
              </a:ext>
            </a:extLst>
          </p:cNvPr>
          <p:cNvSpPr txBox="1"/>
          <p:nvPr/>
        </p:nvSpPr>
        <p:spPr>
          <a:xfrm>
            <a:off x="5448300" y="1054100"/>
            <a:ext cx="6515100" cy="5118100"/>
          </a:xfrm>
          <a:prstGeom prst="rect">
            <a:avLst/>
          </a:prstGeom>
        </p:spPr>
        <p:txBody>
          <a:bodyPr vert="horz" lIns="91440" tIns="45720" rIns="91440" bIns="45720" rtlCol="0" anchor="ctr">
            <a:normAutofit/>
          </a:bodyPr>
          <a:lstStyle/>
          <a:p>
            <a:pPr defTabSz="914400">
              <a:lnSpc>
                <a:spcPct val="90000"/>
              </a:lnSpc>
              <a:spcBef>
                <a:spcPts val="1000"/>
              </a:spcBef>
              <a:buClr>
                <a:schemeClr val="accent2"/>
              </a:buClr>
            </a:pPr>
            <a:r>
              <a:rPr lang="en-US" sz="1600" dirty="0" err="1">
                <a:solidFill>
                  <a:schemeClr val="tx1">
                    <a:lumMod val="85000"/>
                    <a:lumOff val="15000"/>
                  </a:schemeClr>
                </a:solidFill>
              </a:rPr>
              <a:t>Algorithmes</a:t>
            </a:r>
            <a:r>
              <a:rPr lang="en-US" sz="1600" dirty="0">
                <a:solidFill>
                  <a:schemeClr val="tx1">
                    <a:lumMod val="85000"/>
                    <a:lumOff val="15000"/>
                  </a:schemeClr>
                </a:solidFill>
              </a:rPr>
              <a:t> </a:t>
            </a:r>
            <a:r>
              <a:rPr lang="en-US" sz="1600" dirty="0" err="1">
                <a:solidFill>
                  <a:schemeClr val="tx1">
                    <a:lumMod val="85000"/>
                    <a:lumOff val="15000"/>
                  </a:schemeClr>
                </a:solidFill>
              </a:rPr>
              <a:t>utilisés</a:t>
            </a:r>
            <a:r>
              <a:rPr lang="en-US" sz="1600" dirty="0">
                <a:solidFill>
                  <a:schemeClr val="tx1">
                    <a:lumMod val="85000"/>
                    <a:lumOff val="15000"/>
                  </a:schemeClr>
                </a:solidFill>
              </a:rPr>
              <a:t> : </a:t>
            </a:r>
          </a:p>
          <a:p>
            <a:pPr marL="285750" indent="-228600" defTabSz="914400">
              <a:lnSpc>
                <a:spcPct val="90000"/>
              </a:lnSpc>
              <a:spcBef>
                <a:spcPts val="1000"/>
              </a:spcBef>
              <a:buClr>
                <a:schemeClr val="accent2"/>
              </a:buClr>
              <a:buFont typeface="Arial" panose="020B0604020202020204" pitchFamily="34" charset="0"/>
              <a:buChar char="•"/>
            </a:pPr>
            <a:r>
              <a:rPr lang="en-US" sz="1400" dirty="0">
                <a:solidFill>
                  <a:schemeClr val="tx1">
                    <a:lumMod val="85000"/>
                    <a:lumOff val="15000"/>
                  </a:schemeClr>
                </a:solidFill>
              </a:rPr>
              <a:t>Dummy Regressor (</a:t>
            </a:r>
            <a:r>
              <a:rPr lang="en-US" sz="1400" dirty="0" err="1">
                <a:solidFill>
                  <a:schemeClr val="tx1">
                    <a:lumMod val="85000"/>
                    <a:lumOff val="15000"/>
                  </a:schemeClr>
                </a:solidFill>
              </a:rPr>
              <a:t>stretegy:mean</a:t>
            </a:r>
            <a:r>
              <a:rPr lang="en-US" sz="1400" dirty="0">
                <a:solidFill>
                  <a:schemeClr val="tx1">
                    <a:lumMod val="85000"/>
                    <a:lumOff val="15000"/>
                  </a:schemeClr>
                </a:solidFill>
              </a:rPr>
              <a:t>) </a:t>
            </a:r>
            <a:r>
              <a:rPr lang="en-US" sz="1000" dirty="0">
                <a:solidFill>
                  <a:schemeClr val="tx1">
                    <a:lumMod val="85000"/>
                    <a:lumOff val="15000"/>
                  </a:schemeClr>
                </a:solidFill>
              </a:rPr>
              <a:t>: </a:t>
            </a:r>
            <a:r>
              <a:rPr lang="en-US" sz="1400" dirty="0" err="1">
                <a:solidFill>
                  <a:schemeClr val="tx1">
                    <a:lumMod val="85000"/>
                    <a:lumOff val="15000"/>
                  </a:schemeClr>
                </a:solidFill>
              </a:rPr>
              <a:t>retourne</a:t>
            </a:r>
            <a:r>
              <a:rPr lang="en-US" sz="1400" dirty="0">
                <a:solidFill>
                  <a:schemeClr val="tx1">
                    <a:lumMod val="85000"/>
                    <a:lumOff val="15000"/>
                  </a:schemeClr>
                </a:solidFill>
              </a:rPr>
              <a:t> la </a:t>
            </a:r>
            <a:r>
              <a:rPr lang="en-US" sz="1400" dirty="0" err="1">
                <a:solidFill>
                  <a:schemeClr val="tx1">
                    <a:lumMod val="85000"/>
                    <a:lumOff val="15000"/>
                  </a:schemeClr>
                </a:solidFill>
              </a:rPr>
              <a:t>moyenne</a:t>
            </a:r>
            <a:r>
              <a:rPr lang="en-US" sz="1400" dirty="0">
                <a:solidFill>
                  <a:schemeClr val="tx1">
                    <a:lumMod val="85000"/>
                    <a:lumOff val="15000"/>
                  </a:schemeClr>
                </a:solidFill>
              </a:rPr>
              <a:t> des </a:t>
            </a:r>
            <a:r>
              <a:rPr lang="en-US" sz="1400" dirty="0" err="1">
                <a:solidFill>
                  <a:schemeClr val="tx1">
                    <a:lumMod val="85000"/>
                    <a:lumOff val="15000"/>
                  </a:schemeClr>
                </a:solidFill>
              </a:rPr>
              <a:t>données</a:t>
            </a:r>
            <a:r>
              <a:rPr lang="en-US" sz="1400" dirty="0">
                <a:solidFill>
                  <a:schemeClr val="tx1">
                    <a:lumMod val="85000"/>
                    <a:lumOff val="15000"/>
                  </a:schemeClr>
                </a:solidFill>
              </a:rPr>
              <a:t> </a:t>
            </a:r>
            <a:r>
              <a:rPr lang="en-US" sz="1400" dirty="0" err="1">
                <a:solidFill>
                  <a:schemeClr val="tx1">
                    <a:lumMod val="85000"/>
                    <a:lumOff val="15000"/>
                  </a:schemeClr>
                </a:solidFill>
              </a:rPr>
              <a:t>d’entrainement</a:t>
            </a:r>
            <a:r>
              <a:rPr lang="en-US" sz="1400" dirty="0">
                <a:solidFill>
                  <a:schemeClr val="tx1">
                    <a:lumMod val="85000"/>
                    <a:lumOff val="15000"/>
                  </a:schemeClr>
                </a:solidFill>
              </a:rPr>
              <a:t> : base pour comparer les scores avec </a:t>
            </a:r>
            <a:r>
              <a:rPr lang="en-US" sz="1400" dirty="0" err="1">
                <a:solidFill>
                  <a:schemeClr val="tx1">
                    <a:lumMod val="85000"/>
                    <a:lumOff val="15000"/>
                  </a:schemeClr>
                </a:solidFill>
              </a:rPr>
              <a:t>d’autres</a:t>
            </a:r>
            <a:r>
              <a:rPr lang="en-US" sz="1400" dirty="0">
                <a:solidFill>
                  <a:schemeClr val="tx1">
                    <a:lumMod val="85000"/>
                    <a:lumOff val="15000"/>
                  </a:schemeClr>
                </a:solidFill>
              </a:rPr>
              <a:t> </a:t>
            </a:r>
            <a:r>
              <a:rPr lang="en-US" sz="1400" dirty="0" err="1">
                <a:solidFill>
                  <a:schemeClr val="tx1">
                    <a:lumMod val="85000"/>
                    <a:lumOff val="15000"/>
                  </a:schemeClr>
                </a:solidFill>
              </a:rPr>
              <a:t>algorithmes</a:t>
            </a:r>
            <a:r>
              <a:rPr lang="en-US" sz="1400" dirty="0">
                <a:solidFill>
                  <a:schemeClr val="tx1">
                    <a:lumMod val="85000"/>
                    <a:lumOff val="15000"/>
                  </a:schemeClr>
                </a:solidFill>
              </a:rPr>
              <a:t> de regression</a:t>
            </a:r>
          </a:p>
          <a:p>
            <a:pPr marL="285750" indent="-228600" defTabSz="914400">
              <a:lnSpc>
                <a:spcPct val="90000"/>
              </a:lnSpc>
              <a:spcBef>
                <a:spcPts val="1000"/>
              </a:spcBef>
              <a:buClr>
                <a:schemeClr val="accent2"/>
              </a:buClr>
              <a:buFont typeface="Arial" panose="020B0604020202020204" pitchFamily="34" charset="0"/>
              <a:buChar char="•"/>
            </a:pPr>
            <a:r>
              <a:rPr lang="en-US" sz="1400" dirty="0">
                <a:solidFill>
                  <a:schemeClr val="tx1">
                    <a:lumMod val="85000"/>
                    <a:lumOff val="15000"/>
                  </a:schemeClr>
                </a:solidFill>
              </a:rPr>
              <a:t>Lasso : </a:t>
            </a:r>
            <a:r>
              <a:rPr lang="en-US" sz="1200" dirty="0">
                <a:solidFill>
                  <a:schemeClr val="tx1">
                    <a:lumMod val="85000"/>
                    <a:lumOff val="15000"/>
                  </a:schemeClr>
                </a:solidFill>
              </a:rPr>
              <a:t>Regression </a:t>
            </a:r>
            <a:r>
              <a:rPr lang="en-US" sz="1200" dirty="0" err="1">
                <a:solidFill>
                  <a:schemeClr val="tx1">
                    <a:lumMod val="85000"/>
                    <a:lumOff val="15000"/>
                  </a:schemeClr>
                </a:solidFill>
              </a:rPr>
              <a:t>Regularisée</a:t>
            </a:r>
            <a:r>
              <a:rPr lang="en-US" sz="1200" dirty="0">
                <a:solidFill>
                  <a:schemeClr val="tx1">
                    <a:lumMod val="85000"/>
                    <a:lumOff val="15000"/>
                  </a:schemeClr>
                </a:solidFill>
              </a:rPr>
              <a:t> avec </a:t>
            </a:r>
            <a:r>
              <a:rPr lang="en-US" sz="1200" dirty="0" err="1">
                <a:solidFill>
                  <a:schemeClr val="tx1">
                    <a:lumMod val="85000"/>
                    <a:lumOff val="15000"/>
                  </a:schemeClr>
                </a:solidFill>
              </a:rPr>
              <a:t>l'ajout</a:t>
            </a:r>
            <a:r>
              <a:rPr lang="en-US" sz="1200" dirty="0">
                <a:solidFill>
                  <a:schemeClr val="tx1">
                    <a:lumMod val="85000"/>
                    <a:lumOff val="15000"/>
                  </a:schemeClr>
                </a:solidFill>
              </a:rPr>
              <a:t> </a:t>
            </a:r>
            <a:r>
              <a:rPr lang="en-US" sz="1200" dirty="0" err="1">
                <a:solidFill>
                  <a:schemeClr val="tx1">
                    <a:lumMod val="85000"/>
                    <a:lumOff val="15000"/>
                  </a:schemeClr>
                </a:solidFill>
              </a:rPr>
              <a:t>d'une</a:t>
            </a:r>
            <a:r>
              <a:rPr lang="en-US" sz="1200" dirty="0">
                <a:solidFill>
                  <a:schemeClr val="tx1">
                    <a:lumMod val="85000"/>
                    <a:lumOff val="15000"/>
                  </a:schemeClr>
                </a:solidFill>
              </a:rPr>
              <a:t> </a:t>
            </a:r>
            <a:r>
              <a:rPr lang="en-US" sz="1200" dirty="0" err="1">
                <a:solidFill>
                  <a:schemeClr val="tx1">
                    <a:lumMod val="85000"/>
                    <a:lumOff val="15000"/>
                  </a:schemeClr>
                </a:solidFill>
              </a:rPr>
              <a:t>contrainte</a:t>
            </a:r>
            <a:r>
              <a:rPr lang="en-US" sz="1200" dirty="0">
                <a:solidFill>
                  <a:schemeClr val="tx1">
                    <a:lumMod val="85000"/>
                    <a:lumOff val="15000"/>
                  </a:schemeClr>
                </a:solidFill>
              </a:rPr>
              <a:t> (</a:t>
            </a:r>
            <a:r>
              <a:rPr lang="en-US" sz="1200" dirty="0" err="1">
                <a:solidFill>
                  <a:schemeClr val="tx1">
                    <a:lumMod val="85000"/>
                    <a:lumOff val="15000"/>
                  </a:schemeClr>
                </a:solidFill>
                <a:effectLst/>
              </a:rPr>
              <a:t>fonction</a:t>
            </a:r>
            <a:r>
              <a:rPr lang="en-US" sz="1200" dirty="0">
                <a:solidFill>
                  <a:schemeClr val="tx1">
                    <a:lumMod val="85000"/>
                    <a:lumOff val="15000"/>
                  </a:schemeClr>
                </a:solidFill>
                <a:effectLst/>
              </a:rPr>
              <a:t> de </a:t>
            </a:r>
            <a:r>
              <a:rPr lang="en-US" sz="1200" dirty="0" err="1">
                <a:solidFill>
                  <a:schemeClr val="tx1">
                    <a:lumMod val="85000"/>
                    <a:lumOff val="15000"/>
                  </a:schemeClr>
                </a:solidFill>
                <a:effectLst/>
              </a:rPr>
              <a:t>pénalité</a:t>
            </a:r>
            <a:r>
              <a:rPr lang="en-US" sz="1200" dirty="0">
                <a:solidFill>
                  <a:schemeClr val="tx1">
                    <a:lumMod val="85000"/>
                    <a:lumOff val="15000"/>
                  </a:schemeClr>
                </a:solidFill>
                <a:effectLst/>
              </a:rPr>
              <a:t> sous la </a:t>
            </a:r>
            <a:r>
              <a:rPr lang="en-US" sz="1200" dirty="0" err="1">
                <a:solidFill>
                  <a:schemeClr val="tx1">
                    <a:lumMod val="85000"/>
                    <a:lumOff val="15000"/>
                  </a:schemeClr>
                </a:solidFill>
                <a:effectLst/>
              </a:rPr>
              <a:t>forme</a:t>
            </a:r>
            <a:r>
              <a:rPr lang="en-US" sz="1200" dirty="0">
                <a:solidFill>
                  <a:schemeClr val="tx1">
                    <a:lumMod val="85000"/>
                    <a:lumOff val="15000"/>
                  </a:schemeClr>
                </a:solidFill>
                <a:effectLst/>
              </a:rPr>
              <a:t> </a:t>
            </a:r>
            <a:r>
              <a:rPr lang="en-US" sz="1200" dirty="0" err="1">
                <a:solidFill>
                  <a:schemeClr val="tx1">
                    <a:lumMod val="85000"/>
                    <a:lumOff val="15000"/>
                  </a:schemeClr>
                </a:solidFill>
                <a:effectLst/>
              </a:rPr>
              <a:t>d'une</a:t>
            </a:r>
            <a:r>
              <a:rPr lang="en-US" sz="1200" dirty="0">
                <a:solidFill>
                  <a:schemeClr val="tx1">
                    <a:lumMod val="85000"/>
                    <a:lumOff val="15000"/>
                  </a:schemeClr>
                </a:solidFill>
                <a:effectLst/>
              </a:rPr>
              <a:t> </a:t>
            </a:r>
            <a:r>
              <a:rPr lang="en-US" sz="1200" dirty="0" err="1">
                <a:solidFill>
                  <a:schemeClr val="tx1">
                    <a:lumMod val="85000"/>
                    <a:lumOff val="15000"/>
                  </a:schemeClr>
                </a:solidFill>
                <a:effectLst/>
              </a:rPr>
              <a:t>norme</a:t>
            </a:r>
            <a:r>
              <a:rPr lang="en-US" sz="1200" dirty="0">
                <a:solidFill>
                  <a:schemeClr val="tx1">
                    <a:lumMod val="85000"/>
                    <a:lumOff val="15000"/>
                  </a:schemeClr>
                </a:solidFill>
                <a:effectLst/>
              </a:rPr>
              <a:t> L1) </a:t>
            </a:r>
            <a:r>
              <a:rPr lang="en-US" sz="1200" dirty="0">
                <a:solidFill>
                  <a:schemeClr val="tx1">
                    <a:lumMod val="85000"/>
                    <a:lumOff val="15000"/>
                  </a:schemeClr>
                </a:solidFill>
              </a:rPr>
              <a:t>sur les coefficients </a:t>
            </a:r>
            <a:r>
              <a:rPr lang="en-US" sz="1200" dirty="0" err="1">
                <a:solidFill>
                  <a:schemeClr val="tx1">
                    <a:lumMod val="85000"/>
                    <a:lumOff val="15000"/>
                  </a:schemeClr>
                </a:solidFill>
              </a:rPr>
              <a:t>lors</a:t>
            </a:r>
            <a:r>
              <a:rPr lang="en-US" sz="1200" dirty="0">
                <a:solidFill>
                  <a:schemeClr val="tx1">
                    <a:lumMod val="85000"/>
                    <a:lumOff val="15000"/>
                  </a:schemeClr>
                </a:solidFill>
              </a:rPr>
              <a:t> de la </a:t>
            </a:r>
            <a:r>
              <a:rPr lang="en-US" sz="1200" dirty="0" err="1">
                <a:solidFill>
                  <a:schemeClr val="tx1">
                    <a:lumMod val="85000"/>
                    <a:lumOff val="15000"/>
                  </a:schemeClr>
                </a:solidFill>
              </a:rPr>
              <a:t>modélisation</a:t>
            </a:r>
            <a:r>
              <a:rPr lang="en-US" sz="1200" dirty="0">
                <a:solidFill>
                  <a:schemeClr val="tx1">
                    <a:lumMod val="85000"/>
                    <a:lumOff val="15000"/>
                  </a:schemeClr>
                </a:solidFill>
              </a:rPr>
              <a:t> pour </a:t>
            </a:r>
            <a:r>
              <a:rPr lang="en-US" sz="1200" dirty="0" err="1">
                <a:solidFill>
                  <a:schemeClr val="tx1">
                    <a:lumMod val="85000"/>
                    <a:lumOff val="15000"/>
                  </a:schemeClr>
                </a:solidFill>
              </a:rPr>
              <a:t>maîtriser</a:t>
            </a:r>
            <a:r>
              <a:rPr lang="en-US" sz="1200" dirty="0">
                <a:solidFill>
                  <a:schemeClr val="tx1">
                    <a:lumMod val="85000"/>
                    <a:lumOff val="15000"/>
                  </a:schemeClr>
                </a:solidFill>
              </a:rPr>
              <a:t> </a:t>
            </a:r>
            <a:r>
              <a:rPr lang="en-US" sz="1200" dirty="0" err="1">
                <a:solidFill>
                  <a:schemeClr val="tx1">
                    <a:lumMod val="85000"/>
                    <a:lumOff val="15000"/>
                  </a:schemeClr>
                </a:solidFill>
              </a:rPr>
              <a:t>l'amplitude</a:t>
            </a:r>
            <a:r>
              <a:rPr lang="en-US" sz="1200" dirty="0">
                <a:solidFill>
                  <a:schemeClr val="tx1">
                    <a:lumMod val="85000"/>
                    <a:lumOff val="15000"/>
                  </a:schemeClr>
                </a:solidFill>
              </a:rPr>
              <a:t> de </a:t>
            </a:r>
            <a:r>
              <a:rPr lang="en-US" sz="1200" dirty="0" err="1">
                <a:solidFill>
                  <a:schemeClr val="tx1">
                    <a:lumMod val="85000"/>
                    <a:lumOff val="15000"/>
                  </a:schemeClr>
                </a:solidFill>
              </a:rPr>
              <a:t>leurs</a:t>
            </a:r>
            <a:r>
              <a:rPr lang="en-US" sz="1200" dirty="0">
                <a:solidFill>
                  <a:schemeClr val="tx1">
                    <a:lumMod val="85000"/>
                    <a:lumOff val="15000"/>
                  </a:schemeClr>
                </a:solidFill>
              </a:rPr>
              <a:t> </a:t>
            </a:r>
            <a:r>
              <a:rPr lang="en-US" sz="1200" dirty="0" err="1">
                <a:solidFill>
                  <a:schemeClr val="tx1">
                    <a:lumMod val="85000"/>
                    <a:lumOff val="15000"/>
                  </a:schemeClr>
                </a:solidFill>
              </a:rPr>
              <a:t>valeurs</a:t>
            </a:r>
            <a:r>
              <a:rPr lang="en-US" sz="1200" dirty="0">
                <a:solidFill>
                  <a:schemeClr val="tx1">
                    <a:lumMod val="85000"/>
                    <a:lumOff val="15000"/>
                  </a:schemeClr>
                </a:solidFill>
              </a:rPr>
              <a:t> </a:t>
            </a:r>
          </a:p>
          <a:p>
            <a:pPr marL="285750" indent="-228600" defTabSz="914400">
              <a:lnSpc>
                <a:spcPct val="90000"/>
              </a:lnSpc>
              <a:spcBef>
                <a:spcPts val="1000"/>
              </a:spcBef>
              <a:buClr>
                <a:schemeClr val="accent2"/>
              </a:buClr>
              <a:buFont typeface="Arial" panose="020B0604020202020204" pitchFamily="34" charset="0"/>
              <a:buChar char="•"/>
            </a:pPr>
            <a:r>
              <a:rPr lang="en-US" sz="1400" dirty="0">
                <a:solidFill>
                  <a:schemeClr val="tx1">
                    <a:lumMod val="85000"/>
                    <a:lumOff val="15000"/>
                  </a:schemeClr>
                </a:solidFill>
              </a:rPr>
              <a:t>Ridge </a:t>
            </a:r>
            <a:r>
              <a:rPr lang="en-US" sz="1000" dirty="0">
                <a:solidFill>
                  <a:schemeClr val="tx1">
                    <a:lumMod val="85000"/>
                    <a:lumOff val="15000"/>
                  </a:schemeClr>
                </a:solidFill>
              </a:rPr>
              <a:t>: </a:t>
            </a:r>
            <a:r>
              <a:rPr lang="en-US" sz="1200" dirty="0">
                <a:solidFill>
                  <a:schemeClr val="tx1">
                    <a:lumMod val="85000"/>
                    <a:lumOff val="15000"/>
                  </a:schemeClr>
                </a:solidFill>
              </a:rPr>
              <a:t>Regression </a:t>
            </a:r>
            <a:r>
              <a:rPr lang="en-US" sz="1200" dirty="0" err="1">
                <a:solidFill>
                  <a:schemeClr val="tx1">
                    <a:lumMod val="85000"/>
                    <a:lumOff val="15000"/>
                  </a:schemeClr>
                </a:solidFill>
              </a:rPr>
              <a:t>Regularisée</a:t>
            </a:r>
            <a:r>
              <a:rPr lang="en-US" sz="1200" dirty="0">
                <a:solidFill>
                  <a:schemeClr val="tx1">
                    <a:lumMod val="85000"/>
                    <a:lumOff val="15000"/>
                  </a:schemeClr>
                </a:solidFill>
              </a:rPr>
              <a:t> avec </a:t>
            </a:r>
            <a:r>
              <a:rPr lang="en-US" sz="1200" dirty="0" err="1">
                <a:solidFill>
                  <a:schemeClr val="tx1">
                    <a:lumMod val="85000"/>
                    <a:lumOff val="15000"/>
                  </a:schemeClr>
                </a:solidFill>
              </a:rPr>
              <a:t>l'ajout</a:t>
            </a:r>
            <a:r>
              <a:rPr lang="en-US" sz="1200" dirty="0">
                <a:solidFill>
                  <a:schemeClr val="tx1">
                    <a:lumMod val="85000"/>
                    <a:lumOff val="15000"/>
                  </a:schemeClr>
                </a:solidFill>
              </a:rPr>
              <a:t> </a:t>
            </a:r>
            <a:r>
              <a:rPr lang="en-US" sz="1200" dirty="0" err="1">
                <a:solidFill>
                  <a:schemeClr val="tx1">
                    <a:lumMod val="85000"/>
                    <a:lumOff val="15000"/>
                  </a:schemeClr>
                </a:solidFill>
              </a:rPr>
              <a:t>d'une</a:t>
            </a:r>
            <a:r>
              <a:rPr lang="en-US" sz="1200" dirty="0">
                <a:solidFill>
                  <a:schemeClr val="tx1">
                    <a:lumMod val="85000"/>
                    <a:lumOff val="15000"/>
                  </a:schemeClr>
                </a:solidFill>
              </a:rPr>
              <a:t> </a:t>
            </a:r>
            <a:r>
              <a:rPr lang="en-US" sz="1200" dirty="0" err="1">
                <a:solidFill>
                  <a:schemeClr val="tx1">
                    <a:lumMod val="85000"/>
                    <a:lumOff val="15000"/>
                  </a:schemeClr>
                </a:solidFill>
              </a:rPr>
              <a:t>contrainte</a:t>
            </a:r>
            <a:r>
              <a:rPr lang="en-US" sz="1200" dirty="0">
                <a:solidFill>
                  <a:schemeClr val="tx1">
                    <a:lumMod val="85000"/>
                    <a:lumOff val="15000"/>
                  </a:schemeClr>
                </a:solidFill>
              </a:rPr>
              <a:t> (</a:t>
            </a:r>
            <a:r>
              <a:rPr lang="en-US" sz="1200" dirty="0" err="1">
                <a:solidFill>
                  <a:schemeClr val="tx1">
                    <a:lumMod val="85000"/>
                    <a:lumOff val="15000"/>
                  </a:schemeClr>
                </a:solidFill>
              </a:rPr>
              <a:t>fonction</a:t>
            </a:r>
            <a:r>
              <a:rPr lang="en-US" sz="1200" dirty="0">
                <a:solidFill>
                  <a:schemeClr val="tx1">
                    <a:lumMod val="85000"/>
                    <a:lumOff val="15000"/>
                  </a:schemeClr>
                </a:solidFill>
              </a:rPr>
              <a:t> de </a:t>
            </a:r>
            <a:r>
              <a:rPr lang="en-US" sz="1200" dirty="0" err="1">
                <a:solidFill>
                  <a:schemeClr val="tx1">
                    <a:lumMod val="85000"/>
                    <a:lumOff val="15000"/>
                  </a:schemeClr>
                </a:solidFill>
              </a:rPr>
              <a:t>pénalité</a:t>
            </a:r>
            <a:r>
              <a:rPr lang="en-US" sz="1200" dirty="0">
                <a:solidFill>
                  <a:schemeClr val="tx1">
                    <a:lumMod val="85000"/>
                    <a:lumOff val="15000"/>
                  </a:schemeClr>
                </a:solidFill>
              </a:rPr>
              <a:t> sous la </a:t>
            </a:r>
            <a:r>
              <a:rPr lang="en-US" sz="1200" dirty="0" err="1">
                <a:solidFill>
                  <a:schemeClr val="tx1">
                    <a:lumMod val="85000"/>
                    <a:lumOff val="15000"/>
                  </a:schemeClr>
                </a:solidFill>
              </a:rPr>
              <a:t>forme</a:t>
            </a:r>
            <a:r>
              <a:rPr lang="en-US" sz="1200" dirty="0">
                <a:solidFill>
                  <a:schemeClr val="tx1">
                    <a:lumMod val="85000"/>
                    <a:lumOff val="15000"/>
                  </a:schemeClr>
                </a:solidFill>
              </a:rPr>
              <a:t> </a:t>
            </a:r>
            <a:r>
              <a:rPr lang="en-US" sz="1200" dirty="0" err="1">
                <a:solidFill>
                  <a:schemeClr val="tx1">
                    <a:lumMod val="85000"/>
                    <a:lumOff val="15000"/>
                  </a:schemeClr>
                </a:solidFill>
              </a:rPr>
              <a:t>d'une</a:t>
            </a:r>
            <a:r>
              <a:rPr lang="en-US" sz="1200" dirty="0">
                <a:solidFill>
                  <a:schemeClr val="tx1">
                    <a:lumMod val="85000"/>
                    <a:lumOff val="15000"/>
                  </a:schemeClr>
                </a:solidFill>
              </a:rPr>
              <a:t> </a:t>
            </a:r>
            <a:r>
              <a:rPr lang="en-US" sz="1200" dirty="0" err="1">
                <a:solidFill>
                  <a:schemeClr val="tx1">
                    <a:lumMod val="85000"/>
                    <a:lumOff val="15000"/>
                  </a:schemeClr>
                </a:solidFill>
              </a:rPr>
              <a:t>norme</a:t>
            </a:r>
            <a:r>
              <a:rPr lang="en-US" sz="1200" dirty="0">
                <a:solidFill>
                  <a:schemeClr val="tx1">
                    <a:lumMod val="85000"/>
                    <a:lumOff val="15000"/>
                  </a:schemeClr>
                </a:solidFill>
              </a:rPr>
              <a:t> L2) sur les coefficients </a:t>
            </a:r>
            <a:r>
              <a:rPr lang="en-US" sz="1200" dirty="0" err="1">
                <a:solidFill>
                  <a:schemeClr val="tx1">
                    <a:lumMod val="85000"/>
                    <a:lumOff val="15000"/>
                  </a:schemeClr>
                </a:solidFill>
              </a:rPr>
              <a:t>lors</a:t>
            </a:r>
            <a:r>
              <a:rPr lang="en-US" sz="1200" dirty="0">
                <a:solidFill>
                  <a:schemeClr val="tx1">
                    <a:lumMod val="85000"/>
                    <a:lumOff val="15000"/>
                  </a:schemeClr>
                </a:solidFill>
              </a:rPr>
              <a:t> de la </a:t>
            </a:r>
            <a:r>
              <a:rPr lang="en-US" sz="1200" dirty="0" err="1">
                <a:solidFill>
                  <a:schemeClr val="tx1">
                    <a:lumMod val="85000"/>
                    <a:lumOff val="15000"/>
                  </a:schemeClr>
                </a:solidFill>
              </a:rPr>
              <a:t>modélisation</a:t>
            </a:r>
            <a:r>
              <a:rPr lang="en-US" sz="1200" dirty="0">
                <a:solidFill>
                  <a:schemeClr val="tx1">
                    <a:lumMod val="85000"/>
                    <a:lumOff val="15000"/>
                  </a:schemeClr>
                </a:solidFill>
              </a:rPr>
              <a:t> pour </a:t>
            </a:r>
            <a:r>
              <a:rPr lang="en-US" sz="1200" dirty="0" err="1">
                <a:solidFill>
                  <a:schemeClr val="tx1">
                    <a:lumMod val="85000"/>
                    <a:lumOff val="15000"/>
                  </a:schemeClr>
                </a:solidFill>
              </a:rPr>
              <a:t>maîtriser</a:t>
            </a:r>
            <a:r>
              <a:rPr lang="en-US" sz="1200" dirty="0">
                <a:solidFill>
                  <a:schemeClr val="tx1">
                    <a:lumMod val="85000"/>
                    <a:lumOff val="15000"/>
                  </a:schemeClr>
                </a:solidFill>
              </a:rPr>
              <a:t> </a:t>
            </a:r>
            <a:r>
              <a:rPr lang="en-US" sz="1200" dirty="0" err="1">
                <a:solidFill>
                  <a:schemeClr val="tx1">
                    <a:lumMod val="85000"/>
                    <a:lumOff val="15000"/>
                  </a:schemeClr>
                </a:solidFill>
              </a:rPr>
              <a:t>l'amplitude</a:t>
            </a:r>
            <a:r>
              <a:rPr lang="en-US" sz="1200" dirty="0">
                <a:solidFill>
                  <a:schemeClr val="tx1">
                    <a:lumMod val="85000"/>
                    <a:lumOff val="15000"/>
                  </a:schemeClr>
                </a:solidFill>
              </a:rPr>
              <a:t> de </a:t>
            </a:r>
            <a:r>
              <a:rPr lang="en-US" sz="1200" dirty="0" err="1">
                <a:solidFill>
                  <a:schemeClr val="tx1">
                    <a:lumMod val="85000"/>
                    <a:lumOff val="15000"/>
                  </a:schemeClr>
                </a:solidFill>
              </a:rPr>
              <a:t>leurs</a:t>
            </a:r>
            <a:r>
              <a:rPr lang="en-US" sz="1200" dirty="0">
                <a:solidFill>
                  <a:schemeClr val="tx1">
                    <a:lumMod val="85000"/>
                    <a:lumOff val="15000"/>
                  </a:schemeClr>
                </a:solidFill>
              </a:rPr>
              <a:t> </a:t>
            </a:r>
            <a:r>
              <a:rPr lang="en-US" sz="1200" dirty="0" err="1">
                <a:solidFill>
                  <a:schemeClr val="tx1">
                    <a:lumMod val="85000"/>
                    <a:lumOff val="15000"/>
                  </a:schemeClr>
                </a:solidFill>
              </a:rPr>
              <a:t>valeurs</a:t>
            </a:r>
            <a:r>
              <a:rPr lang="en-US" sz="1200" dirty="0">
                <a:solidFill>
                  <a:schemeClr val="tx1">
                    <a:lumMod val="85000"/>
                    <a:lumOff val="15000"/>
                  </a:schemeClr>
                </a:solidFill>
              </a:rPr>
              <a:t> </a:t>
            </a:r>
          </a:p>
          <a:p>
            <a:pPr marL="285750" indent="-228600" defTabSz="914400">
              <a:lnSpc>
                <a:spcPct val="90000"/>
              </a:lnSpc>
              <a:spcBef>
                <a:spcPts val="1000"/>
              </a:spcBef>
              <a:buClr>
                <a:schemeClr val="accent2"/>
              </a:buClr>
              <a:buFont typeface="Arial" panose="020B0604020202020204" pitchFamily="34" charset="0"/>
              <a:buChar char="•"/>
            </a:pPr>
            <a:r>
              <a:rPr lang="en-US" sz="1400" dirty="0">
                <a:solidFill>
                  <a:schemeClr val="tx1">
                    <a:lumMod val="85000"/>
                    <a:lumOff val="15000"/>
                  </a:schemeClr>
                </a:solidFill>
              </a:rPr>
              <a:t>Random Forest Regressor </a:t>
            </a:r>
            <a:r>
              <a:rPr lang="en-US" sz="1000" dirty="0">
                <a:solidFill>
                  <a:schemeClr val="tx1">
                    <a:lumMod val="85000"/>
                    <a:lumOff val="15000"/>
                  </a:schemeClr>
                </a:solidFill>
              </a:rPr>
              <a:t>: </a:t>
            </a:r>
            <a:r>
              <a:rPr lang="en-US" sz="1200" dirty="0" err="1">
                <a:solidFill>
                  <a:schemeClr val="tx1">
                    <a:lumMod val="85000"/>
                    <a:lumOff val="15000"/>
                  </a:schemeClr>
                </a:solidFill>
              </a:rPr>
              <a:t>Forêt</a:t>
            </a:r>
            <a:r>
              <a:rPr lang="en-US" sz="1200" dirty="0">
                <a:solidFill>
                  <a:schemeClr val="tx1">
                    <a:lumMod val="85000"/>
                    <a:lumOff val="15000"/>
                  </a:schemeClr>
                </a:solidFill>
              </a:rPr>
              <a:t> </a:t>
            </a:r>
            <a:r>
              <a:rPr lang="en-US" sz="1200" dirty="0" err="1">
                <a:solidFill>
                  <a:schemeClr val="tx1">
                    <a:lumMod val="85000"/>
                    <a:lumOff val="15000"/>
                  </a:schemeClr>
                </a:solidFill>
              </a:rPr>
              <a:t>d’arbre</a:t>
            </a:r>
            <a:r>
              <a:rPr lang="en-US" sz="1200" dirty="0">
                <a:solidFill>
                  <a:schemeClr val="tx1">
                    <a:lumMod val="85000"/>
                    <a:lumOff val="15000"/>
                  </a:schemeClr>
                </a:solidFill>
              </a:rPr>
              <a:t> de </a:t>
            </a:r>
            <a:r>
              <a:rPr lang="en-US" sz="1200" dirty="0" err="1">
                <a:solidFill>
                  <a:schemeClr val="tx1">
                    <a:lumMod val="85000"/>
                    <a:lumOff val="15000"/>
                  </a:schemeClr>
                </a:solidFill>
              </a:rPr>
              <a:t>décision</a:t>
            </a:r>
            <a:r>
              <a:rPr lang="en-US" sz="1200" dirty="0">
                <a:solidFill>
                  <a:schemeClr val="tx1">
                    <a:lumMod val="85000"/>
                    <a:lumOff val="15000"/>
                  </a:schemeClr>
                </a:solidFill>
              </a:rPr>
              <a:t> : </a:t>
            </a:r>
            <a:r>
              <a:rPr lang="en-US" sz="1200" dirty="0" err="1">
                <a:solidFill>
                  <a:schemeClr val="tx1">
                    <a:lumMod val="85000"/>
                    <a:lumOff val="15000"/>
                  </a:schemeClr>
                </a:solidFill>
              </a:rPr>
              <a:t>Algorithme</a:t>
            </a:r>
            <a:r>
              <a:rPr lang="en-US" sz="1200" dirty="0">
                <a:solidFill>
                  <a:schemeClr val="tx1">
                    <a:lumMod val="85000"/>
                    <a:lumOff val="15000"/>
                  </a:schemeClr>
                </a:solidFill>
              </a:rPr>
              <a:t> de bagging </a:t>
            </a:r>
          </a:p>
          <a:p>
            <a:pPr marL="285750" indent="-228600" defTabSz="914400">
              <a:lnSpc>
                <a:spcPct val="90000"/>
              </a:lnSpc>
              <a:spcBef>
                <a:spcPts val="1000"/>
              </a:spcBef>
              <a:buClr>
                <a:schemeClr val="accent2"/>
              </a:buClr>
              <a:buFont typeface="Arial" panose="020B0604020202020204" pitchFamily="34" charset="0"/>
              <a:buChar char="•"/>
            </a:pPr>
            <a:r>
              <a:rPr lang="en-US" sz="1400" dirty="0">
                <a:solidFill>
                  <a:schemeClr val="tx1">
                    <a:lumMod val="85000"/>
                    <a:lumOff val="15000"/>
                  </a:schemeClr>
                </a:solidFill>
              </a:rPr>
              <a:t>Gradient Boosting Regressor : </a:t>
            </a:r>
            <a:r>
              <a:rPr lang="en-US" sz="1200" dirty="0" err="1">
                <a:solidFill>
                  <a:schemeClr val="tx1">
                    <a:lumMod val="85000"/>
                    <a:lumOff val="15000"/>
                  </a:schemeClr>
                </a:solidFill>
              </a:rPr>
              <a:t>Algorithme</a:t>
            </a:r>
            <a:r>
              <a:rPr lang="en-US" sz="1200" dirty="0">
                <a:solidFill>
                  <a:schemeClr val="tx1">
                    <a:lumMod val="85000"/>
                    <a:lumOff val="15000"/>
                  </a:schemeClr>
                </a:solidFill>
              </a:rPr>
              <a:t> de boosting </a:t>
            </a:r>
          </a:p>
          <a:p>
            <a:pPr marL="285750" indent="-228600" defTabSz="914400">
              <a:lnSpc>
                <a:spcPct val="90000"/>
              </a:lnSpc>
              <a:spcBef>
                <a:spcPts val="1000"/>
              </a:spcBef>
              <a:buClr>
                <a:schemeClr val="accent2"/>
              </a:buClr>
              <a:buFont typeface="Arial" panose="020B0604020202020204" pitchFamily="34" charset="0"/>
              <a:buChar char="•"/>
            </a:pPr>
            <a:endParaRPr lang="en-US" sz="1000" dirty="0">
              <a:solidFill>
                <a:schemeClr val="tx1">
                  <a:lumMod val="85000"/>
                  <a:lumOff val="15000"/>
                </a:schemeClr>
              </a:solidFill>
            </a:endParaRPr>
          </a:p>
          <a:p>
            <a:pPr defTabSz="914400">
              <a:lnSpc>
                <a:spcPct val="90000"/>
              </a:lnSpc>
              <a:spcBef>
                <a:spcPts val="1000"/>
              </a:spcBef>
              <a:buClr>
                <a:schemeClr val="accent2"/>
              </a:buClr>
            </a:pPr>
            <a:r>
              <a:rPr lang="en-US" sz="1600" dirty="0">
                <a:solidFill>
                  <a:schemeClr val="tx1">
                    <a:lumMod val="85000"/>
                    <a:lumOff val="15000"/>
                  </a:schemeClr>
                </a:solidFill>
              </a:rPr>
              <a:t>Score </a:t>
            </a:r>
            <a:r>
              <a:rPr lang="en-US" sz="1600" dirty="0" err="1">
                <a:solidFill>
                  <a:schemeClr val="tx1">
                    <a:lumMod val="85000"/>
                    <a:lumOff val="15000"/>
                  </a:schemeClr>
                </a:solidFill>
              </a:rPr>
              <a:t>choisis</a:t>
            </a:r>
            <a:r>
              <a:rPr lang="en-US" sz="1600" dirty="0">
                <a:solidFill>
                  <a:schemeClr val="tx1">
                    <a:lumMod val="85000"/>
                    <a:lumOff val="15000"/>
                  </a:schemeClr>
                </a:solidFill>
              </a:rPr>
              <a:t> : </a:t>
            </a:r>
          </a:p>
          <a:p>
            <a:pPr marL="285750" indent="-228600" defTabSz="914400">
              <a:lnSpc>
                <a:spcPct val="90000"/>
              </a:lnSpc>
              <a:spcBef>
                <a:spcPts val="1000"/>
              </a:spcBef>
              <a:buClr>
                <a:schemeClr val="accent2"/>
              </a:buClr>
              <a:buFont typeface="Arial" panose="020B0604020202020204" pitchFamily="34" charset="0"/>
              <a:buChar char="•"/>
            </a:pPr>
            <a:r>
              <a:rPr lang="en-US" sz="1400" dirty="0">
                <a:solidFill>
                  <a:schemeClr val="tx1">
                    <a:lumMod val="85000"/>
                    <a:lumOff val="15000"/>
                  </a:schemeClr>
                </a:solidFill>
              </a:rPr>
              <a:t>RMSE : </a:t>
            </a:r>
            <a:r>
              <a:rPr lang="en-US" sz="1200" dirty="0" err="1">
                <a:solidFill>
                  <a:schemeClr val="tx1">
                    <a:lumMod val="85000"/>
                    <a:lumOff val="15000"/>
                  </a:schemeClr>
                </a:solidFill>
              </a:rPr>
              <a:t>racine</a:t>
            </a:r>
            <a:r>
              <a:rPr lang="en-US" sz="1200" dirty="0">
                <a:solidFill>
                  <a:schemeClr val="tx1">
                    <a:lumMod val="85000"/>
                    <a:lumOff val="15000"/>
                  </a:schemeClr>
                </a:solidFill>
              </a:rPr>
              <a:t> </a:t>
            </a:r>
            <a:r>
              <a:rPr lang="en-US" sz="1200" dirty="0" err="1">
                <a:solidFill>
                  <a:schemeClr val="tx1">
                    <a:lumMod val="85000"/>
                    <a:lumOff val="15000"/>
                  </a:schemeClr>
                </a:solidFill>
              </a:rPr>
              <a:t>carré</a:t>
            </a:r>
            <a:r>
              <a:rPr lang="en-US" sz="1200" dirty="0">
                <a:solidFill>
                  <a:schemeClr val="tx1">
                    <a:lumMod val="85000"/>
                    <a:lumOff val="15000"/>
                  </a:schemeClr>
                </a:solidFill>
              </a:rPr>
              <a:t> de </a:t>
            </a:r>
            <a:r>
              <a:rPr lang="en-US" sz="1200" dirty="0" err="1">
                <a:solidFill>
                  <a:schemeClr val="tx1">
                    <a:lumMod val="85000"/>
                    <a:lumOff val="15000"/>
                  </a:schemeClr>
                </a:solidFill>
              </a:rPr>
              <a:t>l’erreur</a:t>
            </a:r>
            <a:r>
              <a:rPr lang="en-US" sz="1200" dirty="0">
                <a:solidFill>
                  <a:schemeClr val="tx1">
                    <a:lumMod val="85000"/>
                    <a:lumOff val="15000"/>
                  </a:schemeClr>
                </a:solidFill>
              </a:rPr>
              <a:t> </a:t>
            </a:r>
            <a:r>
              <a:rPr lang="en-US" sz="1200" dirty="0" err="1">
                <a:solidFill>
                  <a:schemeClr val="tx1">
                    <a:lumMod val="85000"/>
                    <a:lumOff val="15000"/>
                  </a:schemeClr>
                </a:solidFill>
              </a:rPr>
              <a:t>quadratique</a:t>
            </a:r>
            <a:r>
              <a:rPr lang="en-US" sz="1200" dirty="0">
                <a:solidFill>
                  <a:schemeClr val="tx1">
                    <a:lumMod val="85000"/>
                    <a:lumOff val="15000"/>
                  </a:schemeClr>
                </a:solidFill>
              </a:rPr>
              <a:t> : </a:t>
            </a:r>
            <a:r>
              <a:rPr lang="en-US" sz="1200" dirty="0" err="1">
                <a:solidFill>
                  <a:schemeClr val="tx1">
                    <a:lumMod val="85000"/>
                    <a:lumOff val="15000"/>
                  </a:schemeClr>
                </a:solidFill>
              </a:rPr>
              <a:t>l'écart</a:t>
            </a:r>
            <a:r>
              <a:rPr lang="en-US" sz="1200" dirty="0">
                <a:solidFill>
                  <a:schemeClr val="tx1">
                    <a:lumMod val="85000"/>
                    <a:lumOff val="15000"/>
                  </a:schemeClr>
                </a:solidFill>
              </a:rPr>
              <a:t>-type des </a:t>
            </a:r>
            <a:r>
              <a:rPr lang="en-US" sz="1200" dirty="0" err="1">
                <a:solidFill>
                  <a:schemeClr val="tx1">
                    <a:lumMod val="85000"/>
                    <a:lumOff val="15000"/>
                  </a:schemeClr>
                </a:solidFill>
              </a:rPr>
              <a:t>résidus</a:t>
            </a:r>
            <a:r>
              <a:rPr lang="en-US" sz="1200" dirty="0">
                <a:solidFill>
                  <a:schemeClr val="tx1">
                    <a:lumMod val="85000"/>
                    <a:lumOff val="15000"/>
                  </a:schemeClr>
                </a:solidFill>
              </a:rPr>
              <a:t> : </a:t>
            </a:r>
            <a:r>
              <a:rPr lang="en-US" sz="1200" dirty="0" err="1">
                <a:solidFill>
                  <a:schemeClr val="tx1">
                    <a:lumMod val="85000"/>
                    <a:lumOff val="15000"/>
                  </a:schemeClr>
                </a:solidFill>
              </a:rPr>
              <a:t>mesure</a:t>
            </a:r>
            <a:r>
              <a:rPr lang="en-US" sz="1200" dirty="0">
                <a:solidFill>
                  <a:schemeClr val="tx1">
                    <a:lumMod val="85000"/>
                    <a:lumOff val="15000"/>
                  </a:schemeClr>
                </a:solidFill>
              </a:rPr>
              <a:t> la </a:t>
            </a:r>
            <a:r>
              <a:rPr lang="en-US" sz="1200" dirty="0" err="1">
                <a:solidFill>
                  <a:schemeClr val="tx1">
                    <a:lumMod val="85000"/>
                    <a:lumOff val="15000"/>
                  </a:schemeClr>
                </a:solidFill>
              </a:rPr>
              <a:t>différence</a:t>
            </a:r>
            <a:r>
              <a:rPr lang="en-US" sz="1200" dirty="0">
                <a:solidFill>
                  <a:schemeClr val="tx1">
                    <a:lumMod val="85000"/>
                    <a:lumOff val="15000"/>
                  </a:schemeClr>
                </a:solidFill>
              </a:rPr>
              <a:t> entre les </a:t>
            </a:r>
            <a:r>
              <a:rPr lang="en-US" sz="1200" dirty="0" err="1">
                <a:solidFill>
                  <a:schemeClr val="tx1">
                    <a:lumMod val="85000"/>
                    <a:lumOff val="15000"/>
                  </a:schemeClr>
                </a:solidFill>
              </a:rPr>
              <a:t>valeurs</a:t>
            </a:r>
            <a:r>
              <a:rPr lang="en-US" sz="1200" dirty="0">
                <a:solidFill>
                  <a:schemeClr val="tx1">
                    <a:lumMod val="85000"/>
                    <a:lumOff val="15000"/>
                  </a:schemeClr>
                </a:solidFill>
              </a:rPr>
              <a:t> </a:t>
            </a:r>
            <a:r>
              <a:rPr lang="en-US" sz="1200" dirty="0" err="1">
                <a:solidFill>
                  <a:schemeClr val="tx1">
                    <a:lumMod val="85000"/>
                    <a:lumOff val="15000"/>
                  </a:schemeClr>
                </a:solidFill>
              </a:rPr>
              <a:t>prédites</a:t>
            </a:r>
            <a:r>
              <a:rPr lang="en-US" sz="1200" dirty="0">
                <a:solidFill>
                  <a:schemeClr val="tx1">
                    <a:lumMod val="85000"/>
                    <a:lumOff val="15000"/>
                  </a:schemeClr>
                </a:solidFill>
              </a:rPr>
              <a:t> par un </a:t>
            </a:r>
            <a:r>
              <a:rPr lang="en-US" sz="1200" dirty="0" err="1">
                <a:solidFill>
                  <a:schemeClr val="tx1">
                    <a:lumMod val="85000"/>
                    <a:lumOff val="15000"/>
                  </a:schemeClr>
                </a:solidFill>
              </a:rPr>
              <a:t>modèle</a:t>
            </a:r>
            <a:r>
              <a:rPr lang="en-US" sz="1200" dirty="0">
                <a:solidFill>
                  <a:schemeClr val="tx1">
                    <a:lumMod val="85000"/>
                    <a:lumOff val="15000"/>
                  </a:schemeClr>
                </a:solidFill>
              </a:rPr>
              <a:t> et les </a:t>
            </a:r>
            <a:r>
              <a:rPr lang="en-US" sz="1200" dirty="0" err="1">
                <a:solidFill>
                  <a:schemeClr val="tx1">
                    <a:lumMod val="85000"/>
                    <a:lumOff val="15000"/>
                  </a:schemeClr>
                </a:solidFill>
              </a:rPr>
              <a:t>vraies</a:t>
            </a:r>
            <a:r>
              <a:rPr lang="en-US" sz="1200" dirty="0">
                <a:solidFill>
                  <a:schemeClr val="tx1">
                    <a:lumMod val="85000"/>
                    <a:lumOff val="15000"/>
                  </a:schemeClr>
                </a:solidFill>
              </a:rPr>
              <a:t> </a:t>
            </a:r>
            <a:r>
              <a:rPr lang="en-US" sz="1200" dirty="0" err="1">
                <a:solidFill>
                  <a:schemeClr val="tx1">
                    <a:lumMod val="85000"/>
                    <a:lumOff val="15000"/>
                  </a:schemeClr>
                </a:solidFill>
              </a:rPr>
              <a:t>valeurs</a:t>
            </a:r>
            <a:endParaRPr lang="en-US" sz="1200" dirty="0">
              <a:solidFill>
                <a:schemeClr val="tx1">
                  <a:lumMod val="85000"/>
                  <a:lumOff val="15000"/>
                </a:schemeClr>
              </a:solidFill>
            </a:endParaRPr>
          </a:p>
          <a:p>
            <a:pPr marL="285750" indent="-228600" defTabSz="914400">
              <a:lnSpc>
                <a:spcPct val="90000"/>
              </a:lnSpc>
              <a:spcBef>
                <a:spcPts val="1000"/>
              </a:spcBef>
              <a:buClr>
                <a:schemeClr val="accent2"/>
              </a:buClr>
              <a:buFont typeface="Arial" panose="020B0604020202020204" pitchFamily="34" charset="0"/>
              <a:buChar char="•"/>
            </a:pPr>
            <a:r>
              <a:rPr lang="en-US" sz="1400" dirty="0">
                <a:solidFill>
                  <a:schemeClr val="tx1">
                    <a:lumMod val="85000"/>
                    <a:lumOff val="15000"/>
                  </a:schemeClr>
                </a:solidFill>
              </a:rPr>
              <a:t>R2 (0-1): </a:t>
            </a:r>
            <a:r>
              <a:rPr lang="en-US" sz="1200" dirty="0">
                <a:solidFill>
                  <a:schemeClr val="tx1">
                    <a:lumMod val="85000"/>
                    <a:lumOff val="15000"/>
                  </a:schemeClr>
                </a:solidFill>
              </a:rPr>
              <a:t>le coefficient de </a:t>
            </a:r>
            <a:r>
              <a:rPr lang="en-US" sz="1200" dirty="0" err="1">
                <a:solidFill>
                  <a:schemeClr val="tx1">
                    <a:lumMod val="85000"/>
                    <a:lumOff val="15000"/>
                  </a:schemeClr>
                </a:solidFill>
              </a:rPr>
              <a:t>détermination</a:t>
            </a:r>
            <a:r>
              <a:rPr lang="en-US" sz="1200" dirty="0">
                <a:solidFill>
                  <a:schemeClr val="tx1">
                    <a:lumMod val="85000"/>
                    <a:lumOff val="15000"/>
                  </a:schemeClr>
                </a:solidFill>
              </a:rPr>
              <a:t> :  </a:t>
            </a:r>
            <a:r>
              <a:rPr lang="en-US" sz="1200" dirty="0" err="1">
                <a:solidFill>
                  <a:schemeClr val="tx1">
                    <a:lumMod val="85000"/>
                    <a:lumOff val="15000"/>
                  </a:schemeClr>
                </a:solidFill>
              </a:rPr>
              <a:t>indique</a:t>
            </a:r>
            <a:r>
              <a:rPr lang="en-US" sz="1200" dirty="0">
                <a:solidFill>
                  <a:schemeClr val="tx1">
                    <a:lumMod val="85000"/>
                    <a:lumOff val="15000"/>
                  </a:schemeClr>
                </a:solidFill>
              </a:rPr>
              <a:t> dans quelle </a:t>
            </a:r>
            <a:r>
              <a:rPr lang="en-US" sz="1200" dirty="0" err="1">
                <a:solidFill>
                  <a:schemeClr val="tx1">
                    <a:lumMod val="85000"/>
                    <a:lumOff val="15000"/>
                  </a:schemeClr>
                </a:solidFill>
              </a:rPr>
              <a:t>mesure</a:t>
            </a:r>
            <a:r>
              <a:rPr lang="en-US" sz="1200" dirty="0">
                <a:solidFill>
                  <a:schemeClr val="tx1">
                    <a:lumMod val="85000"/>
                    <a:lumOff val="15000"/>
                  </a:schemeClr>
                </a:solidFill>
              </a:rPr>
              <a:t> le </a:t>
            </a:r>
            <a:r>
              <a:rPr lang="en-US" sz="1200" dirty="0" err="1">
                <a:solidFill>
                  <a:schemeClr val="tx1">
                    <a:lumMod val="85000"/>
                    <a:lumOff val="15000"/>
                  </a:schemeClr>
                </a:solidFill>
              </a:rPr>
              <a:t>modèle</a:t>
            </a:r>
            <a:r>
              <a:rPr lang="en-US" sz="1200" dirty="0">
                <a:solidFill>
                  <a:schemeClr val="tx1">
                    <a:lumMod val="85000"/>
                    <a:lumOff val="15000"/>
                  </a:schemeClr>
                </a:solidFill>
              </a:rPr>
              <a:t> </a:t>
            </a:r>
            <a:r>
              <a:rPr lang="en-US" sz="1200" dirty="0" err="1">
                <a:solidFill>
                  <a:schemeClr val="tx1">
                    <a:lumMod val="85000"/>
                    <a:lumOff val="15000"/>
                  </a:schemeClr>
                </a:solidFill>
              </a:rPr>
              <a:t>explique</a:t>
            </a:r>
            <a:r>
              <a:rPr lang="en-US" sz="1200" dirty="0">
                <a:solidFill>
                  <a:schemeClr val="tx1">
                    <a:lumMod val="85000"/>
                    <a:lumOff val="15000"/>
                  </a:schemeClr>
                </a:solidFill>
              </a:rPr>
              <a:t> la variance des </a:t>
            </a:r>
            <a:r>
              <a:rPr lang="en-US" sz="1200" dirty="0" err="1">
                <a:solidFill>
                  <a:schemeClr val="tx1">
                    <a:lumMod val="85000"/>
                    <a:lumOff val="15000"/>
                  </a:schemeClr>
                </a:solidFill>
              </a:rPr>
              <a:t>données</a:t>
            </a:r>
            <a:r>
              <a:rPr lang="en-US" sz="1200" dirty="0">
                <a:solidFill>
                  <a:schemeClr val="tx1">
                    <a:lumMod val="85000"/>
                    <a:lumOff val="15000"/>
                  </a:schemeClr>
                </a:solidFill>
              </a:rPr>
              <a:t> : </a:t>
            </a:r>
            <a:r>
              <a:rPr lang="en-US" sz="1200" dirty="0" err="1">
                <a:solidFill>
                  <a:schemeClr val="tx1">
                    <a:lumMod val="85000"/>
                    <a:lumOff val="15000"/>
                  </a:schemeClr>
                </a:solidFill>
              </a:rPr>
              <a:t>à</a:t>
            </a:r>
            <a:r>
              <a:rPr lang="en-US" sz="1200" dirty="0">
                <a:solidFill>
                  <a:schemeClr val="tx1">
                    <a:lumMod val="85000"/>
                    <a:lumOff val="15000"/>
                  </a:schemeClr>
                </a:solidFill>
              </a:rPr>
              <a:t> </a:t>
            </a:r>
            <a:r>
              <a:rPr lang="en-US" sz="1200" dirty="0" err="1">
                <a:solidFill>
                  <a:schemeClr val="tx1">
                    <a:lumMod val="85000"/>
                    <a:lumOff val="15000"/>
                  </a:schemeClr>
                </a:solidFill>
              </a:rPr>
              <a:t>quel</a:t>
            </a:r>
            <a:r>
              <a:rPr lang="en-US" sz="1200" dirty="0">
                <a:solidFill>
                  <a:schemeClr val="tx1">
                    <a:lumMod val="85000"/>
                    <a:lumOff val="15000"/>
                  </a:schemeClr>
                </a:solidFill>
              </a:rPr>
              <a:t> point </a:t>
            </a:r>
            <a:r>
              <a:rPr lang="en-US" sz="1200" dirty="0" err="1">
                <a:solidFill>
                  <a:schemeClr val="tx1">
                    <a:lumMod val="85000"/>
                    <a:lumOff val="15000"/>
                  </a:schemeClr>
                </a:solidFill>
              </a:rPr>
              <a:t>c'est</a:t>
            </a:r>
            <a:r>
              <a:rPr lang="en-US" sz="1200" dirty="0">
                <a:solidFill>
                  <a:schemeClr val="tx1">
                    <a:lumMod val="85000"/>
                    <a:lumOff val="15000"/>
                  </a:schemeClr>
                </a:solidFill>
              </a:rPr>
              <a:t> </a:t>
            </a:r>
            <a:r>
              <a:rPr lang="en-US" sz="1200" dirty="0" err="1">
                <a:solidFill>
                  <a:schemeClr val="tx1">
                    <a:lumMod val="85000"/>
                    <a:lumOff val="15000"/>
                  </a:schemeClr>
                </a:solidFill>
              </a:rPr>
              <a:t>mieux</a:t>
            </a:r>
            <a:r>
              <a:rPr lang="en-US" sz="1200" dirty="0">
                <a:solidFill>
                  <a:schemeClr val="tx1">
                    <a:lumMod val="85000"/>
                    <a:lumOff val="15000"/>
                  </a:schemeClr>
                </a:solidFill>
              </a:rPr>
              <a:t> que de </a:t>
            </a:r>
            <a:r>
              <a:rPr lang="en-US" sz="1200" dirty="0" err="1">
                <a:solidFill>
                  <a:schemeClr val="tx1">
                    <a:lumMod val="85000"/>
                    <a:lumOff val="15000"/>
                  </a:schemeClr>
                </a:solidFill>
              </a:rPr>
              <a:t>simplement</a:t>
            </a:r>
            <a:r>
              <a:rPr lang="en-US" sz="1200" dirty="0">
                <a:solidFill>
                  <a:schemeClr val="tx1">
                    <a:lumMod val="85000"/>
                    <a:lumOff val="15000"/>
                  </a:schemeClr>
                </a:solidFill>
              </a:rPr>
              <a:t> </a:t>
            </a:r>
            <a:r>
              <a:rPr lang="en-US" sz="1200" dirty="0" err="1">
                <a:solidFill>
                  <a:schemeClr val="tx1">
                    <a:lumMod val="85000"/>
                    <a:lumOff val="15000"/>
                  </a:schemeClr>
                </a:solidFill>
              </a:rPr>
              <a:t>prédire</a:t>
            </a:r>
            <a:r>
              <a:rPr lang="en-US" sz="1200" dirty="0">
                <a:solidFill>
                  <a:schemeClr val="tx1">
                    <a:lumMod val="85000"/>
                    <a:lumOff val="15000"/>
                  </a:schemeClr>
                </a:solidFill>
              </a:rPr>
              <a:t> la </a:t>
            </a:r>
            <a:r>
              <a:rPr lang="en-US" sz="1200" dirty="0" err="1">
                <a:solidFill>
                  <a:schemeClr val="tx1">
                    <a:lumMod val="85000"/>
                    <a:lumOff val="15000"/>
                  </a:schemeClr>
                </a:solidFill>
              </a:rPr>
              <a:t>moyenne</a:t>
            </a:r>
            <a:endParaRPr lang="en-US" sz="1200" dirty="0">
              <a:solidFill>
                <a:schemeClr val="tx1">
                  <a:lumMod val="85000"/>
                  <a:lumOff val="15000"/>
                </a:schemeClr>
              </a:solidFill>
            </a:endParaRPr>
          </a:p>
          <a:p>
            <a:pPr marL="285750" indent="-228600" defTabSz="914400">
              <a:lnSpc>
                <a:spcPct val="90000"/>
              </a:lnSpc>
              <a:spcBef>
                <a:spcPts val="1000"/>
              </a:spcBef>
              <a:buClr>
                <a:schemeClr val="accent2"/>
              </a:buClr>
              <a:buFont typeface="Arial" panose="020B0604020202020204" pitchFamily="34" charset="0"/>
              <a:buChar char="•"/>
            </a:pPr>
            <a:endParaRPr lang="en-US" sz="1000" dirty="0">
              <a:solidFill>
                <a:schemeClr val="tx1">
                  <a:lumMod val="85000"/>
                  <a:lumOff val="15000"/>
                </a:schemeClr>
              </a:solidFill>
            </a:endParaRPr>
          </a:p>
        </p:txBody>
      </p:sp>
    </p:spTree>
    <p:extLst>
      <p:ext uri="{BB962C8B-B14F-4D97-AF65-F5344CB8AC3E}">
        <p14:creationId xmlns:p14="http://schemas.microsoft.com/office/powerpoint/2010/main" val="2094550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356668D-B705-4C98-DDD9-A1BC66BB50C8}"/>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1500"/>
              <a:t>Prediction des emissions de CO2 : 'TotalGHGEmissions'</a:t>
            </a:r>
          </a:p>
        </p:txBody>
      </p:sp>
      <p:sp>
        <p:nvSpPr>
          <p:cNvPr id="3" name="Espace réservé du contenu 2">
            <a:extLst>
              <a:ext uri="{FF2B5EF4-FFF2-40B4-BE49-F238E27FC236}">
                <a16:creationId xmlns:a16="http://schemas.microsoft.com/office/drawing/2014/main" id="{530ECAA6-B747-13F7-84BD-90630F7A34CC}"/>
              </a:ext>
            </a:extLst>
          </p:cNvPr>
          <p:cNvSpPr>
            <a:spLocks noGrp="1"/>
          </p:cNvSpPr>
          <p:nvPr>
            <p:ph idx="1"/>
          </p:nvPr>
        </p:nvSpPr>
        <p:spPr>
          <a:xfrm>
            <a:off x="1121822" y="4722312"/>
            <a:ext cx="2410650" cy="870126"/>
          </a:xfrm>
        </p:spPr>
        <p:txBody>
          <a:bodyPr vert="horz" lIns="91440" tIns="45720" rIns="91440" bIns="45720" rtlCol="0">
            <a:normAutofit/>
          </a:bodyPr>
          <a:lstStyle/>
          <a:p>
            <a:pPr marL="0" indent="0" algn="ctr">
              <a:buNone/>
            </a:pPr>
            <a:r>
              <a:rPr lang="en-US" kern="1200" dirty="0" err="1">
                <a:solidFill>
                  <a:srgbClr val="FFFFFF"/>
                </a:solidFill>
                <a:latin typeface="+mn-lt"/>
                <a:ea typeface="+mn-ea"/>
                <a:cs typeface="+mn-cs"/>
              </a:rPr>
              <a:t>Essai</a:t>
            </a:r>
            <a:r>
              <a:rPr lang="en-US" kern="1200" dirty="0">
                <a:solidFill>
                  <a:srgbClr val="FFFFFF"/>
                </a:solidFill>
                <a:latin typeface="+mn-lt"/>
                <a:ea typeface="+mn-ea"/>
                <a:cs typeface="+mn-cs"/>
              </a:rPr>
              <a:t> de </a:t>
            </a:r>
            <a:r>
              <a:rPr lang="en-US" kern="1200" dirty="0" err="1">
                <a:solidFill>
                  <a:srgbClr val="FFFFFF"/>
                </a:solidFill>
                <a:latin typeface="+mn-lt"/>
                <a:ea typeface="+mn-ea"/>
                <a:cs typeface="+mn-cs"/>
              </a:rPr>
              <a:t>différents</a:t>
            </a:r>
            <a:r>
              <a:rPr lang="en-US" kern="1200" dirty="0">
                <a:solidFill>
                  <a:srgbClr val="FFFFFF"/>
                </a:solidFill>
                <a:latin typeface="+mn-lt"/>
                <a:ea typeface="+mn-ea"/>
                <a:cs typeface="+mn-cs"/>
              </a:rPr>
              <a:t> </a:t>
            </a:r>
            <a:r>
              <a:rPr lang="fr-FR" kern="1200" dirty="0">
                <a:solidFill>
                  <a:srgbClr val="FFFFFF"/>
                </a:solidFill>
                <a:latin typeface="+mn-lt"/>
                <a:ea typeface="+mn-ea"/>
                <a:cs typeface="+mn-cs"/>
              </a:rPr>
              <a:t>modèles</a:t>
            </a:r>
            <a:r>
              <a:rPr lang="en-US" kern="1200" dirty="0">
                <a:solidFill>
                  <a:srgbClr val="FFFFFF"/>
                </a:solidFill>
                <a:latin typeface="+mn-lt"/>
                <a:ea typeface="+mn-ea"/>
                <a:cs typeface="+mn-cs"/>
              </a:rPr>
              <a:t> et </a:t>
            </a:r>
            <a:r>
              <a:rPr lang="en-US" kern="1200" dirty="0" err="1">
                <a:solidFill>
                  <a:srgbClr val="FFFFFF"/>
                </a:solidFill>
                <a:latin typeface="+mn-lt"/>
                <a:ea typeface="+mn-ea"/>
                <a:cs typeface="+mn-cs"/>
              </a:rPr>
              <a:t>algorithmes</a:t>
            </a:r>
            <a:r>
              <a:rPr lang="en-US" kern="1200" dirty="0">
                <a:solidFill>
                  <a:srgbClr val="FFFFFF"/>
                </a:solidFill>
                <a:latin typeface="+mn-lt"/>
                <a:ea typeface="+mn-ea"/>
                <a:cs typeface="+mn-cs"/>
              </a:rPr>
              <a:t> </a:t>
            </a:r>
          </a:p>
        </p:txBody>
      </p:sp>
      <p:pic>
        <p:nvPicPr>
          <p:cNvPr id="4" name="Image 3">
            <a:extLst>
              <a:ext uri="{FF2B5EF4-FFF2-40B4-BE49-F238E27FC236}">
                <a16:creationId xmlns:a16="http://schemas.microsoft.com/office/drawing/2014/main" id="{3C2E82B2-5BE7-29AE-208D-894B015262C0}"/>
              </a:ext>
            </a:extLst>
          </p:cNvPr>
          <p:cNvPicPr>
            <a:picLocks noChangeAspect="1"/>
          </p:cNvPicPr>
          <p:nvPr/>
        </p:nvPicPr>
        <p:blipFill>
          <a:blip r:embed="rId2"/>
          <a:stretch>
            <a:fillRect/>
          </a:stretch>
        </p:blipFill>
        <p:spPr>
          <a:xfrm>
            <a:off x="5233241" y="595704"/>
            <a:ext cx="6608270" cy="5666591"/>
          </a:xfrm>
          <a:prstGeom prst="rect">
            <a:avLst/>
          </a:prstGeom>
        </p:spPr>
      </p:pic>
    </p:spTree>
    <p:extLst>
      <p:ext uri="{BB962C8B-B14F-4D97-AF65-F5344CB8AC3E}">
        <p14:creationId xmlns:p14="http://schemas.microsoft.com/office/powerpoint/2010/main" val="430071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11B7F5-D848-6CCA-8A95-67C70783FB3F}"/>
              </a:ext>
            </a:extLst>
          </p:cNvPr>
          <p:cNvSpPr>
            <a:spLocks noGrp="1"/>
          </p:cNvSpPr>
          <p:nvPr>
            <p:ph type="title"/>
          </p:nvPr>
        </p:nvSpPr>
        <p:spPr>
          <a:xfrm>
            <a:off x="829781" y="2708804"/>
            <a:ext cx="3698803" cy="1440394"/>
          </a:xfrm>
          <a:noFill/>
          <a:ln>
            <a:solidFill>
              <a:schemeClr val="tx1"/>
            </a:solidFill>
          </a:ln>
        </p:spPr>
        <p:txBody>
          <a:bodyPr>
            <a:normAutofit/>
          </a:bodyPr>
          <a:lstStyle/>
          <a:p>
            <a:r>
              <a:rPr lang="fr-FR" sz="2000">
                <a:solidFill>
                  <a:schemeClr val="tx1"/>
                </a:solidFill>
              </a:rPr>
              <a:t>Prediction des emissions de CO2 : 'TotalGHGEmissions'</a:t>
            </a:r>
          </a:p>
        </p:txBody>
      </p:sp>
      <p:sp>
        <p:nvSpPr>
          <p:cNvPr id="12" name="Rectangle 11">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D5E4315-9D39-675A-F5BC-564E78DA729F}"/>
              </a:ext>
            </a:extLst>
          </p:cNvPr>
          <p:cNvSpPr>
            <a:spLocks noGrp="1"/>
          </p:cNvSpPr>
          <p:nvPr>
            <p:ph idx="1"/>
          </p:nvPr>
        </p:nvSpPr>
        <p:spPr>
          <a:xfrm>
            <a:off x="6049182" y="802638"/>
            <a:ext cx="5408696" cy="5252722"/>
          </a:xfrm>
        </p:spPr>
        <p:txBody>
          <a:bodyPr anchor="ctr">
            <a:normAutofit/>
          </a:bodyPr>
          <a:lstStyle/>
          <a:p>
            <a:pPr>
              <a:lnSpc>
                <a:spcPct val="90000"/>
              </a:lnSpc>
            </a:pPr>
            <a:r>
              <a:rPr lang="fr-FR" dirty="0">
                <a:solidFill>
                  <a:schemeClr val="bg1"/>
                </a:solidFill>
              </a:rPr>
              <a:t>Modèle sélectionné : </a:t>
            </a:r>
          </a:p>
          <a:p>
            <a:pPr lvl="1">
              <a:lnSpc>
                <a:spcPct val="90000"/>
              </a:lnSpc>
            </a:pPr>
            <a:r>
              <a:rPr lang="fr-FR" dirty="0" err="1">
                <a:solidFill>
                  <a:schemeClr val="bg1"/>
                </a:solidFill>
              </a:rPr>
              <a:t>Features</a:t>
            </a:r>
            <a:r>
              <a:rPr lang="fr-FR" dirty="0">
                <a:solidFill>
                  <a:schemeClr val="bg1"/>
                </a:solidFill>
              </a:rPr>
              <a:t> : </a:t>
            </a:r>
            <a:r>
              <a:rPr lang="fr-FR" sz="1400" dirty="0">
                <a:solidFill>
                  <a:schemeClr val="bg1"/>
                </a:solidFill>
              </a:rPr>
              <a:t>Latitude, Longitude,  </a:t>
            </a:r>
            <a:r>
              <a:rPr lang="fr-FR" sz="1400" dirty="0" err="1">
                <a:solidFill>
                  <a:schemeClr val="bg1"/>
                </a:solidFill>
              </a:rPr>
              <a:t>YearBuilt</a:t>
            </a:r>
            <a:r>
              <a:rPr lang="fr-FR" sz="1400" dirty="0">
                <a:solidFill>
                  <a:schemeClr val="bg1"/>
                </a:solidFill>
              </a:rPr>
              <a:t>, </a:t>
            </a:r>
            <a:r>
              <a:rPr lang="fr-FR" sz="1400" dirty="0" err="1">
                <a:solidFill>
                  <a:schemeClr val="bg1"/>
                </a:solidFill>
              </a:rPr>
              <a:t>PropertyGFATotal_log</a:t>
            </a:r>
            <a:r>
              <a:rPr lang="fr-FR" sz="1400" dirty="0">
                <a:solidFill>
                  <a:schemeClr val="bg1"/>
                </a:solidFill>
              </a:rPr>
              <a:t>, </a:t>
            </a:r>
            <a:r>
              <a:rPr lang="fr-FR" sz="1400" dirty="0" err="1">
                <a:solidFill>
                  <a:schemeClr val="bg1"/>
                </a:solidFill>
              </a:rPr>
              <a:t>PropertyGFABuilding</a:t>
            </a:r>
            <a:r>
              <a:rPr lang="fr-FR" sz="1400" dirty="0">
                <a:solidFill>
                  <a:schemeClr val="bg1"/>
                </a:solidFill>
              </a:rPr>
              <a:t>(s)_log, variables </a:t>
            </a:r>
            <a:r>
              <a:rPr lang="fr-FR" sz="1400" dirty="0" err="1">
                <a:solidFill>
                  <a:schemeClr val="bg1"/>
                </a:solidFill>
              </a:rPr>
              <a:t>PropertyUse_ratio</a:t>
            </a:r>
            <a:r>
              <a:rPr lang="fr-FR" sz="1400" dirty="0">
                <a:solidFill>
                  <a:schemeClr val="bg1"/>
                </a:solidFill>
              </a:rPr>
              <a:t>, variables </a:t>
            </a:r>
            <a:r>
              <a:rPr lang="fr-FR" sz="1400" dirty="0" err="1">
                <a:solidFill>
                  <a:schemeClr val="bg1"/>
                </a:solidFill>
              </a:rPr>
              <a:t>PrimaryPropertyType</a:t>
            </a:r>
            <a:r>
              <a:rPr lang="fr-FR" sz="1400" dirty="0">
                <a:solidFill>
                  <a:schemeClr val="bg1"/>
                </a:solidFill>
              </a:rPr>
              <a:t> , </a:t>
            </a:r>
            <a:r>
              <a:rPr lang="fr-FR" sz="1400" dirty="0" err="1">
                <a:solidFill>
                  <a:schemeClr val="bg1"/>
                </a:solidFill>
              </a:rPr>
              <a:t>Electricity_ratio</a:t>
            </a:r>
            <a:r>
              <a:rPr lang="fr-FR" sz="1400" dirty="0">
                <a:solidFill>
                  <a:schemeClr val="bg1"/>
                </a:solidFill>
              </a:rPr>
              <a:t>, </a:t>
            </a:r>
            <a:r>
              <a:rPr lang="fr-FR" sz="1400" dirty="0" err="1">
                <a:solidFill>
                  <a:schemeClr val="bg1"/>
                </a:solidFill>
              </a:rPr>
              <a:t>Steam_ratio</a:t>
            </a:r>
            <a:r>
              <a:rPr lang="fr-FR" sz="1400" dirty="0">
                <a:solidFill>
                  <a:schemeClr val="bg1"/>
                </a:solidFill>
              </a:rPr>
              <a:t>, </a:t>
            </a:r>
            <a:r>
              <a:rPr lang="fr-FR" sz="1400" dirty="0" err="1">
                <a:solidFill>
                  <a:schemeClr val="bg1"/>
                </a:solidFill>
              </a:rPr>
              <a:t>NaturalGas_ratio</a:t>
            </a:r>
            <a:r>
              <a:rPr lang="fr-FR" sz="1400" dirty="0">
                <a:solidFill>
                  <a:schemeClr val="bg1"/>
                </a:solidFill>
              </a:rPr>
              <a:t> , </a:t>
            </a:r>
            <a:r>
              <a:rPr lang="fr-FR" sz="1400" dirty="0" err="1">
                <a:solidFill>
                  <a:schemeClr val="bg1"/>
                </a:solidFill>
              </a:rPr>
              <a:t>BuildingType</a:t>
            </a:r>
            <a:r>
              <a:rPr lang="fr-FR" sz="1400" dirty="0">
                <a:solidFill>
                  <a:schemeClr val="bg1"/>
                </a:solidFill>
              </a:rPr>
              <a:t> , </a:t>
            </a:r>
            <a:r>
              <a:rPr lang="fr-FR" sz="1400" dirty="0" err="1">
                <a:solidFill>
                  <a:schemeClr val="bg1"/>
                </a:solidFill>
              </a:rPr>
              <a:t>Neighborhood</a:t>
            </a:r>
            <a:endParaRPr lang="fr-FR" sz="1400" dirty="0">
              <a:solidFill>
                <a:schemeClr val="bg1"/>
              </a:solidFill>
            </a:endParaRPr>
          </a:p>
          <a:p>
            <a:pPr lvl="1">
              <a:lnSpc>
                <a:spcPct val="90000"/>
              </a:lnSpc>
            </a:pPr>
            <a:r>
              <a:rPr lang="fr-FR" dirty="0">
                <a:solidFill>
                  <a:schemeClr val="bg1"/>
                </a:solidFill>
              </a:rPr>
              <a:t>Variable cible : </a:t>
            </a:r>
            <a:r>
              <a:rPr lang="fr-FR" sz="1400" dirty="0" err="1">
                <a:solidFill>
                  <a:schemeClr val="bg1"/>
                </a:solidFill>
              </a:rPr>
              <a:t>TotalGHGEmissions_log</a:t>
            </a:r>
            <a:endParaRPr lang="fr-FR" sz="1400" dirty="0">
              <a:solidFill>
                <a:schemeClr val="bg1"/>
              </a:solidFill>
            </a:endParaRPr>
          </a:p>
          <a:p>
            <a:pPr lvl="1">
              <a:lnSpc>
                <a:spcPct val="90000"/>
              </a:lnSpc>
            </a:pPr>
            <a:r>
              <a:rPr lang="fr-FR" dirty="0" err="1">
                <a:solidFill>
                  <a:schemeClr val="bg1"/>
                </a:solidFill>
              </a:rPr>
              <a:t>Scaler</a:t>
            </a:r>
            <a:r>
              <a:rPr lang="fr-FR" dirty="0">
                <a:solidFill>
                  <a:schemeClr val="bg1"/>
                </a:solidFill>
              </a:rPr>
              <a:t> : </a:t>
            </a:r>
            <a:r>
              <a:rPr lang="fr-FR" sz="1400" dirty="0" err="1">
                <a:solidFill>
                  <a:schemeClr val="bg1"/>
                </a:solidFill>
              </a:rPr>
              <a:t>RobustScaler</a:t>
            </a:r>
            <a:r>
              <a:rPr lang="fr-FR" sz="1400" dirty="0">
                <a:solidFill>
                  <a:schemeClr val="bg1"/>
                </a:solidFill>
              </a:rPr>
              <a:t>()</a:t>
            </a:r>
          </a:p>
          <a:p>
            <a:pPr lvl="1">
              <a:lnSpc>
                <a:spcPct val="90000"/>
              </a:lnSpc>
            </a:pPr>
            <a:r>
              <a:rPr lang="fr-FR" dirty="0">
                <a:solidFill>
                  <a:schemeClr val="bg1"/>
                </a:solidFill>
              </a:rPr>
              <a:t>Algorithme : </a:t>
            </a:r>
            <a:r>
              <a:rPr lang="fr-FR" sz="1400" dirty="0">
                <a:solidFill>
                  <a:schemeClr val="bg1"/>
                </a:solidFill>
              </a:rPr>
              <a:t>Gradient </a:t>
            </a:r>
            <a:r>
              <a:rPr lang="fr-FR" sz="1400" dirty="0" err="1">
                <a:solidFill>
                  <a:schemeClr val="bg1"/>
                </a:solidFill>
              </a:rPr>
              <a:t>Boosting</a:t>
            </a:r>
            <a:r>
              <a:rPr lang="fr-FR" sz="1400" dirty="0">
                <a:solidFill>
                  <a:schemeClr val="bg1"/>
                </a:solidFill>
              </a:rPr>
              <a:t> </a:t>
            </a:r>
            <a:r>
              <a:rPr lang="fr-FR" sz="1400" dirty="0" err="1">
                <a:solidFill>
                  <a:schemeClr val="bg1"/>
                </a:solidFill>
              </a:rPr>
              <a:t>Regressor</a:t>
            </a:r>
            <a:endParaRPr lang="fr-FR" sz="1400" dirty="0">
              <a:solidFill>
                <a:schemeClr val="bg1"/>
              </a:solidFill>
            </a:endParaRPr>
          </a:p>
          <a:p>
            <a:pPr lvl="1">
              <a:lnSpc>
                <a:spcPct val="90000"/>
              </a:lnSpc>
            </a:pPr>
            <a:r>
              <a:rPr lang="fr-FR" dirty="0">
                <a:solidFill>
                  <a:schemeClr val="bg1"/>
                </a:solidFill>
              </a:rPr>
              <a:t>Hyperparamètres : </a:t>
            </a:r>
          </a:p>
          <a:p>
            <a:pPr lvl="2">
              <a:lnSpc>
                <a:spcPct val="90000"/>
              </a:lnSpc>
            </a:pPr>
            <a:r>
              <a:rPr lang="fr-FR" dirty="0" err="1">
                <a:solidFill>
                  <a:schemeClr val="bg1"/>
                </a:solidFill>
              </a:rPr>
              <a:t>learning_rate</a:t>
            </a:r>
            <a:r>
              <a:rPr lang="fr-FR" dirty="0">
                <a:solidFill>
                  <a:schemeClr val="bg1"/>
                </a:solidFill>
              </a:rPr>
              <a:t> : </a:t>
            </a:r>
            <a:r>
              <a:rPr lang="fr-FR" sz="1400" dirty="0">
                <a:solidFill>
                  <a:schemeClr val="bg1"/>
                </a:solidFill>
              </a:rPr>
              <a:t>0.05</a:t>
            </a:r>
          </a:p>
          <a:p>
            <a:pPr lvl="2">
              <a:lnSpc>
                <a:spcPct val="90000"/>
              </a:lnSpc>
            </a:pPr>
            <a:r>
              <a:rPr lang="fr-FR" dirty="0" err="1">
                <a:solidFill>
                  <a:schemeClr val="bg1"/>
                </a:solidFill>
              </a:rPr>
              <a:t>max_depth</a:t>
            </a:r>
            <a:r>
              <a:rPr lang="fr-FR" dirty="0">
                <a:solidFill>
                  <a:schemeClr val="bg1"/>
                </a:solidFill>
              </a:rPr>
              <a:t> : </a:t>
            </a:r>
            <a:r>
              <a:rPr lang="fr-FR" sz="1400" dirty="0">
                <a:solidFill>
                  <a:schemeClr val="bg1"/>
                </a:solidFill>
              </a:rPr>
              <a:t>4</a:t>
            </a:r>
          </a:p>
          <a:p>
            <a:pPr lvl="2">
              <a:lnSpc>
                <a:spcPct val="90000"/>
              </a:lnSpc>
            </a:pPr>
            <a:r>
              <a:rPr lang="fr-FR" dirty="0" err="1">
                <a:solidFill>
                  <a:schemeClr val="bg1"/>
                </a:solidFill>
              </a:rPr>
              <a:t>max_features</a:t>
            </a:r>
            <a:r>
              <a:rPr lang="fr-FR" dirty="0">
                <a:solidFill>
                  <a:schemeClr val="bg1"/>
                </a:solidFill>
              </a:rPr>
              <a:t> : </a:t>
            </a:r>
            <a:r>
              <a:rPr lang="fr-FR" sz="1400" dirty="0">
                <a:solidFill>
                  <a:schemeClr val="bg1"/>
                </a:solidFill>
              </a:rPr>
              <a:t>'</a:t>
            </a:r>
            <a:r>
              <a:rPr lang="fr-FR" sz="1400" dirty="0" err="1">
                <a:solidFill>
                  <a:schemeClr val="bg1"/>
                </a:solidFill>
              </a:rPr>
              <a:t>sqrt</a:t>
            </a:r>
            <a:r>
              <a:rPr lang="fr-FR" sz="1400" dirty="0">
                <a:solidFill>
                  <a:schemeClr val="bg1"/>
                </a:solidFill>
              </a:rPr>
              <a:t>’</a:t>
            </a:r>
          </a:p>
          <a:p>
            <a:pPr lvl="2">
              <a:lnSpc>
                <a:spcPct val="90000"/>
              </a:lnSpc>
            </a:pPr>
            <a:r>
              <a:rPr lang="fr-FR" dirty="0" err="1">
                <a:solidFill>
                  <a:schemeClr val="bg1"/>
                </a:solidFill>
              </a:rPr>
              <a:t>min_samples_leaf</a:t>
            </a:r>
            <a:r>
              <a:rPr lang="fr-FR" dirty="0">
                <a:solidFill>
                  <a:schemeClr val="bg1"/>
                </a:solidFill>
              </a:rPr>
              <a:t> : 4</a:t>
            </a:r>
          </a:p>
          <a:p>
            <a:pPr lvl="2">
              <a:lnSpc>
                <a:spcPct val="90000"/>
              </a:lnSpc>
            </a:pPr>
            <a:r>
              <a:rPr lang="fr-FR" dirty="0" err="1">
                <a:solidFill>
                  <a:schemeClr val="bg1"/>
                </a:solidFill>
              </a:rPr>
              <a:t>n_estimators</a:t>
            </a:r>
            <a:r>
              <a:rPr lang="fr-FR" dirty="0">
                <a:solidFill>
                  <a:schemeClr val="bg1"/>
                </a:solidFill>
              </a:rPr>
              <a:t> : </a:t>
            </a:r>
            <a:r>
              <a:rPr lang="fr-FR" sz="1400" dirty="0">
                <a:solidFill>
                  <a:schemeClr val="bg1"/>
                </a:solidFill>
              </a:rPr>
              <a:t>400</a:t>
            </a:r>
          </a:p>
          <a:p>
            <a:pPr lvl="1">
              <a:lnSpc>
                <a:spcPct val="90000"/>
              </a:lnSpc>
            </a:pPr>
            <a:r>
              <a:rPr lang="fr-FR" dirty="0">
                <a:solidFill>
                  <a:schemeClr val="bg1"/>
                </a:solidFill>
              </a:rPr>
              <a:t>Scores atteints : </a:t>
            </a:r>
          </a:p>
        </p:txBody>
      </p:sp>
      <p:pic>
        <p:nvPicPr>
          <p:cNvPr id="7" name="Image 6">
            <a:extLst>
              <a:ext uri="{FF2B5EF4-FFF2-40B4-BE49-F238E27FC236}">
                <a16:creationId xmlns:a16="http://schemas.microsoft.com/office/drawing/2014/main" id="{9DEA3D56-DDCA-BA20-0ACF-0698740C14E4}"/>
              </a:ext>
            </a:extLst>
          </p:cNvPr>
          <p:cNvPicPr>
            <a:picLocks noChangeAspect="1"/>
          </p:cNvPicPr>
          <p:nvPr/>
        </p:nvPicPr>
        <p:blipFill>
          <a:blip r:embed="rId3"/>
          <a:stretch>
            <a:fillRect/>
          </a:stretch>
        </p:blipFill>
        <p:spPr>
          <a:xfrm>
            <a:off x="8024997" y="5525767"/>
            <a:ext cx="4021984" cy="687845"/>
          </a:xfrm>
          <a:prstGeom prst="rect">
            <a:avLst/>
          </a:prstGeom>
        </p:spPr>
      </p:pic>
    </p:spTree>
    <p:extLst>
      <p:ext uri="{BB962C8B-B14F-4D97-AF65-F5344CB8AC3E}">
        <p14:creationId xmlns:p14="http://schemas.microsoft.com/office/powerpoint/2010/main" val="77113304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11B7F5-D848-6CCA-8A95-67C70783FB3F}"/>
              </a:ext>
            </a:extLst>
          </p:cNvPr>
          <p:cNvSpPr>
            <a:spLocks noGrp="1"/>
          </p:cNvSpPr>
          <p:nvPr>
            <p:ph type="title"/>
          </p:nvPr>
        </p:nvSpPr>
        <p:spPr>
          <a:xfrm>
            <a:off x="2014477" y="385184"/>
            <a:ext cx="7729728" cy="1188720"/>
          </a:xfrm>
        </p:spPr>
        <p:txBody>
          <a:bodyPr/>
          <a:lstStyle/>
          <a:p>
            <a:r>
              <a:rPr lang="fr-FR" dirty="0" err="1"/>
              <a:t>Prediction</a:t>
            </a:r>
            <a:r>
              <a:rPr lang="fr-FR" dirty="0"/>
              <a:t> des </a:t>
            </a:r>
            <a:r>
              <a:rPr lang="fr-FR" dirty="0" err="1"/>
              <a:t>emissions</a:t>
            </a:r>
            <a:r>
              <a:rPr lang="fr-FR" dirty="0"/>
              <a:t> de CO2 : '</a:t>
            </a:r>
            <a:r>
              <a:rPr lang="fr-FR" dirty="0" err="1"/>
              <a:t>TotalGHGEmissions</a:t>
            </a:r>
            <a:r>
              <a:rPr lang="fr-FR" dirty="0"/>
              <a:t>'</a:t>
            </a:r>
          </a:p>
        </p:txBody>
      </p:sp>
      <p:sp>
        <p:nvSpPr>
          <p:cNvPr id="3" name="Espace réservé du contenu 2">
            <a:extLst>
              <a:ext uri="{FF2B5EF4-FFF2-40B4-BE49-F238E27FC236}">
                <a16:creationId xmlns:a16="http://schemas.microsoft.com/office/drawing/2014/main" id="{8D5E4315-9D39-675A-F5BC-564E78DA729F}"/>
              </a:ext>
            </a:extLst>
          </p:cNvPr>
          <p:cNvSpPr>
            <a:spLocks noGrp="1"/>
          </p:cNvSpPr>
          <p:nvPr>
            <p:ph idx="1"/>
          </p:nvPr>
        </p:nvSpPr>
        <p:spPr>
          <a:xfrm>
            <a:off x="2195062" y="1686066"/>
            <a:ext cx="7729728" cy="3101983"/>
          </a:xfrm>
        </p:spPr>
        <p:txBody>
          <a:bodyPr/>
          <a:lstStyle/>
          <a:p>
            <a:r>
              <a:rPr lang="fr-FR" dirty="0"/>
              <a:t>Modèle sélectionné : Importance des variables </a:t>
            </a:r>
          </a:p>
        </p:txBody>
      </p:sp>
      <p:pic>
        <p:nvPicPr>
          <p:cNvPr id="6" name="Image 5">
            <a:extLst>
              <a:ext uri="{FF2B5EF4-FFF2-40B4-BE49-F238E27FC236}">
                <a16:creationId xmlns:a16="http://schemas.microsoft.com/office/drawing/2014/main" id="{CE3359A4-9D25-9A17-EE75-658A7F03E986}"/>
              </a:ext>
            </a:extLst>
          </p:cNvPr>
          <p:cNvPicPr>
            <a:picLocks noChangeAspect="1"/>
          </p:cNvPicPr>
          <p:nvPr/>
        </p:nvPicPr>
        <p:blipFill>
          <a:blip r:embed="rId2"/>
          <a:stretch>
            <a:fillRect/>
          </a:stretch>
        </p:blipFill>
        <p:spPr>
          <a:xfrm>
            <a:off x="2605413" y="2190205"/>
            <a:ext cx="6211866" cy="4282611"/>
          </a:xfrm>
          <a:prstGeom prst="rect">
            <a:avLst/>
          </a:prstGeom>
        </p:spPr>
      </p:pic>
    </p:spTree>
    <p:extLst>
      <p:ext uri="{BB962C8B-B14F-4D97-AF65-F5344CB8AC3E}">
        <p14:creationId xmlns:p14="http://schemas.microsoft.com/office/powerpoint/2010/main" val="4221246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F5A87E-537B-69EC-C8CF-1A0059BC2471}"/>
              </a:ext>
            </a:extLst>
          </p:cNvPr>
          <p:cNvSpPr>
            <a:spLocks noGrp="1"/>
          </p:cNvSpPr>
          <p:nvPr>
            <p:ph type="title"/>
          </p:nvPr>
        </p:nvSpPr>
        <p:spPr>
          <a:xfrm>
            <a:off x="1913896" y="933307"/>
            <a:ext cx="7729728" cy="1188720"/>
          </a:xfrm>
        </p:spPr>
        <p:txBody>
          <a:bodyPr/>
          <a:lstStyle/>
          <a:p>
            <a:r>
              <a:rPr lang="fr-FR" dirty="0" err="1"/>
              <a:t>Prediction</a:t>
            </a:r>
            <a:r>
              <a:rPr lang="fr-FR" dirty="0"/>
              <a:t> des </a:t>
            </a:r>
            <a:r>
              <a:rPr lang="fr-FR" dirty="0" err="1"/>
              <a:t>emissions</a:t>
            </a:r>
            <a:r>
              <a:rPr lang="fr-FR" dirty="0"/>
              <a:t> de CO2 : '</a:t>
            </a:r>
            <a:r>
              <a:rPr lang="fr-FR" dirty="0" err="1"/>
              <a:t>TotalGHGEmissions</a:t>
            </a:r>
            <a:r>
              <a:rPr lang="fr-FR" dirty="0"/>
              <a:t>'</a:t>
            </a:r>
          </a:p>
        </p:txBody>
      </p:sp>
      <p:sp>
        <p:nvSpPr>
          <p:cNvPr id="3" name="Espace réservé du contenu 2">
            <a:extLst>
              <a:ext uri="{FF2B5EF4-FFF2-40B4-BE49-F238E27FC236}">
                <a16:creationId xmlns:a16="http://schemas.microsoft.com/office/drawing/2014/main" id="{143401E8-84EB-1A35-9E1B-FA70D6C91CDF}"/>
              </a:ext>
            </a:extLst>
          </p:cNvPr>
          <p:cNvSpPr>
            <a:spLocks noGrp="1"/>
          </p:cNvSpPr>
          <p:nvPr>
            <p:ph idx="1"/>
          </p:nvPr>
        </p:nvSpPr>
        <p:spPr/>
        <p:txBody>
          <a:bodyPr/>
          <a:lstStyle/>
          <a:p>
            <a:r>
              <a:rPr lang="fr-FR" dirty="0"/>
              <a:t>Pertinence de la variable Energie Star Score sur le modèle final : </a:t>
            </a:r>
          </a:p>
        </p:txBody>
      </p:sp>
      <p:sp>
        <p:nvSpPr>
          <p:cNvPr id="9" name="ZoneTexte 8">
            <a:extLst>
              <a:ext uri="{FF2B5EF4-FFF2-40B4-BE49-F238E27FC236}">
                <a16:creationId xmlns:a16="http://schemas.microsoft.com/office/drawing/2014/main" id="{4DBA46BB-632F-0DF4-207B-483C9F6D8BDA}"/>
              </a:ext>
            </a:extLst>
          </p:cNvPr>
          <p:cNvSpPr txBox="1"/>
          <p:nvPr/>
        </p:nvSpPr>
        <p:spPr>
          <a:xfrm>
            <a:off x="2053246" y="5555361"/>
            <a:ext cx="8292655" cy="369332"/>
          </a:xfrm>
          <a:prstGeom prst="rect">
            <a:avLst/>
          </a:prstGeom>
          <a:noFill/>
        </p:spPr>
        <p:txBody>
          <a:bodyPr wrap="none" rtlCol="0">
            <a:spAutoFit/>
          </a:bodyPr>
          <a:lstStyle/>
          <a:p>
            <a:pPr marL="285750" indent="-285750">
              <a:buFont typeface="Wingdings" pitchFamily="2" charset="2"/>
              <a:buChar char="Ø"/>
            </a:pPr>
            <a:r>
              <a:rPr lang="fr-FR" dirty="0"/>
              <a:t>Meilleur score donc la variable Energy Star Score a une importance dans le modèle </a:t>
            </a:r>
          </a:p>
        </p:txBody>
      </p:sp>
      <p:pic>
        <p:nvPicPr>
          <p:cNvPr id="13" name="Image 12">
            <a:extLst>
              <a:ext uri="{FF2B5EF4-FFF2-40B4-BE49-F238E27FC236}">
                <a16:creationId xmlns:a16="http://schemas.microsoft.com/office/drawing/2014/main" id="{12087496-39E0-901A-180C-3B24EDEC17D6}"/>
              </a:ext>
            </a:extLst>
          </p:cNvPr>
          <p:cNvPicPr>
            <a:picLocks noChangeAspect="1"/>
          </p:cNvPicPr>
          <p:nvPr/>
        </p:nvPicPr>
        <p:blipFill>
          <a:blip r:embed="rId2"/>
          <a:stretch>
            <a:fillRect/>
          </a:stretch>
        </p:blipFill>
        <p:spPr>
          <a:xfrm>
            <a:off x="1913896" y="3429000"/>
            <a:ext cx="9254275" cy="1492624"/>
          </a:xfrm>
          <a:prstGeom prst="rect">
            <a:avLst/>
          </a:prstGeom>
        </p:spPr>
      </p:pic>
    </p:spTree>
    <p:extLst>
      <p:ext uri="{BB962C8B-B14F-4D97-AF65-F5344CB8AC3E}">
        <p14:creationId xmlns:p14="http://schemas.microsoft.com/office/powerpoint/2010/main" val="3360022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6B3FA2-F0E4-F52C-C6D9-8DF6CB4AC9C7}"/>
              </a:ext>
            </a:extLst>
          </p:cNvPr>
          <p:cNvSpPr>
            <a:spLocks noGrp="1"/>
          </p:cNvSpPr>
          <p:nvPr>
            <p:ph type="title"/>
          </p:nvPr>
        </p:nvSpPr>
        <p:spPr>
          <a:xfrm>
            <a:off x="804672" y="964692"/>
            <a:ext cx="3066937" cy="1188720"/>
          </a:xfrm>
        </p:spPr>
        <p:txBody>
          <a:bodyPr>
            <a:normAutofit/>
          </a:bodyPr>
          <a:lstStyle/>
          <a:p>
            <a:r>
              <a:rPr lang="fr-FR" sz="1500" err="1"/>
              <a:t>Prediction</a:t>
            </a:r>
            <a:r>
              <a:rPr lang="fr-FR" sz="1500"/>
              <a:t> des </a:t>
            </a:r>
            <a:r>
              <a:rPr lang="fr-FR" sz="1500" err="1"/>
              <a:t>emissions</a:t>
            </a:r>
            <a:r>
              <a:rPr lang="fr-FR" sz="1500"/>
              <a:t> de CO2 : '</a:t>
            </a:r>
            <a:r>
              <a:rPr lang="fr-FR" sz="1500" err="1"/>
              <a:t>TotalGHGEmissions</a:t>
            </a:r>
            <a:r>
              <a:rPr lang="fr-FR" sz="1500"/>
              <a:t>'</a:t>
            </a:r>
          </a:p>
        </p:txBody>
      </p:sp>
      <p:sp>
        <p:nvSpPr>
          <p:cNvPr id="3" name="Espace réservé du contenu 2">
            <a:extLst>
              <a:ext uri="{FF2B5EF4-FFF2-40B4-BE49-F238E27FC236}">
                <a16:creationId xmlns:a16="http://schemas.microsoft.com/office/drawing/2014/main" id="{1BD0B9E7-AB09-3C15-1AD3-7959061B57B2}"/>
              </a:ext>
            </a:extLst>
          </p:cNvPr>
          <p:cNvSpPr>
            <a:spLocks noGrp="1"/>
          </p:cNvSpPr>
          <p:nvPr>
            <p:ph idx="1"/>
          </p:nvPr>
        </p:nvSpPr>
        <p:spPr>
          <a:xfrm>
            <a:off x="803244" y="2638044"/>
            <a:ext cx="3063765" cy="3263206"/>
          </a:xfrm>
        </p:spPr>
        <p:txBody>
          <a:bodyPr>
            <a:normAutofit/>
          </a:bodyPr>
          <a:lstStyle/>
          <a:p>
            <a:r>
              <a:rPr lang="fr-FR" dirty="0"/>
              <a:t>Pertinence de la variable Energie Star Score sur le modèle final</a:t>
            </a:r>
          </a:p>
          <a:p>
            <a:pPr marL="0" indent="0">
              <a:buNone/>
            </a:pPr>
            <a:endParaRPr lang="fr-FR" dirty="0"/>
          </a:p>
          <a:p>
            <a:pPr>
              <a:buFont typeface="Wingdings" pitchFamily="2" charset="2"/>
              <a:buChar char="Ø"/>
            </a:pPr>
            <a:r>
              <a:rPr lang="fr-FR" dirty="0"/>
              <a:t> La variable est la 5</a:t>
            </a:r>
            <a:r>
              <a:rPr lang="fr-FR" baseline="30000" dirty="0"/>
              <a:t>ème</a:t>
            </a:r>
            <a:r>
              <a:rPr lang="fr-FR" dirty="0"/>
              <a:t> variable la plus importante dans ce modèle</a:t>
            </a:r>
          </a:p>
          <a:p>
            <a:endParaRPr lang="fr-FR" dirty="0"/>
          </a:p>
          <a:p>
            <a:endParaRPr lang="fr-FR" dirty="0"/>
          </a:p>
        </p:txBody>
      </p:sp>
      <p:sp>
        <p:nvSpPr>
          <p:cNvPr id="9" name="Rectangle 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a:extLst>
              <a:ext uri="{FF2B5EF4-FFF2-40B4-BE49-F238E27FC236}">
                <a16:creationId xmlns:a16="http://schemas.microsoft.com/office/drawing/2014/main" id="{CA89BE0A-5046-55D6-4AD2-3937C7E16119}"/>
              </a:ext>
            </a:extLst>
          </p:cNvPr>
          <p:cNvPicPr>
            <a:picLocks noChangeAspect="1"/>
          </p:cNvPicPr>
          <p:nvPr/>
        </p:nvPicPr>
        <p:blipFill>
          <a:blip r:embed="rId2"/>
          <a:stretch>
            <a:fillRect/>
          </a:stretch>
        </p:blipFill>
        <p:spPr>
          <a:xfrm>
            <a:off x="4985943" y="1320174"/>
            <a:ext cx="6230051" cy="4217652"/>
          </a:xfrm>
          <a:prstGeom prst="rect">
            <a:avLst/>
          </a:prstGeom>
        </p:spPr>
      </p:pic>
    </p:spTree>
    <p:extLst>
      <p:ext uri="{BB962C8B-B14F-4D97-AF65-F5344CB8AC3E}">
        <p14:creationId xmlns:p14="http://schemas.microsoft.com/office/powerpoint/2010/main" val="1596196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1F3224-A81B-8CA3-6215-40BC621222BA}"/>
              </a:ext>
            </a:extLst>
          </p:cNvPr>
          <p:cNvSpPr>
            <a:spLocks noGrp="1"/>
          </p:cNvSpPr>
          <p:nvPr>
            <p:ph type="title"/>
          </p:nvPr>
        </p:nvSpPr>
        <p:spPr>
          <a:xfrm>
            <a:off x="1737074" y="292843"/>
            <a:ext cx="8975026" cy="1610487"/>
          </a:xfrm>
        </p:spPr>
        <p:txBody>
          <a:bodyPr>
            <a:normAutofit/>
          </a:bodyPr>
          <a:lstStyle/>
          <a:p>
            <a:r>
              <a:rPr lang="fr-FR"/>
              <a:t>Prediction de la consommation totale d’energie : 'SiteEnergyUseWN(kBtu)’</a:t>
            </a:r>
            <a:endParaRPr lang="fr-FR" dirty="0"/>
          </a:p>
        </p:txBody>
      </p:sp>
      <p:sp>
        <p:nvSpPr>
          <p:cNvPr id="3" name="Espace réservé du contenu 2">
            <a:extLst>
              <a:ext uri="{FF2B5EF4-FFF2-40B4-BE49-F238E27FC236}">
                <a16:creationId xmlns:a16="http://schemas.microsoft.com/office/drawing/2014/main" id="{D82BD367-E619-7153-F76F-65A124220FC2}"/>
              </a:ext>
            </a:extLst>
          </p:cNvPr>
          <p:cNvSpPr>
            <a:spLocks noGrp="1"/>
          </p:cNvSpPr>
          <p:nvPr>
            <p:ph idx="1"/>
          </p:nvPr>
        </p:nvSpPr>
        <p:spPr>
          <a:xfrm>
            <a:off x="973836" y="2080831"/>
            <a:ext cx="7729728" cy="3101983"/>
          </a:xfrm>
        </p:spPr>
        <p:txBody>
          <a:bodyPr/>
          <a:lstStyle/>
          <a:p>
            <a:r>
              <a:rPr lang="fr-FR"/>
              <a:t>Essai de différents modèles et algorithmes : </a:t>
            </a:r>
            <a:endParaRPr lang="fr-FR" dirty="0"/>
          </a:p>
        </p:txBody>
      </p:sp>
      <p:pic>
        <p:nvPicPr>
          <p:cNvPr id="6" name="Image 5">
            <a:extLst>
              <a:ext uri="{FF2B5EF4-FFF2-40B4-BE49-F238E27FC236}">
                <a16:creationId xmlns:a16="http://schemas.microsoft.com/office/drawing/2014/main" id="{5BF24166-F393-F796-CA68-9EFC44D9E43F}"/>
              </a:ext>
            </a:extLst>
          </p:cNvPr>
          <p:cNvPicPr>
            <a:picLocks noChangeAspect="1"/>
          </p:cNvPicPr>
          <p:nvPr/>
        </p:nvPicPr>
        <p:blipFill>
          <a:blip r:embed="rId2"/>
          <a:stretch>
            <a:fillRect/>
          </a:stretch>
        </p:blipFill>
        <p:spPr>
          <a:xfrm>
            <a:off x="1737074" y="2545972"/>
            <a:ext cx="7772400" cy="3895964"/>
          </a:xfrm>
          <a:prstGeom prst="rect">
            <a:avLst/>
          </a:prstGeom>
        </p:spPr>
      </p:pic>
    </p:spTree>
    <p:extLst>
      <p:ext uri="{BB962C8B-B14F-4D97-AF65-F5344CB8AC3E}">
        <p14:creationId xmlns:p14="http://schemas.microsoft.com/office/powerpoint/2010/main" val="3693455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11B7F5-D848-6CCA-8A95-67C70783FB3F}"/>
              </a:ext>
            </a:extLst>
          </p:cNvPr>
          <p:cNvSpPr>
            <a:spLocks noGrp="1"/>
          </p:cNvSpPr>
          <p:nvPr>
            <p:ph type="title"/>
          </p:nvPr>
        </p:nvSpPr>
        <p:spPr>
          <a:xfrm>
            <a:off x="829781" y="2708804"/>
            <a:ext cx="3698803" cy="1440394"/>
          </a:xfrm>
          <a:noFill/>
          <a:ln>
            <a:solidFill>
              <a:schemeClr val="tx1"/>
            </a:solidFill>
          </a:ln>
        </p:spPr>
        <p:txBody>
          <a:bodyPr>
            <a:normAutofit/>
          </a:bodyPr>
          <a:lstStyle/>
          <a:p>
            <a:r>
              <a:rPr lang="fr-FR" sz="2000">
                <a:solidFill>
                  <a:schemeClr val="tx1"/>
                </a:solidFill>
              </a:rPr>
              <a:t>Prediction des emissions de CO2 : 'TotalGHGEmissions'</a:t>
            </a:r>
          </a:p>
        </p:txBody>
      </p:sp>
      <p:sp>
        <p:nvSpPr>
          <p:cNvPr id="12" name="Rectangle 11">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3" name="Espace réservé du contenu 2">
            <a:extLst>
              <a:ext uri="{FF2B5EF4-FFF2-40B4-BE49-F238E27FC236}">
                <a16:creationId xmlns:a16="http://schemas.microsoft.com/office/drawing/2014/main" id="{8D5E4315-9D39-675A-F5BC-564E78DA729F}"/>
              </a:ext>
            </a:extLst>
          </p:cNvPr>
          <p:cNvSpPr>
            <a:spLocks noGrp="1"/>
          </p:cNvSpPr>
          <p:nvPr>
            <p:ph idx="1"/>
          </p:nvPr>
        </p:nvSpPr>
        <p:spPr>
          <a:xfrm>
            <a:off x="6049182" y="802638"/>
            <a:ext cx="5408696" cy="5252722"/>
          </a:xfrm>
        </p:spPr>
        <p:txBody>
          <a:bodyPr anchor="ctr">
            <a:normAutofit/>
          </a:bodyPr>
          <a:lstStyle/>
          <a:p>
            <a:pPr>
              <a:lnSpc>
                <a:spcPct val="90000"/>
              </a:lnSpc>
            </a:pPr>
            <a:r>
              <a:rPr lang="fr-FR" dirty="0">
                <a:solidFill>
                  <a:schemeClr val="bg1"/>
                </a:solidFill>
              </a:rPr>
              <a:t>Modèle sélectionné : </a:t>
            </a:r>
          </a:p>
          <a:p>
            <a:pPr lvl="1">
              <a:lnSpc>
                <a:spcPct val="90000"/>
              </a:lnSpc>
            </a:pPr>
            <a:r>
              <a:rPr lang="fr-FR" dirty="0" err="1">
                <a:solidFill>
                  <a:schemeClr val="bg1"/>
                </a:solidFill>
              </a:rPr>
              <a:t>Features</a:t>
            </a:r>
            <a:r>
              <a:rPr lang="fr-FR" dirty="0">
                <a:solidFill>
                  <a:schemeClr val="bg1"/>
                </a:solidFill>
              </a:rPr>
              <a:t> : </a:t>
            </a:r>
            <a:r>
              <a:rPr lang="fr-FR" sz="1400" dirty="0">
                <a:solidFill>
                  <a:schemeClr val="bg1"/>
                </a:solidFill>
              </a:rPr>
              <a:t>Latitude, Longitude,  </a:t>
            </a:r>
            <a:r>
              <a:rPr lang="fr-FR" sz="1400" dirty="0" err="1">
                <a:solidFill>
                  <a:schemeClr val="bg1"/>
                </a:solidFill>
              </a:rPr>
              <a:t>YearBuilt</a:t>
            </a:r>
            <a:r>
              <a:rPr lang="fr-FR" sz="1400" dirty="0">
                <a:solidFill>
                  <a:schemeClr val="bg1"/>
                </a:solidFill>
              </a:rPr>
              <a:t>, </a:t>
            </a:r>
            <a:r>
              <a:rPr lang="fr-FR" sz="1400" dirty="0" err="1">
                <a:solidFill>
                  <a:schemeClr val="bg1"/>
                </a:solidFill>
              </a:rPr>
              <a:t>PropertyGFATotal</a:t>
            </a:r>
            <a:r>
              <a:rPr lang="fr-FR" sz="1400" dirty="0">
                <a:solidFill>
                  <a:schemeClr val="bg1"/>
                </a:solidFill>
              </a:rPr>
              <a:t>, </a:t>
            </a:r>
            <a:r>
              <a:rPr lang="fr-FR" sz="1400" dirty="0" err="1">
                <a:solidFill>
                  <a:schemeClr val="bg1"/>
                </a:solidFill>
              </a:rPr>
              <a:t>PropertyGFABuilding</a:t>
            </a:r>
            <a:r>
              <a:rPr lang="fr-FR" sz="1400" dirty="0">
                <a:solidFill>
                  <a:schemeClr val="bg1"/>
                </a:solidFill>
              </a:rPr>
              <a:t>(s), variables </a:t>
            </a:r>
            <a:r>
              <a:rPr lang="fr-FR" sz="1400" dirty="0" err="1">
                <a:solidFill>
                  <a:schemeClr val="bg1"/>
                </a:solidFill>
              </a:rPr>
              <a:t>PropertyUse_ratio</a:t>
            </a:r>
            <a:r>
              <a:rPr lang="fr-FR" sz="1400" dirty="0">
                <a:solidFill>
                  <a:schemeClr val="bg1"/>
                </a:solidFill>
              </a:rPr>
              <a:t>, variables </a:t>
            </a:r>
            <a:r>
              <a:rPr lang="fr-FR" sz="1400" dirty="0" err="1">
                <a:solidFill>
                  <a:schemeClr val="bg1"/>
                </a:solidFill>
              </a:rPr>
              <a:t>PrimaryPropertyType</a:t>
            </a:r>
            <a:r>
              <a:rPr lang="fr-FR" sz="1400" dirty="0">
                <a:solidFill>
                  <a:schemeClr val="bg1"/>
                </a:solidFill>
              </a:rPr>
              <a:t> </a:t>
            </a:r>
          </a:p>
          <a:p>
            <a:pPr lvl="1">
              <a:lnSpc>
                <a:spcPct val="90000"/>
              </a:lnSpc>
            </a:pPr>
            <a:r>
              <a:rPr lang="fr-FR" dirty="0">
                <a:solidFill>
                  <a:schemeClr val="bg1"/>
                </a:solidFill>
              </a:rPr>
              <a:t>Variable cible : </a:t>
            </a:r>
            <a:r>
              <a:rPr lang="fr-FR" sz="1400" dirty="0" err="1">
                <a:solidFill>
                  <a:schemeClr val="bg1"/>
                </a:solidFill>
              </a:rPr>
              <a:t>SiteEnergyUseWN</a:t>
            </a:r>
            <a:r>
              <a:rPr lang="fr-FR" sz="1400" dirty="0">
                <a:solidFill>
                  <a:schemeClr val="bg1"/>
                </a:solidFill>
              </a:rPr>
              <a:t>(</a:t>
            </a:r>
            <a:r>
              <a:rPr lang="fr-FR" sz="1400" dirty="0" err="1">
                <a:solidFill>
                  <a:schemeClr val="bg1"/>
                </a:solidFill>
              </a:rPr>
              <a:t>kBtu</a:t>
            </a:r>
            <a:r>
              <a:rPr lang="fr-FR" sz="1400" dirty="0">
                <a:solidFill>
                  <a:schemeClr val="bg1"/>
                </a:solidFill>
              </a:rPr>
              <a:t>)</a:t>
            </a:r>
          </a:p>
          <a:p>
            <a:pPr lvl="1">
              <a:lnSpc>
                <a:spcPct val="90000"/>
              </a:lnSpc>
            </a:pPr>
            <a:r>
              <a:rPr lang="fr-FR" dirty="0" err="1">
                <a:solidFill>
                  <a:schemeClr val="bg1"/>
                </a:solidFill>
              </a:rPr>
              <a:t>Scaler</a:t>
            </a:r>
            <a:r>
              <a:rPr lang="fr-FR" dirty="0">
                <a:solidFill>
                  <a:schemeClr val="bg1"/>
                </a:solidFill>
              </a:rPr>
              <a:t> : </a:t>
            </a:r>
            <a:r>
              <a:rPr lang="fr-FR" sz="1400" dirty="0" err="1">
                <a:solidFill>
                  <a:schemeClr val="bg1"/>
                </a:solidFill>
              </a:rPr>
              <a:t>RobustScaler</a:t>
            </a:r>
            <a:r>
              <a:rPr lang="fr-FR" sz="1400" dirty="0">
                <a:solidFill>
                  <a:schemeClr val="bg1"/>
                </a:solidFill>
              </a:rPr>
              <a:t>()</a:t>
            </a:r>
          </a:p>
          <a:p>
            <a:pPr lvl="1">
              <a:lnSpc>
                <a:spcPct val="90000"/>
              </a:lnSpc>
            </a:pPr>
            <a:r>
              <a:rPr lang="fr-FR" dirty="0">
                <a:solidFill>
                  <a:schemeClr val="bg1"/>
                </a:solidFill>
              </a:rPr>
              <a:t>Algorithme : </a:t>
            </a:r>
            <a:r>
              <a:rPr lang="fr-FR" sz="1400" dirty="0">
                <a:solidFill>
                  <a:schemeClr val="bg1"/>
                </a:solidFill>
              </a:rPr>
              <a:t>Gradient </a:t>
            </a:r>
            <a:r>
              <a:rPr lang="fr-FR" sz="1400" dirty="0" err="1">
                <a:solidFill>
                  <a:schemeClr val="bg1"/>
                </a:solidFill>
              </a:rPr>
              <a:t>Boosting</a:t>
            </a:r>
            <a:r>
              <a:rPr lang="fr-FR" sz="1400" dirty="0">
                <a:solidFill>
                  <a:schemeClr val="bg1"/>
                </a:solidFill>
              </a:rPr>
              <a:t> </a:t>
            </a:r>
            <a:r>
              <a:rPr lang="fr-FR" sz="1400" dirty="0" err="1">
                <a:solidFill>
                  <a:schemeClr val="bg1"/>
                </a:solidFill>
              </a:rPr>
              <a:t>Regressor</a:t>
            </a:r>
            <a:endParaRPr lang="fr-FR" sz="1400" dirty="0">
              <a:solidFill>
                <a:schemeClr val="bg1"/>
              </a:solidFill>
            </a:endParaRPr>
          </a:p>
          <a:p>
            <a:pPr lvl="1">
              <a:lnSpc>
                <a:spcPct val="90000"/>
              </a:lnSpc>
            </a:pPr>
            <a:r>
              <a:rPr lang="fr-FR" dirty="0">
                <a:solidFill>
                  <a:schemeClr val="bg1"/>
                </a:solidFill>
              </a:rPr>
              <a:t>Hyperparamètres : </a:t>
            </a:r>
          </a:p>
          <a:p>
            <a:pPr lvl="2">
              <a:lnSpc>
                <a:spcPct val="90000"/>
              </a:lnSpc>
            </a:pPr>
            <a:r>
              <a:rPr lang="fr-FR" dirty="0" err="1">
                <a:solidFill>
                  <a:schemeClr val="bg1"/>
                </a:solidFill>
              </a:rPr>
              <a:t>learning_rate</a:t>
            </a:r>
            <a:r>
              <a:rPr lang="fr-FR" dirty="0">
                <a:solidFill>
                  <a:schemeClr val="bg1"/>
                </a:solidFill>
              </a:rPr>
              <a:t> : </a:t>
            </a:r>
            <a:r>
              <a:rPr lang="fr-FR" sz="1400" dirty="0">
                <a:solidFill>
                  <a:schemeClr val="bg1"/>
                </a:solidFill>
              </a:rPr>
              <a:t>0.2</a:t>
            </a:r>
          </a:p>
          <a:p>
            <a:pPr lvl="2">
              <a:lnSpc>
                <a:spcPct val="90000"/>
              </a:lnSpc>
            </a:pPr>
            <a:r>
              <a:rPr lang="fr-FR" dirty="0" err="1">
                <a:solidFill>
                  <a:schemeClr val="bg1"/>
                </a:solidFill>
              </a:rPr>
              <a:t>max_depth</a:t>
            </a:r>
            <a:r>
              <a:rPr lang="fr-FR" dirty="0">
                <a:solidFill>
                  <a:schemeClr val="bg1"/>
                </a:solidFill>
              </a:rPr>
              <a:t> : </a:t>
            </a:r>
            <a:r>
              <a:rPr lang="fr-FR" sz="1400" dirty="0">
                <a:solidFill>
                  <a:schemeClr val="bg1"/>
                </a:solidFill>
              </a:rPr>
              <a:t>2</a:t>
            </a:r>
          </a:p>
          <a:p>
            <a:pPr lvl="2">
              <a:lnSpc>
                <a:spcPct val="90000"/>
              </a:lnSpc>
            </a:pPr>
            <a:r>
              <a:rPr lang="fr-FR" dirty="0" err="1">
                <a:solidFill>
                  <a:schemeClr val="bg1"/>
                </a:solidFill>
              </a:rPr>
              <a:t>max_features</a:t>
            </a:r>
            <a:r>
              <a:rPr lang="fr-FR" dirty="0">
                <a:solidFill>
                  <a:schemeClr val="bg1"/>
                </a:solidFill>
              </a:rPr>
              <a:t> : </a:t>
            </a:r>
            <a:r>
              <a:rPr lang="fr-FR" sz="1400" dirty="0">
                <a:solidFill>
                  <a:schemeClr val="bg1"/>
                </a:solidFill>
              </a:rPr>
              <a:t>None</a:t>
            </a:r>
          </a:p>
          <a:p>
            <a:pPr lvl="2">
              <a:lnSpc>
                <a:spcPct val="90000"/>
              </a:lnSpc>
            </a:pPr>
            <a:r>
              <a:rPr lang="fr-FR" dirty="0" err="1">
                <a:solidFill>
                  <a:schemeClr val="bg1"/>
                </a:solidFill>
              </a:rPr>
              <a:t>min_samples_leaf</a:t>
            </a:r>
            <a:r>
              <a:rPr lang="fr-FR" dirty="0">
                <a:solidFill>
                  <a:schemeClr val="bg1"/>
                </a:solidFill>
              </a:rPr>
              <a:t> : 1</a:t>
            </a:r>
          </a:p>
          <a:p>
            <a:pPr lvl="2">
              <a:lnSpc>
                <a:spcPct val="90000"/>
              </a:lnSpc>
            </a:pPr>
            <a:r>
              <a:rPr lang="fr-FR" dirty="0" err="1">
                <a:solidFill>
                  <a:schemeClr val="bg1"/>
                </a:solidFill>
              </a:rPr>
              <a:t>n_estimators</a:t>
            </a:r>
            <a:r>
              <a:rPr lang="fr-FR" dirty="0">
                <a:solidFill>
                  <a:schemeClr val="bg1"/>
                </a:solidFill>
              </a:rPr>
              <a:t> : </a:t>
            </a:r>
            <a:r>
              <a:rPr lang="fr-FR" sz="1400" dirty="0">
                <a:solidFill>
                  <a:schemeClr val="bg1"/>
                </a:solidFill>
              </a:rPr>
              <a:t>50</a:t>
            </a:r>
          </a:p>
          <a:p>
            <a:pPr lvl="1">
              <a:lnSpc>
                <a:spcPct val="90000"/>
              </a:lnSpc>
            </a:pPr>
            <a:r>
              <a:rPr lang="fr-FR" dirty="0">
                <a:solidFill>
                  <a:schemeClr val="bg1"/>
                </a:solidFill>
              </a:rPr>
              <a:t>Scores atteints : </a:t>
            </a:r>
          </a:p>
        </p:txBody>
      </p:sp>
      <p:pic>
        <p:nvPicPr>
          <p:cNvPr id="4" name="Image 3">
            <a:extLst>
              <a:ext uri="{FF2B5EF4-FFF2-40B4-BE49-F238E27FC236}">
                <a16:creationId xmlns:a16="http://schemas.microsoft.com/office/drawing/2014/main" id="{6E46BFB1-D706-8798-55AE-351D97B79699}"/>
              </a:ext>
            </a:extLst>
          </p:cNvPr>
          <p:cNvPicPr>
            <a:picLocks noChangeAspect="1"/>
          </p:cNvPicPr>
          <p:nvPr/>
        </p:nvPicPr>
        <p:blipFill rotWithShape="1">
          <a:blip r:embed="rId3"/>
          <a:srcRect l="42397" b="10718"/>
          <a:stretch/>
        </p:blipFill>
        <p:spPr>
          <a:xfrm>
            <a:off x="8050799" y="5376931"/>
            <a:ext cx="3774140" cy="458645"/>
          </a:xfrm>
          <a:prstGeom prst="rect">
            <a:avLst/>
          </a:prstGeom>
        </p:spPr>
      </p:pic>
    </p:spTree>
    <p:extLst>
      <p:ext uri="{BB962C8B-B14F-4D97-AF65-F5344CB8AC3E}">
        <p14:creationId xmlns:p14="http://schemas.microsoft.com/office/powerpoint/2010/main" val="33420544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767E4B-67D5-5727-A11C-DAFD83EB716A}"/>
              </a:ext>
            </a:extLst>
          </p:cNvPr>
          <p:cNvSpPr>
            <a:spLocks noGrp="1"/>
          </p:cNvSpPr>
          <p:nvPr>
            <p:ph type="title"/>
          </p:nvPr>
        </p:nvSpPr>
        <p:spPr>
          <a:xfrm>
            <a:off x="804672" y="964692"/>
            <a:ext cx="3066937" cy="1188720"/>
          </a:xfrm>
        </p:spPr>
        <p:txBody>
          <a:bodyPr>
            <a:normAutofit/>
          </a:bodyPr>
          <a:lstStyle/>
          <a:p>
            <a:r>
              <a:rPr lang="fr-FR" sz="1300" err="1"/>
              <a:t>Prediction</a:t>
            </a:r>
            <a:r>
              <a:rPr lang="fr-FR" sz="1300"/>
              <a:t> de la consommation totale </a:t>
            </a:r>
            <a:r>
              <a:rPr lang="fr-FR" sz="1300" err="1"/>
              <a:t>d’energie</a:t>
            </a:r>
            <a:r>
              <a:rPr lang="fr-FR" sz="1300"/>
              <a:t> : '</a:t>
            </a:r>
            <a:r>
              <a:rPr lang="fr-FR" sz="1300" err="1"/>
              <a:t>SiteEnergyUseWN</a:t>
            </a:r>
            <a:r>
              <a:rPr lang="fr-FR" sz="1300"/>
              <a:t>(</a:t>
            </a:r>
            <a:r>
              <a:rPr lang="fr-FR" sz="1300" err="1"/>
              <a:t>kBtu</a:t>
            </a:r>
            <a:r>
              <a:rPr lang="fr-FR" sz="1300"/>
              <a:t>)’</a:t>
            </a:r>
          </a:p>
        </p:txBody>
      </p:sp>
      <p:sp>
        <p:nvSpPr>
          <p:cNvPr id="3" name="Espace réservé du contenu 2">
            <a:extLst>
              <a:ext uri="{FF2B5EF4-FFF2-40B4-BE49-F238E27FC236}">
                <a16:creationId xmlns:a16="http://schemas.microsoft.com/office/drawing/2014/main" id="{9046AE3B-FDE9-5968-2991-3EF67DDA4236}"/>
              </a:ext>
            </a:extLst>
          </p:cNvPr>
          <p:cNvSpPr>
            <a:spLocks noGrp="1"/>
          </p:cNvSpPr>
          <p:nvPr>
            <p:ph idx="1"/>
          </p:nvPr>
        </p:nvSpPr>
        <p:spPr>
          <a:xfrm>
            <a:off x="803244" y="2638044"/>
            <a:ext cx="3063765" cy="3263206"/>
          </a:xfrm>
        </p:spPr>
        <p:txBody>
          <a:bodyPr>
            <a:normAutofit/>
          </a:bodyPr>
          <a:lstStyle/>
          <a:p>
            <a:r>
              <a:rPr lang="fr-FR"/>
              <a:t>Modèle sélectionné : Importance des variables </a:t>
            </a:r>
          </a:p>
          <a:p>
            <a:endParaRPr lang="fr-FR" dirty="0"/>
          </a:p>
        </p:txBody>
      </p:sp>
      <p:sp>
        <p:nvSpPr>
          <p:cNvPr id="13" name="Rectangle 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2A4B2BE6-3B70-C217-5C34-86AA148352A2}"/>
              </a:ext>
            </a:extLst>
          </p:cNvPr>
          <p:cNvPicPr>
            <a:picLocks noChangeAspect="1"/>
          </p:cNvPicPr>
          <p:nvPr/>
        </p:nvPicPr>
        <p:blipFill>
          <a:blip r:embed="rId2"/>
          <a:stretch>
            <a:fillRect/>
          </a:stretch>
        </p:blipFill>
        <p:spPr>
          <a:xfrm>
            <a:off x="4823366" y="1362472"/>
            <a:ext cx="6227064" cy="4140997"/>
          </a:xfrm>
          <a:prstGeom prst="rect">
            <a:avLst/>
          </a:prstGeom>
        </p:spPr>
      </p:pic>
    </p:spTree>
    <p:extLst>
      <p:ext uri="{BB962C8B-B14F-4D97-AF65-F5344CB8AC3E}">
        <p14:creationId xmlns:p14="http://schemas.microsoft.com/office/powerpoint/2010/main" val="1823719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767E4B-67D5-5727-A11C-DAFD83EB716A}"/>
              </a:ext>
            </a:extLst>
          </p:cNvPr>
          <p:cNvSpPr>
            <a:spLocks noGrp="1"/>
          </p:cNvSpPr>
          <p:nvPr>
            <p:ph type="title"/>
          </p:nvPr>
        </p:nvSpPr>
        <p:spPr/>
        <p:txBody>
          <a:bodyPr>
            <a:normAutofit fontScale="90000"/>
          </a:bodyPr>
          <a:lstStyle/>
          <a:p>
            <a:r>
              <a:rPr lang="fr-FR" dirty="0" err="1"/>
              <a:t>Prediction</a:t>
            </a:r>
            <a:r>
              <a:rPr lang="fr-FR" dirty="0"/>
              <a:t> de la consommation totale </a:t>
            </a:r>
            <a:r>
              <a:rPr lang="fr-FR" dirty="0" err="1"/>
              <a:t>d’energie</a:t>
            </a:r>
            <a:r>
              <a:rPr lang="fr-FR" dirty="0"/>
              <a:t> : '</a:t>
            </a:r>
            <a:r>
              <a:rPr lang="fr-FR" dirty="0" err="1"/>
              <a:t>SiteEnergyUseWN</a:t>
            </a:r>
            <a:r>
              <a:rPr lang="fr-FR" dirty="0"/>
              <a:t>(</a:t>
            </a:r>
            <a:r>
              <a:rPr lang="fr-FR" dirty="0" err="1"/>
              <a:t>kBtu</a:t>
            </a:r>
            <a:r>
              <a:rPr lang="fr-FR" dirty="0"/>
              <a:t>)’</a:t>
            </a:r>
          </a:p>
        </p:txBody>
      </p:sp>
      <p:sp>
        <p:nvSpPr>
          <p:cNvPr id="3" name="Espace réservé du contenu 2">
            <a:extLst>
              <a:ext uri="{FF2B5EF4-FFF2-40B4-BE49-F238E27FC236}">
                <a16:creationId xmlns:a16="http://schemas.microsoft.com/office/drawing/2014/main" id="{9046AE3B-FDE9-5968-2991-3EF67DDA4236}"/>
              </a:ext>
            </a:extLst>
          </p:cNvPr>
          <p:cNvSpPr>
            <a:spLocks noGrp="1"/>
          </p:cNvSpPr>
          <p:nvPr>
            <p:ph idx="1"/>
          </p:nvPr>
        </p:nvSpPr>
        <p:spPr/>
        <p:txBody>
          <a:bodyPr/>
          <a:lstStyle/>
          <a:p>
            <a:r>
              <a:rPr lang="fr-FR" dirty="0"/>
              <a:t>Pertinence de la variable Energie Star Score sur le modèle final : </a:t>
            </a:r>
          </a:p>
        </p:txBody>
      </p:sp>
      <p:pic>
        <p:nvPicPr>
          <p:cNvPr id="4" name="Image 3">
            <a:extLst>
              <a:ext uri="{FF2B5EF4-FFF2-40B4-BE49-F238E27FC236}">
                <a16:creationId xmlns:a16="http://schemas.microsoft.com/office/drawing/2014/main" id="{F149D5F3-7999-E25A-2694-45230B67F14B}"/>
              </a:ext>
            </a:extLst>
          </p:cNvPr>
          <p:cNvPicPr>
            <a:picLocks noChangeAspect="1"/>
          </p:cNvPicPr>
          <p:nvPr/>
        </p:nvPicPr>
        <p:blipFill>
          <a:blip r:embed="rId2"/>
          <a:stretch>
            <a:fillRect/>
          </a:stretch>
        </p:blipFill>
        <p:spPr>
          <a:xfrm>
            <a:off x="1334993" y="3385133"/>
            <a:ext cx="9522013" cy="1607938"/>
          </a:xfrm>
          <a:prstGeom prst="rect">
            <a:avLst/>
          </a:prstGeom>
        </p:spPr>
      </p:pic>
      <p:sp>
        <p:nvSpPr>
          <p:cNvPr id="5" name="ZoneTexte 4">
            <a:extLst>
              <a:ext uri="{FF2B5EF4-FFF2-40B4-BE49-F238E27FC236}">
                <a16:creationId xmlns:a16="http://schemas.microsoft.com/office/drawing/2014/main" id="{9CC9C63F-CB5B-1713-99DF-51EC4DC991A4}"/>
              </a:ext>
            </a:extLst>
          </p:cNvPr>
          <p:cNvSpPr txBox="1"/>
          <p:nvPr/>
        </p:nvSpPr>
        <p:spPr>
          <a:xfrm>
            <a:off x="1706784" y="5523976"/>
            <a:ext cx="8292655" cy="369332"/>
          </a:xfrm>
          <a:prstGeom prst="rect">
            <a:avLst/>
          </a:prstGeom>
          <a:noFill/>
        </p:spPr>
        <p:txBody>
          <a:bodyPr wrap="none" rtlCol="0">
            <a:spAutoFit/>
          </a:bodyPr>
          <a:lstStyle/>
          <a:p>
            <a:pPr marL="285750" indent="-285750">
              <a:buFont typeface="Wingdings" pitchFamily="2" charset="2"/>
              <a:buChar char="Ø"/>
            </a:pPr>
            <a:r>
              <a:rPr lang="fr-FR" dirty="0"/>
              <a:t>Meilleur score donc la variable Energy Star Score a une importance dans le modèle </a:t>
            </a:r>
          </a:p>
        </p:txBody>
      </p:sp>
    </p:spTree>
    <p:extLst>
      <p:ext uri="{BB962C8B-B14F-4D97-AF65-F5344CB8AC3E}">
        <p14:creationId xmlns:p14="http://schemas.microsoft.com/office/powerpoint/2010/main" val="3454823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715507-78FA-FC5B-9523-FAA2751A5158}"/>
              </a:ext>
            </a:extLst>
          </p:cNvPr>
          <p:cNvSpPr>
            <a:spLocks noGrp="1"/>
          </p:cNvSpPr>
          <p:nvPr>
            <p:ph type="title"/>
          </p:nvPr>
        </p:nvSpPr>
        <p:spPr/>
        <p:txBody>
          <a:bodyPr/>
          <a:lstStyle/>
          <a:p>
            <a:r>
              <a:rPr lang="fr-FR" dirty="0"/>
              <a:t>Problématique</a:t>
            </a:r>
          </a:p>
        </p:txBody>
      </p:sp>
      <p:sp>
        <p:nvSpPr>
          <p:cNvPr id="3" name="Espace réservé du contenu 2">
            <a:extLst>
              <a:ext uri="{FF2B5EF4-FFF2-40B4-BE49-F238E27FC236}">
                <a16:creationId xmlns:a16="http://schemas.microsoft.com/office/drawing/2014/main" id="{14075B3D-903F-CDC0-8D60-08ACAEE364F8}"/>
              </a:ext>
            </a:extLst>
          </p:cNvPr>
          <p:cNvSpPr>
            <a:spLocks noGrp="1"/>
          </p:cNvSpPr>
          <p:nvPr>
            <p:ph idx="1"/>
          </p:nvPr>
        </p:nvSpPr>
        <p:spPr>
          <a:xfrm>
            <a:off x="1731524" y="2812672"/>
            <a:ext cx="9007812" cy="3783833"/>
          </a:xfrm>
        </p:spPr>
        <p:txBody>
          <a:bodyPr/>
          <a:lstStyle/>
          <a:p>
            <a:pPr marL="0" indent="0">
              <a:buNone/>
            </a:pPr>
            <a:r>
              <a:rPr lang="fr-FR" dirty="0"/>
              <a:t>La ville de Seattle a pour objectif de devenir neutre en émissions de carbone en 2025 : elle s’intéresse donc à la </a:t>
            </a:r>
            <a:r>
              <a:rPr lang="fr-FR" b="1" dirty="0"/>
              <a:t>consommation</a:t>
            </a:r>
            <a:r>
              <a:rPr lang="fr-FR" dirty="0"/>
              <a:t> des bâtiments de la ville et aux </a:t>
            </a:r>
            <a:r>
              <a:rPr lang="fr-FR" b="1" dirty="0"/>
              <a:t>émissions</a:t>
            </a:r>
            <a:r>
              <a:rPr lang="fr-FR" dirty="0"/>
              <a:t> des bâtiments non destinés à l’habitation.</a:t>
            </a:r>
          </a:p>
          <a:p>
            <a:r>
              <a:rPr lang="fr-FR" dirty="0"/>
              <a:t>Les relevés de consommation d’énergie et d’émission de gaz à effet de serre sont coûteux à obtenir : peut-on les prédire à partir des données structurelles des bâtiments et des relevés déjà effectués ? </a:t>
            </a:r>
          </a:p>
          <a:p>
            <a:r>
              <a:rPr lang="fr-FR" dirty="0"/>
              <a:t>On cherche aussi à évaluer l’intérêt de l’</a:t>
            </a:r>
            <a:r>
              <a:rPr lang="fr-FR" b="1" dirty="0"/>
              <a:t>Energie Star Score </a:t>
            </a:r>
            <a:r>
              <a:rPr lang="fr-FR" dirty="0"/>
              <a:t>qui est fastidieux à calculer :  Est-il vraiment intéressant de l’intégrer dans le modèle de prédiction ?</a:t>
            </a:r>
          </a:p>
        </p:txBody>
      </p:sp>
    </p:spTree>
    <p:extLst>
      <p:ext uri="{BB962C8B-B14F-4D97-AF65-F5344CB8AC3E}">
        <p14:creationId xmlns:p14="http://schemas.microsoft.com/office/powerpoint/2010/main" val="579020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767E4B-67D5-5727-A11C-DAFD83EB716A}"/>
              </a:ext>
            </a:extLst>
          </p:cNvPr>
          <p:cNvSpPr>
            <a:spLocks noGrp="1"/>
          </p:cNvSpPr>
          <p:nvPr>
            <p:ph type="title"/>
          </p:nvPr>
        </p:nvSpPr>
        <p:spPr>
          <a:xfrm>
            <a:off x="804672" y="964692"/>
            <a:ext cx="3066937" cy="1188720"/>
          </a:xfrm>
        </p:spPr>
        <p:txBody>
          <a:bodyPr>
            <a:normAutofit/>
          </a:bodyPr>
          <a:lstStyle/>
          <a:p>
            <a:r>
              <a:rPr lang="fr-FR" sz="1300"/>
              <a:t>Prediction de la consommation totale d’energie : 'SiteEnergyUseWN(kBtu)’</a:t>
            </a:r>
          </a:p>
        </p:txBody>
      </p:sp>
      <p:sp>
        <p:nvSpPr>
          <p:cNvPr id="3" name="Espace réservé du contenu 2">
            <a:extLst>
              <a:ext uri="{FF2B5EF4-FFF2-40B4-BE49-F238E27FC236}">
                <a16:creationId xmlns:a16="http://schemas.microsoft.com/office/drawing/2014/main" id="{9046AE3B-FDE9-5968-2991-3EF67DDA4236}"/>
              </a:ext>
            </a:extLst>
          </p:cNvPr>
          <p:cNvSpPr>
            <a:spLocks noGrp="1"/>
          </p:cNvSpPr>
          <p:nvPr>
            <p:ph idx="1"/>
          </p:nvPr>
        </p:nvSpPr>
        <p:spPr>
          <a:xfrm>
            <a:off x="803244" y="2638044"/>
            <a:ext cx="3063765" cy="3263206"/>
          </a:xfrm>
        </p:spPr>
        <p:txBody>
          <a:bodyPr>
            <a:normAutofit/>
          </a:bodyPr>
          <a:lstStyle/>
          <a:p>
            <a:r>
              <a:rPr lang="fr-FR" dirty="0"/>
              <a:t>Pertinence de la variable </a:t>
            </a:r>
            <a:r>
              <a:rPr lang="fr-FR" b="1" dirty="0"/>
              <a:t>Energie Star Score </a:t>
            </a:r>
            <a:r>
              <a:rPr lang="fr-FR" dirty="0"/>
              <a:t>sur le modèle final</a:t>
            </a:r>
          </a:p>
          <a:p>
            <a:pPr marL="0" indent="0">
              <a:buNone/>
            </a:pPr>
            <a:endParaRPr lang="fr-FR" dirty="0"/>
          </a:p>
          <a:p>
            <a:pPr>
              <a:buFont typeface="Wingdings" pitchFamily="2" charset="2"/>
              <a:buChar char="Ø"/>
            </a:pPr>
            <a:r>
              <a:rPr lang="fr-FR" dirty="0"/>
              <a:t> La variable est la 5</a:t>
            </a:r>
            <a:r>
              <a:rPr lang="fr-FR" baseline="30000" dirty="0"/>
              <a:t>ème</a:t>
            </a:r>
            <a:r>
              <a:rPr lang="fr-FR" dirty="0"/>
              <a:t> variable la plus importante dans ce modèle</a:t>
            </a:r>
          </a:p>
        </p:txBody>
      </p:sp>
      <p:sp>
        <p:nvSpPr>
          <p:cNvPr id="9" name="Rectangle 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9694386A-A6F3-6AC4-66E6-9C83C88AB622}"/>
              </a:ext>
            </a:extLst>
          </p:cNvPr>
          <p:cNvPicPr>
            <a:picLocks noChangeAspect="1"/>
          </p:cNvPicPr>
          <p:nvPr/>
        </p:nvPicPr>
        <p:blipFill>
          <a:blip r:embed="rId2"/>
          <a:stretch>
            <a:fillRect/>
          </a:stretch>
        </p:blipFill>
        <p:spPr>
          <a:xfrm>
            <a:off x="4823366" y="1463662"/>
            <a:ext cx="6227064" cy="3938618"/>
          </a:xfrm>
          <a:prstGeom prst="rect">
            <a:avLst/>
          </a:prstGeom>
        </p:spPr>
      </p:pic>
    </p:spTree>
    <p:extLst>
      <p:ext uri="{BB962C8B-B14F-4D97-AF65-F5344CB8AC3E}">
        <p14:creationId xmlns:p14="http://schemas.microsoft.com/office/powerpoint/2010/main" val="2714282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FD9533E-C784-115A-2216-5F1088C24ACE}"/>
              </a:ext>
            </a:extLst>
          </p:cNvPr>
          <p:cNvSpPr>
            <a:spLocks noGrp="1"/>
          </p:cNvSpPr>
          <p:nvPr>
            <p:ph type="ctrTitle"/>
          </p:nvPr>
        </p:nvSpPr>
        <p:spPr>
          <a:xfrm>
            <a:off x="1600200" y="4269282"/>
            <a:ext cx="8991600" cy="1264762"/>
          </a:xfrm>
        </p:spPr>
        <p:txBody>
          <a:bodyPr>
            <a:normAutofit/>
          </a:bodyPr>
          <a:lstStyle/>
          <a:p>
            <a:r>
              <a:rPr lang="fr-FR" sz="3200"/>
              <a:t>Questions </a:t>
            </a:r>
          </a:p>
        </p:txBody>
      </p:sp>
      <p:pic>
        <p:nvPicPr>
          <p:cNvPr id="6" name="Graphic 5" descr="Aider Thin">
            <a:extLst>
              <a:ext uri="{FF2B5EF4-FFF2-40B4-BE49-F238E27FC236}">
                <a16:creationId xmlns:a16="http://schemas.microsoft.com/office/drawing/2014/main" id="{1AAC64FD-E351-D069-5A79-F52FA7DADE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5346" y="640078"/>
            <a:ext cx="3301307" cy="3301307"/>
          </a:xfrm>
          <a:prstGeom prst="rect">
            <a:avLst/>
          </a:prstGeom>
        </p:spPr>
      </p:pic>
    </p:spTree>
    <p:extLst>
      <p:ext uri="{BB962C8B-B14F-4D97-AF65-F5344CB8AC3E}">
        <p14:creationId xmlns:p14="http://schemas.microsoft.com/office/powerpoint/2010/main" val="208549490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F8D3C32-36F5-DCFA-55BD-8D0EDB95872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fr-FR" sz="3000">
                <a:solidFill>
                  <a:srgbClr val="FFFFFF"/>
                </a:solidFill>
              </a:rPr>
              <a:t>Données utilisées</a:t>
            </a:r>
          </a:p>
        </p:txBody>
      </p:sp>
      <p:sp>
        <p:nvSpPr>
          <p:cNvPr id="3" name="Espace réservé du contenu 2">
            <a:extLst>
              <a:ext uri="{FF2B5EF4-FFF2-40B4-BE49-F238E27FC236}">
                <a16:creationId xmlns:a16="http://schemas.microsoft.com/office/drawing/2014/main" id="{7DFEB5A7-E594-3847-ACBB-DDEF8218BCED}"/>
              </a:ext>
            </a:extLst>
          </p:cNvPr>
          <p:cNvSpPr>
            <a:spLocks noGrp="1"/>
          </p:cNvSpPr>
          <p:nvPr>
            <p:ph idx="1"/>
          </p:nvPr>
        </p:nvSpPr>
        <p:spPr>
          <a:xfrm>
            <a:off x="5089355" y="812800"/>
            <a:ext cx="6747045" cy="5689600"/>
          </a:xfrm>
        </p:spPr>
        <p:txBody>
          <a:bodyPr anchor="ctr">
            <a:normAutofit/>
          </a:bodyPr>
          <a:lstStyle/>
          <a:p>
            <a:pPr>
              <a:lnSpc>
                <a:spcPct val="90000"/>
              </a:lnSpc>
            </a:pPr>
            <a:r>
              <a:rPr lang="fr-FR" sz="1600" dirty="0">
                <a:effectLst/>
                <a:ea typeface="Times New Roman" panose="02020603050405020304" pitchFamily="18" charset="0"/>
                <a:cs typeface="Times New Roman" panose="02020603050405020304" pitchFamily="18" charset="0"/>
              </a:rPr>
              <a:t>Données issus des relevés effectués par les agents de la ville de Seattle en 2016. Les principales variables sont : </a:t>
            </a:r>
          </a:p>
          <a:p>
            <a:pPr lvl="1">
              <a:lnSpc>
                <a:spcPct val="90000"/>
              </a:lnSpc>
            </a:pPr>
            <a:r>
              <a:rPr lang="fr-FR" sz="1400" b="1" dirty="0">
                <a:ea typeface="Times New Roman" panose="02020603050405020304" pitchFamily="18" charset="0"/>
                <a:cs typeface="Times New Roman" panose="02020603050405020304" pitchFamily="18" charset="0"/>
              </a:rPr>
              <a:t>Situation géographique de la propriété : </a:t>
            </a:r>
            <a:r>
              <a:rPr lang="fr-FR" sz="1300" dirty="0">
                <a:ea typeface="Times New Roman" panose="02020603050405020304" pitchFamily="18" charset="0"/>
                <a:cs typeface="Times New Roman" panose="02020603050405020304" pitchFamily="18" charset="0"/>
              </a:rPr>
              <a:t>la ville, l’Etat, le quartier, la latitude, la longitude </a:t>
            </a:r>
          </a:p>
          <a:p>
            <a:pPr lvl="1">
              <a:lnSpc>
                <a:spcPct val="90000"/>
              </a:lnSpc>
            </a:pPr>
            <a:r>
              <a:rPr lang="fr-FR" sz="1400" b="1" dirty="0">
                <a:effectLst/>
                <a:ea typeface="Times New Roman" panose="02020603050405020304" pitchFamily="18" charset="0"/>
                <a:cs typeface="Times New Roman" panose="02020603050405020304" pitchFamily="18" charset="0"/>
              </a:rPr>
              <a:t>Données structurelles : </a:t>
            </a:r>
            <a:r>
              <a:rPr lang="fr-FR" sz="1300" dirty="0">
                <a:effectLst/>
                <a:ea typeface="Times New Roman" panose="02020603050405020304" pitchFamily="18" charset="0"/>
                <a:cs typeface="Times New Roman" panose="02020603050405020304" pitchFamily="18" charset="0"/>
              </a:rPr>
              <a:t>Nombre d’étages, nombre de bâtiment, année de construction, surface </a:t>
            </a:r>
            <a:r>
              <a:rPr lang="fr-FR" sz="1300" dirty="0">
                <a:ea typeface="Times New Roman" panose="02020603050405020304" pitchFamily="18" charset="0"/>
                <a:cs typeface="Times New Roman" panose="02020603050405020304" pitchFamily="18" charset="0"/>
              </a:rPr>
              <a:t>brute totale du </a:t>
            </a:r>
            <a:r>
              <a:rPr lang="fr-FR" sz="1300" dirty="0" err="1">
                <a:ea typeface="Times New Roman" panose="02020603050405020304" pitchFamily="18" charset="0"/>
                <a:cs typeface="Times New Roman" panose="02020603050405020304" pitchFamily="18" charset="0"/>
              </a:rPr>
              <a:t>batiment</a:t>
            </a:r>
            <a:r>
              <a:rPr lang="fr-FR" sz="1300" dirty="0">
                <a:ea typeface="Times New Roman" panose="02020603050405020304" pitchFamily="18" charset="0"/>
                <a:cs typeface="Times New Roman" panose="02020603050405020304" pitchFamily="18" charset="0"/>
              </a:rPr>
              <a:t> et des parkings</a:t>
            </a:r>
            <a:endParaRPr lang="fr-FR" sz="1300" dirty="0">
              <a:effectLst/>
              <a:ea typeface="Times New Roman" panose="02020603050405020304" pitchFamily="18" charset="0"/>
              <a:cs typeface="Times New Roman" panose="02020603050405020304" pitchFamily="18" charset="0"/>
            </a:endParaRPr>
          </a:p>
          <a:p>
            <a:pPr lvl="1">
              <a:lnSpc>
                <a:spcPct val="90000"/>
              </a:lnSpc>
            </a:pPr>
            <a:r>
              <a:rPr lang="fr-FR" sz="1400" b="1" dirty="0">
                <a:effectLst/>
                <a:ea typeface="Times New Roman" panose="02020603050405020304" pitchFamily="18" charset="0"/>
                <a:cs typeface="Times New Roman" panose="02020603050405020304" pitchFamily="18" charset="0"/>
              </a:rPr>
              <a:t>Utilisation de la propriété : </a:t>
            </a:r>
            <a:r>
              <a:rPr lang="fr-FR" sz="1300" dirty="0">
                <a:effectLst/>
                <a:ea typeface="Times New Roman" panose="02020603050405020304" pitchFamily="18" charset="0"/>
                <a:cs typeface="Times New Roman" panose="02020603050405020304" pitchFamily="18" charset="0"/>
              </a:rPr>
              <a:t>type de propriété, utilisation principale de la propriété et la surface brute ain</a:t>
            </a:r>
            <a:r>
              <a:rPr lang="fr-FR" sz="1300" dirty="0">
                <a:ea typeface="Times New Roman" panose="02020603050405020304" pitchFamily="18" charset="0"/>
                <a:cs typeface="Times New Roman" panose="02020603050405020304" pitchFamily="18" charset="0"/>
              </a:rPr>
              <a:t>si que </a:t>
            </a:r>
            <a:r>
              <a:rPr lang="fr-FR" sz="1300" dirty="0">
                <a:effectLst/>
                <a:ea typeface="Times New Roman" panose="02020603050405020304" pitchFamily="18" charset="0"/>
                <a:cs typeface="Times New Roman" panose="02020603050405020304" pitchFamily="18" charset="0"/>
              </a:rPr>
              <a:t>première</a:t>
            </a:r>
            <a:r>
              <a:rPr lang="fr-FR" sz="1300" dirty="0">
                <a:ea typeface="Times New Roman" panose="02020603050405020304" pitchFamily="18" charset="0"/>
                <a:cs typeface="Times New Roman" panose="02020603050405020304" pitchFamily="18" charset="0"/>
              </a:rPr>
              <a:t>, </a:t>
            </a:r>
            <a:r>
              <a:rPr lang="fr-FR" sz="1300" dirty="0">
                <a:effectLst/>
                <a:ea typeface="Times New Roman" panose="02020603050405020304" pitchFamily="18" charset="0"/>
                <a:cs typeface="Times New Roman" panose="02020603050405020304" pitchFamily="18" charset="0"/>
              </a:rPr>
              <a:t>deuxième et troisi</a:t>
            </a:r>
            <a:r>
              <a:rPr lang="fr-FR" sz="1300" dirty="0">
                <a:ea typeface="Times New Roman" panose="02020603050405020304" pitchFamily="18" charset="0"/>
                <a:cs typeface="Times New Roman" panose="02020603050405020304" pitchFamily="18" charset="0"/>
              </a:rPr>
              <a:t>ème utilisation de la propriété et leurs surfaces brutes associées</a:t>
            </a:r>
          </a:p>
          <a:p>
            <a:pPr lvl="1">
              <a:lnSpc>
                <a:spcPct val="90000"/>
              </a:lnSpc>
            </a:pPr>
            <a:r>
              <a:rPr lang="fr-FR" sz="1400" b="1" dirty="0">
                <a:effectLst/>
                <a:ea typeface="Times New Roman" panose="02020603050405020304" pitchFamily="18" charset="0"/>
                <a:cs typeface="Times New Roman" panose="02020603050405020304" pitchFamily="18" charset="0"/>
              </a:rPr>
              <a:t>Données énergétiques : </a:t>
            </a:r>
          </a:p>
          <a:p>
            <a:pPr lvl="2">
              <a:lnSpc>
                <a:spcPct val="90000"/>
              </a:lnSpc>
            </a:pPr>
            <a:r>
              <a:rPr lang="fr-FR" sz="1300" dirty="0">
                <a:effectLst/>
                <a:ea typeface="Times New Roman" panose="02020603050405020304" pitchFamily="18" charset="0"/>
                <a:cs typeface="Times New Roman" panose="02020603050405020304" pitchFamily="18" charset="0"/>
              </a:rPr>
              <a:t>La quantité annuelle de vapeur (</a:t>
            </a:r>
            <a:r>
              <a:rPr lang="fr-FR" sz="1300" dirty="0" err="1">
                <a:effectLst/>
                <a:ea typeface="Times New Roman" panose="02020603050405020304" pitchFamily="18" charset="0"/>
                <a:cs typeface="Times New Roman" panose="02020603050405020304" pitchFamily="18" charset="0"/>
              </a:rPr>
              <a:t>kBtu</a:t>
            </a:r>
            <a:r>
              <a:rPr lang="fr-FR" sz="1300" dirty="0">
                <a:effectLst/>
                <a:ea typeface="Times New Roman" panose="02020603050405020304" pitchFamily="18" charset="0"/>
                <a:cs typeface="Times New Roman" panose="02020603050405020304" pitchFamily="18" charset="0"/>
              </a:rPr>
              <a:t>), d’électricité (kWh) et de gaz naturel (</a:t>
            </a:r>
            <a:r>
              <a:rPr lang="fr-FR" sz="1300" dirty="0" err="1">
                <a:effectLst/>
                <a:ea typeface="Times New Roman" panose="02020603050405020304" pitchFamily="18" charset="0"/>
                <a:cs typeface="Times New Roman" panose="02020603050405020304" pitchFamily="18" charset="0"/>
              </a:rPr>
              <a:t>kBtu</a:t>
            </a:r>
            <a:r>
              <a:rPr lang="fr-FR" sz="1300" dirty="0">
                <a:effectLst/>
                <a:ea typeface="Times New Roman" panose="02020603050405020304" pitchFamily="18" charset="0"/>
                <a:cs typeface="Times New Roman" panose="02020603050405020304" pitchFamily="18" charset="0"/>
              </a:rPr>
              <a:t>) consommés par la propriété</a:t>
            </a:r>
          </a:p>
          <a:p>
            <a:pPr lvl="2">
              <a:lnSpc>
                <a:spcPct val="90000"/>
              </a:lnSpc>
            </a:pPr>
            <a:r>
              <a:rPr lang="fr-FR" sz="1300" dirty="0"/>
              <a:t>La quantité annuelle d'énergie consommée par la propriété à partir de toutes les sources d'énergie</a:t>
            </a:r>
          </a:p>
          <a:p>
            <a:pPr lvl="2">
              <a:lnSpc>
                <a:spcPct val="90000"/>
              </a:lnSpc>
            </a:pPr>
            <a:r>
              <a:rPr lang="fr-FR" sz="1300" dirty="0"/>
              <a:t>La quantité totale d'émissions de gaz à effet de serre libérés dans l'atmosphère à la suite de la consommation d'énergie de la propriété </a:t>
            </a:r>
          </a:p>
          <a:p>
            <a:pPr lvl="1">
              <a:lnSpc>
                <a:spcPct val="90000"/>
              </a:lnSpc>
            </a:pPr>
            <a:r>
              <a:rPr lang="fr-FR" sz="1400" b="1" dirty="0">
                <a:ea typeface="Times New Roman" panose="02020603050405020304" pitchFamily="18" charset="0"/>
                <a:cs typeface="Times New Roman" panose="02020603050405020304" pitchFamily="18" charset="0"/>
              </a:rPr>
              <a:t>Energy Star Score </a:t>
            </a:r>
            <a:r>
              <a:rPr lang="fr-FR" sz="1400" dirty="0">
                <a:ea typeface="Times New Roman" panose="02020603050405020304" pitchFamily="18" charset="0"/>
                <a:cs typeface="Times New Roman" panose="02020603050405020304" pitchFamily="18" charset="0"/>
              </a:rPr>
              <a:t>: </a:t>
            </a:r>
            <a:r>
              <a:rPr lang="fr-FR" sz="1300" dirty="0">
                <a:ea typeface="Times New Roman" panose="02020603050405020304" pitchFamily="18" charset="0"/>
                <a:cs typeface="Times New Roman" panose="02020603050405020304" pitchFamily="18" charset="0"/>
              </a:rPr>
              <a:t>note qui évalue la performance énergétique globale d’une propriété</a:t>
            </a:r>
            <a:endParaRPr lang="fr-FR" sz="1300" dirty="0">
              <a:effectLst/>
              <a:ea typeface="Times New Roman" panose="02020603050405020304" pitchFamily="18" charset="0"/>
              <a:cs typeface="Times New Roman" panose="02020603050405020304" pitchFamily="18" charset="0"/>
            </a:endParaRPr>
          </a:p>
          <a:p>
            <a:pPr>
              <a:lnSpc>
                <a:spcPct val="90000"/>
              </a:lnSpc>
            </a:pPr>
            <a:endParaRPr lang="fr-FR" sz="1300" dirty="0"/>
          </a:p>
        </p:txBody>
      </p:sp>
    </p:spTree>
    <p:extLst>
      <p:ext uri="{BB962C8B-B14F-4D97-AF65-F5344CB8AC3E}">
        <p14:creationId xmlns:p14="http://schemas.microsoft.com/office/powerpoint/2010/main" val="3313380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9CED6F-6382-039A-8296-1648F29800B2}"/>
              </a:ext>
            </a:extLst>
          </p:cNvPr>
          <p:cNvSpPr>
            <a:spLocks noGrp="1"/>
          </p:cNvSpPr>
          <p:nvPr>
            <p:ph type="title"/>
          </p:nvPr>
        </p:nvSpPr>
        <p:spPr/>
        <p:txBody>
          <a:bodyPr/>
          <a:lstStyle/>
          <a:p>
            <a:r>
              <a:rPr lang="fr-FR" dirty="0"/>
              <a:t>Exploration et nettoyage</a:t>
            </a:r>
          </a:p>
        </p:txBody>
      </p:sp>
      <p:graphicFrame>
        <p:nvGraphicFramePr>
          <p:cNvPr id="5" name="Espace réservé du contenu 2">
            <a:extLst>
              <a:ext uri="{FF2B5EF4-FFF2-40B4-BE49-F238E27FC236}">
                <a16:creationId xmlns:a16="http://schemas.microsoft.com/office/drawing/2014/main" id="{48880287-475D-D64E-3D5E-EDC9DF7B2707}"/>
              </a:ext>
            </a:extLst>
          </p:cNvPr>
          <p:cNvGraphicFramePr>
            <a:graphicFrameLocks noGrp="1"/>
          </p:cNvGraphicFramePr>
          <p:nvPr>
            <p:ph idx="1"/>
            <p:extLst>
              <p:ext uri="{D42A27DB-BD31-4B8C-83A1-F6EECF244321}">
                <p14:modId xmlns:p14="http://schemas.microsoft.com/office/powerpoint/2010/main" val="3550365867"/>
              </p:ext>
            </p:extLst>
          </p:nvPr>
        </p:nvGraphicFramePr>
        <p:xfrm>
          <a:off x="1827745" y="2655629"/>
          <a:ext cx="8512009" cy="3237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2495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646E07-E9D3-2A78-26D6-78F1917DDA34}"/>
              </a:ext>
            </a:extLst>
          </p:cNvPr>
          <p:cNvSpPr>
            <a:spLocks noGrp="1"/>
          </p:cNvSpPr>
          <p:nvPr>
            <p:ph type="title"/>
          </p:nvPr>
        </p:nvSpPr>
        <p:spPr>
          <a:xfrm>
            <a:off x="2367205" y="314062"/>
            <a:ext cx="7729728" cy="1188720"/>
          </a:xfrm>
        </p:spPr>
        <p:txBody>
          <a:bodyPr/>
          <a:lstStyle/>
          <a:p>
            <a:r>
              <a:rPr lang="fr-FR" dirty="0"/>
              <a:t>Analyse exploratoire</a:t>
            </a:r>
          </a:p>
        </p:txBody>
      </p:sp>
      <p:pic>
        <p:nvPicPr>
          <p:cNvPr id="7" name="Image 6">
            <a:extLst>
              <a:ext uri="{FF2B5EF4-FFF2-40B4-BE49-F238E27FC236}">
                <a16:creationId xmlns:a16="http://schemas.microsoft.com/office/drawing/2014/main" id="{DAFC2A36-F897-8B12-3459-4DF4B10E55F4}"/>
              </a:ext>
            </a:extLst>
          </p:cNvPr>
          <p:cNvPicPr>
            <a:picLocks noChangeAspect="1"/>
          </p:cNvPicPr>
          <p:nvPr/>
        </p:nvPicPr>
        <p:blipFill>
          <a:blip r:embed="rId2"/>
          <a:stretch>
            <a:fillRect/>
          </a:stretch>
        </p:blipFill>
        <p:spPr>
          <a:xfrm>
            <a:off x="6657352" y="1854449"/>
            <a:ext cx="5022595" cy="4264997"/>
          </a:xfrm>
          <a:prstGeom prst="rect">
            <a:avLst/>
          </a:prstGeom>
        </p:spPr>
      </p:pic>
      <p:pic>
        <p:nvPicPr>
          <p:cNvPr id="8" name="Image 7">
            <a:extLst>
              <a:ext uri="{FF2B5EF4-FFF2-40B4-BE49-F238E27FC236}">
                <a16:creationId xmlns:a16="http://schemas.microsoft.com/office/drawing/2014/main" id="{373E778D-1F48-1C50-538B-90352892EADA}"/>
              </a:ext>
            </a:extLst>
          </p:cNvPr>
          <p:cNvPicPr>
            <a:picLocks noChangeAspect="1"/>
          </p:cNvPicPr>
          <p:nvPr/>
        </p:nvPicPr>
        <p:blipFill>
          <a:blip r:embed="rId3"/>
          <a:stretch>
            <a:fillRect/>
          </a:stretch>
        </p:blipFill>
        <p:spPr>
          <a:xfrm>
            <a:off x="508478" y="1854449"/>
            <a:ext cx="5723591" cy="4264998"/>
          </a:xfrm>
          <a:prstGeom prst="rect">
            <a:avLst/>
          </a:prstGeom>
        </p:spPr>
      </p:pic>
    </p:spTree>
    <p:extLst>
      <p:ext uri="{BB962C8B-B14F-4D97-AF65-F5344CB8AC3E}">
        <p14:creationId xmlns:p14="http://schemas.microsoft.com/office/powerpoint/2010/main" val="1892778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41E7A3-867E-19CE-20DB-13A0E304CB08}"/>
              </a:ext>
            </a:extLst>
          </p:cNvPr>
          <p:cNvSpPr>
            <a:spLocks noGrp="1"/>
          </p:cNvSpPr>
          <p:nvPr>
            <p:ph type="title"/>
          </p:nvPr>
        </p:nvSpPr>
        <p:spPr>
          <a:xfrm>
            <a:off x="2598094" y="256334"/>
            <a:ext cx="7729728" cy="1188720"/>
          </a:xfrm>
        </p:spPr>
        <p:txBody>
          <a:bodyPr/>
          <a:lstStyle/>
          <a:p>
            <a:r>
              <a:rPr lang="fr-FR" dirty="0"/>
              <a:t>Analyse exploratoire</a:t>
            </a:r>
          </a:p>
        </p:txBody>
      </p:sp>
      <p:pic>
        <p:nvPicPr>
          <p:cNvPr id="10" name="Image 9">
            <a:extLst>
              <a:ext uri="{FF2B5EF4-FFF2-40B4-BE49-F238E27FC236}">
                <a16:creationId xmlns:a16="http://schemas.microsoft.com/office/drawing/2014/main" id="{F194AD9D-2993-3122-2106-C3E6BED8EDEE}"/>
              </a:ext>
            </a:extLst>
          </p:cNvPr>
          <p:cNvPicPr>
            <a:picLocks noChangeAspect="1"/>
          </p:cNvPicPr>
          <p:nvPr/>
        </p:nvPicPr>
        <p:blipFill>
          <a:blip r:embed="rId3"/>
          <a:stretch>
            <a:fillRect/>
          </a:stretch>
        </p:blipFill>
        <p:spPr>
          <a:xfrm>
            <a:off x="610787" y="1625654"/>
            <a:ext cx="5623571" cy="4937125"/>
          </a:xfrm>
          <a:prstGeom prst="rect">
            <a:avLst/>
          </a:prstGeom>
        </p:spPr>
      </p:pic>
      <p:pic>
        <p:nvPicPr>
          <p:cNvPr id="11" name="Image 10">
            <a:extLst>
              <a:ext uri="{FF2B5EF4-FFF2-40B4-BE49-F238E27FC236}">
                <a16:creationId xmlns:a16="http://schemas.microsoft.com/office/drawing/2014/main" id="{D524F64F-D32E-092A-6B2E-76987E83AC98}"/>
              </a:ext>
            </a:extLst>
          </p:cNvPr>
          <p:cNvPicPr>
            <a:picLocks noChangeAspect="1"/>
          </p:cNvPicPr>
          <p:nvPr/>
        </p:nvPicPr>
        <p:blipFill>
          <a:blip r:embed="rId4"/>
          <a:stretch>
            <a:fillRect/>
          </a:stretch>
        </p:blipFill>
        <p:spPr>
          <a:xfrm>
            <a:off x="6462958" y="1625654"/>
            <a:ext cx="5527817" cy="4937125"/>
          </a:xfrm>
          <a:prstGeom prst="rect">
            <a:avLst/>
          </a:prstGeom>
        </p:spPr>
      </p:pic>
    </p:spTree>
    <p:extLst>
      <p:ext uri="{BB962C8B-B14F-4D97-AF65-F5344CB8AC3E}">
        <p14:creationId xmlns:p14="http://schemas.microsoft.com/office/powerpoint/2010/main" val="2204316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23C0EB-45E9-5BE8-C7CC-7393A757C455}"/>
              </a:ext>
            </a:extLst>
          </p:cNvPr>
          <p:cNvSpPr>
            <a:spLocks noGrp="1"/>
          </p:cNvSpPr>
          <p:nvPr>
            <p:ph type="title"/>
          </p:nvPr>
        </p:nvSpPr>
        <p:spPr>
          <a:xfrm>
            <a:off x="2394422" y="344206"/>
            <a:ext cx="7729728" cy="1188720"/>
          </a:xfrm>
        </p:spPr>
        <p:txBody>
          <a:bodyPr/>
          <a:lstStyle/>
          <a:p>
            <a:r>
              <a:rPr lang="fr-FR" dirty="0"/>
              <a:t>Analyse exploratoire</a:t>
            </a:r>
          </a:p>
        </p:txBody>
      </p:sp>
      <p:pic>
        <p:nvPicPr>
          <p:cNvPr id="7" name="Image 6">
            <a:extLst>
              <a:ext uri="{FF2B5EF4-FFF2-40B4-BE49-F238E27FC236}">
                <a16:creationId xmlns:a16="http://schemas.microsoft.com/office/drawing/2014/main" id="{AB11CE27-07FF-8373-1D3C-6B11C26C4635}"/>
              </a:ext>
            </a:extLst>
          </p:cNvPr>
          <p:cNvPicPr>
            <a:picLocks noChangeAspect="1"/>
          </p:cNvPicPr>
          <p:nvPr/>
        </p:nvPicPr>
        <p:blipFill>
          <a:blip r:embed="rId2"/>
          <a:stretch>
            <a:fillRect/>
          </a:stretch>
        </p:blipFill>
        <p:spPr>
          <a:xfrm>
            <a:off x="2803072" y="1724721"/>
            <a:ext cx="7321078" cy="4815591"/>
          </a:xfrm>
          <a:prstGeom prst="rect">
            <a:avLst/>
          </a:prstGeom>
        </p:spPr>
      </p:pic>
    </p:spTree>
    <p:extLst>
      <p:ext uri="{BB962C8B-B14F-4D97-AF65-F5344CB8AC3E}">
        <p14:creationId xmlns:p14="http://schemas.microsoft.com/office/powerpoint/2010/main" val="3037830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FBC16C-A235-08BF-F37D-F8E6B2353C0E}"/>
              </a:ext>
            </a:extLst>
          </p:cNvPr>
          <p:cNvSpPr>
            <a:spLocks noGrp="1"/>
          </p:cNvSpPr>
          <p:nvPr>
            <p:ph type="title"/>
          </p:nvPr>
        </p:nvSpPr>
        <p:spPr>
          <a:xfrm>
            <a:off x="2231136" y="506335"/>
            <a:ext cx="7729728" cy="1188720"/>
          </a:xfrm>
        </p:spPr>
        <p:txBody>
          <a:bodyPr/>
          <a:lstStyle/>
          <a:p>
            <a:r>
              <a:rPr lang="fr-FR" dirty="0" err="1"/>
              <a:t>Feature</a:t>
            </a:r>
            <a:r>
              <a:rPr lang="fr-FR" dirty="0"/>
              <a:t> engineering</a:t>
            </a:r>
          </a:p>
        </p:txBody>
      </p:sp>
      <p:sp>
        <p:nvSpPr>
          <p:cNvPr id="3" name="ZoneTexte 2">
            <a:extLst>
              <a:ext uri="{FF2B5EF4-FFF2-40B4-BE49-F238E27FC236}">
                <a16:creationId xmlns:a16="http://schemas.microsoft.com/office/drawing/2014/main" id="{CA42F94A-4C82-9C97-4195-DBC4A9792A4F}"/>
              </a:ext>
            </a:extLst>
          </p:cNvPr>
          <p:cNvSpPr txBox="1"/>
          <p:nvPr/>
        </p:nvSpPr>
        <p:spPr>
          <a:xfrm>
            <a:off x="548051" y="2092137"/>
            <a:ext cx="11396297" cy="615553"/>
          </a:xfrm>
          <a:prstGeom prst="rect">
            <a:avLst/>
          </a:prstGeom>
          <a:noFill/>
        </p:spPr>
        <p:txBody>
          <a:bodyPr wrap="square" rtlCol="0">
            <a:spAutoFit/>
          </a:bodyPr>
          <a:lstStyle/>
          <a:p>
            <a:r>
              <a:rPr lang="fr-FR" sz="1600" dirty="0"/>
              <a:t>One </a:t>
            </a:r>
            <a:r>
              <a:rPr lang="fr-FR" sz="1600" dirty="0" err="1"/>
              <a:t>encoding</a:t>
            </a:r>
            <a:r>
              <a:rPr lang="fr-FR" sz="1600" dirty="0"/>
              <a:t> manuel des variables Use Types : Calcul de la proportion de surface des différents </a:t>
            </a:r>
            <a:r>
              <a:rPr lang="fr-FR" sz="1600" dirty="0" err="1"/>
              <a:t>PropertyUseType</a:t>
            </a:r>
            <a:r>
              <a:rPr lang="fr-FR" sz="1600" dirty="0"/>
              <a:t> de chaque bâtiment </a:t>
            </a:r>
          </a:p>
          <a:p>
            <a:endParaRPr lang="fr-FR" dirty="0"/>
          </a:p>
        </p:txBody>
      </p:sp>
      <p:graphicFrame>
        <p:nvGraphicFramePr>
          <p:cNvPr id="4" name="Tableau 4">
            <a:extLst>
              <a:ext uri="{FF2B5EF4-FFF2-40B4-BE49-F238E27FC236}">
                <a16:creationId xmlns:a16="http://schemas.microsoft.com/office/drawing/2014/main" id="{D0338CB4-15F1-7CA7-8F4B-A71E88855B94}"/>
              </a:ext>
            </a:extLst>
          </p:cNvPr>
          <p:cNvGraphicFramePr>
            <a:graphicFrameLocks noGrp="1"/>
          </p:cNvGraphicFramePr>
          <p:nvPr>
            <p:extLst>
              <p:ext uri="{D42A27DB-BD31-4B8C-83A1-F6EECF244321}">
                <p14:modId xmlns:p14="http://schemas.microsoft.com/office/powerpoint/2010/main" val="789802389"/>
              </p:ext>
            </p:extLst>
          </p:nvPr>
        </p:nvGraphicFramePr>
        <p:xfrm>
          <a:off x="548050" y="2707690"/>
          <a:ext cx="11212150" cy="994893"/>
        </p:xfrm>
        <a:graphic>
          <a:graphicData uri="http://schemas.openxmlformats.org/drawingml/2006/table">
            <a:tbl>
              <a:tblPr firstRow="1" bandRow="1">
                <a:tableStyleId>{5940675A-B579-460E-94D1-54222C63F5DA}</a:tableStyleId>
              </a:tblPr>
              <a:tblGrid>
                <a:gridCol w="1623648">
                  <a:extLst>
                    <a:ext uri="{9D8B030D-6E8A-4147-A177-3AD203B41FA5}">
                      <a16:colId xmlns:a16="http://schemas.microsoft.com/office/drawing/2014/main" val="1012707688"/>
                    </a:ext>
                  </a:extLst>
                </a:gridCol>
                <a:gridCol w="1879602">
                  <a:extLst>
                    <a:ext uri="{9D8B030D-6E8A-4147-A177-3AD203B41FA5}">
                      <a16:colId xmlns:a16="http://schemas.microsoft.com/office/drawing/2014/main" val="3099951334"/>
                    </a:ext>
                  </a:extLst>
                </a:gridCol>
                <a:gridCol w="2044697">
                  <a:extLst>
                    <a:ext uri="{9D8B030D-6E8A-4147-A177-3AD203B41FA5}">
                      <a16:colId xmlns:a16="http://schemas.microsoft.com/office/drawing/2014/main" val="349135820"/>
                    </a:ext>
                  </a:extLst>
                </a:gridCol>
                <a:gridCol w="2090739">
                  <a:extLst>
                    <a:ext uri="{9D8B030D-6E8A-4147-A177-3AD203B41FA5}">
                      <a16:colId xmlns:a16="http://schemas.microsoft.com/office/drawing/2014/main" val="2562242691"/>
                    </a:ext>
                  </a:extLst>
                </a:gridCol>
                <a:gridCol w="1643064">
                  <a:extLst>
                    <a:ext uri="{9D8B030D-6E8A-4147-A177-3AD203B41FA5}">
                      <a16:colId xmlns:a16="http://schemas.microsoft.com/office/drawing/2014/main" val="38675102"/>
                    </a:ext>
                  </a:extLst>
                </a:gridCol>
                <a:gridCol w="1930400">
                  <a:extLst>
                    <a:ext uri="{9D8B030D-6E8A-4147-A177-3AD203B41FA5}">
                      <a16:colId xmlns:a16="http://schemas.microsoft.com/office/drawing/2014/main" val="825193696"/>
                    </a:ext>
                  </a:extLst>
                </a:gridCol>
              </a:tblGrid>
              <a:tr h="53769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100" dirty="0" err="1"/>
                        <a:t>LargestPropertyUseType</a:t>
                      </a:r>
                      <a:endParaRPr lang="fr-FR" sz="11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100" b="0" dirty="0" err="1">
                          <a:latin typeface="+mn-lt"/>
                        </a:rPr>
                        <a:t>LargestPropertyUseTypeGFA</a:t>
                      </a:r>
                      <a:endParaRPr lang="fr-FR" sz="1100" b="0" dirty="0">
                        <a:latin typeface="+mn-lt"/>
                      </a:endParaRPr>
                    </a:p>
                  </a:txBody>
                  <a:tcPr anchor="ctr"/>
                </a:tc>
                <a:tc>
                  <a:txBody>
                    <a:bodyPr/>
                    <a:lstStyle/>
                    <a:p>
                      <a:pPr algn="ctr" fontAlgn="ctr"/>
                      <a:r>
                        <a:rPr lang="fr-FR" sz="1100" b="0" dirty="0" err="1">
                          <a:effectLst/>
                          <a:latin typeface="+mn-lt"/>
                        </a:rPr>
                        <a:t>SecondLargestPropertyUseType</a:t>
                      </a:r>
                      <a:endParaRPr lang="fr-FR" sz="1100" b="0" dirty="0">
                        <a:effectLst/>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100" b="0" dirty="0" err="1">
                          <a:latin typeface="+mn-lt"/>
                        </a:rPr>
                        <a:t>SecondLargestPropertyUseTypeGFA</a:t>
                      </a:r>
                      <a:endParaRPr lang="fr-FR" sz="1100" b="0" dirty="0">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100" b="0" dirty="0" err="1">
                          <a:latin typeface="+mn-lt"/>
                        </a:rPr>
                        <a:t>ThirdLargestPropertyUseType</a:t>
                      </a:r>
                      <a:endParaRPr lang="fr-FR" sz="1100" b="0" dirty="0">
                        <a:latin typeface="+mn-lt"/>
                      </a:endParaRPr>
                    </a:p>
                  </a:txBody>
                  <a:tcPr anchor="ctr"/>
                </a:tc>
                <a:tc>
                  <a:txBody>
                    <a:bodyPr/>
                    <a:lstStyle/>
                    <a:p>
                      <a:pPr algn="ctr" fontAlgn="ctr"/>
                      <a:r>
                        <a:rPr lang="fr-FR" sz="1100" b="0" dirty="0" err="1">
                          <a:effectLst/>
                          <a:latin typeface="+mn-lt"/>
                        </a:rPr>
                        <a:t>ThirdLargestPropertyUseTypeGFA</a:t>
                      </a:r>
                      <a:endParaRPr lang="fr-FR" sz="1100" b="0" dirty="0">
                        <a:effectLst/>
                        <a:latin typeface="+mn-lt"/>
                      </a:endParaRPr>
                    </a:p>
                  </a:txBody>
                  <a:tcPr anchor="ctr"/>
                </a:tc>
                <a:extLst>
                  <a:ext uri="{0D108BD9-81ED-4DB2-BD59-A6C34878D82A}">
                    <a16:rowId xmlns:a16="http://schemas.microsoft.com/office/drawing/2014/main" val="2135922970"/>
                  </a:ext>
                </a:extLst>
              </a:tr>
              <a:tr h="312869">
                <a:tc>
                  <a:txBody>
                    <a:bodyPr/>
                    <a:lstStyle/>
                    <a:p>
                      <a:pPr algn="r" fontAlgn="ctr"/>
                      <a:r>
                        <a:rPr lang="fr-FR" sz="1200" dirty="0" err="1">
                          <a:effectLst/>
                        </a:rPr>
                        <a:t>Hotel</a:t>
                      </a:r>
                      <a:r>
                        <a:rPr lang="fr-FR" sz="1200" dirty="0">
                          <a:effectLst/>
                        </a:rPr>
                        <a:t>/Senior Care/</a:t>
                      </a:r>
                      <a:r>
                        <a:rPr lang="fr-FR" sz="1200" dirty="0" err="1">
                          <a:effectLst/>
                        </a:rPr>
                        <a:t>Housing</a:t>
                      </a:r>
                      <a:endParaRPr lang="fr-FR" sz="1200" dirty="0">
                        <a:effectLst/>
                      </a:endParaRPr>
                    </a:p>
                  </a:txBody>
                  <a:tcPr anchor="ctr"/>
                </a:tc>
                <a:tc>
                  <a:txBody>
                    <a:bodyPr/>
                    <a:lstStyle/>
                    <a:p>
                      <a:pPr algn="r" fontAlgn="ctr"/>
                      <a:r>
                        <a:rPr lang="fr-FR" sz="1200" dirty="0">
                          <a:effectLst/>
                        </a:rPr>
                        <a:t>83 880</a:t>
                      </a:r>
                    </a:p>
                  </a:txBody>
                  <a:tcPr anchor="ctr"/>
                </a:tc>
                <a:tc>
                  <a:txBody>
                    <a:bodyPr/>
                    <a:lstStyle/>
                    <a:p>
                      <a:pPr algn="r" fontAlgn="ctr"/>
                      <a:r>
                        <a:rPr lang="fr-FR" sz="1200">
                          <a:effectLst/>
                        </a:rPr>
                        <a:t>Parking</a:t>
                      </a:r>
                    </a:p>
                  </a:txBody>
                  <a:tcPr anchor="ctr"/>
                </a:tc>
                <a:tc>
                  <a:txBody>
                    <a:bodyPr/>
                    <a:lstStyle/>
                    <a:p>
                      <a:pPr algn="r" fontAlgn="ctr"/>
                      <a:r>
                        <a:rPr lang="fr-FR" sz="1200" dirty="0">
                          <a:effectLst/>
                        </a:rPr>
                        <a:t>15 064</a:t>
                      </a:r>
                    </a:p>
                  </a:txBody>
                  <a:tcPr anchor="ctr"/>
                </a:tc>
                <a:tc>
                  <a:txBody>
                    <a:bodyPr/>
                    <a:lstStyle/>
                    <a:p>
                      <a:pPr algn="r" fontAlgn="ctr"/>
                      <a:r>
                        <a:rPr lang="fr-FR" sz="1200" dirty="0">
                          <a:effectLst/>
                        </a:rPr>
                        <a:t>Leisure</a:t>
                      </a:r>
                    </a:p>
                  </a:txBody>
                  <a:tcPr anchor="ctr"/>
                </a:tc>
                <a:tc>
                  <a:txBody>
                    <a:bodyPr/>
                    <a:lstStyle/>
                    <a:p>
                      <a:pPr algn="r" fontAlgn="ctr"/>
                      <a:r>
                        <a:rPr lang="fr-FR" sz="1200" b="0" i="0" kern="1200" dirty="0">
                          <a:solidFill>
                            <a:schemeClr val="tx1"/>
                          </a:solidFill>
                          <a:effectLst/>
                          <a:latin typeface="+mn-lt"/>
                          <a:ea typeface="+mn-ea"/>
                          <a:cs typeface="+mn-cs"/>
                        </a:rPr>
                        <a:t>4 622</a:t>
                      </a:r>
                      <a:endParaRPr lang="fr-FR" sz="1200" dirty="0">
                        <a:effectLst/>
                      </a:endParaRPr>
                    </a:p>
                  </a:txBody>
                  <a:tcPr anchor="ctr"/>
                </a:tc>
                <a:extLst>
                  <a:ext uri="{0D108BD9-81ED-4DB2-BD59-A6C34878D82A}">
                    <a16:rowId xmlns:a16="http://schemas.microsoft.com/office/drawing/2014/main" val="4194950335"/>
                  </a:ext>
                </a:extLst>
              </a:tr>
            </a:tbl>
          </a:graphicData>
        </a:graphic>
      </p:graphicFrame>
      <p:graphicFrame>
        <p:nvGraphicFramePr>
          <p:cNvPr id="6" name="Tableau 6">
            <a:extLst>
              <a:ext uri="{FF2B5EF4-FFF2-40B4-BE49-F238E27FC236}">
                <a16:creationId xmlns:a16="http://schemas.microsoft.com/office/drawing/2014/main" id="{5574CF84-9F5F-152C-D0B3-1835C41736D5}"/>
              </a:ext>
            </a:extLst>
          </p:cNvPr>
          <p:cNvGraphicFramePr>
            <a:graphicFrameLocks noGrp="1"/>
          </p:cNvGraphicFramePr>
          <p:nvPr>
            <p:extLst>
              <p:ext uri="{D42A27DB-BD31-4B8C-83A1-F6EECF244321}">
                <p14:modId xmlns:p14="http://schemas.microsoft.com/office/powerpoint/2010/main" val="2717289729"/>
              </p:ext>
            </p:extLst>
          </p:nvPr>
        </p:nvGraphicFramePr>
        <p:xfrm>
          <a:off x="167509" y="5089285"/>
          <a:ext cx="11732391" cy="1071880"/>
        </p:xfrm>
        <a:graphic>
          <a:graphicData uri="http://schemas.openxmlformats.org/drawingml/2006/table">
            <a:tbl>
              <a:tblPr firstRow="1" bandRow="1">
                <a:tableStyleId>{5940675A-B579-460E-94D1-54222C63F5DA}</a:tableStyleId>
              </a:tblPr>
              <a:tblGrid>
                <a:gridCol w="892419">
                  <a:extLst>
                    <a:ext uri="{9D8B030D-6E8A-4147-A177-3AD203B41FA5}">
                      <a16:colId xmlns:a16="http://schemas.microsoft.com/office/drawing/2014/main" val="2420105801"/>
                    </a:ext>
                  </a:extLst>
                </a:gridCol>
                <a:gridCol w="892419">
                  <a:extLst>
                    <a:ext uri="{9D8B030D-6E8A-4147-A177-3AD203B41FA5}">
                      <a16:colId xmlns:a16="http://schemas.microsoft.com/office/drawing/2014/main" val="775217093"/>
                    </a:ext>
                  </a:extLst>
                </a:gridCol>
                <a:gridCol w="892419">
                  <a:extLst>
                    <a:ext uri="{9D8B030D-6E8A-4147-A177-3AD203B41FA5}">
                      <a16:colId xmlns:a16="http://schemas.microsoft.com/office/drawing/2014/main" val="2065341924"/>
                    </a:ext>
                  </a:extLst>
                </a:gridCol>
                <a:gridCol w="965234">
                  <a:extLst>
                    <a:ext uri="{9D8B030D-6E8A-4147-A177-3AD203B41FA5}">
                      <a16:colId xmlns:a16="http://schemas.microsoft.com/office/drawing/2014/main" val="1205528776"/>
                    </a:ext>
                  </a:extLst>
                </a:gridCol>
                <a:gridCol w="914400">
                  <a:extLst>
                    <a:ext uri="{9D8B030D-6E8A-4147-A177-3AD203B41FA5}">
                      <a16:colId xmlns:a16="http://schemas.microsoft.com/office/drawing/2014/main" val="1893710317"/>
                    </a:ext>
                  </a:extLst>
                </a:gridCol>
                <a:gridCol w="797623">
                  <a:extLst>
                    <a:ext uri="{9D8B030D-6E8A-4147-A177-3AD203B41FA5}">
                      <a16:colId xmlns:a16="http://schemas.microsoft.com/office/drawing/2014/main" val="3592647342"/>
                    </a:ext>
                  </a:extLst>
                </a:gridCol>
                <a:gridCol w="892419">
                  <a:extLst>
                    <a:ext uri="{9D8B030D-6E8A-4147-A177-3AD203B41FA5}">
                      <a16:colId xmlns:a16="http://schemas.microsoft.com/office/drawing/2014/main" val="378470988"/>
                    </a:ext>
                  </a:extLst>
                </a:gridCol>
                <a:gridCol w="892419">
                  <a:extLst>
                    <a:ext uri="{9D8B030D-6E8A-4147-A177-3AD203B41FA5}">
                      <a16:colId xmlns:a16="http://schemas.microsoft.com/office/drawing/2014/main" val="2069262578"/>
                    </a:ext>
                  </a:extLst>
                </a:gridCol>
                <a:gridCol w="892419">
                  <a:extLst>
                    <a:ext uri="{9D8B030D-6E8A-4147-A177-3AD203B41FA5}">
                      <a16:colId xmlns:a16="http://schemas.microsoft.com/office/drawing/2014/main" val="3901998866"/>
                    </a:ext>
                  </a:extLst>
                </a:gridCol>
                <a:gridCol w="940779">
                  <a:extLst>
                    <a:ext uri="{9D8B030D-6E8A-4147-A177-3AD203B41FA5}">
                      <a16:colId xmlns:a16="http://schemas.microsoft.com/office/drawing/2014/main" val="4248574890"/>
                    </a:ext>
                  </a:extLst>
                </a:gridCol>
                <a:gridCol w="957263">
                  <a:extLst>
                    <a:ext uri="{9D8B030D-6E8A-4147-A177-3AD203B41FA5}">
                      <a16:colId xmlns:a16="http://schemas.microsoft.com/office/drawing/2014/main" val="1609825817"/>
                    </a:ext>
                  </a:extLst>
                </a:gridCol>
                <a:gridCol w="900112">
                  <a:extLst>
                    <a:ext uri="{9D8B030D-6E8A-4147-A177-3AD203B41FA5}">
                      <a16:colId xmlns:a16="http://schemas.microsoft.com/office/drawing/2014/main" val="1858962956"/>
                    </a:ext>
                  </a:extLst>
                </a:gridCol>
                <a:gridCol w="902466">
                  <a:extLst>
                    <a:ext uri="{9D8B030D-6E8A-4147-A177-3AD203B41FA5}">
                      <a16:colId xmlns:a16="http://schemas.microsoft.com/office/drawing/2014/main" val="779635232"/>
                    </a:ext>
                  </a:extLst>
                </a:gridCol>
              </a:tblGrid>
              <a:tr h="370840">
                <a:tc>
                  <a:txBody>
                    <a:bodyPr/>
                    <a:lstStyle/>
                    <a:p>
                      <a:pPr algn="ctr" fontAlgn="ctr"/>
                      <a:r>
                        <a:rPr lang="fr-FR" sz="1000" b="0" dirty="0" err="1">
                          <a:effectLst/>
                        </a:rPr>
                        <a:t>PropertyUse_ratio_Education</a:t>
                      </a:r>
                      <a:endParaRPr lang="fr-FR" sz="1000" b="0" dirty="0">
                        <a:effectLst/>
                      </a:endParaRPr>
                    </a:p>
                  </a:txBody>
                  <a:tcPr anchor="ctr"/>
                </a:tc>
                <a:tc>
                  <a:txBody>
                    <a:bodyPr/>
                    <a:lstStyle/>
                    <a:p>
                      <a:pPr algn="ctr" fontAlgn="ctr"/>
                      <a:r>
                        <a:rPr lang="fr-FR" sz="1000" b="0" dirty="0" err="1">
                          <a:effectLst/>
                        </a:rPr>
                        <a:t>PropertyUse_ratio_Factory</a:t>
                      </a:r>
                      <a:endParaRPr lang="fr-FR" sz="1000" b="0" dirty="0">
                        <a:effectLst/>
                      </a:endParaRPr>
                    </a:p>
                  </a:txBody>
                  <a:tcPr anchor="ctr"/>
                </a:tc>
                <a:tc>
                  <a:txBody>
                    <a:bodyPr/>
                    <a:lstStyle/>
                    <a:p>
                      <a:pPr algn="ctr" fontAlgn="ctr"/>
                      <a:r>
                        <a:rPr lang="fr-FR" sz="1000" b="0" dirty="0" err="1">
                          <a:effectLst/>
                        </a:rPr>
                        <a:t>PropertyUse_ratio_Government</a:t>
                      </a:r>
                      <a:r>
                        <a:rPr lang="fr-FR" sz="1000" b="0" dirty="0">
                          <a:effectLst/>
                        </a:rPr>
                        <a:t> services</a:t>
                      </a:r>
                    </a:p>
                  </a:txBody>
                  <a:tcPr anchor="ctr"/>
                </a:tc>
                <a:tc>
                  <a:txBody>
                    <a:bodyPr/>
                    <a:lstStyle/>
                    <a:p>
                      <a:pPr algn="ctr" fontAlgn="ctr"/>
                      <a:r>
                        <a:rPr lang="fr-FR" sz="1000" b="0" dirty="0" err="1">
                          <a:effectLst/>
                        </a:rPr>
                        <a:t>PropertyUse_ratio_Health</a:t>
                      </a:r>
                      <a:endParaRPr lang="fr-FR" sz="1000" b="0" dirty="0">
                        <a:effectLst/>
                      </a:endParaRPr>
                    </a:p>
                  </a:txBody>
                  <a:tcPr anchor="ctr"/>
                </a:tc>
                <a:tc>
                  <a:txBody>
                    <a:bodyPr/>
                    <a:lstStyle/>
                    <a:p>
                      <a:pPr algn="ctr" fontAlgn="ctr"/>
                      <a:r>
                        <a:rPr lang="fr-FR" sz="1000" b="0" dirty="0" err="1">
                          <a:effectLst/>
                        </a:rPr>
                        <a:t>PropertyUse_ratio_Hotel</a:t>
                      </a:r>
                      <a:r>
                        <a:rPr lang="fr-FR" sz="1000" b="0" dirty="0">
                          <a:effectLst/>
                        </a:rPr>
                        <a:t>/Senior Care/</a:t>
                      </a:r>
                      <a:r>
                        <a:rPr lang="fr-FR" sz="1000" b="0" dirty="0" err="1">
                          <a:effectLst/>
                        </a:rPr>
                        <a:t>Housing</a:t>
                      </a:r>
                      <a:endParaRPr lang="fr-FR" sz="1000" b="0" dirty="0">
                        <a:effectLst/>
                      </a:endParaRPr>
                    </a:p>
                  </a:txBody>
                  <a:tcPr anchor="ctr"/>
                </a:tc>
                <a:tc>
                  <a:txBody>
                    <a:bodyPr/>
                    <a:lstStyle/>
                    <a:p>
                      <a:pPr algn="ctr" fontAlgn="ctr"/>
                      <a:r>
                        <a:rPr lang="fr-FR" sz="1000" b="0" dirty="0" err="1">
                          <a:effectLst/>
                        </a:rPr>
                        <a:t>PropertyUse_ratio_Leisure</a:t>
                      </a:r>
                      <a:endParaRPr lang="fr-FR" sz="1000" b="0" dirty="0">
                        <a:effectLst/>
                      </a:endParaRPr>
                    </a:p>
                  </a:txBody>
                  <a:tcPr anchor="ctr"/>
                </a:tc>
                <a:tc>
                  <a:txBody>
                    <a:bodyPr/>
                    <a:lstStyle/>
                    <a:p>
                      <a:pPr algn="ctr" fontAlgn="ctr"/>
                      <a:r>
                        <a:rPr lang="fr-FR" sz="1000" b="0" dirty="0" err="1">
                          <a:effectLst/>
                        </a:rPr>
                        <a:t>PropertyUse_ratio_No</a:t>
                      </a:r>
                      <a:r>
                        <a:rPr lang="fr-FR" sz="1000" b="0" dirty="0">
                          <a:effectLst/>
                        </a:rPr>
                        <a:t> Use</a:t>
                      </a:r>
                    </a:p>
                  </a:txBody>
                  <a:tcPr anchor="ctr"/>
                </a:tc>
                <a:tc>
                  <a:txBody>
                    <a:bodyPr/>
                    <a:lstStyle/>
                    <a:p>
                      <a:pPr algn="ctr" fontAlgn="ctr"/>
                      <a:r>
                        <a:rPr lang="fr-FR" sz="1000" b="0" dirty="0" err="1">
                          <a:effectLst/>
                        </a:rPr>
                        <a:t>PropertyUse_ratio_Office</a:t>
                      </a:r>
                      <a:endParaRPr lang="fr-FR" sz="1000" b="0" dirty="0">
                        <a:effectLst/>
                      </a:endParaRPr>
                    </a:p>
                  </a:txBody>
                  <a:tcPr anchor="ctr"/>
                </a:tc>
                <a:tc>
                  <a:txBody>
                    <a:bodyPr/>
                    <a:lstStyle/>
                    <a:p>
                      <a:pPr algn="ctr" fontAlgn="ctr"/>
                      <a:r>
                        <a:rPr lang="fr-FR" sz="1000" b="0" dirty="0" err="1">
                          <a:effectLst/>
                        </a:rPr>
                        <a:t>PropertyUse_ratio_Other</a:t>
                      </a:r>
                      <a:endParaRPr lang="fr-FR" sz="1000" b="0" dirty="0">
                        <a:effectLst/>
                      </a:endParaRPr>
                    </a:p>
                  </a:txBody>
                  <a:tcPr anchor="ctr"/>
                </a:tc>
                <a:tc>
                  <a:txBody>
                    <a:bodyPr/>
                    <a:lstStyle/>
                    <a:p>
                      <a:pPr algn="ctr" fontAlgn="ctr"/>
                      <a:r>
                        <a:rPr lang="fr-FR" sz="1000" dirty="0" err="1"/>
                        <a:t>PropertyUse_ratio_Parking</a:t>
                      </a:r>
                      <a:endParaRPr lang="fr-FR" sz="1000" b="0" dirty="0">
                        <a:effectLst/>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1000" dirty="0" err="1"/>
                        <a:t>PropertyUse_ratio_Retail</a:t>
                      </a:r>
                      <a:endParaRPr lang="fr-FR" sz="1000" dirty="0"/>
                    </a:p>
                    <a:p>
                      <a:pPr algn="ctr" fontAlgn="ctr"/>
                      <a:endParaRPr lang="fr-FR" sz="1000" b="0" dirty="0">
                        <a:effectLst/>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1000" dirty="0" err="1"/>
                        <a:t>PropertyUse_ratio_Swimming</a:t>
                      </a:r>
                      <a:r>
                        <a:rPr lang="fr-FR" sz="1000" dirty="0"/>
                        <a:t> Pool</a:t>
                      </a:r>
                    </a:p>
                    <a:p>
                      <a:pPr algn="ctr" fontAlgn="ctr"/>
                      <a:endParaRPr lang="fr-FR" sz="1000" b="0" dirty="0">
                        <a:effectLst/>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1000" dirty="0" err="1"/>
                        <a:t>PropertyUse_ratio_Technology</a:t>
                      </a:r>
                      <a:r>
                        <a:rPr lang="fr-FR" sz="1000" dirty="0"/>
                        <a:t>/Science</a:t>
                      </a:r>
                    </a:p>
                    <a:p>
                      <a:pPr algn="ctr" fontAlgn="ctr"/>
                      <a:endParaRPr lang="fr-FR" sz="1000" b="0" dirty="0">
                        <a:effectLst/>
                      </a:endParaRPr>
                    </a:p>
                  </a:txBody>
                  <a:tcPr anchor="ctr"/>
                </a:tc>
                <a:extLst>
                  <a:ext uri="{0D108BD9-81ED-4DB2-BD59-A6C34878D82A}">
                    <a16:rowId xmlns:a16="http://schemas.microsoft.com/office/drawing/2014/main" val="2634574956"/>
                  </a:ext>
                </a:extLst>
              </a:tr>
              <a:tr h="370840">
                <a:tc>
                  <a:txBody>
                    <a:bodyPr/>
                    <a:lstStyle/>
                    <a:p>
                      <a:pPr algn="r" fontAlgn="ctr"/>
                      <a:r>
                        <a:rPr lang="fr-FR" sz="1200" b="0" dirty="0">
                          <a:effectLst/>
                          <a:latin typeface="+mn-lt"/>
                        </a:rPr>
                        <a:t>0</a:t>
                      </a:r>
                    </a:p>
                  </a:txBody>
                  <a:tcPr anchor="ctr"/>
                </a:tc>
                <a:tc>
                  <a:txBody>
                    <a:bodyPr/>
                    <a:lstStyle/>
                    <a:p>
                      <a:pPr algn="r" fontAlgn="ctr"/>
                      <a:r>
                        <a:rPr lang="fr-FR" sz="1200" b="0" dirty="0">
                          <a:effectLst/>
                          <a:latin typeface="+mn-lt"/>
                        </a:rPr>
                        <a:t>0</a:t>
                      </a:r>
                    </a:p>
                  </a:txBody>
                  <a:tcPr anchor="ctr"/>
                </a:tc>
                <a:tc>
                  <a:txBody>
                    <a:bodyPr/>
                    <a:lstStyle/>
                    <a:p>
                      <a:pPr algn="r" fontAlgn="ctr"/>
                      <a:r>
                        <a:rPr lang="fr-FR" sz="1200" b="0" dirty="0">
                          <a:effectLst/>
                          <a:latin typeface="+mn-lt"/>
                        </a:rPr>
                        <a:t>0</a:t>
                      </a:r>
                    </a:p>
                  </a:txBody>
                  <a:tcPr anchor="ctr"/>
                </a:tc>
                <a:tc>
                  <a:txBody>
                    <a:bodyPr/>
                    <a:lstStyle/>
                    <a:p>
                      <a:pPr algn="r" fontAlgn="ctr"/>
                      <a:r>
                        <a:rPr lang="fr-FR" sz="1200" b="0" dirty="0">
                          <a:effectLst/>
                          <a:latin typeface="+mn-lt"/>
                        </a:rPr>
                        <a:t>0</a:t>
                      </a:r>
                    </a:p>
                  </a:txBody>
                  <a:tcPr anchor="ctr"/>
                </a:tc>
                <a:tc>
                  <a:txBody>
                    <a:bodyPr/>
                    <a:lstStyle/>
                    <a:p>
                      <a:pPr algn="r" fontAlgn="ctr"/>
                      <a:r>
                        <a:rPr lang="fr-FR" sz="1200" b="0" dirty="0">
                          <a:effectLst/>
                          <a:latin typeface="+mn-lt"/>
                        </a:rPr>
                        <a:t>80.99</a:t>
                      </a:r>
                    </a:p>
                  </a:txBody>
                  <a:tcPr anchor="ctr"/>
                </a:tc>
                <a:tc>
                  <a:txBody>
                    <a:bodyPr/>
                    <a:lstStyle/>
                    <a:p>
                      <a:pPr algn="r" fontAlgn="ctr"/>
                      <a:r>
                        <a:rPr lang="fr-FR" sz="1200" b="0" dirty="0">
                          <a:effectLst/>
                          <a:latin typeface="+mn-lt"/>
                        </a:rPr>
                        <a:t>4.46</a:t>
                      </a:r>
                    </a:p>
                  </a:txBody>
                  <a:tcPr anchor="ctr"/>
                </a:tc>
                <a:tc>
                  <a:txBody>
                    <a:bodyPr/>
                    <a:lstStyle/>
                    <a:p>
                      <a:pPr algn="r" fontAlgn="ctr"/>
                      <a:r>
                        <a:rPr lang="fr-FR" sz="1200" b="0" dirty="0">
                          <a:effectLst/>
                          <a:latin typeface="+mn-lt"/>
                        </a:rPr>
                        <a:t>0</a:t>
                      </a:r>
                    </a:p>
                  </a:txBody>
                  <a:tcPr anchor="ctr"/>
                </a:tc>
                <a:tc>
                  <a:txBody>
                    <a:bodyPr/>
                    <a:lstStyle/>
                    <a:p>
                      <a:pPr algn="r" fontAlgn="ctr"/>
                      <a:r>
                        <a:rPr lang="fr-FR" sz="1200" b="0" dirty="0">
                          <a:effectLst/>
                          <a:latin typeface="+mn-lt"/>
                        </a:rPr>
                        <a:t>0</a:t>
                      </a:r>
                    </a:p>
                  </a:txBody>
                  <a:tcPr anchor="ctr"/>
                </a:tc>
                <a:tc>
                  <a:txBody>
                    <a:bodyPr/>
                    <a:lstStyle/>
                    <a:p>
                      <a:pPr algn="r" fontAlgn="ctr"/>
                      <a:r>
                        <a:rPr lang="fr-FR" sz="1200" b="0" dirty="0">
                          <a:effectLst/>
                          <a:latin typeface="+mn-lt"/>
                        </a:rPr>
                        <a:t>0</a:t>
                      </a:r>
                    </a:p>
                  </a:txBody>
                  <a:tcPr anchor="ctr"/>
                </a:tc>
                <a:tc>
                  <a:txBody>
                    <a:bodyPr/>
                    <a:lstStyle/>
                    <a:p>
                      <a:pPr algn="r" fontAlgn="ctr"/>
                      <a:r>
                        <a:rPr lang="fr-FR" sz="1200" b="0" dirty="0">
                          <a:effectLst/>
                          <a:latin typeface="+mn-lt"/>
                        </a:rPr>
                        <a:t>14.54</a:t>
                      </a:r>
                    </a:p>
                  </a:txBody>
                  <a:tcPr anchor="ctr"/>
                </a:tc>
                <a:tc>
                  <a:txBody>
                    <a:bodyPr/>
                    <a:lstStyle/>
                    <a:p>
                      <a:pPr algn="r" fontAlgn="ctr"/>
                      <a:r>
                        <a:rPr lang="fr-FR" sz="1200" b="0" dirty="0">
                          <a:effectLst/>
                          <a:latin typeface="+mn-lt"/>
                        </a:rPr>
                        <a:t>0</a:t>
                      </a:r>
                    </a:p>
                  </a:txBody>
                  <a:tcPr anchor="ctr"/>
                </a:tc>
                <a:tc>
                  <a:txBody>
                    <a:bodyPr/>
                    <a:lstStyle/>
                    <a:p>
                      <a:pPr algn="r" fontAlgn="ctr"/>
                      <a:r>
                        <a:rPr lang="fr-FR" sz="1200" b="0" dirty="0">
                          <a:effectLst/>
                          <a:latin typeface="+mn-lt"/>
                        </a:rPr>
                        <a:t>0</a:t>
                      </a:r>
                    </a:p>
                  </a:txBody>
                  <a:tcPr anchor="ctr"/>
                </a:tc>
                <a:tc>
                  <a:txBody>
                    <a:bodyPr/>
                    <a:lstStyle/>
                    <a:p>
                      <a:pPr algn="r" fontAlgn="ctr"/>
                      <a:r>
                        <a:rPr lang="fr-FR" sz="1200" b="0" dirty="0">
                          <a:effectLst/>
                          <a:latin typeface="+mn-lt"/>
                        </a:rPr>
                        <a:t>0</a:t>
                      </a:r>
                    </a:p>
                  </a:txBody>
                  <a:tcPr anchor="ctr"/>
                </a:tc>
                <a:extLst>
                  <a:ext uri="{0D108BD9-81ED-4DB2-BD59-A6C34878D82A}">
                    <a16:rowId xmlns:a16="http://schemas.microsoft.com/office/drawing/2014/main" val="5705554"/>
                  </a:ext>
                </a:extLst>
              </a:tr>
            </a:tbl>
          </a:graphicData>
        </a:graphic>
      </p:graphicFrame>
      <p:cxnSp>
        <p:nvCxnSpPr>
          <p:cNvPr id="8" name="Connecteur droit avec flèche 7">
            <a:extLst>
              <a:ext uri="{FF2B5EF4-FFF2-40B4-BE49-F238E27FC236}">
                <a16:creationId xmlns:a16="http://schemas.microsoft.com/office/drawing/2014/main" id="{AB0C5542-6E81-FD70-333E-FEA78F922A1B}"/>
              </a:ext>
            </a:extLst>
          </p:cNvPr>
          <p:cNvCxnSpPr>
            <a:cxnSpLocks/>
          </p:cNvCxnSpPr>
          <p:nvPr/>
        </p:nvCxnSpPr>
        <p:spPr>
          <a:xfrm>
            <a:off x="5829300" y="3828891"/>
            <a:ext cx="0" cy="9574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ZoneTexte 9">
            <a:extLst>
              <a:ext uri="{FF2B5EF4-FFF2-40B4-BE49-F238E27FC236}">
                <a16:creationId xmlns:a16="http://schemas.microsoft.com/office/drawing/2014/main" id="{183A72BE-AE8F-5FB8-539D-AE0A51E4281B}"/>
              </a:ext>
            </a:extLst>
          </p:cNvPr>
          <p:cNvSpPr txBox="1"/>
          <p:nvPr/>
        </p:nvSpPr>
        <p:spPr>
          <a:xfrm>
            <a:off x="5968233" y="4071778"/>
            <a:ext cx="3992631" cy="461665"/>
          </a:xfrm>
          <a:prstGeom prst="rect">
            <a:avLst/>
          </a:prstGeom>
          <a:noFill/>
        </p:spPr>
        <p:txBody>
          <a:bodyPr wrap="none" rtlCol="0">
            <a:spAutoFit/>
          </a:bodyPr>
          <a:lstStyle/>
          <a:p>
            <a:r>
              <a:rPr lang="fr-FR" sz="1200" dirty="0" err="1"/>
              <a:t>PropertyUse_ratio_Parking</a:t>
            </a:r>
            <a:r>
              <a:rPr lang="fr-FR" sz="1200" dirty="0"/>
              <a:t> = 100 x</a:t>
            </a:r>
            <a:r>
              <a:rPr lang="fr-FR" sz="1200" dirty="0">
                <a:effectLst/>
              </a:rPr>
              <a:t>15 064 / </a:t>
            </a:r>
            <a:r>
              <a:rPr lang="fr-FR" sz="1200" dirty="0" err="1">
                <a:effectLst/>
              </a:rPr>
              <a:t>sommeUseType</a:t>
            </a:r>
            <a:endParaRPr lang="fr-FR" sz="1200" dirty="0">
              <a:effectLst/>
            </a:endParaRPr>
          </a:p>
          <a:p>
            <a:r>
              <a:rPr lang="fr-FR" sz="1200" b="0" dirty="0" err="1">
                <a:effectLst/>
              </a:rPr>
              <a:t>SommeUseType</a:t>
            </a:r>
            <a:r>
              <a:rPr lang="fr-FR" sz="1200" b="0" dirty="0">
                <a:effectLst/>
              </a:rPr>
              <a:t> = </a:t>
            </a:r>
            <a:r>
              <a:rPr lang="fr-FR" sz="1200" dirty="0">
                <a:effectLst/>
              </a:rPr>
              <a:t>83 880 + 15 064 + </a:t>
            </a:r>
            <a:r>
              <a:rPr lang="fr-FR" sz="1200" b="0" i="0" kern="1200" dirty="0">
                <a:solidFill>
                  <a:schemeClr val="tx1"/>
                </a:solidFill>
                <a:effectLst/>
                <a:latin typeface="+mn-lt"/>
                <a:ea typeface="+mn-ea"/>
                <a:cs typeface="+mn-cs"/>
              </a:rPr>
              <a:t>4 622 = 103 566 </a:t>
            </a:r>
            <a:endParaRPr lang="fr-FR" sz="1200" dirty="0">
              <a:effectLst/>
            </a:endParaRPr>
          </a:p>
        </p:txBody>
      </p:sp>
    </p:spTree>
    <p:extLst>
      <p:ext uri="{BB962C8B-B14F-4D97-AF65-F5344CB8AC3E}">
        <p14:creationId xmlns:p14="http://schemas.microsoft.com/office/powerpoint/2010/main" val="2376981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7733B-6424-F253-D38B-F9542D077DE4}"/>
              </a:ext>
            </a:extLst>
          </p:cNvPr>
          <p:cNvSpPr>
            <a:spLocks noGrp="1"/>
          </p:cNvSpPr>
          <p:nvPr>
            <p:ph type="title"/>
          </p:nvPr>
        </p:nvSpPr>
        <p:spPr>
          <a:xfrm>
            <a:off x="414964" y="1406583"/>
            <a:ext cx="4283965" cy="1188720"/>
          </a:xfrm>
        </p:spPr>
        <p:txBody>
          <a:bodyPr/>
          <a:lstStyle/>
          <a:p>
            <a:r>
              <a:rPr lang="fr-FR" dirty="0" err="1"/>
              <a:t>Feature</a:t>
            </a:r>
            <a:r>
              <a:rPr lang="fr-FR" dirty="0"/>
              <a:t> engineering</a:t>
            </a:r>
          </a:p>
        </p:txBody>
      </p:sp>
      <p:sp>
        <p:nvSpPr>
          <p:cNvPr id="3" name="ZoneTexte 2">
            <a:extLst>
              <a:ext uri="{FF2B5EF4-FFF2-40B4-BE49-F238E27FC236}">
                <a16:creationId xmlns:a16="http://schemas.microsoft.com/office/drawing/2014/main" id="{9F9BF15C-2091-E75F-640F-63B90C7415B7}"/>
              </a:ext>
            </a:extLst>
          </p:cNvPr>
          <p:cNvSpPr txBox="1"/>
          <p:nvPr/>
        </p:nvSpPr>
        <p:spPr>
          <a:xfrm>
            <a:off x="613402" y="3419906"/>
            <a:ext cx="3437898" cy="1200329"/>
          </a:xfrm>
          <a:prstGeom prst="rect">
            <a:avLst/>
          </a:prstGeom>
          <a:noFill/>
        </p:spPr>
        <p:txBody>
          <a:bodyPr wrap="square" rtlCol="0">
            <a:spAutoFit/>
          </a:bodyPr>
          <a:lstStyle/>
          <a:p>
            <a:r>
              <a:rPr lang="fr-FR" dirty="0"/>
              <a:t>Passage au log1p (log(1+x)) pour les variables numériques ayant une distribution asymétrique</a:t>
            </a:r>
          </a:p>
          <a:p>
            <a:endParaRPr lang="fr-FR" dirty="0"/>
          </a:p>
        </p:txBody>
      </p:sp>
      <p:pic>
        <p:nvPicPr>
          <p:cNvPr id="7" name="Image 6">
            <a:extLst>
              <a:ext uri="{FF2B5EF4-FFF2-40B4-BE49-F238E27FC236}">
                <a16:creationId xmlns:a16="http://schemas.microsoft.com/office/drawing/2014/main" id="{2DD0485B-40CD-BBE5-CFDD-460E52BB66CE}"/>
              </a:ext>
            </a:extLst>
          </p:cNvPr>
          <p:cNvPicPr>
            <a:picLocks noChangeAspect="1"/>
          </p:cNvPicPr>
          <p:nvPr/>
        </p:nvPicPr>
        <p:blipFill>
          <a:blip r:embed="rId2"/>
          <a:stretch>
            <a:fillRect/>
          </a:stretch>
        </p:blipFill>
        <p:spPr>
          <a:xfrm>
            <a:off x="4892759" y="512801"/>
            <a:ext cx="6884277" cy="2976285"/>
          </a:xfrm>
          <a:prstGeom prst="rect">
            <a:avLst/>
          </a:prstGeom>
        </p:spPr>
      </p:pic>
      <p:pic>
        <p:nvPicPr>
          <p:cNvPr id="9" name="Image 8">
            <a:extLst>
              <a:ext uri="{FF2B5EF4-FFF2-40B4-BE49-F238E27FC236}">
                <a16:creationId xmlns:a16="http://schemas.microsoft.com/office/drawing/2014/main" id="{6C1E02F4-046C-8EDB-AB7A-63CEADAF69E0}"/>
              </a:ext>
            </a:extLst>
          </p:cNvPr>
          <p:cNvPicPr>
            <a:picLocks noChangeAspect="1"/>
          </p:cNvPicPr>
          <p:nvPr/>
        </p:nvPicPr>
        <p:blipFill>
          <a:blip r:embed="rId3"/>
          <a:stretch>
            <a:fillRect/>
          </a:stretch>
        </p:blipFill>
        <p:spPr>
          <a:xfrm>
            <a:off x="4892758" y="3690962"/>
            <a:ext cx="6884278" cy="2941672"/>
          </a:xfrm>
          <a:prstGeom prst="rect">
            <a:avLst/>
          </a:prstGeom>
        </p:spPr>
      </p:pic>
    </p:spTree>
    <p:extLst>
      <p:ext uri="{BB962C8B-B14F-4D97-AF65-F5344CB8AC3E}">
        <p14:creationId xmlns:p14="http://schemas.microsoft.com/office/powerpoint/2010/main" val="4241150824"/>
      </p:ext>
    </p:extLst>
  </p:cSld>
  <p:clrMapOvr>
    <a:masterClrMapping/>
  </p:clrMapOvr>
</p:sld>
</file>

<file path=ppt/theme/theme1.xml><?xml version="1.0" encoding="utf-8"?>
<a:theme xmlns:a="http://schemas.openxmlformats.org/drawingml/2006/main" name="Colis">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Colis</Template>
  <TotalTime>21951</TotalTime>
  <Words>1440</Words>
  <Application>Microsoft Macintosh PowerPoint</Application>
  <PresentationFormat>Grand écran</PresentationFormat>
  <Paragraphs>145</Paragraphs>
  <Slides>21</Slides>
  <Notes>5</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21</vt:i4>
      </vt:variant>
    </vt:vector>
  </HeadingPairs>
  <TitlesOfParts>
    <vt:vector size="28" baseType="lpstr">
      <vt:lpstr>Arial</vt:lpstr>
      <vt:lpstr>Calibri</vt:lpstr>
      <vt:lpstr>Gill Sans MT</vt:lpstr>
      <vt:lpstr>Inter</vt:lpstr>
      <vt:lpstr>Times New Roman</vt:lpstr>
      <vt:lpstr>Wingdings</vt:lpstr>
      <vt:lpstr>Colis</vt:lpstr>
      <vt:lpstr>Projet : Anticipez les besoins en consommation de bâtiments</vt:lpstr>
      <vt:lpstr>Problématique</vt:lpstr>
      <vt:lpstr>Données utilisées</vt:lpstr>
      <vt:lpstr>Exploration et nettoyage</vt:lpstr>
      <vt:lpstr>Analyse exploratoire</vt:lpstr>
      <vt:lpstr>Analyse exploratoire</vt:lpstr>
      <vt:lpstr>Analyse exploratoire</vt:lpstr>
      <vt:lpstr>Feature engineering</vt:lpstr>
      <vt:lpstr>Feature engineering</vt:lpstr>
      <vt:lpstr>Algorithmes et scores utlisés pour la prediction</vt:lpstr>
      <vt:lpstr>Prediction des emissions de CO2 : 'TotalGHGEmissions'</vt:lpstr>
      <vt:lpstr>Prediction des emissions de CO2 : 'TotalGHGEmissions'</vt:lpstr>
      <vt:lpstr>Prediction des emissions de CO2 : 'TotalGHGEmissions'</vt:lpstr>
      <vt:lpstr>Prediction des emissions de CO2 : 'TotalGHGEmissions'</vt:lpstr>
      <vt:lpstr>Prediction des emissions de CO2 : 'TotalGHGEmissions'</vt:lpstr>
      <vt:lpstr>Prediction de la consommation totale d’energie : 'SiteEnergyUseWN(kBtu)’</vt:lpstr>
      <vt:lpstr>Prediction des emissions de CO2 : 'TotalGHGEmissions'</vt:lpstr>
      <vt:lpstr>Prediction de la consommation totale d’energie : 'SiteEnergyUseWN(kBtu)’</vt:lpstr>
      <vt:lpstr>Prediction de la consommation totale d’energie : 'SiteEnergyUseWN(kBtu)’</vt:lpstr>
      <vt:lpstr>Prediction de la consommation totale d’energie : 'SiteEnergyUseWN(kBtu)’</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 Anticipez les besoins en consommation de bâtiments</dc:title>
  <dc:creator>Julie Saubot</dc:creator>
  <cp:lastModifiedBy>Julie Saubot</cp:lastModifiedBy>
  <cp:revision>12</cp:revision>
  <dcterms:created xsi:type="dcterms:W3CDTF">2023-02-10T13:13:20Z</dcterms:created>
  <dcterms:modified xsi:type="dcterms:W3CDTF">2023-04-17T15:24:21Z</dcterms:modified>
</cp:coreProperties>
</file>