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58" r:id="rId3"/>
    <p:sldId id="257" r:id="rId4"/>
    <p:sldId id="263" r:id="rId5"/>
    <p:sldId id="290" r:id="rId6"/>
    <p:sldId id="259" r:id="rId7"/>
    <p:sldId id="292" r:id="rId8"/>
    <p:sldId id="265" r:id="rId9"/>
    <p:sldId id="286" r:id="rId10"/>
    <p:sldId id="293" r:id="rId11"/>
    <p:sldId id="294" r:id="rId12"/>
    <p:sldId id="285" r:id="rId13"/>
    <p:sldId id="291" r:id="rId14"/>
    <p:sldId id="295" r:id="rId15"/>
    <p:sldId id="296" r:id="rId16"/>
    <p:sldId id="297" r:id="rId17"/>
    <p:sldId id="279" r:id="rId18"/>
    <p:sldId id="28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1"/>
    <p:restoredTop sz="94406"/>
  </p:normalViewPr>
  <p:slideViewPr>
    <p:cSldViewPr snapToGrid="0">
      <p:cViewPr>
        <p:scale>
          <a:sx n="89" d="100"/>
          <a:sy n="89" d="100"/>
        </p:scale>
        <p:origin x="1410" y="414"/>
      </p:cViewPr>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13FB8-0DFE-4E82-A196-AD823963843D}"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2D0FC79D-0877-490F-B6DB-08512A3E4CF1}">
      <dgm:prSet/>
      <dgm:spPr/>
      <dgm:t>
        <a:bodyPr/>
        <a:lstStyle/>
        <a:p>
          <a:r>
            <a:rPr lang="fr-FR"/>
            <a:t>Dataset des commandes </a:t>
          </a:r>
          <a:endParaRPr lang="en-US"/>
        </a:p>
      </dgm:t>
    </dgm:pt>
    <dgm:pt modelId="{193496ED-22E6-46C6-95A8-F2F79736830C}" type="parTrans" cxnId="{41324FFF-361F-4670-9FF5-562D221BFDF5}">
      <dgm:prSet/>
      <dgm:spPr/>
      <dgm:t>
        <a:bodyPr/>
        <a:lstStyle/>
        <a:p>
          <a:endParaRPr lang="en-US"/>
        </a:p>
      </dgm:t>
    </dgm:pt>
    <dgm:pt modelId="{2E7AE7C3-7D3D-4E6E-974A-1EE89A5C4ACD}" type="sibTrans" cxnId="{41324FFF-361F-4670-9FF5-562D221BFDF5}">
      <dgm:prSet/>
      <dgm:spPr/>
      <dgm:t>
        <a:bodyPr/>
        <a:lstStyle/>
        <a:p>
          <a:endParaRPr lang="en-US"/>
        </a:p>
      </dgm:t>
    </dgm:pt>
    <dgm:pt modelId="{12B861A9-1594-4EB5-980A-E87FB49F31FF}">
      <dgm:prSet/>
      <dgm:spPr/>
      <dgm:t>
        <a:bodyPr/>
        <a:lstStyle/>
        <a:p>
          <a:r>
            <a:rPr lang="fr-FR" dirty="0" err="1"/>
            <a:t>Dataset</a:t>
          </a:r>
          <a:r>
            <a:rPr lang="fr-FR" dirty="0"/>
            <a:t> des clients sur l’ID de client</a:t>
          </a:r>
          <a:endParaRPr lang="en-US" dirty="0"/>
        </a:p>
      </dgm:t>
    </dgm:pt>
    <dgm:pt modelId="{02076635-5804-46D3-8CC1-BD8D277DF52D}" type="parTrans" cxnId="{92DE5585-EDC9-4683-AFEE-8E7C8B329187}">
      <dgm:prSet/>
      <dgm:spPr/>
      <dgm:t>
        <a:bodyPr/>
        <a:lstStyle/>
        <a:p>
          <a:endParaRPr lang="en-US"/>
        </a:p>
      </dgm:t>
    </dgm:pt>
    <dgm:pt modelId="{DCDC465C-07EE-4506-A124-073BC2CBE962}" type="sibTrans" cxnId="{92DE5585-EDC9-4683-AFEE-8E7C8B329187}">
      <dgm:prSet/>
      <dgm:spPr/>
      <dgm:t>
        <a:bodyPr/>
        <a:lstStyle/>
        <a:p>
          <a:endParaRPr lang="en-US"/>
        </a:p>
      </dgm:t>
    </dgm:pt>
    <dgm:pt modelId="{21F2DF64-E5F2-4C4C-A0FD-5DD827150320}">
      <dgm:prSet/>
      <dgm:spPr/>
      <dgm:t>
        <a:bodyPr/>
        <a:lstStyle/>
        <a:p>
          <a:r>
            <a:rPr lang="fr-FR" dirty="0" err="1"/>
            <a:t>Dataset</a:t>
          </a:r>
          <a:r>
            <a:rPr lang="fr-FR" dirty="0"/>
            <a:t> articles de commandes sur l’ID de commande</a:t>
          </a:r>
          <a:endParaRPr lang="en-US" dirty="0"/>
        </a:p>
      </dgm:t>
    </dgm:pt>
    <dgm:pt modelId="{88E179F8-F8C7-4753-9331-DFF82DD7817D}" type="parTrans" cxnId="{CDCB9D46-0E9E-4876-9697-1A265DEB1A56}">
      <dgm:prSet/>
      <dgm:spPr/>
      <dgm:t>
        <a:bodyPr/>
        <a:lstStyle/>
        <a:p>
          <a:endParaRPr lang="en-US"/>
        </a:p>
      </dgm:t>
    </dgm:pt>
    <dgm:pt modelId="{66AF17E8-FBD8-439D-92A1-DA0CDD4AB5B7}" type="sibTrans" cxnId="{CDCB9D46-0E9E-4876-9697-1A265DEB1A56}">
      <dgm:prSet/>
      <dgm:spPr/>
      <dgm:t>
        <a:bodyPr/>
        <a:lstStyle/>
        <a:p>
          <a:endParaRPr lang="en-US"/>
        </a:p>
      </dgm:t>
    </dgm:pt>
    <dgm:pt modelId="{1C74968E-1096-4E85-908C-02876D2CA043}">
      <dgm:prSet/>
      <dgm:spPr/>
      <dgm:t>
        <a:bodyPr/>
        <a:lstStyle/>
        <a:p>
          <a:r>
            <a:rPr lang="fr-FR" dirty="0" err="1"/>
            <a:t>Dataset</a:t>
          </a:r>
          <a:r>
            <a:rPr lang="fr-FR" dirty="0"/>
            <a:t> des informations de paiement sur l’ID de commande</a:t>
          </a:r>
          <a:endParaRPr lang="en-US" dirty="0"/>
        </a:p>
      </dgm:t>
    </dgm:pt>
    <dgm:pt modelId="{14BF8466-2B12-4B21-92D0-B5B3CE684535}" type="parTrans" cxnId="{9B749A3F-DAD1-4CDC-88F9-8701C23798D8}">
      <dgm:prSet/>
      <dgm:spPr/>
      <dgm:t>
        <a:bodyPr/>
        <a:lstStyle/>
        <a:p>
          <a:endParaRPr lang="en-US"/>
        </a:p>
      </dgm:t>
    </dgm:pt>
    <dgm:pt modelId="{B6751C0E-B6AF-4AEE-A1D2-3F8469F1AE1D}" type="sibTrans" cxnId="{9B749A3F-DAD1-4CDC-88F9-8701C23798D8}">
      <dgm:prSet/>
      <dgm:spPr/>
      <dgm:t>
        <a:bodyPr/>
        <a:lstStyle/>
        <a:p>
          <a:endParaRPr lang="en-US"/>
        </a:p>
      </dgm:t>
    </dgm:pt>
    <dgm:pt modelId="{8001493F-FDE3-4111-A86B-3ABF6D6AE369}">
      <dgm:prSet/>
      <dgm:spPr/>
      <dgm:t>
        <a:bodyPr/>
        <a:lstStyle/>
        <a:p>
          <a:r>
            <a:rPr lang="fr-FR" dirty="0" err="1"/>
            <a:t>Dataset</a:t>
          </a:r>
          <a:r>
            <a:rPr lang="fr-FR" dirty="0"/>
            <a:t> des avis clients sur l’ID de commande</a:t>
          </a:r>
          <a:endParaRPr lang="en-US" dirty="0"/>
        </a:p>
      </dgm:t>
    </dgm:pt>
    <dgm:pt modelId="{00921BC6-7432-4339-A531-F4C8EDE68C74}" type="parTrans" cxnId="{9FB4635C-BC3A-435F-9955-65E0E0FF88B8}">
      <dgm:prSet/>
      <dgm:spPr/>
      <dgm:t>
        <a:bodyPr/>
        <a:lstStyle/>
        <a:p>
          <a:endParaRPr lang="en-US"/>
        </a:p>
      </dgm:t>
    </dgm:pt>
    <dgm:pt modelId="{68E6AE3C-E261-4AB9-A07A-EBA5D6B44E0C}" type="sibTrans" cxnId="{9FB4635C-BC3A-435F-9955-65E0E0FF88B8}">
      <dgm:prSet/>
      <dgm:spPr/>
      <dgm:t>
        <a:bodyPr/>
        <a:lstStyle/>
        <a:p>
          <a:endParaRPr lang="en-US"/>
        </a:p>
      </dgm:t>
    </dgm:pt>
    <dgm:pt modelId="{C1DB104C-355F-4D66-814F-F872554DD4D9}">
      <dgm:prSet/>
      <dgm:spPr/>
      <dgm:t>
        <a:bodyPr/>
        <a:lstStyle/>
        <a:p>
          <a:r>
            <a:rPr lang="fr-FR" dirty="0" err="1"/>
            <a:t>Dataset</a:t>
          </a:r>
          <a:r>
            <a:rPr lang="fr-FR" dirty="0"/>
            <a:t> des produits sur l’ID de produit</a:t>
          </a:r>
          <a:endParaRPr lang="en-US" dirty="0"/>
        </a:p>
      </dgm:t>
    </dgm:pt>
    <dgm:pt modelId="{366CF760-74BD-4414-A460-36FF723FEE3F}" type="parTrans" cxnId="{7540BBAC-F426-4B28-889C-75072F948FAD}">
      <dgm:prSet/>
      <dgm:spPr/>
      <dgm:t>
        <a:bodyPr/>
        <a:lstStyle/>
        <a:p>
          <a:endParaRPr lang="en-US"/>
        </a:p>
      </dgm:t>
    </dgm:pt>
    <dgm:pt modelId="{58EE8828-BAEE-4A62-982C-77827592DFC1}" type="sibTrans" cxnId="{7540BBAC-F426-4B28-889C-75072F948FAD}">
      <dgm:prSet/>
      <dgm:spPr/>
      <dgm:t>
        <a:bodyPr/>
        <a:lstStyle/>
        <a:p>
          <a:endParaRPr lang="en-US"/>
        </a:p>
      </dgm:t>
    </dgm:pt>
    <dgm:pt modelId="{BEF1DB7A-DE24-7147-8917-AE9B0F06D575}" type="pres">
      <dgm:prSet presAssocID="{D5F13FB8-0DFE-4E82-A196-AD823963843D}" presName="Name0" presStyleCnt="0">
        <dgm:presLayoutVars>
          <dgm:dir/>
          <dgm:resizeHandles val="exact"/>
        </dgm:presLayoutVars>
      </dgm:prSet>
      <dgm:spPr/>
    </dgm:pt>
    <dgm:pt modelId="{A99B5C06-3C29-CB4E-8BB0-F6A0B394EE8B}" type="pres">
      <dgm:prSet presAssocID="{2D0FC79D-0877-490F-B6DB-08512A3E4CF1}" presName="node" presStyleLbl="node1" presStyleIdx="0" presStyleCnt="6">
        <dgm:presLayoutVars>
          <dgm:bulletEnabled val="1"/>
        </dgm:presLayoutVars>
      </dgm:prSet>
      <dgm:spPr/>
    </dgm:pt>
    <dgm:pt modelId="{B400ABAC-022A-FC44-A841-647D61B17A64}" type="pres">
      <dgm:prSet presAssocID="{2E7AE7C3-7D3D-4E6E-974A-1EE89A5C4ACD}" presName="sibTrans" presStyleLbl="sibTrans1D1" presStyleIdx="0" presStyleCnt="5"/>
      <dgm:spPr/>
    </dgm:pt>
    <dgm:pt modelId="{AB1736F6-53EA-9F45-A075-0DE4FA6F5342}" type="pres">
      <dgm:prSet presAssocID="{2E7AE7C3-7D3D-4E6E-974A-1EE89A5C4ACD}" presName="connectorText" presStyleLbl="sibTrans1D1" presStyleIdx="0" presStyleCnt="5"/>
      <dgm:spPr/>
    </dgm:pt>
    <dgm:pt modelId="{E378A3A7-A532-4849-8D71-FDFDBADB654E}" type="pres">
      <dgm:prSet presAssocID="{12B861A9-1594-4EB5-980A-E87FB49F31FF}" presName="node" presStyleLbl="node1" presStyleIdx="1" presStyleCnt="6">
        <dgm:presLayoutVars>
          <dgm:bulletEnabled val="1"/>
        </dgm:presLayoutVars>
      </dgm:prSet>
      <dgm:spPr/>
    </dgm:pt>
    <dgm:pt modelId="{7166B7C2-9E1D-3D4E-B995-7D26790B34E9}" type="pres">
      <dgm:prSet presAssocID="{DCDC465C-07EE-4506-A124-073BC2CBE962}" presName="sibTrans" presStyleLbl="sibTrans1D1" presStyleIdx="1" presStyleCnt="5"/>
      <dgm:spPr/>
    </dgm:pt>
    <dgm:pt modelId="{20B56D49-96FB-924D-AB2C-835D1D154792}" type="pres">
      <dgm:prSet presAssocID="{DCDC465C-07EE-4506-A124-073BC2CBE962}" presName="connectorText" presStyleLbl="sibTrans1D1" presStyleIdx="1" presStyleCnt="5"/>
      <dgm:spPr/>
    </dgm:pt>
    <dgm:pt modelId="{80F08F60-B879-9045-B47B-F4D839AD44E8}" type="pres">
      <dgm:prSet presAssocID="{21F2DF64-E5F2-4C4C-A0FD-5DD827150320}" presName="node" presStyleLbl="node1" presStyleIdx="2" presStyleCnt="6">
        <dgm:presLayoutVars>
          <dgm:bulletEnabled val="1"/>
        </dgm:presLayoutVars>
      </dgm:prSet>
      <dgm:spPr/>
    </dgm:pt>
    <dgm:pt modelId="{7509CB6F-CA1A-8A48-90D6-8DEB36421C4A}" type="pres">
      <dgm:prSet presAssocID="{66AF17E8-FBD8-439D-92A1-DA0CDD4AB5B7}" presName="sibTrans" presStyleLbl="sibTrans1D1" presStyleIdx="2" presStyleCnt="5"/>
      <dgm:spPr/>
    </dgm:pt>
    <dgm:pt modelId="{29EBC50A-FD8C-4247-87A6-F9355A26BE63}" type="pres">
      <dgm:prSet presAssocID="{66AF17E8-FBD8-439D-92A1-DA0CDD4AB5B7}" presName="connectorText" presStyleLbl="sibTrans1D1" presStyleIdx="2" presStyleCnt="5"/>
      <dgm:spPr/>
    </dgm:pt>
    <dgm:pt modelId="{FC7470A4-5FDD-1049-BE51-F990402C7026}" type="pres">
      <dgm:prSet presAssocID="{1C74968E-1096-4E85-908C-02876D2CA043}" presName="node" presStyleLbl="node1" presStyleIdx="3" presStyleCnt="6">
        <dgm:presLayoutVars>
          <dgm:bulletEnabled val="1"/>
        </dgm:presLayoutVars>
      </dgm:prSet>
      <dgm:spPr/>
    </dgm:pt>
    <dgm:pt modelId="{A8906A1C-F161-D14A-B996-18D751D1D30B}" type="pres">
      <dgm:prSet presAssocID="{B6751C0E-B6AF-4AEE-A1D2-3F8469F1AE1D}" presName="sibTrans" presStyleLbl="sibTrans1D1" presStyleIdx="3" presStyleCnt="5"/>
      <dgm:spPr/>
    </dgm:pt>
    <dgm:pt modelId="{C98AE2BF-B320-B14F-B395-221100167A97}" type="pres">
      <dgm:prSet presAssocID="{B6751C0E-B6AF-4AEE-A1D2-3F8469F1AE1D}" presName="connectorText" presStyleLbl="sibTrans1D1" presStyleIdx="3" presStyleCnt="5"/>
      <dgm:spPr/>
    </dgm:pt>
    <dgm:pt modelId="{31C6056C-E770-744A-9500-41557346E1CB}" type="pres">
      <dgm:prSet presAssocID="{8001493F-FDE3-4111-A86B-3ABF6D6AE369}" presName="node" presStyleLbl="node1" presStyleIdx="4" presStyleCnt="6">
        <dgm:presLayoutVars>
          <dgm:bulletEnabled val="1"/>
        </dgm:presLayoutVars>
      </dgm:prSet>
      <dgm:spPr/>
    </dgm:pt>
    <dgm:pt modelId="{B6D2863E-CF7A-944D-B658-AEDAE572A016}" type="pres">
      <dgm:prSet presAssocID="{68E6AE3C-E261-4AB9-A07A-EBA5D6B44E0C}" presName="sibTrans" presStyleLbl="sibTrans1D1" presStyleIdx="4" presStyleCnt="5"/>
      <dgm:spPr/>
    </dgm:pt>
    <dgm:pt modelId="{B1954AC3-7C96-374D-9991-AB29816FCE57}" type="pres">
      <dgm:prSet presAssocID="{68E6AE3C-E261-4AB9-A07A-EBA5D6B44E0C}" presName="connectorText" presStyleLbl="sibTrans1D1" presStyleIdx="4" presStyleCnt="5"/>
      <dgm:spPr/>
    </dgm:pt>
    <dgm:pt modelId="{886A9300-CF8B-DA44-B833-F2D1F561ABC8}" type="pres">
      <dgm:prSet presAssocID="{C1DB104C-355F-4D66-814F-F872554DD4D9}" presName="node" presStyleLbl="node1" presStyleIdx="5" presStyleCnt="6">
        <dgm:presLayoutVars>
          <dgm:bulletEnabled val="1"/>
        </dgm:presLayoutVars>
      </dgm:prSet>
      <dgm:spPr/>
    </dgm:pt>
  </dgm:ptLst>
  <dgm:cxnLst>
    <dgm:cxn modelId="{F8EB1105-5D75-E740-8122-3CECED9031D9}" type="presOf" srcId="{D5F13FB8-0DFE-4E82-A196-AD823963843D}" destId="{BEF1DB7A-DE24-7147-8917-AE9B0F06D575}" srcOrd="0" destOrd="0" presId="urn:microsoft.com/office/officeart/2016/7/layout/RepeatingBendingProcessNew"/>
    <dgm:cxn modelId="{8CF9EE26-10BF-034C-8843-2E764A16C587}" type="presOf" srcId="{21F2DF64-E5F2-4C4C-A0FD-5DD827150320}" destId="{80F08F60-B879-9045-B47B-F4D839AD44E8}" srcOrd="0" destOrd="0" presId="urn:microsoft.com/office/officeart/2016/7/layout/RepeatingBendingProcessNew"/>
    <dgm:cxn modelId="{84CD8731-7B2B-8A43-AE48-35BF580128BF}" type="presOf" srcId="{1C74968E-1096-4E85-908C-02876D2CA043}" destId="{FC7470A4-5FDD-1049-BE51-F990402C7026}" srcOrd="0" destOrd="0" presId="urn:microsoft.com/office/officeart/2016/7/layout/RepeatingBendingProcessNew"/>
    <dgm:cxn modelId="{0D736A36-D485-FA45-BD08-8CC6D52253B2}" type="presOf" srcId="{2D0FC79D-0877-490F-B6DB-08512A3E4CF1}" destId="{A99B5C06-3C29-CB4E-8BB0-F6A0B394EE8B}" srcOrd="0" destOrd="0" presId="urn:microsoft.com/office/officeart/2016/7/layout/RepeatingBendingProcessNew"/>
    <dgm:cxn modelId="{0B38E03E-F1CD-294F-AE8A-24F338366F04}" type="presOf" srcId="{B6751C0E-B6AF-4AEE-A1D2-3F8469F1AE1D}" destId="{C98AE2BF-B320-B14F-B395-221100167A97}" srcOrd="1" destOrd="0" presId="urn:microsoft.com/office/officeart/2016/7/layout/RepeatingBendingProcessNew"/>
    <dgm:cxn modelId="{9B749A3F-DAD1-4CDC-88F9-8701C23798D8}" srcId="{D5F13FB8-0DFE-4E82-A196-AD823963843D}" destId="{1C74968E-1096-4E85-908C-02876D2CA043}" srcOrd="3" destOrd="0" parTransId="{14BF8466-2B12-4B21-92D0-B5B3CE684535}" sibTransId="{B6751C0E-B6AF-4AEE-A1D2-3F8469F1AE1D}"/>
    <dgm:cxn modelId="{9FB4635C-BC3A-435F-9955-65E0E0FF88B8}" srcId="{D5F13FB8-0DFE-4E82-A196-AD823963843D}" destId="{8001493F-FDE3-4111-A86B-3ABF6D6AE369}" srcOrd="4" destOrd="0" parTransId="{00921BC6-7432-4339-A531-F4C8EDE68C74}" sibTransId="{68E6AE3C-E261-4AB9-A07A-EBA5D6B44E0C}"/>
    <dgm:cxn modelId="{D3F67C5E-9319-0B47-BBDC-6AD7BA644E6A}" type="presOf" srcId="{2E7AE7C3-7D3D-4E6E-974A-1EE89A5C4ACD}" destId="{AB1736F6-53EA-9F45-A075-0DE4FA6F5342}" srcOrd="1" destOrd="0" presId="urn:microsoft.com/office/officeart/2016/7/layout/RepeatingBendingProcessNew"/>
    <dgm:cxn modelId="{CDCB9D46-0E9E-4876-9697-1A265DEB1A56}" srcId="{D5F13FB8-0DFE-4E82-A196-AD823963843D}" destId="{21F2DF64-E5F2-4C4C-A0FD-5DD827150320}" srcOrd="2" destOrd="0" parTransId="{88E179F8-F8C7-4753-9331-DFF82DD7817D}" sibTransId="{66AF17E8-FBD8-439D-92A1-DA0CDD4AB5B7}"/>
    <dgm:cxn modelId="{E903996A-8E16-0446-ACF0-18BC1E1BB658}" type="presOf" srcId="{68E6AE3C-E261-4AB9-A07A-EBA5D6B44E0C}" destId="{B6D2863E-CF7A-944D-B658-AEDAE572A016}" srcOrd="0" destOrd="0" presId="urn:microsoft.com/office/officeart/2016/7/layout/RepeatingBendingProcessNew"/>
    <dgm:cxn modelId="{92DE5585-EDC9-4683-AFEE-8E7C8B329187}" srcId="{D5F13FB8-0DFE-4E82-A196-AD823963843D}" destId="{12B861A9-1594-4EB5-980A-E87FB49F31FF}" srcOrd="1" destOrd="0" parTransId="{02076635-5804-46D3-8CC1-BD8D277DF52D}" sibTransId="{DCDC465C-07EE-4506-A124-073BC2CBE962}"/>
    <dgm:cxn modelId="{68D57EA0-18D3-3544-BEF7-8150B52E7CD9}" type="presOf" srcId="{DCDC465C-07EE-4506-A124-073BC2CBE962}" destId="{20B56D49-96FB-924D-AB2C-835D1D154792}" srcOrd="1" destOrd="0" presId="urn:microsoft.com/office/officeart/2016/7/layout/RepeatingBendingProcessNew"/>
    <dgm:cxn modelId="{8E01B5AC-9C85-D349-BA46-870266464B26}" type="presOf" srcId="{2E7AE7C3-7D3D-4E6E-974A-1EE89A5C4ACD}" destId="{B400ABAC-022A-FC44-A841-647D61B17A64}" srcOrd="0" destOrd="0" presId="urn:microsoft.com/office/officeart/2016/7/layout/RepeatingBendingProcessNew"/>
    <dgm:cxn modelId="{7540BBAC-F426-4B28-889C-75072F948FAD}" srcId="{D5F13FB8-0DFE-4E82-A196-AD823963843D}" destId="{C1DB104C-355F-4D66-814F-F872554DD4D9}" srcOrd="5" destOrd="0" parTransId="{366CF760-74BD-4414-A460-36FF723FEE3F}" sibTransId="{58EE8828-BAEE-4A62-982C-77827592DFC1}"/>
    <dgm:cxn modelId="{8B3A1ACD-D16E-0743-A21F-3E039A6D0A58}" type="presOf" srcId="{12B861A9-1594-4EB5-980A-E87FB49F31FF}" destId="{E378A3A7-A532-4849-8D71-FDFDBADB654E}" srcOrd="0" destOrd="0" presId="urn:microsoft.com/office/officeart/2016/7/layout/RepeatingBendingProcessNew"/>
    <dgm:cxn modelId="{3F85ACCE-84C3-414E-9965-F6EE1AA1AD5E}" type="presOf" srcId="{B6751C0E-B6AF-4AEE-A1D2-3F8469F1AE1D}" destId="{A8906A1C-F161-D14A-B996-18D751D1D30B}" srcOrd="0" destOrd="0" presId="urn:microsoft.com/office/officeart/2016/7/layout/RepeatingBendingProcessNew"/>
    <dgm:cxn modelId="{F5FE7FCF-4B76-4C41-B055-D406400EAC3B}" type="presOf" srcId="{66AF17E8-FBD8-439D-92A1-DA0CDD4AB5B7}" destId="{29EBC50A-FD8C-4247-87A6-F9355A26BE63}" srcOrd="1" destOrd="0" presId="urn:microsoft.com/office/officeart/2016/7/layout/RepeatingBendingProcessNew"/>
    <dgm:cxn modelId="{466885D6-CAA3-B444-A46F-6E674CE16216}" type="presOf" srcId="{8001493F-FDE3-4111-A86B-3ABF6D6AE369}" destId="{31C6056C-E770-744A-9500-41557346E1CB}" srcOrd="0" destOrd="0" presId="urn:microsoft.com/office/officeart/2016/7/layout/RepeatingBendingProcessNew"/>
    <dgm:cxn modelId="{BEECEADD-5984-D647-8DF4-FF807675E213}" type="presOf" srcId="{66AF17E8-FBD8-439D-92A1-DA0CDD4AB5B7}" destId="{7509CB6F-CA1A-8A48-90D6-8DEB36421C4A}" srcOrd="0" destOrd="0" presId="urn:microsoft.com/office/officeart/2016/7/layout/RepeatingBendingProcessNew"/>
    <dgm:cxn modelId="{A81609DF-5192-954A-AD71-FE33FF9EAE98}" type="presOf" srcId="{68E6AE3C-E261-4AB9-A07A-EBA5D6B44E0C}" destId="{B1954AC3-7C96-374D-9991-AB29816FCE57}" srcOrd="1" destOrd="0" presId="urn:microsoft.com/office/officeart/2016/7/layout/RepeatingBendingProcessNew"/>
    <dgm:cxn modelId="{A9EA89E3-431F-2E48-BA0B-5ACBDFA1E5D3}" type="presOf" srcId="{DCDC465C-07EE-4506-A124-073BC2CBE962}" destId="{7166B7C2-9E1D-3D4E-B995-7D26790B34E9}" srcOrd="0" destOrd="0" presId="urn:microsoft.com/office/officeart/2016/7/layout/RepeatingBendingProcessNew"/>
    <dgm:cxn modelId="{6FD477E6-3C55-D544-A528-82088D35D0AC}" type="presOf" srcId="{C1DB104C-355F-4D66-814F-F872554DD4D9}" destId="{886A9300-CF8B-DA44-B833-F2D1F561ABC8}" srcOrd="0" destOrd="0" presId="urn:microsoft.com/office/officeart/2016/7/layout/RepeatingBendingProcessNew"/>
    <dgm:cxn modelId="{41324FFF-361F-4670-9FF5-562D221BFDF5}" srcId="{D5F13FB8-0DFE-4E82-A196-AD823963843D}" destId="{2D0FC79D-0877-490F-B6DB-08512A3E4CF1}" srcOrd="0" destOrd="0" parTransId="{193496ED-22E6-46C6-95A8-F2F79736830C}" sibTransId="{2E7AE7C3-7D3D-4E6E-974A-1EE89A5C4ACD}"/>
    <dgm:cxn modelId="{9030C755-CFE7-AB4B-AE36-06244DD8A8E8}" type="presParOf" srcId="{BEF1DB7A-DE24-7147-8917-AE9B0F06D575}" destId="{A99B5C06-3C29-CB4E-8BB0-F6A0B394EE8B}" srcOrd="0" destOrd="0" presId="urn:microsoft.com/office/officeart/2016/7/layout/RepeatingBendingProcessNew"/>
    <dgm:cxn modelId="{E60AA5B0-6C91-8848-8269-1A3D2E84715A}" type="presParOf" srcId="{BEF1DB7A-DE24-7147-8917-AE9B0F06D575}" destId="{B400ABAC-022A-FC44-A841-647D61B17A64}" srcOrd="1" destOrd="0" presId="urn:microsoft.com/office/officeart/2016/7/layout/RepeatingBendingProcessNew"/>
    <dgm:cxn modelId="{A02EB148-5014-F645-BF45-FA6906E74CE5}" type="presParOf" srcId="{B400ABAC-022A-FC44-A841-647D61B17A64}" destId="{AB1736F6-53EA-9F45-A075-0DE4FA6F5342}" srcOrd="0" destOrd="0" presId="urn:microsoft.com/office/officeart/2016/7/layout/RepeatingBendingProcessNew"/>
    <dgm:cxn modelId="{DCD38666-380D-AF43-96A3-B0EFED128DD5}" type="presParOf" srcId="{BEF1DB7A-DE24-7147-8917-AE9B0F06D575}" destId="{E378A3A7-A532-4849-8D71-FDFDBADB654E}" srcOrd="2" destOrd="0" presId="urn:microsoft.com/office/officeart/2016/7/layout/RepeatingBendingProcessNew"/>
    <dgm:cxn modelId="{61FF0C33-7E30-4C4A-9ACC-3A276229205B}" type="presParOf" srcId="{BEF1DB7A-DE24-7147-8917-AE9B0F06D575}" destId="{7166B7C2-9E1D-3D4E-B995-7D26790B34E9}" srcOrd="3" destOrd="0" presId="urn:microsoft.com/office/officeart/2016/7/layout/RepeatingBendingProcessNew"/>
    <dgm:cxn modelId="{F0F68ADB-D580-0244-82BB-C67B74D8E407}" type="presParOf" srcId="{7166B7C2-9E1D-3D4E-B995-7D26790B34E9}" destId="{20B56D49-96FB-924D-AB2C-835D1D154792}" srcOrd="0" destOrd="0" presId="urn:microsoft.com/office/officeart/2016/7/layout/RepeatingBendingProcessNew"/>
    <dgm:cxn modelId="{99D96723-769B-1D4B-A8E4-238ACED9F601}" type="presParOf" srcId="{BEF1DB7A-DE24-7147-8917-AE9B0F06D575}" destId="{80F08F60-B879-9045-B47B-F4D839AD44E8}" srcOrd="4" destOrd="0" presId="urn:microsoft.com/office/officeart/2016/7/layout/RepeatingBendingProcessNew"/>
    <dgm:cxn modelId="{A036D12C-CA4D-BF43-A5D5-831414EFA1D8}" type="presParOf" srcId="{BEF1DB7A-DE24-7147-8917-AE9B0F06D575}" destId="{7509CB6F-CA1A-8A48-90D6-8DEB36421C4A}" srcOrd="5" destOrd="0" presId="urn:microsoft.com/office/officeart/2016/7/layout/RepeatingBendingProcessNew"/>
    <dgm:cxn modelId="{290A0D20-6091-D145-83FB-4739AD21626E}" type="presParOf" srcId="{7509CB6F-CA1A-8A48-90D6-8DEB36421C4A}" destId="{29EBC50A-FD8C-4247-87A6-F9355A26BE63}" srcOrd="0" destOrd="0" presId="urn:microsoft.com/office/officeart/2016/7/layout/RepeatingBendingProcessNew"/>
    <dgm:cxn modelId="{6A524278-414D-CE48-B8DB-C3F63A671772}" type="presParOf" srcId="{BEF1DB7A-DE24-7147-8917-AE9B0F06D575}" destId="{FC7470A4-5FDD-1049-BE51-F990402C7026}" srcOrd="6" destOrd="0" presId="urn:microsoft.com/office/officeart/2016/7/layout/RepeatingBendingProcessNew"/>
    <dgm:cxn modelId="{B593410A-C4AD-8540-9F47-931D30244825}" type="presParOf" srcId="{BEF1DB7A-DE24-7147-8917-AE9B0F06D575}" destId="{A8906A1C-F161-D14A-B996-18D751D1D30B}" srcOrd="7" destOrd="0" presId="urn:microsoft.com/office/officeart/2016/7/layout/RepeatingBendingProcessNew"/>
    <dgm:cxn modelId="{391486C3-45DF-FB46-AD67-B66F4503F0E3}" type="presParOf" srcId="{A8906A1C-F161-D14A-B996-18D751D1D30B}" destId="{C98AE2BF-B320-B14F-B395-221100167A97}" srcOrd="0" destOrd="0" presId="urn:microsoft.com/office/officeart/2016/7/layout/RepeatingBendingProcessNew"/>
    <dgm:cxn modelId="{845BABE1-230E-2440-9757-A2D8C70BD861}" type="presParOf" srcId="{BEF1DB7A-DE24-7147-8917-AE9B0F06D575}" destId="{31C6056C-E770-744A-9500-41557346E1CB}" srcOrd="8" destOrd="0" presId="urn:microsoft.com/office/officeart/2016/7/layout/RepeatingBendingProcessNew"/>
    <dgm:cxn modelId="{1860E152-0290-9740-8220-60476AD1E4DE}" type="presParOf" srcId="{BEF1DB7A-DE24-7147-8917-AE9B0F06D575}" destId="{B6D2863E-CF7A-944D-B658-AEDAE572A016}" srcOrd="9" destOrd="0" presId="urn:microsoft.com/office/officeart/2016/7/layout/RepeatingBendingProcessNew"/>
    <dgm:cxn modelId="{8C2B3288-863C-8646-AB7E-19902B8C6BF5}" type="presParOf" srcId="{B6D2863E-CF7A-944D-B658-AEDAE572A016}" destId="{B1954AC3-7C96-374D-9991-AB29816FCE57}" srcOrd="0" destOrd="0" presId="urn:microsoft.com/office/officeart/2016/7/layout/RepeatingBendingProcessNew"/>
    <dgm:cxn modelId="{1E86D717-4DE6-CE4D-8FF2-DA8A3CFECDFB}" type="presParOf" srcId="{BEF1DB7A-DE24-7147-8917-AE9B0F06D575}" destId="{886A9300-CF8B-DA44-B833-F2D1F561ABC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26572-C985-4781-9026-F82F1BDD0990}"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D261F1FF-53DF-4210-A9E0-0800217A79D2}">
      <dgm:prSet/>
      <dgm:spPr/>
      <dgm:t>
        <a:bodyPr/>
        <a:lstStyle/>
        <a:p>
          <a:r>
            <a:rPr lang="fr-FR"/>
            <a:t>Suppression des variables inutiles à l’étude </a:t>
          </a:r>
          <a:endParaRPr lang="en-US"/>
        </a:p>
      </dgm:t>
    </dgm:pt>
    <dgm:pt modelId="{8B310DAD-40BB-457B-8309-627C5C31A67A}" type="parTrans" cxnId="{FE508CB7-2C94-45AD-A22C-BEB0C516BFE9}">
      <dgm:prSet/>
      <dgm:spPr/>
      <dgm:t>
        <a:bodyPr/>
        <a:lstStyle/>
        <a:p>
          <a:endParaRPr lang="en-US"/>
        </a:p>
      </dgm:t>
    </dgm:pt>
    <dgm:pt modelId="{4E8EC3A7-A49D-415B-8CC7-5049C0988331}" type="sibTrans" cxnId="{FE508CB7-2C94-45AD-A22C-BEB0C516BFE9}">
      <dgm:prSet/>
      <dgm:spPr/>
      <dgm:t>
        <a:bodyPr/>
        <a:lstStyle/>
        <a:p>
          <a:endParaRPr lang="en-US"/>
        </a:p>
      </dgm:t>
    </dgm:pt>
    <dgm:pt modelId="{B5239155-112B-448B-831A-B64789CF7973}">
      <dgm:prSet/>
      <dgm:spPr/>
      <dgm:t>
        <a:bodyPr/>
        <a:lstStyle/>
        <a:p>
          <a:r>
            <a:rPr lang="fr-FR" dirty="0"/>
            <a:t>Suppression des lignes inutiles : on ne garde que le statuts de commande « </a:t>
          </a:r>
          <a:r>
            <a:rPr lang="fr-FR" dirty="0" err="1"/>
            <a:t>approved</a:t>
          </a:r>
          <a:r>
            <a:rPr lang="fr-FR" dirty="0"/>
            <a:t> »</a:t>
          </a:r>
          <a:endParaRPr lang="en-US" dirty="0"/>
        </a:p>
      </dgm:t>
    </dgm:pt>
    <dgm:pt modelId="{2AC728E2-5523-4847-A253-E9F63F6B983D}" type="parTrans" cxnId="{4AFF22FB-57F1-478C-ABA5-9FB00AE38D84}">
      <dgm:prSet/>
      <dgm:spPr/>
      <dgm:t>
        <a:bodyPr/>
        <a:lstStyle/>
        <a:p>
          <a:endParaRPr lang="en-US"/>
        </a:p>
      </dgm:t>
    </dgm:pt>
    <dgm:pt modelId="{4744C77D-A2DE-4BA2-A60E-B5FFF3DDC0B7}" type="sibTrans" cxnId="{4AFF22FB-57F1-478C-ABA5-9FB00AE38D84}">
      <dgm:prSet/>
      <dgm:spPr/>
      <dgm:t>
        <a:bodyPr/>
        <a:lstStyle/>
        <a:p>
          <a:endParaRPr lang="en-US"/>
        </a:p>
      </dgm:t>
    </dgm:pt>
    <dgm:pt modelId="{DB6E6719-D307-4FC9-9F28-6AA2ECFF833C}">
      <dgm:prSet/>
      <dgm:spPr/>
      <dgm:t>
        <a:bodyPr/>
        <a:lstStyle/>
        <a:p>
          <a:r>
            <a:rPr lang="fr-FR" dirty="0"/>
            <a:t>Agrégation des catégories de produits : on passe de 73 à 13 catégories </a:t>
          </a:r>
          <a:endParaRPr lang="en-US" dirty="0"/>
        </a:p>
      </dgm:t>
    </dgm:pt>
    <dgm:pt modelId="{332F3F51-11C2-41D2-8DD7-9A06BDABB218}" type="parTrans" cxnId="{29FFA306-8C95-4760-8EAD-ED3E2A83BC8E}">
      <dgm:prSet/>
      <dgm:spPr/>
      <dgm:t>
        <a:bodyPr/>
        <a:lstStyle/>
        <a:p>
          <a:endParaRPr lang="en-US"/>
        </a:p>
      </dgm:t>
    </dgm:pt>
    <dgm:pt modelId="{80C212B2-6608-4FC7-A839-D46A829791C2}" type="sibTrans" cxnId="{29FFA306-8C95-4760-8EAD-ED3E2A83BC8E}">
      <dgm:prSet/>
      <dgm:spPr/>
      <dgm:t>
        <a:bodyPr/>
        <a:lstStyle/>
        <a:p>
          <a:endParaRPr lang="en-US"/>
        </a:p>
      </dgm:t>
    </dgm:pt>
    <dgm:pt modelId="{C6A5D7F9-0A7E-4A05-8B83-A487048C24D4}">
      <dgm:prSet/>
      <dgm:spPr/>
      <dgm:t>
        <a:bodyPr/>
        <a:lstStyle/>
        <a:p>
          <a:r>
            <a:rPr lang="fr-FR" dirty="0"/>
            <a:t>One hot </a:t>
          </a:r>
          <a:r>
            <a:rPr lang="fr-FR" dirty="0" err="1"/>
            <a:t>encoding</a:t>
          </a:r>
          <a:r>
            <a:rPr lang="fr-FR" dirty="0"/>
            <a:t> des variables catégorielles : une colonne par catégorie</a:t>
          </a:r>
          <a:endParaRPr lang="en-US" dirty="0"/>
        </a:p>
      </dgm:t>
    </dgm:pt>
    <dgm:pt modelId="{8277C96F-247B-4E6D-A295-72211B6D62AD}" type="parTrans" cxnId="{8364A6D0-E5F1-4ACE-A4F2-E33B9C1C3E55}">
      <dgm:prSet/>
      <dgm:spPr/>
      <dgm:t>
        <a:bodyPr/>
        <a:lstStyle/>
        <a:p>
          <a:endParaRPr lang="en-US"/>
        </a:p>
      </dgm:t>
    </dgm:pt>
    <dgm:pt modelId="{782B3DA3-ADC1-4FF0-A56A-A762807E3032}" type="sibTrans" cxnId="{8364A6D0-E5F1-4ACE-A4F2-E33B9C1C3E55}">
      <dgm:prSet/>
      <dgm:spPr/>
      <dgm:t>
        <a:bodyPr/>
        <a:lstStyle/>
        <a:p>
          <a:endParaRPr lang="en-US"/>
        </a:p>
      </dgm:t>
    </dgm:pt>
    <dgm:pt modelId="{7ED6B0BE-EB7F-4633-9AB7-A36713AF86F3}">
      <dgm:prSet/>
      <dgm:spPr/>
      <dgm:t>
        <a:bodyPr/>
        <a:lstStyle/>
        <a:p>
          <a:r>
            <a:rPr lang="fr-FR" dirty="0"/>
            <a:t>Création d’un </a:t>
          </a:r>
          <a:r>
            <a:rPr lang="fr-FR" dirty="0" err="1"/>
            <a:t>dataset</a:t>
          </a:r>
          <a:r>
            <a:rPr lang="fr-FR" dirty="0"/>
            <a:t> par commande par agrégation en fonction de l’ID de commande</a:t>
          </a:r>
          <a:endParaRPr lang="en-US" dirty="0"/>
        </a:p>
      </dgm:t>
    </dgm:pt>
    <dgm:pt modelId="{A1D7251F-D62E-4DC6-8D32-F0131BA312B2}" type="parTrans" cxnId="{536F6F96-B021-48E7-BCE6-AD5963370DA9}">
      <dgm:prSet/>
      <dgm:spPr/>
      <dgm:t>
        <a:bodyPr/>
        <a:lstStyle/>
        <a:p>
          <a:endParaRPr lang="en-US"/>
        </a:p>
      </dgm:t>
    </dgm:pt>
    <dgm:pt modelId="{209A3B6C-43AA-4D05-B35E-9FC4FD9BDCAD}" type="sibTrans" cxnId="{536F6F96-B021-48E7-BCE6-AD5963370DA9}">
      <dgm:prSet/>
      <dgm:spPr/>
      <dgm:t>
        <a:bodyPr/>
        <a:lstStyle/>
        <a:p>
          <a:endParaRPr lang="en-US"/>
        </a:p>
      </dgm:t>
    </dgm:pt>
    <dgm:pt modelId="{3156596B-B160-40B4-80C8-BB58D660462E}">
      <dgm:prSet/>
      <dgm:spPr/>
      <dgm:t>
        <a:bodyPr/>
        <a:lstStyle/>
        <a:p>
          <a:r>
            <a:rPr lang="fr-FR" dirty="0"/>
            <a:t>Création d’un </a:t>
          </a:r>
          <a:r>
            <a:rPr lang="fr-FR" dirty="0" err="1"/>
            <a:t>dataset</a:t>
          </a:r>
          <a:r>
            <a:rPr lang="fr-FR" dirty="0"/>
            <a:t> par client par agrégation en fonction  de L’ID unique de client</a:t>
          </a:r>
          <a:endParaRPr lang="en-US" dirty="0"/>
        </a:p>
      </dgm:t>
    </dgm:pt>
    <dgm:pt modelId="{BAC331F6-A596-43B3-B88A-BB79DA021DAF}" type="parTrans" cxnId="{CB211919-5727-464E-B83A-B7399C10E664}">
      <dgm:prSet/>
      <dgm:spPr/>
      <dgm:t>
        <a:bodyPr/>
        <a:lstStyle/>
        <a:p>
          <a:endParaRPr lang="en-US"/>
        </a:p>
      </dgm:t>
    </dgm:pt>
    <dgm:pt modelId="{4B52C9F2-A201-49E6-9C7A-2EDC1AB62FF4}" type="sibTrans" cxnId="{CB211919-5727-464E-B83A-B7399C10E664}">
      <dgm:prSet/>
      <dgm:spPr/>
      <dgm:t>
        <a:bodyPr/>
        <a:lstStyle/>
        <a:p>
          <a:endParaRPr lang="en-US"/>
        </a:p>
      </dgm:t>
    </dgm:pt>
    <dgm:pt modelId="{15496704-652F-CA44-91DC-A166B4D345A2}">
      <dgm:prSet/>
      <dgm:spPr/>
      <dgm:t>
        <a:bodyPr/>
        <a:lstStyle/>
        <a:p>
          <a:r>
            <a:rPr lang="fr-FR" dirty="0"/>
            <a:t>Normalisation des données à l’aide du </a:t>
          </a:r>
          <a:r>
            <a:rPr lang="fr-FR" dirty="0" err="1"/>
            <a:t>MinMaxScaler</a:t>
          </a:r>
          <a:r>
            <a:rPr lang="fr-FR" dirty="0"/>
            <a:t>()</a:t>
          </a:r>
        </a:p>
      </dgm:t>
    </dgm:pt>
    <dgm:pt modelId="{8A82B8BA-C08B-CE43-8B17-39BFC7FF75B2}" type="parTrans" cxnId="{C0150D95-DB39-074B-9E1D-3E84EAF0D53F}">
      <dgm:prSet/>
      <dgm:spPr/>
      <dgm:t>
        <a:bodyPr/>
        <a:lstStyle/>
        <a:p>
          <a:endParaRPr lang="fr-FR"/>
        </a:p>
      </dgm:t>
    </dgm:pt>
    <dgm:pt modelId="{E4A88CE9-CF39-1F42-915D-EED6B15F3F98}" type="sibTrans" cxnId="{C0150D95-DB39-074B-9E1D-3E84EAF0D53F}">
      <dgm:prSet/>
      <dgm:spPr/>
      <dgm:t>
        <a:bodyPr/>
        <a:lstStyle/>
        <a:p>
          <a:endParaRPr lang="fr-FR"/>
        </a:p>
      </dgm:t>
    </dgm:pt>
    <dgm:pt modelId="{B7C29900-363B-6C43-BF15-76AD150B11A2}" type="pres">
      <dgm:prSet presAssocID="{25B26572-C985-4781-9026-F82F1BDD0990}" presName="Name0" presStyleCnt="0">
        <dgm:presLayoutVars>
          <dgm:dir/>
          <dgm:resizeHandles val="exact"/>
        </dgm:presLayoutVars>
      </dgm:prSet>
      <dgm:spPr/>
    </dgm:pt>
    <dgm:pt modelId="{8938A630-19C0-AF40-8D27-AA3388B0DADD}" type="pres">
      <dgm:prSet presAssocID="{D261F1FF-53DF-4210-A9E0-0800217A79D2}" presName="node" presStyleLbl="node1" presStyleIdx="0" presStyleCnt="7">
        <dgm:presLayoutVars>
          <dgm:bulletEnabled val="1"/>
        </dgm:presLayoutVars>
      </dgm:prSet>
      <dgm:spPr/>
    </dgm:pt>
    <dgm:pt modelId="{0114E85B-8A44-6947-B80B-C6761858D4D8}" type="pres">
      <dgm:prSet presAssocID="{4E8EC3A7-A49D-415B-8CC7-5049C0988331}" presName="sibTrans" presStyleLbl="sibTrans1D1" presStyleIdx="0" presStyleCnt="6"/>
      <dgm:spPr/>
    </dgm:pt>
    <dgm:pt modelId="{8DEB2DD4-A38E-F241-AA06-78E1609D3BE6}" type="pres">
      <dgm:prSet presAssocID="{4E8EC3A7-A49D-415B-8CC7-5049C0988331}" presName="connectorText" presStyleLbl="sibTrans1D1" presStyleIdx="0" presStyleCnt="6"/>
      <dgm:spPr/>
    </dgm:pt>
    <dgm:pt modelId="{1D401B02-4D8D-8949-8D79-EEAF21269E60}" type="pres">
      <dgm:prSet presAssocID="{B5239155-112B-448B-831A-B64789CF7973}" presName="node" presStyleLbl="node1" presStyleIdx="1" presStyleCnt="7">
        <dgm:presLayoutVars>
          <dgm:bulletEnabled val="1"/>
        </dgm:presLayoutVars>
      </dgm:prSet>
      <dgm:spPr/>
    </dgm:pt>
    <dgm:pt modelId="{DF23B7C6-1B3C-674B-A3BD-C4C1E9F1974F}" type="pres">
      <dgm:prSet presAssocID="{4744C77D-A2DE-4BA2-A60E-B5FFF3DDC0B7}" presName="sibTrans" presStyleLbl="sibTrans1D1" presStyleIdx="1" presStyleCnt="6"/>
      <dgm:spPr/>
    </dgm:pt>
    <dgm:pt modelId="{7A62D884-2179-004B-A33C-80855D4165B1}" type="pres">
      <dgm:prSet presAssocID="{4744C77D-A2DE-4BA2-A60E-B5FFF3DDC0B7}" presName="connectorText" presStyleLbl="sibTrans1D1" presStyleIdx="1" presStyleCnt="6"/>
      <dgm:spPr/>
    </dgm:pt>
    <dgm:pt modelId="{746E6E48-24FC-E940-B9F0-7B09DC0181C7}" type="pres">
      <dgm:prSet presAssocID="{DB6E6719-D307-4FC9-9F28-6AA2ECFF833C}" presName="node" presStyleLbl="node1" presStyleIdx="2" presStyleCnt="7">
        <dgm:presLayoutVars>
          <dgm:bulletEnabled val="1"/>
        </dgm:presLayoutVars>
      </dgm:prSet>
      <dgm:spPr/>
    </dgm:pt>
    <dgm:pt modelId="{C68483F1-1246-8A46-9E1D-2A42836DF76F}" type="pres">
      <dgm:prSet presAssocID="{80C212B2-6608-4FC7-A839-D46A829791C2}" presName="sibTrans" presStyleLbl="sibTrans1D1" presStyleIdx="2" presStyleCnt="6"/>
      <dgm:spPr/>
    </dgm:pt>
    <dgm:pt modelId="{AC445F27-F696-E84C-B64E-34191D2CD5E6}" type="pres">
      <dgm:prSet presAssocID="{80C212B2-6608-4FC7-A839-D46A829791C2}" presName="connectorText" presStyleLbl="sibTrans1D1" presStyleIdx="2" presStyleCnt="6"/>
      <dgm:spPr/>
    </dgm:pt>
    <dgm:pt modelId="{54A5E953-EF0C-9141-A9FE-AA3213E056E8}" type="pres">
      <dgm:prSet presAssocID="{C6A5D7F9-0A7E-4A05-8B83-A487048C24D4}" presName="node" presStyleLbl="node1" presStyleIdx="3" presStyleCnt="7">
        <dgm:presLayoutVars>
          <dgm:bulletEnabled val="1"/>
        </dgm:presLayoutVars>
      </dgm:prSet>
      <dgm:spPr/>
    </dgm:pt>
    <dgm:pt modelId="{DC8B7AA3-81A6-514E-8EC8-D4FCEAC6040B}" type="pres">
      <dgm:prSet presAssocID="{782B3DA3-ADC1-4FF0-A56A-A762807E3032}" presName="sibTrans" presStyleLbl="sibTrans1D1" presStyleIdx="3" presStyleCnt="6"/>
      <dgm:spPr/>
    </dgm:pt>
    <dgm:pt modelId="{0C2E99F8-BB6A-4A49-914B-C8E67CE35B7D}" type="pres">
      <dgm:prSet presAssocID="{782B3DA3-ADC1-4FF0-A56A-A762807E3032}" presName="connectorText" presStyleLbl="sibTrans1D1" presStyleIdx="3" presStyleCnt="6"/>
      <dgm:spPr/>
    </dgm:pt>
    <dgm:pt modelId="{0CCA3735-B2D5-C54A-AA10-D0DB7EBEDAB4}" type="pres">
      <dgm:prSet presAssocID="{7ED6B0BE-EB7F-4633-9AB7-A36713AF86F3}" presName="node" presStyleLbl="node1" presStyleIdx="4" presStyleCnt="7">
        <dgm:presLayoutVars>
          <dgm:bulletEnabled val="1"/>
        </dgm:presLayoutVars>
      </dgm:prSet>
      <dgm:spPr/>
    </dgm:pt>
    <dgm:pt modelId="{E8786E14-27C9-CD4A-9FBF-93BA04F6C83F}" type="pres">
      <dgm:prSet presAssocID="{209A3B6C-43AA-4D05-B35E-9FC4FD9BDCAD}" presName="sibTrans" presStyleLbl="sibTrans1D1" presStyleIdx="4" presStyleCnt="6"/>
      <dgm:spPr/>
    </dgm:pt>
    <dgm:pt modelId="{2E7A79AE-E46B-8D4B-90EA-C3256C50FFD7}" type="pres">
      <dgm:prSet presAssocID="{209A3B6C-43AA-4D05-B35E-9FC4FD9BDCAD}" presName="connectorText" presStyleLbl="sibTrans1D1" presStyleIdx="4" presStyleCnt="6"/>
      <dgm:spPr/>
    </dgm:pt>
    <dgm:pt modelId="{1761FAC7-DFE4-BB44-9F44-3E4C6A39C96C}" type="pres">
      <dgm:prSet presAssocID="{3156596B-B160-40B4-80C8-BB58D660462E}" presName="node" presStyleLbl="node1" presStyleIdx="5" presStyleCnt="7">
        <dgm:presLayoutVars>
          <dgm:bulletEnabled val="1"/>
        </dgm:presLayoutVars>
      </dgm:prSet>
      <dgm:spPr/>
    </dgm:pt>
    <dgm:pt modelId="{7E3A80CD-69CE-2B46-80C2-8CC13736CA84}" type="pres">
      <dgm:prSet presAssocID="{4B52C9F2-A201-49E6-9C7A-2EDC1AB62FF4}" presName="sibTrans" presStyleLbl="sibTrans1D1" presStyleIdx="5" presStyleCnt="6"/>
      <dgm:spPr/>
    </dgm:pt>
    <dgm:pt modelId="{A9326EF6-8A72-EB44-8B7F-A44D11EF180C}" type="pres">
      <dgm:prSet presAssocID="{4B52C9F2-A201-49E6-9C7A-2EDC1AB62FF4}" presName="connectorText" presStyleLbl="sibTrans1D1" presStyleIdx="5" presStyleCnt="6"/>
      <dgm:spPr/>
    </dgm:pt>
    <dgm:pt modelId="{13DBE6BE-7B07-BD4E-AB5A-D4DF3BCFF6E9}" type="pres">
      <dgm:prSet presAssocID="{15496704-652F-CA44-91DC-A166B4D345A2}" presName="node" presStyleLbl="node1" presStyleIdx="6" presStyleCnt="7">
        <dgm:presLayoutVars>
          <dgm:bulletEnabled val="1"/>
        </dgm:presLayoutVars>
      </dgm:prSet>
      <dgm:spPr/>
    </dgm:pt>
  </dgm:ptLst>
  <dgm:cxnLst>
    <dgm:cxn modelId="{29FFA306-8C95-4760-8EAD-ED3E2A83BC8E}" srcId="{25B26572-C985-4781-9026-F82F1BDD0990}" destId="{DB6E6719-D307-4FC9-9F28-6AA2ECFF833C}" srcOrd="2" destOrd="0" parTransId="{332F3F51-11C2-41D2-8DD7-9A06BDABB218}" sibTransId="{80C212B2-6608-4FC7-A839-D46A829791C2}"/>
    <dgm:cxn modelId="{800A7609-A7B0-E343-A9ED-DF98761579C5}" type="presOf" srcId="{4E8EC3A7-A49D-415B-8CC7-5049C0988331}" destId="{8DEB2DD4-A38E-F241-AA06-78E1609D3BE6}" srcOrd="1" destOrd="0" presId="urn:microsoft.com/office/officeart/2016/7/layout/RepeatingBendingProcessNew"/>
    <dgm:cxn modelId="{CB211919-5727-464E-B83A-B7399C10E664}" srcId="{25B26572-C985-4781-9026-F82F1BDD0990}" destId="{3156596B-B160-40B4-80C8-BB58D660462E}" srcOrd="5" destOrd="0" parTransId="{BAC331F6-A596-43B3-B88A-BB79DA021DAF}" sibTransId="{4B52C9F2-A201-49E6-9C7A-2EDC1AB62FF4}"/>
    <dgm:cxn modelId="{9EBA0A2D-D041-4646-9835-68EA0BA57077}" type="presOf" srcId="{15496704-652F-CA44-91DC-A166B4D345A2}" destId="{13DBE6BE-7B07-BD4E-AB5A-D4DF3BCFF6E9}" srcOrd="0" destOrd="0" presId="urn:microsoft.com/office/officeart/2016/7/layout/RepeatingBendingProcessNew"/>
    <dgm:cxn modelId="{E59B7D33-94CC-0845-A99C-E624603CF23B}" type="presOf" srcId="{782B3DA3-ADC1-4FF0-A56A-A762807E3032}" destId="{0C2E99F8-BB6A-4A49-914B-C8E67CE35B7D}" srcOrd="1" destOrd="0" presId="urn:microsoft.com/office/officeart/2016/7/layout/RepeatingBendingProcessNew"/>
    <dgm:cxn modelId="{BF9A7867-6F56-A34C-A8D6-6561EEF82A63}" type="presOf" srcId="{209A3B6C-43AA-4D05-B35E-9FC4FD9BDCAD}" destId="{2E7A79AE-E46B-8D4B-90EA-C3256C50FFD7}" srcOrd="1" destOrd="0" presId="urn:microsoft.com/office/officeart/2016/7/layout/RepeatingBendingProcessNew"/>
    <dgm:cxn modelId="{C7C7874D-396C-8D47-8AA4-49B4547EA54E}" type="presOf" srcId="{4744C77D-A2DE-4BA2-A60E-B5FFF3DDC0B7}" destId="{7A62D884-2179-004B-A33C-80855D4165B1}" srcOrd="1" destOrd="0" presId="urn:microsoft.com/office/officeart/2016/7/layout/RepeatingBendingProcessNew"/>
    <dgm:cxn modelId="{F17FEC53-589E-3B4D-912C-16E026D3C947}" type="presOf" srcId="{C6A5D7F9-0A7E-4A05-8B83-A487048C24D4}" destId="{54A5E953-EF0C-9141-A9FE-AA3213E056E8}" srcOrd="0" destOrd="0" presId="urn:microsoft.com/office/officeart/2016/7/layout/RepeatingBendingProcessNew"/>
    <dgm:cxn modelId="{083D1E79-B5D9-FD42-9DA1-7BE9F7A1659E}" type="presOf" srcId="{DB6E6719-D307-4FC9-9F28-6AA2ECFF833C}" destId="{746E6E48-24FC-E940-B9F0-7B09DC0181C7}" srcOrd="0" destOrd="0" presId="urn:microsoft.com/office/officeart/2016/7/layout/RepeatingBendingProcessNew"/>
    <dgm:cxn modelId="{E780298A-C446-594A-A187-145A6CE10D1D}" type="presOf" srcId="{4744C77D-A2DE-4BA2-A60E-B5FFF3DDC0B7}" destId="{DF23B7C6-1B3C-674B-A3BD-C4C1E9F1974F}" srcOrd="0" destOrd="0" presId="urn:microsoft.com/office/officeart/2016/7/layout/RepeatingBendingProcessNew"/>
    <dgm:cxn modelId="{B8B1D091-0F3E-1C48-9AFB-C85BF0B58F19}" type="presOf" srcId="{4B52C9F2-A201-49E6-9C7A-2EDC1AB62FF4}" destId="{7E3A80CD-69CE-2B46-80C2-8CC13736CA84}" srcOrd="0" destOrd="0" presId="urn:microsoft.com/office/officeart/2016/7/layout/RepeatingBendingProcessNew"/>
    <dgm:cxn modelId="{C0150D95-DB39-074B-9E1D-3E84EAF0D53F}" srcId="{25B26572-C985-4781-9026-F82F1BDD0990}" destId="{15496704-652F-CA44-91DC-A166B4D345A2}" srcOrd="6" destOrd="0" parTransId="{8A82B8BA-C08B-CE43-8B17-39BFC7FF75B2}" sibTransId="{E4A88CE9-CF39-1F42-915D-EED6B15F3F98}"/>
    <dgm:cxn modelId="{536F6F96-B021-48E7-BCE6-AD5963370DA9}" srcId="{25B26572-C985-4781-9026-F82F1BDD0990}" destId="{7ED6B0BE-EB7F-4633-9AB7-A36713AF86F3}" srcOrd="4" destOrd="0" parTransId="{A1D7251F-D62E-4DC6-8D32-F0131BA312B2}" sibTransId="{209A3B6C-43AA-4D05-B35E-9FC4FD9BDCAD}"/>
    <dgm:cxn modelId="{2467129A-F9F2-F549-BDB7-AF1DF0CE4133}" type="presOf" srcId="{80C212B2-6608-4FC7-A839-D46A829791C2}" destId="{C68483F1-1246-8A46-9E1D-2A42836DF76F}" srcOrd="0" destOrd="0" presId="urn:microsoft.com/office/officeart/2016/7/layout/RepeatingBendingProcessNew"/>
    <dgm:cxn modelId="{025B2E9B-E45E-F84A-9172-F7B8DCFDA8B2}" type="presOf" srcId="{782B3DA3-ADC1-4FF0-A56A-A762807E3032}" destId="{DC8B7AA3-81A6-514E-8EC8-D4FCEAC6040B}" srcOrd="0" destOrd="0" presId="urn:microsoft.com/office/officeart/2016/7/layout/RepeatingBendingProcessNew"/>
    <dgm:cxn modelId="{3F0C2DA7-EE49-2243-A28E-01A633A99B4A}" type="presOf" srcId="{3156596B-B160-40B4-80C8-BB58D660462E}" destId="{1761FAC7-DFE4-BB44-9F44-3E4C6A39C96C}" srcOrd="0" destOrd="0" presId="urn:microsoft.com/office/officeart/2016/7/layout/RepeatingBendingProcessNew"/>
    <dgm:cxn modelId="{061DE9A7-B895-5749-8DB3-5B315E6A6B3E}" type="presOf" srcId="{4B52C9F2-A201-49E6-9C7A-2EDC1AB62FF4}" destId="{A9326EF6-8A72-EB44-8B7F-A44D11EF180C}" srcOrd="1" destOrd="0" presId="urn:microsoft.com/office/officeart/2016/7/layout/RepeatingBendingProcessNew"/>
    <dgm:cxn modelId="{1B816AB5-524A-1D45-BE64-E38C23A0A895}" type="presOf" srcId="{209A3B6C-43AA-4D05-B35E-9FC4FD9BDCAD}" destId="{E8786E14-27C9-CD4A-9FBF-93BA04F6C83F}" srcOrd="0" destOrd="0" presId="urn:microsoft.com/office/officeart/2016/7/layout/RepeatingBendingProcessNew"/>
    <dgm:cxn modelId="{2CF5B0B5-921A-DC4F-BF1C-8CD5188E67F4}" type="presOf" srcId="{4E8EC3A7-A49D-415B-8CC7-5049C0988331}" destId="{0114E85B-8A44-6947-B80B-C6761858D4D8}" srcOrd="0" destOrd="0" presId="urn:microsoft.com/office/officeart/2016/7/layout/RepeatingBendingProcessNew"/>
    <dgm:cxn modelId="{FE508CB7-2C94-45AD-A22C-BEB0C516BFE9}" srcId="{25B26572-C985-4781-9026-F82F1BDD0990}" destId="{D261F1FF-53DF-4210-A9E0-0800217A79D2}" srcOrd="0" destOrd="0" parTransId="{8B310DAD-40BB-457B-8309-627C5C31A67A}" sibTransId="{4E8EC3A7-A49D-415B-8CC7-5049C0988331}"/>
    <dgm:cxn modelId="{8364A6D0-E5F1-4ACE-A4F2-E33B9C1C3E55}" srcId="{25B26572-C985-4781-9026-F82F1BDD0990}" destId="{C6A5D7F9-0A7E-4A05-8B83-A487048C24D4}" srcOrd="3" destOrd="0" parTransId="{8277C96F-247B-4E6D-A295-72211B6D62AD}" sibTransId="{782B3DA3-ADC1-4FF0-A56A-A762807E3032}"/>
    <dgm:cxn modelId="{6CDF17D2-17C2-CE45-B28B-86AE07E5ABCD}" type="presOf" srcId="{80C212B2-6608-4FC7-A839-D46A829791C2}" destId="{AC445F27-F696-E84C-B64E-34191D2CD5E6}" srcOrd="1" destOrd="0" presId="urn:microsoft.com/office/officeart/2016/7/layout/RepeatingBendingProcessNew"/>
    <dgm:cxn modelId="{0882D5DC-51C5-804D-9F11-CF7AD77C9BE9}" type="presOf" srcId="{D261F1FF-53DF-4210-A9E0-0800217A79D2}" destId="{8938A630-19C0-AF40-8D27-AA3388B0DADD}" srcOrd="0" destOrd="0" presId="urn:microsoft.com/office/officeart/2016/7/layout/RepeatingBendingProcessNew"/>
    <dgm:cxn modelId="{BB06E8F1-1732-AC41-BE68-CB8473DF8A1D}" type="presOf" srcId="{25B26572-C985-4781-9026-F82F1BDD0990}" destId="{B7C29900-363B-6C43-BF15-76AD150B11A2}" srcOrd="0" destOrd="0" presId="urn:microsoft.com/office/officeart/2016/7/layout/RepeatingBendingProcessNew"/>
    <dgm:cxn modelId="{A3D47DF6-068F-C840-9423-99AE614C0B85}" type="presOf" srcId="{B5239155-112B-448B-831A-B64789CF7973}" destId="{1D401B02-4D8D-8949-8D79-EEAF21269E60}" srcOrd="0" destOrd="0" presId="urn:microsoft.com/office/officeart/2016/7/layout/RepeatingBendingProcessNew"/>
    <dgm:cxn modelId="{4AFF22FB-57F1-478C-ABA5-9FB00AE38D84}" srcId="{25B26572-C985-4781-9026-F82F1BDD0990}" destId="{B5239155-112B-448B-831A-B64789CF7973}" srcOrd="1" destOrd="0" parTransId="{2AC728E2-5523-4847-A253-E9F63F6B983D}" sibTransId="{4744C77D-A2DE-4BA2-A60E-B5FFF3DDC0B7}"/>
    <dgm:cxn modelId="{D26C91FC-2A7F-D04F-BFC2-12D550CBCE74}" type="presOf" srcId="{7ED6B0BE-EB7F-4633-9AB7-A36713AF86F3}" destId="{0CCA3735-B2D5-C54A-AA10-D0DB7EBEDAB4}" srcOrd="0" destOrd="0" presId="urn:microsoft.com/office/officeart/2016/7/layout/RepeatingBendingProcessNew"/>
    <dgm:cxn modelId="{BD96D7C0-E804-EE4C-8A63-F4EB50DCB5FA}" type="presParOf" srcId="{B7C29900-363B-6C43-BF15-76AD150B11A2}" destId="{8938A630-19C0-AF40-8D27-AA3388B0DADD}" srcOrd="0" destOrd="0" presId="urn:microsoft.com/office/officeart/2016/7/layout/RepeatingBendingProcessNew"/>
    <dgm:cxn modelId="{3B404D06-CC19-9543-864B-89DFD392BB92}" type="presParOf" srcId="{B7C29900-363B-6C43-BF15-76AD150B11A2}" destId="{0114E85B-8A44-6947-B80B-C6761858D4D8}" srcOrd="1" destOrd="0" presId="urn:microsoft.com/office/officeart/2016/7/layout/RepeatingBendingProcessNew"/>
    <dgm:cxn modelId="{6A87782C-0B63-1342-9C7D-0C917FE1693D}" type="presParOf" srcId="{0114E85B-8A44-6947-B80B-C6761858D4D8}" destId="{8DEB2DD4-A38E-F241-AA06-78E1609D3BE6}" srcOrd="0" destOrd="0" presId="urn:microsoft.com/office/officeart/2016/7/layout/RepeatingBendingProcessNew"/>
    <dgm:cxn modelId="{37FF9639-9886-5841-B1D1-901B16E39164}" type="presParOf" srcId="{B7C29900-363B-6C43-BF15-76AD150B11A2}" destId="{1D401B02-4D8D-8949-8D79-EEAF21269E60}" srcOrd="2" destOrd="0" presId="urn:microsoft.com/office/officeart/2016/7/layout/RepeatingBendingProcessNew"/>
    <dgm:cxn modelId="{270533F2-2BBF-4948-8E01-32D370FAC40D}" type="presParOf" srcId="{B7C29900-363B-6C43-BF15-76AD150B11A2}" destId="{DF23B7C6-1B3C-674B-A3BD-C4C1E9F1974F}" srcOrd="3" destOrd="0" presId="urn:microsoft.com/office/officeart/2016/7/layout/RepeatingBendingProcessNew"/>
    <dgm:cxn modelId="{CDE0D94A-C685-0C4A-9476-32F19A85FF4D}" type="presParOf" srcId="{DF23B7C6-1B3C-674B-A3BD-C4C1E9F1974F}" destId="{7A62D884-2179-004B-A33C-80855D4165B1}" srcOrd="0" destOrd="0" presId="urn:microsoft.com/office/officeart/2016/7/layout/RepeatingBendingProcessNew"/>
    <dgm:cxn modelId="{6E5E8242-2146-D54B-B067-CCFBF10F2322}" type="presParOf" srcId="{B7C29900-363B-6C43-BF15-76AD150B11A2}" destId="{746E6E48-24FC-E940-B9F0-7B09DC0181C7}" srcOrd="4" destOrd="0" presId="urn:microsoft.com/office/officeart/2016/7/layout/RepeatingBendingProcessNew"/>
    <dgm:cxn modelId="{A939A1C0-B549-2F49-BB5B-5211A68273C2}" type="presParOf" srcId="{B7C29900-363B-6C43-BF15-76AD150B11A2}" destId="{C68483F1-1246-8A46-9E1D-2A42836DF76F}" srcOrd="5" destOrd="0" presId="urn:microsoft.com/office/officeart/2016/7/layout/RepeatingBendingProcessNew"/>
    <dgm:cxn modelId="{94C6C01E-F500-E14D-8F5C-2E66213D1F35}" type="presParOf" srcId="{C68483F1-1246-8A46-9E1D-2A42836DF76F}" destId="{AC445F27-F696-E84C-B64E-34191D2CD5E6}" srcOrd="0" destOrd="0" presId="urn:microsoft.com/office/officeart/2016/7/layout/RepeatingBendingProcessNew"/>
    <dgm:cxn modelId="{C449B61E-B623-C44E-B409-5511BEE442C4}" type="presParOf" srcId="{B7C29900-363B-6C43-BF15-76AD150B11A2}" destId="{54A5E953-EF0C-9141-A9FE-AA3213E056E8}" srcOrd="6" destOrd="0" presId="urn:microsoft.com/office/officeart/2016/7/layout/RepeatingBendingProcessNew"/>
    <dgm:cxn modelId="{D9F17E53-0E07-9146-937D-3E07906B9ACB}" type="presParOf" srcId="{B7C29900-363B-6C43-BF15-76AD150B11A2}" destId="{DC8B7AA3-81A6-514E-8EC8-D4FCEAC6040B}" srcOrd="7" destOrd="0" presId="urn:microsoft.com/office/officeart/2016/7/layout/RepeatingBendingProcessNew"/>
    <dgm:cxn modelId="{2C293B86-379A-6442-9CA2-2AE72635FDE4}" type="presParOf" srcId="{DC8B7AA3-81A6-514E-8EC8-D4FCEAC6040B}" destId="{0C2E99F8-BB6A-4A49-914B-C8E67CE35B7D}" srcOrd="0" destOrd="0" presId="urn:microsoft.com/office/officeart/2016/7/layout/RepeatingBendingProcessNew"/>
    <dgm:cxn modelId="{19052559-7EB2-8643-B516-049E55D44D19}" type="presParOf" srcId="{B7C29900-363B-6C43-BF15-76AD150B11A2}" destId="{0CCA3735-B2D5-C54A-AA10-D0DB7EBEDAB4}" srcOrd="8" destOrd="0" presId="urn:microsoft.com/office/officeart/2016/7/layout/RepeatingBendingProcessNew"/>
    <dgm:cxn modelId="{67C52A74-236E-1D4D-B57D-CB6091495F9F}" type="presParOf" srcId="{B7C29900-363B-6C43-BF15-76AD150B11A2}" destId="{E8786E14-27C9-CD4A-9FBF-93BA04F6C83F}" srcOrd="9" destOrd="0" presId="urn:microsoft.com/office/officeart/2016/7/layout/RepeatingBendingProcessNew"/>
    <dgm:cxn modelId="{67FBD91B-93A1-5847-B408-22BB39642ADD}" type="presParOf" srcId="{E8786E14-27C9-CD4A-9FBF-93BA04F6C83F}" destId="{2E7A79AE-E46B-8D4B-90EA-C3256C50FFD7}" srcOrd="0" destOrd="0" presId="urn:microsoft.com/office/officeart/2016/7/layout/RepeatingBendingProcessNew"/>
    <dgm:cxn modelId="{D1CD141B-566F-0142-B088-F40BA9EB651F}" type="presParOf" srcId="{B7C29900-363B-6C43-BF15-76AD150B11A2}" destId="{1761FAC7-DFE4-BB44-9F44-3E4C6A39C96C}" srcOrd="10" destOrd="0" presId="urn:microsoft.com/office/officeart/2016/7/layout/RepeatingBendingProcessNew"/>
    <dgm:cxn modelId="{0C72DC3D-FB5F-5D46-9C3F-155D62888340}" type="presParOf" srcId="{B7C29900-363B-6C43-BF15-76AD150B11A2}" destId="{7E3A80CD-69CE-2B46-80C2-8CC13736CA84}" srcOrd="11" destOrd="0" presId="urn:microsoft.com/office/officeart/2016/7/layout/RepeatingBendingProcessNew"/>
    <dgm:cxn modelId="{9C408CBA-A4CC-6848-9727-A45E5775046F}" type="presParOf" srcId="{7E3A80CD-69CE-2B46-80C2-8CC13736CA84}" destId="{A9326EF6-8A72-EB44-8B7F-A44D11EF180C}" srcOrd="0" destOrd="0" presId="urn:microsoft.com/office/officeart/2016/7/layout/RepeatingBendingProcessNew"/>
    <dgm:cxn modelId="{B7C22605-1C53-374C-8E2D-B29C4D36DCD0}" type="presParOf" srcId="{B7C29900-363B-6C43-BF15-76AD150B11A2}" destId="{13DBE6BE-7B07-BD4E-AB5A-D4DF3BCFF6E9}"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0E471-86EB-4FCA-A1D8-EE3C71967D61}"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7E508DE5-F506-464A-8B50-2D431F9450FF}">
      <dgm:prSet/>
      <dgm:spPr/>
      <dgm:t>
        <a:bodyPr/>
        <a:lstStyle/>
        <a:p>
          <a:r>
            <a:rPr lang="fr-FR"/>
            <a:t>Algorithme des Kmeans : méthode basée centroïdes </a:t>
          </a:r>
          <a:endParaRPr lang="en-US"/>
        </a:p>
      </dgm:t>
    </dgm:pt>
    <dgm:pt modelId="{1FA3F4A3-4224-4FE3-AA65-7DCBD691ED51}" type="parTrans" cxnId="{5EA38BD8-339B-4836-8C7E-77248C48B6B5}">
      <dgm:prSet/>
      <dgm:spPr/>
      <dgm:t>
        <a:bodyPr/>
        <a:lstStyle/>
        <a:p>
          <a:endParaRPr lang="en-US"/>
        </a:p>
      </dgm:t>
    </dgm:pt>
    <dgm:pt modelId="{917AEECF-98E8-4FBA-A192-529777464C24}" type="sibTrans" cxnId="{5EA38BD8-339B-4836-8C7E-77248C48B6B5}">
      <dgm:prSet/>
      <dgm:spPr/>
      <dgm:t>
        <a:bodyPr/>
        <a:lstStyle/>
        <a:p>
          <a:endParaRPr lang="en-US"/>
        </a:p>
      </dgm:t>
    </dgm:pt>
    <dgm:pt modelId="{DC4FF01D-027E-4A14-863C-CB0B4FF5E147}">
      <dgm:prSet/>
      <dgm:spPr/>
      <dgm:t>
        <a:bodyPr/>
        <a:lstStyle/>
        <a:p>
          <a:r>
            <a:rPr lang="fr-FR" u="sng"/>
            <a:t>Principe</a:t>
          </a:r>
          <a:r>
            <a:rPr lang="fr-FR"/>
            <a:t> : Partitionner les individus en minimisant la distance entre les points à l'intérieur de chaque partition</a:t>
          </a:r>
          <a:endParaRPr lang="en-US"/>
        </a:p>
      </dgm:t>
    </dgm:pt>
    <dgm:pt modelId="{990100E2-3706-4BB8-9E9B-AFF1A443BDF6}" type="parTrans" cxnId="{4FEE6BAB-2E62-441C-84EF-CDA6E7411338}">
      <dgm:prSet/>
      <dgm:spPr/>
      <dgm:t>
        <a:bodyPr/>
        <a:lstStyle/>
        <a:p>
          <a:endParaRPr lang="en-US"/>
        </a:p>
      </dgm:t>
    </dgm:pt>
    <dgm:pt modelId="{BEE26829-1F69-4D34-86FE-EFF0E6B88296}" type="sibTrans" cxnId="{4FEE6BAB-2E62-441C-84EF-CDA6E7411338}">
      <dgm:prSet/>
      <dgm:spPr/>
      <dgm:t>
        <a:bodyPr/>
        <a:lstStyle/>
        <a:p>
          <a:endParaRPr lang="en-US"/>
        </a:p>
      </dgm:t>
    </dgm:pt>
    <dgm:pt modelId="{BE749167-1D32-42B0-86E2-FC5592BCBC3E}">
      <dgm:prSet/>
      <dgm:spPr/>
      <dgm:t>
        <a:bodyPr/>
        <a:lstStyle/>
        <a:p>
          <a:r>
            <a:rPr lang="fr-FR" u="sng"/>
            <a:t>Avantages : </a:t>
          </a:r>
          <a:r>
            <a:rPr lang="fr-FR"/>
            <a:t>facile à implémenter et peut supporter des gros datasets</a:t>
          </a:r>
          <a:endParaRPr lang="en-US"/>
        </a:p>
      </dgm:t>
    </dgm:pt>
    <dgm:pt modelId="{50954800-5174-4F23-AE2D-38A46A1EDBA6}" type="parTrans" cxnId="{6A9E2CFC-9689-40F6-90A0-F5C0C7E6F68A}">
      <dgm:prSet/>
      <dgm:spPr/>
      <dgm:t>
        <a:bodyPr/>
        <a:lstStyle/>
        <a:p>
          <a:endParaRPr lang="en-US"/>
        </a:p>
      </dgm:t>
    </dgm:pt>
    <dgm:pt modelId="{2A408518-8A1C-4ED1-9249-F715AC14C356}" type="sibTrans" cxnId="{6A9E2CFC-9689-40F6-90A0-F5C0C7E6F68A}">
      <dgm:prSet/>
      <dgm:spPr/>
      <dgm:t>
        <a:bodyPr/>
        <a:lstStyle/>
        <a:p>
          <a:endParaRPr lang="en-US"/>
        </a:p>
      </dgm:t>
    </dgm:pt>
    <dgm:pt modelId="{4C23A34B-39A9-47B3-B633-411D8AA5C0EF}">
      <dgm:prSet/>
      <dgm:spPr/>
      <dgm:t>
        <a:bodyPr/>
        <a:lstStyle/>
        <a:p>
          <a:r>
            <a:rPr lang="fr-FR" u="sng"/>
            <a:t>Inconvénients : </a:t>
          </a:r>
          <a:r>
            <a:rPr lang="fr-FR"/>
            <a:t>sensible au nombre de clusters choisis, ne fonctionne pas bien avec des valeurs aberrantes</a:t>
          </a:r>
          <a:endParaRPr lang="en-US"/>
        </a:p>
      </dgm:t>
    </dgm:pt>
    <dgm:pt modelId="{538CD0BC-1825-4070-AAC5-314F593BAE51}" type="parTrans" cxnId="{45AA4D72-F3B7-4C06-8FE3-AD799F0994D6}">
      <dgm:prSet/>
      <dgm:spPr/>
      <dgm:t>
        <a:bodyPr/>
        <a:lstStyle/>
        <a:p>
          <a:endParaRPr lang="en-US"/>
        </a:p>
      </dgm:t>
    </dgm:pt>
    <dgm:pt modelId="{68ECF0F3-1E6F-47CA-BFF1-B990BFA1817A}" type="sibTrans" cxnId="{45AA4D72-F3B7-4C06-8FE3-AD799F0994D6}">
      <dgm:prSet/>
      <dgm:spPr/>
      <dgm:t>
        <a:bodyPr/>
        <a:lstStyle/>
        <a:p>
          <a:endParaRPr lang="en-US"/>
        </a:p>
      </dgm:t>
    </dgm:pt>
    <dgm:pt modelId="{B6D5128C-6EC2-4E66-84D0-9763250AC96A}">
      <dgm:prSet/>
      <dgm:spPr/>
      <dgm:t>
        <a:bodyPr/>
        <a:lstStyle/>
        <a:p>
          <a:r>
            <a:rPr lang="fr-FR"/>
            <a:t>Algorithme DBScan : méthode basé sur la densité locale</a:t>
          </a:r>
          <a:endParaRPr lang="en-US"/>
        </a:p>
      </dgm:t>
    </dgm:pt>
    <dgm:pt modelId="{D602CC9F-D005-479F-9913-AEDA046FF4D3}" type="parTrans" cxnId="{0108949F-728A-4F85-B688-EFC098554654}">
      <dgm:prSet/>
      <dgm:spPr/>
      <dgm:t>
        <a:bodyPr/>
        <a:lstStyle/>
        <a:p>
          <a:endParaRPr lang="en-US"/>
        </a:p>
      </dgm:t>
    </dgm:pt>
    <dgm:pt modelId="{C5C4E340-C5D6-48B1-9CC1-B0D0EC02FF1C}" type="sibTrans" cxnId="{0108949F-728A-4F85-B688-EFC098554654}">
      <dgm:prSet/>
      <dgm:spPr/>
      <dgm:t>
        <a:bodyPr/>
        <a:lstStyle/>
        <a:p>
          <a:endParaRPr lang="en-US"/>
        </a:p>
      </dgm:t>
    </dgm:pt>
    <dgm:pt modelId="{0056D3AF-2A2C-4C92-94A1-7801C486E097}">
      <dgm:prSet/>
      <dgm:spPr/>
      <dgm:t>
        <a:bodyPr/>
        <a:lstStyle/>
        <a:p>
          <a:r>
            <a:rPr lang="fr-FR" u="sng"/>
            <a:t>Principe : </a:t>
          </a:r>
          <a:r>
            <a:rPr lang="fr-FR"/>
            <a:t>définit des clusters en utilisant l’estimation de la densité locale</a:t>
          </a:r>
          <a:endParaRPr lang="en-US"/>
        </a:p>
      </dgm:t>
    </dgm:pt>
    <dgm:pt modelId="{3B9D45F0-187A-4503-9B4D-86805C72A260}" type="parTrans" cxnId="{C216A9BC-36D1-4387-B540-5BA1A5350CD2}">
      <dgm:prSet/>
      <dgm:spPr/>
      <dgm:t>
        <a:bodyPr/>
        <a:lstStyle/>
        <a:p>
          <a:endParaRPr lang="en-US"/>
        </a:p>
      </dgm:t>
    </dgm:pt>
    <dgm:pt modelId="{37FAC3D0-6076-4681-BA13-53E7984A29BA}" type="sibTrans" cxnId="{C216A9BC-36D1-4387-B540-5BA1A5350CD2}">
      <dgm:prSet/>
      <dgm:spPr/>
      <dgm:t>
        <a:bodyPr/>
        <a:lstStyle/>
        <a:p>
          <a:endParaRPr lang="en-US"/>
        </a:p>
      </dgm:t>
    </dgm:pt>
    <dgm:pt modelId="{11A2C8CC-F04C-48D1-8A2C-B19C1CB748FB}">
      <dgm:prSet/>
      <dgm:spPr/>
      <dgm:t>
        <a:bodyPr/>
        <a:lstStyle/>
        <a:p>
          <a:r>
            <a:rPr lang="fr-FR" u="sng" dirty="0"/>
            <a:t>Avantages : </a:t>
          </a:r>
          <a:r>
            <a:rPr lang="fr-FR" dirty="0"/>
            <a:t> pas besoin de définir le nombre de cluster au préalable et permet de bien gérer les valeurs aberrantes ou anomalies</a:t>
          </a:r>
          <a:endParaRPr lang="en-US" dirty="0"/>
        </a:p>
      </dgm:t>
    </dgm:pt>
    <dgm:pt modelId="{ED153BFE-8A91-4D84-93D4-6D6270780D1D}" type="parTrans" cxnId="{EF5392B0-DC43-4405-A508-72261AF22B7F}">
      <dgm:prSet/>
      <dgm:spPr/>
      <dgm:t>
        <a:bodyPr/>
        <a:lstStyle/>
        <a:p>
          <a:endParaRPr lang="en-US"/>
        </a:p>
      </dgm:t>
    </dgm:pt>
    <dgm:pt modelId="{14E93FDE-16B0-4F10-B293-5E2949045335}" type="sibTrans" cxnId="{EF5392B0-DC43-4405-A508-72261AF22B7F}">
      <dgm:prSet/>
      <dgm:spPr/>
      <dgm:t>
        <a:bodyPr/>
        <a:lstStyle/>
        <a:p>
          <a:endParaRPr lang="en-US"/>
        </a:p>
      </dgm:t>
    </dgm:pt>
    <dgm:pt modelId="{EA30B8DB-6A0E-45F0-8237-99BF7D5C28F5}">
      <dgm:prSet/>
      <dgm:spPr/>
      <dgm:t>
        <a:bodyPr/>
        <a:lstStyle/>
        <a:p>
          <a:r>
            <a:rPr lang="fr-FR" u="sng"/>
            <a:t>Inconvénients : </a:t>
          </a:r>
          <a:r>
            <a:rPr lang="fr-FR"/>
            <a:t>ne fonctionne pas très bien quand les clusters ont une densité variable et pas performant avec des données de très haute dimension</a:t>
          </a:r>
          <a:endParaRPr lang="en-US"/>
        </a:p>
      </dgm:t>
    </dgm:pt>
    <dgm:pt modelId="{4F2346BD-2B78-49BC-B764-035EFEE69D72}" type="parTrans" cxnId="{65535EEA-3268-4383-B6BD-0C84B53A3276}">
      <dgm:prSet/>
      <dgm:spPr/>
      <dgm:t>
        <a:bodyPr/>
        <a:lstStyle/>
        <a:p>
          <a:endParaRPr lang="en-US"/>
        </a:p>
      </dgm:t>
    </dgm:pt>
    <dgm:pt modelId="{1435B29A-B9CB-4A64-9E99-0E5B89CEDDC3}" type="sibTrans" cxnId="{65535EEA-3268-4383-B6BD-0C84B53A3276}">
      <dgm:prSet/>
      <dgm:spPr/>
      <dgm:t>
        <a:bodyPr/>
        <a:lstStyle/>
        <a:p>
          <a:endParaRPr lang="en-US"/>
        </a:p>
      </dgm:t>
    </dgm:pt>
    <dgm:pt modelId="{1519A922-595F-46B5-8395-63D08AA65964}">
      <dgm:prSet/>
      <dgm:spPr/>
      <dgm:t>
        <a:bodyPr/>
        <a:lstStyle/>
        <a:p>
          <a:r>
            <a:rPr lang="fr-FR"/>
            <a:t>Algorithme de Classification Ascendante Hiérarchique CAH :  méthode de regroupement hiérarchique </a:t>
          </a:r>
          <a:endParaRPr lang="en-US"/>
        </a:p>
      </dgm:t>
    </dgm:pt>
    <dgm:pt modelId="{E0A31239-F842-4B5A-8D67-408CA35C9471}" type="parTrans" cxnId="{CD33EB50-3A54-4024-A9E3-990DC1E01824}">
      <dgm:prSet/>
      <dgm:spPr/>
      <dgm:t>
        <a:bodyPr/>
        <a:lstStyle/>
        <a:p>
          <a:endParaRPr lang="en-US"/>
        </a:p>
      </dgm:t>
    </dgm:pt>
    <dgm:pt modelId="{7851FCF1-B701-4F4F-9210-B197200148EB}" type="sibTrans" cxnId="{CD33EB50-3A54-4024-A9E3-990DC1E01824}">
      <dgm:prSet/>
      <dgm:spPr/>
      <dgm:t>
        <a:bodyPr/>
        <a:lstStyle/>
        <a:p>
          <a:endParaRPr lang="en-US"/>
        </a:p>
      </dgm:t>
    </dgm:pt>
    <dgm:pt modelId="{3D5EA0A6-C3EE-460C-9CEC-B247AFEF5B88}">
      <dgm:prSet/>
      <dgm:spPr/>
      <dgm:t>
        <a:bodyPr/>
        <a:lstStyle/>
        <a:p>
          <a:r>
            <a:rPr lang="fr-FR" b="0" i="0" u="sng"/>
            <a:t>Principe : </a:t>
          </a:r>
          <a:r>
            <a:rPr lang="fr-FR" b="0" i="0"/>
            <a:t>tous les individus sont seuls dans une classe au début, puis sont rassemblés en classes de plus en plus grandes </a:t>
          </a:r>
          <a:endParaRPr lang="en-US"/>
        </a:p>
      </dgm:t>
    </dgm:pt>
    <dgm:pt modelId="{3FF97A18-B85B-4A89-8337-93D83EFC4A7C}" type="parTrans" cxnId="{F3A15BA3-4535-4865-9768-5132A149D359}">
      <dgm:prSet/>
      <dgm:spPr/>
      <dgm:t>
        <a:bodyPr/>
        <a:lstStyle/>
        <a:p>
          <a:endParaRPr lang="en-US"/>
        </a:p>
      </dgm:t>
    </dgm:pt>
    <dgm:pt modelId="{16C65105-CA64-4793-BAEA-D7DA83FBB11A}" type="sibTrans" cxnId="{F3A15BA3-4535-4865-9768-5132A149D359}">
      <dgm:prSet/>
      <dgm:spPr/>
      <dgm:t>
        <a:bodyPr/>
        <a:lstStyle/>
        <a:p>
          <a:endParaRPr lang="en-US"/>
        </a:p>
      </dgm:t>
    </dgm:pt>
    <dgm:pt modelId="{EB82D1D4-4A73-4DCD-BF71-AFA01FFFF6B6}">
      <dgm:prSet/>
      <dgm:spPr/>
      <dgm:t>
        <a:bodyPr/>
        <a:lstStyle/>
        <a:p>
          <a:r>
            <a:rPr lang="fr-FR" u="sng"/>
            <a:t>Avantages : </a:t>
          </a:r>
          <a:r>
            <a:rPr lang="fr-FR"/>
            <a:t> pas nécessaire de définir le nombre de cluster au préalable et facile à mettre en oeuvre</a:t>
          </a:r>
          <a:endParaRPr lang="en-US"/>
        </a:p>
      </dgm:t>
    </dgm:pt>
    <dgm:pt modelId="{04098432-43F8-42FD-BA2A-2DC54C663482}" type="parTrans" cxnId="{51632F9D-FFC5-4BB8-91A3-FF7F4344D30E}">
      <dgm:prSet/>
      <dgm:spPr/>
      <dgm:t>
        <a:bodyPr/>
        <a:lstStyle/>
        <a:p>
          <a:endParaRPr lang="en-US"/>
        </a:p>
      </dgm:t>
    </dgm:pt>
    <dgm:pt modelId="{D8F55EAF-940C-4650-A309-A5B1534FBD61}" type="sibTrans" cxnId="{51632F9D-FFC5-4BB8-91A3-FF7F4344D30E}">
      <dgm:prSet/>
      <dgm:spPr/>
      <dgm:t>
        <a:bodyPr/>
        <a:lstStyle/>
        <a:p>
          <a:endParaRPr lang="en-US"/>
        </a:p>
      </dgm:t>
    </dgm:pt>
    <dgm:pt modelId="{BF6067C3-D1C9-413E-8571-5540DAECB964}">
      <dgm:prSet/>
      <dgm:spPr/>
      <dgm:t>
        <a:bodyPr/>
        <a:lstStyle/>
        <a:p>
          <a:r>
            <a:rPr lang="fr-FR" u="sng" dirty="0"/>
            <a:t>Inconvénients : </a:t>
          </a:r>
          <a:r>
            <a:rPr lang="fr-FR" dirty="0"/>
            <a:t>ne fonctionne pas très bien quand les clusters ont une densité variable et pas performant avec des données de très haute dimension</a:t>
          </a:r>
          <a:endParaRPr lang="en-US" dirty="0"/>
        </a:p>
      </dgm:t>
    </dgm:pt>
    <dgm:pt modelId="{AF7F1A59-6787-410E-9ED9-13C3A711AF52}" type="parTrans" cxnId="{4F343BB1-0A1C-458A-974A-2A9005793658}">
      <dgm:prSet/>
      <dgm:spPr/>
      <dgm:t>
        <a:bodyPr/>
        <a:lstStyle/>
        <a:p>
          <a:endParaRPr lang="en-US"/>
        </a:p>
      </dgm:t>
    </dgm:pt>
    <dgm:pt modelId="{AEE6AC63-89C9-4A29-BEE5-173853AC7322}" type="sibTrans" cxnId="{4F343BB1-0A1C-458A-974A-2A9005793658}">
      <dgm:prSet/>
      <dgm:spPr/>
      <dgm:t>
        <a:bodyPr/>
        <a:lstStyle/>
        <a:p>
          <a:endParaRPr lang="en-US"/>
        </a:p>
      </dgm:t>
    </dgm:pt>
    <dgm:pt modelId="{F0EF1FE1-39E1-4AFA-BE7F-49B03EC1FBDF}" type="pres">
      <dgm:prSet presAssocID="{1780E471-86EB-4FCA-A1D8-EE3C71967D61}" presName="linear" presStyleCnt="0">
        <dgm:presLayoutVars>
          <dgm:dir/>
          <dgm:animLvl val="lvl"/>
          <dgm:resizeHandles val="exact"/>
        </dgm:presLayoutVars>
      </dgm:prSet>
      <dgm:spPr/>
    </dgm:pt>
    <dgm:pt modelId="{40F53856-0560-4F55-BDBE-1B77AD891C35}" type="pres">
      <dgm:prSet presAssocID="{7E508DE5-F506-464A-8B50-2D431F9450FF}" presName="parentLin" presStyleCnt="0"/>
      <dgm:spPr/>
    </dgm:pt>
    <dgm:pt modelId="{C0D29D3F-85C4-4172-BCBF-A0B20C1FEDC6}" type="pres">
      <dgm:prSet presAssocID="{7E508DE5-F506-464A-8B50-2D431F9450FF}" presName="parentLeftMargin" presStyleLbl="node1" presStyleIdx="0" presStyleCnt="3"/>
      <dgm:spPr/>
    </dgm:pt>
    <dgm:pt modelId="{24C794F6-C7C8-4B50-9E45-4804F4E811C5}" type="pres">
      <dgm:prSet presAssocID="{7E508DE5-F506-464A-8B50-2D431F9450FF}" presName="parentText" presStyleLbl="node1" presStyleIdx="0" presStyleCnt="3">
        <dgm:presLayoutVars>
          <dgm:chMax val="0"/>
          <dgm:bulletEnabled val="1"/>
        </dgm:presLayoutVars>
      </dgm:prSet>
      <dgm:spPr/>
    </dgm:pt>
    <dgm:pt modelId="{F3EA20EC-918F-4D58-A0E4-F6B10E694B57}" type="pres">
      <dgm:prSet presAssocID="{7E508DE5-F506-464A-8B50-2D431F9450FF}" presName="negativeSpace" presStyleCnt="0"/>
      <dgm:spPr/>
    </dgm:pt>
    <dgm:pt modelId="{8B5FD493-0BC1-4D54-A3E0-69D15B97436F}" type="pres">
      <dgm:prSet presAssocID="{7E508DE5-F506-464A-8B50-2D431F9450FF}" presName="childText" presStyleLbl="conFgAcc1" presStyleIdx="0" presStyleCnt="3">
        <dgm:presLayoutVars>
          <dgm:bulletEnabled val="1"/>
        </dgm:presLayoutVars>
      </dgm:prSet>
      <dgm:spPr/>
    </dgm:pt>
    <dgm:pt modelId="{2DB476A3-0104-486B-9171-03B7CE3AD83A}" type="pres">
      <dgm:prSet presAssocID="{917AEECF-98E8-4FBA-A192-529777464C24}" presName="spaceBetweenRectangles" presStyleCnt="0"/>
      <dgm:spPr/>
    </dgm:pt>
    <dgm:pt modelId="{D5E65286-04DD-45E5-86F2-2FC2DC4CBAB5}" type="pres">
      <dgm:prSet presAssocID="{B6D5128C-6EC2-4E66-84D0-9763250AC96A}" presName="parentLin" presStyleCnt="0"/>
      <dgm:spPr/>
    </dgm:pt>
    <dgm:pt modelId="{EDDD3310-8ECE-4FC9-A593-105AF43EB44A}" type="pres">
      <dgm:prSet presAssocID="{B6D5128C-6EC2-4E66-84D0-9763250AC96A}" presName="parentLeftMargin" presStyleLbl="node1" presStyleIdx="0" presStyleCnt="3"/>
      <dgm:spPr/>
    </dgm:pt>
    <dgm:pt modelId="{27E548DB-4D60-4CAE-874E-B048FEA7E286}" type="pres">
      <dgm:prSet presAssocID="{B6D5128C-6EC2-4E66-84D0-9763250AC96A}" presName="parentText" presStyleLbl="node1" presStyleIdx="1" presStyleCnt="3">
        <dgm:presLayoutVars>
          <dgm:chMax val="0"/>
          <dgm:bulletEnabled val="1"/>
        </dgm:presLayoutVars>
      </dgm:prSet>
      <dgm:spPr/>
    </dgm:pt>
    <dgm:pt modelId="{10935EFC-9DC3-400F-AB1A-ECD82DD390BE}" type="pres">
      <dgm:prSet presAssocID="{B6D5128C-6EC2-4E66-84D0-9763250AC96A}" presName="negativeSpace" presStyleCnt="0"/>
      <dgm:spPr/>
    </dgm:pt>
    <dgm:pt modelId="{0B57D911-471C-482D-A922-F23EAEE30DD6}" type="pres">
      <dgm:prSet presAssocID="{B6D5128C-6EC2-4E66-84D0-9763250AC96A}" presName="childText" presStyleLbl="conFgAcc1" presStyleIdx="1" presStyleCnt="3">
        <dgm:presLayoutVars>
          <dgm:bulletEnabled val="1"/>
        </dgm:presLayoutVars>
      </dgm:prSet>
      <dgm:spPr/>
    </dgm:pt>
    <dgm:pt modelId="{1850EFB6-E7F1-4506-895B-3D9FCAAB8CFB}" type="pres">
      <dgm:prSet presAssocID="{C5C4E340-C5D6-48B1-9CC1-B0D0EC02FF1C}" presName="spaceBetweenRectangles" presStyleCnt="0"/>
      <dgm:spPr/>
    </dgm:pt>
    <dgm:pt modelId="{951BDD12-91C2-4736-841B-121BCC1AB07E}" type="pres">
      <dgm:prSet presAssocID="{1519A922-595F-46B5-8395-63D08AA65964}" presName="parentLin" presStyleCnt="0"/>
      <dgm:spPr/>
    </dgm:pt>
    <dgm:pt modelId="{B765B3C5-9730-412B-BFE8-8168E9FD664D}" type="pres">
      <dgm:prSet presAssocID="{1519A922-595F-46B5-8395-63D08AA65964}" presName="parentLeftMargin" presStyleLbl="node1" presStyleIdx="1" presStyleCnt="3"/>
      <dgm:spPr/>
    </dgm:pt>
    <dgm:pt modelId="{B361EAFD-C60F-4761-9635-253F94963971}" type="pres">
      <dgm:prSet presAssocID="{1519A922-595F-46B5-8395-63D08AA65964}" presName="parentText" presStyleLbl="node1" presStyleIdx="2" presStyleCnt="3">
        <dgm:presLayoutVars>
          <dgm:chMax val="0"/>
          <dgm:bulletEnabled val="1"/>
        </dgm:presLayoutVars>
      </dgm:prSet>
      <dgm:spPr/>
    </dgm:pt>
    <dgm:pt modelId="{928480E6-EC62-4107-B572-4ECEA5003FA3}" type="pres">
      <dgm:prSet presAssocID="{1519A922-595F-46B5-8395-63D08AA65964}" presName="negativeSpace" presStyleCnt="0"/>
      <dgm:spPr/>
    </dgm:pt>
    <dgm:pt modelId="{552BE10A-37BA-4116-B10D-0406F9DB675E}" type="pres">
      <dgm:prSet presAssocID="{1519A922-595F-46B5-8395-63D08AA65964}" presName="childText" presStyleLbl="conFgAcc1" presStyleIdx="2" presStyleCnt="3">
        <dgm:presLayoutVars>
          <dgm:bulletEnabled val="1"/>
        </dgm:presLayoutVars>
      </dgm:prSet>
      <dgm:spPr/>
    </dgm:pt>
  </dgm:ptLst>
  <dgm:cxnLst>
    <dgm:cxn modelId="{78DDD807-0A77-42B0-8C4E-0EDEE020E98B}" type="presOf" srcId="{1519A922-595F-46B5-8395-63D08AA65964}" destId="{B765B3C5-9730-412B-BFE8-8168E9FD664D}" srcOrd="0" destOrd="0" presId="urn:microsoft.com/office/officeart/2005/8/layout/list1"/>
    <dgm:cxn modelId="{01AC2817-814E-4038-89CB-508389BA7DCE}" type="presOf" srcId="{11A2C8CC-F04C-48D1-8A2C-B19C1CB748FB}" destId="{0B57D911-471C-482D-A922-F23EAEE30DD6}" srcOrd="0" destOrd="1" presId="urn:microsoft.com/office/officeart/2005/8/layout/list1"/>
    <dgm:cxn modelId="{0CB87D37-2148-4296-8CE0-3FAB03EF8D18}" type="presOf" srcId="{3D5EA0A6-C3EE-460C-9CEC-B247AFEF5B88}" destId="{552BE10A-37BA-4116-B10D-0406F9DB675E}" srcOrd="0" destOrd="0" presId="urn:microsoft.com/office/officeart/2005/8/layout/list1"/>
    <dgm:cxn modelId="{4C5C6D5E-E6F4-4CB9-887F-4EC5ED6041DB}" type="presOf" srcId="{7E508DE5-F506-464A-8B50-2D431F9450FF}" destId="{24C794F6-C7C8-4B50-9E45-4804F4E811C5}" srcOrd="1" destOrd="0" presId="urn:microsoft.com/office/officeart/2005/8/layout/list1"/>
    <dgm:cxn modelId="{FFD33A6E-09B7-4470-B047-6ADED8D34FA2}" type="presOf" srcId="{4C23A34B-39A9-47B3-B633-411D8AA5C0EF}" destId="{8B5FD493-0BC1-4D54-A3E0-69D15B97436F}" srcOrd="0" destOrd="2" presId="urn:microsoft.com/office/officeart/2005/8/layout/list1"/>
    <dgm:cxn modelId="{404A9E4F-0B3C-4BF4-A438-D878D1D6CAE4}" type="presOf" srcId="{EA30B8DB-6A0E-45F0-8237-99BF7D5C28F5}" destId="{0B57D911-471C-482D-A922-F23EAEE30DD6}" srcOrd="0" destOrd="2" presId="urn:microsoft.com/office/officeart/2005/8/layout/list1"/>
    <dgm:cxn modelId="{CD33EB50-3A54-4024-A9E3-990DC1E01824}" srcId="{1780E471-86EB-4FCA-A1D8-EE3C71967D61}" destId="{1519A922-595F-46B5-8395-63D08AA65964}" srcOrd="2" destOrd="0" parTransId="{E0A31239-F842-4B5A-8D67-408CA35C9471}" sibTransId="{7851FCF1-B701-4F4F-9210-B197200148EB}"/>
    <dgm:cxn modelId="{D8D7ED71-7FA4-47B7-BE58-549EC21C4772}" type="presOf" srcId="{BF6067C3-D1C9-413E-8571-5540DAECB964}" destId="{552BE10A-37BA-4116-B10D-0406F9DB675E}" srcOrd="0" destOrd="2" presId="urn:microsoft.com/office/officeart/2005/8/layout/list1"/>
    <dgm:cxn modelId="{45AA4D72-F3B7-4C06-8FE3-AD799F0994D6}" srcId="{7E508DE5-F506-464A-8B50-2D431F9450FF}" destId="{4C23A34B-39A9-47B3-B633-411D8AA5C0EF}" srcOrd="2" destOrd="0" parTransId="{538CD0BC-1825-4070-AAC5-314F593BAE51}" sibTransId="{68ECF0F3-1E6F-47CA-BFF1-B990BFA1817A}"/>
    <dgm:cxn modelId="{BCD4E553-91F3-4E6D-8ACB-73A8D1C69AAF}" type="presOf" srcId="{1519A922-595F-46B5-8395-63D08AA65964}" destId="{B361EAFD-C60F-4761-9635-253F94963971}" srcOrd="1" destOrd="0" presId="urn:microsoft.com/office/officeart/2005/8/layout/list1"/>
    <dgm:cxn modelId="{07385879-E070-44A6-9637-92984DA03D3D}" type="presOf" srcId="{7E508DE5-F506-464A-8B50-2D431F9450FF}" destId="{C0D29D3F-85C4-4172-BCBF-A0B20C1FEDC6}" srcOrd="0" destOrd="0" presId="urn:microsoft.com/office/officeart/2005/8/layout/list1"/>
    <dgm:cxn modelId="{CD6C0C7F-344F-4980-B304-FE4577A7A6D2}" type="presOf" srcId="{1780E471-86EB-4FCA-A1D8-EE3C71967D61}" destId="{F0EF1FE1-39E1-4AFA-BE7F-49B03EC1FBDF}" srcOrd="0" destOrd="0" presId="urn:microsoft.com/office/officeart/2005/8/layout/list1"/>
    <dgm:cxn modelId="{51632F9D-FFC5-4BB8-91A3-FF7F4344D30E}" srcId="{1519A922-595F-46B5-8395-63D08AA65964}" destId="{EB82D1D4-4A73-4DCD-BF71-AFA01FFFF6B6}" srcOrd="1" destOrd="0" parTransId="{04098432-43F8-42FD-BA2A-2DC54C663482}" sibTransId="{D8F55EAF-940C-4650-A309-A5B1534FBD61}"/>
    <dgm:cxn modelId="{0108949F-728A-4F85-B688-EFC098554654}" srcId="{1780E471-86EB-4FCA-A1D8-EE3C71967D61}" destId="{B6D5128C-6EC2-4E66-84D0-9763250AC96A}" srcOrd="1" destOrd="0" parTransId="{D602CC9F-D005-479F-9913-AEDA046FF4D3}" sibTransId="{C5C4E340-C5D6-48B1-9CC1-B0D0EC02FF1C}"/>
    <dgm:cxn modelId="{F3A15BA3-4535-4865-9768-5132A149D359}" srcId="{1519A922-595F-46B5-8395-63D08AA65964}" destId="{3D5EA0A6-C3EE-460C-9CEC-B247AFEF5B88}" srcOrd="0" destOrd="0" parTransId="{3FF97A18-B85B-4A89-8337-93D83EFC4A7C}" sibTransId="{16C65105-CA64-4793-BAEA-D7DA83FBB11A}"/>
    <dgm:cxn modelId="{4FEE6BAB-2E62-441C-84EF-CDA6E7411338}" srcId="{7E508DE5-F506-464A-8B50-2D431F9450FF}" destId="{DC4FF01D-027E-4A14-863C-CB0B4FF5E147}" srcOrd="0" destOrd="0" parTransId="{990100E2-3706-4BB8-9E9B-AFF1A443BDF6}" sibTransId="{BEE26829-1F69-4D34-86FE-EFF0E6B88296}"/>
    <dgm:cxn modelId="{EF5392B0-DC43-4405-A508-72261AF22B7F}" srcId="{B6D5128C-6EC2-4E66-84D0-9763250AC96A}" destId="{11A2C8CC-F04C-48D1-8A2C-B19C1CB748FB}" srcOrd="1" destOrd="0" parTransId="{ED153BFE-8A91-4D84-93D4-6D6270780D1D}" sibTransId="{14E93FDE-16B0-4F10-B293-5E2949045335}"/>
    <dgm:cxn modelId="{4F343BB1-0A1C-458A-974A-2A9005793658}" srcId="{1519A922-595F-46B5-8395-63D08AA65964}" destId="{BF6067C3-D1C9-413E-8571-5540DAECB964}" srcOrd="2" destOrd="0" parTransId="{AF7F1A59-6787-410E-9ED9-13C3A711AF52}" sibTransId="{AEE6AC63-89C9-4A29-BEE5-173853AC7322}"/>
    <dgm:cxn modelId="{C216A9BC-36D1-4387-B540-5BA1A5350CD2}" srcId="{B6D5128C-6EC2-4E66-84D0-9763250AC96A}" destId="{0056D3AF-2A2C-4C92-94A1-7801C486E097}" srcOrd="0" destOrd="0" parTransId="{3B9D45F0-187A-4503-9B4D-86805C72A260}" sibTransId="{37FAC3D0-6076-4681-BA13-53E7984A29BA}"/>
    <dgm:cxn modelId="{4BF581C7-7C7C-4ABB-B00A-82670706BEC5}" type="presOf" srcId="{DC4FF01D-027E-4A14-863C-CB0B4FF5E147}" destId="{8B5FD493-0BC1-4D54-A3E0-69D15B97436F}" srcOrd="0" destOrd="0" presId="urn:microsoft.com/office/officeart/2005/8/layout/list1"/>
    <dgm:cxn modelId="{80B411D7-B26D-47BF-90F3-6CFED829F4E3}" type="presOf" srcId="{B6D5128C-6EC2-4E66-84D0-9763250AC96A}" destId="{27E548DB-4D60-4CAE-874E-B048FEA7E286}" srcOrd="1" destOrd="0" presId="urn:microsoft.com/office/officeart/2005/8/layout/list1"/>
    <dgm:cxn modelId="{5EA38BD8-339B-4836-8C7E-77248C48B6B5}" srcId="{1780E471-86EB-4FCA-A1D8-EE3C71967D61}" destId="{7E508DE5-F506-464A-8B50-2D431F9450FF}" srcOrd="0" destOrd="0" parTransId="{1FA3F4A3-4224-4FE3-AA65-7DCBD691ED51}" sibTransId="{917AEECF-98E8-4FBA-A192-529777464C24}"/>
    <dgm:cxn modelId="{09B476DC-8E2D-496E-BFB2-248D01D3C1A7}" type="presOf" srcId="{EB82D1D4-4A73-4DCD-BF71-AFA01FFFF6B6}" destId="{552BE10A-37BA-4116-B10D-0406F9DB675E}" srcOrd="0" destOrd="1" presId="urn:microsoft.com/office/officeart/2005/8/layout/list1"/>
    <dgm:cxn modelId="{C4DBD3E0-5B23-4987-BDC8-1B3648994BD7}" type="presOf" srcId="{BE749167-1D32-42B0-86E2-FC5592BCBC3E}" destId="{8B5FD493-0BC1-4D54-A3E0-69D15B97436F}" srcOrd="0" destOrd="1" presId="urn:microsoft.com/office/officeart/2005/8/layout/list1"/>
    <dgm:cxn modelId="{65535EEA-3268-4383-B6BD-0C84B53A3276}" srcId="{B6D5128C-6EC2-4E66-84D0-9763250AC96A}" destId="{EA30B8DB-6A0E-45F0-8237-99BF7D5C28F5}" srcOrd="2" destOrd="0" parTransId="{4F2346BD-2B78-49BC-B764-035EFEE69D72}" sibTransId="{1435B29A-B9CB-4A64-9E99-0E5B89CEDDC3}"/>
    <dgm:cxn modelId="{53F7C2F3-B6DD-4C57-82F6-B8D694C06E80}" type="presOf" srcId="{B6D5128C-6EC2-4E66-84D0-9763250AC96A}" destId="{EDDD3310-8ECE-4FC9-A593-105AF43EB44A}" srcOrd="0" destOrd="0" presId="urn:microsoft.com/office/officeart/2005/8/layout/list1"/>
    <dgm:cxn modelId="{5A8235FA-D87D-4628-9C0E-6433F5007B79}" type="presOf" srcId="{0056D3AF-2A2C-4C92-94A1-7801C486E097}" destId="{0B57D911-471C-482D-A922-F23EAEE30DD6}" srcOrd="0" destOrd="0" presId="urn:microsoft.com/office/officeart/2005/8/layout/list1"/>
    <dgm:cxn modelId="{6A9E2CFC-9689-40F6-90A0-F5C0C7E6F68A}" srcId="{7E508DE5-F506-464A-8B50-2D431F9450FF}" destId="{BE749167-1D32-42B0-86E2-FC5592BCBC3E}" srcOrd="1" destOrd="0" parTransId="{50954800-5174-4F23-AE2D-38A46A1EDBA6}" sibTransId="{2A408518-8A1C-4ED1-9249-F715AC14C356}"/>
    <dgm:cxn modelId="{C5FCC663-484A-4617-A9E1-8B96C73FA980}" type="presParOf" srcId="{F0EF1FE1-39E1-4AFA-BE7F-49B03EC1FBDF}" destId="{40F53856-0560-4F55-BDBE-1B77AD891C35}" srcOrd="0" destOrd="0" presId="urn:microsoft.com/office/officeart/2005/8/layout/list1"/>
    <dgm:cxn modelId="{960AE386-CA8B-4F1F-8461-F8309DDA8FDC}" type="presParOf" srcId="{40F53856-0560-4F55-BDBE-1B77AD891C35}" destId="{C0D29D3F-85C4-4172-BCBF-A0B20C1FEDC6}" srcOrd="0" destOrd="0" presId="urn:microsoft.com/office/officeart/2005/8/layout/list1"/>
    <dgm:cxn modelId="{6CD7ED58-A326-4102-BF3C-D27EF9916371}" type="presParOf" srcId="{40F53856-0560-4F55-BDBE-1B77AD891C35}" destId="{24C794F6-C7C8-4B50-9E45-4804F4E811C5}" srcOrd="1" destOrd="0" presId="urn:microsoft.com/office/officeart/2005/8/layout/list1"/>
    <dgm:cxn modelId="{F8630D30-2DB6-444D-BED4-5FBC51FF656D}" type="presParOf" srcId="{F0EF1FE1-39E1-4AFA-BE7F-49B03EC1FBDF}" destId="{F3EA20EC-918F-4D58-A0E4-F6B10E694B57}" srcOrd="1" destOrd="0" presId="urn:microsoft.com/office/officeart/2005/8/layout/list1"/>
    <dgm:cxn modelId="{AFCF5767-485C-4398-A645-F7B5CBBD3821}" type="presParOf" srcId="{F0EF1FE1-39E1-4AFA-BE7F-49B03EC1FBDF}" destId="{8B5FD493-0BC1-4D54-A3E0-69D15B97436F}" srcOrd="2" destOrd="0" presId="urn:microsoft.com/office/officeart/2005/8/layout/list1"/>
    <dgm:cxn modelId="{1001B689-A103-415D-8862-CDE8D383A11F}" type="presParOf" srcId="{F0EF1FE1-39E1-4AFA-BE7F-49B03EC1FBDF}" destId="{2DB476A3-0104-486B-9171-03B7CE3AD83A}" srcOrd="3" destOrd="0" presId="urn:microsoft.com/office/officeart/2005/8/layout/list1"/>
    <dgm:cxn modelId="{955A08E2-F226-465B-B4E6-D89E1BDBFE9A}" type="presParOf" srcId="{F0EF1FE1-39E1-4AFA-BE7F-49B03EC1FBDF}" destId="{D5E65286-04DD-45E5-86F2-2FC2DC4CBAB5}" srcOrd="4" destOrd="0" presId="urn:microsoft.com/office/officeart/2005/8/layout/list1"/>
    <dgm:cxn modelId="{FD22B613-D068-4902-B5DD-68E5ABCC08F8}" type="presParOf" srcId="{D5E65286-04DD-45E5-86F2-2FC2DC4CBAB5}" destId="{EDDD3310-8ECE-4FC9-A593-105AF43EB44A}" srcOrd="0" destOrd="0" presId="urn:microsoft.com/office/officeart/2005/8/layout/list1"/>
    <dgm:cxn modelId="{59E1FBD3-0941-4043-91D7-A331EFEB13D5}" type="presParOf" srcId="{D5E65286-04DD-45E5-86F2-2FC2DC4CBAB5}" destId="{27E548DB-4D60-4CAE-874E-B048FEA7E286}" srcOrd="1" destOrd="0" presId="urn:microsoft.com/office/officeart/2005/8/layout/list1"/>
    <dgm:cxn modelId="{18BF2961-5393-4D39-A0C4-B309C048486E}" type="presParOf" srcId="{F0EF1FE1-39E1-4AFA-BE7F-49B03EC1FBDF}" destId="{10935EFC-9DC3-400F-AB1A-ECD82DD390BE}" srcOrd="5" destOrd="0" presId="urn:microsoft.com/office/officeart/2005/8/layout/list1"/>
    <dgm:cxn modelId="{BCC10C99-1AA7-48BC-AA82-4E9BF405314C}" type="presParOf" srcId="{F0EF1FE1-39E1-4AFA-BE7F-49B03EC1FBDF}" destId="{0B57D911-471C-482D-A922-F23EAEE30DD6}" srcOrd="6" destOrd="0" presId="urn:microsoft.com/office/officeart/2005/8/layout/list1"/>
    <dgm:cxn modelId="{40E2F246-141B-4FDB-80D4-FC71E7A522B6}" type="presParOf" srcId="{F0EF1FE1-39E1-4AFA-BE7F-49B03EC1FBDF}" destId="{1850EFB6-E7F1-4506-895B-3D9FCAAB8CFB}" srcOrd="7" destOrd="0" presId="urn:microsoft.com/office/officeart/2005/8/layout/list1"/>
    <dgm:cxn modelId="{B6BFBDDE-EF12-4903-9ED0-EE90A0C86E28}" type="presParOf" srcId="{F0EF1FE1-39E1-4AFA-BE7F-49B03EC1FBDF}" destId="{951BDD12-91C2-4736-841B-121BCC1AB07E}" srcOrd="8" destOrd="0" presId="urn:microsoft.com/office/officeart/2005/8/layout/list1"/>
    <dgm:cxn modelId="{EA5ADC54-A23A-418B-9E0F-733B3BF8F0F9}" type="presParOf" srcId="{951BDD12-91C2-4736-841B-121BCC1AB07E}" destId="{B765B3C5-9730-412B-BFE8-8168E9FD664D}" srcOrd="0" destOrd="0" presId="urn:microsoft.com/office/officeart/2005/8/layout/list1"/>
    <dgm:cxn modelId="{C6CD99BD-B2D3-4753-A8BE-9EE0F624D877}" type="presParOf" srcId="{951BDD12-91C2-4736-841B-121BCC1AB07E}" destId="{B361EAFD-C60F-4761-9635-253F94963971}" srcOrd="1" destOrd="0" presId="urn:microsoft.com/office/officeart/2005/8/layout/list1"/>
    <dgm:cxn modelId="{49C7F4DF-FCE0-400B-B0ED-85A5E888D6B1}" type="presParOf" srcId="{F0EF1FE1-39E1-4AFA-BE7F-49B03EC1FBDF}" destId="{928480E6-EC62-4107-B572-4ECEA5003FA3}" srcOrd="9" destOrd="0" presId="urn:microsoft.com/office/officeart/2005/8/layout/list1"/>
    <dgm:cxn modelId="{3675D013-F172-4942-A819-B5E2F8431017}" type="presParOf" srcId="{F0EF1FE1-39E1-4AFA-BE7F-49B03EC1FBDF}" destId="{552BE10A-37BA-4116-B10D-0406F9DB675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0ABAC-022A-FC44-A841-647D61B17A64}">
      <dsp:nvSpPr>
        <dsp:cNvPr id="0" name=""/>
        <dsp:cNvSpPr/>
      </dsp:nvSpPr>
      <dsp:spPr>
        <a:xfrm>
          <a:off x="2207563"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9561" y="649966"/>
        <a:ext cx="24978" cy="4995"/>
      </dsp:txXfrm>
    </dsp:sp>
    <dsp:sp modelId="{A99B5C06-3C29-CB4E-8BB0-F6A0B394EE8B}">
      <dsp:nvSpPr>
        <dsp:cNvPr id="0" name=""/>
        <dsp:cNvSpPr/>
      </dsp:nvSpPr>
      <dsp:spPr>
        <a:xfrm>
          <a:off x="37290"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a:t>Dataset des commandes </a:t>
          </a:r>
          <a:endParaRPr lang="en-US" sz="2000" kern="1200"/>
        </a:p>
      </dsp:txBody>
      <dsp:txXfrm>
        <a:off x="37290" y="842"/>
        <a:ext cx="2172072" cy="1303243"/>
      </dsp:txXfrm>
    </dsp:sp>
    <dsp:sp modelId="{7166B7C2-9E1D-3D4E-B995-7D26790B34E9}">
      <dsp:nvSpPr>
        <dsp:cNvPr id="0" name=""/>
        <dsp:cNvSpPr/>
      </dsp:nvSpPr>
      <dsp:spPr>
        <a:xfrm>
          <a:off x="4879211"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210" y="649966"/>
        <a:ext cx="24978" cy="4995"/>
      </dsp:txXfrm>
    </dsp:sp>
    <dsp:sp modelId="{E378A3A7-A532-4849-8D71-FDFDBADB654E}">
      <dsp:nvSpPr>
        <dsp:cNvPr id="0" name=""/>
        <dsp:cNvSpPr/>
      </dsp:nvSpPr>
      <dsp:spPr>
        <a:xfrm>
          <a:off x="2708939"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dirty="0" err="1"/>
            <a:t>Dataset</a:t>
          </a:r>
          <a:r>
            <a:rPr lang="fr-FR" sz="2000" kern="1200" dirty="0"/>
            <a:t> des clients sur l’ID de client</a:t>
          </a:r>
          <a:endParaRPr lang="en-US" sz="2000" kern="1200" dirty="0"/>
        </a:p>
      </dsp:txBody>
      <dsp:txXfrm>
        <a:off x="2708939" y="842"/>
        <a:ext cx="2172072" cy="1303243"/>
      </dsp:txXfrm>
    </dsp:sp>
    <dsp:sp modelId="{7509CB6F-CA1A-8A48-90D6-8DEB36421C4A}">
      <dsp:nvSpPr>
        <dsp:cNvPr id="0" name=""/>
        <dsp:cNvSpPr/>
      </dsp:nvSpPr>
      <dsp:spPr>
        <a:xfrm>
          <a:off x="7550860"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72859" y="649966"/>
        <a:ext cx="24978" cy="4995"/>
      </dsp:txXfrm>
    </dsp:sp>
    <dsp:sp modelId="{80F08F60-B879-9045-B47B-F4D839AD44E8}">
      <dsp:nvSpPr>
        <dsp:cNvPr id="0" name=""/>
        <dsp:cNvSpPr/>
      </dsp:nvSpPr>
      <dsp:spPr>
        <a:xfrm>
          <a:off x="5380588"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dirty="0" err="1"/>
            <a:t>Dataset</a:t>
          </a:r>
          <a:r>
            <a:rPr lang="fr-FR" sz="2000" kern="1200" dirty="0"/>
            <a:t> articles de commandes sur l’ID de commande</a:t>
          </a:r>
          <a:endParaRPr lang="en-US" sz="2000" kern="1200" dirty="0"/>
        </a:p>
      </dsp:txBody>
      <dsp:txXfrm>
        <a:off x="5380588" y="842"/>
        <a:ext cx="2172072" cy="1303243"/>
      </dsp:txXfrm>
    </dsp:sp>
    <dsp:sp modelId="{A8906A1C-F161-D14A-B996-18D751D1D30B}">
      <dsp:nvSpPr>
        <dsp:cNvPr id="0" name=""/>
        <dsp:cNvSpPr/>
      </dsp:nvSpPr>
      <dsp:spPr>
        <a:xfrm>
          <a:off x="1123327" y="1302285"/>
          <a:ext cx="8014945" cy="468976"/>
        </a:xfrm>
        <a:custGeom>
          <a:avLst/>
          <a:gdLst/>
          <a:ahLst/>
          <a:cxnLst/>
          <a:rect l="0" t="0" r="0" b="0"/>
          <a:pathLst>
            <a:path>
              <a:moveTo>
                <a:pt x="8014945" y="0"/>
              </a:moveTo>
              <a:lnTo>
                <a:pt x="8014945" y="251588"/>
              </a:lnTo>
              <a:lnTo>
                <a:pt x="0" y="251588"/>
              </a:lnTo>
              <a:lnTo>
                <a:pt x="0" y="468976"/>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0037" y="1534276"/>
        <a:ext cx="401525" cy="4995"/>
      </dsp:txXfrm>
    </dsp:sp>
    <dsp:sp modelId="{FC7470A4-5FDD-1049-BE51-F990402C7026}">
      <dsp:nvSpPr>
        <dsp:cNvPr id="0" name=""/>
        <dsp:cNvSpPr/>
      </dsp:nvSpPr>
      <dsp:spPr>
        <a:xfrm>
          <a:off x="8052236"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dirty="0" err="1"/>
            <a:t>Dataset</a:t>
          </a:r>
          <a:r>
            <a:rPr lang="fr-FR" sz="2000" kern="1200" dirty="0"/>
            <a:t> des informations de paiement sur l’ID de commande</a:t>
          </a:r>
          <a:endParaRPr lang="en-US" sz="2000" kern="1200" dirty="0"/>
        </a:p>
      </dsp:txBody>
      <dsp:txXfrm>
        <a:off x="8052236" y="842"/>
        <a:ext cx="2172072" cy="1303243"/>
      </dsp:txXfrm>
    </dsp:sp>
    <dsp:sp modelId="{B6D2863E-CF7A-944D-B658-AEDAE572A016}">
      <dsp:nvSpPr>
        <dsp:cNvPr id="0" name=""/>
        <dsp:cNvSpPr/>
      </dsp:nvSpPr>
      <dsp:spPr>
        <a:xfrm>
          <a:off x="2207563" y="2409563"/>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9561" y="2452786"/>
        <a:ext cx="24978" cy="4995"/>
      </dsp:txXfrm>
    </dsp:sp>
    <dsp:sp modelId="{31C6056C-E770-744A-9500-41557346E1CB}">
      <dsp:nvSpPr>
        <dsp:cNvPr id="0" name=""/>
        <dsp:cNvSpPr/>
      </dsp:nvSpPr>
      <dsp:spPr>
        <a:xfrm>
          <a:off x="37290" y="180366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dirty="0" err="1"/>
            <a:t>Dataset</a:t>
          </a:r>
          <a:r>
            <a:rPr lang="fr-FR" sz="2000" kern="1200" dirty="0"/>
            <a:t> des avis clients sur l’ID de commande</a:t>
          </a:r>
          <a:endParaRPr lang="en-US" sz="2000" kern="1200" dirty="0"/>
        </a:p>
      </dsp:txBody>
      <dsp:txXfrm>
        <a:off x="37290" y="1803662"/>
        <a:ext cx="2172072" cy="1303243"/>
      </dsp:txXfrm>
    </dsp:sp>
    <dsp:sp modelId="{886A9300-CF8B-DA44-B833-F2D1F561ABC8}">
      <dsp:nvSpPr>
        <dsp:cNvPr id="0" name=""/>
        <dsp:cNvSpPr/>
      </dsp:nvSpPr>
      <dsp:spPr>
        <a:xfrm>
          <a:off x="2708939" y="180366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889000">
            <a:lnSpc>
              <a:spcPct val="90000"/>
            </a:lnSpc>
            <a:spcBef>
              <a:spcPct val="0"/>
            </a:spcBef>
            <a:spcAft>
              <a:spcPct val="35000"/>
            </a:spcAft>
            <a:buNone/>
          </a:pPr>
          <a:r>
            <a:rPr lang="fr-FR" sz="2000" kern="1200" dirty="0" err="1"/>
            <a:t>Dataset</a:t>
          </a:r>
          <a:r>
            <a:rPr lang="fr-FR" sz="2000" kern="1200" dirty="0"/>
            <a:t> des produits sur l’ID de produit</a:t>
          </a:r>
          <a:endParaRPr lang="en-US" sz="2000" kern="1200" dirty="0"/>
        </a:p>
      </dsp:txBody>
      <dsp:txXfrm>
        <a:off x="2708939" y="1803662"/>
        <a:ext cx="2172072" cy="1303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4E85B-8A44-6947-B80B-C6761858D4D8}">
      <dsp:nvSpPr>
        <dsp:cNvPr id="0" name=""/>
        <dsp:cNvSpPr/>
      </dsp:nvSpPr>
      <dsp:spPr>
        <a:xfrm>
          <a:off x="2207563"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9561" y="649966"/>
        <a:ext cx="24978" cy="4995"/>
      </dsp:txXfrm>
    </dsp:sp>
    <dsp:sp modelId="{8938A630-19C0-AF40-8D27-AA3388B0DADD}">
      <dsp:nvSpPr>
        <dsp:cNvPr id="0" name=""/>
        <dsp:cNvSpPr/>
      </dsp:nvSpPr>
      <dsp:spPr>
        <a:xfrm>
          <a:off x="37290"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a:t>Suppression des variables inutiles à l’étude </a:t>
          </a:r>
          <a:endParaRPr lang="en-US" sz="1600" kern="1200"/>
        </a:p>
      </dsp:txBody>
      <dsp:txXfrm>
        <a:off x="37290" y="842"/>
        <a:ext cx="2172072" cy="1303243"/>
      </dsp:txXfrm>
    </dsp:sp>
    <dsp:sp modelId="{DF23B7C6-1B3C-674B-A3BD-C4C1E9F1974F}">
      <dsp:nvSpPr>
        <dsp:cNvPr id="0" name=""/>
        <dsp:cNvSpPr/>
      </dsp:nvSpPr>
      <dsp:spPr>
        <a:xfrm>
          <a:off x="4879211"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210" y="649966"/>
        <a:ext cx="24978" cy="4995"/>
      </dsp:txXfrm>
    </dsp:sp>
    <dsp:sp modelId="{1D401B02-4D8D-8949-8D79-EEAF21269E60}">
      <dsp:nvSpPr>
        <dsp:cNvPr id="0" name=""/>
        <dsp:cNvSpPr/>
      </dsp:nvSpPr>
      <dsp:spPr>
        <a:xfrm>
          <a:off x="2708939"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Suppression des lignes inutiles : on ne garde que le statuts de commande « </a:t>
          </a:r>
          <a:r>
            <a:rPr lang="fr-FR" sz="1600" kern="1200" dirty="0" err="1"/>
            <a:t>approved</a:t>
          </a:r>
          <a:r>
            <a:rPr lang="fr-FR" sz="1600" kern="1200" dirty="0"/>
            <a:t> »</a:t>
          </a:r>
          <a:endParaRPr lang="en-US" sz="1600" kern="1200" dirty="0"/>
        </a:p>
      </dsp:txBody>
      <dsp:txXfrm>
        <a:off x="2708939" y="842"/>
        <a:ext cx="2172072" cy="1303243"/>
      </dsp:txXfrm>
    </dsp:sp>
    <dsp:sp modelId="{C68483F1-1246-8A46-9E1D-2A42836DF76F}">
      <dsp:nvSpPr>
        <dsp:cNvPr id="0" name=""/>
        <dsp:cNvSpPr/>
      </dsp:nvSpPr>
      <dsp:spPr>
        <a:xfrm>
          <a:off x="7550860" y="606744"/>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72859" y="649966"/>
        <a:ext cx="24978" cy="4995"/>
      </dsp:txXfrm>
    </dsp:sp>
    <dsp:sp modelId="{746E6E48-24FC-E940-B9F0-7B09DC0181C7}">
      <dsp:nvSpPr>
        <dsp:cNvPr id="0" name=""/>
        <dsp:cNvSpPr/>
      </dsp:nvSpPr>
      <dsp:spPr>
        <a:xfrm>
          <a:off x="5380588"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Agrégation des catégories de produits : on passe de 73 à 13 catégories </a:t>
          </a:r>
          <a:endParaRPr lang="en-US" sz="1600" kern="1200" dirty="0"/>
        </a:p>
      </dsp:txBody>
      <dsp:txXfrm>
        <a:off x="5380588" y="842"/>
        <a:ext cx="2172072" cy="1303243"/>
      </dsp:txXfrm>
    </dsp:sp>
    <dsp:sp modelId="{DC8B7AA3-81A6-514E-8EC8-D4FCEAC6040B}">
      <dsp:nvSpPr>
        <dsp:cNvPr id="0" name=""/>
        <dsp:cNvSpPr/>
      </dsp:nvSpPr>
      <dsp:spPr>
        <a:xfrm>
          <a:off x="1123327" y="1302285"/>
          <a:ext cx="8014945" cy="468976"/>
        </a:xfrm>
        <a:custGeom>
          <a:avLst/>
          <a:gdLst/>
          <a:ahLst/>
          <a:cxnLst/>
          <a:rect l="0" t="0" r="0" b="0"/>
          <a:pathLst>
            <a:path>
              <a:moveTo>
                <a:pt x="8014945" y="0"/>
              </a:moveTo>
              <a:lnTo>
                <a:pt x="8014945" y="251588"/>
              </a:lnTo>
              <a:lnTo>
                <a:pt x="0" y="251588"/>
              </a:lnTo>
              <a:lnTo>
                <a:pt x="0" y="468976"/>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0037" y="1534276"/>
        <a:ext cx="401525" cy="4995"/>
      </dsp:txXfrm>
    </dsp:sp>
    <dsp:sp modelId="{54A5E953-EF0C-9141-A9FE-AA3213E056E8}">
      <dsp:nvSpPr>
        <dsp:cNvPr id="0" name=""/>
        <dsp:cNvSpPr/>
      </dsp:nvSpPr>
      <dsp:spPr>
        <a:xfrm>
          <a:off x="8052236" y="84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One hot </a:t>
          </a:r>
          <a:r>
            <a:rPr lang="fr-FR" sz="1600" kern="1200" dirty="0" err="1"/>
            <a:t>encoding</a:t>
          </a:r>
          <a:r>
            <a:rPr lang="fr-FR" sz="1600" kern="1200" dirty="0"/>
            <a:t> des variables catégorielles : une colonne par catégorie</a:t>
          </a:r>
          <a:endParaRPr lang="en-US" sz="1600" kern="1200" dirty="0"/>
        </a:p>
      </dsp:txBody>
      <dsp:txXfrm>
        <a:off x="8052236" y="842"/>
        <a:ext cx="2172072" cy="1303243"/>
      </dsp:txXfrm>
    </dsp:sp>
    <dsp:sp modelId="{E8786E14-27C9-CD4A-9FBF-93BA04F6C83F}">
      <dsp:nvSpPr>
        <dsp:cNvPr id="0" name=""/>
        <dsp:cNvSpPr/>
      </dsp:nvSpPr>
      <dsp:spPr>
        <a:xfrm>
          <a:off x="2207563" y="2409563"/>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9561" y="2452786"/>
        <a:ext cx="24978" cy="4995"/>
      </dsp:txXfrm>
    </dsp:sp>
    <dsp:sp modelId="{0CCA3735-B2D5-C54A-AA10-D0DB7EBEDAB4}">
      <dsp:nvSpPr>
        <dsp:cNvPr id="0" name=""/>
        <dsp:cNvSpPr/>
      </dsp:nvSpPr>
      <dsp:spPr>
        <a:xfrm>
          <a:off x="37290" y="180366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Création d’un </a:t>
          </a:r>
          <a:r>
            <a:rPr lang="fr-FR" sz="1600" kern="1200" dirty="0" err="1"/>
            <a:t>dataset</a:t>
          </a:r>
          <a:r>
            <a:rPr lang="fr-FR" sz="1600" kern="1200" dirty="0"/>
            <a:t> par commande par agrégation en fonction de l’ID de commande</a:t>
          </a:r>
          <a:endParaRPr lang="en-US" sz="1600" kern="1200" dirty="0"/>
        </a:p>
      </dsp:txBody>
      <dsp:txXfrm>
        <a:off x="37290" y="1803662"/>
        <a:ext cx="2172072" cy="1303243"/>
      </dsp:txXfrm>
    </dsp:sp>
    <dsp:sp modelId="{7E3A80CD-69CE-2B46-80C2-8CC13736CA84}">
      <dsp:nvSpPr>
        <dsp:cNvPr id="0" name=""/>
        <dsp:cNvSpPr/>
      </dsp:nvSpPr>
      <dsp:spPr>
        <a:xfrm>
          <a:off x="4879211" y="2409563"/>
          <a:ext cx="468976" cy="91440"/>
        </a:xfrm>
        <a:custGeom>
          <a:avLst/>
          <a:gdLst/>
          <a:ahLst/>
          <a:cxnLst/>
          <a:rect l="0" t="0" r="0" b="0"/>
          <a:pathLst>
            <a:path>
              <a:moveTo>
                <a:pt x="0" y="45720"/>
              </a:moveTo>
              <a:lnTo>
                <a:pt x="468976"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210" y="2452786"/>
        <a:ext cx="24978" cy="4995"/>
      </dsp:txXfrm>
    </dsp:sp>
    <dsp:sp modelId="{1761FAC7-DFE4-BB44-9F44-3E4C6A39C96C}">
      <dsp:nvSpPr>
        <dsp:cNvPr id="0" name=""/>
        <dsp:cNvSpPr/>
      </dsp:nvSpPr>
      <dsp:spPr>
        <a:xfrm>
          <a:off x="2708939" y="180366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Création d’un </a:t>
          </a:r>
          <a:r>
            <a:rPr lang="fr-FR" sz="1600" kern="1200" dirty="0" err="1"/>
            <a:t>dataset</a:t>
          </a:r>
          <a:r>
            <a:rPr lang="fr-FR" sz="1600" kern="1200" dirty="0"/>
            <a:t> par client par agrégation en fonction  de L’ID unique de client</a:t>
          </a:r>
          <a:endParaRPr lang="en-US" sz="1600" kern="1200" dirty="0"/>
        </a:p>
      </dsp:txBody>
      <dsp:txXfrm>
        <a:off x="2708939" y="1803662"/>
        <a:ext cx="2172072" cy="1303243"/>
      </dsp:txXfrm>
    </dsp:sp>
    <dsp:sp modelId="{13DBE6BE-7B07-BD4E-AB5A-D4DF3BCFF6E9}">
      <dsp:nvSpPr>
        <dsp:cNvPr id="0" name=""/>
        <dsp:cNvSpPr/>
      </dsp:nvSpPr>
      <dsp:spPr>
        <a:xfrm>
          <a:off x="5380588" y="1803662"/>
          <a:ext cx="2172072" cy="1303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33" tIns="111721" rIns="106433" bIns="111721" numCol="1" spcCol="1270" anchor="ctr" anchorCtr="0">
          <a:noAutofit/>
        </a:bodyPr>
        <a:lstStyle/>
        <a:p>
          <a:pPr marL="0" lvl="0" indent="0" algn="ctr" defTabSz="711200">
            <a:lnSpc>
              <a:spcPct val="90000"/>
            </a:lnSpc>
            <a:spcBef>
              <a:spcPct val="0"/>
            </a:spcBef>
            <a:spcAft>
              <a:spcPct val="35000"/>
            </a:spcAft>
            <a:buNone/>
          </a:pPr>
          <a:r>
            <a:rPr lang="fr-FR" sz="1600" kern="1200" dirty="0"/>
            <a:t>Normalisation des données à l’aide du </a:t>
          </a:r>
          <a:r>
            <a:rPr lang="fr-FR" sz="1600" kern="1200" dirty="0" err="1"/>
            <a:t>MinMaxScaler</a:t>
          </a:r>
          <a:r>
            <a:rPr lang="fr-FR" sz="1600" kern="1200" dirty="0"/>
            <a:t>()</a:t>
          </a:r>
        </a:p>
      </dsp:txBody>
      <dsp:txXfrm>
        <a:off x="5380588" y="1803662"/>
        <a:ext cx="2172072" cy="1303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FD493-0BC1-4D54-A3E0-69D15B97436F}">
      <dsp:nvSpPr>
        <dsp:cNvPr id="0" name=""/>
        <dsp:cNvSpPr/>
      </dsp:nvSpPr>
      <dsp:spPr>
        <a:xfrm>
          <a:off x="0" y="271222"/>
          <a:ext cx="6151562" cy="12899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70764" rIns="477430" bIns="92456" numCol="1" spcCol="1270" anchor="t" anchorCtr="0">
          <a:noAutofit/>
        </a:bodyPr>
        <a:lstStyle/>
        <a:p>
          <a:pPr marL="114300" lvl="1" indent="-114300" algn="l" defTabSz="577850">
            <a:lnSpc>
              <a:spcPct val="90000"/>
            </a:lnSpc>
            <a:spcBef>
              <a:spcPct val="0"/>
            </a:spcBef>
            <a:spcAft>
              <a:spcPct val="15000"/>
            </a:spcAft>
            <a:buChar char="•"/>
          </a:pPr>
          <a:r>
            <a:rPr lang="fr-FR" sz="1300" u="sng" kern="1200"/>
            <a:t>Principe</a:t>
          </a:r>
          <a:r>
            <a:rPr lang="fr-FR" sz="1300" kern="1200"/>
            <a:t> : Partitionner les individus en minimisant la distance entre les points à l'intérieur de chaque partition</a:t>
          </a:r>
          <a:endParaRPr lang="en-US" sz="1300" kern="1200"/>
        </a:p>
        <a:p>
          <a:pPr marL="114300" lvl="1" indent="-114300" algn="l" defTabSz="577850">
            <a:lnSpc>
              <a:spcPct val="90000"/>
            </a:lnSpc>
            <a:spcBef>
              <a:spcPct val="0"/>
            </a:spcBef>
            <a:spcAft>
              <a:spcPct val="15000"/>
            </a:spcAft>
            <a:buChar char="•"/>
          </a:pPr>
          <a:r>
            <a:rPr lang="fr-FR" sz="1300" u="sng" kern="1200"/>
            <a:t>Avantages : </a:t>
          </a:r>
          <a:r>
            <a:rPr lang="fr-FR" sz="1300" kern="1200"/>
            <a:t>facile à implémenter et peut supporter des gros datasets</a:t>
          </a:r>
          <a:endParaRPr lang="en-US" sz="1300" kern="1200"/>
        </a:p>
        <a:p>
          <a:pPr marL="114300" lvl="1" indent="-114300" algn="l" defTabSz="577850">
            <a:lnSpc>
              <a:spcPct val="90000"/>
            </a:lnSpc>
            <a:spcBef>
              <a:spcPct val="0"/>
            </a:spcBef>
            <a:spcAft>
              <a:spcPct val="15000"/>
            </a:spcAft>
            <a:buChar char="•"/>
          </a:pPr>
          <a:r>
            <a:rPr lang="fr-FR" sz="1300" u="sng" kern="1200"/>
            <a:t>Inconvénients : </a:t>
          </a:r>
          <a:r>
            <a:rPr lang="fr-FR" sz="1300" kern="1200"/>
            <a:t>sensible au nombre de clusters choisis, ne fonctionne pas bien avec des valeurs aberrantes</a:t>
          </a:r>
          <a:endParaRPr lang="en-US" sz="1300" kern="1200"/>
        </a:p>
      </dsp:txBody>
      <dsp:txXfrm>
        <a:off x="0" y="271222"/>
        <a:ext cx="6151562" cy="1289925"/>
      </dsp:txXfrm>
    </dsp:sp>
    <dsp:sp modelId="{24C794F6-C7C8-4B50-9E45-4804F4E811C5}">
      <dsp:nvSpPr>
        <dsp:cNvPr id="0" name=""/>
        <dsp:cNvSpPr/>
      </dsp:nvSpPr>
      <dsp:spPr>
        <a:xfrm>
          <a:off x="307578" y="79342"/>
          <a:ext cx="4306094"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77850">
            <a:lnSpc>
              <a:spcPct val="90000"/>
            </a:lnSpc>
            <a:spcBef>
              <a:spcPct val="0"/>
            </a:spcBef>
            <a:spcAft>
              <a:spcPct val="35000"/>
            </a:spcAft>
            <a:buNone/>
          </a:pPr>
          <a:r>
            <a:rPr lang="fr-FR" sz="1300" kern="1200"/>
            <a:t>Algorithme des Kmeans : méthode basée centroïdes </a:t>
          </a:r>
          <a:endParaRPr lang="en-US" sz="1300" kern="1200"/>
        </a:p>
      </dsp:txBody>
      <dsp:txXfrm>
        <a:off x="326312" y="98076"/>
        <a:ext cx="4268626" cy="346292"/>
      </dsp:txXfrm>
    </dsp:sp>
    <dsp:sp modelId="{0B57D911-471C-482D-A922-F23EAEE30DD6}">
      <dsp:nvSpPr>
        <dsp:cNvPr id="0" name=""/>
        <dsp:cNvSpPr/>
      </dsp:nvSpPr>
      <dsp:spPr>
        <a:xfrm>
          <a:off x="0" y="1823227"/>
          <a:ext cx="6151562" cy="1474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70764" rIns="477430" bIns="92456" numCol="1" spcCol="1270" anchor="t" anchorCtr="0">
          <a:noAutofit/>
        </a:bodyPr>
        <a:lstStyle/>
        <a:p>
          <a:pPr marL="114300" lvl="1" indent="-114300" algn="l" defTabSz="577850">
            <a:lnSpc>
              <a:spcPct val="90000"/>
            </a:lnSpc>
            <a:spcBef>
              <a:spcPct val="0"/>
            </a:spcBef>
            <a:spcAft>
              <a:spcPct val="15000"/>
            </a:spcAft>
            <a:buChar char="•"/>
          </a:pPr>
          <a:r>
            <a:rPr lang="fr-FR" sz="1300" u="sng" kern="1200"/>
            <a:t>Principe : </a:t>
          </a:r>
          <a:r>
            <a:rPr lang="fr-FR" sz="1300" kern="1200"/>
            <a:t>définit des clusters en utilisant l’estimation de la densité locale</a:t>
          </a:r>
          <a:endParaRPr lang="en-US" sz="1300" kern="1200"/>
        </a:p>
        <a:p>
          <a:pPr marL="114300" lvl="1" indent="-114300" algn="l" defTabSz="577850">
            <a:lnSpc>
              <a:spcPct val="90000"/>
            </a:lnSpc>
            <a:spcBef>
              <a:spcPct val="0"/>
            </a:spcBef>
            <a:spcAft>
              <a:spcPct val="15000"/>
            </a:spcAft>
            <a:buChar char="•"/>
          </a:pPr>
          <a:r>
            <a:rPr lang="fr-FR" sz="1300" u="sng" kern="1200" dirty="0"/>
            <a:t>Avantages : </a:t>
          </a:r>
          <a:r>
            <a:rPr lang="fr-FR" sz="1300" kern="1200" dirty="0"/>
            <a:t> pas besoin de définir le nombre de cluster au préalable et permet de bien gérer les valeurs aberrantes ou anomalies</a:t>
          </a:r>
          <a:endParaRPr lang="en-US" sz="1300" kern="1200" dirty="0"/>
        </a:p>
        <a:p>
          <a:pPr marL="114300" lvl="1" indent="-114300" algn="l" defTabSz="577850">
            <a:lnSpc>
              <a:spcPct val="90000"/>
            </a:lnSpc>
            <a:spcBef>
              <a:spcPct val="0"/>
            </a:spcBef>
            <a:spcAft>
              <a:spcPct val="15000"/>
            </a:spcAft>
            <a:buChar char="•"/>
          </a:pPr>
          <a:r>
            <a:rPr lang="fr-FR" sz="1300" u="sng" kern="1200"/>
            <a:t>Inconvénients : </a:t>
          </a:r>
          <a:r>
            <a:rPr lang="fr-FR" sz="1300" kern="1200"/>
            <a:t>ne fonctionne pas très bien quand les clusters ont une densité variable et pas performant avec des données de très haute dimension</a:t>
          </a:r>
          <a:endParaRPr lang="en-US" sz="1300" kern="1200"/>
        </a:p>
      </dsp:txBody>
      <dsp:txXfrm>
        <a:off x="0" y="1823227"/>
        <a:ext cx="6151562" cy="1474200"/>
      </dsp:txXfrm>
    </dsp:sp>
    <dsp:sp modelId="{27E548DB-4D60-4CAE-874E-B048FEA7E286}">
      <dsp:nvSpPr>
        <dsp:cNvPr id="0" name=""/>
        <dsp:cNvSpPr/>
      </dsp:nvSpPr>
      <dsp:spPr>
        <a:xfrm>
          <a:off x="307578" y="1631347"/>
          <a:ext cx="4306094"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77850">
            <a:lnSpc>
              <a:spcPct val="90000"/>
            </a:lnSpc>
            <a:spcBef>
              <a:spcPct val="0"/>
            </a:spcBef>
            <a:spcAft>
              <a:spcPct val="35000"/>
            </a:spcAft>
            <a:buNone/>
          </a:pPr>
          <a:r>
            <a:rPr lang="fr-FR" sz="1300" kern="1200"/>
            <a:t>Algorithme DBScan : méthode basé sur la densité locale</a:t>
          </a:r>
          <a:endParaRPr lang="en-US" sz="1300" kern="1200"/>
        </a:p>
      </dsp:txBody>
      <dsp:txXfrm>
        <a:off x="326312" y="1650081"/>
        <a:ext cx="4268626" cy="346292"/>
      </dsp:txXfrm>
    </dsp:sp>
    <dsp:sp modelId="{552BE10A-37BA-4116-B10D-0406F9DB675E}">
      <dsp:nvSpPr>
        <dsp:cNvPr id="0" name=""/>
        <dsp:cNvSpPr/>
      </dsp:nvSpPr>
      <dsp:spPr>
        <a:xfrm>
          <a:off x="0" y="3559507"/>
          <a:ext cx="6151562"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70764" rIns="477430" bIns="92456" numCol="1" spcCol="1270" anchor="t" anchorCtr="0">
          <a:noAutofit/>
        </a:bodyPr>
        <a:lstStyle/>
        <a:p>
          <a:pPr marL="114300" lvl="1" indent="-114300" algn="l" defTabSz="577850">
            <a:lnSpc>
              <a:spcPct val="90000"/>
            </a:lnSpc>
            <a:spcBef>
              <a:spcPct val="0"/>
            </a:spcBef>
            <a:spcAft>
              <a:spcPct val="15000"/>
            </a:spcAft>
            <a:buChar char="•"/>
          </a:pPr>
          <a:r>
            <a:rPr lang="fr-FR" sz="1300" b="0" i="0" u="sng" kern="1200"/>
            <a:t>Principe : </a:t>
          </a:r>
          <a:r>
            <a:rPr lang="fr-FR" sz="1300" b="0" i="0" kern="1200"/>
            <a:t>tous les individus sont seuls dans une classe au début, puis sont rassemblés en classes de plus en plus grandes </a:t>
          </a:r>
          <a:endParaRPr lang="en-US" sz="1300" kern="1200"/>
        </a:p>
        <a:p>
          <a:pPr marL="114300" lvl="1" indent="-114300" algn="l" defTabSz="577850">
            <a:lnSpc>
              <a:spcPct val="90000"/>
            </a:lnSpc>
            <a:spcBef>
              <a:spcPct val="0"/>
            </a:spcBef>
            <a:spcAft>
              <a:spcPct val="15000"/>
            </a:spcAft>
            <a:buChar char="•"/>
          </a:pPr>
          <a:r>
            <a:rPr lang="fr-FR" sz="1300" u="sng" kern="1200"/>
            <a:t>Avantages : </a:t>
          </a:r>
          <a:r>
            <a:rPr lang="fr-FR" sz="1300" kern="1200"/>
            <a:t> pas nécessaire de définir le nombre de cluster au préalable et facile à mettre en oeuvre</a:t>
          </a:r>
          <a:endParaRPr lang="en-US" sz="1300" kern="1200"/>
        </a:p>
        <a:p>
          <a:pPr marL="114300" lvl="1" indent="-114300" algn="l" defTabSz="577850">
            <a:lnSpc>
              <a:spcPct val="90000"/>
            </a:lnSpc>
            <a:spcBef>
              <a:spcPct val="0"/>
            </a:spcBef>
            <a:spcAft>
              <a:spcPct val="15000"/>
            </a:spcAft>
            <a:buChar char="•"/>
          </a:pPr>
          <a:r>
            <a:rPr lang="fr-FR" sz="1300" u="sng" kern="1200" dirty="0"/>
            <a:t>Inconvénients : </a:t>
          </a:r>
          <a:r>
            <a:rPr lang="fr-FR" sz="1300" kern="1200" dirty="0"/>
            <a:t>ne fonctionne pas très bien quand les clusters ont une densité variable et pas performant avec des données de très haute dimension</a:t>
          </a:r>
          <a:endParaRPr lang="en-US" sz="1300" kern="1200" dirty="0"/>
        </a:p>
      </dsp:txBody>
      <dsp:txXfrm>
        <a:off x="0" y="3559507"/>
        <a:ext cx="6151562" cy="1638000"/>
      </dsp:txXfrm>
    </dsp:sp>
    <dsp:sp modelId="{B361EAFD-C60F-4761-9635-253F94963971}">
      <dsp:nvSpPr>
        <dsp:cNvPr id="0" name=""/>
        <dsp:cNvSpPr/>
      </dsp:nvSpPr>
      <dsp:spPr>
        <a:xfrm>
          <a:off x="307578" y="3367627"/>
          <a:ext cx="4306094"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77850">
            <a:lnSpc>
              <a:spcPct val="90000"/>
            </a:lnSpc>
            <a:spcBef>
              <a:spcPct val="0"/>
            </a:spcBef>
            <a:spcAft>
              <a:spcPct val="35000"/>
            </a:spcAft>
            <a:buNone/>
          </a:pPr>
          <a:r>
            <a:rPr lang="fr-FR" sz="1300" kern="1200"/>
            <a:t>Algorithme de Classification Ascendante Hiérarchique CAH :  méthode de regroupement hiérarchique </a:t>
          </a:r>
          <a:endParaRPr lang="en-US" sz="1300" kern="1200"/>
        </a:p>
      </dsp:txBody>
      <dsp:txXfrm>
        <a:off x="326312" y="3386361"/>
        <a:ext cx="4268626" cy="34629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DC538-4F1D-3543-A0FF-DC829F765CAF}" type="datetimeFigureOut">
              <a:rPr lang="fr-FR" smtClean="0"/>
              <a:t>04/07/2023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F7A78-013D-DC4F-ADC3-840512D497B2}" type="slidenum">
              <a:rPr lang="fr-FR" smtClean="0"/>
              <a:t>‹N°›</a:t>
            </a:fld>
            <a:endParaRPr lang="fr-FR"/>
          </a:p>
        </p:txBody>
      </p:sp>
    </p:spTree>
    <p:extLst>
      <p:ext uri="{BB962C8B-B14F-4D97-AF65-F5344CB8AC3E}">
        <p14:creationId xmlns:p14="http://schemas.microsoft.com/office/powerpoint/2010/main" val="364223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ComplianceStatus</a:t>
            </a:r>
            <a:r>
              <a:rPr lang="en-US" sz="1800" dirty="0">
                <a:effectLst/>
                <a:latin typeface="Times New Roman" panose="02020603050405020304" pitchFamily="18" charset="0"/>
                <a:ea typeface="Times New Roman" panose="02020603050405020304" pitchFamily="18" charset="0"/>
              </a:rPr>
              <a:t>' : Whether a property has met energy benchmarking requirements for the current reporting year.</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'Outlier' : Whether a property is a high or low outlier (Y/N)</a:t>
            </a:r>
          </a:p>
          <a:p>
            <a:pPr marL="285750" indent="-285750">
              <a:buFontTx/>
              <a:buChar char="-"/>
            </a:pPr>
            <a:endParaRPr lang="en-US" sz="1800" dirty="0">
              <a:effectLst/>
              <a:latin typeface="Times New Roman" panose="02020603050405020304" pitchFamily="18" charset="0"/>
              <a:ea typeface="Times New Roman" panose="02020603050405020304" pitchFamily="18" charset="0"/>
            </a:endParaRPr>
          </a:p>
          <a:p>
            <a:r>
              <a:rPr lang="fr-FR" sz="2800" dirty="0">
                <a:effectLst/>
              </a:rPr>
              <a:t>'</a:t>
            </a:r>
            <a:r>
              <a:rPr lang="fr-FR" sz="2800" dirty="0" err="1">
                <a:effectLst/>
              </a:rPr>
              <a:t>SiteEnergyUseWN</a:t>
            </a:r>
            <a:r>
              <a:rPr lang="fr-FR" sz="2800" dirty="0">
                <a:effectLst/>
              </a:rPr>
              <a:t>(</a:t>
            </a:r>
            <a:r>
              <a:rPr lang="fr-FR" sz="2800" dirty="0" err="1">
                <a:effectLst/>
              </a:rPr>
              <a:t>kBtu</a:t>
            </a:r>
            <a:r>
              <a:rPr lang="fr-FR" sz="2800" dirty="0">
                <a:effectLst/>
              </a:rPr>
              <a:t>)' : La quantité annuelle d'énergie consommée par la propriété à partir de toutes les sources d'énergie, ajustée à ce que la propriété aurait consommé pendant des conditions météorologiques moyennes sur 30 ans.</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fr-FR" sz="2800" dirty="0"/>
              <a:t>'</a:t>
            </a:r>
            <a:r>
              <a:rPr lang="fr-FR" sz="2800" dirty="0" err="1"/>
              <a:t>SiteEUIWN</a:t>
            </a:r>
            <a:r>
              <a:rPr lang="fr-FR" sz="2800" dirty="0"/>
              <a:t>(</a:t>
            </a:r>
            <a:r>
              <a:rPr lang="fr-FR" sz="2800" dirty="0" err="1"/>
              <a:t>kBtu</a:t>
            </a:r>
            <a:r>
              <a:rPr lang="fr-FR" sz="2800" dirty="0"/>
              <a:t>/</a:t>
            </a:r>
            <a:r>
              <a:rPr lang="fr-FR" sz="2800" dirty="0" err="1"/>
              <a:t>sf</a:t>
            </a:r>
            <a:r>
              <a:rPr lang="fr-FR" sz="2800" dirty="0"/>
              <a:t>)' : L'intensité énergétique du site (EUI) normalisée par les conditions météorologiques (WN) est l'énergie du site WN d'une propriété divisée par sa surface de plancher brute (en pieds carrés). L'énergie du site WN est la consommation d'énergie du site que la propriété aurait consommée dans des conditions météorologiques moyennes sur 30 ans. L'IUE du site WN est mesurée en milliers d'unités thermiques britanniques (</a:t>
            </a:r>
            <a:r>
              <a:rPr lang="fr-FR" sz="2800" dirty="0" err="1"/>
              <a:t>kBtu</a:t>
            </a:r>
            <a:r>
              <a:rPr lang="fr-FR" sz="2800" dirty="0"/>
              <a:t>) par pied carré.</a:t>
            </a:r>
            <a:endParaRPr lang="fr-FR" sz="1800" dirty="0">
              <a:effectLst/>
              <a:latin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457200" indent="-457200">
              <a:buFontTx/>
              <a:buChar char="-"/>
            </a:pPr>
            <a:r>
              <a:rPr lang="fr-FR" sz="2800" dirty="0"/>
              <a:t>'</a:t>
            </a:r>
            <a:r>
              <a:rPr lang="fr-FR" sz="2800" dirty="0" err="1"/>
              <a:t>TotalGHGEmissions</a:t>
            </a:r>
            <a:r>
              <a:rPr lang="fr-FR" sz="2800" dirty="0"/>
              <a:t>' : La quantité totale d'émissions de gaz à effet de serre, y compris le dioxyde de carbone, le méthane et les gaz d'oxyde nitreux libérés dans l'atmosphère à la suite de la consommation d'énergie de la propriété, mesurée en tonnes métriques d'équivalent dioxyde de carbone. Ce calcul utilise un facteur d'émissions de GES du portefeuille de ressources de production de Seattle City Light. Cela utilise le facteur d'émissions 2015 de Seattle City Light de 52,44 lb CO2e/MWh jusqu'à ce que le facteur 2016 soit disponible. Facteur de vapeur </a:t>
            </a:r>
            <a:r>
              <a:rPr lang="fr-FR" sz="2800" dirty="0" err="1"/>
              <a:t>Enwave</a:t>
            </a:r>
            <a:r>
              <a:rPr lang="fr-FR" sz="2800" dirty="0"/>
              <a:t> = 170,17 lb CO2e/</a:t>
            </a:r>
            <a:r>
              <a:rPr lang="fr-FR" sz="2800" dirty="0" err="1"/>
              <a:t>MMBtu</a:t>
            </a:r>
            <a:r>
              <a:rPr lang="fr-FR" sz="2800" dirty="0"/>
              <a:t>. Facteur de gaz provenant de EPA Portfolio Manager = 53,11 kg CO2e/</a:t>
            </a:r>
            <a:r>
              <a:rPr lang="fr-FR" sz="2800" dirty="0" err="1"/>
              <a:t>MBtu</a:t>
            </a:r>
            <a:r>
              <a:rPr lang="fr-FR" sz="2800" dirty="0"/>
              <a:t>.</a:t>
            </a:r>
          </a:p>
          <a:p>
            <a:pPr marL="457200" indent="-457200">
              <a:buFontTx/>
              <a:buChar char="-"/>
            </a:pPr>
            <a:r>
              <a:rPr lang="fr-FR" sz="2800" dirty="0"/>
              <a:t>« </a:t>
            </a:r>
            <a:r>
              <a:rPr lang="fr-FR" sz="2800" dirty="0" err="1"/>
              <a:t>GHGEmissionsIntensity</a:t>
            </a:r>
            <a:r>
              <a:rPr lang="fr-FR" sz="2800" dirty="0"/>
              <a:t> » : Émissions totales de gaz à effet de serre divisées par la surface de plancher brute de la propriété, mesurée en kilogrammes d'équivalent en dioxyde de carbone par pied carré. Ce calcul utilise un facteur d'émissions de GES du portefeuille de ressources de production de Seattle City Light</a:t>
            </a:r>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3</a:t>
            </a:fld>
            <a:endParaRPr lang="fr-FR"/>
          </a:p>
        </p:txBody>
      </p:sp>
    </p:spTree>
    <p:extLst>
      <p:ext uri="{BB962C8B-B14F-4D97-AF65-F5344CB8AC3E}">
        <p14:creationId xmlns:p14="http://schemas.microsoft.com/office/powerpoint/2010/main" val="18313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15</a:t>
            </a:fld>
            <a:endParaRPr lang="fr-FR"/>
          </a:p>
        </p:txBody>
      </p:sp>
    </p:spTree>
    <p:extLst>
      <p:ext uri="{BB962C8B-B14F-4D97-AF65-F5344CB8AC3E}">
        <p14:creationId xmlns:p14="http://schemas.microsoft.com/office/powerpoint/2010/main" val="140242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D4F0494-60C4-4BF2-84DC-374761EF37D8}"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B78852-311F-457D-8467-D6782F468F61}"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5610E-52DF-4DAB-95C7-4FB1D4801C68}"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C799127-3F38-4515-9D73-9A814129ECF3}"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1228D57D-596E-4DFD-B3FF-019BDBA37D90}"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E3CEE218-DF99-4A66-85CB-0CF7F8EB0FB4}" type="datetime1">
              <a:rPr lang="en-US" smtClean="0"/>
              <a:t>7/4/2023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92F6943A-D892-4749-AA40-E365D1D7B95B}"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A93351F-B1D6-47B7-AB38-D8672FD9F2A7}" type="datetime1">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E8F21-C2E6-44A1-8050-3C102826C37E}" type="datetime1">
              <a:rPr lang="en-US" smtClean="0"/>
              <a:t>7/4/2023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E8775A7F-6428-4815-A78E-266BA6580110}" type="datetime1">
              <a:rPr lang="en-US" smtClean="0"/>
              <a:t>7/4/2023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4F765F7-3CC2-423A-8F44-2F51287CA5F9}" type="datetime1">
              <a:rPr lang="en-US" smtClean="0"/>
              <a:t>7/4/2023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A40AF23-85D7-4690-984E-64191CA4A0FE}" type="datetime1">
              <a:rPr lang="en-US" smtClean="0"/>
              <a:t>7/4/2023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8F415-8F91-84CF-3D76-BC634DE0E130}"/>
              </a:ext>
            </a:extLst>
          </p:cNvPr>
          <p:cNvSpPr>
            <a:spLocks noGrp="1"/>
          </p:cNvSpPr>
          <p:nvPr>
            <p:ph type="ctrTitle"/>
          </p:nvPr>
        </p:nvSpPr>
        <p:spPr/>
        <p:txBody>
          <a:bodyPr>
            <a:normAutofit/>
          </a:bodyPr>
          <a:lstStyle/>
          <a:p>
            <a:r>
              <a:rPr lang="fr-FR" b="1" i="0" dirty="0">
                <a:solidFill>
                  <a:srgbClr val="271A38"/>
                </a:solidFill>
                <a:effectLst/>
                <a:latin typeface="Arial" panose="020B0604020202020204" pitchFamily="34" charset="0"/>
                <a:cs typeface="Arial" panose="020B0604020202020204" pitchFamily="34" charset="0"/>
              </a:rPr>
              <a:t>Segmentez des clients d'un site e-commerce</a:t>
            </a:r>
          </a:p>
        </p:txBody>
      </p:sp>
      <p:sp>
        <p:nvSpPr>
          <p:cNvPr id="4" name="Espace réservé du numéro de diapositive 3">
            <a:extLst>
              <a:ext uri="{FF2B5EF4-FFF2-40B4-BE49-F238E27FC236}">
                <a16:creationId xmlns:a16="http://schemas.microsoft.com/office/drawing/2014/main" id="{E4DBBFE9-41A6-1306-F436-23D43881ADF4}"/>
              </a:ext>
            </a:extLst>
          </p:cNvPr>
          <p:cNvSpPr>
            <a:spLocks noGrp="1"/>
          </p:cNvSpPr>
          <p:nvPr>
            <p:ph type="sldNum" sz="quarter" idx="12"/>
          </p:nvPr>
        </p:nvSpPr>
        <p:spPr>
          <a:xfrm>
            <a:off x="11630292" y="6357770"/>
            <a:ext cx="36576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8707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02CE2B-592B-C616-C719-9DCBD810654E}"/>
              </a:ext>
            </a:extLst>
          </p:cNvPr>
          <p:cNvSpPr>
            <a:spLocks noGrp="1"/>
          </p:cNvSpPr>
          <p:nvPr>
            <p:ph type="title"/>
          </p:nvPr>
        </p:nvSpPr>
        <p:spPr>
          <a:xfrm>
            <a:off x="804357" y="712023"/>
            <a:ext cx="6092952" cy="1188720"/>
          </a:xfrm>
        </p:spPr>
        <p:txBody>
          <a:bodyPr>
            <a:normAutofit/>
          </a:bodyPr>
          <a:lstStyle/>
          <a:p>
            <a:r>
              <a:rPr lang="fr-FR"/>
              <a:t>Interprétation métier</a:t>
            </a:r>
          </a:p>
        </p:txBody>
      </p:sp>
      <p:pic>
        <p:nvPicPr>
          <p:cNvPr id="5" name="Image 4">
            <a:extLst>
              <a:ext uri="{FF2B5EF4-FFF2-40B4-BE49-F238E27FC236}">
                <a16:creationId xmlns:a16="http://schemas.microsoft.com/office/drawing/2014/main" id="{7BA5A7B8-F040-0903-FE7E-22C8DF18AB00}"/>
              </a:ext>
            </a:extLst>
          </p:cNvPr>
          <p:cNvPicPr>
            <a:picLocks noChangeAspect="1"/>
          </p:cNvPicPr>
          <p:nvPr/>
        </p:nvPicPr>
        <p:blipFill>
          <a:blip r:embed="rId2"/>
          <a:stretch>
            <a:fillRect/>
          </a:stretch>
        </p:blipFill>
        <p:spPr>
          <a:xfrm>
            <a:off x="9827696" y="420744"/>
            <a:ext cx="2075695" cy="6016512"/>
          </a:xfrm>
          <a:prstGeom prst="rect">
            <a:avLst/>
          </a:prstGeom>
          <a:ln w="31750" cap="sq">
            <a:solidFill>
              <a:srgbClr val="FFFFFF"/>
            </a:solidFill>
            <a:miter lim="800000"/>
          </a:ln>
        </p:spPr>
      </p:pic>
      <p:pic>
        <p:nvPicPr>
          <p:cNvPr id="4" name="Image 3">
            <a:extLst>
              <a:ext uri="{FF2B5EF4-FFF2-40B4-BE49-F238E27FC236}">
                <a16:creationId xmlns:a16="http://schemas.microsoft.com/office/drawing/2014/main" id="{9FCD6D78-070D-1752-5BE1-0713209B19CC}"/>
              </a:ext>
            </a:extLst>
          </p:cNvPr>
          <p:cNvPicPr>
            <a:picLocks noChangeAspect="1"/>
          </p:cNvPicPr>
          <p:nvPr/>
        </p:nvPicPr>
        <p:blipFill>
          <a:blip r:embed="rId3"/>
          <a:stretch>
            <a:fillRect/>
          </a:stretch>
        </p:blipFill>
        <p:spPr>
          <a:xfrm>
            <a:off x="7186199" y="1074288"/>
            <a:ext cx="2352606" cy="5086722"/>
          </a:xfrm>
          <a:prstGeom prst="rect">
            <a:avLst/>
          </a:prstGeom>
          <a:ln w="31750" cap="sq">
            <a:solidFill>
              <a:srgbClr val="FFFFFF"/>
            </a:solidFill>
            <a:miter lim="800000"/>
          </a:ln>
        </p:spPr>
      </p:pic>
      <p:sp>
        <p:nvSpPr>
          <p:cNvPr id="3" name="Espace réservé du contenu 2">
            <a:extLst>
              <a:ext uri="{FF2B5EF4-FFF2-40B4-BE49-F238E27FC236}">
                <a16:creationId xmlns:a16="http://schemas.microsoft.com/office/drawing/2014/main" id="{4B0BF5C6-48E7-C504-3122-FEF620B26D8E}"/>
              </a:ext>
            </a:extLst>
          </p:cNvPr>
          <p:cNvSpPr>
            <a:spLocks noGrp="1"/>
          </p:cNvSpPr>
          <p:nvPr>
            <p:ph idx="1"/>
          </p:nvPr>
        </p:nvSpPr>
        <p:spPr>
          <a:xfrm>
            <a:off x="648075" y="2736718"/>
            <a:ext cx="6142233" cy="3409259"/>
          </a:xfrm>
        </p:spPr>
        <p:txBody>
          <a:bodyPr>
            <a:normAutofit/>
          </a:bodyPr>
          <a:lstStyle/>
          <a:p>
            <a:pPr marL="0" indent="0">
              <a:buNone/>
            </a:pPr>
            <a:r>
              <a:rPr lang="fr-FR" dirty="0"/>
              <a:t>L’analyse des graphiques ne permet pas de formaliser un profil de clients par cluster </a:t>
            </a:r>
          </a:p>
          <a:p>
            <a:pPr>
              <a:buFont typeface="Wingdings" pitchFamily="2" charset="2"/>
              <a:buChar char="Ø"/>
            </a:pPr>
            <a:r>
              <a:rPr lang="fr-FR" dirty="0"/>
              <a:t>On va rajouter des variables au modèle</a:t>
            </a:r>
          </a:p>
        </p:txBody>
      </p:sp>
      <p:sp>
        <p:nvSpPr>
          <p:cNvPr id="7" name="Espace réservé du numéro de diapositive 6">
            <a:extLst>
              <a:ext uri="{FF2B5EF4-FFF2-40B4-BE49-F238E27FC236}">
                <a16:creationId xmlns:a16="http://schemas.microsoft.com/office/drawing/2014/main" id="{11A1FEF4-7A37-CED7-7C3D-EBDF1C95311A}"/>
              </a:ext>
            </a:extLst>
          </p:cNvPr>
          <p:cNvSpPr>
            <a:spLocks noGrp="1"/>
          </p:cNvSpPr>
          <p:nvPr>
            <p:ph type="sldNum" sz="quarter" idx="12"/>
          </p:nvPr>
        </p:nvSpPr>
        <p:spPr>
          <a:xfrm>
            <a:off x="11720511" y="6449209"/>
            <a:ext cx="365760" cy="365760"/>
          </a:xfrm>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12374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9F4C8-79F6-7A26-26A8-4A874EF72B5F}"/>
              </a:ext>
            </a:extLst>
          </p:cNvPr>
          <p:cNvSpPr>
            <a:spLocks noGrp="1"/>
          </p:cNvSpPr>
          <p:nvPr>
            <p:ph type="title"/>
          </p:nvPr>
        </p:nvSpPr>
        <p:spPr>
          <a:xfrm>
            <a:off x="2125119" y="466767"/>
            <a:ext cx="7729728" cy="1188720"/>
          </a:xfrm>
        </p:spPr>
        <p:txBody>
          <a:bodyPr/>
          <a:lstStyle/>
          <a:p>
            <a:r>
              <a:rPr lang="fr-FR" dirty="0"/>
              <a:t>KMEANS</a:t>
            </a:r>
            <a:br>
              <a:rPr lang="fr-FR" dirty="0"/>
            </a:br>
            <a:r>
              <a:rPr lang="fr-FR" sz="1200" dirty="0"/>
              <a:t>variables RFM, le score moyen et le </a:t>
            </a:r>
            <a:r>
              <a:rPr lang="fr-FR" sz="1200" dirty="0" err="1"/>
              <a:t>delai</a:t>
            </a:r>
            <a:r>
              <a:rPr lang="fr-FR" sz="1200" dirty="0"/>
              <a:t> de livraison</a:t>
            </a:r>
            <a:endParaRPr lang="fr-FR" dirty="0"/>
          </a:p>
        </p:txBody>
      </p:sp>
      <p:sp>
        <p:nvSpPr>
          <p:cNvPr id="7" name="Espace réservé du contenu 6">
            <a:extLst>
              <a:ext uri="{FF2B5EF4-FFF2-40B4-BE49-F238E27FC236}">
                <a16:creationId xmlns:a16="http://schemas.microsoft.com/office/drawing/2014/main" id="{3881DC19-0CAE-6B33-86DF-F35DF16962D8}"/>
              </a:ext>
            </a:extLst>
          </p:cNvPr>
          <p:cNvSpPr>
            <a:spLocks noGrp="1"/>
          </p:cNvSpPr>
          <p:nvPr>
            <p:ph idx="1"/>
          </p:nvPr>
        </p:nvSpPr>
        <p:spPr>
          <a:xfrm>
            <a:off x="98088" y="5323398"/>
            <a:ext cx="4937737" cy="364912"/>
          </a:xfrm>
        </p:spPr>
        <p:txBody>
          <a:bodyPr>
            <a:normAutofit/>
          </a:bodyPr>
          <a:lstStyle/>
          <a:p>
            <a:pPr marL="0" indent="0">
              <a:buNone/>
            </a:pPr>
            <a:r>
              <a:rPr lang="fr-FR" sz="1400" dirty="0">
                <a:solidFill>
                  <a:schemeClr val="tx1"/>
                </a:solidFill>
              </a:rPr>
              <a:t>Le nombre de cluster optimal est de 3 avec la méthode du coude</a:t>
            </a:r>
          </a:p>
        </p:txBody>
      </p:sp>
      <p:pic>
        <p:nvPicPr>
          <p:cNvPr id="8" name="Image 7">
            <a:extLst>
              <a:ext uri="{FF2B5EF4-FFF2-40B4-BE49-F238E27FC236}">
                <a16:creationId xmlns:a16="http://schemas.microsoft.com/office/drawing/2014/main" id="{9B0AED8F-9FD2-8D85-C4DB-DDD20EB1D046}"/>
              </a:ext>
            </a:extLst>
          </p:cNvPr>
          <p:cNvPicPr>
            <a:picLocks noChangeAspect="1"/>
          </p:cNvPicPr>
          <p:nvPr/>
        </p:nvPicPr>
        <p:blipFill>
          <a:blip r:embed="rId2"/>
          <a:stretch>
            <a:fillRect/>
          </a:stretch>
        </p:blipFill>
        <p:spPr>
          <a:xfrm>
            <a:off x="332684" y="2285627"/>
            <a:ext cx="4558169" cy="3001990"/>
          </a:xfrm>
          <a:prstGeom prst="rect">
            <a:avLst/>
          </a:prstGeom>
        </p:spPr>
      </p:pic>
      <p:pic>
        <p:nvPicPr>
          <p:cNvPr id="9" name="Image 8">
            <a:extLst>
              <a:ext uri="{FF2B5EF4-FFF2-40B4-BE49-F238E27FC236}">
                <a16:creationId xmlns:a16="http://schemas.microsoft.com/office/drawing/2014/main" id="{EC87B2EF-5518-454B-C6C4-26A652BCEDCE}"/>
              </a:ext>
            </a:extLst>
          </p:cNvPr>
          <p:cNvPicPr>
            <a:picLocks noChangeAspect="1"/>
          </p:cNvPicPr>
          <p:nvPr/>
        </p:nvPicPr>
        <p:blipFill>
          <a:blip r:embed="rId3"/>
          <a:stretch>
            <a:fillRect/>
          </a:stretch>
        </p:blipFill>
        <p:spPr>
          <a:xfrm>
            <a:off x="5593523" y="2230879"/>
            <a:ext cx="6265793" cy="3372287"/>
          </a:xfrm>
          <a:prstGeom prst="rect">
            <a:avLst/>
          </a:prstGeom>
        </p:spPr>
      </p:pic>
      <p:sp>
        <p:nvSpPr>
          <p:cNvPr id="10" name="ZoneTexte 9">
            <a:extLst>
              <a:ext uri="{FF2B5EF4-FFF2-40B4-BE49-F238E27FC236}">
                <a16:creationId xmlns:a16="http://schemas.microsoft.com/office/drawing/2014/main" id="{0C2A96D0-E6B8-BBAF-BA0D-9C4A349F5C8B}"/>
              </a:ext>
            </a:extLst>
          </p:cNvPr>
          <p:cNvSpPr txBox="1"/>
          <p:nvPr/>
        </p:nvSpPr>
        <p:spPr>
          <a:xfrm>
            <a:off x="5512839" y="1976963"/>
            <a:ext cx="2154757" cy="253916"/>
          </a:xfrm>
          <a:prstGeom prst="rect">
            <a:avLst/>
          </a:prstGeom>
          <a:noFill/>
        </p:spPr>
        <p:txBody>
          <a:bodyPr wrap="none" rtlCol="0">
            <a:spAutoFit/>
          </a:bodyPr>
          <a:lstStyle/>
          <a:p>
            <a:r>
              <a:rPr lang="fr-FR" sz="1050" dirty="0"/>
              <a:t>Silhouette plot of </a:t>
            </a:r>
            <a:r>
              <a:rPr lang="fr-FR" sz="1050" dirty="0" err="1"/>
              <a:t>Kmeans</a:t>
            </a:r>
            <a:r>
              <a:rPr lang="fr-FR" sz="1050" dirty="0"/>
              <a:t> clustering</a:t>
            </a:r>
          </a:p>
        </p:txBody>
      </p:sp>
      <p:sp>
        <p:nvSpPr>
          <p:cNvPr id="12" name="ZoneTexte 11">
            <a:extLst>
              <a:ext uri="{FF2B5EF4-FFF2-40B4-BE49-F238E27FC236}">
                <a16:creationId xmlns:a16="http://schemas.microsoft.com/office/drawing/2014/main" id="{0E5F292F-D739-1784-8ABD-EB9651DBD57F}"/>
              </a:ext>
            </a:extLst>
          </p:cNvPr>
          <p:cNvSpPr txBox="1"/>
          <p:nvPr/>
        </p:nvSpPr>
        <p:spPr>
          <a:xfrm>
            <a:off x="5754887" y="5701504"/>
            <a:ext cx="4497151" cy="954107"/>
          </a:xfrm>
          <a:prstGeom prst="rect">
            <a:avLst/>
          </a:prstGeom>
          <a:noFill/>
        </p:spPr>
        <p:txBody>
          <a:bodyPr wrap="square">
            <a:spAutoFit/>
          </a:bodyPr>
          <a:lstStyle/>
          <a:p>
            <a:r>
              <a:rPr lang="fr-FR" sz="1400" dirty="0"/>
              <a:t>Choix : 3 clusters </a:t>
            </a:r>
          </a:p>
          <a:p>
            <a:pPr marL="285750" indent="-285750">
              <a:buClr>
                <a:schemeClr val="accent2"/>
              </a:buClr>
              <a:buFont typeface="Arial" panose="020B0604020202020204" pitchFamily="34" charset="0"/>
              <a:buChar char="•"/>
            </a:pPr>
            <a:r>
              <a:rPr lang="fr-FR" sz="1400" dirty="0">
                <a:solidFill>
                  <a:schemeClr val="tx1"/>
                </a:solidFill>
              </a:rPr>
              <a:t>Score de silhouette moyen ≈ 0.5 </a:t>
            </a:r>
          </a:p>
          <a:p>
            <a:pPr marL="285750" indent="-285750">
              <a:buClr>
                <a:schemeClr val="accent2"/>
              </a:buClr>
              <a:buFont typeface="Arial" panose="020B0604020202020204" pitchFamily="34" charset="0"/>
              <a:buChar char="•"/>
            </a:pPr>
            <a:r>
              <a:rPr lang="fr-FR" sz="1400" dirty="0">
                <a:solidFill>
                  <a:schemeClr val="tx1"/>
                </a:solidFill>
              </a:rPr>
              <a:t>Largeur des clusters plutôt homogènes</a:t>
            </a:r>
          </a:p>
          <a:p>
            <a:pPr marL="285750" indent="-285750">
              <a:buClr>
                <a:schemeClr val="accent2"/>
              </a:buClr>
              <a:buFont typeface="Arial" panose="020B0604020202020204" pitchFamily="34" charset="0"/>
              <a:buChar char="•"/>
            </a:pPr>
            <a:r>
              <a:rPr lang="fr-FR" sz="1400" dirty="0">
                <a:solidFill>
                  <a:schemeClr val="tx1"/>
                </a:solidFill>
              </a:rPr>
              <a:t>Clusters plutôt bien séparés </a:t>
            </a:r>
          </a:p>
        </p:txBody>
      </p:sp>
      <p:sp>
        <p:nvSpPr>
          <p:cNvPr id="4" name="Espace réservé du numéro de diapositive 3">
            <a:extLst>
              <a:ext uri="{FF2B5EF4-FFF2-40B4-BE49-F238E27FC236}">
                <a16:creationId xmlns:a16="http://schemas.microsoft.com/office/drawing/2014/main" id="{511E7DF4-7196-BF03-8384-794C1D3C40A2}"/>
              </a:ext>
            </a:extLst>
          </p:cNvPr>
          <p:cNvSpPr>
            <a:spLocks noGrp="1"/>
          </p:cNvSpPr>
          <p:nvPr>
            <p:ph type="sldNum" sz="quarter" idx="12"/>
          </p:nvPr>
        </p:nvSpPr>
        <p:spPr>
          <a:xfrm>
            <a:off x="11654920" y="6388189"/>
            <a:ext cx="365760" cy="365760"/>
          </a:xfrm>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1588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F3F13-9A64-B833-4F45-B00307F12044}"/>
              </a:ext>
            </a:extLst>
          </p:cNvPr>
          <p:cNvSpPr>
            <a:spLocks noGrp="1"/>
          </p:cNvSpPr>
          <p:nvPr>
            <p:ph type="title"/>
          </p:nvPr>
        </p:nvSpPr>
        <p:spPr>
          <a:xfrm>
            <a:off x="975117" y="320319"/>
            <a:ext cx="5272199" cy="1188720"/>
          </a:xfrm>
        </p:spPr>
        <p:txBody>
          <a:bodyPr/>
          <a:lstStyle/>
          <a:p>
            <a:r>
              <a:rPr lang="fr-FR" dirty="0"/>
              <a:t>Interprétation métier</a:t>
            </a:r>
          </a:p>
        </p:txBody>
      </p:sp>
      <p:sp>
        <p:nvSpPr>
          <p:cNvPr id="3" name="Espace réservé du contenu 2">
            <a:extLst>
              <a:ext uri="{FF2B5EF4-FFF2-40B4-BE49-F238E27FC236}">
                <a16:creationId xmlns:a16="http://schemas.microsoft.com/office/drawing/2014/main" id="{BBB7338C-8A68-458C-CF5A-4C85084672B4}"/>
              </a:ext>
            </a:extLst>
          </p:cNvPr>
          <p:cNvSpPr>
            <a:spLocks noGrp="1"/>
          </p:cNvSpPr>
          <p:nvPr>
            <p:ph idx="1"/>
          </p:nvPr>
        </p:nvSpPr>
        <p:spPr>
          <a:xfrm>
            <a:off x="331303" y="1811607"/>
            <a:ext cx="6559826" cy="4726074"/>
          </a:xfrm>
        </p:spPr>
        <p:txBody>
          <a:bodyPr>
            <a:normAutofit fontScale="85000" lnSpcReduction="10000"/>
          </a:bodyPr>
          <a:lstStyle/>
          <a:p>
            <a:r>
              <a:rPr lang="fr-FR" u="sng" dirty="0"/>
              <a:t>Cluster 0 :  </a:t>
            </a:r>
            <a:r>
              <a:rPr lang="fr-FR" dirty="0"/>
              <a:t>les délais de livraison des ces clients sont courts et ce sont des clients qui ont commandés récemment. Les scores de ces clients sont excellents. Cela regroupe des clients avec un nombre de commande élevé et avec des montants moyens.</a:t>
            </a:r>
          </a:p>
          <a:p>
            <a:r>
              <a:rPr lang="fr-FR" u="sng" dirty="0"/>
              <a:t>Cluster 1 : </a:t>
            </a:r>
            <a:r>
              <a:rPr lang="fr-FR" dirty="0"/>
              <a:t>Le délai de livraison des commandes de ces clients est élevé et les montants de leurs commandes sont élevés. Ce sont des clients qui ont commandés récemment. </a:t>
            </a:r>
          </a:p>
          <a:p>
            <a:r>
              <a:rPr lang="fr-FR" u="sng" dirty="0"/>
              <a:t>Cluster 2 : </a:t>
            </a:r>
            <a:r>
              <a:rPr lang="fr-FR" dirty="0"/>
              <a:t>Ce cluster regroupe des clients dont leur dernière commande commence à dater. Il regroupe aussi des clients avec des montants élevés et un nombre de commande moyen. Les scores donnés par ces clients sont plutôt bons et le délai de livraison pour ces clients sont assez courts.</a:t>
            </a:r>
          </a:p>
          <a:p>
            <a:endParaRPr lang="fr-FR" dirty="0"/>
          </a:p>
          <a:p>
            <a:pPr>
              <a:buFont typeface="Wingdings" pitchFamily="2" charset="2"/>
              <a:buChar char="Ø"/>
            </a:pPr>
            <a:r>
              <a:rPr lang="fr-FR" dirty="0"/>
              <a:t>Le </a:t>
            </a:r>
            <a:r>
              <a:rPr lang="fr-FR" b="1" dirty="0"/>
              <a:t>groupe 0 </a:t>
            </a:r>
            <a:r>
              <a:rPr lang="fr-FR" dirty="0"/>
              <a:t>représente les clients les plus intéressants. Ce groupe représente des </a:t>
            </a:r>
            <a:r>
              <a:rPr lang="fr-FR" b="1" dirty="0"/>
              <a:t>clients fidèles</a:t>
            </a:r>
            <a:r>
              <a:rPr lang="fr-FR" dirty="0"/>
              <a:t>.</a:t>
            </a:r>
          </a:p>
          <a:p>
            <a:pPr>
              <a:buFont typeface="Wingdings" pitchFamily="2" charset="2"/>
              <a:buChar char="Ø"/>
            </a:pPr>
            <a:r>
              <a:rPr lang="fr-FR" dirty="0"/>
              <a:t>Le </a:t>
            </a:r>
            <a:r>
              <a:rPr lang="fr-FR" b="1" dirty="0"/>
              <a:t>groupe 1 </a:t>
            </a:r>
            <a:r>
              <a:rPr lang="fr-FR" dirty="0"/>
              <a:t>corresponds aux </a:t>
            </a:r>
            <a:r>
              <a:rPr lang="fr-FR" b="1" dirty="0"/>
              <a:t>clients mécontents </a:t>
            </a:r>
            <a:r>
              <a:rPr lang="fr-FR" dirty="0"/>
              <a:t>donc plutôt retissant à recommander.</a:t>
            </a:r>
          </a:p>
          <a:p>
            <a:pPr>
              <a:buFont typeface="Wingdings" pitchFamily="2" charset="2"/>
              <a:buChar char="Ø"/>
            </a:pPr>
            <a:r>
              <a:rPr lang="fr-FR" dirty="0"/>
              <a:t>Le </a:t>
            </a:r>
            <a:r>
              <a:rPr lang="fr-FR" b="1" dirty="0"/>
              <a:t>groupe 2 </a:t>
            </a:r>
            <a:r>
              <a:rPr lang="fr-FR" dirty="0"/>
              <a:t>comprends des clients qui n’ont pas commandé depuis longtemps mais qui pourrait recommander.</a:t>
            </a:r>
          </a:p>
        </p:txBody>
      </p:sp>
      <p:pic>
        <p:nvPicPr>
          <p:cNvPr id="4" name="Image 3">
            <a:extLst>
              <a:ext uri="{FF2B5EF4-FFF2-40B4-BE49-F238E27FC236}">
                <a16:creationId xmlns:a16="http://schemas.microsoft.com/office/drawing/2014/main" id="{DFA19D0D-E1B3-CBCF-068E-9A32FB743CB8}"/>
              </a:ext>
            </a:extLst>
          </p:cNvPr>
          <p:cNvPicPr>
            <a:picLocks noChangeAspect="1"/>
          </p:cNvPicPr>
          <p:nvPr/>
        </p:nvPicPr>
        <p:blipFill>
          <a:blip r:embed="rId2"/>
          <a:stretch>
            <a:fillRect/>
          </a:stretch>
        </p:blipFill>
        <p:spPr>
          <a:xfrm>
            <a:off x="7391091" y="0"/>
            <a:ext cx="1858926" cy="3895601"/>
          </a:xfrm>
          <a:prstGeom prst="rect">
            <a:avLst/>
          </a:prstGeom>
        </p:spPr>
      </p:pic>
      <p:pic>
        <p:nvPicPr>
          <p:cNvPr id="5" name="Image 4">
            <a:extLst>
              <a:ext uri="{FF2B5EF4-FFF2-40B4-BE49-F238E27FC236}">
                <a16:creationId xmlns:a16="http://schemas.microsoft.com/office/drawing/2014/main" id="{61727F99-DC7B-544A-4FC4-E588FC7F4CDF}"/>
              </a:ext>
            </a:extLst>
          </p:cNvPr>
          <p:cNvPicPr>
            <a:picLocks noChangeAspect="1"/>
          </p:cNvPicPr>
          <p:nvPr/>
        </p:nvPicPr>
        <p:blipFill>
          <a:blip r:embed="rId3"/>
          <a:stretch>
            <a:fillRect/>
          </a:stretch>
        </p:blipFill>
        <p:spPr>
          <a:xfrm>
            <a:off x="7391091" y="3895602"/>
            <a:ext cx="1858926" cy="2897738"/>
          </a:xfrm>
          <a:prstGeom prst="rect">
            <a:avLst/>
          </a:prstGeom>
        </p:spPr>
      </p:pic>
      <p:pic>
        <p:nvPicPr>
          <p:cNvPr id="6" name="Image 5">
            <a:extLst>
              <a:ext uri="{FF2B5EF4-FFF2-40B4-BE49-F238E27FC236}">
                <a16:creationId xmlns:a16="http://schemas.microsoft.com/office/drawing/2014/main" id="{B42036F5-FE54-1102-1ED6-A061F0890505}"/>
              </a:ext>
            </a:extLst>
          </p:cNvPr>
          <p:cNvPicPr>
            <a:picLocks noChangeAspect="1"/>
          </p:cNvPicPr>
          <p:nvPr/>
        </p:nvPicPr>
        <p:blipFill>
          <a:blip r:embed="rId4"/>
          <a:stretch>
            <a:fillRect/>
          </a:stretch>
        </p:blipFill>
        <p:spPr>
          <a:xfrm>
            <a:off x="9585397" y="0"/>
            <a:ext cx="1966166" cy="4134678"/>
          </a:xfrm>
          <a:prstGeom prst="rect">
            <a:avLst/>
          </a:prstGeom>
        </p:spPr>
      </p:pic>
      <p:pic>
        <p:nvPicPr>
          <p:cNvPr id="7" name="Image 6">
            <a:extLst>
              <a:ext uri="{FF2B5EF4-FFF2-40B4-BE49-F238E27FC236}">
                <a16:creationId xmlns:a16="http://schemas.microsoft.com/office/drawing/2014/main" id="{5779D8F8-5167-A094-4FF5-59EA44256A7F}"/>
              </a:ext>
            </a:extLst>
          </p:cNvPr>
          <p:cNvPicPr>
            <a:picLocks noChangeAspect="1"/>
          </p:cNvPicPr>
          <p:nvPr/>
        </p:nvPicPr>
        <p:blipFill>
          <a:blip r:embed="rId5"/>
          <a:stretch>
            <a:fillRect/>
          </a:stretch>
        </p:blipFill>
        <p:spPr>
          <a:xfrm>
            <a:off x="9585397" y="4134678"/>
            <a:ext cx="1961826" cy="2766925"/>
          </a:xfrm>
          <a:prstGeom prst="rect">
            <a:avLst/>
          </a:prstGeom>
        </p:spPr>
      </p:pic>
      <p:sp>
        <p:nvSpPr>
          <p:cNvPr id="9" name="Espace réservé du numéro de diapositive 8">
            <a:extLst>
              <a:ext uri="{FF2B5EF4-FFF2-40B4-BE49-F238E27FC236}">
                <a16:creationId xmlns:a16="http://schemas.microsoft.com/office/drawing/2014/main" id="{E4D31D19-575C-E201-CE78-C79122EFB6B2}"/>
              </a:ext>
            </a:extLst>
          </p:cNvPr>
          <p:cNvSpPr>
            <a:spLocks noGrp="1"/>
          </p:cNvSpPr>
          <p:nvPr>
            <p:ph type="sldNum" sz="quarter" idx="12"/>
          </p:nvPr>
        </p:nvSpPr>
        <p:spPr>
          <a:xfrm>
            <a:off x="11677817" y="6354801"/>
            <a:ext cx="365760" cy="365760"/>
          </a:xfrm>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65180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C05CFA-502C-4F2E-4070-A8B2A5CE1D62}"/>
              </a:ext>
            </a:extLst>
          </p:cNvPr>
          <p:cNvSpPr>
            <a:spLocks noGrp="1"/>
          </p:cNvSpPr>
          <p:nvPr>
            <p:ph type="title"/>
          </p:nvPr>
        </p:nvSpPr>
        <p:spPr>
          <a:xfrm>
            <a:off x="690637" y="449516"/>
            <a:ext cx="4475892" cy="1188720"/>
          </a:xfrm>
          <a:solidFill>
            <a:srgbClr val="FFFFFF"/>
          </a:solidFill>
          <a:ln>
            <a:solidFill>
              <a:srgbClr val="404040"/>
            </a:solidFill>
          </a:ln>
        </p:spPr>
        <p:txBody>
          <a:bodyPr>
            <a:normAutofit/>
          </a:bodyPr>
          <a:lstStyle/>
          <a:p>
            <a:r>
              <a:rPr lang="fr-FR" sz="1500"/>
              <a:t>DBSCAN</a:t>
            </a:r>
            <a:br>
              <a:rPr lang="fr-FR" sz="1500"/>
            </a:br>
            <a:r>
              <a:rPr lang="fr-FR" sz="1500"/>
              <a:t>variables RFM, le score moyen et le delai de livraison</a:t>
            </a:r>
          </a:p>
        </p:txBody>
      </p:sp>
      <p:sp>
        <p:nvSpPr>
          <p:cNvPr id="3" name="Espace réservé du contenu 2">
            <a:extLst>
              <a:ext uri="{FF2B5EF4-FFF2-40B4-BE49-F238E27FC236}">
                <a16:creationId xmlns:a16="http://schemas.microsoft.com/office/drawing/2014/main" id="{D1B051E9-EE0E-8CDF-B5AF-55285AB88DD3}"/>
              </a:ext>
            </a:extLst>
          </p:cNvPr>
          <p:cNvSpPr>
            <a:spLocks noGrp="1"/>
          </p:cNvSpPr>
          <p:nvPr>
            <p:ph idx="1"/>
          </p:nvPr>
        </p:nvSpPr>
        <p:spPr>
          <a:xfrm>
            <a:off x="640080" y="2012790"/>
            <a:ext cx="4968055" cy="3999297"/>
          </a:xfrm>
        </p:spPr>
        <p:txBody>
          <a:bodyPr>
            <a:normAutofit/>
          </a:bodyPr>
          <a:lstStyle/>
          <a:p>
            <a:pPr marL="0" indent="0">
              <a:lnSpc>
                <a:spcPct val="90000"/>
              </a:lnSpc>
              <a:buNone/>
            </a:pPr>
            <a:r>
              <a:rPr lang="fr-FR" sz="1400" u="sng" dirty="0">
                <a:solidFill>
                  <a:srgbClr val="FFFFFF"/>
                </a:solidFill>
              </a:rPr>
              <a:t>Résultats : </a:t>
            </a:r>
          </a:p>
          <a:p>
            <a:pPr>
              <a:lnSpc>
                <a:spcPct val="90000"/>
              </a:lnSpc>
              <a:buClr>
                <a:schemeClr val="bg1"/>
              </a:buClr>
            </a:pPr>
            <a:r>
              <a:rPr lang="fr-FR" sz="1400" dirty="0">
                <a:solidFill>
                  <a:srgbClr val="FFFFFF"/>
                </a:solidFill>
              </a:rPr>
              <a:t>Nombre de clusters : 3</a:t>
            </a:r>
          </a:p>
          <a:p>
            <a:pPr>
              <a:lnSpc>
                <a:spcPct val="90000"/>
              </a:lnSpc>
              <a:buClr>
                <a:schemeClr val="bg1"/>
              </a:buClr>
            </a:pPr>
            <a:r>
              <a:rPr lang="fr-FR" sz="1400" dirty="0">
                <a:solidFill>
                  <a:srgbClr val="FFFFFF"/>
                </a:solidFill>
              </a:rPr>
              <a:t>Coefficient de silhouette : 0.220</a:t>
            </a:r>
          </a:p>
          <a:p>
            <a:pPr>
              <a:lnSpc>
                <a:spcPct val="90000"/>
              </a:lnSpc>
              <a:buClr>
                <a:schemeClr val="bg1"/>
              </a:buClr>
            </a:pPr>
            <a:r>
              <a:rPr lang="fr-FR" sz="1400" dirty="0">
                <a:solidFill>
                  <a:srgbClr val="FFFFFF"/>
                </a:solidFill>
              </a:rPr>
              <a:t>Taille des clusters :</a:t>
            </a:r>
          </a:p>
          <a:p>
            <a:pPr lvl="1">
              <a:lnSpc>
                <a:spcPct val="90000"/>
              </a:lnSpc>
              <a:buClr>
                <a:schemeClr val="bg1"/>
              </a:buClr>
            </a:pPr>
            <a:r>
              <a:rPr lang="fr-FR" sz="1400" dirty="0">
                <a:solidFill>
                  <a:srgbClr val="FFFFFF"/>
                </a:solidFill>
              </a:rPr>
              <a:t>0 : 89467</a:t>
            </a:r>
          </a:p>
          <a:p>
            <a:pPr lvl="1">
              <a:lnSpc>
                <a:spcPct val="90000"/>
              </a:lnSpc>
              <a:buClr>
                <a:schemeClr val="bg1"/>
              </a:buClr>
            </a:pPr>
            <a:r>
              <a:rPr lang="fr-FR" sz="1400" dirty="0">
                <a:solidFill>
                  <a:srgbClr val="FFFFFF"/>
                </a:solidFill>
              </a:rPr>
              <a:t>1 : 2211</a:t>
            </a:r>
          </a:p>
          <a:p>
            <a:pPr lvl="1">
              <a:lnSpc>
                <a:spcPct val="90000"/>
              </a:lnSpc>
              <a:buClr>
                <a:schemeClr val="bg1"/>
              </a:buClr>
            </a:pPr>
            <a:r>
              <a:rPr lang="fr-FR" sz="1400" dirty="0">
                <a:solidFill>
                  <a:srgbClr val="FFFFFF"/>
                </a:solidFill>
              </a:rPr>
              <a:t>-1 : 1671</a:t>
            </a:r>
          </a:p>
          <a:p>
            <a:pPr marL="0" indent="0">
              <a:lnSpc>
                <a:spcPct val="90000"/>
              </a:lnSpc>
              <a:buNone/>
            </a:pPr>
            <a:r>
              <a:rPr lang="fr-FR" sz="1400" u="sng" dirty="0">
                <a:solidFill>
                  <a:srgbClr val="FFFFFF"/>
                </a:solidFill>
              </a:rPr>
              <a:t>Conclusion : </a:t>
            </a:r>
          </a:p>
          <a:p>
            <a:pPr>
              <a:lnSpc>
                <a:spcPct val="90000"/>
              </a:lnSpc>
              <a:buClr>
                <a:schemeClr val="bg1"/>
              </a:buClr>
            </a:pPr>
            <a:r>
              <a:rPr lang="fr-FR" sz="1400" dirty="0">
                <a:solidFill>
                  <a:srgbClr val="FFFFFF"/>
                </a:solidFill>
              </a:rPr>
              <a:t>Coefficient de silhouette très bas</a:t>
            </a:r>
          </a:p>
          <a:p>
            <a:pPr>
              <a:lnSpc>
                <a:spcPct val="90000"/>
              </a:lnSpc>
              <a:buClr>
                <a:schemeClr val="bg1"/>
              </a:buClr>
            </a:pPr>
            <a:r>
              <a:rPr lang="fr-FR" sz="1400" i="0" dirty="0">
                <a:solidFill>
                  <a:srgbClr val="FFFFFF"/>
                </a:solidFill>
                <a:effectLst/>
              </a:rPr>
              <a:t>le nombre de clients sans cluster (cluster -1) est trop élevé </a:t>
            </a:r>
          </a:p>
          <a:p>
            <a:pPr>
              <a:lnSpc>
                <a:spcPct val="90000"/>
              </a:lnSpc>
              <a:buClr>
                <a:schemeClr val="bg1"/>
              </a:buClr>
            </a:pPr>
            <a:r>
              <a:rPr lang="fr-FR" sz="1400" i="0" dirty="0">
                <a:solidFill>
                  <a:srgbClr val="FFFFFF"/>
                </a:solidFill>
                <a:effectLst/>
              </a:rPr>
              <a:t>les clusters proposés ne contiennent pas un nombre homogène de clients</a:t>
            </a:r>
          </a:p>
          <a:p>
            <a:pPr>
              <a:lnSpc>
                <a:spcPct val="90000"/>
              </a:lnSpc>
              <a:buClr>
                <a:schemeClr val="bg1"/>
              </a:buClr>
              <a:buFont typeface="Wingdings" pitchFamily="2" charset="2"/>
              <a:buChar char="Ø"/>
            </a:pPr>
            <a:r>
              <a:rPr lang="fr-FR" sz="1400" dirty="0">
                <a:solidFill>
                  <a:srgbClr val="FFFFFF"/>
                </a:solidFill>
              </a:rPr>
              <a:t> </a:t>
            </a:r>
            <a:r>
              <a:rPr lang="fr-FR" sz="1400" b="1" dirty="0">
                <a:solidFill>
                  <a:srgbClr val="FFFFFF"/>
                </a:solidFill>
              </a:rPr>
              <a:t>Le </a:t>
            </a:r>
            <a:r>
              <a:rPr lang="fr-FR" sz="1400" b="1" dirty="0" err="1">
                <a:solidFill>
                  <a:srgbClr val="FFFFFF"/>
                </a:solidFill>
              </a:rPr>
              <a:t>DBScan</a:t>
            </a:r>
            <a:r>
              <a:rPr lang="fr-FR" sz="1400" b="1" dirty="0">
                <a:solidFill>
                  <a:srgbClr val="FFFFFF"/>
                </a:solidFill>
              </a:rPr>
              <a:t> n’est pas adapté </a:t>
            </a:r>
          </a:p>
        </p:txBody>
      </p:sp>
      <p:sp>
        <p:nvSpPr>
          <p:cNvPr id="20" name="Rectangle 19">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989FD7CC-C909-F2EB-9188-C2B5A7E88BF5}"/>
              </a:ext>
            </a:extLst>
          </p:cNvPr>
          <p:cNvPicPr>
            <a:picLocks noChangeAspect="1"/>
          </p:cNvPicPr>
          <p:nvPr/>
        </p:nvPicPr>
        <p:blipFill rotWithShape="1">
          <a:blip r:embed="rId2"/>
          <a:srcRect l="4275" r="12247" b="2407"/>
          <a:stretch/>
        </p:blipFill>
        <p:spPr>
          <a:xfrm>
            <a:off x="6783589" y="1188417"/>
            <a:ext cx="4717774" cy="4164496"/>
          </a:xfrm>
          <a:prstGeom prst="rect">
            <a:avLst/>
          </a:prstGeom>
        </p:spPr>
      </p:pic>
      <p:sp>
        <p:nvSpPr>
          <p:cNvPr id="5" name="Espace réservé du numéro de diapositive 4">
            <a:extLst>
              <a:ext uri="{FF2B5EF4-FFF2-40B4-BE49-F238E27FC236}">
                <a16:creationId xmlns:a16="http://schemas.microsoft.com/office/drawing/2014/main" id="{31CA354D-2269-3DDB-7142-AD2F73CE4B58}"/>
              </a:ext>
            </a:extLst>
          </p:cNvPr>
          <p:cNvSpPr>
            <a:spLocks noGrp="1"/>
          </p:cNvSpPr>
          <p:nvPr>
            <p:ph type="sldNum" sz="quarter" idx="12"/>
          </p:nvPr>
        </p:nvSpPr>
        <p:spPr>
          <a:xfrm>
            <a:off x="11694837" y="6325496"/>
            <a:ext cx="365760" cy="365760"/>
          </a:xfrm>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28967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514BEFB-2D6C-852E-D970-85A1B3A62E50}"/>
              </a:ext>
            </a:extLst>
          </p:cNvPr>
          <p:cNvPicPr>
            <a:picLocks noChangeAspect="1"/>
          </p:cNvPicPr>
          <p:nvPr/>
        </p:nvPicPr>
        <p:blipFill>
          <a:blip r:embed="rId2"/>
          <a:stretch>
            <a:fillRect/>
          </a:stretch>
        </p:blipFill>
        <p:spPr>
          <a:xfrm>
            <a:off x="683491" y="3377509"/>
            <a:ext cx="3948078" cy="2734043"/>
          </a:xfrm>
          <a:prstGeom prst="rect">
            <a:avLst/>
          </a:prstGeom>
        </p:spPr>
      </p:pic>
      <p:sp>
        <p:nvSpPr>
          <p:cNvPr id="24" name="Rectangle 21">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3366C96-9913-5712-DF0E-1B5FAF684BAC}"/>
              </a:ext>
            </a:extLst>
          </p:cNvPr>
          <p:cNvSpPr>
            <a:spLocks noGrp="1"/>
          </p:cNvSpPr>
          <p:nvPr>
            <p:ph type="title"/>
          </p:nvPr>
        </p:nvSpPr>
        <p:spPr>
          <a:xfrm>
            <a:off x="6217182" y="430273"/>
            <a:ext cx="5291327" cy="1188720"/>
          </a:xfrm>
          <a:solidFill>
            <a:srgbClr val="FFFFFF"/>
          </a:solidFill>
          <a:ln>
            <a:solidFill>
              <a:srgbClr val="404040"/>
            </a:solidFill>
          </a:ln>
        </p:spPr>
        <p:txBody>
          <a:bodyPr vert="horz" lIns="274320" tIns="182880" rIns="274320" bIns="182880" rtlCol="0" anchorCtr="1">
            <a:normAutofit/>
          </a:bodyPr>
          <a:lstStyle/>
          <a:p>
            <a:r>
              <a:rPr lang="en-US" sz="1500" dirty="0"/>
              <a:t>Segmentation </a:t>
            </a:r>
            <a:r>
              <a:rPr lang="en-US" sz="1500" dirty="0" err="1"/>
              <a:t>hiérarchique</a:t>
            </a:r>
            <a:r>
              <a:rPr lang="en-US" sz="1500" dirty="0"/>
              <a:t> : </a:t>
            </a:r>
            <a:r>
              <a:rPr lang="en-US" sz="1500" dirty="0" err="1"/>
              <a:t>cah</a:t>
            </a:r>
            <a:br>
              <a:rPr lang="en-US" sz="1500" dirty="0"/>
            </a:br>
            <a:r>
              <a:rPr lang="en-US" sz="1200" dirty="0"/>
              <a:t>variables RFM, le score </a:t>
            </a:r>
            <a:r>
              <a:rPr lang="en-US" sz="1200" dirty="0" err="1"/>
              <a:t>moyen</a:t>
            </a:r>
            <a:r>
              <a:rPr lang="en-US" sz="1200" dirty="0"/>
              <a:t> et le </a:t>
            </a:r>
            <a:r>
              <a:rPr lang="en-US" sz="1200" dirty="0" err="1"/>
              <a:t>delai</a:t>
            </a:r>
            <a:r>
              <a:rPr lang="en-US" sz="1200" dirty="0"/>
              <a:t> de livraison</a:t>
            </a:r>
          </a:p>
        </p:txBody>
      </p:sp>
      <p:pic>
        <p:nvPicPr>
          <p:cNvPr id="8" name="Image 7">
            <a:extLst>
              <a:ext uri="{FF2B5EF4-FFF2-40B4-BE49-F238E27FC236}">
                <a16:creationId xmlns:a16="http://schemas.microsoft.com/office/drawing/2014/main" id="{6389E6AB-2677-8B36-FE21-6CD5EC49F53A}"/>
              </a:ext>
            </a:extLst>
          </p:cNvPr>
          <p:cNvPicPr>
            <a:picLocks noChangeAspect="1"/>
          </p:cNvPicPr>
          <p:nvPr/>
        </p:nvPicPr>
        <p:blipFill>
          <a:blip r:embed="rId3"/>
          <a:stretch>
            <a:fillRect/>
          </a:stretch>
        </p:blipFill>
        <p:spPr>
          <a:xfrm>
            <a:off x="632313" y="321733"/>
            <a:ext cx="4050435" cy="2734043"/>
          </a:xfrm>
          <a:prstGeom prst="rect">
            <a:avLst/>
          </a:prstGeom>
        </p:spPr>
      </p:pic>
      <p:sp>
        <p:nvSpPr>
          <p:cNvPr id="3" name="Espace réservé du contenu 2">
            <a:extLst>
              <a:ext uri="{FF2B5EF4-FFF2-40B4-BE49-F238E27FC236}">
                <a16:creationId xmlns:a16="http://schemas.microsoft.com/office/drawing/2014/main" id="{F7DAB8FA-DFF9-35F7-B3F3-F105E5D8B5A6}"/>
              </a:ext>
            </a:extLst>
          </p:cNvPr>
          <p:cNvSpPr>
            <a:spLocks noGrp="1"/>
          </p:cNvSpPr>
          <p:nvPr>
            <p:ph idx="1"/>
          </p:nvPr>
        </p:nvSpPr>
        <p:spPr>
          <a:xfrm>
            <a:off x="6110634" y="1907726"/>
            <a:ext cx="5285791" cy="1670362"/>
          </a:xfrm>
        </p:spPr>
        <p:txBody>
          <a:bodyPr vert="horz" lIns="91440" tIns="45720" rIns="91440" bIns="45720" rtlCol="0">
            <a:normAutofit/>
          </a:bodyPr>
          <a:lstStyle/>
          <a:p>
            <a:pPr>
              <a:buClr>
                <a:schemeClr val="bg1"/>
              </a:buClr>
            </a:pPr>
            <a:r>
              <a:rPr lang="en-US" dirty="0">
                <a:solidFill>
                  <a:srgbClr val="FFFFFF"/>
                </a:solidFill>
              </a:rPr>
              <a:t>Travail sur un </a:t>
            </a:r>
            <a:r>
              <a:rPr lang="en-US" dirty="0" err="1">
                <a:solidFill>
                  <a:srgbClr val="FFFFFF"/>
                </a:solidFill>
              </a:rPr>
              <a:t>échantillon</a:t>
            </a:r>
            <a:r>
              <a:rPr lang="en-US" dirty="0">
                <a:solidFill>
                  <a:srgbClr val="FFFFFF"/>
                </a:solidFill>
              </a:rPr>
              <a:t> du dataset car temps de </a:t>
            </a:r>
            <a:r>
              <a:rPr lang="en-US" dirty="0" err="1">
                <a:solidFill>
                  <a:srgbClr val="FFFFFF"/>
                </a:solidFill>
              </a:rPr>
              <a:t>traitement</a:t>
            </a:r>
            <a:r>
              <a:rPr lang="en-US" dirty="0">
                <a:solidFill>
                  <a:srgbClr val="FFFFFF"/>
                </a:solidFill>
              </a:rPr>
              <a:t> trop long </a:t>
            </a:r>
          </a:p>
          <a:p>
            <a:pPr>
              <a:buClr>
                <a:schemeClr val="bg1"/>
              </a:buClr>
            </a:pPr>
            <a:r>
              <a:rPr lang="en-US" dirty="0">
                <a:solidFill>
                  <a:srgbClr val="FFFFFF"/>
                </a:solidFill>
              </a:rPr>
              <a:t>On </a:t>
            </a:r>
            <a:r>
              <a:rPr lang="fr-FR" dirty="0">
                <a:solidFill>
                  <a:srgbClr val="FFFFFF"/>
                </a:solidFill>
              </a:rPr>
              <a:t>choisit</a:t>
            </a:r>
            <a:r>
              <a:rPr lang="en-US" dirty="0">
                <a:solidFill>
                  <a:srgbClr val="FFFFFF"/>
                </a:solidFill>
              </a:rPr>
              <a:t> un </a:t>
            </a:r>
            <a:r>
              <a:rPr lang="en-US" dirty="0" err="1">
                <a:solidFill>
                  <a:srgbClr val="FFFFFF"/>
                </a:solidFill>
              </a:rPr>
              <a:t>nombre</a:t>
            </a:r>
            <a:r>
              <a:rPr lang="en-US" dirty="0">
                <a:solidFill>
                  <a:srgbClr val="FFFFFF"/>
                </a:solidFill>
              </a:rPr>
              <a:t> de cluster de 4 pour </a:t>
            </a:r>
            <a:r>
              <a:rPr lang="en-US" dirty="0" err="1">
                <a:solidFill>
                  <a:srgbClr val="FFFFFF"/>
                </a:solidFill>
              </a:rPr>
              <a:t>lequel</a:t>
            </a:r>
            <a:r>
              <a:rPr lang="en-US" dirty="0">
                <a:solidFill>
                  <a:srgbClr val="FFFFFF"/>
                </a:solidFill>
              </a:rPr>
              <a:t> le coefficient de silhouette = 0.6</a:t>
            </a:r>
          </a:p>
        </p:txBody>
      </p:sp>
      <p:pic>
        <p:nvPicPr>
          <p:cNvPr id="11" name="Image 10">
            <a:extLst>
              <a:ext uri="{FF2B5EF4-FFF2-40B4-BE49-F238E27FC236}">
                <a16:creationId xmlns:a16="http://schemas.microsoft.com/office/drawing/2014/main" id="{BB03F685-689C-87FA-E474-DE5B300E6DC4}"/>
              </a:ext>
            </a:extLst>
          </p:cNvPr>
          <p:cNvPicPr>
            <a:picLocks noChangeAspect="1"/>
          </p:cNvPicPr>
          <p:nvPr/>
        </p:nvPicPr>
        <p:blipFill>
          <a:blip r:embed="rId4"/>
          <a:stretch>
            <a:fillRect/>
          </a:stretch>
        </p:blipFill>
        <p:spPr>
          <a:xfrm>
            <a:off x="6860410" y="3661215"/>
            <a:ext cx="3589130" cy="2898913"/>
          </a:xfrm>
          <a:prstGeom prst="rect">
            <a:avLst/>
          </a:prstGeom>
        </p:spPr>
      </p:pic>
      <p:sp>
        <p:nvSpPr>
          <p:cNvPr id="5" name="Espace réservé du numéro de diapositive 4">
            <a:extLst>
              <a:ext uri="{FF2B5EF4-FFF2-40B4-BE49-F238E27FC236}">
                <a16:creationId xmlns:a16="http://schemas.microsoft.com/office/drawing/2014/main" id="{86DB55B6-E9D9-D1FC-256E-C4C21B50A43B}"/>
              </a:ext>
            </a:extLst>
          </p:cNvPr>
          <p:cNvSpPr>
            <a:spLocks noGrp="1"/>
          </p:cNvSpPr>
          <p:nvPr>
            <p:ph type="sldNum" sz="quarter" idx="12"/>
          </p:nvPr>
        </p:nvSpPr>
        <p:spPr>
          <a:xfrm>
            <a:off x="11629129" y="6377248"/>
            <a:ext cx="365760" cy="365760"/>
          </a:xfrm>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161759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4BD90-E728-8419-2E16-C5437D61FD84}"/>
              </a:ext>
            </a:extLst>
          </p:cNvPr>
          <p:cNvSpPr>
            <a:spLocks noGrp="1"/>
          </p:cNvSpPr>
          <p:nvPr>
            <p:ph type="title"/>
          </p:nvPr>
        </p:nvSpPr>
        <p:spPr>
          <a:xfrm>
            <a:off x="1058174" y="1107574"/>
            <a:ext cx="5391722" cy="1188720"/>
          </a:xfrm>
        </p:spPr>
        <p:txBody>
          <a:bodyPr/>
          <a:lstStyle/>
          <a:p>
            <a:r>
              <a:rPr lang="fr-FR" dirty="0"/>
              <a:t>Interprétation métier</a:t>
            </a:r>
          </a:p>
        </p:txBody>
      </p:sp>
      <p:sp>
        <p:nvSpPr>
          <p:cNvPr id="3" name="Espace réservé du contenu 2">
            <a:extLst>
              <a:ext uri="{FF2B5EF4-FFF2-40B4-BE49-F238E27FC236}">
                <a16:creationId xmlns:a16="http://schemas.microsoft.com/office/drawing/2014/main" id="{DF39A6A4-2DD6-31FC-DA69-9D2CAD3DB051}"/>
              </a:ext>
            </a:extLst>
          </p:cNvPr>
          <p:cNvSpPr>
            <a:spLocks noGrp="1"/>
          </p:cNvSpPr>
          <p:nvPr>
            <p:ph idx="1"/>
          </p:nvPr>
        </p:nvSpPr>
        <p:spPr>
          <a:xfrm>
            <a:off x="1328735" y="2859909"/>
            <a:ext cx="4850600" cy="3101983"/>
          </a:xfrm>
        </p:spPr>
        <p:txBody>
          <a:bodyPr/>
          <a:lstStyle/>
          <a:p>
            <a:r>
              <a:rPr lang="fr-FR" dirty="0"/>
              <a:t>Résultat similaire au </a:t>
            </a:r>
            <a:r>
              <a:rPr lang="fr-FR" dirty="0" err="1"/>
              <a:t>Kmeans</a:t>
            </a:r>
            <a:r>
              <a:rPr lang="fr-FR" dirty="0"/>
              <a:t> mais avec 4 clusters </a:t>
            </a:r>
          </a:p>
          <a:p>
            <a:r>
              <a:rPr lang="fr-FR" dirty="0"/>
              <a:t>Interprétation possible mais modèle réalisé sur un échantillon donc on va préférer </a:t>
            </a:r>
            <a:r>
              <a:rPr lang="fr-FR" dirty="0" err="1"/>
              <a:t>KMeans</a:t>
            </a:r>
            <a:endParaRPr lang="fr-FR" dirty="0"/>
          </a:p>
        </p:txBody>
      </p:sp>
      <p:pic>
        <p:nvPicPr>
          <p:cNvPr id="6" name="Image 5">
            <a:extLst>
              <a:ext uri="{FF2B5EF4-FFF2-40B4-BE49-F238E27FC236}">
                <a16:creationId xmlns:a16="http://schemas.microsoft.com/office/drawing/2014/main" id="{5846BDBF-A894-6C79-A986-C56759F1F828}"/>
              </a:ext>
            </a:extLst>
          </p:cNvPr>
          <p:cNvPicPr>
            <a:picLocks noChangeAspect="1"/>
          </p:cNvPicPr>
          <p:nvPr/>
        </p:nvPicPr>
        <p:blipFill>
          <a:blip r:embed="rId3"/>
          <a:stretch>
            <a:fillRect/>
          </a:stretch>
        </p:blipFill>
        <p:spPr>
          <a:xfrm>
            <a:off x="9862455" y="91149"/>
            <a:ext cx="1572923" cy="3642657"/>
          </a:xfrm>
          <a:prstGeom prst="rect">
            <a:avLst/>
          </a:prstGeom>
        </p:spPr>
      </p:pic>
      <p:pic>
        <p:nvPicPr>
          <p:cNvPr id="7" name="Image 6">
            <a:extLst>
              <a:ext uri="{FF2B5EF4-FFF2-40B4-BE49-F238E27FC236}">
                <a16:creationId xmlns:a16="http://schemas.microsoft.com/office/drawing/2014/main" id="{DF102111-4A7A-E124-DF7A-18AD2B2611E0}"/>
              </a:ext>
            </a:extLst>
          </p:cNvPr>
          <p:cNvPicPr>
            <a:picLocks noChangeAspect="1"/>
          </p:cNvPicPr>
          <p:nvPr/>
        </p:nvPicPr>
        <p:blipFill>
          <a:blip r:embed="rId4"/>
          <a:stretch>
            <a:fillRect/>
          </a:stretch>
        </p:blipFill>
        <p:spPr>
          <a:xfrm>
            <a:off x="9862456" y="3721994"/>
            <a:ext cx="1572922" cy="2786256"/>
          </a:xfrm>
          <a:prstGeom prst="rect">
            <a:avLst/>
          </a:prstGeom>
        </p:spPr>
      </p:pic>
      <p:pic>
        <p:nvPicPr>
          <p:cNvPr id="8" name="Image 7">
            <a:extLst>
              <a:ext uri="{FF2B5EF4-FFF2-40B4-BE49-F238E27FC236}">
                <a16:creationId xmlns:a16="http://schemas.microsoft.com/office/drawing/2014/main" id="{AAA7656F-3DF4-4981-B791-C702A3BC5791}"/>
              </a:ext>
            </a:extLst>
          </p:cNvPr>
          <p:cNvPicPr>
            <a:picLocks noChangeAspect="1"/>
          </p:cNvPicPr>
          <p:nvPr/>
        </p:nvPicPr>
        <p:blipFill>
          <a:blip r:embed="rId5"/>
          <a:stretch>
            <a:fillRect/>
          </a:stretch>
        </p:blipFill>
        <p:spPr>
          <a:xfrm>
            <a:off x="7645932" y="170595"/>
            <a:ext cx="1670788" cy="3810000"/>
          </a:xfrm>
          <a:prstGeom prst="rect">
            <a:avLst/>
          </a:prstGeom>
        </p:spPr>
      </p:pic>
      <p:pic>
        <p:nvPicPr>
          <p:cNvPr id="9" name="Image 8">
            <a:extLst>
              <a:ext uri="{FF2B5EF4-FFF2-40B4-BE49-F238E27FC236}">
                <a16:creationId xmlns:a16="http://schemas.microsoft.com/office/drawing/2014/main" id="{B1990C8B-97D0-A791-7499-67D60E5440CE}"/>
              </a:ext>
            </a:extLst>
          </p:cNvPr>
          <p:cNvPicPr>
            <a:picLocks noChangeAspect="1"/>
          </p:cNvPicPr>
          <p:nvPr/>
        </p:nvPicPr>
        <p:blipFill>
          <a:blip r:embed="rId6"/>
          <a:stretch>
            <a:fillRect/>
          </a:stretch>
        </p:blipFill>
        <p:spPr>
          <a:xfrm>
            <a:off x="7645932" y="3980595"/>
            <a:ext cx="1670788" cy="2527655"/>
          </a:xfrm>
          <a:prstGeom prst="rect">
            <a:avLst/>
          </a:prstGeom>
        </p:spPr>
      </p:pic>
      <p:sp>
        <p:nvSpPr>
          <p:cNvPr id="5" name="Espace réservé du numéro de diapositive 4">
            <a:extLst>
              <a:ext uri="{FF2B5EF4-FFF2-40B4-BE49-F238E27FC236}">
                <a16:creationId xmlns:a16="http://schemas.microsoft.com/office/drawing/2014/main" id="{D4D9F0ED-3E29-E677-01F1-E0132EF20B0C}"/>
              </a:ext>
            </a:extLst>
          </p:cNvPr>
          <p:cNvSpPr>
            <a:spLocks noGrp="1"/>
          </p:cNvSpPr>
          <p:nvPr>
            <p:ph type="sldNum" sz="quarter" idx="12"/>
          </p:nvPr>
        </p:nvSpPr>
        <p:spPr>
          <a:xfrm>
            <a:off x="11615354" y="6325370"/>
            <a:ext cx="365760" cy="365760"/>
          </a:xfrm>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0211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BE029-D53D-CCA9-D32C-D47BEDEBCE78}"/>
              </a:ext>
            </a:extLst>
          </p:cNvPr>
          <p:cNvSpPr>
            <a:spLocks noGrp="1"/>
          </p:cNvSpPr>
          <p:nvPr>
            <p:ph type="title"/>
          </p:nvPr>
        </p:nvSpPr>
        <p:spPr/>
        <p:txBody>
          <a:bodyPr/>
          <a:lstStyle/>
          <a:p>
            <a:r>
              <a:rPr lang="fr-FR" dirty="0"/>
              <a:t>Choix final</a:t>
            </a:r>
          </a:p>
        </p:txBody>
      </p:sp>
      <p:sp>
        <p:nvSpPr>
          <p:cNvPr id="3" name="Espace réservé du contenu 2">
            <a:extLst>
              <a:ext uri="{FF2B5EF4-FFF2-40B4-BE49-F238E27FC236}">
                <a16:creationId xmlns:a16="http://schemas.microsoft.com/office/drawing/2014/main" id="{B8D9D450-2799-25F2-2EE5-B9DA843AC83D}"/>
              </a:ext>
            </a:extLst>
          </p:cNvPr>
          <p:cNvSpPr>
            <a:spLocks noGrp="1"/>
          </p:cNvSpPr>
          <p:nvPr>
            <p:ph idx="1"/>
          </p:nvPr>
        </p:nvSpPr>
        <p:spPr>
          <a:xfrm>
            <a:off x="1775791" y="2638044"/>
            <a:ext cx="8185073" cy="3101983"/>
          </a:xfrm>
        </p:spPr>
        <p:txBody>
          <a:bodyPr/>
          <a:lstStyle/>
          <a:p>
            <a:pPr>
              <a:buFont typeface="Wingdings" pitchFamily="2" charset="2"/>
              <a:buChar char="Ø"/>
            </a:pPr>
            <a:r>
              <a:rPr lang="fr-FR" dirty="0"/>
              <a:t>DBSCAN pas adapté : fonctionne par densité et la densité des bons clients dans notre étude est faible (3%)</a:t>
            </a:r>
          </a:p>
          <a:p>
            <a:pPr>
              <a:buFont typeface="Wingdings" pitchFamily="2" charset="2"/>
              <a:buChar char="Ø"/>
            </a:pPr>
            <a:r>
              <a:rPr lang="fr-FR" dirty="0"/>
              <a:t>CAH donne des résultats proches au </a:t>
            </a:r>
            <a:r>
              <a:rPr lang="fr-FR" dirty="0" err="1"/>
              <a:t>Kmeans</a:t>
            </a:r>
            <a:r>
              <a:rPr lang="fr-FR" dirty="0"/>
              <a:t> mais le temps de traitement obligent à travailler sur un échantillon du fichier</a:t>
            </a:r>
          </a:p>
          <a:p>
            <a:pPr>
              <a:buFont typeface="Wingdings" pitchFamily="2" charset="2"/>
              <a:buChar char="Ø"/>
            </a:pPr>
            <a:r>
              <a:rPr lang="fr-FR" dirty="0"/>
              <a:t> Modèle choisi : </a:t>
            </a:r>
            <a:r>
              <a:rPr lang="fr-FR" dirty="0" err="1"/>
              <a:t>Kmeans</a:t>
            </a:r>
            <a:r>
              <a:rPr lang="fr-FR" dirty="0"/>
              <a:t> avec les variables RFM, le délai livraison et le score moyen avec 3 clusters </a:t>
            </a:r>
          </a:p>
          <a:p>
            <a:pPr lvl="1"/>
            <a:r>
              <a:rPr lang="fr-FR" dirty="0"/>
              <a:t>Segments interprétables et actionnables : sépare les clients plus ou moins intéressants </a:t>
            </a:r>
          </a:p>
          <a:p>
            <a:pPr lvl="1"/>
            <a:r>
              <a:rPr lang="fr-FR" dirty="0"/>
              <a:t>Entraînement rapide</a:t>
            </a:r>
          </a:p>
          <a:p>
            <a:pPr>
              <a:buFont typeface="Wingdings" pitchFamily="2" charset="2"/>
              <a:buChar char="Ø"/>
            </a:pPr>
            <a:endParaRPr lang="fr-FR" dirty="0"/>
          </a:p>
        </p:txBody>
      </p:sp>
      <p:sp>
        <p:nvSpPr>
          <p:cNvPr id="5" name="Espace réservé du numéro de diapositive 4">
            <a:extLst>
              <a:ext uri="{FF2B5EF4-FFF2-40B4-BE49-F238E27FC236}">
                <a16:creationId xmlns:a16="http://schemas.microsoft.com/office/drawing/2014/main" id="{F0CDD5D6-6147-A8AB-91B3-01965BC80A88}"/>
              </a:ext>
            </a:extLst>
          </p:cNvPr>
          <p:cNvSpPr>
            <a:spLocks noGrp="1"/>
          </p:cNvSpPr>
          <p:nvPr>
            <p:ph type="sldNum" sz="quarter" idx="12"/>
          </p:nvPr>
        </p:nvSpPr>
        <p:spPr>
          <a:xfrm>
            <a:off x="11673322" y="6357769"/>
            <a:ext cx="365760" cy="365760"/>
          </a:xfrm>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53715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844A9-B4D2-926D-7C5B-4124FEBF3984}"/>
              </a:ext>
            </a:extLst>
          </p:cNvPr>
          <p:cNvSpPr>
            <a:spLocks noGrp="1"/>
          </p:cNvSpPr>
          <p:nvPr>
            <p:ph type="title"/>
          </p:nvPr>
        </p:nvSpPr>
        <p:spPr>
          <a:xfrm>
            <a:off x="2231136" y="739405"/>
            <a:ext cx="7729728" cy="1188720"/>
          </a:xfrm>
        </p:spPr>
        <p:txBody>
          <a:bodyPr/>
          <a:lstStyle/>
          <a:p>
            <a:r>
              <a:rPr lang="fr-FR" dirty="0"/>
              <a:t>Contrat de maintenance</a:t>
            </a:r>
          </a:p>
        </p:txBody>
      </p:sp>
      <p:sp>
        <p:nvSpPr>
          <p:cNvPr id="3" name="Espace réservé du contenu 2">
            <a:extLst>
              <a:ext uri="{FF2B5EF4-FFF2-40B4-BE49-F238E27FC236}">
                <a16:creationId xmlns:a16="http://schemas.microsoft.com/office/drawing/2014/main" id="{47260F52-696A-4BD6-D95C-F8F8E5030DC8}"/>
              </a:ext>
            </a:extLst>
          </p:cNvPr>
          <p:cNvSpPr>
            <a:spLocks noGrp="1"/>
          </p:cNvSpPr>
          <p:nvPr>
            <p:ph idx="1"/>
          </p:nvPr>
        </p:nvSpPr>
        <p:spPr>
          <a:xfrm>
            <a:off x="2231136" y="2465766"/>
            <a:ext cx="8768168" cy="4027799"/>
          </a:xfrm>
        </p:spPr>
        <p:txBody>
          <a:bodyPr>
            <a:normAutofit fontScale="85000" lnSpcReduction="20000"/>
          </a:bodyPr>
          <a:lstStyle/>
          <a:p>
            <a:pPr marL="0" indent="0">
              <a:buNone/>
            </a:pPr>
            <a:r>
              <a:rPr lang="fr-FR" dirty="0"/>
              <a:t>Calcul d’un </a:t>
            </a:r>
            <a:r>
              <a:rPr lang="fr-FR" b="1" dirty="0"/>
              <a:t>ARI Score</a:t>
            </a:r>
            <a:r>
              <a:rPr lang="fr-FR" dirty="0"/>
              <a:t>(Indice de Rang Ajusté) permet de comparer deux partitions de nombres de classes différentes</a:t>
            </a:r>
          </a:p>
          <a:p>
            <a:pPr marL="0" indent="0">
              <a:buNone/>
            </a:pPr>
            <a:r>
              <a:rPr lang="fr-FR" dirty="0"/>
              <a:t>On cherche à savoir bout de combien de temps il faut réentraîner le modèle final: </a:t>
            </a:r>
          </a:p>
          <a:p>
            <a:pPr marL="0" indent="0">
              <a:buNone/>
            </a:pPr>
            <a:r>
              <a:rPr lang="fr-FR" dirty="0"/>
              <a:t>Méthode suivie :</a:t>
            </a:r>
          </a:p>
          <a:p>
            <a:pPr marL="457200" indent="-457200">
              <a:buFont typeface="+mj-lt"/>
              <a:buAutoNum type="alphaLcPeriod"/>
            </a:pPr>
            <a:r>
              <a:rPr lang="fr-FR" sz="1800" dirty="0"/>
              <a:t>Entraînement de l'algorithme sur une période initiale (un an de données )</a:t>
            </a:r>
          </a:p>
          <a:p>
            <a:pPr marL="457200" indent="-457200">
              <a:buFont typeface="+mj-lt"/>
              <a:buAutoNum type="alphaLcPeriod"/>
            </a:pPr>
            <a:r>
              <a:rPr lang="fr-FR" sz="1800" dirty="0"/>
              <a:t>Obtenir une segmentation de référence sur les données initiales avec le modèle final (</a:t>
            </a:r>
            <a:r>
              <a:rPr lang="fr-FR" sz="1800" dirty="0" err="1"/>
              <a:t>Kmeans</a:t>
            </a:r>
            <a:r>
              <a:rPr lang="fr-FR" sz="1800" dirty="0"/>
              <a:t> à 3 clusters)</a:t>
            </a:r>
          </a:p>
          <a:p>
            <a:pPr marL="457200" indent="-457200">
              <a:buFont typeface="+mj-lt"/>
              <a:buAutoNum type="alphaLcPeriod"/>
            </a:pPr>
            <a:r>
              <a:rPr lang="fr-FR" sz="1800" dirty="0"/>
              <a:t>Réentraîner l'algorithme avec des données supplémentaires (délai de 2 semaines en entr</a:t>
            </a:r>
            <a:r>
              <a:rPr lang="fr-FR" dirty="0"/>
              <a:t>e deux simulations</a:t>
            </a:r>
            <a:r>
              <a:rPr lang="fr-FR" sz="1800" dirty="0"/>
              <a:t>)</a:t>
            </a:r>
          </a:p>
          <a:p>
            <a:pPr marL="457200" indent="-457200">
              <a:buFont typeface="+mj-lt"/>
              <a:buAutoNum type="alphaLcPeriod"/>
            </a:pPr>
            <a:r>
              <a:rPr lang="fr-FR" sz="1800" dirty="0"/>
              <a:t>Obtenir une nouvelle segmentation par le modèle initiale sur les nouvelles données (transformer les nouvelles données avec le </a:t>
            </a:r>
            <a:r>
              <a:rPr lang="fr-FR" sz="1800" dirty="0" err="1"/>
              <a:t>scale</a:t>
            </a:r>
            <a:r>
              <a:rPr lang="fr-FR" dirty="0" err="1"/>
              <a:t>r</a:t>
            </a:r>
            <a:r>
              <a:rPr lang="fr-FR" dirty="0"/>
              <a:t> initial)</a:t>
            </a:r>
            <a:endParaRPr lang="fr-FR" sz="1800" dirty="0"/>
          </a:p>
          <a:p>
            <a:pPr marL="457200" indent="-457200">
              <a:buFont typeface="+mj-lt"/>
              <a:buAutoNum type="alphaLcPeriod"/>
            </a:pPr>
            <a:r>
              <a:rPr lang="fr-FR" sz="1800" dirty="0"/>
              <a:t>Obtenir une nouvelle segmentation par le nouveau modèle sur les nouvelles données (transformer les nouvelles données avec le nouveau </a:t>
            </a:r>
            <a:r>
              <a:rPr lang="fr-FR" sz="1800" dirty="0" err="1"/>
              <a:t>scaler</a:t>
            </a:r>
            <a:r>
              <a:rPr lang="fr-FR" dirty="0"/>
              <a:t>)</a:t>
            </a:r>
            <a:endParaRPr lang="fr-FR" sz="1800" dirty="0"/>
          </a:p>
          <a:p>
            <a:pPr marL="457200" indent="-457200">
              <a:buFont typeface="+mj-lt"/>
              <a:buAutoNum type="alphaLcPeriod"/>
            </a:pPr>
            <a:r>
              <a:rPr lang="fr-FR" sz="1800" dirty="0"/>
              <a:t>Calculer l'ARI entre la partition donnée par le modèle initiale sur les </a:t>
            </a:r>
            <a:r>
              <a:rPr lang="fr-FR" dirty="0"/>
              <a:t>nouvelles données </a:t>
            </a:r>
            <a:r>
              <a:rPr lang="fr-FR" sz="1800" dirty="0"/>
              <a:t>et la partition donnée par le nouveau modèle sur les nouvelles données </a:t>
            </a:r>
            <a:endParaRPr lang="fr-FR" dirty="0"/>
          </a:p>
        </p:txBody>
      </p:sp>
      <p:sp>
        <p:nvSpPr>
          <p:cNvPr id="5" name="Espace réservé du numéro de diapositive 4">
            <a:extLst>
              <a:ext uri="{FF2B5EF4-FFF2-40B4-BE49-F238E27FC236}">
                <a16:creationId xmlns:a16="http://schemas.microsoft.com/office/drawing/2014/main" id="{B70B76DF-E0A1-DAF5-A794-37D262F3A7B3}"/>
              </a:ext>
            </a:extLst>
          </p:cNvPr>
          <p:cNvSpPr>
            <a:spLocks noGrp="1"/>
          </p:cNvSpPr>
          <p:nvPr>
            <p:ph type="sldNum" sz="quarter" idx="12"/>
          </p:nvPr>
        </p:nvSpPr>
        <p:spPr>
          <a:xfrm>
            <a:off x="11641049" y="6310685"/>
            <a:ext cx="365760" cy="365760"/>
          </a:xfrm>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89457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FF83E-8D4F-3159-4074-85FD63A18D6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000" dirty="0"/>
              <a:t>Conclusion sur la maintenance</a:t>
            </a:r>
          </a:p>
        </p:txBody>
      </p:sp>
      <p:sp>
        <p:nvSpPr>
          <p:cNvPr id="6" name="ZoneTexte 5">
            <a:extLst>
              <a:ext uri="{FF2B5EF4-FFF2-40B4-BE49-F238E27FC236}">
                <a16:creationId xmlns:a16="http://schemas.microsoft.com/office/drawing/2014/main" id="{F153F707-53D8-26E4-07E4-05C60C244CDD}"/>
              </a:ext>
            </a:extLst>
          </p:cNvPr>
          <p:cNvSpPr txBox="1"/>
          <p:nvPr/>
        </p:nvSpPr>
        <p:spPr>
          <a:xfrm>
            <a:off x="803244" y="2638044"/>
            <a:ext cx="3063765" cy="3263206"/>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chemeClr val="tx1">
                    <a:lumMod val="85000"/>
                    <a:lumOff val="15000"/>
                  </a:schemeClr>
                </a:solidFill>
              </a:rPr>
              <a:t>On </a:t>
            </a:r>
            <a:r>
              <a:rPr lang="en-US" dirty="0" err="1">
                <a:solidFill>
                  <a:schemeClr val="tx1">
                    <a:lumMod val="85000"/>
                    <a:lumOff val="15000"/>
                  </a:schemeClr>
                </a:solidFill>
              </a:rPr>
              <a:t>estime</a:t>
            </a:r>
            <a:r>
              <a:rPr lang="en-US" dirty="0">
                <a:solidFill>
                  <a:schemeClr val="tx1">
                    <a:lumMod val="85000"/>
                    <a:lumOff val="15000"/>
                  </a:schemeClr>
                </a:solidFill>
              </a:rPr>
              <a:t> que </a:t>
            </a:r>
            <a:r>
              <a:rPr lang="en-US" dirty="0" err="1">
                <a:solidFill>
                  <a:schemeClr val="tx1">
                    <a:lumMod val="85000"/>
                    <a:lumOff val="15000"/>
                  </a:schemeClr>
                </a:solidFill>
              </a:rPr>
              <a:t>quand</a:t>
            </a:r>
            <a:r>
              <a:rPr lang="en-US" dirty="0">
                <a:solidFill>
                  <a:schemeClr val="tx1">
                    <a:lumMod val="85000"/>
                    <a:lumOff val="15000"/>
                  </a:schemeClr>
                </a:solidFill>
              </a:rPr>
              <a:t> </a:t>
            </a:r>
            <a:r>
              <a:rPr lang="en-US" dirty="0" err="1">
                <a:solidFill>
                  <a:schemeClr val="tx1">
                    <a:lumMod val="85000"/>
                    <a:lumOff val="15000"/>
                  </a:schemeClr>
                </a:solidFill>
              </a:rPr>
              <a:t>l’ARI</a:t>
            </a:r>
            <a:r>
              <a:rPr lang="en-US" dirty="0">
                <a:solidFill>
                  <a:schemeClr val="tx1">
                    <a:lumMod val="85000"/>
                    <a:lumOff val="15000"/>
                  </a:schemeClr>
                </a:solidFill>
              </a:rPr>
              <a:t> passe </a:t>
            </a:r>
            <a:r>
              <a:rPr lang="en-US" dirty="0" err="1">
                <a:solidFill>
                  <a:schemeClr val="tx1">
                    <a:lumMod val="85000"/>
                    <a:lumOff val="15000"/>
                  </a:schemeClr>
                </a:solidFill>
              </a:rPr>
              <a:t>en</a:t>
            </a:r>
            <a:r>
              <a:rPr lang="en-US" dirty="0">
                <a:solidFill>
                  <a:schemeClr val="tx1">
                    <a:lumMod val="85000"/>
                    <a:lumOff val="15000"/>
                  </a:schemeClr>
                </a:solidFill>
              </a:rPr>
              <a:t> dessous de 0.8, il </a:t>
            </a:r>
            <a:r>
              <a:rPr lang="en-US" dirty="0" err="1">
                <a:solidFill>
                  <a:schemeClr val="tx1">
                    <a:lumMod val="85000"/>
                    <a:lumOff val="15000"/>
                  </a:schemeClr>
                </a:solidFill>
              </a:rPr>
              <a:t>est</a:t>
            </a:r>
            <a:r>
              <a:rPr lang="en-US" dirty="0">
                <a:solidFill>
                  <a:schemeClr val="tx1">
                    <a:lumMod val="85000"/>
                    <a:lumOff val="15000"/>
                  </a:schemeClr>
                </a:solidFill>
              </a:rPr>
              <a:t> pertinent de </a:t>
            </a:r>
            <a:r>
              <a:rPr lang="en-US" dirty="0" err="1">
                <a:solidFill>
                  <a:schemeClr val="tx1">
                    <a:lumMod val="85000"/>
                    <a:lumOff val="15000"/>
                  </a:schemeClr>
                </a:solidFill>
              </a:rPr>
              <a:t>reproposer</a:t>
            </a:r>
            <a:r>
              <a:rPr lang="en-US" dirty="0">
                <a:solidFill>
                  <a:schemeClr val="tx1">
                    <a:lumMod val="85000"/>
                    <a:lumOff val="15000"/>
                  </a:schemeClr>
                </a:solidFill>
              </a:rPr>
              <a:t> un </a:t>
            </a:r>
            <a:r>
              <a:rPr lang="en-US" dirty="0" err="1">
                <a:solidFill>
                  <a:schemeClr val="tx1">
                    <a:lumMod val="85000"/>
                    <a:lumOff val="15000"/>
                  </a:schemeClr>
                </a:solidFill>
              </a:rPr>
              <a:t>entraînement</a:t>
            </a:r>
            <a:r>
              <a:rPr lang="en-US" dirty="0">
                <a:solidFill>
                  <a:schemeClr val="tx1">
                    <a:lumMod val="85000"/>
                    <a:lumOff val="15000"/>
                  </a:schemeClr>
                </a:solidFill>
              </a:rPr>
              <a:t> de </a:t>
            </a:r>
            <a:r>
              <a:rPr lang="en-US" dirty="0" err="1">
                <a:solidFill>
                  <a:schemeClr val="tx1">
                    <a:lumMod val="85000"/>
                    <a:lumOff val="15000"/>
                  </a:schemeClr>
                </a:solidFill>
              </a:rPr>
              <a:t>modèle</a:t>
            </a:r>
            <a:r>
              <a:rPr lang="en-US" dirty="0">
                <a:solidFill>
                  <a:schemeClr val="tx1">
                    <a:lumMod val="85000"/>
                    <a:lumOff val="15000"/>
                  </a:schemeClr>
                </a:solidFill>
              </a:rPr>
              <a:t> au client </a:t>
            </a:r>
          </a:p>
          <a:p>
            <a:pPr marL="342900" indent="-285750" defTabSz="914400">
              <a:spcBef>
                <a:spcPts val="1000"/>
              </a:spcBef>
              <a:buClr>
                <a:schemeClr val="accent2"/>
              </a:buClr>
              <a:buFont typeface="Wingdings" pitchFamily="2" charset="2"/>
              <a:buChar char="Ø"/>
            </a:pPr>
            <a:r>
              <a:rPr lang="en-US" dirty="0">
                <a:solidFill>
                  <a:schemeClr val="tx1">
                    <a:lumMod val="85000"/>
                    <a:lumOff val="15000"/>
                  </a:schemeClr>
                </a:solidFill>
              </a:rPr>
              <a:t>Proposition de </a:t>
            </a:r>
            <a:r>
              <a:rPr lang="en-US" dirty="0" err="1">
                <a:solidFill>
                  <a:schemeClr val="tx1">
                    <a:lumMod val="85000"/>
                    <a:lumOff val="15000"/>
                  </a:schemeClr>
                </a:solidFill>
              </a:rPr>
              <a:t>réaliser</a:t>
            </a:r>
            <a:r>
              <a:rPr lang="en-US" dirty="0">
                <a:solidFill>
                  <a:schemeClr val="tx1">
                    <a:lumMod val="85000"/>
                    <a:lumOff val="15000"/>
                  </a:schemeClr>
                </a:solidFill>
              </a:rPr>
              <a:t> la maintenance </a:t>
            </a:r>
            <a:r>
              <a:rPr lang="en-US" dirty="0" err="1">
                <a:solidFill>
                  <a:schemeClr val="tx1">
                    <a:lumMod val="85000"/>
                    <a:lumOff val="15000"/>
                  </a:schemeClr>
                </a:solidFill>
              </a:rPr>
              <a:t>toutes</a:t>
            </a:r>
            <a:r>
              <a:rPr lang="en-US" dirty="0">
                <a:solidFill>
                  <a:schemeClr val="tx1">
                    <a:lumMod val="85000"/>
                    <a:lumOff val="15000"/>
                  </a:schemeClr>
                </a:solidFill>
              </a:rPr>
              <a:t> les </a:t>
            </a:r>
            <a:r>
              <a:rPr lang="en-US" b="1" dirty="0">
                <a:solidFill>
                  <a:schemeClr val="tx1">
                    <a:lumMod val="85000"/>
                    <a:lumOff val="15000"/>
                  </a:schemeClr>
                </a:solidFill>
              </a:rPr>
              <a:t>6 </a:t>
            </a:r>
            <a:r>
              <a:rPr lang="en-US" b="1" dirty="0" err="1">
                <a:solidFill>
                  <a:schemeClr val="tx1">
                    <a:lumMod val="85000"/>
                    <a:lumOff val="15000"/>
                  </a:schemeClr>
                </a:solidFill>
              </a:rPr>
              <a:t>semaines</a:t>
            </a:r>
            <a:endParaRPr lang="en-US" b="1" dirty="0">
              <a:solidFill>
                <a:schemeClr val="tx1">
                  <a:lumMod val="85000"/>
                  <a:lumOff val="15000"/>
                </a:schemeClr>
              </a:solidFill>
            </a:endParaRP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AB3CFB76-7048-C6F0-4C86-3B594B795A17}"/>
              </a:ext>
            </a:extLst>
          </p:cNvPr>
          <p:cNvPicPr>
            <a:picLocks noGrp="1" noChangeAspect="1"/>
          </p:cNvPicPr>
          <p:nvPr>
            <p:ph idx="1"/>
          </p:nvPr>
        </p:nvPicPr>
        <p:blipFill>
          <a:blip r:embed="rId2"/>
          <a:stretch>
            <a:fillRect/>
          </a:stretch>
        </p:blipFill>
        <p:spPr>
          <a:xfrm>
            <a:off x="5175999" y="1293275"/>
            <a:ext cx="5521797" cy="4279392"/>
          </a:xfrm>
          <a:prstGeom prst="rect">
            <a:avLst/>
          </a:prstGeom>
        </p:spPr>
      </p:pic>
      <p:sp>
        <p:nvSpPr>
          <p:cNvPr id="5" name="Espace réservé du numéro de diapositive 4">
            <a:extLst>
              <a:ext uri="{FF2B5EF4-FFF2-40B4-BE49-F238E27FC236}">
                <a16:creationId xmlns:a16="http://schemas.microsoft.com/office/drawing/2014/main" id="{6FEC814B-DA60-EAA2-50CD-888D3AE2D28E}"/>
              </a:ext>
            </a:extLst>
          </p:cNvPr>
          <p:cNvSpPr>
            <a:spLocks noGrp="1"/>
          </p:cNvSpPr>
          <p:nvPr>
            <p:ph type="sldNum" sz="quarter" idx="12"/>
          </p:nvPr>
        </p:nvSpPr>
        <p:spPr>
          <a:xfrm>
            <a:off x="11684079" y="6357769"/>
            <a:ext cx="365760" cy="365760"/>
          </a:xfrm>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122821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D9533E-C784-115A-2216-5F1088C24ACE}"/>
              </a:ext>
            </a:extLst>
          </p:cNvPr>
          <p:cNvSpPr>
            <a:spLocks noGrp="1"/>
          </p:cNvSpPr>
          <p:nvPr>
            <p:ph type="ctrTitle"/>
          </p:nvPr>
        </p:nvSpPr>
        <p:spPr>
          <a:xfrm>
            <a:off x="1600200" y="4269282"/>
            <a:ext cx="8991600" cy="1264762"/>
          </a:xfrm>
        </p:spPr>
        <p:txBody>
          <a:bodyPr>
            <a:normAutofit/>
          </a:bodyPr>
          <a:lstStyle/>
          <a:p>
            <a:r>
              <a:rPr lang="fr-FR" sz="3200"/>
              <a:t>Questions </a:t>
            </a:r>
          </a:p>
        </p:txBody>
      </p:sp>
      <p:pic>
        <p:nvPicPr>
          <p:cNvPr id="6" name="Graphic 5" descr="Aider Thin">
            <a:extLst>
              <a:ext uri="{FF2B5EF4-FFF2-40B4-BE49-F238E27FC236}">
                <a16:creationId xmlns:a16="http://schemas.microsoft.com/office/drawing/2014/main" id="{1AAC64FD-E351-D069-5A79-F52FA7DADE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
        <p:nvSpPr>
          <p:cNvPr id="4" name="Espace réservé du numéro de diapositive 3">
            <a:extLst>
              <a:ext uri="{FF2B5EF4-FFF2-40B4-BE49-F238E27FC236}">
                <a16:creationId xmlns:a16="http://schemas.microsoft.com/office/drawing/2014/main" id="{04E966BA-0ADD-8A79-B502-055CACAE0AF7}"/>
              </a:ext>
            </a:extLst>
          </p:cNvPr>
          <p:cNvSpPr>
            <a:spLocks noGrp="1"/>
          </p:cNvSpPr>
          <p:nvPr>
            <p:ph type="sldNum" sz="quarter" idx="12"/>
          </p:nvPr>
        </p:nvSpPr>
        <p:spPr>
          <a:xfrm>
            <a:off x="11704320" y="6357769"/>
            <a:ext cx="355002" cy="398033"/>
          </a:xfrm>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20854949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5507-78FA-FC5B-9523-FAA2751A5158}"/>
              </a:ext>
            </a:extLst>
          </p:cNvPr>
          <p:cNvSpPr>
            <a:spLocks noGrp="1"/>
          </p:cNvSpPr>
          <p:nvPr>
            <p:ph type="title"/>
          </p:nvPr>
        </p:nvSpPr>
        <p:spPr/>
        <p:txBody>
          <a:bodyPr/>
          <a:lstStyle/>
          <a:p>
            <a:r>
              <a:rPr lang="fr-FR" dirty="0">
                <a:latin typeface="Arial" panose="020B0604020202020204" pitchFamily="34" charset="0"/>
                <a:cs typeface="Arial" panose="020B0604020202020204" pitchFamily="34" charset="0"/>
              </a:rPr>
              <a:t>Problématique</a:t>
            </a:r>
          </a:p>
        </p:txBody>
      </p:sp>
      <p:sp>
        <p:nvSpPr>
          <p:cNvPr id="3" name="Espace réservé du contenu 2">
            <a:extLst>
              <a:ext uri="{FF2B5EF4-FFF2-40B4-BE49-F238E27FC236}">
                <a16:creationId xmlns:a16="http://schemas.microsoft.com/office/drawing/2014/main" id="{14075B3D-903F-CDC0-8D60-08ACAEE364F8}"/>
              </a:ext>
            </a:extLst>
          </p:cNvPr>
          <p:cNvSpPr>
            <a:spLocks noGrp="1"/>
          </p:cNvSpPr>
          <p:nvPr>
            <p:ph idx="1"/>
          </p:nvPr>
        </p:nvSpPr>
        <p:spPr>
          <a:xfrm>
            <a:off x="1592094" y="2507872"/>
            <a:ext cx="9007812" cy="3783833"/>
          </a:xfrm>
        </p:spPr>
        <p:txBody>
          <a:bodyPr>
            <a:normAutofit/>
          </a:bodyPr>
          <a:lstStyle/>
          <a:p>
            <a:pPr marL="0" indent="0" algn="l">
              <a:buNone/>
            </a:pPr>
            <a:r>
              <a:rPr lang="fr-FR" u="sng" dirty="0">
                <a:latin typeface="Arial" panose="020B0604020202020204" pitchFamily="34" charset="0"/>
                <a:cs typeface="Arial" panose="020B0604020202020204" pitchFamily="34" charset="0"/>
              </a:rPr>
              <a:t>Contexte :</a:t>
            </a:r>
          </a:p>
          <a:p>
            <a:pPr marL="0" indent="0" algn="l">
              <a:buNone/>
            </a:pPr>
            <a:r>
              <a:rPr lang="fr-FR" sz="1700" dirty="0">
                <a:latin typeface="Arial" panose="020B0604020202020204" pitchFamily="34" charset="0"/>
                <a:cs typeface="Arial" panose="020B0604020202020204" pitchFamily="34" charset="0"/>
              </a:rPr>
              <a:t>Le site de e-commerce brésilienne </a:t>
            </a:r>
            <a:r>
              <a:rPr lang="fr-FR" sz="1700" dirty="0" err="1">
                <a:latin typeface="Arial" panose="020B0604020202020204" pitchFamily="34" charset="0"/>
                <a:cs typeface="Arial" panose="020B0604020202020204" pitchFamily="34" charset="0"/>
              </a:rPr>
              <a:t>Olist</a:t>
            </a:r>
            <a:r>
              <a:rPr lang="fr-FR" sz="1700" dirty="0">
                <a:latin typeface="Arial" panose="020B0604020202020204" pitchFamily="34" charset="0"/>
                <a:cs typeface="Arial" panose="020B0604020202020204" pitchFamily="34" charset="0"/>
              </a:rPr>
              <a:t> s</a:t>
            </a:r>
            <a:r>
              <a:rPr lang="fr-FR" sz="1700" b="0" i="0" dirty="0">
                <a:solidFill>
                  <a:srgbClr val="271A38"/>
                </a:solidFill>
                <a:effectLst/>
                <a:latin typeface="Arial" panose="020B0604020202020204" pitchFamily="34" charset="0"/>
                <a:cs typeface="Arial" panose="020B0604020202020204" pitchFamily="34" charset="0"/>
              </a:rPr>
              <a:t>ouhaite une </a:t>
            </a:r>
            <a:r>
              <a:rPr lang="fr-FR" sz="1700" b="1" i="0" dirty="0">
                <a:solidFill>
                  <a:srgbClr val="271A38"/>
                </a:solidFill>
                <a:effectLst/>
                <a:latin typeface="Arial" panose="020B0604020202020204" pitchFamily="34" charset="0"/>
                <a:cs typeface="Arial" panose="020B0604020202020204" pitchFamily="34" charset="0"/>
              </a:rPr>
              <a:t>segmentation des clients</a:t>
            </a:r>
            <a:r>
              <a:rPr lang="fr-FR" sz="1700" b="0" i="0" dirty="0">
                <a:solidFill>
                  <a:srgbClr val="271A38"/>
                </a:solidFill>
                <a:effectLst/>
                <a:latin typeface="Arial" panose="020B0604020202020204" pitchFamily="34" charset="0"/>
                <a:cs typeface="Arial" panose="020B0604020202020204" pitchFamily="34" charset="0"/>
              </a:rPr>
              <a:t> pour leurs campagnes de communication.</a:t>
            </a:r>
          </a:p>
          <a:p>
            <a:pPr marL="0" indent="0" algn="l">
              <a:buNone/>
            </a:pPr>
            <a:r>
              <a:rPr lang="fr-FR" sz="1700" b="0" i="0" dirty="0">
                <a:solidFill>
                  <a:srgbClr val="271A38"/>
                </a:solidFill>
                <a:effectLst/>
                <a:latin typeface="Arial" panose="020B0604020202020204" pitchFamily="34" charset="0"/>
                <a:cs typeface="Arial" panose="020B0604020202020204" pitchFamily="34" charset="0"/>
              </a:rPr>
              <a:t>But : </a:t>
            </a:r>
            <a:r>
              <a:rPr lang="fr-FR" sz="1700" b="1" i="0" dirty="0">
                <a:solidFill>
                  <a:srgbClr val="271A38"/>
                </a:solidFill>
                <a:effectLst/>
                <a:latin typeface="Arial" panose="020B0604020202020204" pitchFamily="34" charset="0"/>
                <a:cs typeface="Arial" panose="020B0604020202020204" pitchFamily="34" charset="0"/>
              </a:rPr>
              <a:t>comprendre les différents types d’utilisateurs</a:t>
            </a:r>
            <a:r>
              <a:rPr lang="fr-FR" sz="1700" b="0" i="0" dirty="0">
                <a:solidFill>
                  <a:srgbClr val="271A38"/>
                </a:solidFill>
                <a:effectLst/>
                <a:latin typeface="Arial" panose="020B0604020202020204" pitchFamily="34" charset="0"/>
                <a:cs typeface="Arial" panose="020B0604020202020204" pitchFamily="34" charset="0"/>
              </a:rPr>
              <a:t> grâce à leur comportement et à leurs données personnelles.</a:t>
            </a:r>
          </a:p>
          <a:p>
            <a:pPr marL="0" indent="0" algn="l">
              <a:buNone/>
            </a:pPr>
            <a:r>
              <a:rPr lang="fr-FR" b="0" i="0" u="sng" dirty="0">
                <a:solidFill>
                  <a:srgbClr val="271A38"/>
                </a:solidFill>
                <a:effectLst/>
                <a:latin typeface="Arial" panose="020B0604020202020204" pitchFamily="34" charset="0"/>
                <a:cs typeface="Arial" panose="020B0604020202020204" pitchFamily="34" charset="0"/>
              </a:rPr>
              <a:t>Missions : </a:t>
            </a:r>
          </a:p>
          <a:p>
            <a:pPr marL="0" indent="0" algn="l">
              <a:buNone/>
            </a:pPr>
            <a:r>
              <a:rPr lang="fr-FR" sz="1600" i="0" dirty="0">
                <a:solidFill>
                  <a:srgbClr val="271A38"/>
                </a:solidFill>
                <a:effectLst/>
                <a:latin typeface="Arial" panose="020B0604020202020204" pitchFamily="34" charset="0"/>
                <a:cs typeface="Arial" panose="020B0604020202020204" pitchFamily="34" charset="0"/>
              </a:rPr>
              <a:t>Fournir </a:t>
            </a:r>
            <a:r>
              <a:rPr lang="fr-FR" sz="1600" b="1" i="0" dirty="0">
                <a:solidFill>
                  <a:srgbClr val="271A38"/>
                </a:solidFill>
                <a:effectLst/>
                <a:latin typeface="Arial" panose="020B0604020202020204" pitchFamily="34" charset="0"/>
                <a:cs typeface="Arial" panose="020B0604020202020204" pitchFamily="34" charset="0"/>
              </a:rPr>
              <a:t>à l’équipe marketing : </a:t>
            </a:r>
          </a:p>
          <a:p>
            <a:r>
              <a:rPr lang="fr-FR" sz="1600" i="0" dirty="0">
                <a:solidFill>
                  <a:srgbClr val="271A38"/>
                </a:solidFill>
                <a:effectLst/>
                <a:latin typeface="Arial" panose="020B0604020202020204" pitchFamily="34" charset="0"/>
                <a:cs typeface="Arial" panose="020B0604020202020204" pitchFamily="34" charset="0"/>
              </a:rPr>
              <a:t>une </a:t>
            </a:r>
            <a:r>
              <a:rPr lang="fr-FR" sz="1600" b="1" i="0" dirty="0">
                <a:solidFill>
                  <a:srgbClr val="271A38"/>
                </a:solidFill>
                <a:effectLst/>
                <a:latin typeface="Arial" panose="020B0604020202020204" pitchFamily="34" charset="0"/>
                <a:cs typeface="Arial" panose="020B0604020202020204" pitchFamily="34" charset="0"/>
              </a:rPr>
              <a:t>description</a:t>
            </a:r>
            <a:r>
              <a:rPr lang="fr-FR" sz="1600" i="0" dirty="0">
                <a:solidFill>
                  <a:srgbClr val="271A38"/>
                </a:solidFill>
                <a:effectLst/>
                <a:latin typeface="Arial" panose="020B0604020202020204" pitchFamily="34" charset="0"/>
                <a:cs typeface="Arial" panose="020B0604020202020204" pitchFamily="34" charset="0"/>
              </a:rPr>
              <a:t> d’une </a:t>
            </a:r>
            <a:r>
              <a:rPr lang="fr-FR" sz="1600" b="0" i="0" dirty="0">
                <a:solidFill>
                  <a:srgbClr val="271A38"/>
                </a:solidFill>
                <a:effectLst/>
                <a:latin typeface="Arial" panose="020B0604020202020204" pitchFamily="34" charset="0"/>
                <a:cs typeface="Arial" panose="020B0604020202020204" pitchFamily="34" charset="0"/>
              </a:rPr>
              <a:t>segmentation exploitable qui permet de regrouper des profils similaires </a:t>
            </a:r>
          </a:p>
          <a:p>
            <a:r>
              <a:rPr lang="fr-FR" sz="1600" b="0" i="0" dirty="0">
                <a:solidFill>
                  <a:srgbClr val="271A38"/>
                </a:solidFill>
                <a:effectLst/>
                <a:latin typeface="Arial" panose="020B0604020202020204" pitchFamily="34" charset="0"/>
                <a:cs typeface="Arial" panose="020B0604020202020204" pitchFamily="34" charset="0"/>
              </a:rPr>
              <a:t>une</a:t>
            </a:r>
            <a:r>
              <a:rPr lang="fr-FR" sz="1600" i="0" dirty="0">
                <a:solidFill>
                  <a:srgbClr val="271A38"/>
                </a:solidFill>
                <a:effectLst/>
                <a:latin typeface="Arial" panose="020B0604020202020204" pitchFamily="34" charset="0"/>
                <a:cs typeface="Arial" panose="020B0604020202020204" pitchFamily="34" charset="0"/>
              </a:rPr>
              <a:t> proposition de </a:t>
            </a:r>
            <a:r>
              <a:rPr lang="fr-FR" sz="1600" b="1" i="0" dirty="0">
                <a:solidFill>
                  <a:srgbClr val="271A38"/>
                </a:solidFill>
                <a:effectLst/>
                <a:latin typeface="Arial" panose="020B0604020202020204" pitchFamily="34" charset="0"/>
                <a:cs typeface="Arial" panose="020B0604020202020204" pitchFamily="34" charset="0"/>
              </a:rPr>
              <a:t>contrat de maintenance</a:t>
            </a:r>
            <a:r>
              <a:rPr lang="fr-FR" sz="1600" b="0" i="0" dirty="0">
                <a:solidFill>
                  <a:srgbClr val="271A38"/>
                </a:solidFill>
                <a:effectLst/>
                <a:latin typeface="Arial" panose="020B0604020202020204" pitchFamily="34" charset="0"/>
                <a:cs typeface="Arial" panose="020B0604020202020204" pitchFamily="34" charset="0"/>
              </a:rPr>
              <a:t> basée sur une analyse de la stabilité des segments au cours du temps pour savoir la fréquence à laquelle la segmentation doit être mise à jour pour rester pertinente</a:t>
            </a:r>
          </a:p>
        </p:txBody>
      </p:sp>
      <p:sp>
        <p:nvSpPr>
          <p:cNvPr id="5" name="Espace réservé du numéro de diapositive 4">
            <a:extLst>
              <a:ext uri="{FF2B5EF4-FFF2-40B4-BE49-F238E27FC236}">
                <a16:creationId xmlns:a16="http://schemas.microsoft.com/office/drawing/2014/main" id="{F86C883A-A261-4D7C-33AA-9FD111029BFC}"/>
              </a:ext>
            </a:extLst>
          </p:cNvPr>
          <p:cNvSpPr>
            <a:spLocks noGrp="1"/>
          </p:cNvSpPr>
          <p:nvPr>
            <p:ph type="sldNum" sz="quarter" idx="12"/>
          </p:nvPr>
        </p:nvSpPr>
        <p:spPr>
          <a:xfrm>
            <a:off x="11716353" y="6322459"/>
            <a:ext cx="365760" cy="365760"/>
          </a:xfrm>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5790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8D3C32-36F5-DCFA-55BD-8D0EDB95872F}"/>
              </a:ext>
            </a:extLst>
          </p:cNvPr>
          <p:cNvSpPr>
            <a:spLocks noGrp="1"/>
          </p:cNvSpPr>
          <p:nvPr>
            <p:ph type="title"/>
          </p:nvPr>
        </p:nvSpPr>
        <p:spPr>
          <a:xfrm>
            <a:off x="792805" y="697231"/>
            <a:ext cx="5291327" cy="1188720"/>
          </a:xfrm>
          <a:prstGeom prst="ellipse">
            <a:avLst/>
          </a:prstGeom>
          <a:solidFill>
            <a:srgbClr val="FFFFFF"/>
          </a:solidFill>
          <a:ln>
            <a:solidFill>
              <a:srgbClr val="404040"/>
            </a:solidFill>
          </a:ln>
        </p:spPr>
        <p:txBody>
          <a:bodyPr>
            <a:normAutofit/>
          </a:bodyPr>
          <a:lstStyle/>
          <a:p>
            <a:r>
              <a:rPr lang="fr-FR" sz="2200"/>
              <a:t>Données </a:t>
            </a:r>
            <a:r>
              <a:rPr lang="fr-FR" sz="2200">
                <a:latin typeface="Arial" panose="020B0604020202020204" pitchFamily="34" charset="0"/>
                <a:cs typeface="Arial" panose="020B0604020202020204" pitchFamily="34" charset="0"/>
              </a:rPr>
              <a:t>utilisées</a:t>
            </a:r>
          </a:p>
        </p:txBody>
      </p:sp>
      <p:sp>
        <p:nvSpPr>
          <p:cNvPr id="3" name="Espace réservé du contenu 2">
            <a:extLst>
              <a:ext uri="{FF2B5EF4-FFF2-40B4-BE49-F238E27FC236}">
                <a16:creationId xmlns:a16="http://schemas.microsoft.com/office/drawing/2014/main" id="{7DFEB5A7-E594-3847-ACBB-DDEF8218BCED}"/>
              </a:ext>
            </a:extLst>
          </p:cNvPr>
          <p:cNvSpPr>
            <a:spLocks noGrp="1"/>
          </p:cNvSpPr>
          <p:nvPr>
            <p:ph idx="1"/>
          </p:nvPr>
        </p:nvSpPr>
        <p:spPr>
          <a:xfrm>
            <a:off x="792805" y="2318657"/>
            <a:ext cx="5607995" cy="4106636"/>
          </a:xfrm>
        </p:spPr>
        <p:txBody>
          <a:bodyPr>
            <a:normAutofit/>
          </a:bodyPr>
          <a:lstStyle/>
          <a:p>
            <a:pPr marL="0" indent="0">
              <a:lnSpc>
                <a:spcPct val="90000"/>
              </a:lnSpc>
              <a:buNone/>
            </a:pPr>
            <a:r>
              <a:rPr lang="fr-FR" sz="1600" dirty="0">
                <a:solidFill>
                  <a:srgbClr val="FFFFFF"/>
                </a:solidFill>
                <a:effectLst/>
                <a:ea typeface="Times New Roman" panose="02020603050405020304" pitchFamily="18" charset="0"/>
                <a:cs typeface="Arial" panose="020B0604020202020204" pitchFamily="34" charset="0"/>
              </a:rPr>
              <a:t>Données sur 100 000 commandes</a:t>
            </a:r>
            <a:r>
              <a:rPr lang="fr-FR" sz="1600" dirty="0">
                <a:solidFill>
                  <a:srgbClr val="FFFFFF"/>
                </a:solidFill>
                <a:ea typeface="Times New Roman" panose="02020603050405020304" pitchFamily="18" charset="0"/>
                <a:cs typeface="Arial" panose="020B0604020202020204" pitchFamily="34" charset="0"/>
              </a:rPr>
              <a:t> faites sur </a:t>
            </a:r>
            <a:r>
              <a:rPr lang="fr-FR" sz="1600" b="0" i="0" u="none" strike="noStrike" dirty="0" err="1">
                <a:solidFill>
                  <a:srgbClr val="FFFFFF"/>
                </a:solidFill>
                <a:effectLst/>
                <a:cs typeface="Arial" panose="020B0604020202020204" pitchFamily="34" charset="0"/>
              </a:rPr>
              <a:t>Olist</a:t>
            </a:r>
            <a:r>
              <a:rPr lang="fr-FR" sz="1600" b="0" i="0" u="none" strike="noStrike" dirty="0">
                <a:solidFill>
                  <a:srgbClr val="FFFFFF"/>
                </a:solidFill>
                <a:effectLst/>
                <a:cs typeface="Arial" panose="020B0604020202020204" pitchFamily="34" charset="0"/>
              </a:rPr>
              <a:t> </a:t>
            </a:r>
            <a:r>
              <a:rPr lang="fr-FR" sz="1600" dirty="0">
                <a:solidFill>
                  <a:srgbClr val="FFFFFF"/>
                </a:solidFill>
                <a:effectLst/>
                <a:ea typeface="Times New Roman" panose="02020603050405020304" pitchFamily="18" charset="0"/>
                <a:cs typeface="Arial" panose="020B0604020202020204" pitchFamily="34" charset="0"/>
              </a:rPr>
              <a:t>de 2016 à  2018.</a:t>
            </a:r>
          </a:p>
          <a:p>
            <a:pPr marL="0" indent="0">
              <a:lnSpc>
                <a:spcPct val="90000"/>
              </a:lnSpc>
              <a:buNone/>
            </a:pPr>
            <a:r>
              <a:rPr lang="fr-FR" sz="1600" dirty="0">
                <a:solidFill>
                  <a:srgbClr val="FFFFFF"/>
                </a:solidFill>
                <a:effectLst/>
                <a:ea typeface="Times New Roman" panose="02020603050405020304" pitchFamily="18" charset="0"/>
                <a:cs typeface="Arial" panose="020B0604020202020204" pitchFamily="34" charset="0"/>
              </a:rPr>
              <a:t> Les principales variables sont : </a:t>
            </a:r>
          </a:p>
          <a:p>
            <a:pPr>
              <a:lnSpc>
                <a:spcPct val="90000"/>
              </a:lnSpc>
              <a:buClr>
                <a:schemeClr val="bg1"/>
              </a:buClr>
            </a:pPr>
            <a:r>
              <a:rPr lang="fr-FR" sz="1600" dirty="0">
                <a:solidFill>
                  <a:schemeClr val="bg1"/>
                </a:solidFill>
                <a:cs typeface="Arial" panose="020B0604020202020204" pitchFamily="34" charset="0"/>
              </a:rPr>
              <a:t>le statut de la commande</a:t>
            </a:r>
          </a:p>
          <a:p>
            <a:pPr>
              <a:lnSpc>
                <a:spcPct val="90000"/>
              </a:lnSpc>
              <a:buClr>
                <a:schemeClr val="bg1"/>
              </a:buClr>
            </a:pPr>
            <a:r>
              <a:rPr lang="fr-FR" sz="1600" dirty="0">
                <a:solidFill>
                  <a:schemeClr val="bg1"/>
                </a:solidFill>
                <a:cs typeface="Arial" panose="020B0604020202020204" pitchFamily="34" charset="0"/>
              </a:rPr>
              <a:t>le prix de la commande</a:t>
            </a:r>
          </a:p>
          <a:p>
            <a:pPr>
              <a:lnSpc>
                <a:spcPct val="90000"/>
              </a:lnSpc>
              <a:buClr>
                <a:schemeClr val="bg1"/>
              </a:buClr>
            </a:pPr>
            <a:r>
              <a:rPr lang="fr-FR" sz="1600" dirty="0">
                <a:solidFill>
                  <a:schemeClr val="bg1"/>
                </a:solidFill>
                <a:cs typeface="Arial" panose="020B0604020202020204" pitchFamily="34" charset="0"/>
              </a:rPr>
              <a:t>les informations de paiement et de fret</a:t>
            </a:r>
          </a:p>
          <a:p>
            <a:pPr>
              <a:lnSpc>
                <a:spcPct val="90000"/>
              </a:lnSpc>
              <a:buClr>
                <a:schemeClr val="bg1"/>
              </a:buClr>
            </a:pPr>
            <a:r>
              <a:rPr lang="fr-FR" sz="1600" dirty="0">
                <a:solidFill>
                  <a:schemeClr val="bg1"/>
                </a:solidFill>
                <a:cs typeface="Arial" panose="020B0604020202020204" pitchFamily="34" charset="0"/>
              </a:rPr>
              <a:t>l’emplacement du client</a:t>
            </a:r>
          </a:p>
          <a:p>
            <a:pPr>
              <a:lnSpc>
                <a:spcPct val="90000"/>
              </a:lnSpc>
              <a:buClr>
                <a:schemeClr val="bg1"/>
              </a:buClr>
            </a:pPr>
            <a:r>
              <a:rPr lang="fr-FR" sz="1600" dirty="0">
                <a:solidFill>
                  <a:srgbClr val="FFFFFF"/>
                </a:solidFill>
                <a:cs typeface="Arial" panose="020B0604020202020204" pitchFamily="34" charset="0"/>
              </a:rPr>
              <a:t>le produits achetés et leur prix </a:t>
            </a:r>
          </a:p>
          <a:p>
            <a:pPr>
              <a:lnSpc>
                <a:spcPct val="90000"/>
              </a:lnSpc>
              <a:buClr>
                <a:schemeClr val="bg1"/>
              </a:buClr>
            </a:pPr>
            <a:r>
              <a:rPr lang="fr-FR" sz="1600" dirty="0">
                <a:solidFill>
                  <a:srgbClr val="FFFFFF"/>
                </a:solidFill>
                <a:cs typeface="Arial" panose="020B0604020202020204" pitchFamily="34" charset="0"/>
              </a:rPr>
              <a:t>les notes des avis rédigés par les clients</a:t>
            </a:r>
          </a:p>
        </p:txBody>
      </p:sp>
      <p:pic>
        <p:nvPicPr>
          <p:cNvPr id="6" name="Image 5">
            <a:extLst>
              <a:ext uri="{FF2B5EF4-FFF2-40B4-BE49-F238E27FC236}">
                <a16:creationId xmlns:a16="http://schemas.microsoft.com/office/drawing/2014/main" id="{0AECA43F-D08D-DC5D-82C7-31FD33F62C94}"/>
              </a:ext>
            </a:extLst>
          </p:cNvPr>
          <p:cNvPicPr>
            <a:picLocks noChangeAspect="1"/>
          </p:cNvPicPr>
          <p:nvPr/>
        </p:nvPicPr>
        <p:blipFill rotWithShape="1">
          <a:blip r:embed="rId3"/>
          <a:srcRect r="1185"/>
          <a:stretch/>
        </p:blipFill>
        <p:spPr>
          <a:xfrm>
            <a:off x="7788694" y="4116711"/>
            <a:ext cx="3540412" cy="2284089"/>
          </a:xfrm>
          <a:prstGeom prst="rect">
            <a:avLst/>
          </a:prstGeom>
        </p:spPr>
      </p:pic>
      <p:pic>
        <p:nvPicPr>
          <p:cNvPr id="1028" name="Picture 4" descr="Data Schema">
            <a:extLst>
              <a:ext uri="{FF2B5EF4-FFF2-40B4-BE49-F238E27FC236}">
                <a16:creationId xmlns:a16="http://schemas.microsoft.com/office/drawing/2014/main" id="{8A6FBDD6-C906-5F5A-73A9-F2A834508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880" y="822681"/>
            <a:ext cx="4972041" cy="299195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09D6B259-D7FD-A5FF-B6C9-2ECA98015388}"/>
              </a:ext>
            </a:extLst>
          </p:cNvPr>
          <p:cNvSpPr>
            <a:spLocks noGrp="1"/>
          </p:cNvSpPr>
          <p:nvPr>
            <p:ph type="sldNum" sz="quarter" idx="12"/>
          </p:nvPr>
        </p:nvSpPr>
        <p:spPr>
          <a:xfrm>
            <a:off x="11679161" y="6400800"/>
            <a:ext cx="365760" cy="365760"/>
          </a:xfrm>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31338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46E07-E9D3-2A78-26D6-78F1917DDA34}"/>
              </a:ext>
            </a:extLst>
          </p:cNvPr>
          <p:cNvSpPr>
            <a:spLocks noGrp="1"/>
          </p:cNvSpPr>
          <p:nvPr>
            <p:ph type="title"/>
          </p:nvPr>
        </p:nvSpPr>
        <p:spPr>
          <a:xfrm>
            <a:off x="2367205" y="314062"/>
            <a:ext cx="7729728" cy="1188720"/>
          </a:xfrm>
        </p:spPr>
        <p:txBody>
          <a:bodyPr/>
          <a:lstStyle/>
          <a:p>
            <a:r>
              <a:rPr lang="fr-FR" dirty="0"/>
              <a:t>Analyse exploratoire</a:t>
            </a:r>
          </a:p>
        </p:txBody>
      </p:sp>
      <p:pic>
        <p:nvPicPr>
          <p:cNvPr id="3" name="Image 2">
            <a:extLst>
              <a:ext uri="{FF2B5EF4-FFF2-40B4-BE49-F238E27FC236}">
                <a16:creationId xmlns:a16="http://schemas.microsoft.com/office/drawing/2014/main" id="{041BD34A-A74D-C0D3-891B-851E3FC1199D}"/>
              </a:ext>
            </a:extLst>
          </p:cNvPr>
          <p:cNvPicPr>
            <a:picLocks noChangeAspect="1"/>
          </p:cNvPicPr>
          <p:nvPr/>
        </p:nvPicPr>
        <p:blipFill>
          <a:blip r:embed="rId2"/>
          <a:stretch>
            <a:fillRect/>
          </a:stretch>
        </p:blipFill>
        <p:spPr>
          <a:xfrm>
            <a:off x="584683" y="2002982"/>
            <a:ext cx="5245100" cy="3721100"/>
          </a:xfrm>
          <a:prstGeom prst="rect">
            <a:avLst/>
          </a:prstGeom>
        </p:spPr>
      </p:pic>
      <p:sp>
        <p:nvSpPr>
          <p:cNvPr id="5" name="ZoneTexte 4">
            <a:extLst>
              <a:ext uri="{FF2B5EF4-FFF2-40B4-BE49-F238E27FC236}">
                <a16:creationId xmlns:a16="http://schemas.microsoft.com/office/drawing/2014/main" id="{C59FBF6C-EF0C-BEE1-4995-9780A21DDBF6}"/>
              </a:ext>
            </a:extLst>
          </p:cNvPr>
          <p:cNvSpPr txBox="1"/>
          <p:nvPr/>
        </p:nvSpPr>
        <p:spPr>
          <a:xfrm>
            <a:off x="417405" y="5999612"/>
            <a:ext cx="5678157" cy="369332"/>
          </a:xfrm>
          <a:prstGeom prst="rect">
            <a:avLst/>
          </a:prstGeom>
          <a:noFill/>
        </p:spPr>
        <p:txBody>
          <a:bodyPr wrap="none" rtlCol="0">
            <a:spAutoFit/>
          </a:bodyPr>
          <a:lstStyle/>
          <a:p>
            <a:r>
              <a:rPr lang="fr-FR" dirty="0"/>
              <a:t>Seulement 3% des client ont réalisés 2 commandes ou plus</a:t>
            </a:r>
          </a:p>
        </p:txBody>
      </p:sp>
      <p:sp>
        <p:nvSpPr>
          <p:cNvPr id="9" name="ZoneTexte 8">
            <a:extLst>
              <a:ext uri="{FF2B5EF4-FFF2-40B4-BE49-F238E27FC236}">
                <a16:creationId xmlns:a16="http://schemas.microsoft.com/office/drawing/2014/main" id="{37F59915-B753-B206-71F7-D954E8ADA0C1}"/>
              </a:ext>
            </a:extLst>
          </p:cNvPr>
          <p:cNvSpPr txBox="1"/>
          <p:nvPr/>
        </p:nvSpPr>
        <p:spPr>
          <a:xfrm>
            <a:off x="6831774" y="5999612"/>
            <a:ext cx="4472699" cy="369332"/>
          </a:xfrm>
          <a:prstGeom prst="rect">
            <a:avLst/>
          </a:prstGeom>
          <a:noFill/>
        </p:spPr>
        <p:txBody>
          <a:bodyPr wrap="none" rtlCol="0">
            <a:spAutoFit/>
          </a:bodyPr>
          <a:lstStyle/>
          <a:p>
            <a:r>
              <a:rPr lang="fr-FR" dirty="0"/>
              <a:t>Plus de 50% des clients ont mis une note de 5</a:t>
            </a:r>
          </a:p>
        </p:txBody>
      </p:sp>
      <p:pic>
        <p:nvPicPr>
          <p:cNvPr id="10" name="Image 9">
            <a:extLst>
              <a:ext uri="{FF2B5EF4-FFF2-40B4-BE49-F238E27FC236}">
                <a16:creationId xmlns:a16="http://schemas.microsoft.com/office/drawing/2014/main" id="{68A81355-FEC0-DC49-4569-134BA0CBC2E0}"/>
              </a:ext>
            </a:extLst>
          </p:cNvPr>
          <p:cNvPicPr>
            <a:picLocks noChangeAspect="1"/>
          </p:cNvPicPr>
          <p:nvPr/>
        </p:nvPicPr>
        <p:blipFill>
          <a:blip r:embed="rId3"/>
          <a:stretch>
            <a:fillRect/>
          </a:stretch>
        </p:blipFill>
        <p:spPr>
          <a:xfrm>
            <a:off x="6568772" y="2002982"/>
            <a:ext cx="5315858" cy="3721100"/>
          </a:xfrm>
          <a:prstGeom prst="rect">
            <a:avLst/>
          </a:prstGeom>
        </p:spPr>
      </p:pic>
      <p:sp>
        <p:nvSpPr>
          <p:cNvPr id="6" name="Espace réservé du numéro de diapositive 5">
            <a:extLst>
              <a:ext uri="{FF2B5EF4-FFF2-40B4-BE49-F238E27FC236}">
                <a16:creationId xmlns:a16="http://schemas.microsoft.com/office/drawing/2014/main" id="{4C43511A-490D-F9EA-C29E-602377226791}"/>
              </a:ext>
            </a:extLst>
          </p:cNvPr>
          <p:cNvSpPr>
            <a:spLocks noGrp="1"/>
          </p:cNvSpPr>
          <p:nvPr>
            <p:ph type="sldNum" sz="quarter" idx="12"/>
          </p:nvPr>
        </p:nvSpPr>
        <p:spPr>
          <a:xfrm>
            <a:off x="11697008" y="6333516"/>
            <a:ext cx="375243" cy="369332"/>
          </a:xfrm>
        </p:spPr>
        <p:txBody>
          <a:bodyPr/>
          <a:lstStyle/>
          <a:p>
            <a:fld id="{8A7A6979-0714-4377-B894-6BE4C2D6E202}" type="slidenum">
              <a:rPr lang="en-US" smtClean="0"/>
              <a:t>4</a:t>
            </a:fld>
            <a:endParaRPr lang="en-US" dirty="0"/>
          </a:p>
        </p:txBody>
      </p:sp>
    </p:spTree>
    <p:extLst>
      <p:ext uri="{BB962C8B-B14F-4D97-AF65-F5344CB8AC3E}">
        <p14:creationId xmlns:p14="http://schemas.microsoft.com/office/powerpoint/2010/main" val="189277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74B57-7739-3491-E932-F08205300751}"/>
              </a:ext>
            </a:extLst>
          </p:cNvPr>
          <p:cNvSpPr>
            <a:spLocks noGrp="1"/>
          </p:cNvSpPr>
          <p:nvPr>
            <p:ph type="title"/>
          </p:nvPr>
        </p:nvSpPr>
        <p:spPr>
          <a:xfrm>
            <a:off x="2231136" y="964692"/>
            <a:ext cx="7729728" cy="1188720"/>
          </a:xfrm>
        </p:spPr>
        <p:txBody>
          <a:bodyPr>
            <a:normAutofit/>
          </a:bodyPr>
          <a:lstStyle/>
          <a:p>
            <a:r>
              <a:rPr lang="fr-FR" dirty="0"/>
              <a:t>Jointure des </a:t>
            </a:r>
            <a:r>
              <a:rPr lang="fr-FR" dirty="0" err="1"/>
              <a:t>datasets</a:t>
            </a:r>
            <a:r>
              <a:rPr lang="fr-FR" dirty="0"/>
              <a:t> </a:t>
            </a:r>
          </a:p>
        </p:txBody>
      </p:sp>
      <p:graphicFrame>
        <p:nvGraphicFramePr>
          <p:cNvPr id="5" name="Espace réservé du contenu 2">
            <a:extLst>
              <a:ext uri="{FF2B5EF4-FFF2-40B4-BE49-F238E27FC236}">
                <a16:creationId xmlns:a16="http://schemas.microsoft.com/office/drawing/2014/main" id="{A476114D-FFC0-C16A-39CF-7E3D948B8A41}"/>
              </a:ext>
            </a:extLst>
          </p:cNvPr>
          <p:cNvGraphicFramePr>
            <a:graphicFrameLocks noGrp="1"/>
          </p:cNvGraphicFramePr>
          <p:nvPr>
            <p:ph idx="1"/>
            <p:extLst>
              <p:ext uri="{D42A27DB-BD31-4B8C-83A1-F6EECF244321}">
                <p14:modId xmlns:p14="http://schemas.microsoft.com/office/powerpoint/2010/main" val="241463446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25BBBFED-CFFE-3AFB-B69E-05F150D2C74E}"/>
              </a:ext>
            </a:extLst>
          </p:cNvPr>
          <p:cNvSpPr>
            <a:spLocks noGrp="1"/>
          </p:cNvSpPr>
          <p:nvPr>
            <p:ph type="sldNum" sz="quarter" idx="12"/>
          </p:nvPr>
        </p:nvSpPr>
        <p:spPr>
          <a:xfrm>
            <a:off x="11630291" y="6368527"/>
            <a:ext cx="365760" cy="365760"/>
          </a:xfrm>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4431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CED6F-6382-039A-8296-1648F29800B2}"/>
              </a:ext>
            </a:extLst>
          </p:cNvPr>
          <p:cNvSpPr>
            <a:spLocks noGrp="1"/>
          </p:cNvSpPr>
          <p:nvPr>
            <p:ph type="title"/>
          </p:nvPr>
        </p:nvSpPr>
        <p:spPr>
          <a:xfrm>
            <a:off x="2231136" y="964692"/>
            <a:ext cx="7729728" cy="1188720"/>
          </a:xfrm>
        </p:spPr>
        <p:txBody>
          <a:bodyPr>
            <a:normAutofit/>
          </a:bodyPr>
          <a:lstStyle/>
          <a:p>
            <a:r>
              <a:rPr lang="fr-FR" dirty="0"/>
              <a:t>CLEANING ET FEATURE ENGINEERING</a:t>
            </a:r>
          </a:p>
        </p:txBody>
      </p:sp>
      <p:graphicFrame>
        <p:nvGraphicFramePr>
          <p:cNvPr id="6" name="Espace réservé du contenu 3">
            <a:extLst>
              <a:ext uri="{FF2B5EF4-FFF2-40B4-BE49-F238E27FC236}">
                <a16:creationId xmlns:a16="http://schemas.microsoft.com/office/drawing/2014/main" id="{822A4A76-7ADC-B4F2-B273-3C9DE5C5C048}"/>
              </a:ext>
            </a:extLst>
          </p:cNvPr>
          <p:cNvGraphicFramePr>
            <a:graphicFrameLocks noGrp="1"/>
          </p:cNvGraphicFramePr>
          <p:nvPr>
            <p:ph idx="1"/>
            <p:extLst>
              <p:ext uri="{D42A27DB-BD31-4B8C-83A1-F6EECF244321}">
                <p14:modId xmlns:p14="http://schemas.microsoft.com/office/powerpoint/2010/main" val="268368839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8677327E-4330-33A3-0685-43F26BA351E6}"/>
              </a:ext>
            </a:extLst>
          </p:cNvPr>
          <p:cNvSpPr>
            <a:spLocks noGrp="1"/>
          </p:cNvSpPr>
          <p:nvPr>
            <p:ph type="sldNum" sz="quarter" idx="12"/>
          </p:nvPr>
        </p:nvSpPr>
        <p:spPr>
          <a:xfrm>
            <a:off x="11673322" y="6379285"/>
            <a:ext cx="365760" cy="365760"/>
          </a:xfrm>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11824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270C5E-6260-819B-79EE-5972FB919966}"/>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fr-FR" sz="2600"/>
              <a:t>Algorithmes de clustering utilisés</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74AC379C-B02C-2EA1-B3AA-4A364E686667}"/>
              </a:ext>
            </a:extLst>
          </p:cNvPr>
          <p:cNvGraphicFramePr>
            <a:graphicFrameLocks noGrp="1"/>
          </p:cNvGraphicFramePr>
          <p:nvPr>
            <p:ph idx="1"/>
            <p:extLst>
              <p:ext uri="{D42A27DB-BD31-4B8C-83A1-F6EECF244321}">
                <p14:modId xmlns:p14="http://schemas.microsoft.com/office/powerpoint/2010/main" val="384067278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numéro de diapositive 5">
            <a:extLst>
              <a:ext uri="{FF2B5EF4-FFF2-40B4-BE49-F238E27FC236}">
                <a16:creationId xmlns:a16="http://schemas.microsoft.com/office/drawing/2014/main" id="{EC5060A4-4F0E-95D2-218D-9C34EFEBDB61}"/>
              </a:ext>
            </a:extLst>
          </p:cNvPr>
          <p:cNvSpPr>
            <a:spLocks noGrp="1"/>
          </p:cNvSpPr>
          <p:nvPr>
            <p:ph type="sldNum" sz="quarter" idx="12"/>
          </p:nvPr>
        </p:nvSpPr>
        <p:spPr>
          <a:xfrm>
            <a:off x="11673322" y="6368527"/>
            <a:ext cx="365760" cy="365760"/>
          </a:xfrm>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6920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23C0EB-45E9-5BE8-C7CC-7393A757C455}"/>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r>
              <a:rPr lang="en-US" sz="2400" kern="1200" cap="all" spc="200" baseline="0">
                <a:solidFill>
                  <a:schemeClr val="tx1"/>
                </a:solidFill>
                <a:latin typeface="+mj-lt"/>
                <a:ea typeface="+mj-ea"/>
                <a:cs typeface="+mj-cs"/>
              </a:rPr>
              <a:t>Segmentation rFM</a:t>
            </a:r>
          </a:p>
        </p:txBody>
      </p:sp>
      <p:sp>
        <p:nvSpPr>
          <p:cNvPr id="9"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85A09BB7-723F-07AF-751D-C53CBD5F1B94}"/>
              </a:ext>
            </a:extLst>
          </p:cNvPr>
          <p:cNvSpPr txBox="1"/>
          <p:nvPr/>
        </p:nvSpPr>
        <p:spPr>
          <a:xfrm>
            <a:off x="6049182" y="802638"/>
            <a:ext cx="5408696" cy="5252722"/>
          </a:xfrm>
          <a:prstGeom prst="rect">
            <a:avLst/>
          </a:prstGeom>
        </p:spPr>
        <p:txBody>
          <a:bodyPr vert="horz" lIns="91440" tIns="45720" rIns="91440" bIns="45720" rtlCol="0" anchor="ctr">
            <a:normAutofit/>
          </a:bodyPr>
          <a:lstStyle/>
          <a:p>
            <a:pPr defTabSz="914400">
              <a:lnSpc>
                <a:spcPct val="90000"/>
              </a:lnSpc>
              <a:spcBef>
                <a:spcPts val="1000"/>
              </a:spcBef>
              <a:buClr>
                <a:schemeClr val="accent2"/>
              </a:buClr>
            </a:pPr>
            <a:r>
              <a:rPr lang="en-US" sz="1500" u="sng" dirty="0">
                <a:solidFill>
                  <a:schemeClr val="bg1"/>
                </a:solidFill>
              </a:rPr>
              <a:t>Principe : </a:t>
            </a:r>
            <a:r>
              <a:rPr lang="en-US" sz="1500" dirty="0" err="1">
                <a:solidFill>
                  <a:schemeClr val="bg1"/>
                </a:solidFill>
              </a:rPr>
              <a:t>segmenter</a:t>
            </a:r>
            <a:r>
              <a:rPr lang="en-US" sz="1500" dirty="0">
                <a:solidFill>
                  <a:schemeClr val="bg1"/>
                </a:solidFill>
              </a:rPr>
              <a:t> les clients en </a:t>
            </a:r>
            <a:r>
              <a:rPr lang="en-US" sz="1500" dirty="0" err="1">
                <a:solidFill>
                  <a:schemeClr val="bg1"/>
                </a:solidFill>
              </a:rPr>
              <a:t>fonction</a:t>
            </a:r>
            <a:r>
              <a:rPr lang="en-US" sz="1500" dirty="0">
                <a:solidFill>
                  <a:schemeClr val="bg1"/>
                </a:solidFill>
              </a:rPr>
              <a:t> de </a:t>
            </a:r>
            <a:r>
              <a:rPr lang="en-US" sz="1500" dirty="0" err="1">
                <a:solidFill>
                  <a:schemeClr val="bg1"/>
                </a:solidFill>
              </a:rPr>
              <a:t>leur</a:t>
            </a:r>
            <a:r>
              <a:rPr lang="en-US" sz="1500" dirty="0">
                <a:solidFill>
                  <a:schemeClr val="bg1"/>
                </a:solidFill>
              </a:rPr>
              <a:t> </a:t>
            </a:r>
            <a:r>
              <a:rPr lang="en-US" sz="1500" dirty="0" err="1">
                <a:solidFill>
                  <a:schemeClr val="bg1"/>
                </a:solidFill>
              </a:rPr>
              <a:t>comportement</a:t>
            </a:r>
            <a:r>
              <a:rPr lang="en-US" sz="1500" dirty="0">
                <a:solidFill>
                  <a:schemeClr val="bg1"/>
                </a:solidFill>
              </a:rPr>
              <a:t> </a:t>
            </a:r>
            <a:r>
              <a:rPr lang="en-US" sz="1500" dirty="0" err="1">
                <a:solidFill>
                  <a:schemeClr val="bg1"/>
                </a:solidFill>
              </a:rPr>
              <a:t>d’achat</a:t>
            </a:r>
            <a:r>
              <a:rPr lang="en-US" sz="1500" dirty="0">
                <a:solidFill>
                  <a:schemeClr val="bg1"/>
                </a:solidFill>
              </a:rPr>
              <a:t> pour </a:t>
            </a:r>
            <a:r>
              <a:rPr lang="en-US" sz="1500" dirty="0" err="1">
                <a:solidFill>
                  <a:schemeClr val="bg1"/>
                </a:solidFill>
              </a:rPr>
              <a:t>établir</a:t>
            </a:r>
            <a:r>
              <a:rPr lang="en-US" sz="1500" dirty="0">
                <a:solidFill>
                  <a:schemeClr val="bg1"/>
                </a:solidFill>
              </a:rPr>
              <a:t> des segments de clients </a:t>
            </a:r>
            <a:r>
              <a:rPr lang="en-US" sz="1500" dirty="0" err="1">
                <a:solidFill>
                  <a:schemeClr val="bg1"/>
                </a:solidFill>
              </a:rPr>
              <a:t>homogènes</a:t>
            </a:r>
            <a:r>
              <a:rPr lang="en-US" sz="1500" dirty="0">
                <a:solidFill>
                  <a:schemeClr val="bg1"/>
                </a:solidFill>
              </a:rPr>
              <a:t>.</a:t>
            </a:r>
          </a:p>
          <a:p>
            <a:pPr defTabSz="914400">
              <a:lnSpc>
                <a:spcPct val="90000"/>
              </a:lnSpc>
              <a:spcBef>
                <a:spcPts val="1000"/>
              </a:spcBef>
              <a:buClr>
                <a:schemeClr val="accent2"/>
              </a:buClr>
            </a:pPr>
            <a:r>
              <a:rPr lang="en-US" sz="1500" u="sng" dirty="0">
                <a:solidFill>
                  <a:schemeClr val="bg1"/>
                </a:solidFill>
              </a:rPr>
              <a:t>But : </a:t>
            </a:r>
          </a:p>
          <a:p>
            <a:pPr marL="342900" indent="-228600" defTabSz="914400">
              <a:lnSpc>
                <a:spcPct val="90000"/>
              </a:lnSpc>
              <a:spcBef>
                <a:spcPts val="1000"/>
              </a:spcBef>
              <a:buClr>
                <a:schemeClr val="accent2"/>
              </a:buClr>
              <a:buFont typeface="Arial" panose="020B0604020202020204" pitchFamily="34" charset="0"/>
              <a:buChar char="•"/>
            </a:pPr>
            <a:r>
              <a:rPr lang="en-US" sz="1500" dirty="0" err="1">
                <a:solidFill>
                  <a:schemeClr val="bg1"/>
                </a:solidFill>
              </a:rPr>
              <a:t>cibler</a:t>
            </a:r>
            <a:r>
              <a:rPr lang="en-US" sz="1500" dirty="0">
                <a:solidFill>
                  <a:schemeClr val="bg1"/>
                </a:solidFill>
              </a:rPr>
              <a:t> les </a:t>
            </a:r>
            <a:r>
              <a:rPr lang="en-US" sz="1500" dirty="0" err="1">
                <a:solidFill>
                  <a:schemeClr val="bg1"/>
                </a:solidFill>
              </a:rPr>
              <a:t>offres</a:t>
            </a:r>
            <a:r>
              <a:rPr lang="en-US" sz="1500" dirty="0">
                <a:solidFill>
                  <a:schemeClr val="bg1"/>
                </a:solidFill>
              </a:rPr>
              <a:t> </a:t>
            </a:r>
          </a:p>
          <a:p>
            <a:pPr marL="342900" indent="-228600" defTabSz="914400">
              <a:lnSpc>
                <a:spcPct val="90000"/>
              </a:lnSpc>
              <a:spcBef>
                <a:spcPts val="1000"/>
              </a:spcBef>
              <a:buClr>
                <a:schemeClr val="accent2"/>
              </a:buClr>
              <a:buFont typeface="Arial" panose="020B0604020202020204" pitchFamily="34" charset="0"/>
              <a:buChar char="•"/>
            </a:pPr>
            <a:r>
              <a:rPr lang="en-US" sz="1500" dirty="0" err="1">
                <a:solidFill>
                  <a:schemeClr val="bg1"/>
                </a:solidFill>
              </a:rPr>
              <a:t>établir</a:t>
            </a:r>
            <a:r>
              <a:rPr lang="en-US" sz="1500" dirty="0">
                <a:solidFill>
                  <a:schemeClr val="bg1"/>
                </a:solidFill>
              </a:rPr>
              <a:t> des segments </a:t>
            </a:r>
            <a:r>
              <a:rPr lang="en-US" sz="1500" dirty="0" err="1">
                <a:solidFill>
                  <a:schemeClr val="bg1"/>
                </a:solidFill>
              </a:rPr>
              <a:t>basés</a:t>
            </a:r>
            <a:r>
              <a:rPr lang="en-US" sz="1500" dirty="0">
                <a:solidFill>
                  <a:schemeClr val="bg1"/>
                </a:solidFill>
              </a:rPr>
              <a:t> sur la </a:t>
            </a:r>
            <a:r>
              <a:rPr lang="en-US" sz="1500" dirty="0" err="1">
                <a:solidFill>
                  <a:schemeClr val="bg1"/>
                </a:solidFill>
              </a:rPr>
              <a:t>valeur</a:t>
            </a:r>
            <a:r>
              <a:rPr lang="en-US" sz="1500" dirty="0">
                <a:solidFill>
                  <a:schemeClr val="bg1"/>
                </a:solidFill>
              </a:rPr>
              <a:t> des clients</a:t>
            </a:r>
          </a:p>
          <a:p>
            <a:pPr marL="342900" indent="-228600" defTabSz="914400">
              <a:lnSpc>
                <a:spcPct val="90000"/>
              </a:lnSpc>
              <a:spcBef>
                <a:spcPts val="1000"/>
              </a:spcBef>
              <a:buClr>
                <a:schemeClr val="accent2"/>
              </a:buClr>
              <a:buFont typeface="Arial" panose="020B0604020202020204" pitchFamily="34" charset="0"/>
              <a:buChar char="•"/>
            </a:pPr>
            <a:r>
              <a:rPr lang="en-US" sz="1500" dirty="0" err="1">
                <a:solidFill>
                  <a:schemeClr val="bg1"/>
                </a:solidFill>
              </a:rPr>
              <a:t>prévenir</a:t>
            </a:r>
            <a:r>
              <a:rPr lang="en-US" sz="1500" dirty="0">
                <a:solidFill>
                  <a:schemeClr val="bg1"/>
                </a:solidFill>
              </a:rPr>
              <a:t> </a:t>
            </a:r>
            <a:r>
              <a:rPr lang="en-US" sz="1500" dirty="0" err="1">
                <a:solidFill>
                  <a:schemeClr val="bg1"/>
                </a:solidFill>
              </a:rPr>
              <a:t>l’attrition</a:t>
            </a:r>
            <a:r>
              <a:rPr lang="en-US" sz="1500" dirty="0">
                <a:solidFill>
                  <a:schemeClr val="bg1"/>
                </a:solidFill>
              </a:rPr>
              <a:t> (</a:t>
            </a:r>
            <a:r>
              <a:rPr lang="en-US" sz="1500" dirty="0" err="1">
                <a:solidFill>
                  <a:schemeClr val="bg1"/>
                </a:solidFill>
              </a:rPr>
              <a:t>perte</a:t>
            </a:r>
            <a:r>
              <a:rPr lang="en-US" sz="1500" dirty="0">
                <a:solidFill>
                  <a:schemeClr val="bg1"/>
                </a:solidFill>
              </a:rPr>
              <a:t> de clientèle) en </a:t>
            </a:r>
            <a:r>
              <a:rPr lang="en-US" sz="1500" dirty="0" err="1">
                <a:solidFill>
                  <a:schemeClr val="bg1"/>
                </a:solidFill>
              </a:rPr>
              <a:t>identifiant</a:t>
            </a:r>
            <a:r>
              <a:rPr lang="en-US" sz="1500" dirty="0">
                <a:solidFill>
                  <a:schemeClr val="bg1"/>
                </a:solidFill>
              </a:rPr>
              <a:t> les segments à </a:t>
            </a:r>
            <a:r>
              <a:rPr lang="en-US" sz="1500" dirty="0" err="1">
                <a:solidFill>
                  <a:schemeClr val="bg1"/>
                </a:solidFill>
              </a:rPr>
              <a:t>risque</a:t>
            </a:r>
            <a:endParaRPr lang="en-US" sz="1500" dirty="0">
              <a:solidFill>
                <a:schemeClr val="bg1"/>
              </a:solidFill>
            </a:endParaRPr>
          </a:p>
          <a:p>
            <a:pPr marL="342900" indent="-228600" defTabSz="914400">
              <a:lnSpc>
                <a:spcPct val="90000"/>
              </a:lnSpc>
              <a:spcBef>
                <a:spcPts val="1000"/>
              </a:spcBef>
              <a:buClr>
                <a:schemeClr val="accent2"/>
              </a:buClr>
              <a:buFont typeface="Arial" panose="020B0604020202020204" pitchFamily="34" charset="0"/>
              <a:buChar char="•"/>
            </a:pPr>
            <a:endParaRPr lang="en-US" sz="1500" dirty="0">
              <a:solidFill>
                <a:schemeClr val="bg1"/>
              </a:solidFill>
            </a:endParaRPr>
          </a:p>
          <a:p>
            <a:pPr defTabSz="914400">
              <a:lnSpc>
                <a:spcPct val="90000"/>
              </a:lnSpc>
              <a:spcBef>
                <a:spcPts val="1000"/>
              </a:spcBef>
              <a:buClr>
                <a:schemeClr val="accent2"/>
              </a:buClr>
            </a:pPr>
            <a:r>
              <a:rPr lang="en-US" sz="1500" dirty="0">
                <a:solidFill>
                  <a:schemeClr val="bg1"/>
                </a:solidFill>
              </a:rPr>
              <a:t>Les trois variables à prendre en </a:t>
            </a:r>
            <a:r>
              <a:rPr lang="en-US" sz="1500" dirty="0" err="1">
                <a:solidFill>
                  <a:schemeClr val="bg1"/>
                </a:solidFill>
              </a:rPr>
              <a:t>compte</a:t>
            </a:r>
            <a:r>
              <a:rPr lang="en-US" sz="1500" dirty="0">
                <a:solidFill>
                  <a:schemeClr val="bg1"/>
                </a:solidFill>
              </a:rPr>
              <a:t> </a:t>
            </a:r>
            <a:r>
              <a:rPr lang="en-US" sz="1500" dirty="0" err="1">
                <a:solidFill>
                  <a:schemeClr val="bg1"/>
                </a:solidFill>
              </a:rPr>
              <a:t>sont</a:t>
            </a:r>
            <a:r>
              <a:rPr lang="en-US" sz="1500" dirty="0">
                <a:solidFill>
                  <a:schemeClr val="bg1"/>
                </a:solidFill>
              </a:rPr>
              <a:t> : </a:t>
            </a:r>
            <a:endParaRPr lang="en-US" sz="1500" dirty="0">
              <a:solidFill>
                <a:schemeClr val="bg1"/>
              </a:solidFill>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1500" dirty="0">
                <a:solidFill>
                  <a:schemeClr val="bg1"/>
                </a:solidFill>
                <a:effectLst/>
              </a:rPr>
              <a:t>la </a:t>
            </a:r>
            <a:r>
              <a:rPr lang="en-US" sz="1500" dirty="0" err="1">
                <a:solidFill>
                  <a:schemeClr val="bg1"/>
                </a:solidFill>
                <a:effectLst/>
              </a:rPr>
              <a:t>Récence</a:t>
            </a:r>
            <a:r>
              <a:rPr lang="en-US" sz="1500" dirty="0">
                <a:solidFill>
                  <a:schemeClr val="bg1"/>
                </a:solidFill>
                <a:effectLst/>
              </a:rPr>
              <a:t> </a:t>
            </a:r>
            <a:r>
              <a:rPr lang="en-US" sz="1500" dirty="0">
                <a:solidFill>
                  <a:schemeClr val="bg1"/>
                </a:solidFill>
              </a:rPr>
              <a:t>: durée </a:t>
            </a:r>
            <a:r>
              <a:rPr lang="en-US" sz="1500" dirty="0" err="1">
                <a:solidFill>
                  <a:schemeClr val="bg1"/>
                </a:solidFill>
              </a:rPr>
              <a:t>depuis</a:t>
            </a:r>
            <a:r>
              <a:rPr lang="en-US" sz="1500" dirty="0">
                <a:solidFill>
                  <a:schemeClr val="bg1"/>
                </a:solidFill>
                <a:effectLst/>
              </a:rPr>
              <a:t> la </a:t>
            </a:r>
            <a:r>
              <a:rPr lang="en-US" sz="1500" dirty="0" err="1">
                <a:solidFill>
                  <a:schemeClr val="bg1"/>
                </a:solidFill>
                <a:effectLst/>
              </a:rPr>
              <a:t>dernière</a:t>
            </a:r>
            <a:r>
              <a:rPr lang="en-US" sz="1500" dirty="0">
                <a:solidFill>
                  <a:schemeClr val="bg1"/>
                </a:solidFill>
                <a:effectLst/>
              </a:rPr>
              <a:t> </a:t>
            </a:r>
            <a:r>
              <a:rPr lang="en-US" sz="1500" dirty="0" err="1">
                <a:solidFill>
                  <a:schemeClr val="bg1"/>
                </a:solidFill>
                <a:effectLst/>
              </a:rPr>
              <a:t>commande</a:t>
            </a:r>
            <a:endParaRPr lang="en-US" sz="1500" dirty="0">
              <a:solidFill>
                <a:schemeClr val="bg1"/>
              </a:solidFill>
              <a:effectLst/>
            </a:endParaRPr>
          </a:p>
          <a:p>
            <a:pPr marL="342900" indent="-228600" defTabSz="914400">
              <a:lnSpc>
                <a:spcPct val="90000"/>
              </a:lnSpc>
              <a:spcBef>
                <a:spcPts val="1000"/>
              </a:spcBef>
              <a:buClr>
                <a:schemeClr val="accent2"/>
              </a:buClr>
              <a:buFont typeface="Arial" panose="020B0604020202020204" pitchFamily="34" charset="0"/>
              <a:buChar char="•"/>
            </a:pPr>
            <a:r>
              <a:rPr lang="en-US" sz="1500" dirty="0">
                <a:solidFill>
                  <a:schemeClr val="bg1"/>
                </a:solidFill>
                <a:effectLst/>
              </a:rPr>
              <a:t>la </a:t>
            </a:r>
            <a:r>
              <a:rPr lang="en-US" sz="1500" dirty="0" err="1">
                <a:solidFill>
                  <a:schemeClr val="bg1"/>
                </a:solidFill>
                <a:effectLst/>
              </a:rPr>
              <a:t>Fréquence</a:t>
            </a:r>
            <a:r>
              <a:rPr lang="en-US" sz="1500" dirty="0">
                <a:solidFill>
                  <a:schemeClr val="bg1"/>
                </a:solidFill>
                <a:effectLst/>
              </a:rPr>
              <a:t> des </a:t>
            </a:r>
            <a:r>
              <a:rPr lang="en-US" sz="1500" dirty="0" err="1">
                <a:solidFill>
                  <a:schemeClr val="bg1"/>
                </a:solidFill>
                <a:effectLst/>
              </a:rPr>
              <a:t>commandes</a:t>
            </a:r>
            <a:r>
              <a:rPr lang="en-US" sz="1500" dirty="0">
                <a:solidFill>
                  <a:schemeClr val="bg1"/>
                </a:solidFill>
                <a:effectLst/>
              </a:rPr>
              <a:t> : </a:t>
            </a:r>
            <a:r>
              <a:rPr lang="en-US" sz="1500" dirty="0" err="1">
                <a:solidFill>
                  <a:schemeClr val="bg1"/>
                </a:solidFill>
                <a:effectLst/>
              </a:rPr>
              <a:t>nombre</a:t>
            </a:r>
            <a:r>
              <a:rPr lang="en-US" sz="1500" dirty="0">
                <a:solidFill>
                  <a:schemeClr val="bg1"/>
                </a:solidFill>
                <a:effectLst/>
              </a:rPr>
              <a:t> de </a:t>
            </a:r>
            <a:r>
              <a:rPr lang="en-US" sz="1500" dirty="0" err="1">
                <a:solidFill>
                  <a:schemeClr val="bg1"/>
                </a:solidFill>
                <a:effectLst/>
              </a:rPr>
              <a:t>commandes</a:t>
            </a:r>
            <a:endParaRPr lang="en-US" sz="1500" dirty="0">
              <a:solidFill>
                <a:schemeClr val="bg1"/>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500" dirty="0">
                <a:solidFill>
                  <a:schemeClr val="bg1"/>
                </a:solidFill>
                <a:effectLst/>
              </a:rPr>
              <a:t>le </a:t>
            </a:r>
            <a:r>
              <a:rPr lang="en-US" sz="1500" dirty="0" err="1">
                <a:solidFill>
                  <a:schemeClr val="bg1"/>
                </a:solidFill>
                <a:effectLst/>
              </a:rPr>
              <a:t>Montant</a:t>
            </a:r>
            <a:r>
              <a:rPr lang="en-US" sz="1500" dirty="0">
                <a:solidFill>
                  <a:schemeClr val="bg1"/>
                </a:solidFill>
                <a:effectLst/>
              </a:rPr>
              <a:t> : </a:t>
            </a:r>
            <a:r>
              <a:rPr lang="en-US" sz="1500" dirty="0" err="1">
                <a:solidFill>
                  <a:schemeClr val="bg1"/>
                </a:solidFill>
                <a:effectLst/>
              </a:rPr>
              <a:t>montant</a:t>
            </a:r>
            <a:r>
              <a:rPr lang="en-US" sz="1500" dirty="0">
                <a:solidFill>
                  <a:schemeClr val="bg1"/>
                </a:solidFill>
                <a:effectLst/>
              </a:rPr>
              <a:t> </a:t>
            </a:r>
            <a:r>
              <a:rPr lang="en-US" sz="1500" dirty="0" err="1">
                <a:solidFill>
                  <a:schemeClr val="bg1"/>
                </a:solidFill>
                <a:effectLst/>
              </a:rPr>
              <a:t>cumulé</a:t>
            </a:r>
            <a:r>
              <a:rPr lang="en-US" sz="1500" dirty="0">
                <a:solidFill>
                  <a:schemeClr val="bg1"/>
                </a:solidFill>
                <a:effectLst/>
              </a:rPr>
              <a:t> </a:t>
            </a:r>
            <a:r>
              <a:rPr lang="en-US" sz="1500" dirty="0">
                <a:solidFill>
                  <a:schemeClr val="bg1"/>
                </a:solidFill>
              </a:rPr>
              <a:t>des </a:t>
            </a:r>
            <a:r>
              <a:rPr lang="en-US" sz="1500" dirty="0" err="1">
                <a:solidFill>
                  <a:schemeClr val="bg1"/>
                </a:solidFill>
              </a:rPr>
              <a:t>commandes</a:t>
            </a:r>
            <a:r>
              <a:rPr lang="en-US" sz="1500" dirty="0">
                <a:solidFill>
                  <a:schemeClr val="bg1"/>
                </a:solidFill>
              </a:rPr>
              <a:t> </a:t>
            </a:r>
          </a:p>
          <a:p>
            <a:pPr indent="-228600" defTabSz="914400">
              <a:lnSpc>
                <a:spcPct val="90000"/>
              </a:lnSpc>
              <a:spcBef>
                <a:spcPts val="1000"/>
              </a:spcBef>
              <a:buClr>
                <a:schemeClr val="accent2"/>
              </a:buClr>
              <a:buFont typeface="Arial" panose="020B0604020202020204" pitchFamily="34" charset="0"/>
              <a:buChar char="•"/>
            </a:pPr>
            <a:endParaRPr lang="en-US" sz="1500" dirty="0">
              <a:solidFill>
                <a:schemeClr val="bg1"/>
              </a:solidFill>
            </a:endParaRPr>
          </a:p>
          <a:p>
            <a:pPr marL="400050" indent="-285750" defTabSz="914400">
              <a:lnSpc>
                <a:spcPct val="90000"/>
              </a:lnSpc>
              <a:spcBef>
                <a:spcPts val="1000"/>
              </a:spcBef>
              <a:buClr>
                <a:schemeClr val="accent2"/>
              </a:buClr>
              <a:buFont typeface="Wingdings" panose="05000000000000000000" pitchFamily="2" charset="2"/>
              <a:buChar char="Ø"/>
            </a:pPr>
            <a:r>
              <a:rPr lang="en-US" sz="1500" dirty="0">
                <a:solidFill>
                  <a:schemeClr val="bg1"/>
                </a:solidFill>
              </a:rPr>
              <a:t>Une simple segmentation RFM </a:t>
            </a:r>
            <a:r>
              <a:rPr lang="en-US" sz="1500" dirty="0" err="1">
                <a:solidFill>
                  <a:schemeClr val="bg1"/>
                </a:solidFill>
              </a:rPr>
              <a:t>est</a:t>
            </a:r>
            <a:r>
              <a:rPr lang="en-US" sz="1500" dirty="0">
                <a:solidFill>
                  <a:schemeClr val="bg1"/>
                </a:solidFill>
              </a:rPr>
              <a:t> de plus en plus rare </a:t>
            </a:r>
            <a:r>
              <a:rPr lang="en-US" sz="1500" dirty="0" err="1">
                <a:solidFill>
                  <a:schemeClr val="bg1"/>
                </a:solidFill>
              </a:rPr>
              <a:t>mais</a:t>
            </a:r>
            <a:r>
              <a:rPr lang="en-US" sz="1500" dirty="0">
                <a:solidFill>
                  <a:schemeClr val="bg1"/>
                </a:solidFill>
              </a:rPr>
              <a:t> les variables </a:t>
            </a:r>
            <a:r>
              <a:rPr lang="en-US" sz="1500" dirty="0" err="1">
                <a:solidFill>
                  <a:schemeClr val="bg1"/>
                </a:solidFill>
              </a:rPr>
              <a:t>restent</a:t>
            </a:r>
            <a:r>
              <a:rPr lang="en-US" sz="1500" dirty="0">
                <a:solidFill>
                  <a:schemeClr val="bg1"/>
                </a:solidFill>
              </a:rPr>
              <a:t> </a:t>
            </a:r>
            <a:r>
              <a:rPr lang="en-US" sz="1500" dirty="0" err="1">
                <a:solidFill>
                  <a:schemeClr val="bg1"/>
                </a:solidFill>
              </a:rPr>
              <a:t>intégrées</a:t>
            </a:r>
            <a:r>
              <a:rPr lang="en-US" sz="1500" dirty="0">
                <a:solidFill>
                  <a:schemeClr val="bg1"/>
                </a:solidFill>
              </a:rPr>
              <a:t> dans le </a:t>
            </a:r>
            <a:r>
              <a:rPr lang="en-US" sz="1500" dirty="0" err="1">
                <a:solidFill>
                  <a:schemeClr val="bg1"/>
                </a:solidFill>
              </a:rPr>
              <a:t>processus</a:t>
            </a:r>
            <a:r>
              <a:rPr lang="en-US" sz="1500" dirty="0">
                <a:solidFill>
                  <a:schemeClr val="bg1"/>
                </a:solidFill>
              </a:rPr>
              <a:t> de segmentation</a:t>
            </a:r>
          </a:p>
        </p:txBody>
      </p:sp>
      <p:sp>
        <p:nvSpPr>
          <p:cNvPr id="5" name="Espace réservé du numéro de diapositive 4">
            <a:extLst>
              <a:ext uri="{FF2B5EF4-FFF2-40B4-BE49-F238E27FC236}">
                <a16:creationId xmlns:a16="http://schemas.microsoft.com/office/drawing/2014/main" id="{517D41F6-90B0-DBC8-92E8-EFD92A5D3F2D}"/>
              </a:ext>
            </a:extLst>
          </p:cNvPr>
          <p:cNvSpPr>
            <a:spLocks noGrp="1"/>
          </p:cNvSpPr>
          <p:nvPr>
            <p:ph type="sldNum" sz="quarter" idx="12"/>
          </p:nvPr>
        </p:nvSpPr>
        <p:spPr>
          <a:xfrm>
            <a:off x="11619533" y="6357770"/>
            <a:ext cx="365760" cy="365760"/>
          </a:xfrm>
        </p:spPr>
        <p:txBody>
          <a:bodyPr/>
          <a:lstStyle/>
          <a:p>
            <a:fld id="{8A7A6979-0714-4377-B894-6BE4C2D6E202}" type="slidenum">
              <a:rPr lang="en-US" smtClean="0"/>
              <a:t>8</a:t>
            </a:fld>
            <a:endParaRPr lang="en-US" dirty="0"/>
          </a:p>
        </p:txBody>
      </p:sp>
    </p:spTree>
    <p:extLst>
      <p:ext uri="{BB962C8B-B14F-4D97-AF65-F5344CB8AC3E}">
        <p14:creationId xmlns:p14="http://schemas.microsoft.com/office/powerpoint/2010/main" val="30378307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469F4C8-79F6-7A26-26A8-4A874EF72B5F}"/>
              </a:ext>
            </a:extLst>
          </p:cNvPr>
          <p:cNvSpPr>
            <a:spLocks noGrp="1"/>
          </p:cNvSpPr>
          <p:nvPr>
            <p:ph type="title"/>
          </p:nvPr>
        </p:nvSpPr>
        <p:spPr>
          <a:xfrm>
            <a:off x="643466" y="643467"/>
            <a:ext cx="6242719" cy="1145576"/>
          </a:xfrm>
          <a:noFill/>
          <a:ln>
            <a:solidFill>
              <a:schemeClr val="bg1"/>
            </a:solidFill>
          </a:ln>
        </p:spPr>
        <p:txBody>
          <a:bodyPr wrap="square">
            <a:normAutofit/>
          </a:bodyPr>
          <a:lstStyle/>
          <a:p>
            <a:r>
              <a:rPr lang="fr-FR" dirty="0">
                <a:solidFill>
                  <a:schemeClr val="bg1"/>
                </a:solidFill>
              </a:rPr>
              <a:t>KMEANS</a:t>
            </a:r>
            <a:br>
              <a:rPr lang="fr-FR" dirty="0">
                <a:solidFill>
                  <a:schemeClr val="bg1"/>
                </a:solidFill>
              </a:rPr>
            </a:br>
            <a:r>
              <a:rPr lang="fr-FR" sz="1800" dirty="0">
                <a:solidFill>
                  <a:schemeClr val="bg1"/>
                </a:solidFill>
              </a:rPr>
              <a:t>variables RFM</a:t>
            </a:r>
            <a:endParaRPr lang="fr-FR" dirty="0">
              <a:solidFill>
                <a:schemeClr val="bg1"/>
              </a:solidFill>
            </a:endParaRPr>
          </a:p>
        </p:txBody>
      </p:sp>
      <p:pic>
        <p:nvPicPr>
          <p:cNvPr id="5" name="Image 4">
            <a:extLst>
              <a:ext uri="{FF2B5EF4-FFF2-40B4-BE49-F238E27FC236}">
                <a16:creationId xmlns:a16="http://schemas.microsoft.com/office/drawing/2014/main" id="{D420FA99-CCD2-E3E5-D0A7-ED870BFF1C5C}"/>
              </a:ext>
            </a:extLst>
          </p:cNvPr>
          <p:cNvPicPr>
            <a:picLocks noChangeAspect="1"/>
          </p:cNvPicPr>
          <p:nvPr/>
        </p:nvPicPr>
        <p:blipFill>
          <a:blip r:embed="rId2"/>
          <a:stretch>
            <a:fillRect/>
          </a:stretch>
        </p:blipFill>
        <p:spPr>
          <a:xfrm>
            <a:off x="8291349" y="160890"/>
            <a:ext cx="2866759" cy="2049732"/>
          </a:xfrm>
          <a:prstGeom prst="rect">
            <a:avLst/>
          </a:prstGeom>
        </p:spPr>
      </p:pic>
      <p:sp>
        <p:nvSpPr>
          <p:cNvPr id="3" name="Espace réservé du contenu 2">
            <a:extLst>
              <a:ext uri="{FF2B5EF4-FFF2-40B4-BE49-F238E27FC236}">
                <a16:creationId xmlns:a16="http://schemas.microsoft.com/office/drawing/2014/main" id="{27DB4CB0-F6E3-1850-BA0F-914B49A494DF}"/>
              </a:ext>
            </a:extLst>
          </p:cNvPr>
          <p:cNvSpPr>
            <a:spLocks noGrp="1"/>
          </p:cNvSpPr>
          <p:nvPr>
            <p:ph idx="1"/>
          </p:nvPr>
        </p:nvSpPr>
        <p:spPr>
          <a:xfrm>
            <a:off x="1043492" y="2667896"/>
            <a:ext cx="5850190" cy="3008819"/>
          </a:xfrm>
        </p:spPr>
        <p:txBody>
          <a:bodyPr>
            <a:normAutofit/>
          </a:bodyPr>
          <a:lstStyle/>
          <a:p>
            <a:r>
              <a:rPr lang="fr-FR" dirty="0">
                <a:solidFill>
                  <a:schemeClr val="bg1"/>
                </a:solidFill>
              </a:rPr>
              <a:t>Le nombre de cluster optimal est de 4 avec la méthode du coude</a:t>
            </a:r>
          </a:p>
          <a:p>
            <a:r>
              <a:rPr lang="fr-FR" dirty="0">
                <a:solidFill>
                  <a:schemeClr val="bg1"/>
                </a:solidFill>
              </a:rPr>
              <a:t>Score de silhouette moyen  &gt; 0.5 </a:t>
            </a:r>
          </a:p>
          <a:p>
            <a:r>
              <a:rPr lang="fr-FR" dirty="0">
                <a:solidFill>
                  <a:schemeClr val="bg1"/>
                </a:solidFill>
              </a:rPr>
              <a:t>Largeur des clusters plutôt homogènes</a:t>
            </a:r>
          </a:p>
          <a:p>
            <a:r>
              <a:rPr lang="fr-FR" dirty="0">
                <a:solidFill>
                  <a:schemeClr val="bg1"/>
                </a:solidFill>
              </a:rPr>
              <a:t>Clusters plutôt bien séparés </a:t>
            </a:r>
          </a:p>
        </p:txBody>
      </p:sp>
      <p:pic>
        <p:nvPicPr>
          <p:cNvPr id="4" name="Image 3">
            <a:extLst>
              <a:ext uri="{FF2B5EF4-FFF2-40B4-BE49-F238E27FC236}">
                <a16:creationId xmlns:a16="http://schemas.microsoft.com/office/drawing/2014/main" id="{7BE76F05-741A-A5E0-8A05-A3A442181F14}"/>
              </a:ext>
            </a:extLst>
          </p:cNvPr>
          <p:cNvPicPr>
            <a:picLocks noChangeAspect="1"/>
          </p:cNvPicPr>
          <p:nvPr/>
        </p:nvPicPr>
        <p:blipFill>
          <a:blip r:embed="rId3"/>
          <a:stretch>
            <a:fillRect/>
          </a:stretch>
        </p:blipFill>
        <p:spPr>
          <a:xfrm>
            <a:off x="8392061" y="2371511"/>
            <a:ext cx="2847399" cy="2016536"/>
          </a:xfrm>
          <a:prstGeom prst="rect">
            <a:avLst/>
          </a:prstGeom>
        </p:spPr>
      </p:pic>
      <p:pic>
        <p:nvPicPr>
          <p:cNvPr id="8" name="Image 7">
            <a:extLst>
              <a:ext uri="{FF2B5EF4-FFF2-40B4-BE49-F238E27FC236}">
                <a16:creationId xmlns:a16="http://schemas.microsoft.com/office/drawing/2014/main" id="{6AF556B3-51F4-2DE6-662D-313B84B6B2EF}"/>
              </a:ext>
            </a:extLst>
          </p:cNvPr>
          <p:cNvPicPr>
            <a:picLocks noChangeAspect="1"/>
          </p:cNvPicPr>
          <p:nvPr/>
        </p:nvPicPr>
        <p:blipFill>
          <a:blip r:embed="rId4"/>
          <a:stretch>
            <a:fillRect/>
          </a:stretch>
        </p:blipFill>
        <p:spPr>
          <a:xfrm>
            <a:off x="8411422" y="4523410"/>
            <a:ext cx="2828038" cy="2061740"/>
          </a:xfrm>
          <a:prstGeom prst="rect">
            <a:avLst/>
          </a:prstGeom>
        </p:spPr>
      </p:pic>
      <p:sp>
        <p:nvSpPr>
          <p:cNvPr id="7" name="Espace réservé du numéro de diapositive 6">
            <a:extLst>
              <a:ext uri="{FF2B5EF4-FFF2-40B4-BE49-F238E27FC236}">
                <a16:creationId xmlns:a16="http://schemas.microsoft.com/office/drawing/2014/main" id="{A1B54662-BE85-997F-D8AB-09F09E0A6886}"/>
              </a:ext>
            </a:extLst>
          </p:cNvPr>
          <p:cNvSpPr>
            <a:spLocks noGrp="1"/>
          </p:cNvSpPr>
          <p:nvPr>
            <p:ph type="sldNum" sz="quarter" idx="12"/>
          </p:nvPr>
        </p:nvSpPr>
        <p:spPr>
          <a:xfrm>
            <a:off x="11651807" y="6402270"/>
            <a:ext cx="365760" cy="365760"/>
          </a:xfrm>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3648146347"/>
      </p:ext>
    </p:extLst>
  </p:cSld>
  <p:clrMapOvr>
    <a:masterClrMapping/>
  </p:clrMapOvr>
</p:sld>
</file>

<file path=ppt/theme/theme1.xml><?xml version="1.0" encoding="utf-8"?>
<a:theme xmlns:a="http://schemas.openxmlformats.org/drawingml/2006/main" name="Colis">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{58757208-9573-7B45-8C29-C311F054552E}tf10001120</Template>
  <TotalTime>45224</TotalTime>
  <Words>1659</Words>
  <Application>Microsoft Office PowerPoint</Application>
  <PresentationFormat>Grand écran</PresentationFormat>
  <Paragraphs>155</Paragraphs>
  <Slides>19</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Gill Sans MT</vt:lpstr>
      <vt:lpstr>Times New Roman</vt:lpstr>
      <vt:lpstr>Wingdings</vt:lpstr>
      <vt:lpstr>Colis</vt:lpstr>
      <vt:lpstr>Segmentez des clients d'un site e-commerce</vt:lpstr>
      <vt:lpstr>Problématique</vt:lpstr>
      <vt:lpstr>Données utilisées</vt:lpstr>
      <vt:lpstr>Analyse exploratoire</vt:lpstr>
      <vt:lpstr>Jointure des datasets </vt:lpstr>
      <vt:lpstr>CLEANING ET FEATURE ENGINEERING</vt:lpstr>
      <vt:lpstr>Algorithmes de clustering utilisés</vt:lpstr>
      <vt:lpstr>Segmentation rFM</vt:lpstr>
      <vt:lpstr>KMEANS variables RFM</vt:lpstr>
      <vt:lpstr>Interprétation métier</vt:lpstr>
      <vt:lpstr>KMEANS variables RFM, le score moyen et le delai de livraison</vt:lpstr>
      <vt:lpstr>Interprétation métier</vt:lpstr>
      <vt:lpstr>DBSCAN variables RFM, le score moyen et le delai de livraison</vt:lpstr>
      <vt:lpstr>Segmentation hiérarchique : cah variables RFM, le score moyen et le delai de livraison</vt:lpstr>
      <vt:lpstr>Interprétation métier</vt:lpstr>
      <vt:lpstr>Choix final</vt:lpstr>
      <vt:lpstr>Contrat de maintenance</vt:lpstr>
      <vt:lpstr>Conclusion sur la maintenance</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Anticipez les besoins en consommation de bâtiments</dc:title>
  <dc:creator>Julie Saubot</dc:creator>
  <cp:lastModifiedBy>SAUBOT, Julie (Allianz en France)</cp:lastModifiedBy>
  <cp:revision>42</cp:revision>
  <dcterms:created xsi:type="dcterms:W3CDTF">2023-02-10T13:13:20Z</dcterms:created>
  <dcterms:modified xsi:type="dcterms:W3CDTF">2023-07-04T15:38:00Z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f591a-3248-43e9-9b70-1ad50135772d_Enabled">
    <vt:lpwstr>true</vt:lpwstr>
  </property>
  <property fmtid="{D5CDD505-2E9C-101B-9397-08002B2CF9AE}" pid="3" name="MSIP_Label_ce5f591a-3248-43e9-9b70-1ad50135772d_SetDate">
    <vt:lpwstr>2023-07-04T14:25:37Z</vt:lpwstr>
  </property>
  <property fmtid="{D5CDD505-2E9C-101B-9397-08002B2CF9AE}" pid="4" name="MSIP_Label_ce5f591a-3248-43e9-9b70-1ad50135772d_Method">
    <vt:lpwstr>Privileged</vt:lpwstr>
  </property>
  <property fmtid="{D5CDD505-2E9C-101B-9397-08002B2CF9AE}" pid="5" name="MSIP_Label_ce5f591a-3248-43e9-9b70-1ad50135772d_Name">
    <vt:lpwstr>ce5f591a-3248-43e9-9b70-1ad50135772d</vt:lpwstr>
  </property>
  <property fmtid="{D5CDD505-2E9C-101B-9397-08002B2CF9AE}" pid="6" name="MSIP_Label_ce5f591a-3248-43e9-9b70-1ad50135772d_SiteId">
    <vt:lpwstr>6e06e42d-6925-47c6-b9e7-9581c7ca302a</vt:lpwstr>
  </property>
  <property fmtid="{D5CDD505-2E9C-101B-9397-08002B2CF9AE}" pid="7" name="MSIP_Label_ce5f591a-3248-43e9-9b70-1ad50135772d_ActionId">
    <vt:lpwstr>4604b987-6d4b-43a5-9beb-19aece8f491d</vt:lpwstr>
  </property>
  <property fmtid="{D5CDD505-2E9C-101B-9397-08002B2CF9AE}" pid="8" name="MSIP_Label_ce5f591a-3248-43e9-9b70-1ad50135772d_ContentBits">
    <vt:lpwstr>0</vt:lpwstr>
  </property>
</Properties>
</file>