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18"/>
  </p:notesMasterIdLst>
  <p:sldIdLst>
    <p:sldId id="256" r:id="rId2"/>
    <p:sldId id="258" r:id="rId3"/>
    <p:sldId id="279" r:id="rId4"/>
    <p:sldId id="286" r:id="rId5"/>
    <p:sldId id="293" r:id="rId6"/>
    <p:sldId id="288" r:id="rId7"/>
    <p:sldId id="285" r:id="rId8"/>
    <p:sldId id="281" r:id="rId9"/>
    <p:sldId id="282" r:id="rId10"/>
    <p:sldId id="283" r:id="rId11"/>
    <p:sldId id="289" r:id="rId12"/>
    <p:sldId id="292" r:id="rId13"/>
    <p:sldId id="291" r:id="rId14"/>
    <p:sldId id="290" r:id="rId15"/>
    <p:sldId id="284"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DB5EF-495A-47A7-A790-C4AF26691EE9}" v="4" dt="2024-03-05T16:31:09.5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8" autoAdjust="0"/>
    <p:restoredTop sz="94354"/>
  </p:normalViewPr>
  <p:slideViewPr>
    <p:cSldViewPr snapToGrid="0">
      <p:cViewPr>
        <p:scale>
          <a:sx n="103" d="100"/>
          <a:sy n="103" d="100"/>
        </p:scale>
        <p:origin x="-55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BOT, Julie (Allianz en France)" userId="b21bdb9d-8b76-4840-ba61-1b509d628cb7" providerId="ADAL" clId="{000DB5EF-495A-47A7-A790-C4AF26691EE9}"/>
    <pc:docChg chg="undo custSel addSld modSld sldOrd">
      <pc:chgData name="SAUBOT, Julie (Allianz en France)" userId="b21bdb9d-8b76-4840-ba61-1b509d628cb7" providerId="ADAL" clId="{000DB5EF-495A-47A7-A790-C4AF26691EE9}" dt="2024-03-05T16:53:53.201" v="956" actId="27636"/>
      <pc:docMkLst>
        <pc:docMk/>
      </pc:docMkLst>
      <pc:sldChg chg="modSp mod">
        <pc:chgData name="SAUBOT, Julie (Allianz en France)" userId="b21bdb9d-8b76-4840-ba61-1b509d628cb7" providerId="ADAL" clId="{000DB5EF-495A-47A7-A790-C4AF26691EE9}" dt="2024-03-05T15:38:56.596" v="662" actId="1076"/>
        <pc:sldMkLst>
          <pc:docMk/>
          <pc:sldMk cId="2085494909" sldId="277"/>
        </pc:sldMkLst>
        <pc:spChg chg="mod">
          <ac:chgData name="SAUBOT, Julie (Allianz en France)" userId="b21bdb9d-8b76-4840-ba61-1b509d628cb7" providerId="ADAL" clId="{000DB5EF-495A-47A7-A790-C4AF26691EE9}" dt="2024-03-05T15:38:56.596" v="662" actId="1076"/>
          <ac:spMkLst>
            <pc:docMk/>
            <pc:sldMk cId="2085494909" sldId="277"/>
            <ac:spMk id="3" creationId="{AB0E2995-0B0B-339C-4E5D-0E48387C5240}"/>
          </ac:spMkLst>
        </pc:spChg>
      </pc:sldChg>
      <pc:sldChg chg="modSp mod">
        <pc:chgData name="SAUBOT, Julie (Allianz en France)" userId="b21bdb9d-8b76-4840-ba61-1b509d628cb7" providerId="ADAL" clId="{000DB5EF-495A-47A7-A790-C4AF26691EE9}" dt="2024-03-05T10:50:21.761" v="12" actId="20577"/>
        <pc:sldMkLst>
          <pc:docMk/>
          <pc:sldMk cId="3264290806" sldId="282"/>
        </pc:sldMkLst>
        <pc:spChg chg="mod">
          <ac:chgData name="SAUBOT, Julie (Allianz en France)" userId="b21bdb9d-8b76-4840-ba61-1b509d628cb7" providerId="ADAL" clId="{000DB5EF-495A-47A7-A790-C4AF26691EE9}" dt="2024-03-05T10:50:21.761" v="12" actId="20577"/>
          <ac:spMkLst>
            <pc:docMk/>
            <pc:sldMk cId="3264290806" sldId="282"/>
            <ac:spMk id="8" creationId="{66911701-D900-1D39-A804-8CA0DB4BBA60}"/>
          </ac:spMkLst>
        </pc:spChg>
      </pc:sldChg>
      <pc:sldChg chg="modSp mod">
        <pc:chgData name="SAUBOT, Julie (Allianz en France)" userId="b21bdb9d-8b76-4840-ba61-1b509d628cb7" providerId="ADAL" clId="{000DB5EF-495A-47A7-A790-C4AF26691EE9}" dt="2024-03-05T15:39:04.355" v="663" actId="14100"/>
        <pc:sldMkLst>
          <pc:docMk/>
          <pc:sldMk cId="2508434548" sldId="284"/>
        </pc:sldMkLst>
        <pc:spChg chg="mod">
          <ac:chgData name="SAUBOT, Julie (Allianz en France)" userId="b21bdb9d-8b76-4840-ba61-1b509d628cb7" providerId="ADAL" clId="{000DB5EF-495A-47A7-A790-C4AF26691EE9}" dt="2024-03-05T15:39:04.355" v="663" actId="14100"/>
          <ac:spMkLst>
            <pc:docMk/>
            <pc:sldMk cId="2508434548" sldId="284"/>
            <ac:spMk id="5" creationId="{DC5D8039-9098-7E99-F1EE-4F6827EBAFF0}"/>
          </ac:spMkLst>
        </pc:spChg>
      </pc:sldChg>
      <pc:sldChg chg="modSp mod">
        <pc:chgData name="SAUBOT, Julie (Allianz en France)" userId="b21bdb9d-8b76-4840-ba61-1b509d628cb7" providerId="ADAL" clId="{000DB5EF-495A-47A7-A790-C4AF26691EE9}" dt="2024-03-05T14:50:54.982" v="69" actId="255"/>
        <pc:sldMkLst>
          <pc:docMk/>
          <pc:sldMk cId="3311065270" sldId="289"/>
        </pc:sldMkLst>
        <pc:spChg chg="mod">
          <ac:chgData name="SAUBOT, Julie (Allianz en France)" userId="b21bdb9d-8b76-4840-ba61-1b509d628cb7" providerId="ADAL" clId="{000DB5EF-495A-47A7-A790-C4AF26691EE9}" dt="2024-03-05T14:36:06.346" v="68" actId="20577"/>
          <ac:spMkLst>
            <pc:docMk/>
            <pc:sldMk cId="3311065270" sldId="289"/>
            <ac:spMk id="7" creationId="{444C7787-C8FD-1C3A-5413-F6090371FB13}"/>
          </ac:spMkLst>
        </pc:spChg>
        <pc:graphicFrameChg chg="mod">
          <ac:chgData name="SAUBOT, Julie (Allianz en France)" userId="b21bdb9d-8b76-4840-ba61-1b509d628cb7" providerId="ADAL" clId="{000DB5EF-495A-47A7-A790-C4AF26691EE9}" dt="2024-03-05T14:50:54.982" v="69" actId="255"/>
          <ac:graphicFrameMkLst>
            <pc:docMk/>
            <pc:sldMk cId="3311065270" sldId="289"/>
            <ac:graphicFrameMk id="5" creationId="{88D7AD0E-200A-D58D-B929-A4778881779E}"/>
          </ac:graphicFrameMkLst>
        </pc:graphicFrameChg>
      </pc:sldChg>
      <pc:sldChg chg="addSp modSp mod setBg">
        <pc:chgData name="SAUBOT, Julie (Allianz en France)" userId="b21bdb9d-8b76-4840-ba61-1b509d628cb7" providerId="ADAL" clId="{000DB5EF-495A-47A7-A790-C4AF26691EE9}" dt="2024-03-05T15:42:24.323" v="678" actId="1076"/>
        <pc:sldMkLst>
          <pc:docMk/>
          <pc:sldMk cId="2382139613" sldId="290"/>
        </pc:sldMkLst>
        <pc:spChg chg="mod">
          <ac:chgData name="SAUBOT, Julie (Allianz en France)" userId="b21bdb9d-8b76-4840-ba61-1b509d628cb7" providerId="ADAL" clId="{000DB5EF-495A-47A7-A790-C4AF26691EE9}" dt="2024-03-05T15:42:24.323" v="678" actId="1076"/>
          <ac:spMkLst>
            <pc:docMk/>
            <pc:sldMk cId="2382139613" sldId="290"/>
            <ac:spMk id="2" creationId="{93BE760E-7253-7493-17F2-3C9102F9D6A3}"/>
          </ac:spMkLst>
        </pc:spChg>
        <pc:spChg chg="mod">
          <ac:chgData name="SAUBOT, Julie (Allianz en France)" userId="b21bdb9d-8b76-4840-ba61-1b509d628cb7" providerId="ADAL" clId="{000DB5EF-495A-47A7-A790-C4AF26691EE9}" dt="2024-03-05T15:42:04.847" v="668" actId="26606"/>
          <ac:spMkLst>
            <pc:docMk/>
            <pc:sldMk cId="2382139613" sldId="290"/>
            <ac:spMk id="4" creationId="{BD5A5803-3252-2DB2-F891-8C437ED8EF0A}"/>
          </ac:spMkLst>
        </pc:spChg>
        <pc:spChg chg="add">
          <ac:chgData name="SAUBOT, Julie (Allianz en France)" userId="b21bdb9d-8b76-4840-ba61-1b509d628cb7" providerId="ADAL" clId="{000DB5EF-495A-47A7-A790-C4AF26691EE9}" dt="2024-03-05T15:42:04.847" v="668" actId="26606"/>
          <ac:spMkLst>
            <pc:docMk/>
            <pc:sldMk cId="2382139613" sldId="290"/>
            <ac:spMk id="11" creationId="{2F0F143B-3981-4FC2-BB15-0C5867633489}"/>
          </ac:spMkLst>
        </pc:spChg>
        <pc:picChg chg="mod ord">
          <ac:chgData name="SAUBOT, Julie (Allianz en France)" userId="b21bdb9d-8b76-4840-ba61-1b509d628cb7" providerId="ADAL" clId="{000DB5EF-495A-47A7-A790-C4AF26691EE9}" dt="2024-03-05T15:42:17.580" v="674" actId="14100"/>
          <ac:picMkLst>
            <pc:docMk/>
            <pc:sldMk cId="2382139613" sldId="290"/>
            <ac:picMk id="5" creationId="{7AD8E187-1CFB-32AA-F318-DAE2ACAEF438}"/>
          </ac:picMkLst>
        </pc:picChg>
        <pc:picChg chg="mod">
          <ac:chgData name="SAUBOT, Julie (Allianz en France)" userId="b21bdb9d-8b76-4840-ba61-1b509d628cb7" providerId="ADAL" clId="{000DB5EF-495A-47A7-A790-C4AF26691EE9}" dt="2024-03-05T15:42:19.587" v="675" actId="1076"/>
          <ac:picMkLst>
            <pc:docMk/>
            <pc:sldMk cId="2382139613" sldId="290"/>
            <ac:picMk id="6" creationId="{0D803716-64A2-CD0C-8B0E-7919BE369BAB}"/>
          </ac:picMkLst>
        </pc:picChg>
      </pc:sldChg>
      <pc:sldChg chg="addSp delSp modSp mod ord">
        <pc:chgData name="SAUBOT, Julie (Allianz en France)" userId="b21bdb9d-8b76-4840-ba61-1b509d628cb7" providerId="ADAL" clId="{000DB5EF-495A-47A7-A790-C4AF26691EE9}" dt="2024-03-05T16:27:45.762" v="735" actId="20577"/>
        <pc:sldMkLst>
          <pc:docMk/>
          <pc:sldMk cId="893601312" sldId="291"/>
        </pc:sldMkLst>
        <pc:spChg chg="mod">
          <ac:chgData name="SAUBOT, Julie (Allianz en France)" userId="b21bdb9d-8b76-4840-ba61-1b509d628cb7" providerId="ADAL" clId="{000DB5EF-495A-47A7-A790-C4AF26691EE9}" dt="2024-03-05T16:27:23.189" v="730" actId="14100"/>
          <ac:spMkLst>
            <pc:docMk/>
            <pc:sldMk cId="893601312" sldId="291"/>
            <ac:spMk id="2" creationId="{3213327A-9C1A-EA9E-4872-35A331FC770C}"/>
          </ac:spMkLst>
        </pc:spChg>
        <pc:spChg chg="mod">
          <ac:chgData name="SAUBOT, Julie (Allianz en France)" userId="b21bdb9d-8b76-4840-ba61-1b509d628cb7" providerId="ADAL" clId="{000DB5EF-495A-47A7-A790-C4AF26691EE9}" dt="2024-03-05T16:27:45.762" v="735" actId="20577"/>
          <ac:spMkLst>
            <pc:docMk/>
            <pc:sldMk cId="893601312" sldId="291"/>
            <ac:spMk id="3" creationId="{0B02BDC8-5820-7302-1CD4-A4D95AD15087}"/>
          </ac:spMkLst>
        </pc:spChg>
        <pc:spChg chg="mod">
          <ac:chgData name="SAUBOT, Julie (Allianz en France)" userId="b21bdb9d-8b76-4840-ba61-1b509d628cb7" providerId="ADAL" clId="{000DB5EF-495A-47A7-A790-C4AF26691EE9}" dt="2024-03-05T14:07:18.570" v="41" actId="1076"/>
          <ac:spMkLst>
            <pc:docMk/>
            <pc:sldMk cId="893601312" sldId="291"/>
            <ac:spMk id="4" creationId="{482AA442-2534-F4CB-AFCD-1332ED05B13E}"/>
          </ac:spMkLst>
        </pc:spChg>
        <pc:picChg chg="add del mod">
          <ac:chgData name="SAUBOT, Julie (Allianz en France)" userId="b21bdb9d-8b76-4840-ba61-1b509d628cb7" providerId="ADAL" clId="{000DB5EF-495A-47A7-A790-C4AF26691EE9}" dt="2024-03-05T15:42:33.983" v="679" actId="478"/>
          <ac:picMkLst>
            <pc:docMk/>
            <pc:sldMk cId="893601312" sldId="291"/>
            <ac:picMk id="5" creationId="{B354BA07-2D23-368F-1F59-018167EE8050}"/>
          </ac:picMkLst>
        </pc:picChg>
      </pc:sldChg>
      <pc:sldChg chg="addSp modSp new mod ord">
        <pc:chgData name="SAUBOT, Julie (Allianz en France)" userId="b21bdb9d-8b76-4840-ba61-1b509d628cb7" providerId="ADAL" clId="{000DB5EF-495A-47A7-A790-C4AF26691EE9}" dt="2024-03-05T16:53:53.201" v="956" actId="27636"/>
        <pc:sldMkLst>
          <pc:docMk/>
          <pc:sldMk cId="707161938" sldId="292"/>
        </pc:sldMkLst>
        <pc:spChg chg="mod">
          <ac:chgData name="SAUBOT, Julie (Allianz en France)" userId="b21bdb9d-8b76-4840-ba61-1b509d628cb7" providerId="ADAL" clId="{000DB5EF-495A-47A7-A790-C4AF26691EE9}" dt="2024-03-05T15:00:48.485" v="648"/>
          <ac:spMkLst>
            <pc:docMk/>
            <pc:sldMk cId="707161938" sldId="292"/>
            <ac:spMk id="2" creationId="{155CF6E4-C5FF-79E9-2F9C-AA4E59C6D945}"/>
          </ac:spMkLst>
        </pc:spChg>
        <pc:spChg chg="mod">
          <ac:chgData name="SAUBOT, Julie (Allianz en France)" userId="b21bdb9d-8b76-4840-ba61-1b509d628cb7" providerId="ADAL" clId="{000DB5EF-495A-47A7-A790-C4AF26691EE9}" dt="2024-03-05T16:53:53.201" v="956" actId="27636"/>
          <ac:spMkLst>
            <pc:docMk/>
            <pc:sldMk cId="707161938" sldId="292"/>
            <ac:spMk id="3" creationId="{980BD16F-95A7-F770-ADDC-D1FF4BAA7F6A}"/>
          </ac:spMkLst>
        </pc:spChg>
        <pc:spChg chg="add mod">
          <ac:chgData name="SAUBOT, Julie (Allianz en France)" userId="b21bdb9d-8b76-4840-ba61-1b509d628cb7" providerId="ADAL" clId="{000DB5EF-495A-47A7-A790-C4AF26691EE9}" dt="2024-03-05T16:32:55.227" v="887" actId="404"/>
          <ac:spMkLst>
            <pc:docMk/>
            <pc:sldMk cId="707161938" sldId="292"/>
            <ac:spMk id="6" creationId="{7B263E8B-16F8-D78D-81C9-05DFFE8DDE46}"/>
          </ac:spMkLst>
        </pc:spChg>
        <pc:picChg chg="add mod">
          <ac:chgData name="SAUBOT, Julie (Allianz en France)" userId="b21bdb9d-8b76-4840-ba61-1b509d628cb7" providerId="ADAL" clId="{000DB5EF-495A-47A7-A790-C4AF26691EE9}" dt="2024-03-05T16:30:33.322" v="736" actId="1076"/>
          <ac:picMkLst>
            <pc:docMk/>
            <pc:sldMk cId="707161938" sldId="292"/>
            <ac:picMk id="5" creationId="{3011AF85-FD9A-B1B5-7728-42FA4CB0806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26BF6-8489-4F74-872D-6F361CEC5DE7}"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fr-FR"/>
        </a:p>
      </dgm:t>
    </dgm:pt>
    <dgm:pt modelId="{5E7E5B33-A2BC-4286-8384-0BC363D9863B}">
      <dgm:prSet phldrT="[Texte]" custT="1"/>
      <dgm:spPr/>
      <dgm:t>
        <a:bodyPr/>
        <a:lstStyle/>
        <a:p>
          <a:r>
            <a:rPr lang="fr-FR" sz="3200" dirty="0"/>
            <a:t>Prestataire de service  AWS</a:t>
          </a:r>
        </a:p>
      </dgm:t>
    </dgm:pt>
    <dgm:pt modelId="{E3DF7C60-F2A1-42D5-99E9-FD83347225F9}" type="parTrans" cxnId="{8447A39B-0B56-4328-A1AC-A890057193A5}">
      <dgm:prSet/>
      <dgm:spPr/>
      <dgm:t>
        <a:bodyPr/>
        <a:lstStyle/>
        <a:p>
          <a:endParaRPr lang="fr-FR"/>
        </a:p>
      </dgm:t>
    </dgm:pt>
    <dgm:pt modelId="{C8FA2DA5-86AF-4984-8128-98FEEE3D976B}" type="sibTrans" cxnId="{8447A39B-0B56-4328-A1AC-A890057193A5}">
      <dgm:prSet/>
      <dgm:spPr/>
      <dgm:t>
        <a:bodyPr/>
        <a:lstStyle/>
        <a:p>
          <a:endParaRPr lang="fr-FR"/>
        </a:p>
      </dgm:t>
    </dgm:pt>
    <dgm:pt modelId="{158A99F7-46AB-46E9-93F5-732D8DD104F4}">
      <dgm:prSet phldrT="[Texte]" custT="1"/>
      <dgm:spPr/>
      <dgm:t>
        <a:bodyPr/>
        <a:lstStyle/>
        <a:p>
          <a:r>
            <a:rPr lang="fr-FR" sz="2400" dirty="0"/>
            <a:t>Service EMR (</a:t>
          </a:r>
          <a:r>
            <a:rPr lang="fr-FR" sz="2400" dirty="0" err="1"/>
            <a:t>Elastic</a:t>
          </a:r>
          <a:r>
            <a:rPr lang="fr-FR" sz="2400" dirty="0"/>
            <a:t> MapReduce)</a:t>
          </a:r>
        </a:p>
      </dgm:t>
    </dgm:pt>
    <dgm:pt modelId="{720720B9-B31E-47A4-A4A4-B948DD34776E}" type="parTrans" cxnId="{308A5AD9-FBA2-4301-9CB0-96620C1279B3}">
      <dgm:prSet/>
      <dgm:spPr/>
      <dgm:t>
        <a:bodyPr/>
        <a:lstStyle/>
        <a:p>
          <a:endParaRPr lang="fr-FR"/>
        </a:p>
      </dgm:t>
    </dgm:pt>
    <dgm:pt modelId="{6D1082C7-B05E-4DC2-A630-E25C8FB63374}" type="sibTrans" cxnId="{308A5AD9-FBA2-4301-9CB0-96620C1279B3}">
      <dgm:prSet/>
      <dgm:spPr/>
      <dgm:t>
        <a:bodyPr/>
        <a:lstStyle/>
        <a:p>
          <a:endParaRPr lang="fr-FR"/>
        </a:p>
      </dgm:t>
    </dgm:pt>
    <dgm:pt modelId="{B6845BA3-4856-43DE-8198-D987A9D589E7}">
      <dgm:prSet phldrT="[Texte]" custT="1"/>
      <dgm:spPr/>
      <dgm:t>
        <a:bodyPr/>
        <a:lstStyle/>
        <a:p>
          <a:r>
            <a:rPr lang="fr-FR" sz="2400" dirty="0"/>
            <a:t>Amazon EC2 (</a:t>
          </a:r>
          <a:r>
            <a:rPr lang="fr-FR" sz="2400" dirty="0" err="1"/>
            <a:t>Elastic</a:t>
          </a:r>
          <a:r>
            <a:rPr lang="fr-FR" sz="2400" dirty="0"/>
            <a:t> </a:t>
          </a:r>
          <a:r>
            <a:rPr lang="fr-FR" sz="2400" dirty="0" err="1"/>
            <a:t>Compute</a:t>
          </a:r>
          <a:r>
            <a:rPr lang="fr-FR" sz="2400" dirty="0"/>
            <a:t> Cloud)</a:t>
          </a:r>
        </a:p>
      </dgm:t>
    </dgm:pt>
    <dgm:pt modelId="{2733A090-DC8E-4B9D-8080-DA558C2D4418}" type="parTrans" cxnId="{B0589217-273B-4097-A6CD-9104966874BC}">
      <dgm:prSet/>
      <dgm:spPr/>
      <dgm:t>
        <a:bodyPr/>
        <a:lstStyle/>
        <a:p>
          <a:endParaRPr lang="fr-FR"/>
        </a:p>
      </dgm:t>
    </dgm:pt>
    <dgm:pt modelId="{B4F7226D-9596-44FC-A050-CA4A40CE80BF}" type="sibTrans" cxnId="{B0589217-273B-4097-A6CD-9104966874BC}">
      <dgm:prSet/>
      <dgm:spPr/>
      <dgm:t>
        <a:bodyPr/>
        <a:lstStyle/>
        <a:p>
          <a:endParaRPr lang="fr-FR"/>
        </a:p>
      </dgm:t>
    </dgm:pt>
    <dgm:pt modelId="{56646CC7-C347-404E-A7C3-01135731807D}">
      <dgm:prSet phldrT="[Texte]"/>
      <dgm:spPr/>
      <dgm:t>
        <a:bodyPr/>
        <a:lstStyle/>
        <a:p>
          <a:r>
            <a:rPr lang="fr-FR" dirty="0"/>
            <a:t>Amazon S3 (Simple Storage Service)</a:t>
          </a:r>
        </a:p>
      </dgm:t>
    </dgm:pt>
    <dgm:pt modelId="{03866CAD-0493-4D89-B445-330E6CBB3A58}" type="parTrans" cxnId="{FE5FB0F1-0F79-4084-9C0A-D708DA1F2ACE}">
      <dgm:prSet/>
      <dgm:spPr/>
      <dgm:t>
        <a:bodyPr/>
        <a:lstStyle/>
        <a:p>
          <a:endParaRPr lang="fr-FR"/>
        </a:p>
      </dgm:t>
    </dgm:pt>
    <dgm:pt modelId="{BABEB786-060B-4E9E-A65C-B903522D65E7}" type="sibTrans" cxnId="{FE5FB0F1-0F79-4084-9C0A-D708DA1F2ACE}">
      <dgm:prSet/>
      <dgm:spPr/>
      <dgm:t>
        <a:bodyPr/>
        <a:lstStyle/>
        <a:p>
          <a:endParaRPr lang="fr-FR"/>
        </a:p>
      </dgm:t>
    </dgm:pt>
    <dgm:pt modelId="{A1DF0648-F5D7-493C-9FA1-FA4778FFF2A0}">
      <dgm:prSet phldrT="[Texte]"/>
      <dgm:spPr/>
      <dgm:t>
        <a:bodyPr/>
        <a:lstStyle/>
        <a:p>
          <a:r>
            <a:rPr lang="fr-FR" dirty="0"/>
            <a:t>Amazon IAM (Identity and Access Management)</a:t>
          </a:r>
        </a:p>
      </dgm:t>
    </dgm:pt>
    <dgm:pt modelId="{2F8DCD6A-DDB4-425D-874E-A47077F0F9F9}" type="parTrans" cxnId="{5FF96450-4D52-4417-B00A-4E60659AF3B8}">
      <dgm:prSet/>
      <dgm:spPr/>
      <dgm:t>
        <a:bodyPr/>
        <a:lstStyle/>
        <a:p>
          <a:endParaRPr lang="fr-FR"/>
        </a:p>
      </dgm:t>
    </dgm:pt>
    <dgm:pt modelId="{06545913-3ABA-4E65-AA48-5D9A89C20F65}" type="sibTrans" cxnId="{5FF96450-4D52-4417-B00A-4E60659AF3B8}">
      <dgm:prSet/>
      <dgm:spPr/>
      <dgm:t>
        <a:bodyPr/>
        <a:lstStyle/>
        <a:p>
          <a:endParaRPr lang="fr-FR"/>
        </a:p>
      </dgm:t>
    </dgm:pt>
    <dgm:pt modelId="{2F46086E-D13E-45A3-8C69-3FDEAAAB5D21}" type="pres">
      <dgm:prSet presAssocID="{93F26BF6-8489-4F74-872D-6F361CEC5DE7}" presName="Name0" presStyleCnt="0">
        <dgm:presLayoutVars>
          <dgm:chPref val="1"/>
          <dgm:dir/>
          <dgm:animOne val="branch"/>
          <dgm:animLvl val="lvl"/>
          <dgm:resizeHandles val="exact"/>
        </dgm:presLayoutVars>
      </dgm:prSet>
      <dgm:spPr/>
    </dgm:pt>
    <dgm:pt modelId="{69E98F17-CC71-43E8-AE11-C81FD3473960}" type="pres">
      <dgm:prSet presAssocID="{5E7E5B33-A2BC-4286-8384-0BC363D9863B}" presName="root1" presStyleCnt="0"/>
      <dgm:spPr/>
    </dgm:pt>
    <dgm:pt modelId="{693F4E59-465F-437F-BEA2-AA400CAD43B9}" type="pres">
      <dgm:prSet presAssocID="{5E7E5B33-A2BC-4286-8384-0BC363D9863B}" presName="LevelOneTextNode" presStyleLbl="node0" presStyleIdx="0" presStyleCnt="1" custScaleY="78393">
        <dgm:presLayoutVars>
          <dgm:chPref val="3"/>
        </dgm:presLayoutVars>
      </dgm:prSet>
      <dgm:spPr/>
    </dgm:pt>
    <dgm:pt modelId="{8CA693C7-C7C4-457F-ABB2-9CEF0523C179}" type="pres">
      <dgm:prSet presAssocID="{5E7E5B33-A2BC-4286-8384-0BC363D9863B}" presName="level2hierChild" presStyleCnt="0"/>
      <dgm:spPr/>
    </dgm:pt>
    <dgm:pt modelId="{B73FD87D-7294-4250-B2BA-C320F80D605D}" type="pres">
      <dgm:prSet presAssocID="{720720B9-B31E-47A4-A4A4-B948DD34776E}" presName="conn2-1" presStyleLbl="parChTrans1D2" presStyleIdx="0" presStyleCnt="4"/>
      <dgm:spPr/>
    </dgm:pt>
    <dgm:pt modelId="{F7521C4E-E75A-4743-9BC2-2A961993C146}" type="pres">
      <dgm:prSet presAssocID="{720720B9-B31E-47A4-A4A4-B948DD34776E}" presName="connTx" presStyleLbl="parChTrans1D2" presStyleIdx="0" presStyleCnt="4"/>
      <dgm:spPr/>
    </dgm:pt>
    <dgm:pt modelId="{4A5B28B0-D0A6-477E-BEB5-9301F9CF0C5E}" type="pres">
      <dgm:prSet presAssocID="{158A99F7-46AB-46E9-93F5-732D8DD104F4}" presName="root2" presStyleCnt="0"/>
      <dgm:spPr/>
    </dgm:pt>
    <dgm:pt modelId="{80A060C5-FC5E-4ABC-A978-872CBF6D5D74}" type="pres">
      <dgm:prSet presAssocID="{158A99F7-46AB-46E9-93F5-732D8DD104F4}" presName="LevelTwoTextNode" presStyleLbl="node2" presStyleIdx="0" presStyleCnt="4">
        <dgm:presLayoutVars>
          <dgm:chPref val="3"/>
        </dgm:presLayoutVars>
      </dgm:prSet>
      <dgm:spPr/>
    </dgm:pt>
    <dgm:pt modelId="{A79B8C69-63DD-4E2D-9D68-10823C1E1980}" type="pres">
      <dgm:prSet presAssocID="{158A99F7-46AB-46E9-93F5-732D8DD104F4}" presName="level3hierChild" presStyleCnt="0"/>
      <dgm:spPr/>
    </dgm:pt>
    <dgm:pt modelId="{A8A5AD5F-0C10-490D-974B-CD048B2DF9EF}" type="pres">
      <dgm:prSet presAssocID="{2733A090-DC8E-4B9D-8080-DA558C2D4418}" presName="conn2-1" presStyleLbl="parChTrans1D2" presStyleIdx="1" presStyleCnt="4"/>
      <dgm:spPr/>
    </dgm:pt>
    <dgm:pt modelId="{64813AB1-F592-4E8A-A423-E0BA2D08A9A3}" type="pres">
      <dgm:prSet presAssocID="{2733A090-DC8E-4B9D-8080-DA558C2D4418}" presName="connTx" presStyleLbl="parChTrans1D2" presStyleIdx="1" presStyleCnt="4"/>
      <dgm:spPr/>
    </dgm:pt>
    <dgm:pt modelId="{1E362E20-DE7C-4932-8D86-6CBC9231A8C8}" type="pres">
      <dgm:prSet presAssocID="{B6845BA3-4856-43DE-8198-D987A9D589E7}" presName="root2" presStyleCnt="0"/>
      <dgm:spPr/>
    </dgm:pt>
    <dgm:pt modelId="{B4B559E3-54D2-4309-82D3-34B47F4B63D9}" type="pres">
      <dgm:prSet presAssocID="{B6845BA3-4856-43DE-8198-D987A9D589E7}" presName="LevelTwoTextNode" presStyleLbl="node2" presStyleIdx="1" presStyleCnt="4" custScaleX="99086">
        <dgm:presLayoutVars>
          <dgm:chPref val="3"/>
        </dgm:presLayoutVars>
      </dgm:prSet>
      <dgm:spPr/>
    </dgm:pt>
    <dgm:pt modelId="{5296D471-2BC8-4FA3-9CDD-C9DF7E4924C6}" type="pres">
      <dgm:prSet presAssocID="{B6845BA3-4856-43DE-8198-D987A9D589E7}" presName="level3hierChild" presStyleCnt="0"/>
      <dgm:spPr/>
    </dgm:pt>
    <dgm:pt modelId="{82D47B61-AD01-4AB9-9F2C-20F853BBDA9E}" type="pres">
      <dgm:prSet presAssocID="{03866CAD-0493-4D89-B445-330E6CBB3A58}" presName="conn2-1" presStyleLbl="parChTrans1D2" presStyleIdx="2" presStyleCnt="4"/>
      <dgm:spPr/>
    </dgm:pt>
    <dgm:pt modelId="{C54AF3FF-D8B6-4244-BD97-7E1CD20E18E0}" type="pres">
      <dgm:prSet presAssocID="{03866CAD-0493-4D89-B445-330E6CBB3A58}" presName="connTx" presStyleLbl="parChTrans1D2" presStyleIdx="2" presStyleCnt="4"/>
      <dgm:spPr/>
    </dgm:pt>
    <dgm:pt modelId="{7AEEFAE8-6358-4505-82E7-409E9FE992B8}" type="pres">
      <dgm:prSet presAssocID="{56646CC7-C347-404E-A7C3-01135731807D}" presName="root2" presStyleCnt="0"/>
      <dgm:spPr/>
    </dgm:pt>
    <dgm:pt modelId="{AF157CE5-DE36-441D-A464-FC288ECD426B}" type="pres">
      <dgm:prSet presAssocID="{56646CC7-C347-404E-A7C3-01135731807D}" presName="LevelTwoTextNode" presStyleLbl="node2" presStyleIdx="2" presStyleCnt="4">
        <dgm:presLayoutVars>
          <dgm:chPref val="3"/>
        </dgm:presLayoutVars>
      </dgm:prSet>
      <dgm:spPr/>
    </dgm:pt>
    <dgm:pt modelId="{CBF637CE-A902-4F6E-901D-522DD7C3D262}" type="pres">
      <dgm:prSet presAssocID="{56646CC7-C347-404E-A7C3-01135731807D}" presName="level3hierChild" presStyleCnt="0"/>
      <dgm:spPr/>
    </dgm:pt>
    <dgm:pt modelId="{C50A38BA-43F5-49DE-A496-A73A32CA2E98}" type="pres">
      <dgm:prSet presAssocID="{2F8DCD6A-DDB4-425D-874E-A47077F0F9F9}" presName="conn2-1" presStyleLbl="parChTrans1D2" presStyleIdx="3" presStyleCnt="4"/>
      <dgm:spPr/>
    </dgm:pt>
    <dgm:pt modelId="{DC85F2B1-C4A3-4ED1-BBA8-FCA82C2C4890}" type="pres">
      <dgm:prSet presAssocID="{2F8DCD6A-DDB4-425D-874E-A47077F0F9F9}" presName="connTx" presStyleLbl="parChTrans1D2" presStyleIdx="3" presStyleCnt="4"/>
      <dgm:spPr/>
    </dgm:pt>
    <dgm:pt modelId="{0E66AA4D-5EF0-4198-B654-14C7629F4042}" type="pres">
      <dgm:prSet presAssocID="{A1DF0648-F5D7-493C-9FA1-FA4778FFF2A0}" presName="root2" presStyleCnt="0"/>
      <dgm:spPr/>
    </dgm:pt>
    <dgm:pt modelId="{8E2BF1F0-6105-4513-8BB5-C096E2AB9CF2}" type="pres">
      <dgm:prSet presAssocID="{A1DF0648-F5D7-493C-9FA1-FA4778FFF2A0}" presName="LevelTwoTextNode" presStyleLbl="node2" presStyleIdx="3" presStyleCnt="4">
        <dgm:presLayoutVars>
          <dgm:chPref val="3"/>
        </dgm:presLayoutVars>
      </dgm:prSet>
      <dgm:spPr/>
    </dgm:pt>
    <dgm:pt modelId="{3AE1FE01-76D7-4C5F-8D28-420E25F71BD7}" type="pres">
      <dgm:prSet presAssocID="{A1DF0648-F5D7-493C-9FA1-FA4778FFF2A0}" presName="level3hierChild" presStyleCnt="0"/>
      <dgm:spPr/>
    </dgm:pt>
  </dgm:ptLst>
  <dgm:cxnLst>
    <dgm:cxn modelId="{C28F920C-EF35-47A3-96FA-16B37D965E98}" type="presOf" srcId="{158A99F7-46AB-46E9-93F5-732D8DD104F4}" destId="{80A060C5-FC5E-4ABC-A978-872CBF6D5D74}" srcOrd="0" destOrd="0" presId="urn:microsoft.com/office/officeart/2008/layout/HorizontalMultiLevelHierarchy"/>
    <dgm:cxn modelId="{B0589217-273B-4097-A6CD-9104966874BC}" srcId="{5E7E5B33-A2BC-4286-8384-0BC363D9863B}" destId="{B6845BA3-4856-43DE-8198-D987A9D589E7}" srcOrd="1" destOrd="0" parTransId="{2733A090-DC8E-4B9D-8080-DA558C2D4418}" sibTransId="{B4F7226D-9596-44FC-A050-CA4A40CE80BF}"/>
    <dgm:cxn modelId="{774BD41C-2E38-4D8C-8D43-0A3CBDF6559C}" type="presOf" srcId="{A1DF0648-F5D7-493C-9FA1-FA4778FFF2A0}" destId="{8E2BF1F0-6105-4513-8BB5-C096E2AB9CF2}" srcOrd="0" destOrd="0" presId="urn:microsoft.com/office/officeart/2008/layout/HorizontalMultiLevelHierarchy"/>
    <dgm:cxn modelId="{2D79ED44-4660-4838-A4D0-F0482ED8D46D}" type="presOf" srcId="{B6845BA3-4856-43DE-8198-D987A9D589E7}" destId="{B4B559E3-54D2-4309-82D3-34B47F4B63D9}" srcOrd="0" destOrd="0" presId="urn:microsoft.com/office/officeart/2008/layout/HorizontalMultiLevelHierarchy"/>
    <dgm:cxn modelId="{5FF96450-4D52-4417-B00A-4E60659AF3B8}" srcId="{5E7E5B33-A2BC-4286-8384-0BC363D9863B}" destId="{A1DF0648-F5D7-493C-9FA1-FA4778FFF2A0}" srcOrd="3" destOrd="0" parTransId="{2F8DCD6A-DDB4-425D-874E-A47077F0F9F9}" sibTransId="{06545913-3ABA-4E65-AA48-5D9A89C20F65}"/>
    <dgm:cxn modelId="{AD475B55-C354-4A58-AE98-B670BD595BA3}" type="presOf" srcId="{2733A090-DC8E-4B9D-8080-DA558C2D4418}" destId="{A8A5AD5F-0C10-490D-974B-CD048B2DF9EF}" srcOrd="0" destOrd="0" presId="urn:microsoft.com/office/officeart/2008/layout/HorizontalMultiLevelHierarchy"/>
    <dgm:cxn modelId="{77D62C62-E0A4-449B-8906-C310B94F3A18}" type="presOf" srcId="{93F26BF6-8489-4F74-872D-6F361CEC5DE7}" destId="{2F46086E-D13E-45A3-8C69-3FDEAAAB5D21}" srcOrd="0" destOrd="0" presId="urn:microsoft.com/office/officeart/2008/layout/HorizontalMultiLevelHierarchy"/>
    <dgm:cxn modelId="{8447A39B-0B56-4328-A1AC-A890057193A5}" srcId="{93F26BF6-8489-4F74-872D-6F361CEC5DE7}" destId="{5E7E5B33-A2BC-4286-8384-0BC363D9863B}" srcOrd="0" destOrd="0" parTransId="{E3DF7C60-F2A1-42D5-99E9-FD83347225F9}" sibTransId="{C8FA2DA5-86AF-4984-8128-98FEEE3D976B}"/>
    <dgm:cxn modelId="{C61BCCAE-1B16-431F-8A96-F53332D5C739}" type="presOf" srcId="{2F8DCD6A-DDB4-425D-874E-A47077F0F9F9}" destId="{C50A38BA-43F5-49DE-A496-A73A32CA2E98}" srcOrd="0" destOrd="0" presId="urn:microsoft.com/office/officeart/2008/layout/HorizontalMultiLevelHierarchy"/>
    <dgm:cxn modelId="{FD708FCE-2566-4B42-B07F-EA689559E26D}" type="presOf" srcId="{03866CAD-0493-4D89-B445-330E6CBB3A58}" destId="{C54AF3FF-D8B6-4244-BD97-7E1CD20E18E0}" srcOrd="1" destOrd="0" presId="urn:microsoft.com/office/officeart/2008/layout/HorizontalMultiLevelHierarchy"/>
    <dgm:cxn modelId="{308A5AD9-FBA2-4301-9CB0-96620C1279B3}" srcId="{5E7E5B33-A2BC-4286-8384-0BC363D9863B}" destId="{158A99F7-46AB-46E9-93F5-732D8DD104F4}" srcOrd="0" destOrd="0" parTransId="{720720B9-B31E-47A4-A4A4-B948DD34776E}" sibTransId="{6D1082C7-B05E-4DC2-A630-E25C8FB63374}"/>
    <dgm:cxn modelId="{0A0F47DA-26FE-4552-BC19-6738D2DF1C80}" type="presOf" srcId="{720720B9-B31E-47A4-A4A4-B948DD34776E}" destId="{B73FD87D-7294-4250-B2BA-C320F80D605D}" srcOrd="0" destOrd="0" presId="urn:microsoft.com/office/officeart/2008/layout/HorizontalMultiLevelHierarchy"/>
    <dgm:cxn modelId="{CC1812EF-A749-4675-8095-EF97A359F251}" type="presOf" srcId="{5E7E5B33-A2BC-4286-8384-0BC363D9863B}" destId="{693F4E59-465F-437F-BEA2-AA400CAD43B9}" srcOrd="0" destOrd="0" presId="urn:microsoft.com/office/officeart/2008/layout/HorizontalMultiLevelHierarchy"/>
    <dgm:cxn modelId="{FE5FB0F1-0F79-4084-9C0A-D708DA1F2ACE}" srcId="{5E7E5B33-A2BC-4286-8384-0BC363D9863B}" destId="{56646CC7-C347-404E-A7C3-01135731807D}" srcOrd="2" destOrd="0" parTransId="{03866CAD-0493-4D89-B445-330E6CBB3A58}" sibTransId="{BABEB786-060B-4E9E-A65C-B903522D65E7}"/>
    <dgm:cxn modelId="{2BDDB5F9-EAF7-48A2-8243-47CE8AF4C6C1}" type="presOf" srcId="{2F8DCD6A-DDB4-425D-874E-A47077F0F9F9}" destId="{DC85F2B1-C4A3-4ED1-BBA8-FCA82C2C4890}" srcOrd="1" destOrd="0" presId="urn:microsoft.com/office/officeart/2008/layout/HorizontalMultiLevelHierarchy"/>
    <dgm:cxn modelId="{AC73DEF9-93BF-42A4-913B-AF31EF7AF3F9}" type="presOf" srcId="{720720B9-B31E-47A4-A4A4-B948DD34776E}" destId="{F7521C4E-E75A-4743-9BC2-2A961993C146}" srcOrd="1" destOrd="0" presId="urn:microsoft.com/office/officeart/2008/layout/HorizontalMultiLevelHierarchy"/>
    <dgm:cxn modelId="{02BB0FFE-B716-4B77-8BA7-9C46326BD404}" type="presOf" srcId="{56646CC7-C347-404E-A7C3-01135731807D}" destId="{AF157CE5-DE36-441D-A464-FC288ECD426B}" srcOrd="0" destOrd="0" presId="urn:microsoft.com/office/officeart/2008/layout/HorizontalMultiLevelHierarchy"/>
    <dgm:cxn modelId="{4F225BFE-04D8-4353-8964-C0769728F545}" type="presOf" srcId="{2733A090-DC8E-4B9D-8080-DA558C2D4418}" destId="{64813AB1-F592-4E8A-A423-E0BA2D08A9A3}" srcOrd="1" destOrd="0" presId="urn:microsoft.com/office/officeart/2008/layout/HorizontalMultiLevelHierarchy"/>
    <dgm:cxn modelId="{3F56CAFE-41B8-4521-B43A-2E0B84CB2DB9}" type="presOf" srcId="{03866CAD-0493-4D89-B445-330E6CBB3A58}" destId="{82D47B61-AD01-4AB9-9F2C-20F853BBDA9E}" srcOrd="0" destOrd="0" presId="urn:microsoft.com/office/officeart/2008/layout/HorizontalMultiLevelHierarchy"/>
    <dgm:cxn modelId="{9657B8D9-C574-4B04-A507-932DA9DBE083}" type="presParOf" srcId="{2F46086E-D13E-45A3-8C69-3FDEAAAB5D21}" destId="{69E98F17-CC71-43E8-AE11-C81FD3473960}" srcOrd="0" destOrd="0" presId="urn:microsoft.com/office/officeart/2008/layout/HorizontalMultiLevelHierarchy"/>
    <dgm:cxn modelId="{C0AB1541-D765-4519-B0A9-BCBA125D3D29}" type="presParOf" srcId="{69E98F17-CC71-43E8-AE11-C81FD3473960}" destId="{693F4E59-465F-437F-BEA2-AA400CAD43B9}" srcOrd="0" destOrd="0" presId="urn:microsoft.com/office/officeart/2008/layout/HorizontalMultiLevelHierarchy"/>
    <dgm:cxn modelId="{2199CC73-655B-408C-84B9-DC336CC1957A}" type="presParOf" srcId="{69E98F17-CC71-43E8-AE11-C81FD3473960}" destId="{8CA693C7-C7C4-457F-ABB2-9CEF0523C179}" srcOrd="1" destOrd="0" presId="urn:microsoft.com/office/officeart/2008/layout/HorizontalMultiLevelHierarchy"/>
    <dgm:cxn modelId="{0ED36C06-786F-460D-B817-1B7708E04494}" type="presParOf" srcId="{8CA693C7-C7C4-457F-ABB2-9CEF0523C179}" destId="{B73FD87D-7294-4250-B2BA-C320F80D605D}" srcOrd="0" destOrd="0" presId="urn:microsoft.com/office/officeart/2008/layout/HorizontalMultiLevelHierarchy"/>
    <dgm:cxn modelId="{093274A5-7084-4522-872B-897A393612DB}" type="presParOf" srcId="{B73FD87D-7294-4250-B2BA-C320F80D605D}" destId="{F7521C4E-E75A-4743-9BC2-2A961993C146}" srcOrd="0" destOrd="0" presId="urn:microsoft.com/office/officeart/2008/layout/HorizontalMultiLevelHierarchy"/>
    <dgm:cxn modelId="{A9529F2B-19E4-4458-9284-C209B5B88698}" type="presParOf" srcId="{8CA693C7-C7C4-457F-ABB2-9CEF0523C179}" destId="{4A5B28B0-D0A6-477E-BEB5-9301F9CF0C5E}" srcOrd="1" destOrd="0" presId="urn:microsoft.com/office/officeart/2008/layout/HorizontalMultiLevelHierarchy"/>
    <dgm:cxn modelId="{2852FD0D-326E-4A21-8734-338F3F63317F}" type="presParOf" srcId="{4A5B28B0-D0A6-477E-BEB5-9301F9CF0C5E}" destId="{80A060C5-FC5E-4ABC-A978-872CBF6D5D74}" srcOrd="0" destOrd="0" presId="urn:microsoft.com/office/officeart/2008/layout/HorizontalMultiLevelHierarchy"/>
    <dgm:cxn modelId="{C39F0341-C789-4B1D-86CC-CDED1CC43536}" type="presParOf" srcId="{4A5B28B0-D0A6-477E-BEB5-9301F9CF0C5E}" destId="{A79B8C69-63DD-4E2D-9D68-10823C1E1980}" srcOrd="1" destOrd="0" presId="urn:microsoft.com/office/officeart/2008/layout/HorizontalMultiLevelHierarchy"/>
    <dgm:cxn modelId="{CD38B163-0F21-4D93-88B2-AE4F4F15A49B}" type="presParOf" srcId="{8CA693C7-C7C4-457F-ABB2-9CEF0523C179}" destId="{A8A5AD5F-0C10-490D-974B-CD048B2DF9EF}" srcOrd="2" destOrd="0" presId="urn:microsoft.com/office/officeart/2008/layout/HorizontalMultiLevelHierarchy"/>
    <dgm:cxn modelId="{0E99FA53-7948-403F-97FD-223C88862AB3}" type="presParOf" srcId="{A8A5AD5F-0C10-490D-974B-CD048B2DF9EF}" destId="{64813AB1-F592-4E8A-A423-E0BA2D08A9A3}" srcOrd="0" destOrd="0" presId="urn:microsoft.com/office/officeart/2008/layout/HorizontalMultiLevelHierarchy"/>
    <dgm:cxn modelId="{1DF76B7D-87C1-4C04-818D-9CE248BCDDFF}" type="presParOf" srcId="{8CA693C7-C7C4-457F-ABB2-9CEF0523C179}" destId="{1E362E20-DE7C-4932-8D86-6CBC9231A8C8}" srcOrd="3" destOrd="0" presId="urn:microsoft.com/office/officeart/2008/layout/HorizontalMultiLevelHierarchy"/>
    <dgm:cxn modelId="{278B0802-9552-4E85-A29D-5A220DE1A496}" type="presParOf" srcId="{1E362E20-DE7C-4932-8D86-6CBC9231A8C8}" destId="{B4B559E3-54D2-4309-82D3-34B47F4B63D9}" srcOrd="0" destOrd="0" presId="urn:microsoft.com/office/officeart/2008/layout/HorizontalMultiLevelHierarchy"/>
    <dgm:cxn modelId="{C5EA2C5C-0B01-4BB6-A5B8-FDE43508F9BD}" type="presParOf" srcId="{1E362E20-DE7C-4932-8D86-6CBC9231A8C8}" destId="{5296D471-2BC8-4FA3-9CDD-C9DF7E4924C6}" srcOrd="1" destOrd="0" presId="urn:microsoft.com/office/officeart/2008/layout/HorizontalMultiLevelHierarchy"/>
    <dgm:cxn modelId="{06226E7D-FF5B-4258-B51F-625D268BA84D}" type="presParOf" srcId="{8CA693C7-C7C4-457F-ABB2-9CEF0523C179}" destId="{82D47B61-AD01-4AB9-9F2C-20F853BBDA9E}" srcOrd="4" destOrd="0" presId="urn:microsoft.com/office/officeart/2008/layout/HorizontalMultiLevelHierarchy"/>
    <dgm:cxn modelId="{8CDD4E50-3AFD-4B38-8643-C4A914B1FD27}" type="presParOf" srcId="{82D47B61-AD01-4AB9-9F2C-20F853BBDA9E}" destId="{C54AF3FF-D8B6-4244-BD97-7E1CD20E18E0}" srcOrd="0" destOrd="0" presId="urn:microsoft.com/office/officeart/2008/layout/HorizontalMultiLevelHierarchy"/>
    <dgm:cxn modelId="{F6DCC941-BE78-43C3-BB14-CECD2B9635B6}" type="presParOf" srcId="{8CA693C7-C7C4-457F-ABB2-9CEF0523C179}" destId="{7AEEFAE8-6358-4505-82E7-409E9FE992B8}" srcOrd="5" destOrd="0" presId="urn:microsoft.com/office/officeart/2008/layout/HorizontalMultiLevelHierarchy"/>
    <dgm:cxn modelId="{CDB08C14-686D-4745-8E62-26D347985050}" type="presParOf" srcId="{7AEEFAE8-6358-4505-82E7-409E9FE992B8}" destId="{AF157CE5-DE36-441D-A464-FC288ECD426B}" srcOrd="0" destOrd="0" presId="urn:microsoft.com/office/officeart/2008/layout/HorizontalMultiLevelHierarchy"/>
    <dgm:cxn modelId="{9046080F-571A-4E9E-95BB-924DEE1B0159}" type="presParOf" srcId="{7AEEFAE8-6358-4505-82E7-409E9FE992B8}" destId="{CBF637CE-A902-4F6E-901D-522DD7C3D262}" srcOrd="1" destOrd="0" presId="urn:microsoft.com/office/officeart/2008/layout/HorizontalMultiLevelHierarchy"/>
    <dgm:cxn modelId="{7FF5E994-4DCB-40E2-934D-E7ACC22D5343}" type="presParOf" srcId="{8CA693C7-C7C4-457F-ABB2-9CEF0523C179}" destId="{C50A38BA-43F5-49DE-A496-A73A32CA2E98}" srcOrd="6" destOrd="0" presId="urn:microsoft.com/office/officeart/2008/layout/HorizontalMultiLevelHierarchy"/>
    <dgm:cxn modelId="{26BC2843-D95E-47EB-BDA4-86018DBF6877}" type="presParOf" srcId="{C50A38BA-43F5-49DE-A496-A73A32CA2E98}" destId="{DC85F2B1-C4A3-4ED1-BBA8-FCA82C2C4890}" srcOrd="0" destOrd="0" presId="urn:microsoft.com/office/officeart/2008/layout/HorizontalMultiLevelHierarchy"/>
    <dgm:cxn modelId="{FFA8CE57-2D25-4A3A-959E-A111FF39A7F0}" type="presParOf" srcId="{8CA693C7-C7C4-457F-ABB2-9CEF0523C179}" destId="{0E66AA4D-5EF0-4198-B654-14C7629F4042}" srcOrd="7" destOrd="0" presId="urn:microsoft.com/office/officeart/2008/layout/HorizontalMultiLevelHierarchy"/>
    <dgm:cxn modelId="{04066058-A27F-48D5-9252-2880C06456EE}" type="presParOf" srcId="{0E66AA4D-5EF0-4198-B654-14C7629F4042}" destId="{8E2BF1F0-6105-4513-8BB5-C096E2AB9CF2}" srcOrd="0" destOrd="0" presId="urn:microsoft.com/office/officeart/2008/layout/HorizontalMultiLevelHierarchy"/>
    <dgm:cxn modelId="{BFF9B1B5-AB85-4E21-A8EB-0DF9A3FB8C1D}" type="presParOf" srcId="{0E66AA4D-5EF0-4198-B654-14C7629F4042}" destId="{3AE1FE01-76D7-4C5F-8D28-420E25F71BD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28476-EB77-F647-A2E9-BE97A0F6DF3B}" type="doc">
      <dgm:prSet loTypeId="urn:microsoft.com/office/officeart/2005/8/layout/hChevron3" loCatId="" qsTypeId="urn:microsoft.com/office/officeart/2005/8/quickstyle/simple1" qsCatId="simple" csTypeId="urn:microsoft.com/office/officeart/2005/8/colors/colorful1" csCatId="colorful" phldr="1"/>
      <dgm:spPr/>
    </dgm:pt>
    <dgm:pt modelId="{F407963C-07CA-D74A-B619-77135555B702}">
      <dgm:prSet phldrT="[Texte]" custT="1"/>
      <dgm:spPr/>
      <dgm:t>
        <a:bodyPr/>
        <a:lstStyle/>
        <a:p>
          <a:r>
            <a:rPr lang="fr-FR" sz="1800" dirty="0"/>
            <a:t>Démarrage de la session Spark</a:t>
          </a:r>
        </a:p>
      </dgm:t>
    </dgm:pt>
    <dgm:pt modelId="{85173FB1-9D9B-1C41-8B49-CF87A679D2A7}" type="parTrans" cxnId="{6C42952B-724D-4C43-92A3-448F7FC68D76}">
      <dgm:prSet/>
      <dgm:spPr/>
      <dgm:t>
        <a:bodyPr/>
        <a:lstStyle/>
        <a:p>
          <a:endParaRPr lang="fr-FR"/>
        </a:p>
      </dgm:t>
    </dgm:pt>
    <dgm:pt modelId="{92B5836B-FA32-7B4F-829A-550D498E83CC}" type="sibTrans" cxnId="{6C42952B-724D-4C43-92A3-448F7FC68D76}">
      <dgm:prSet/>
      <dgm:spPr/>
      <dgm:t>
        <a:bodyPr/>
        <a:lstStyle/>
        <a:p>
          <a:endParaRPr lang="fr-FR"/>
        </a:p>
      </dgm:t>
    </dgm:pt>
    <dgm:pt modelId="{D8C29A3A-4A42-6147-AA5E-78E8DB5A20D9}">
      <dgm:prSet phldrT="[Texte]"/>
      <dgm:spPr/>
      <dgm:t>
        <a:bodyPr/>
        <a:lstStyle/>
        <a:p>
          <a:r>
            <a:rPr lang="fr-FR" dirty="0"/>
            <a:t>Initialisation</a:t>
          </a:r>
        </a:p>
      </dgm:t>
    </dgm:pt>
    <dgm:pt modelId="{830C5F4E-8457-F447-B1D9-C1068BDEB597}" type="parTrans" cxnId="{C57FDD3C-9256-DF4A-9577-0EE0FB4F690B}">
      <dgm:prSet/>
      <dgm:spPr/>
      <dgm:t>
        <a:bodyPr/>
        <a:lstStyle/>
        <a:p>
          <a:endParaRPr lang="fr-FR"/>
        </a:p>
      </dgm:t>
    </dgm:pt>
    <dgm:pt modelId="{3B50621B-87D3-AD44-9460-FED38C88805F}" type="sibTrans" cxnId="{C57FDD3C-9256-DF4A-9577-0EE0FB4F690B}">
      <dgm:prSet/>
      <dgm:spPr/>
      <dgm:t>
        <a:bodyPr/>
        <a:lstStyle/>
        <a:p>
          <a:endParaRPr lang="fr-FR"/>
        </a:p>
      </dgm:t>
    </dgm:pt>
    <dgm:pt modelId="{E3B4AD4B-DC07-DF41-A0F6-837866191852}">
      <dgm:prSet phldrT="[Texte]"/>
      <dgm:spPr/>
      <dgm:t>
        <a:bodyPr/>
        <a:lstStyle/>
        <a:p>
          <a:r>
            <a:rPr lang="fr-FR" dirty="0"/>
            <a:t>Transformation</a:t>
          </a:r>
        </a:p>
      </dgm:t>
    </dgm:pt>
    <dgm:pt modelId="{B79026FE-25C6-E846-901D-7219FEB319D0}" type="parTrans" cxnId="{6B624D74-56DA-E148-B3AB-B9A6D777C36B}">
      <dgm:prSet/>
      <dgm:spPr/>
      <dgm:t>
        <a:bodyPr/>
        <a:lstStyle/>
        <a:p>
          <a:endParaRPr lang="fr-FR"/>
        </a:p>
      </dgm:t>
    </dgm:pt>
    <dgm:pt modelId="{3F306811-A006-9B4C-9CA9-71DD0B77725D}" type="sibTrans" cxnId="{6B624D74-56DA-E148-B3AB-B9A6D777C36B}">
      <dgm:prSet/>
      <dgm:spPr/>
      <dgm:t>
        <a:bodyPr/>
        <a:lstStyle/>
        <a:p>
          <a:endParaRPr lang="fr-FR"/>
        </a:p>
      </dgm:t>
    </dgm:pt>
    <dgm:pt modelId="{1C6FEF82-A162-CE4D-922E-AA836B7DF6B0}">
      <dgm:prSet/>
      <dgm:spPr/>
      <dgm:t>
        <a:bodyPr/>
        <a:lstStyle/>
        <a:p>
          <a:r>
            <a:rPr lang="fr-FR" dirty="0"/>
            <a:t>Opération</a:t>
          </a:r>
        </a:p>
      </dgm:t>
    </dgm:pt>
    <dgm:pt modelId="{B107A989-6943-8249-A237-18D038D68FC3}" type="parTrans" cxnId="{C498DC93-30B5-6542-8427-D42453C8D5DC}">
      <dgm:prSet/>
      <dgm:spPr/>
      <dgm:t>
        <a:bodyPr/>
        <a:lstStyle/>
        <a:p>
          <a:endParaRPr lang="fr-FR"/>
        </a:p>
      </dgm:t>
    </dgm:pt>
    <dgm:pt modelId="{C2B82E51-53F8-474E-B3E3-8A9A919D0929}" type="sibTrans" cxnId="{C498DC93-30B5-6542-8427-D42453C8D5DC}">
      <dgm:prSet/>
      <dgm:spPr/>
      <dgm:t>
        <a:bodyPr/>
        <a:lstStyle/>
        <a:p>
          <a:endParaRPr lang="fr-FR"/>
        </a:p>
      </dgm:t>
    </dgm:pt>
    <dgm:pt modelId="{65FD2232-9986-FB42-A6E0-B1D01A507DA3}">
      <dgm:prSet/>
      <dgm:spPr/>
      <dgm:t>
        <a:bodyPr/>
        <a:lstStyle/>
        <a:p>
          <a:r>
            <a:rPr lang="fr-FR" dirty="0"/>
            <a:t>Vérification</a:t>
          </a:r>
        </a:p>
      </dgm:t>
    </dgm:pt>
    <dgm:pt modelId="{3772580F-0B64-0947-841C-4A2FA19BE6D1}" type="parTrans" cxnId="{D172EE37-1FA1-D049-A6DD-EEA22E526266}">
      <dgm:prSet/>
      <dgm:spPr/>
      <dgm:t>
        <a:bodyPr/>
        <a:lstStyle/>
        <a:p>
          <a:endParaRPr lang="fr-FR"/>
        </a:p>
      </dgm:t>
    </dgm:pt>
    <dgm:pt modelId="{CA0C16B4-E26B-AC47-A5D9-F63377DBCCEB}" type="sibTrans" cxnId="{D172EE37-1FA1-D049-A6DD-EEA22E526266}">
      <dgm:prSet/>
      <dgm:spPr/>
      <dgm:t>
        <a:bodyPr/>
        <a:lstStyle/>
        <a:p>
          <a:endParaRPr lang="fr-FR"/>
        </a:p>
      </dgm:t>
    </dgm:pt>
    <dgm:pt modelId="{BBFA5709-7A54-4C4D-9D17-E02EF8DB24D6}" type="pres">
      <dgm:prSet presAssocID="{73628476-EB77-F647-A2E9-BE97A0F6DF3B}" presName="Name0" presStyleCnt="0">
        <dgm:presLayoutVars>
          <dgm:dir/>
          <dgm:resizeHandles val="exact"/>
        </dgm:presLayoutVars>
      </dgm:prSet>
      <dgm:spPr/>
    </dgm:pt>
    <dgm:pt modelId="{DA946DA4-3EF4-004E-A7BD-9493D79BB688}" type="pres">
      <dgm:prSet presAssocID="{F407963C-07CA-D74A-B619-77135555B702}" presName="parTxOnly" presStyleLbl="node1" presStyleIdx="0" presStyleCnt="5">
        <dgm:presLayoutVars>
          <dgm:bulletEnabled val="1"/>
        </dgm:presLayoutVars>
      </dgm:prSet>
      <dgm:spPr/>
    </dgm:pt>
    <dgm:pt modelId="{6E5A8185-270C-874B-B158-7AAE2E3AA799}" type="pres">
      <dgm:prSet presAssocID="{92B5836B-FA32-7B4F-829A-550D498E83CC}" presName="parSpace" presStyleCnt="0"/>
      <dgm:spPr/>
    </dgm:pt>
    <dgm:pt modelId="{020C4FAA-B2E9-BF4D-ACD2-C170331BBB02}" type="pres">
      <dgm:prSet presAssocID="{D8C29A3A-4A42-6147-AA5E-78E8DB5A20D9}" presName="parTxOnly" presStyleLbl="node1" presStyleIdx="1" presStyleCnt="5">
        <dgm:presLayoutVars>
          <dgm:bulletEnabled val="1"/>
        </dgm:presLayoutVars>
      </dgm:prSet>
      <dgm:spPr/>
    </dgm:pt>
    <dgm:pt modelId="{6F7743D8-8120-D34E-A559-6882521E1CFA}" type="pres">
      <dgm:prSet presAssocID="{3B50621B-87D3-AD44-9460-FED38C88805F}" presName="parSpace" presStyleCnt="0"/>
      <dgm:spPr/>
    </dgm:pt>
    <dgm:pt modelId="{D6884AFD-28C9-0241-96A0-6BA9C331E876}" type="pres">
      <dgm:prSet presAssocID="{E3B4AD4B-DC07-DF41-A0F6-837866191852}" presName="parTxOnly" presStyleLbl="node1" presStyleIdx="2" presStyleCnt="5">
        <dgm:presLayoutVars>
          <dgm:bulletEnabled val="1"/>
        </dgm:presLayoutVars>
      </dgm:prSet>
      <dgm:spPr/>
    </dgm:pt>
    <dgm:pt modelId="{DC9BFA3D-7FF4-A140-B31A-19F6BA3CADCF}" type="pres">
      <dgm:prSet presAssocID="{3F306811-A006-9B4C-9CA9-71DD0B77725D}" presName="parSpace" presStyleCnt="0"/>
      <dgm:spPr/>
    </dgm:pt>
    <dgm:pt modelId="{BA363BAB-A2C0-A840-B5C6-8EC1B6573350}" type="pres">
      <dgm:prSet presAssocID="{1C6FEF82-A162-CE4D-922E-AA836B7DF6B0}" presName="parTxOnly" presStyleLbl="node1" presStyleIdx="3" presStyleCnt="5">
        <dgm:presLayoutVars>
          <dgm:bulletEnabled val="1"/>
        </dgm:presLayoutVars>
      </dgm:prSet>
      <dgm:spPr/>
    </dgm:pt>
    <dgm:pt modelId="{BADEDCDC-CF98-934F-AB5A-43ABBC1176F2}" type="pres">
      <dgm:prSet presAssocID="{C2B82E51-53F8-474E-B3E3-8A9A919D0929}" presName="parSpace" presStyleCnt="0"/>
      <dgm:spPr/>
    </dgm:pt>
    <dgm:pt modelId="{FC27A8CB-0CC3-F940-BCF8-B6DC5F6151C9}" type="pres">
      <dgm:prSet presAssocID="{65FD2232-9986-FB42-A6E0-B1D01A507DA3}" presName="parTxOnly" presStyleLbl="node1" presStyleIdx="4" presStyleCnt="5" custScaleX="98632">
        <dgm:presLayoutVars>
          <dgm:bulletEnabled val="1"/>
        </dgm:presLayoutVars>
      </dgm:prSet>
      <dgm:spPr/>
    </dgm:pt>
  </dgm:ptLst>
  <dgm:cxnLst>
    <dgm:cxn modelId="{F56FCC0B-7F1D-9448-A221-0BEAE3C2DF2C}" type="presOf" srcId="{F407963C-07CA-D74A-B619-77135555B702}" destId="{DA946DA4-3EF4-004E-A7BD-9493D79BB688}" srcOrd="0" destOrd="0" presId="urn:microsoft.com/office/officeart/2005/8/layout/hChevron3"/>
    <dgm:cxn modelId="{98E5F00E-DF91-5A4A-8A71-5259BA9603E8}" type="presOf" srcId="{D8C29A3A-4A42-6147-AA5E-78E8DB5A20D9}" destId="{020C4FAA-B2E9-BF4D-ACD2-C170331BBB02}" srcOrd="0" destOrd="0" presId="urn:microsoft.com/office/officeart/2005/8/layout/hChevron3"/>
    <dgm:cxn modelId="{6C42952B-724D-4C43-92A3-448F7FC68D76}" srcId="{73628476-EB77-F647-A2E9-BE97A0F6DF3B}" destId="{F407963C-07CA-D74A-B619-77135555B702}" srcOrd="0" destOrd="0" parTransId="{85173FB1-9D9B-1C41-8B49-CF87A679D2A7}" sibTransId="{92B5836B-FA32-7B4F-829A-550D498E83CC}"/>
    <dgm:cxn modelId="{D172EE37-1FA1-D049-A6DD-EEA22E526266}" srcId="{73628476-EB77-F647-A2E9-BE97A0F6DF3B}" destId="{65FD2232-9986-FB42-A6E0-B1D01A507DA3}" srcOrd="4" destOrd="0" parTransId="{3772580F-0B64-0947-841C-4A2FA19BE6D1}" sibTransId="{CA0C16B4-E26B-AC47-A5D9-F63377DBCCEB}"/>
    <dgm:cxn modelId="{C57FDD3C-9256-DF4A-9577-0EE0FB4F690B}" srcId="{73628476-EB77-F647-A2E9-BE97A0F6DF3B}" destId="{D8C29A3A-4A42-6147-AA5E-78E8DB5A20D9}" srcOrd="1" destOrd="0" parTransId="{830C5F4E-8457-F447-B1D9-C1068BDEB597}" sibTransId="{3B50621B-87D3-AD44-9460-FED38C88805F}"/>
    <dgm:cxn modelId="{6B624D74-56DA-E148-B3AB-B9A6D777C36B}" srcId="{73628476-EB77-F647-A2E9-BE97A0F6DF3B}" destId="{E3B4AD4B-DC07-DF41-A0F6-837866191852}" srcOrd="2" destOrd="0" parTransId="{B79026FE-25C6-E846-901D-7219FEB319D0}" sibTransId="{3F306811-A006-9B4C-9CA9-71DD0B77725D}"/>
    <dgm:cxn modelId="{C498DC93-30B5-6542-8427-D42453C8D5DC}" srcId="{73628476-EB77-F647-A2E9-BE97A0F6DF3B}" destId="{1C6FEF82-A162-CE4D-922E-AA836B7DF6B0}" srcOrd="3" destOrd="0" parTransId="{B107A989-6943-8249-A237-18D038D68FC3}" sibTransId="{C2B82E51-53F8-474E-B3E3-8A9A919D0929}"/>
    <dgm:cxn modelId="{4E86ED93-543E-9D42-9E42-03398A9B0327}" type="presOf" srcId="{65FD2232-9986-FB42-A6E0-B1D01A507DA3}" destId="{FC27A8CB-0CC3-F940-BCF8-B6DC5F6151C9}" srcOrd="0" destOrd="0" presId="urn:microsoft.com/office/officeart/2005/8/layout/hChevron3"/>
    <dgm:cxn modelId="{BEFD2098-E9DE-834C-892D-1431B494854D}" type="presOf" srcId="{E3B4AD4B-DC07-DF41-A0F6-837866191852}" destId="{D6884AFD-28C9-0241-96A0-6BA9C331E876}" srcOrd="0" destOrd="0" presId="urn:microsoft.com/office/officeart/2005/8/layout/hChevron3"/>
    <dgm:cxn modelId="{E97639D3-13E9-E944-8576-A4272F7E429F}" type="presOf" srcId="{1C6FEF82-A162-CE4D-922E-AA836B7DF6B0}" destId="{BA363BAB-A2C0-A840-B5C6-8EC1B6573350}" srcOrd="0" destOrd="0" presId="urn:microsoft.com/office/officeart/2005/8/layout/hChevron3"/>
    <dgm:cxn modelId="{7C3899F4-00CA-934F-A555-421F4DC188AE}" type="presOf" srcId="{73628476-EB77-F647-A2E9-BE97A0F6DF3B}" destId="{BBFA5709-7A54-4C4D-9D17-E02EF8DB24D6}" srcOrd="0" destOrd="0" presId="urn:microsoft.com/office/officeart/2005/8/layout/hChevron3"/>
    <dgm:cxn modelId="{988DE770-8169-7D4C-AD24-6C846D0B6A7B}" type="presParOf" srcId="{BBFA5709-7A54-4C4D-9D17-E02EF8DB24D6}" destId="{DA946DA4-3EF4-004E-A7BD-9493D79BB688}" srcOrd="0" destOrd="0" presId="urn:microsoft.com/office/officeart/2005/8/layout/hChevron3"/>
    <dgm:cxn modelId="{64581A6E-4629-6B45-96FC-2E8DD6195492}" type="presParOf" srcId="{BBFA5709-7A54-4C4D-9D17-E02EF8DB24D6}" destId="{6E5A8185-270C-874B-B158-7AAE2E3AA799}" srcOrd="1" destOrd="0" presId="urn:microsoft.com/office/officeart/2005/8/layout/hChevron3"/>
    <dgm:cxn modelId="{453EE1CA-1CC8-1346-B10B-A5928879D695}" type="presParOf" srcId="{BBFA5709-7A54-4C4D-9D17-E02EF8DB24D6}" destId="{020C4FAA-B2E9-BF4D-ACD2-C170331BBB02}" srcOrd="2" destOrd="0" presId="urn:microsoft.com/office/officeart/2005/8/layout/hChevron3"/>
    <dgm:cxn modelId="{F4292CAD-6FD3-FF4A-9EAE-D669B19CD8B8}" type="presParOf" srcId="{BBFA5709-7A54-4C4D-9D17-E02EF8DB24D6}" destId="{6F7743D8-8120-D34E-A559-6882521E1CFA}" srcOrd="3" destOrd="0" presId="urn:microsoft.com/office/officeart/2005/8/layout/hChevron3"/>
    <dgm:cxn modelId="{E97FC817-9449-1E4E-B09A-C0588CFF7737}" type="presParOf" srcId="{BBFA5709-7A54-4C4D-9D17-E02EF8DB24D6}" destId="{D6884AFD-28C9-0241-96A0-6BA9C331E876}" srcOrd="4" destOrd="0" presId="urn:microsoft.com/office/officeart/2005/8/layout/hChevron3"/>
    <dgm:cxn modelId="{76D28F16-FD8C-374A-B311-E10F7532E6BC}" type="presParOf" srcId="{BBFA5709-7A54-4C4D-9D17-E02EF8DB24D6}" destId="{DC9BFA3D-7FF4-A140-B31A-19F6BA3CADCF}" srcOrd="5" destOrd="0" presId="urn:microsoft.com/office/officeart/2005/8/layout/hChevron3"/>
    <dgm:cxn modelId="{ABD28FFC-3134-0841-8A19-768A0705AA28}" type="presParOf" srcId="{BBFA5709-7A54-4C4D-9D17-E02EF8DB24D6}" destId="{BA363BAB-A2C0-A840-B5C6-8EC1B6573350}" srcOrd="6" destOrd="0" presId="urn:microsoft.com/office/officeart/2005/8/layout/hChevron3"/>
    <dgm:cxn modelId="{FBCEB53F-0206-6546-BCF3-A174BFE8A4C3}" type="presParOf" srcId="{BBFA5709-7A54-4C4D-9D17-E02EF8DB24D6}" destId="{BADEDCDC-CF98-934F-AB5A-43ABBC1176F2}" srcOrd="7" destOrd="0" presId="urn:microsoft.com/office/officeart/2005/8/layout/hChevron3"/>
    <dgm:cxn modelId="{ADB5F962-1204-E245-9C4A-AB5A7BA3B078}" type="presParOf" srcId="{BBFA5709-7A54-4C4D-9D17-E02EF8DB24D6}" destId="{FC27A8CB-0CC3-F940-BCF8-B6DC5F6151C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A38BA-43F5-49DE-A496-A73A32CA2E98}">
      <dsp:nvSpPr>
        <dsp:cNvPr id="0" name=""/>
        <dsp:cNvSpPr/>
      </dsp:nvSpPr>
      <dsp:spPr>
        <a:xfrm>
          <a:off x="1596186" y="2709333"/>
          <a:ext cx="675382" cy="1930400"/>
        </a:xfrm>
        <a:custGeom>
          <a:avLst/>
          <a:gdLst/>
          <a:ahLst/>
          <a:cxnLst/>
          <a:rect l="0" t="0" r="0" b="0"/>
          <a:pathLst>
            <a:path>
              <a:moveTo>
                <a:pt x="0" y="0"/>
              </a:moveTo>
              <a:lnTo>
                <a:pt x="337691" y="0"/>
              </a:lnTo>
              <a:lnTo>
                <a:pt x="337691" y="1930400"/>
              </a:lnTo>
              <a:lnTo>
                <a:pt x="675382" y="193040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882749" y="3623405"/>
        <a:ext cx="102256" cy="102256"/>
      </dsp:txXfrm>
    </dsp:sp>
    <dsp:sp modelId="{82D47B61-AD01-4AB9-9F2C-20F853BBDA9E}">
      <dsp:nvSpPr>
        <dsp:cNvPr id="0" name=""/>
        <dsp:cNvSpPr/>
      </dsp:nvSpPr>
      <dsp:spPr>
        <a:xfrm>
          <a:off x="1596186" y="2709333"/>
          <a:ext cx="675382" cy="643466"/>
        </a:xfrm>
        <a:custGeom>
          <a:avLst/>
          <a:gdLst/>
          <a:ahLst/>
          <a:cxnLst/>
          <a:rect l="0" t="0" r="0" b="0"/>
          <a:pathLst>
            <a:path>
              <a:moveTo>
                <a:pt x="0" y="0"/>
              </a:moveTo>
              <a:lnTo>
                <a:pt x="337691" y="0"/>
              </a:lnTo>
              <a:lnTo>
                <a:pt x="337691" y="643466"/>
              </a:lnTo>
              <a:lnTo>
                <a:pt x="675382" y="64346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10557" y="3007745"/>
        <a:ext cx="46642" cy="46642"/>
      </dsp:txXfrm>
    </dsp:sp>
    <dsp:sp modelId="{A8A5AD5F-0C10-490D-974B-CD048B2DF9EF}">
      <dsp:nvSpPr>
        <dsp:cNvPr id="0" name=""/>
        <dsp:cNvSpPr/>
      </dsp:nvSpPr>
      <dsp:spPr>
        <a:xfrm>
          <a:off x="1596186" y="2065866"/>
          <a:ext cx="675382" cy="643466"/>
        </a:xfrm>
        <a:custGeom>
          <a:avLst/>
          <a:gdLst/>
          <a:ahLst/>
          <a:cxnLst/>
          <a:rect l="0" t="0" r="0" b="0"/>
          <a:pathLst>
            <a:path>
              <a:moveTo>
                <a:pt x="0" y="643466"/>
              </a:moveTo>
              <a:lnTo>
                <a:pt x="337691" y="643466"/>
              </a:lnTo>
              <a:lnTo>
                <a:pt x="337691" y="0"/>
              </a:lnTo>
              <a:lnTo>
                <a:pt x="675382" y="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10557" y="2364279"/>
        <a:ext cx="46642" cy="46642"/>
      </dsp:txXfrm>
    </dsp:sp>
    <dsp:sp modelId="{B73FD87D-7294-4250-B2BA-C320F80D605D}">
      <dsp:nvSpPr>
        <dsp:cNvPr id="0" name=""/>
        <dsp:cNvSpPr/>
      </dsp:nvSpPr>
      <dsp:spPr>
        <a:xfrm>
          <a:off x="1596186" y="778933"/>
          <a:ext cx="675382" cy="1930400"/>
        </a:xfrm>
        <a:custGeom>
          <a:avLst/>
          <a:gdLst/>
          <a:ahLst/>
          <a:cxnLst/>
          <a:rect l="0" t="0" r="0" b="0"/>
          <a:pathLst>
            <a:path>
              <a:moveTo>
                <a:pt x="0" y="1930400"/>
              </a:moveTo>
              <a:lnTo>
                <a:pt x="337691" y="1930400"/>
              </a:lnTo>
              <a:lnTo>
                <a:pt x="337691" y="0"/>
              </a:lnTo>
              <a:lnTo>
                <a:pt x="675382" y="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882749" y="1693005"/>
        <a:ext cx="102256" cy="102256"/>
      </dsp:txXfrm>
    </dsp:sp>
    <dsp:sp modelId="{693F4E59-465F-437F-BEA2-AA400CAD43B9}">
      <dsp:nvSpPr>
        <dsp:cNvPr id="0" name=""/>
        <dsp:cNvSpPr/>
      </dsp:nvSpPr>
      <dsp:spPr>
        <a:xfrm rot="16200000">
          <a:off x="-1042514" y="2194560"/>
          <a:ext cx="4247855" cy="10295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fr-FR" sz="3200" kern="1200" dirty="0"/>
            <a:t>Prestataire de service  AWS</a:t>
          </a:r>
        </a:p>
      </dsp:txBody>
      <dsp:txXfrm>
        <a:off x="-1042514" y="2194560"/>
        <a:ext cx="4247855" cy="1029546"/>
      </dsp:txXfrm>
    </dsp:sp>
    <dsp:sp modelId="{80A060C5-FC5E-4ABC-A978-872CBF6D5D74}">
      <dsp:nvSpPr>
        <dsp:cNvPr id="0" name=""/>
        <dsp:cNvSpPr/>
      </dsp:nvSpPr>
      <dsp:spPr>
        <a:xfrm>
          <a:off x="2271569" y="264160"/>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Service EMR (</a:t>
          </a:r>
          <a:r>
            <a:rPr lang="fr-FR" sz="2400" kern="1200" dirty="0" err="1"/>
            <a:t>Elastic</a:t>
          </a:r>
          <a:r>
            <a:rPr lang="fr-FR" sz="2400" kern="1200" dirty="0"/>
            <a:t> MapReduce)</a:t>
          </a:r>
        </a:p>
      </dsp:txBody>
      <dsp:txXfrm>
        <a:off x="2271569" y="264160"/>
        <a:ext cx="3376913" cy="1029546"/>
      </dsp:txXfrm>
    </dsp:sp>
    <dsp:sp modelId="{B4B559E3-54D2-4309-82D3-34B47F4B63D9}">
      <dsp:nvSpPr>
        <dsp:cNvPr id="0" name=""/>
        <dsp:cNvSpPr/>
      </dsp:nvSpPr>
      <dsp:spPr>
        <a:xfrm>
          <a:off x="2271569" y="1551093"/>
          <a:ext cx="3346048"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Amazon EC2 (</a:t>
          </a:r>
          <a:r>
            <a:rPr lang="fr-FR" sz="2400" kern="1200" dirty="0" err="1"/>
            <a:t>Elastic</a:t>
          </a:r>
          <a:r>
            <a:rPr lang="fr-FR" sz="2400" kern="1200" dirty="0"/>
            <a:t> </a:t>
          </a:r>
          <a:r>
            <a:rPr lang="fr-FR" sz="2400" kern="1200" dirty="0" err="1"/>
            <a:t>Compute</a:t>
          </a:r>
          <a:r>
            <a:rPr lang="fr-FR" sz="2400" kern="1200" dirty="0"/>
            <a:t> Cloud)</a:t>
          </a:r>
        </a:p>
      </dsp:txBody>
      <dsp:txXfrm>
        <a:off x="2271569" y="1551093"/>
        <a:ext cx="3346048" cy="1029546"/>
      </dsp:txXfrm>
    </dsp:sp>
    <dsp:sp modelId="{AF157CE5-DE36-441D-A464-FC288ECD426B}">
      <dsp:nvSpPr>
        <dsp:cNvPr id="0" name=""/>
        <dsp:cNvSpPr/>
      </dsp:nvSpPr>
      <dsp:spPr>
        <a:xfrm>
          <a:off x="2271569" y="2838026"/>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Amazon S3 (Simple Storage Service)</a:t>
          </a:r>
        </a:p>
      </dsp:txBody>
      <dsp:txXfrm>
        <a:off x="2271569" y="2838026"/>
        <a:ext cx="3376913" cy="1029546"/>
      </dsp:txXfrm>
    </dsp:sp>
    <dsp:sp modelId="{8E2BF1F0-6105-4513-8BB5-C096E2AB9CF2}">
      <dsp:nvSpPr>
        <dsp:cNvPr id="0" name=""/>
        <dsp:cNvSpPr/>
      </dsp:nvSpPr>
      <dsp:spPr>
        <a:xfrm>
          <a:off x="2271569" y="4124960"/>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Amazon IAM (Identity and Access Management)</a:t>
          </a:r>
        </a:p>
      </dsp:txBody>
      <dsp:txXfrm>
        <a:off x="2271569" y="4124960"/>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46DA4-3EF4-004E-A7BD-9493D79BB688}">
      <dsp:nvSpPr>
        <dsp:cNvPr id="0" name=""/>
        <dsp:cNvSpPr/>
      </dsp:nvSpPr>
      <dsp:spPr>
        <a:xfrm>
          <a:off x="2386" y="416088"/>
          <a:ext cx="2624251" cy="104970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Démarrage de la session Spark</a:t>
          </a:r>
        </a:p>
      </dsp:txBody>
      <dsp:txXfrm>
        <a:off x="2386" y="416088"/>
        <a:ext cx="2361826" cy="1049700"/>
      </dsp:txXfrm>
    </dsp:sp>
    <dsp:sp modelId="{020C4FAA-B2E9-BF4D-ACD2-C170331BBB02}">
      <dsp:nvSpPr>
        <dsp:cNvPr id="0" name=""/>
        <dsp:cNvSpPr/>
      </dsp:nvSpPr>
      <dsp:spPr>
        <a:xfrm>
          <a:off x="2101787" y="416088"/>
          <a:ext cx="2624251" cy="104970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Initialisation</a:t>
          </a:r>
        </a:p>
      </dsp:txBody>
      <dsp:txXfrm>
        <a:off x="2626637" y="416088"/>
        <a:ext cx="1574551" cy="1049700"/>
      </dsp:txXfrm>
    </dsp:sp>
    <dsp:sp modelId="{D6884AFD-28C9-0241-96A0-6BA9C331E876}">
      <dsp:nvSpPr>
        <dsp:cNvPr id="0" name=""/>
        <dsp:cNvSpPr/>
      </dsp:nvSpPr>
      <dsp:spPr>
        <a:xfrm>
          <a:off x="4201189" y="416088"/>
          <a:ext cx="2624251" cy="104970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Transformation</a:t>
          </a:r>
        </a:p>
      </dsp:txBody>
      <dsp:txXfrm>
        <a:off x="4726039" y="416088"/>
        <a:ext cx="1574551" cy="1049700"/>
      </dsp:txXfrm>
    </dsp:sp>
    <dsp:sp modelId="{BA363BAB-A2C0-A840-B5C6-8EC1B6573350}">
      <dsp:nvSpPr>
        <dsp:cNvPr id="0" name=""/>
        <dsp:cNvSpPr/>
      </dsp:nvSpPr>
      <dsp:spPr>
        <a:xfrm>
          <a:off x="6300590" y="416088"/>
          <a:ext cx="2624251" cy="10497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Opération</a:t>
          </a:r>
        </a:p>
      </dsp:txBody>
      <dsp:txXfrm>
        <a:off x="6825440" y="416088"/>
        <a:ext cx="1574551" cy="1049700"/>
      </dsp:txXfrm>
    </dsp:sp>
    <dsp:sp modelId="{FC27A8CB-0CC3-F940-BCF8-B6DC5F6151C9}">
      <dsp:nvSpPr>
        <dsp:cNvPr id="0" name=""/>
        <dsp:cNvSpPr/>
      </dsp:nvSpPr>
      <dsp:spPr>
        <a:xfrm>
          <a:off x="8399991" y="416088"/>
          <a:ext cx="2588351" cy="1049700"/>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Vérification</a:t>
          </a:r>
        </a:p>
      </dsp:txBody>
      <dsp:txXfrm>
        <a:off x="8924841" y="416088"/>
        <a:ext cx="1538651" cy="10497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DC538-4F1D-3543-A0FF-DC829F765CAF}" type="datetimeFigureOut">
              <a:rPr lang="fr-FR" smtClean="0"/>
              <a:t>05/03/2024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F7A78-013D-DC4F-ADC3-840512D497B2}" type="slidenum">
              <a:rPr lang="fr-FR" smtClean="0"/>
              <a:t>‹N°›</a:t>
            </a:fld>
            <a:endParaRPr lang="fr-FR"/>
          </a:p>
        </p:txBody>
      </p:sp>
    </p:spTree>
    <p:extLst>
      <p:ext uri="{BB962C8B-B14F-4D97-AF65-F5344CB8AC3E}">
        <p14:creationId xmlns:p14="http://schemas.microsoft.com/office/powerpoint/2010/main" val="364223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7861D-4C90-02DC-1502-5799AE5391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4D7722D-2705-1D59-4AC8-8F52A033FC0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FB29ACD-EED0-6DDE-55AC-1A60A3713A7B}"/>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ComplianceStatus</a:t>
            </a:r>
            <a:r>
              <a:rPr lang="en-US" sz="1800" dirty="0">
                <a:effectLst/>
                <a:latin typeface="Times New Roman" panose="02020603050405020304" pitchFamily="18" charset="0"/>
                <a:ea typeface="Times New Roman" panose="02020603050405020304" pitchFamily="18" charset="0"/>
              </a:rPr>
              <a:t>' : Whether a property has met energy benchmarking requirements for the current reporting year.</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'Outlier' : Whether a property is a high or low outlier (Y/N)</a:t>
            </a:r>
          </a:p>
          <a:p>
            <a:pPr marL="285750" indent="-285750">
              <a:buFontTx/>
              <a:buChar char="-"/>
            </a:pPr>
            <a:endParaRPr lang="en-US" sz="1800" dirty="0">
              <a:effectLst/>
              <a:latin typeface="Times New Roman" panose="02020603050405020304" pitchFamily="18" charset="0"/>
              <a:ea typeface="Times New Roman" panose="02020603050405020304" pitchFamily="18" charset="0"/>
            </a:endParaRPr>
          </a:p>
          <a:p>
            <a:r>
              <a:rPr lang="fr-FR" sz="2800" dirty="0">
                <a:effectLst/>
              </a:rPr>
              <a:t>'</a:t>
            </a:r>
            <a:r>
              <a:rPr lang="fr-FR" sz="2800" dirty="0" err="1">
                <a:effectLst/>
              </a:rPr>
              <a:t>SiteEnergyUseWN</a:t>
            </a:r>
            <a:r>
              <a:rPr lang="fr-FR" sz="2800" dirty="0">
                <a:effectLst/>
              </a:rPr>
              <a:t>(</a:t>
            </a:r>
            <a:r>
              <a:rPr lang="fr-FR" sz="2800" dirty="0" err="1">
                <a:effectLst/>
              </a:rPr>
              <a:t>kBtu</a:t>
            </a:r>
            <a:r>
              <a:rPr lang="fr-FR" sz="2800" dirty="0">
                <a:effectLst/>
              </a:rPr>
              <a:t>)' : La quantité annuelle d'énergie consommée par la propriété à partir de toutes les sources d'énergie, ajustée à ce que la propriété aurait consommé pendant des conditions météorologiques moyennes sur 30 ans.</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fr-FR" sz="2800" dirty="0"/>
              <a:t>'</a:t>
            </a:r>
            <a:r>
              <a:rPr lang="fr-FR" sz="2800" dirty="0" err="1"/>
              <a:t>SiteEUIWN</a:t>
            </a:r>
            <a:r>
              <a:rPr lang="fr-FR" sz="2800" dirty="0"/>
              <a:t>(</a:t>
            </a:r>
            <a:r>
              <a:rPr lang="fr-FR" sz="2800" dirty="0" err="1"/>
              <a:t>kBtu</a:t>
            </a:r>
            <a:r>
              <a:rPr lang="fr-FR" sz="2800" dirty="0"/>
              <a:t>/</a:t>
            </a:r>
            <a:r>
              <a:rPr lang="fr-FR" sz="2800" dirty="0" err="1"/>
              <a:t>sf</a:t>
            </a:r>
            <a:r>
              <a:rPr lang="fr-FR" sz="2800" dirty="0"/>
              <a:t>)' : L'intensité énergétique du site (EUI) normalisée par les conditions météorologiques (WN) est l'énergie du site WN d'une propriété divisée par sa surface de plancher brute (en pieds carrés). L'énergie du site WN est la consommation d'énergie du site que la propriété aurait consommée dans des conditions météorologiques moyennes sur 30 ans. L'IUE du site WN est mesurée en milliers d'unités thermiques britanniques (</a:t>
            </a:r>
            <a:r>
              <a:rPr lang="fr-FR" sz="2800" dirty="0" err="1"/>
              <a:t>kBtu</a:t>
            </a:r>
            <a:r>
              <a:rPr lang="fr-FR" sz="2800" dirty="0"/>
              <a:t>) par pied carré.</a:t>
            </a:r>
            <a:endParaRPr lang="fr-FR" sz="1800" dirty="0">
              <a:effectLst/>
              <a:latin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457200" indent="-457200">
              <a:buFontTx/>
              <a:buChar char="-"/>
            </a:pPr>
            <a:r>
              <a:rPr lang="fr-FR" sz="2800" dirty="0"/>
              <a:t>'</a:t>
            </a:r>
            <a:r>
              <a:rPr lang="fr-FR" sz="2800" dirty="0" err="1"/>
              <a:t>TotalGHGEmissions</a:t>
            </a:r>
            <a:r>
              <a:rPr lang="fr-FR" sz="2800" dirty="0"/>
              <a:t>' : La quantité totale d'émissions de gaz à effet de serre, y compris le dioxyde de carbone, le méthane et les gaz d'oxyde nitreux libérés dans l'atmosphère à la suite de la consommation d'énergie de la propriété, mesurée en tonnes métriques d'équivalent dioxyde de carbone. Ce calcul utilise un facteur d'émissions de GES du portefeuille de ressources de production de Seattle City Light. Cela utilise le facteur d'émissions 2015 de Seattle City Light de 52,44 lb CO2e/MWh jusqu'à ce que le facteur 2016 soit disponible. Facteur de vapeur </a:t>
            </a:r>
            <a:r>
              <a:rPr lang="fr-FR" sz="2800" dirty="0" err="1"/>
              <a:t>Enwave</a:t>
            </a:r>
            <a:r>
              <a:rPr lang="fr-FR" sz="2800" dirty="0"/>
              <a:t> = 170,17 lb CO2e/</a:t>
            </a:r>
            <a:r>
              <a:rPr lang="fr-FR" sz="2800" dirty="0" err="1"/>
              <a:t>MMBtu</a:t>
            </a:r>
            <a:r>
              <a:rPr lang="fr-FR" sz="2800" dirty="0"/>
              <a:t>. Facteur de gaz provenant de EPA Portfolio Manager = 53,11 kg CO2e/</a:t>
            </a:r>
            <a:r>
              <a:rPr lang="fr-FR" sz="2800" dirty="0" err="1"/>
              <a:t>MBtu</a:t>
            </a:r>
            <a:r>
              <a:rPr lang="fr-FR" sz="2800" dirty="0"/>
              <a:t>.</a:t>
            </a:r>
          </a:p>
          <a:p>
            <a:pPr marL="457200" indent="-457200">
              <a:buFontTx/>
              <a:buChar char="-"/>
            </a:pPr>
            <a:r>
              <a:rPr lang="fr-FR" sz="2800" dirty="0"/>
              <a:t>« </a:t>
            </a:r>
            <a:r>
              <a:rPr lang="fr-FR" sz="2800" dirty="0" err="1"/>
              <a:t>GHGEmissionsIntensity</a:t>
            </a:r>
            <a:r>
              <a:rPr lang="fr-FR" sz="2800" dirty="0"/>
              <a:t> » : Émissions totales de gaz à effet de serre divisées par la surface de plancher brute de la propriété, mesurée en kilogrammes d'équivalent en dioxyde de carbone par pied carré. Ce calcul utilise un facteur d'émissions de GES du portefeuille de ressources de production de Seattle City Light</a:t>
            </a:r>
            <a:endParaRPr lang="fr-FR" dirty="0"/>
          </a:p>
        </p:txBody>
      </p:sp>
      <p:sp>
        <p:nvSpPr>
          <p:cNvPr id="4" name="Espace réservé du numéro de diapositive 3">
            <a:extLst>
              <a:ext uri="{FF2B5EF4-FFF2-40B4-BE49-F238E27FC236}">
                <a16:creationId xmlns:a16="http://schemas.microsoft.com/office/drawing/2014/main" id="{2E9E8DA9-3B2A-B864-18A1-FD1E86F8321A}"/>
              </a:ext>
            </a:extLst>
          </p:cNvPr>
          <p:cNvSpPr>
            <a:spLocks noGrp="1"/>
          </p:cNvSpPr>
          <p:nvPr>
            <p:ph type="sldNum" sz="quarter" idx="5"/>
          </p:nvPr>
        </p:nvSpPr>
        <p:spPr/>
        <p:txBody>
          <a:bodyPr/>
          <a:lstStyle/>
          <a:p>
            <a:fld id="{992F7A78-013D-DC4F-ADC3-840512D497B2}" type="slidenum">
              <a:rPr lang="fr-FR" smtClean="0"/>
              <a:t>3</a:t>
            </a:fld>
            <a:endParaRPr lang="fr-FR"/>
          </a:p>
        </p:txBody>
      </p:sp>
    </p:spTree>
    <p:extLst>
      <p:ext uri="{BB962C8B-B14F-4D97-AF65-F5344CB8AC3E}">
        <p14:creationId xmlns:p14="http://schemas.microsoft.com/office/powerpoint/2010/main" val="269238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7</a:t>
            </a:fld>
            <a:endParaRPr lang="fr-FR"/>
          </a:p>
        </p:txBody>
      </p:sp>
    </p:spTree>
    <p:extLst>
      <p:ext uri="{BB962C8B-B14F-4D97-AF65-F5344CB8AC3E}">
        <p14:creationId xmlns:p14="http://schemas.microsoft.com/office/powerpoint/2010/main" val="20959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8</a:t>
            </a:fld>
            <a:endParaRPr lang="fr-FR"/>
          </a:p>
        </p:txBody>
      </p:sp>
    </p:spTree>
    <p:extLst>
      <p:ext uri="{BB962C8B-B14F-4D97-AF65-F5344CB8AC3E}">
        <p14:creationId xmlns:p14="http://schemas.microsoft.com/office/powerpoint/2010/main" val="31593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AFEF771-BCEE-DE4F-895E-B60C700C05C5}" type="datetime1">
              <a:rPr lang="fr-FR" smtClean="0"/>
              <a:t>05/03/2024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860177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8CD633-4BB2-B74A-88D5-C56C0197FA76}" type="datetime1">
              <a:rPr lang="fr-FR"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6737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43862B-C9B6-C546-9836-6F0321339344}" type="datetime1">
              <a:rPr lang="fr-FR" smtClean="0"/>
              <a:t>05/03/2024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1208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7E2762-FABD-4547-BB12-5B757C0C2F0D}" type="datetime1">
              <a:rPr lang="fr-FR" smtClean="0"/>
              <a:t>05/03/2024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9903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B5F2AA18-7C3F-964B-BC47-F2FD12E78230}" type="datetime1">
              <a:rPr lang="fr-FR" smtClean="0"/>
              <a:t>05/03/2024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0270645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E8F96045-FB30-9542-9A38-3D9135DCA3D7}" type="datetime1">
              <a:rPr lang="fr-FR" smtClean="0"/>
              <a:t>05/03/2024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103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F6F3EA9A-3232-B04E-8C74-77E2B22A5076}" type="datetime1">
              <a:rPr lang="fr-FR" smtClean="0"/>
              <a:t>05/03/2024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3246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6762BB7-A37F-E744-A6A5-E79B427FA1E0}" type="datetime1">
              <a:rPr lang="fr-FR" smtClean="0"/>
              <a:t>05/03/2024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7896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889AC-F3D2-CE41-A9D0-7AC7B420211D}" type="datetime1">
              <a:rPr lang="fr-FR" smtClean="0"/>
              <a:t>05/03/2024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19509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FA280744-53AB-884F-81E8-BD417DDFD74D}" type="datetime1">
              <a:rPr lang="fr-FR" smtClean="0"/>
              <a:t>05/03/2024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75136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569B058-7999-4F47-AFBF-6314CD8A6EFC}" type="datetime1">
              <a:rPr lang="fr-FR" smtClean="0"/>
              <a:t>05/03/2024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34893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667EAEC-4C2A-B14D-B91B-47F7C5F4B623}" type="datetime1">
              <a:rPr lang="fr-FR" smtClean="0"/>
              <a:t>05/03/2024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600126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8F415-8F91-84CF-3D76-BC634DE0E130}"/>
              </a:ext>
            </a:extLst>
          </p:cNvPr>
          <p:cNvSpPr>
            <a:spLocks noGrp="1"/>
          </p:cNvSpPr>
          <p:nvPr>
            <p:ph type="ctrTitle"/>
          </p:nvPr>
        </p:nvSpPr>
        <p:spPr/>
        <p:txBody>
          <a:bodyPr>
            <a:normAutofit/>
          </a:bodyPr>
          <a:lstStyle/>
          <a:p>
            <a:r>
              <a:rPr lang="fr-FR" b="1" i="0" dirty="0">
                <a:solidFill>
                  <a:srgbClr val="271A38"/>
                </a:solidFill>
                <a:effectLst/>
                <a:latin typeface="Inter"/>
              </a:rPr>
              <a:t>IMPLEMENTEZ UN MODELE DE SCORING</a:t>
            </a:r>
            <a:endParaRPr lang="fr-FR" dirty="0"/>
          </a:p>
        </p:txBody>
      </p:sp>
      <p:sp>
        <p:nvSpPr>
          <p:cNvPr id="3" name="Espace réservé du numéro de diapositive 2">
            <a:extLst>
              <a:ext uri="{FF2B5EF4-FFF2-40B4-BE49-F238E27FC236}">
                <a16:creationId xmlns:a16="http://schemas.microsoft.com/office/drawing/2014/main" id="{F7B09C05-133B-26A4-792C-84787AADA0D2}"/>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8707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B11F52-9702-FBD7-688C-777D12878AE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fr-FR" sz="3000" b="0" i="0">
                <a:solidFill>
                  <a:srgbClr val="FFFFFF"/>
                </a:solidFill>
                <a:effectLst/>
                <a:latin typeface="Inter"/>
              </a:rPr>
              <a:t>PySpark</a:t>
            </a:r>
            <a:endParaRPr lang="fr-FR" sz="3000">
              <a:solidFill>
                <a:srgbClr val="FFFFFF"/>
              </a:solidFill>
            </a:endParaRPr>
          </a:p>
        </p:txBody>
      </p:sp>
      <p:sp>
        <p:nvSpPr>
          <p:cNvPr id="3" name="Espace réservé du contenu 2">
            <a:extLst>
              <a:ext uri="{FF2B5EF4-FFF2-40B4-BE49-F238E27FC236}">
                <a16:creationId xmlns:a16="http://schemas.microsoft.com/office/drawing/2014/main" id="{B747FDD4-3313-4C1D-8F41-8002655D0473}"/>
              </a:ext>
            </a:extLst>
          </p:cNvPr>
          <p:cNvSpPr>
            <a:spLocks noGrp="1"/>
          </p:cNvSpPr>
          <p:nvPr>
            <p:ph idx="1"/>
          </p:nvPr>
        </p:nvSpPr>
        <p:spPr>
          <a:xfrm>
            <a:off x="5322437" y="843837"/>
            <a:ext cx="6452029" cy="5556963"/>
          </a:xfrm>
        </p:spPr>
        <p:txBody>
          <a:bodyPr anchor="ctr">
            <a:normAutofit/>
          </a:bodyPr>
          <a:lstStyle/>
          <a:p>
            <a:pPr marL="0" indent="0">
              <a:buNone/>
            </a:pPr>
            <a:r>
              <a:rPr lang="fr-FR" sz="2000" dirty="0" err="1">
                <a:effectLst/>
              </a:rPr>
              <a:t>Pyspark</a:t>
            </a:r>
            <a:r>
              <a:rPr lang="fr-FR" sz="2000" dirty="0">
                <a:effectLst/>
              </a:rPr>
              <a:t> est l’implémentation de Spark pour Python : permet le pilotage du driver en langage Python depuis une API </a:t>
            </a:r>
          </a:p>
          <a:p>
            <a:pPr marL="0" indent="0">
              <a:buNone/>
            </a:pPr>
            <a:endParaRPr lang="fr-FR" sz="2000" dirty="0">
              <a:effectLst/>
            </a:endParaRPr>
          </a:p>
          <a:p>
            <a:pPr marL="0" indent="0">
              <a:buNone/>
            </a:pPr>
            <a:endParaRPr lang="fr-FR" sz="2000" dirty="0">
              <a:effectLst/>
            </a:endParaRPr>
          </a:p>
          <a:p>
            <a:pPr marL="0" indent="0">
              <a:buNone/>
            </a:pPr>
            <a:endParaRPr lang="fr-FR" sz="2000" dirty="0"/>
          </a:p>
          <a:p>
            <a:pPr marL="0" indent="0">
              <a:buNone/>
            </a:pPr>
            <a:r>
              <a:rPr lang="fr-FR" sz="2000" dirty="0">
                <a:effectLst/>
              </a:rPr>
              <a:t>Concepts principaux </a:t>
            </a:r>
          </a:p>
          <a:p>
            <a:pPr>
              <a:buFont typeface="Arial" panose="020B0604020202020204" pitchFamily="34" charset="0"/>
              <a:buChar char="•"/>
            </a:pPr>
            <a:r>
              <a:rPr lang="fr-FR" b="1" dirty="0" err="1">
                <a:effectLst/>
              </a:rPr>
              <a:t>SparkSession</a:t>
            </a:r>
            <a:r>
              <a:rPr lang="fr-FR" b="1" dirty="0">
                <a:effectLst/>
              </a:rPr>
              <a:t> </a:t>
            </a:r>
            <a:r>
              <a:rPr lang="fr-FR" dirty="0">
                <a:effectLst/>
              </a:rPr>
              <a:t>: Processus de pilotage qui correspond à une application Spark </a:t>
            </a:r>
          </a:p>
          <a:p>
            <a:pPr>
              <a:buFont typeface="Arial" panose="020B0604020202020204" pitchFamily="34" charset="0"/>
              <a:buChar char="•"/>
            </a:pPr>
            <a:r>
              <a:rPr lang="fr-FR" b="1" dirty="0" err="1">
                <a:effectLst/>
              </a:rPr>
              <a:t>Dataframe</a:t>
            </a:r>
            <a:r>
              <a:rPr lang="fr-FR" b="1" dirty="0">
                <a:effectLst/>
              </a:rPr>
              <a:t> </a:t>
            </a:r>
            <a:r>
              <a:rPr lang="fr-FR" dirty="0">
                <a:effectLst/>
              </a:rPr>
              <a:t>: Tableau de lignes et colonnes qui peut s’</a:t>
            </a:r>
            <a:r>
              <a:rPr lang="fr-FR" dirty="0"/>
              <a:t>é</a:t>
            </a:r>
            <a:r>
              <a:rPr lang="fr-FR" dirty="0">
                <a:effectLst/>
              </a:rPr>
              <a:t>taler sur des milliers d’ordinateurs </a:t>
            </a:r>
          </a:p>
          <a:p>
            <a:pPr>
              <a:buFont typeface="Arial" panose="020B0604020202020204" pitchFamily="34" charset="0"/>
              <a:buChar char="•"/>
            </a:pPr>
            <a:r>
              <a:rPr lang="fr-FR" b="1" dirty="0">
                <a:effectLst/>
              </a:rPr>
              <a:t>Pandas User </a:t>
            </a:r>
            <a:r>
              <a:rPr lang="fr-FR" b="1" dirty="0" err="1">
                <a:effectLst/>
              </a:rPr>
              <a:t>Defined</a:t>
            </a:r>
            <a:r>
              <a:rPr lang="fr-FR" b="1" dirty="0">
                <a:effectLst/>
              </a:rPr>
              <a:t> </a:t>
            </a:r>
            <a:r>
              <a:rPr lang="fr-FR" b="1" dirty="0" err="1">
                <a:effectLst/>
              </a:rPr>
              <a:t>Function</a:t>
            </a:r>
            <a:r>
              <a:rPr lang="fr-FR" b="1" dirty="0">
                <a:effectLst/>
              </a:rPr>
              <a:t> </a:t>
            </a:r>
            <a:r>
              <a:rPr lang="fr-FR" dirty="0">
                <a:effectLst/>
              </a:rPr>
              <a:t>: Fonction définie par l’utilisateur pour faire des opérations vectorisées </a:t>
            </a:r>
          </a:p>
          <a:p>
            <a:pPr>
              <a:buFont typeface="Arial" panose="020B0604020202020204" pitchFamily="34" charset="0"/>
              <a:buChar char="•"/>
            </a:pPr>
            <a:r>
              <a:rPr lang="fr-FR" b="1" dirty="0">
                <a:effectLst/>
              </a:rPr>
              <a:t>Partitions </a:t>
            </a:r>
            <a:r>
              <a:rPr lang="fr-FR" dirty="0">
                <a:effectLst/>
              </a:rPr>
              <a:t>: Spark décompose les données en morceaux pour que chaque exécuteur travaille en parallèle </a:t>
            </a:r>
          </a:p>
          <a:p>
            <a:endParaRPr lang="fr-FR" dirty="0"/>
          </a:p>
        </p:txBody>
      </p:sp>
      <p:sp>
        <p:nvSpPr>
          <p:cNvPr id="4" name="Espace réservé du numéro de diapositive 3">
            <a:extLst>
              <a:ext uri="{FF2B5EF4-FFF2-40B4-BE49-F238E27FC236}">
                <a16:creationId xmlns:a16="http://schemas.microsoft.com/office/drawing/2014/main" id="{AAC980A9-8DFA-F55F-83AC-075B72A9AA9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10</a:t>
            </a:fld>
            <a:endParaRPr lang="en-US"/>
          </a:p>
        </p:txBody>
      </p:sp>
      <p:pic>
        <p:nvPicPr>
          <p:cNvPr id="10" name="Picture 2" descr="Apache Spark + Python = PySpark ? Know the differences for building  data-based applications!">
            <a:extLst>
              <a:ext uri="{FF2B5EF4-FFF2-40B4-BE49-F238E27FC236}">
                <a16:creationId xmlns:a16="http://schemas.microsoft.com/office/drawing/2014/main" id="{8B4C7E53-FAB9-7527-D90B-C6ACA822D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13" t="24981" r="5882" b="27973"/>
          <a:stretch/>
        </p:blipFill>
        <p:spPr bwMode="auto">
          <a:xfrm>
            <a:off x="5515415" y="1586484"/>
            <a:ext cx="4231341" cy="96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780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10456-C233-D391-95A5-2A56D953B9FF}"/>
              </a:ext>
            </a:extLst>
          </p:cNvPr>
          <p:cNvSpPr>
            <a:spLocks noGrp="1"/>
          </p:cNvSpPr>
          <p:nvPr>
            <p:ph type="title"/>
          </p:nvPr>
        </p:nvSpPr>
        <p:spPr>
          <a:xfrm>
            <a:off x="2599543" y="513751"/>
            <a:ext cx="7225993" cy="1188720"/>
          </a:xfrm>
        </p:spPr>
        <p:txBody>
          <a:bodyPr/>
          <a:lstStyle/>
          <a:p>
            <a:r>
              <a:rPr lang="fr-FR" b="0" i="0" dirty="0">
                <a:solidFill>
                  <a:srgbClr val="271A38"/>
                </a:solidFill>
                <a:effectLst/>
                <a:latin typeface="Inter"/>
              </a:rPr>
              <a:t>les étapes de la chaîne de traitement </a:t>
            </a:r>
            <a:r>
              <a:rPr lang="fr-FR" b="0" i="0" dirty="0" err="1">
                <a:solidFill>
                  <a:srgbClr val="271A38"/>
                </a:solidFill>
                <a:effectLst/>
                <a:latin typeface="Inter"/>
              </a:rPr>
              <a:t>PySpark</a:t>
            </a:r>
            <a:endParaRPr lang="fr-FR" dirty="0"/>
          </a:p>
        </p:txBody>
      </p:sp>
      <p:graphicFrame>
        <p:nvGraphicFramePr>
          <p:cNvPr id="5" name="Espace réservé du contenu 4">
            <a:extLst>
              <a:ext uri="{FF2B5EF4-FFF2-40B4-BE49-F238E27FC236}">
                <a16:creationId xmlns:a16="http://schemas.microsoft.com/office/drawing/2014/main" id="{88D7AD0E-200A-D58D-B929-A4778881779E}"/>
              </a:ext>
            </a:extLst>
          </p:cNvPr>
          <p:cNvGraphicFramePr>
            <a:graphicFrameLocks noGrp="1"/>
          </p:cNvGraphicFramePr>
          <p:nvPr>
            <p:ph idx="1"/>
            <p:extLst>
              <p:ext uri="{D42A27DB-BD31-4B8C-83A1-F6EECF244321}">
                <p14:modId xmlns:p14="http://schemas.microsoft.com/office/powerpoint/2010/main" val="3652361404"/>
              </p:ext>
            </p:extLst>
          </p:nvPr>
        </p:nvGraphicFramePr>
        <p:xfrm>
          <a:off x="717175" y="1927356"/>
          <a:ext cx="10990730" cy="1881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6B93DF09-8ED9-5B76-AFB2-3909EB639929}"/>
              </a:ext>
            </a:extLst>
          </p:cNvPr>
          <p:cNvSpPr>
            <a:spLocks noGrp="1"/>
          </p:cNvSpPr>
          <p:nvPr>
            <p:ph type="sldNum" sz="quarter" idx="12"/>
          </p:nvPr>
        </p:nvSpPr>
        <p:spPr>
          <a:xfrm>
            <a:off x="11591365" y="6370320"/>
            <a:ext cx="365760" cy="365760"/>
          </a:xfrm>
        </p:spPr>
        <p:txBody>
          <a:bodyPr/>
          <a:lstStyle/>
          <a:p>
            <a:fld id="{8A7A6979-0714-4377-B894-6BE4C2D6E202}" type="slidenum">
              <a:rPr lang="en-US" smtClean="0"/>
              <a:pPr/>
              <a:t>11</a:t>
            </a:fld>
            <a:endParaRPr lang="en-US" dirty="0"/>
          </a:p>
        </p:txBody>
      </p:sp>
      <p:sp>
        <p:nvSpPr>
          <p:cNvPr id="7" name="Rectangle : coins arrondis 6">
            <a:extLst>
              <a:ext uri="{FF2B5EF4-FFF2-40B4-BE49-F238E27FC236}">
                <a16:creationId xmlns:a16="http://schemas.microsoft.com/office/drawing/2014/main" id="{444C7787-C8FD-1C3A-5413-F6090371FB13}"/>
              </a:ext>
            </a:extLst>
          </p:cNvPr>
          <p:cNvSpPr/>
          <p:nvPr/>
        </p:nvSpPr>
        <p:spPr>
          <a:xfrm>
            <a:off x="717175" y="4034118"/>
            <a:ext cx="1812143" cy="25495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Automatique à l’exécution de la première cellule</a:t>
            </a:r>
          </a:p>
        </p:txBody>
      </p:sp>
      <p:sp>
        <p:nvSpPr>
          <p:cNvPr id="10" name="Rectangle : coins arrondis 9">
            <a:extLst>
              <a:ext uri="{FF2B5EF4-FFF2-40B4-BE49-F238E27FC236}">
                <a16:creationId xmlns:a16="http://schemas.microsoft.com/office/drawing/2014/main" id="{D6FC92AC-78DD-0A02-469A-3344F7CD3C6D}"/>
              </a:ext>
            </a:extLst>
          </p:cNvPr>
          <p:cNvSpPr/>
          <p:nvPr/>
        </p:nvSpPr>
        <p:spPr>
          <a:xfrm>
            <a:off x="2958352" y="4034118"/>
            <a:ext cx="1829437" cy="2549562"/>
          </a:xfrm>
          <a:prstGeom prst="roundRect">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Import des librairies</a:t>
            </a:r>
          </a:p>
          <a:p>
            <a:pPr marL="285750" indent="-285750">
              <a:buFont typeface="Arial" panose="020B0604020202020204" pitchFamily="34" charset="0"/>
              <a:buChar char="•"/>
            </a:pPr>
            <a:r>
              <a:rPr lang="fr-FR" sz="1400" dirty="0"/>
              <a:t>Définition des chemins de source de données et d’écriture des résultats</a:t>
            </a:r>
          </a:p>
        </p:txBody>
      </p:sp>
      <p:sp>
        <p:nvSpPr>
          <p:cNvPr id="11" name="Rectangle : coins arrondis 10">
            <a:extLst>
              <a:ext uri="{FF2B5EF4-FFF2-40B4-BE49-F238E27FC236}">
                <a16:creationId xmlns:a16="http://schemas.microsoft.com/office/drawing/2014/main" id="{7B84228D-3163-ABC4-933D-1AD2CF66A42B}"/>
              </a:ext>
            </a:extLst>
          </p:cNvPr>
          <p:cNvSpPr/>
          <p:nvPr/>
        </p:nvSpPr>
        <p:spPr>
          <a:xfrm>
            <a:off x="5078505" y="4043980"/>
            <a:ext cx="1829437" cy="2549562"/>
          </a:xfrm>
          <a:prstGeom prst="round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Chargement des données</a:t>
            </a:r>
          </a:p>
          <a:p>
            <a:pPr marL="285750" indent="-285750">
              <a:buFont typeface="Arial" panose="020B0604020202020204" pitchFamily="34" charset="0"/>
              <a:buChar char="•"/>
            </a:pPr>
            <a:r>
              <a:rPr lang="fr-FR" sz="1400" dirty="0"/>
              <a:t>Préparation du modèle</a:t>
            </a:r>
          </a:p>
          <a:p>
            <a:pPr marL="285750" indent="-285750">
              <a:buFont typeface="Arial" panose="020B0604020202020204" pitchFamily="34" charset="0"/>
              <a:buChar char="•"/>
            </a:pPr>
            <a:r>
              <a:rPr lang="fr-FR" sz="1400" dirty="0"/>
              <a:t>Définition des fonctions de </a:t>
            </a:r>
            <a:r>
              <a:rPr lang="fr-FR" sz="1400" dirty="0" err="1"/>
              <a:t>featurisation</a:t>
            </a:r>
            <a:r>
              <a:rPr lang="fr-FR" sz="1400" dirty="0"/>
              <a:t> et réduction du jeu de données</a:t>
            </a:r>
          </a:p>
        </p:txBody>
      </p:sp>
      <p:sp>
        <p:nvSpPr>
          <p:cNvPr id="12" name="Rectangle : coins arrondis 11">
            <a:extLst>
              <a:ext uri="{FF2B5EF4-FFF2-40B4-BE49-F238E27FC236}">
                <a16:creationId xmlns:a16="http://schemas.microsoft.com/office/drawing/2014/main" id="{43DA5AB2-1790-78A0-4C25-A6601C7CAFE5}"/>
              </a:ext>
            </a:extLst>
          </p:cNvPr>
          <p:cNvSpPr/>
          <p:nvPr/>
        </p:nvSpPr>
        <p:spPr>
          <a:xfrm>
            <a:off x="7251492" y="4043980"/>
            <a:ext cx="1829437" cy="2549562"/>
          </a:xfrm>
          <a:prstGeom prst="roundRect">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Extraction des </a:t>
            </a:r>
            <a:r>
              <a:rPr lang="fr-FR" sz="1400" dirty="0" err="1"/>
              <a:t>features</a:t>
            </a:r>
            <a:r>
              <a:rPr lang="fr-FR" sz="1400" dirty="0"/>
              <a:t> du jeu de données</a:t>
            </a:r>
          </a:p>
          <a:p>
            <a:pPr marL="285750" indent="-285750">
              <a:buFont typeface="Arial" panose="020B0604020202020204" pitchFamily="34" charset="0"/>
              <a:buChar char="•"/>
            </a:pPr>
            <a:r>
              <a:rPr lang="fr-FR" sz="1400" dirty="0"/>
              <a:t>Réduction de dimension PCA</a:t>
            </a:r>
          </a:p>
          <a:p>
            <a:pPr marL="285750" indent="-285750">
              <a:buFont typeface="Arial" panose="020B0604020202020204" pitchFamily="34" charset="0"/>
              <a:buChar char="•"/>
            </a:pPr>
            <a:r>
              <a:rPr lang="fr-FR" sz="1400" dirty="0"/>
              <a:t>Ecriture des résultats sur S3</a:t>
            </a:r>
          </a:p>
        </p:txBody>
      </p:sp>
      <p:sp>
        <p:nvSpPr>
          <p:cNvPr id="13" name="Rectangle : coins arrondis 12">
            <a:extLst>
              <a:ext uri="{FF2B5EF4-FFF2-40B4-BE49-F238E27FC236}">
                <a16:creationId xmlns:a16="http://schemas.microsoft.com/office/drawing/2014/main" id="{2BC4BEA8-0951-C925-B2E0-9DC1722AFB9F}"/>
              </a:ext>
            </a:extLst>
          </p:cNvPr>
          <p:cNvSpPr/>
          <p:nvPr/>
        </p:nvSpPr>
        <p:spPr>
          <a:xfrm>
            <a:off x="9457129" y="4043980"/>
            <a:ext cx="1829437" cy="2549562"/>
          </a:xfrm>
          <a:prstGeom prst="roundRect">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Chargement des données depuis S3</a:t>
            </a:r>
          </a:p>
        </p:txBody>
      </p:sp>
    </p:spTree>
    <p:extLst>
      <p:ext uri="{BB962C8B-B14F-4D97-AF65-F5344CB8AC3E}">
        <p14:creationId xmlns:p14="http://schemas.microsoft.com/office/powerpoint/2010/main" val="33110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CF6E4-C5FF-79E9-2F9C-AA4E59C6D945}"/>
              </a:ext>
            </a:extLst>
          </p:cNvPr>
          <p:cNvSpPr>
            <a:spLocks noGrp="1"/>
          </p:cNvSpPr>
          <p:nvPr>
            <p:ph type="title"/>
          </p:nvPr>
        </p:nvSpPr>
        <p:spPr>
          <a:xfrm>
            <a:off x="2724621" y="523613"/>
            <a:ext cx="7729728" cy="1188720"/>
          </a:xfrm>
        </p:spPr>
        <p:txBody>
          <a:bodyPr/>
          <a:lstStyle/>
          <a:p>
            <a:r>
              <a:rPr lang="fr-FR" dirty="0" err="1"/>
              <a:t>TransferT</a:t>
            </a:r>
            <a:r>
              <a:rPr lang="fr-FR" dirty="0"/>
              <a:t> </a:t>
            </a:r>
            <a:r>
              <a:rPr lang="fr-FR" dirty="0" err="1"/>
              <a:t>learning</a:t>
            </a:r>
            <a:r>
              <a:rPr lang="fr-FR" dirty="0"/>
              <a:t> : MobileNetV2</a:t>
            </a:r>
          </a:p>
        </p:txBody>
      </p:sp>
      <p:sp>
        <p:nvSpPr>
          <p:cNvPr id="3" name="Espace réservé du contenu 2">
            <a:extLst>
              <a:ext uri="{FF2B5EF4-FFF2-40B4-BE49-F238E27FC236}">
                <a16:creationId xmlns:a16="http://schemas.microsoft.com/office/drawing/2014/main" id="{980BD16F-95A7-F770-ADDC-D1FF4BAA7F6A}"/>
              </a:ext>
            </a:extLst>
          </p:cNvPr>
          <p:cNvSpPr>
            <a:spLocks noGrp="1"/>
          </p:cNvSpPr>
          <p:nvPr>
            <p:ph idx="1"/>
          </p:nvPr>
        </p:nvSpPr>
        <p:spPr>
          <a:xfrm>
            <a:off x="452420" y="2130044"/>
            <a:ext cx="6516915" cy="4453636"/>
          </a:xfrm>
        </p:spPr>
        <p:txBody>
          <a:bodyPr>
            <a:normAutofit fontScale="92500" lnSpcReduction="10000"/>
          </a:bodyPr>
          <a:lstStyle/>
          <a:p>
            <a:pPr marL="0" indent="0">
              <a:buNone/>
            </a:pPr>
            <a:r>
              <a:rPr lang="fr-FR" sz="1600" dirty="0"/>
              <a:t>M</a:t>
            </a:r>
            <a:r>
              <a:rPr lang="fr-FR" sz="1600" dirty="0">
                <a:effectLst/>
              </a:rPr>
              <a:t>odèle de réseau neuronal convolutif (CNN) utilisé dans la détection d'objets où l'efficacité et la rapidité d'exécution sont cruciales.</a:t>
            </a:r>
          </a:p>
          <a:p>
            <a:pPr marL="0" indent="0">
              <a:buNone/>
            </a:pPr>
            <a:r>
              <a:rPr lang="fr-FR" sz="1400" dirty="0"/>
              <a:t>Des </a:t>
            </a:r>
            <a:r>
              <a:rPr lang="fr-FR" sz="1400" b="1" dirty="0"/>
              <a:t>blocs de </a:t>
            </a:r>
            <a:r>
              <a:rPr lang="fr-FR" sz="1400" b="1" dirty="0" err="1"/>
              <a:t>Bottleneck</a:t>
            </a:r>
            <a:r>
              <a:rPr lang="fr-FR" sz="1400" b="1" dirty="0"/>
              <a:t> </a:t>
            </a:r>
            <a:r>
              <a:rPr lang="fr-FR" sz="1400" dirty="0"/>
              <a:t>: intègrent une convolution 1x1 légère suivie d'une convolution 3x3 profonde, puis d'une autre convolution 1x1 légère. Cela permet d'obtenir des représentations riches tout en réduisant le nombre de paramètres.</a:t>
            </a:r>
            <a:endParaRPr lang="fr-FR" sz="1400" dirty="0">
              <a:effectLst/>
            </a:endParaRPr>
          </a:p>
          <a:p>
            <a:r>
              <a:rPr lang="fr-FR" sz="1400" b="1" i="0" dirty="0">
                <a:solidFill>
                  <a:srgbClr val="222222"/>
                </a:solidFill>
                <a:effectLst/>
              </a:rPr>
              <a:t>Couche de convolution « profonde » (</a:t>
            </a:r>
            <a:r>
              <a:rPr lang="fr-FR" sz="1400" b="0" i="1" dirty="0" err="1">
                <a:solidFill>
                  <a:srgbClr val="222222"/>
                </a:solidFill>
                <a:effectLst/>
              </a:rPr>
              <a:t>depthwise</a:t>
            </a:r>
            <a:r>
              <a:rPr lang="fr-FR" sz="1400" b="0" i="1" dirty="0">
                <a:solidFill>
                  <a:srgbClr val="222222"/>
                </a:solidFill>
                <a:effectLst/>
              </a:rPr>
              <a:t> convolution</a:t>
            </a:r>
            <a:r>
              <a:rPr lang="fr-FR" sz="1400" b="0" i="0" dirty="0">
                <a:solidFill>
                  <a:srgbClr val="222222"/>
                </a:solidFill>
                <a:effectLst/>
              </a:rPr>
              <a:t>) de taille 3×3 : sert à appliquer un unique filtre à chaque </a:t>
            </a:r>
            <a:r>
              <a:rPr lang="fr-FR" sz="1400" b="0" i="0" dirty="0" err="1">
                <a:solidFill>
                  <a:srgbClr val="222222"/>
                </a:solidFill>
                <a:effectLst/>
              </a:rPr>
              <a:t>channel</a:t>
            </a:r>
            <a:r>
              <a:rPr lang="fr-FR" sz="1400" b="0" i="0" dirty="0">
                <a:solidFill>
                  <a:srgbClr val="222222"/>
                </a:solidFill>
                <a:effectLst/>
              </a:rPr>
              <a:t> d’entrée (</a:t>
            </a:r>
            <a:r>
              <a:rPr lang="fr-FR" sz="1400" b="0" i="0" dirty="0" err="1">
                <a:solidFill>
                  <a:srgbClr val="222222"/>
                </a:solidFill>
                <a:effectLst/>
              </a:rPr>
              <a:t>channel</a:t>
            </a:r>
            <a:r>
              <a:rPr lang="fr-FR" sz="1400" b="0" i="0" dirty="0">
                <a:solidFill>
                  <a:srgbClr val="222222"/>
                </a:solidFill>
                <a:effectLst/>
              </a:rPr>
              <a:t> d’une image : RGB donc 3)</a:t>
            </a:r>
            <a:endParaRPr lang="fr-FR" sz="1400" dirty="0"/>
          </a:p>
          <a:p>
            <a:r>
              <a:rPr lang="fr-FR" sz="1400" b="1" dirty="0">
                <a:solidFill>
                  <a:srgbClr val="222222"/>
                </a:solidFill>
              </a:rPr>
              <a:t>Couche de </a:t>
            </a:r>
            <a:r>
              <a:rPr lang="fr-FR" sz="1400" b="1" i="0" dirty="0">
                <a:solidFill>
                  <a:srgbClr val="222222"/>
                </a:solidFill>
                <a:effectLst/>
              </a:rPr>
              <a:t>convolution « ponctuelle » </a:t>
            </a:r>
            <a:r>
              <a:rPr lang="fr-FR" sz="1400" b="0" i="0" dirty="0">
                <a:solidFill>
                  <a:srgbClr val="222222"/>
                </a:solidFill>
                <a:effectLst/>
              </a:rPr>
              <a:t>(</a:t>
            </a:r>
            <a:r>
              <a:rPr lang="fr-FR" sz="1400" b="0" i="1" dirty="0" err="1">
                <a:solidFill>
                  <a:srgbClr val="222222"/>
                </a:solidFill>
                <a:effectLst/>
              </a:rPr>
              <a:t>pointwise</a:t>
            </a:r>
            <a:r>
              <a:rPr lang="fr-FR" sz="1400" b="0" i="1" dirty="0">
                <a:solidFill>
                  <a:srgbClr val="222222"/>
                </a:solidFill>
                <a:effectLst/>
              </a:rPr>
              <a:t> convolution</a:t>
            </a:r>
            <a:r>
              <a:rPr lang="fr-FR" sz="1400" b="0" i="0" dirty="0">
                <a:solidFill>
                  <a:srgbClr val="222222"/>
                </a:solidFill>
                <a:effectLst/>
              </a:rPr>
              <a:t>) de taille 1×1 : deuxième phase d’une convolution classique, sauf qu’elle est indépendante de la couche précédente : sert à appliquer des filtres à chaque </a:t>
            </a:r>
            <a:r>
              <a:rPr lang="fr-FR" sz="1400" b="0" i="0" dirty="0" err="1">
                <a:solidFill>
                  <a:srgbClr val="222222"/>
                </a:solidFill>
                <a:effectLst/>
              </a:rPr>
              <a:t>channel</a:t>
            </a:r>
            <a:r>
              <a:rPr lang="fr-FR" sz="1400" b="0" i="0" dirty="0">
                <a:solidFill>
                  <a:srgbClr val="222222"/>
                </a:solidFill>
                <a:effectLst/>
              </a:rPr>
              <a:t> puis va recombiner les résultats</a:t>
            </a:r>
          </a:p>
          <a:p>
            <a:endParaRPr lang="fr-FR" sz="1400" dirty="0"/>
          </a:p>
          <a:p>
            <a:pPr marL="0" indent="0">
              <a:buNone/>
            </a:pPr>
            <a:r>
              <a:rPr lang="fr-FR" sz="1600" dirty="0"/>
              <a:t>Spécificités</a:t>
            </a:r>
          </a:p>
          <a:p>
            <a:r>
              <a:rPr lang="fr-FR" sz="1400" dirty="0"/>
              <a:t>On retire la dernière couche (</a:t>
            </a:r>
            <a:r>
              <a:rPr lang="fr-FR" sz="1400" dirty="0" err="1"/>
              <a:t>softmax</a:t>
            </a:r>
            <a:r>
              <a:rPr lang="fr-FR" sz="1400" dirty="0"/>
              <a:t>)qui sert à classer les images selon 1000 catégories </a:t>
            </a:r>
          </a:p>
          <a:p>
            <a:r>
              <a:rPr lang="fr-FR" sz="1400" dirty="0"/>
              <a:t>On veut récupérer le vecteur de caractéristiques de dimensions (1,1,1280) qui servira au travers d’un moteur de classification de reconnaitre les différents fruits du jeu de données</a:t>
            </a:r>
          </a:p>
          <a:p>
            <a:r>
              <a:rPr lang="fr-FR" sz="1400" dirty="0"/>
              <a:t>Notre modèle attend obligatoirement des images de dimension (224,224,3) donc on a </a:t>
            </a:r>
            <a:r>
              <a:rPr lang="fr-FR" sz="1400" b="1" dirty="0"/>
              <a:t>redimensionné nos images </a:t>
            </a:r>
            <a:r>
              <a:rPr lang="fr-FR" sz="1400" dirty="0"/>
              <a:t>avant de les confier au modèle</a:t>
            </a:r>
            <a:r>
              <a:rPr lang="fr-FR" sz="1200" dirty="0"/>
              <a:t>.</a:t>
            </a:r>
          </a:p>
        </p:txBody>
      </p:sp>
      <p:sp>
        <p:nvSpPr>
          <p:cNvPr id="4" name="Espace réservé du numéro de diapositive 3">
            <a:extLst>
              <a:ext uri="{FF2B5EF4-FFF2-40B4-BE49-F238E27FC236}">
                <a16:creationId xmlns:a16="http://schemas.microsoft.com/office/drawing/2014/main" id="{EC1CADA8-9FAE-F7E3-794C-9ED30CF10B32}"/>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5" name="Image 4">
            <a:extLst>
              <a:ext uri="{FF2B5EF4-FFF2-40B4-BE49-F238E27FC236}">
                <a16:creationId xmlns:a16="http://schemas.microsoft.com/office/drawing/2014/main" id="{3011AF85-FD9A-B1B5-7728-42FA4CB08066}"/>
              </a:ext>
            </a:extLst>
          </p:cNvPr>
          <p:cNvPicPr>
            <a:picLocks noChangeAspect="1"/>
          </p:cNvPicPr>
          <p:nvPr/>
        </p:nvPicPr>
        <p:blipFill>
          <a:blip r:embed="rId2"/>
          <a:stretch>
            <a:fillRect/>
          </a:stretch>
        </p:blipFill>
        <p:spPr>
          <a:xfrm>
            <a:off x="7312722" y="2130044"/>
            <a:ext cx="4625102" cy="3477931"/>
          </a:xfrm>
          <a:prstGeom prst="rect">
            <a:avLst/>
          </a:prstGeom>
        </p:spPr>
      </p:pic>
      <p:sp>
        <p:nvSpPr>
          <p:cNvPr id="6" name="ZoneTexte 5">
            <a:extLst>
              <a:ext uri="{FF2B5EF4-FFF2-40B4-BE49-F238E27FC236}">
                <a16:creationId xmlns:a16="http://schemas.microsoft.com/office/drawing/2014/main" id="{7B263E8B-16F8-D78D-81C9-05DFFE8DDE46}"/>
              </a:ext>
            </a:extLst>
          </p:cNvPr>
          <p:cNvSpPr txBox="1"/>
          <p:nvPr/>
        </p:nvSpPr>
        <p:spPr>
          <a:xfrm>
            <a:off x="7484416" y="5607975"/>
            <a:ext cx="4281715" cy="954107"/>
          </a:xfrm>
          <a:prstGeom prst="rect">
            <a:avLst/>
          </a:prstGeom>
          <a:noFill/>
        </p:spPr>
        <p:txBody>
          <a:bodyPr wrap="square" rtlCol="0">
            <a:spAutoFit/>
          </a:bodyPr>
          <a:lstStyle/>
          <a:p>
            <a:r>
              <a:rPr lang="fr-FR" sz="1400" dirty="0"/>
              <a:t>t : facteur d’expansion</a:t>
            </a:r>
          </a:p>
          <a:p>
            <a:r>
              <a:rPr lang="fr-FR" sz="1400" dirty="0"/>
              <a:t>c : le nombre de canaux de sortie</a:t>
            </a:r>
          </a:p>
          <a:p>
            <a:r>
              <a:rPr lang="fr-FR" sz="1400" dirty="0"/>
              <a:t>n : nombre de répétitions</a:t>
            </a:r>
          </a:p>
          <a:p>
            <a:r>
              <a:rPr lang="fr-FR" sz="1400" dirty="0"/>
              <a:t>s : intervalle</a:t>
            </a:r>
          </a:p>
        </p:txBody>
      </p:sp>
    </p:spTree>
    <p:extLst>
      <p:ext uri="{BB962C8B-B14F-4D97-AF65-F5344CB8AC3E}">
        <p14:creationId xmlns:p14="http://schemas.microsoft.com/office/powerpoint/2010/main" val="7071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213327A-9C1A-EA9E-4872-35A331FC770C}"/>
              </a:ext>
            </a:extLst>
          </p:cNvPr>
          <p:cNvSpPr>
            <a:spLocks noGrp="1"/>
          </p:cNvSpPr>
          <p:nvPr>
            <p:ph type="title"/>
          </p:nvPr>
        </p:nvSpPr>
        <p:spPr>
          <a:xfrm>
            <a:off x="2231136" y="467418"/>
            <a:ext cx="7729728" cy="1188720"/>
          </a:xfrm>
          <a:solidFill>
            <a:srgbClr val="FFFFFF"/>
          </a:solidFill>
        </p:spPr>
        <p:txBody>
          <a:bodyPr>
            <a:normAutofit/>
          </a:bodyPr>
          <a:lstStyle/>
          <a:p>
            <a:r>
              <a:rPr lang="fr-FR"/>
              <a:t>analyse en composantes principales </a:t>
            </a:r>
            <a:r>
              <a:rPr lang="fr-FR" dirty="0"/>
              <a:t>: ACP</a:t>
            </a:r>
          </a:p>
        </p:txBody>
      </p:sp>
      <p:sp>
        <p:nvSpPr>
          <p:cNvPr id="3" name="Espace réservé du contenu 2">
            <a:extLst>
              <a:ext uri="{FF2B5EF4-FFF2-40B4-BE49-F238E27FC236}">
                <a16:creationId xmlns:a16="http://schemas.microsoft.com/office/drawing/2014/main" id="{0B02BDC8-5820-7302-1CD4-A4D95AD15087}"/>
              </a:ext>
            </a:extLst>
          </p:cNvPr>
          <p:cNvSpPr>
            <a:spLocks noGrp="1"/>
          </p:cNvSpPr>
          <p:nvPr>
            <p:ph idx="1"/>
          </p:nvPr>
        </p:nvSpPr>
        <p:spPr>
          <a:xfrm>
            <a:off x="1528997" y="1843590"/>
            <a:ext cx="9229925" cy="3657800"/>
          </a:xfrm>
        </p:spPr>
        <p:txBody>
          <a:bodyPr>
            <a:normAutofit fontScale="92500" lnSpcReduction="10000"/>
          </a:bodyPr>
          <a:lstStyle/>
          <a:p>
            <a:pPr marL="0" indent="0">
              <a:buNone/>
            </a:pPr>
            <a:r>
              <a:rPr lang="fr-FR" dirty="0">
                <a:solidFill>
                  <a:srgbClr val="404040"/>
                </a:solidFill>
              </a:rPr>
              <a:t>Technique de réduction de dimensionnalité couramment utilisée en apprentissage automatique, notamment pour la classification d'images. </a:t>
            </a:r>
          </a:p>
          <a:p>
            <a:pPr marL="0" indent="0">
              <a:buNone/>
            </a:pPr>
            <a:r>
              <a:rPr lang="fr-FR" dirty="0">
                <a:solidFill>
                  <a:srgbClr val="404040"/>
                </a:solidFill>
              </a:rPr>
              <a:t>Elle permet de représenter les données dans un espace de dimension inférieure tout en préservant autant que possible la variance des données d'origine</a:t>
            </a:r>
          </a:p>
          <a:p>
            <a:r>
              <a:rPr lang="fr-FR" b="1" dirty="0">
                <a:solidFill>
                  <a:srgbClr val="404040"/>
                </a:solidFill>
              </a:rPr>
              <a:t>Réduction de la dimensionnalité </a:t>
            </a:r>
            <a:r>
              <a:rPr lang="fr-FR" dirty="0">
                <a:solidFill>
                  <a:srgbClr val="404040"/>
                </a:solidFill>
              </a:rPr>
              <a:t>: identifie les directions principales de variation dans les données : les images peuvent avoir des dimensions très élevées en termes de pixels</a:t>
            </a:r>
          </a:p>
          <a:p>
            <a:r>
              <a:rPr lang="fr-FR" b="1" dirty="0">
                <a:solidFill>
                  <a:srgbClr val="404040"/>
                </a:solidFill>
              </a:rPr>
              <a:t>Extraction de caractéristiques </a:t>
            </a:r>
            <a:r>
              <a:rPr lang="fr-FR" dirty="0">
                <a:solidFill>
                  <a:srgbClr val="404040"/>
                </a:solidFill>
              </a:rPr>
              <a:t>: Les composantes principales identifiées par PCA représentent des combinaisons linéaires des caractéristiques d'origine, capturant ainsi les motifs et les structures importantes dans les données.</a:t>
            </a:r>
          </a:p>
          <a:p>
            <a:r>
              <a:rPr lang="fr-FR" b="1" dirty="0">
                <a:solidFill>
                  <a:srgbClr val="404040"/>
                </a:solidFill>
              </a:rPr>
              <a:t>Élimination de la Corrélation :</a:t>
            </a:r>
            <a:r>
              <a:rPr lang="fr-FR" dirty="0">
                <a:solidFill>
                  <a:srgbClr val="404040"/>
                </a:solidFill>
              </a:rPr>
              <a:t>projette les données dans un nouvel espace où les caractéristiques sont décorrélées les unes des autres. Cela signifie que les nouvelles dimensions (composantes principales) sont indépendantes, ce qui peut être bénéfique pour les modèles d'apprentissage automatique.</a:t>
            </a:r>
          </a:p>
          <a:p>
            <a:endParaRPr lang="fr-FR" dirty="0">
              <a:solidFill>
                <a:srgbClr val="404040"/>
              </a:solidFill>
            </a:endParaRPr>
          </a:p>
        </p:txBody>
      </p:sp>
      <p:sp>
        <p:nvSpPr>
          <p:cNvPr id="4" name="Espace réservé du numéro de diapositive 3">
            <a:extLst>
              <a:ext uri="{FF2B5EF4-FFF2-40B4-BE49-F238E27FC236}">
                <a16:creationId xmlns:a16="http://schemas.microsoft.com/office/drawing/2014/main" id="{482AA442-2534-F4CB-AFCD-1332ED05B13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89360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E760E-7253-7493-17F2-3C9102F9D6A3}"/>
              </a:ext>
            </a:extLst>
          </p:cNvPr>
          <p:cNvSpPr>
            <a:spLocks noGrp="1"/>
          </p:cNvSpPr>
          <p:nvPr>
            <p:ph type="title"/>
          </p:nvPr>
        </p:nvSpPr>
        <p:spPr>
          <a:xfrm>
            <a:off x="900466" y="272077"/>
            <a:ext cx="4486656" cy="1216892"/>
          </a:xfrm>
        </p:spPr>
        <p:txBody>
          <a:bodyPr vert="horz" lIns="274320" tIns="182880" rIns="274320" bIns="182880" rtlCol="0" anchor="ctr" anchorCtr="1">
            <a:normAutofit/>
          </a:bodyPr>
          <a:lstStyle/>
          <a:p>
            <a:r>
              <a:rPr lang="en-US" sz="3200"/>
              <a:t>résultats</a:t>
            </a:r>
          </a:p>
        </p:txBody>
      </p:sp>
      <p:pic>
        <p:nvPicPr>
          <p:cNvPr id="6" name="Espace réservé du contenu 5" descr="Une image contenant texte, Police, blanc, capture d’écran&#10;&#10;Description générée automatiquement">
            <a:extLst>
              <a:ext uri="{FF2B5EF4-FFF2-40B4-BE49-F238E27FC236}">
                <a16:creationId xmlns:a16="http://schemas.microsoft.com/office/drawing/2014/main" id="{0D803716-64A2-CD0C-8B0E-7919BE369BAB}"/>
              </a:ext>
            </a:extLst>
          </p:cNvPr>
          <p:cNvPicPr>
            <a:picLocks noGrp="1" noChangeAspect="1"/>
          </p:cNvPicPr>
          <p:nvPr>
            <p:ph idx="1"/>
          </p:nvPr>
        </p:nvPicPr>
        <p:blipFill>
          <a:blip r:embed="rId2"/>
          <a:stretch>
            <a:fillRect/>
          </a:stretch>
        </p:blipFill>
        <p:spPr>
          <a:xfrm>
            <a:off x="5913120" y="327835"/>
            <a:ext cx="5869577" cy="1249718"/>
          </a:xfrm>
          <a:prstGeom prst="rect">
            <a:avLst/>
          </a:prstGeom>
        </p:spPr>
      </p:pic>
      <p:sp>
        <p:nvSpPr>
          <p:cNvPr id="4" name="Espace réservé du numéro de diapositive 3">
            <a:extLst>
              <a:ext uri="{FF2B5EF4-FFF2-40B4-BE49-F238E27FC236}">
                <a16:creationId xmlns:a16="http://schemas.microsoft.com/office/drawing/2014/main" id="{BD5A5803-3252-2DB2-F891-8C437ED8EF0A}"/>
              </a:ext>
            </a:extLst>
          </p:cNvPr>
          <p:cNvSpPr>
            <a:spLocks noGrp="1"/>
          </p:cNvSpPr>
          <p:nvPr>
            <p:ph type="sldNum" sz="quarter" idx="12"/>
          </p:nvPr>
        </p:nvSpPr>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14</a:t>
            </a:fld>
            <a:endParaRPr lang="en-US" kern="1200" spc="0" baseline="0" dirty="0">
              <a:solidFill>
                <a:srgbClr val="FFFFFF"/>
              </a:solidFill>
              <a:latin typeface="+mn-lt"/>
              <a:ea typeface="+mn-ea"/>
              <a:cs typeface="+mn-cs"/>
            </a:endParaRPr>
          </a:p>
        </p:txBody>
      </p:sp>
      <p:pic>
        <p:nvPicPr>
          <p:cNvPr id="5" name="Image 4" descr="Une image contenant texte, capture d’écran, logiciel, Page web&#10;&#10;Description générée automatiquement">
            <a:extLst>
              <a:ext uri="{FF2B5EF4-FFF2-40B4-BE49-F238E27FC236}">
                <a16:creationId xmlns:a16="http://schemas.microsoft.com/office/drawing/2014/main" id="{7AD8E187-1CFB-32AA-F318-DAE2ACAEF438}"/>
              </a:ext>
            </a:extLst>
          </p:cNvPr>
          <p:cNvPicPr>
            <a:picLocks noChangeAspect="1"/>
          </p:cNvPicPr>
          <p:nvPr/>
        </p:nvPicPr>
        <p:blipFill>
          <a:blip r:embed="rId3"/>
          <a:stretch>
            <a:fillRect/>
          </a:stretch>
        </p:blipFill>
        <p:spPr>
          <a:xfrm>
            <a:off x="2358946" y="1821477"/>
            <a:ext cx="7474108" cy="4708688"/>
          </a:xfrm>
          <a:prstGeom prst="rect">
            <a:avLst/>
          </a:prstGeom>
        </p:spPr>
      </p:pic>
    </p:spTree>
    <p:extLst>
      <p:ext uri="{BB962C8B-B14F-4D97-AF65-F5344CB8AC3E}">
        <p14:creationId xmlns:p14="http://schemas.microsoft.com/office/powerpoint/2010/main" val="238213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99CAB-E009-A80B-1230-EE50B123D13F}"/>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r>
              <a:rPr lang="en-US" sz="2400" b="0" i="0" kern="1200" cap="all" spc="200" baseline="0">
                <a:solidFill>
                  <a:schemeClr val="tx1"/>
                </a:solidFill>
                <a:effectLst/>
                <a:latin typeface="+mj-lt"/>
                <a:ea typeface="+mj-ea"/>
                <a:cs typeface="+mj-cs"/>
              </a:rPr>
              <a:t>Synthèse et conclusion</a:t>
            </a:r>
            <a:endParaRPr lang="en-US" sz="2400" kern="1200" cap="all" spc="200" baseline="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58E63350-4185-511D-76C7-6C0ADDF51CE9}"/>
              </a:ext>
            </a:extLst>
          </p:cNvPr>
          <p:cNvSpPr txBox="1"/>
          <p:nvPr/>
        </p:nvSpPr>
        <p:spPr>
          <a:xfrm>
            <a:off x="6274034" y="802638"/>
            <a:ext cx="5408696" cy="5252722"/>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marL="285750" indent="-228600" defTabSz="914400">
              <a:spcBef>
                <a:spcPts val="1000"/>
              </a:spcBef>
              <a:buClr>
                <a:schemeClr val="accent2"/>
              </a:buClr>
              <a:buFont typeface="Arial" panose="020B0604020202020204" pitchFamily="34" charset="0"/>
              <a:buChar char="•"/>
            </a:pPr>
            <a:r>
              <a:rPr lang="en-US" dirty="0" err="1">
                <a:solidFill>
                  <a:schemeClr val="bg1"/>
                </a:solidFill>
              </a:rPr>
              <a:t>Utiliser</a:t>
            </a:r>
            <a:r>
              <a:rPr lang="en-US" dirty="0">
                <a:solidFill>
                  <a:schemeClr val="bg1"/>
                </a:solidFill>
              </a:rPr>
              <a:t> le service </a:t>
            </a:r>
            <a:r>
              <a:rPr lang="en-US" b="1" dirty="0">
                <a:solidFill>
                  <a:schemeClr val="bg1"/>
                </a:solidFill>
              </a:rPr>
              <a:t>EMR</a:t>
            </a:r>
            <a:r>
              <a:rPr lang="en-US" dirty="0">
                <a:solidFill>
                  <a:schemeClr val="bg1"/>
                </a:solidFill>
              </a:rPr>
              <a:t> </a:t>
            </a:r>
            <a:r>
              <a:rPr lang="en-US" dirty="0" err="1">
                <a:solidFill>
                  <a:schemeClr val="bg1"/>
                </a:solidFill>
              </a:rPr>
              <a:t>d’AWS</a:t>
            </a:r>
            <a:r>
              <a:rPr lang="en-US" dirty="0">
                <a:solidFill>
                  <a:schemeClr val="bg1"/>
                </a:solidFill>
              </a:rPr>
              <a:t> pour </a:t>
            </a:r>
            <a:r>
              <a:rPr lang="en-US" dirty="0" err="1">
                <a:solidFill>
                  <a:schemeClr val="bg1"/>
                </a:solidFill>
              </a:rPr>
              <a:t>instancier</a:t>
            </a:r>
            <a:r>
              <a:rPr lang="en-US" dirty="0">
                <a:solidFill>
                  <a:schemeClr val="bg1"/>
                </a:solidFill>
              </a:rPr>
              <a:t> </a:t>
            </a:r>
            <a:r>
              <a:rPr lang="en-US" dirty="0" err="1">
                <a:solidFill>
                  <a:schemeClr val="bg1"/>
                </a:solidFill>
              </a:rPr>
              <a:t>plusieurs</a:t>
            </a:r>
            <a:r>
              <a:rPr lang="en-US" dirty="0">
                <a:solidFill>
                  <a:schemeClr val="bg1"/>
                </a:solidFill>
              </a:rPr>
              <a:t> </a:t>
            </a:r>
            <a:r>
              <a:rPr lang="en-US" dirty="0" err="1">
                <a:solidFill>
                  <a:schemeClr val="bg1"/>
                </a:solidFill>
              </a:rPr>
              <a:t>serveurs</a:t>
            </a:r>
            <a:r>
              <a:rPr lang="en-US" dirty="0">
                <a:solidFill>
                  <a:schemeClr val="bg1"/>
                </a:solidFill>
              </a:rPr>
              <a:t> (un cluster) : </a:t>
            </a:r>
            <a:r>
              <a:rPr lang="en-US" dirty="0" err="1">
                <a:solidFill>
                  <a:schemeClr val="bg1"/>
                </a:solidFill>
              </a:rPr>
              <a:t>utilisation</a:t>
            </a:r>
            <a:r>
              <a:rPr lang="en-US" dirty="0">
                <a:solidFill>
                  <a:schemeClr val="bg1"/>
                </a:solidFill>
              </a:rPr>
              <a:t> de Spark sur </a:t>
            </a:r>
            <a:r>
              <a:rPr lang="en-US" dirty="0" err="1">
                <a:solidFill>
                  <a:schemeClr val="bg1"/>
                </a:solidFill>
              </a:rPr>
              <a:t>JupyterHub</a:t>
            </a:r>
            <a:r>
              <a:rPr lang="en-US" dirty="0">
                <a:solidFill>
                  <a:schemeClr val="bg1"/>
                </a:solidFill>
              </a:rPr>
              <a:t> </a:t>
            </a:r>
            <a:r>
              <a:rPr lang="en-US" dirty="0" err="1">
                <a:solidFill>
                  <a:schemeClr val="bg1"/>
                </a:solidFill>
              </a:rPr>
              <a:t>hebergé</a:t>
            </a:r>
            <a:r>
              <a:rPr lang="en-US" dirty="0">
                <a:solidFill>
                  <a:schemeClr val="bg1"/>
                </a:solidFill>
              </a:rPr>
              <a:t> sur le cluster</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err="1">
                <a:solidFill>
                  <a:schemeClr val="bg1"/>
                </a:solidFill>
              </a:rPr>
              <a:t>R</a:t>
            </a:r>
            <a:r>
              <a:rPr lang="en-US" b="0" i="0" dirty="0" err="1">
                <a:solidFill>
                  <a:schemeClr val="bg1"/>
                </a:solidFill>
                <a:effectLst/>
              </a:rPr>
              <a:t>éaliser</a:t>
            </a:r>
            <a:r>
              <a:rPr lang="en-US" b="0" i="0" dirty="0">
                <a:solidFill>
                  <a:schemeClr val="bg1"/>
                </a:solidFill>
                <a:effectLst/>
              </a:rPr>
              <a:t> du </a:t>
            </a:r>
            <a:r>
              <a:rPr lang="en-US" b="1" i="0" dirty="0" err="1">
                <a:solidFill>
                  <a:schemeClr val="bg1"/>
                </a:solidFill>
                <a:effectLst/>
              </a:rPr>
              <a:t>transfert</a:t>
            </a:r>
            <a:r>
              <a:rPr lang="en-US" b="1" i="0" dirty="0">
                <a:solidFill>
                  <a:schemeClr val="bg1"/>
                </a:solidFill>
                <a:effectLst/>
              </a:rPr>
              <a:t> learning </a:t>
            </a:r>
            <a:r>
              <a:rPr lang="en-US" b="0" i="0" dirty="0" err="1">
                <a:solidFill>
                  <a:schemeClr val="bg1"/>
                </a:solidFill>
                <a:effectLst/>
              </a:rPr>
              <a:t>à</a:t>
            </a:r>
            <a:r>
              <a:rPr lang="en-US" b="0" i="0" dirty="0">
                <a:solidFill>
                  <a:schemeClr val="bg1"/>
                </a:solidFill>
                <a:effectLst/>
              </a:rPr>
              <a:t> </a:t>
            </a:r>
            <a:r>
              <a:rPr lang="en-US" b="0" i="0" dirty="0" err="1">
                <a:solidFill>
                  <a:schemeClr val="bg1"/>
                </a:solidFill>
                <a:effectLst/>
              </a:rPr>
              <a:t>partir</a:t>
            </a:r>
            <a:r>
              <a:rPr lang="en-US" b="0" i="0" dirty="0">
                <a:solidFill>
                  <a:schemeClr val="bg1"/>
                </a:solidFill>
                <a:effectLst/>
              </a:rPr>
              <a:t> du model </a:t>
            </a:r>
            <a:r>
              <a:rPr lang="en-US" b="1" i="0" dirty="0">
                <a:solidFill>
                  <a:schemeClr val="bg1"/>
                </a:solidFill>
                <a:effectLst/>
              </a:rPr>
              <a:t>MobileNetV2 : </a:t>
            </a:r>
            <a:r>
              <a:rPr lang="en-US" i="0" dirty="0" err="1">
                <a:solidFill>
                  <a:schemeClr val="bg1"/>
                </a:solidFill>
                <a:effectLst/>
              </a:rPr>
              <a:t>légèreté</a:t>
            </a:r>
            <a:r>
              <a:rPr lang="en-US" dirty="0">
                <a:solidFill>
                  <a:schemeClr val="bg1"/>
                </a:solidFill>
              </a:rPr>
              <a:t>,</a:t>
            </a:r>
            <a:r>
              <a:rPr lang="en-US" i="0" dirty="0">
                <a:solidFill>
                  <a:schemeClr val="bg1"/>
                </a:solidFill>
                <a:effectLst/>
              </a:rPr>
              <a:t> </a:t>
            </a:r>
            <a:r>
              <a:rPr lang="en-US" i="0" dirty="0" err="1">
                <a:solidFill>
                  <a:schemeClr val="bg1"/>
                </a:solidFill>
                <a:effectLst/>
              </a:rPr>
              <a:t>rapidité</a:t>
            </a:r>
            <a:r>
              <a:rPr lang="en-US" i="0" dirty="0">
                <a:solidFill>
                  <a:schemeClr val="bg1"/>
                </a:solidFill>
                <a:effectLst/>
              </a:rPr>
              <a:t> </a:t>
            </a:r>
            <a:r>
              <a:rPr lang="en-US" i="0" dirty="0" err="1">
                <a:solidFill>
                  <a:schemeClr val="bg1"/>
                </a:solidFill>
                <a:effectLst/>
              </a:rPr>
              <a:t>d'exécution</a:t>
            </a:r>
            <a:r>
              <a:rPr lang="en-US" i="0" dirty="0">
                <a:solidFill>
                  <a:schemeClr val="bg1"/>
                </a:solidFill>
                <a:effectLst/>
              </a:rPr>
              <a:t> et </a:t>
            </a:r>
            <a:r>
              <a:rPr lang="en-US" i="0" dirty="0" err="1">
                <a:solidFill>
                  <a:schemeClr val="bg1"/>
                </a:solidFill>
                <a:effectLst/>
              </a:rPr>
              <a:t>faible</a:t>
            </a:r>
            <a:r>
              <a:rPr lang="en-US" i="0" dirty="0">
                <a:solidFill>
                  <a:schemeClr val="bg1"/>
                </a:solidFill>
                <a:effectLst/>
              </a:rPr>
              <a:t> dimension du </a:t>
            </a:r>
            <a:r>
              <a:rPr lang="en-US" i="0" dirty="0" err="1">
                <a:solidFill>
                  <a:schemeClr val="bg1"/>
                </a:solidFill>
                <a:effectLst/>
              </a:rPr>
              <a:t>vecteur</a:t>
            </a:r>
            <a:r>
              <a:rPr lang="en-US" i="0" dirty="0">
                <a:solidFill>
                  <a:schemeClr val="bg1"/>
                </a:solidFill>
                <a:effectLst/>
              </a:rPr>
              <a:t> </a:t>
            </a:r>
            <a:r>
              <a:rPr lang="en-US" i="0" dirty="0" err="1">
                <a:solidFill>
                  <a:schemeClr val="bg1"/>
                </a:solidFill>
                <a:effectLst/>
              </a:rPr>
              <a:t>en</a:t>
            </a:r>
            <a:r>
              <a:rPr lang="en-US" i="0" dirty="0">
                <a:solidFill>
                  <a:schemeClr val="bg1"/>
                </a:solidFill>
                <a:effectLst/>
              </a:rPr>
              <a:t> sortie</a:t>
            </a:r>
            <a:r>
              <a:rPr lang="en-US" dirty="0">
                <a:solidFill>
                  <a:schemeClr val="bg1"/>
                </a:solidFill>
              </a:rPr>
              <a:t> du </a:t>
            </a:r>
            <a:r>
              <a:rPr lang="en-US" dirty="0" err="1">
                <a:solidFill>
                  <a:schemeClr val="bg1"/>
                </a:solidFill>
              </a:rPr>
              <a:t>modèle</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a:solidFill>
                  <a:schemeClr val="bg1"/>
                </a:solidFill>
                <a:effectLst/>
              </a:rPr>
              <a:t>Stocker les </a:t>
            </a:r>
            <a:r>
              <a:rPr lang="en-US" dirty="0" err="1">
                <a:solidFill>
                  <a:schemeClr val="bg1"/>
                </a:solidFill>
                <a:effectLst/>
              </a:rPr>
              <a:t>données</a:t>
            </a:r>
            <a:r>
              <a:rPr lang="en-US" dirty="0">
                <a:solidFill>
                  <a:schemeClr val="bg1"/>
                </a:solidFill>
                <a:effectLst/>
              </a:rPr>
              <a:t> du </a:t>
            </a:r>
            <a:r>
              <a:rPr lang="en-US" dirty="0" err="1">
                <a:solidFill>
                  <a:schemeClr val="bg1"/>
                </a:solidFill>
                <a:effectLst/>
              </a:rPr>
              <a:t>projet</a:t>
            </a:r>
            <a:r>
              <a:rPr lang="en-US" dirty="0">
                <a:solidFill>
                  <a:schemeClr val="bg1"/>
                </a:solidFill>
                <a:effectLst/>
              </a:rPr>
              <a:t> sur Amazon </a:t>
            </a:r>
            <a:r>
              <a:rPr lang="en-US" b="1" dirty="0">
                <a:solidFill>
                  <a:schemeClr val="bg1"/>
                </a:solidFill>
                <a:effectLst/>
              </a:rPr>
              <a:t>S3</a:t>
            </a:r>
            <a:r>
              <a:rPr lang="en-US" dirty="0">
                <a:solidFill>
                  <a:schemeClr val="bg1"/>
                </a:solidFill>
                <a:effectLst/>
              </a:rPr>
              <a:t> : </a:t>
            </a:r>
            <a:r>
              <a:rPr lang="en-US" i="0" dirty="0">
                <a:solidFill>
                  <a:schemeClr val="bg1"/>
                </a:solidFill>
                <a:effectLst/>
              </a:rPr>
              <a:t>facile de faire face </a:t>
            </a:r>
            <a:r>
              <a:rPr lang="en-US" i="0" dirty="0" err="1">
                <a:solidFill>
                  <a:schemeClr val="bg1"/>
                </a:solidFill>
                <a:effectLst/>
              </a:rPr>
              <a:t>à</a:t>
            </a:r>
            <a:r>
              <a:rPr lang="en-US" i="0" dirty="0">
                <a:solidFill>
                  <a:schemeClr val="bg1"/>
                </a:solidFill>
                <a:effectLst/>
              </a:rPr>
              <a:t> </a:t>
            </a:r>
            <a:r>
              <a:rPr lang="en-US" i="0" dirty="0" err="1">
                <a:solidFill>
                  <a:schemeClr val="bg1"/>
                </a:solidFill>
                <a:effectLst/>
              </a:rPr>
              <a:t>une</a:t>
            </a:r>
            <a:r>
              <a:rPr lang="en-US" i="0" dirty="0">
                <a:solidFill>
                  <a:schemeClr val="bg1"/>
                </a:solidFill>
                <a:effectLst/>
              </a:rPr>
              <a:t> </a:t>
            </a:r>
            <a:r>
              <a:rPr lang="en-US" i="0" dirty="0" err="1">
                <a:solidFill>
                  <a:schemeClr val="bg1"/>
                </a:solidFill>
                <a:effectLst/>
              </a:rPr>
              <a:t>monté</a:t>
            </a:r>
            <a:r>
              <a:rPr lang="en-US" i="0" dirty="0">
                <a:solidFill>
                  <a:schemeClr val="bg1"/>
                </a:solidFill>
                <a:effectLst/>
              </a:rPr>
              <a:t> de la charge de travail </a:t>
            </a:r>
            <a:r>
              <a:rPr lang="en-US" i="0" dirty="0" err="1">
                <a:solidFill>
                  <a:schemeClr val="bg1"/>
                </a:solidFill>
                <a:effectLst/>
              </a:rPr>
              <a:t>en</a:t>
            </a:r>
            <a:r>
              <a:rPr lang="en-US" i="0" dirty="0">
                <a:solidFill>
                  <a:schemeClr val="bg1"/>
                </a:solidFill>
                <a:effectLst/>
              </a:rPr>
              <a:t> </a:t>
            </a:r>
            <a:r>
              <a:rPr lang="en-US" i="0" dirty="0" err="1">
                <a:solidFill>
                  <a:schemeClr val="bg1"/>
                </a:solidFill>
                <a:effectLst/>
              </a:rPr>
              <a:t>redimensionnant</a:t>
            </a:r>
            <a:br>
              <a:rPr lang="en-US" dirty="0">
                <a:solidFill>
                  <a:schemeClr val="bg1"/>
                </a:solidFill>
              </a:rPr>
            </a:br>
            <a:r>
              <a:rPr lang="en-US" b="0" i="0" dirty="0" err="1">
                <a:solidFill>
                  <a:schemeClr val="bg1"/>
                </a:solidFill>
                <a:effectLst/>
              </a:rPr>
              <a:t>simplement</a:t>
            </a:r>
            <a:r>
              <a:rPr lang="en-US" b="0" i="0" dirty="0">
                <a:solidFill>
                  <a:schemeClr val="bg1"/>
                </a:solidFill>
                <a:effectLst/>
              </a:rPr>
              <a:t> </a:t>
            </a:r>
            <a:r>
              <a:rPr lang="en-US" b="0" i="0" dirty="0" err="1">
                <a:solidFill>
                  <a:schemeClr val="bg1"/>
                </a:solidFill>
                <a:effectLst/>
              </a:rPr>
              <a:t>notre</a:t>
            </a:r>
            <a:r>
              <a:rPr lang="en-US" b="0" i="0" dirty="0">
                <a:solidFill>
                  <a:schemeClr val="bg1"/>
                </a:solidFill>
                <a:effectLst/>
              </a:rPr>
              <a:t> cluster de machines</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a:solidFill>
                  <a:schemeClr val="bg1"/>
                </a:solidFill>
              </a:rPr>
              <a:t>Respecter les </a:t>
            </a:r>
            <a:r>
              <a:rPr lang="en-US" dirty="0" err="1">
                <a:solidFill>
                  <a:schemeClr val="bg1"/>
                </a:solidFill>
              </a:rPr>
              <a:t>normes</a:t>
            </a:r>
            <a:r>
              <a:rPr lang="en-US" dirty="0">
                <a:solidFill>
                  <a:schemeClr val="bg1"/>
                </a:solidFill>
              </a:rPr>
              <a:t> </a:t>
            </a:r>
            <a:r>
              <a:rPr lang="en-US" b="1" dirty="0">
                <a:solidFill>
                  <a:schemeClr val="bg1"/>
                </a:solidFill>
              </a:rPr>
              <a:t>RGPD</a:t>
            </a:r>
            <a:r>
              <a:rPr lang="en-US" dirty="0">
                <a:solidFill>
                  <a:schemeClr val="bg1"/>
                </a:solidFill>
              </a:rPr>
              <a:t> : </a:t>
            </a:r>
            <a:r>
              <a:rPr lang="en-US" b="0" i="0" dirty="0" err="1">
                <a:solidFill>
                  <a:schemeClr val="bg1"/>
                </a:solidFill>
                <a:effectLst/>
              </a:rPr>
              <a:t>paramétrage</a:t>
            </a:r>
            <a:r>
              <a:rPr lang="en-US" b="0" i="0" dirty="0">
                <a:solidFill>
                  <a:schemeClr val="bg1"/>
                </a:solidFill>
                <a:effectLst/>
              </a:rPr>
              <a:t> de </a:t>
            </a:r>
            <a:r>
              <a:rPr lang="en-US" b="0" i="0" dirty="0" err="1">
                <a:solidFill>
                  <a:schemeClr val="bg1"/>
                </a:solidFill>
                <a:effectLst/>
              </a:rPr>
              <a:t>l’installation</a:t>
            </a:r>
            <a:r>
              <a:rPr lang="en-US" b="0" i="0" dirty="0">
                <a:solidFill>
                  <a:schemeClr val="bg1"/>
                </a:solidFill>
                <a:effectLst/>
              </a:rPr>
              <a:t> sur des </a:t>
            </a:r>
            <a:r>
              <a:rPr lang="en-US" b="0" i="0" dirty="0" err="1">
                <a:solidFill>
                  <a:schemeClr val="bg1"/>
                </a:solidFill>
                <a:effectLst/>
              </a:rPr>
              <a:t>serveurs</a:t>
            </a:r>
            <a:r>
              <a:rPr lang="en-US" b="0" i="0" dirty="0">
                <a:solidFill>
                  <a:schemeClr val="bg1"/>
                </a:solidFill>
                <a:effectLst/>
              </a:rPr>
              <a:t> </a:t>
            </a:r>
            <a:r>
              <a:rPr lang="en-US" b="0" i="0" dirty="0" err="1">
                <a:solidFill>
                  <a:schemeClr val="bg1"/>
                </a:solidFill>
                <a:effectLst/>
              </a:rPr>
              <a:t>situés</a:t>
            </a:r>
            <a:r>
              <a:rPr lang="en-US" b="0" i="0" dirty="0">
                <a:solidFill>
                  <a:schemeClr val="bg1"/>
                </a:solidFill>
                <a:effectLst/>
              </a:rPr>
              <a:t> sur le </a:t>
            </a:r>
            <a:r>
              <a:rPr lang="en-US" b="0" i="0" dirty="0" err="1">
                <a:solidFill>
                  <a:schemeClr val="bg1"/>
                </a:solidFill>
                <a:effectLst/>
              </a:rPr>
              <a:t>territoire</a:t>
            </a:r>
            <a:r>
              <a:rPr lang="en-US" b="0" i="0" dirty="0">
                <a:solidFill>
                  <a:schemeClr val="bg1"/>
                </a:solidFill>
                <a:effectLst/>
              </a:rPr>
              <a:t> </a:t>
            </a:r>
            <a:r>
              <a:rPr lang="en-US" b="0" i="0" dirty="0" err="1">
                <a:solidFill>
                  <a:schemeClr val="bg1"/>
                </a:solidFill>
                <a:effectLst/>
              </a:rPr>
              <a:t>européen</a:t>
            </a:r>
            <a:r>
              <a:rPr lang="en-US" b="0" i="0" dirty="0">
                <a:solidFill>
                  <a:schemeClr val="bg1"/>
                </a:solidFill>
                <a:effectLst/>
              </a:rPr>
              <a:t> </a:t>
            </a:r>
            <a:endParaRPr lang="en-US" dirty="0">
              <a:solidFill>
                <a:schemeClr val="bg1"/>
              </a:solidFill>
            </a:endParaRPr>
          </a:p>
        </p:txBody>
      </p:sp>
      <p:sp>
        <p:nvSpPr>
          <p:cNvPr id="3" name="Espace réservé du numéro de diapositive 2">
            <a:extLst>
              <a:ext uri="{FF2B5EF4-FFF2-40B4-BE49-F238E27FC236}">
                <a16:creationId xmlns:a16="http://schemas.microsoft.com/office/drawing/2014/main" id="{675BC194-300E-B24A-007D-801E6880610D}"/>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15</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25084345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9533E-C784-115A-2216-5F1088C24ACE}"/>
              </a:ext>
            </a:extLst>
          </p:cNvPr>
          <p:cNvSpPr>
            <a:spLocks noGrp="1"/>
          </p:cNvSpPr>
          <p:nvPr>
            <p:ph type="ctrTitle"/>
          </p:nvPr>
        </p:nvSpPr>
        <p:spPr>
          <a:xfrm>
            <a:off x="1600200" y="4269282"/>
            <a:ext cx="8991600" cy="1264762"/>
          </a:xfrm>
        </p:spPr>
        <p:txBody>
          <a:bodyPr>
            <a:normAutofit/>
          </a:bodyPr>
          <a:lstStyle/>
          <a:p>
            <a:r>
              <a:rPr lang="fr-FR" sz="3200"/>
              <a:t>Questions </a:t>
            </a:r>
          </a:p>
        </p:txBody>
      </p:sp>
      <p:sp>
        <p:nvSpPr>
          <p:cNvPr id="3" name="Espace réservé du numéro de diapositive 2">
            <a:extLst>
              <a:ext uri="{FF2B5EF4-FFF2-40B4-BE49-F238E27FC236}">
                <a16:creationId xmlns:a16="http://schemas.microsoft.com/office/drawing/2014/main" id="{AB0E2995-0B0B-339C-4E5D-0E48387C5240}"/>
              </a:ext>
            </a:extLst>
          </p:cNvPr>
          <p:cNvSpPr>
            <a:spLocks noGrp="1"/>
          </p:cNvSpPr>
          <p:nvPr>
            <p:ph type="sldNum" sz="quarter" idx="12"/>
          </p:nvPr>
        </p:nvSpPr>
        <p:spPr>
          <a:xfrm>
            <a:off x="11629779" y="6305006"/>
            <a:ext cx="365760" cy="365760"/>
          </a:xfrm>
        </p:spPr>
        <p:txBody>
          <a:bodyPr/>
          <a:lstStyle/>
          <a:p>
            <a:fld id="{8A7A6979-0714-4377-B894-6BE4C2D6E202}" type="slidenum">
              <a:rPr lang="en-US" smtClean="0"/>
              <a:pPr/>
              <a:t>16</a:t>
            </a:fld>
            <a:endParaRPr lang="en-US" dirty="0"/>
          </a:p>
        </p:txBody>
      </p:sp>
      <p:pic>
        <p:nvPicPr>
          <p:cNvPr id="6" name="Graphic 5" descr="Aider Thin">
            <a:extLst>
              <a:ext uri="{FF2B5EF4-FFF2-40B4-BE49-F238E27FC236}">
                <a16:creationId xmlns:a16="http://schemas.microsoft.com/office/drawing/2014/main" id="{1AAC64FD-E351-D069-5A79-F52FA7DADE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0854949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5507-78FA-FC5B-9523-FAA2751A5158}"/>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14075B3D-903F-CDC0-8D60-08ACAEE364F8}"/>
              </a:ext>
            </a:extLst>
          </p:cNvPr>
          <p:cNvSpPr>
            <a:spLocks noGrp="1"/>
          </p:cNvSpPr>
          <p:nvPr>
            <p:ph idx="1"/>
          </p:nvPr>
        </p:nvSpPr>
        <p:spPr>
          <a:xfrm>
            <a:off x="6659021" y="2648438"/>
            <a:ext cx="4752193" cy="2609362"/>
          </a:xfrm>
        </p:spPr>
        <p:txBody>
          <a:bodyPr>
            <a:normAutofit/>
          </a:bodyPr>
          <a:lstStyle/>
          <a:p>
            <a:pPr marL="0" indent="0" algn="l">
              <a:buNone/>
            </a:pPr>
            <a:r>
              <a:rPr lang="fr-FR" dirty="0"/>
              <a:t>Missions : </a:t>
            </a:r>
          </a:p>
          <a:p>
            <a:pPr marL="342900" indent="-342900">
              <a:buFont typeface="+mj-lt"/>
              <a:buAutoNum type="arabicPeriod"/>
            </a:pPr>
            <a:r>
              <a:rPr lang="fr-FR" dirty="0"/>
              <a:t>M</a:t>
            </a:r>
            <a:r>
              <a:rPr lang="fr-FR" sz="1800" dirty="0">
                <a:effectLst/>
              </a:rPr>
              <a:t>ettre en place la chaîne de traitement des données, comprenant le </a:t>
            </a:r>
            <a:r>
              <a:rPr lang="fr-FR" sz="1800" dirty="0" err="1">
                <a:effectLst/>
              </a:rPr>
              <a:t>preprocessing</a:t>
            </a:r>
            <a:r>
              <a:rPr lang="fr-FR" sz="1800" dirty="0">
                <a:effectLst/>
              </a:rPr>
              <a:t> et une réduction de dimension. </a:t>
            </a:r>
            <a:endParaRPr lang="fr-FR" dirty="0">
              <a:effectLst/>
            </a:endParaRPr>
          </a:p>
          <a:p>
            <a:pPr marL="342900" indent="-342900">
              <a:buFont typeface="+mj-lt"/>
              <a:buAutoNum type="arabicPeriod"/>
            </a:pPr>
            <a:r>
              <a:rPr lang="fr-FR" dirty="0"/>
              <a:t>A</a:t>
            </a:r>
            <a:r>
              <a:rPr lang="fr-FR" sz="1800" dirty="0">
                <a:effectLst/>
              </a:rPr>
              <a:t>nticiper l’augmentation du volume de données, en mettant en place un environnement </a:t>
            </a:r>
            <a:r>
              <a:rPr lang="fr-FR" sz="1800" dirty="0" err="1">
                <a:effectLst/>
              </a:rPr>
              <a:t>BigData</a:t>
            </a:r>
            <a:r>
              <a:rPr lang="fr-FR" sz="1800" dirty="0">
                <a:effectLst/>
              </a:rPr>
              <a:t> </a:t>
            </a:r>
            <a:endParaRPr lang="fr-FR" dirty="0">
              <a:effectLst/>
            </a:endParaRPr>
          </a:p>
          <a:p>
            <a:pPr marL="342900" indent="-34290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16E3E168-487A-04F2-0E46-F823229234B8}"/>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6" name="ZoneTexte 5">
            <a:extLst>
              <a:ext uri="{FF2B5EF4-FFF2-40B4-BE49-F238E27FC236}">
                <a16:creationId xmlns:a16="http://schemas.microsoft.com/office/drawing/2014/main" id="{13EBE171-C3ED-8EEC-6D2B-CFEB73E87F0E}"/>
              </a:ext>
            </a:extLst>
          </p:cNvPr>
          <p:cNvSpPr txBox="1"/>
          <p:nvPr/>
        </p:nvSpPr>
        <p:spPr>
          <a:xfrm>
            <a:off x="780786" y="2483286"/>
            <a:ext cx="5315214" cy="3416320"/>
          </a:xfrm>
          <a:prstGeom prst="rect">
            <a:avLst/>
          </a:prstGeom>
          <a:noFill/>
        </p:spPr>
        <p:txBody>
          <a:bodyPr wrap="square">
            <a:spAutoFit/>
          </a:bodyPr>
          <a:lstStyle/>
          <a:p>
            <a:r>
              <a:rPr lang="fr-FR" b="0" i="0" dirty="0">
                <a:effectLst/>
              </a:rPr>
              <a:t>L'entreprise </a:t>
            </a:r>
            <a:r>
              <a:rPr lang="fr-FR" b="1" dirty="0">
                <a:solidFill>
                  <a:srgbClr val="271A38"/>
                </a:solidFill>
              </a:rPr>
              <a:t>« </a:t>
            </a:r>
            <a:r>
              <a:rPr lang="fr-FR" b="1" i="0" dirty="0">
                <a:solidFill>
                  <a:srgbClr val="271A38"/>
                </a:solidFill>
                <a:effectLst/>
              </a:rPr>
              <a:t>Fruits! »</a:t>
            </a:r>
            <a:r>
              <a:rPr lang="fr-FR" b="0" i="0" dirty="0">
                <a:solidFill>
                  <a:srgbClr val="271A38"/>
                </a:solidFill>
                <a:effectLst/>
                <a:latin typeface="Inter"/>
              </a:rPr>
              <a:t> </a:t>
            </a:r>
            <a:r>
              <a:rPr lang="fr-FR" sz="1800" dirty="0">
                <a:effectLst/>
              </a:rPr>
              <a:t>qui opère dans le secteur de l’</a:t>
            </a:r>
            <a:r>
              <a:rPr lang="fr-FR" sz="1800" dirty="0" err="1">
                <a:effectLst/>
              </a:rPr>
              <a:t>AgriTech</a:t>
            </a:r>
            <a:r>
              <a:rPr lang="fr-FR" dirty="0"/>
              <a:t>, </a:t>
            </a:r>
            <a:r>
              <a:rPr lang="fr-FR" b="0" i="0" dirty="0">
                <a:solidFill>
                  <a:srgbClr val="271A38"/>
                </a:solidFill>
                <a:effectLst/>
              </a:rPr>
              <a:t>cherche à proposer des solutions innovantes pour la récolte des fruits</a:t>
            </a:r>
            <a:r>
              <a:rPr lang="fr-FR" b="1" dirty="0">
                <a:solidFill>
                  <a:srgbClr val="271A38"/>
                </a:solidFill>
              </a:rPr>
              <a:t>. </a:t>
            </a:r>
          </a:p>
          <a:p>
            <a:endParaRPr lang="fr-FR" b="1" i="0" dirty="0">
              <a:solidFill>
                <a:srgbClr val="271A38"/>
              </a:solidFill>
              <a:effectLst/>
            </a:endParaRPr>
          </a:p>
          <a:p>
            <a:r>
              <a:rPr lang="fr-FR" sz="1800" b="1" dirty="0">
                <a:effectLst/>
              </a:rPr>
              <a:t>But : </a:t>
            </a:r>
          </a:p>
          <a:p>
            <a:r>
              <a:rPr lang="fr-FR" dirty="0"/>
              <a:t>Créer</a:t>
            </a:r>
            <a:r>
              <a:rPr lang="fr-FR" sz="1800" dirty="0">
                <a:effectLst/>
              </a:rPr>
              <a:t> une </a:t>
            </a:r>
            <a:r>
              <a:rPr lang="fr-FR" sz="1800" b="1" dirty="0">
                <a:effectLst/>
              </a:rPr>
              <a:t>application de reconnaissance de fruits : </a:t>
            </a:r>
            <a:r>
              <a:rPr lang="fr-FR" sz="1800" dirty="0">
                <a:effectLst/>
              </a:rPr>
              <a:t>les utilisateurs prennent en photo un fruit et obtiennent les informations sur ce fruit.</a:t>
            </a:r>
            <a:endParaRPr lang="fr-FR" dirty="0">
              <a:effectLst/>
            </a:endParaRPr>
          </a:p>
          <a:p>
            <a:r>
              <a:rPr lang="fr-FR" dirty="0"/>
              <a:t>Permet de développer </a:t>
            </a:r>
            <a:r>
              <a:rPr lang="fr-FR" sz="1800" dirty="0">
                <a:effectLst/>
              </a:rPr>
              <a:t>un </a:t>
            </a:r>
            <a:r>
              <a:rPr lang="fr-FR" sz="1800" b="1" dirty="0">
                <a:effectLst/>
              </a:rPr>
              <a:t>moteur de classification </a:t>
            </a:r>
            <a:r>
              <a:rPr lang="fr-FR" sz="1800" dirty="0">
                <a:effectLst/>
              </a:rPr>
              <a:t>s’appuyant sur des photos </a:t>
            </a:r>
          </a:p>
          <a:p>
            <a:endParaRPr lang="fr-FR" dirty="0">
              <a:effectLst/>
            </a:endParaRPr>
          </a:p>
          <a:p>
            <a:r>
              <a:rPr lang="fr-FR" b="1" i="0" dirty="0">
                <a:solidFill>
                  <a:srgbClr val="271A38"/>
                </a:solidFill>
                <a:effectLst/>
              </a:rPr>
              <a:t> </a:t>
            </a:r>
            <a:endParaRPr lang="fr-FR" dirty="0"/>
          </a:p>
        </p:txBody>
      </p:sp>
      <p:pic>
        <p:nvPicPr>
          <p:cNvPr id="5" name="Image 4">
            <a:extLst>
              <a:ext uri="{FF2B5EF4-FFF2-40B4-BE49-F238E27FC236}">
                <a16:creationId xmlns:a16="http://schemas.microsoft.com/office/drawing/2014/main" id="{934267F3-5C1A-E6AA-1A2A-54395F298941}"/>
              </a:ext>
            </a:extLst>
          </p:cNvPr>
          <p:cNvPicPr>
            <a:picLocks noChangeAspect="1"/>
          </p:cNvPicPr>
          <p:nvPr/>
        </p:nvPicPr>
        <p:blipFill rotWithShape="1">
          <a:blip r:embed="rId2"/>
          <a:srcRect l="4817" t="8533" r="7854" b="5991"/>
          <a:stretch/>
        </p:blipFill>
        <p:spPr>
          <a:xfrm>
            <a:off x="0" y="5500688"/>
            <a:ext cx="1839348" cy="1357312"/>
          </a:xfrm>
          <a:prstGeom prst="rect">
            <a:avLst/>
          </a:prstGeom>
        </p:spPr>
      </p:pic>
    </p:spTree>
    <p:extLst>
      <p:ext uri="{BB962C8B-B14F-4D97-AF65-F5344CB8AC3E}">
        <p14:creationId xmlns:p14="http://schemas.microsoft.com/office/powerpoint/2010/main" val="5790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A3AFFE7-C981-343C-91D0-DC46CD7B5E7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2CA9E4-0630-3737-F977-9169D39B08FD}"/>
              </a:ext>
            </a:extLst>
          </p:cNvPr>
          <p:cNvSpPr>
            <a:spLocks noGrp="1"/>
          </p:cNvSpPr>
          <p:nvPr>
            <p:ph type="title"/>
          </p:nvPr>
        </p:nvSpPr>
        <p:spPr>
          <a:xfrm>
            <a:off x="717882" y="1594539"/>
            <a:ext cx="3402531" cy="3261886"/>
          </a:xfrm>
          <a:prstGeom prst="ellipse">
            <a:avLst/>
          </a:prstGeom>
        </p:spPr>
        <p:txBody>
          <a:bodyPr>
            <a:normAutofit/>
          </a:bodyPr>
          <a:lstStyle/>
          <a:p>
            <a:r>
              <a:rPr lang="fr-FR" dirty="0"/>
              <a:t>Jeux de données</a:t>
            </a:r>
          </a:p>
        </p:txBody>
      </p:sp>
      <p:sp>
        <p:nvSpPr>
          <p:cNvPr id="3" name="Espace réservé du contenu 2">
            <a:extLst>
              <a:ext uri="{FF2B5EF4-FFF2-40B4-BE49-F238E27FC236}">
                <a16:creationId xmlns:a16="http://schemas.microsoft.com/office/drawing/2014/main" id="{5221289D-07FF-DFFB-B3B9-4400BC252BB4}"/>
              </a:ext>
            </a:extLst>
          </p:cNvPr>
          <p:cNvSpPr>
            <a:spLocks noGrp="1"/>
          </p:cNvSpPr>
          <p:nvPr>
            <p:ph idx="1"/>
          </p:nvPr>
        </p:nvSpPr>
        <p:spPr>
          <a:xfrm>
            <a:off x="4672103" y="640079"/>
            <a:ext cx="6883072" cy="2959155"/>
          </a:xfrm>
        </p:spPr>
        <p:txBody>
          <a:bodyPr>
            <a:normAutofit/>
          </a:bodyPr>
          <a:lstStyle/>
          <a:p>
            <a:pPr marL="0" indent="0">
              <a:lnSpc>
                <a:spcPct val="90000"/>
              </a:lnSpc>
              <a:buNone/>
            </a:pPr>
            <a:r>
              <a:rPr lang="fr-FR" b="1" i="0" dirty="0">
                <a:effectLst/>
                <a:latin typeface="Söhne"/>
              </a:rPr>
              <a:t>Fruits-360 </a:t>
            </a:r>
            <a:r>
              <a:rPr lang="fr-FR" b="1" i="0" dirty="0" err="1">
                <a:effectLst/>
                <a:latin typeface="Söhne"/>
              </a:rPr>
              <a:t>dataset</a:t>
            </a:r>
            <a:r>
              <a:rPr lang="fr-FR" b="1" i="0" dirty="0">
                <a:effectLst/>
                <a:latin typeface="Söhne"/>
              </a:rPr>
              <a:t> : Un ensemble d'images contenant des fruits et des légumes</a:t>
            </a:r>
          </a:p>
          <a:p>
            <a:pPr>
              <a:lnSpc>
                <a:spcPct val="90000"/>
              </a:lnSpc>
            </a:pPr>
            <a:r>
              <a:rPr lang="fr-FR" b="1" i="0" dirty="0">
                <a:effectLst/>
                <a:latin typeface="Söhne"/>
              </a:rPr>
              <a:t>Nombre total d'images :</a:t>
            </a:r>
            <a:r>
              <a:rPr lang="fr-FR" b="0" i="0" dirty="0">
                <a:effectLst/>
                <a:latin typeface="Söhne"/>
              </a:rPr>
              <a:t> 90 483</a:t>
            </a:r>
          </a:p>
          <a:p>
            <a:pPr>
              <a:lnSpc>
                <a:spcPct val="90000"/>
              </a:lnSpc>
            </a:pPr>
            <a:r>
              <a:rPr lang="fr-FR" b="1" i="0" dirty="0">
                <a:effectLst/>
                <a:latin typeface="Söhne"/>
              </a:rPr>
              <a:t>Taille de l'ensemble d'entraînement :</a:t>
            </a:r>
            <a:r>
              <a:rPr lang="fr-FR" b="0" i="0" dirty="0">
                <a:effectLst/>
                <a:latin typeface="Söhne"/>
              </a:rPr>
              <a:t> 67 692 images (une par image de fruit ou de légume).</a:t>
            </a:r>
          </a:p>
          <a:p>
            <a:pPr>
              <a:lnSpc>
                <a:spcPct val="90000"/>
              </a:lnSpc>
            </a:pPr>
            <a:r>
              <a:rPr lang="fr-FR" b="1" i="0" dirty="0">
                <a:effectLst/>
                <a:latin typeface="Söhne"/>
              </a:rPr>
              <a:t>Taille de l'ensemble de test :</a:t>
            </a:r>
            <a:r>
              <a:rPr lang="fr-FR" b="0" i="0" dirty="0">
                <a:effectLst/>
                <a:latin typeface="Söhne"/>
              </a:rPr>
              <a:t> 22 688 images (une par image de fruit ou de légume).</a:t>
            </a:r>
          </a:p>
          <a:p>
            <a:pPr>
              <a:lnSpc>
                <a:spcPct val="90000"/>
              </a:lnSpc>
            </a:pPr>
            <a:r>
              <a:rPr lang="fr-FR" b="1" i="0" dirty="0">
                <a:effectLst/>
                <a:latin typeface="Söhne"/>
              </a:rPr>
              <a:t>Nombre de classes :</a:t>
            </a:r>
            <a:r>
              <a:rPr lang="fr-FR" b="0" i="0" dirty="0">
                <a:effectLst/>
                <a:latin typeface="Söhne"/>
              </a:rPr>
              <a:t> 131 (fruits et légumes).</a:t>
            </a:r>
          </a:p>
          <a:p>
            <a:pPr>
              <a:lnSpc>
                <a:spcPct val="90000"/>
              </a:lnSpc>
            </a:pPr>
            <a:r>
              <a:rPr lang="fr-FR" b="1" i="0" dirty="0">
                <a:effectLst/>
                <a:latin typeface="Söhne"/>
              </a:rPr>
              <a:t>Taille de l'image :</a:t>
            </a:r>
            <a:r>
              <a:rPr lang="fr-FR" b="0" i="0" dirty="0">
                <a:effectLst/>
                <a:latin typeface="Söhne"/>
              </a:rPr>
              <a:t> 100x100 pixels.</a:t>
            </a:r>
          </a:p>
          <a:p>
            <a:pPr fontAlgn="base">
              <a:lnSpc>
                <a:spcPct val="90000"/>
              </a:lnSpc>
            </a:pPr>
            <a:endParaRPr lang="fr-FR" b="0" i="0" dirty="0">
              <a:effectLst/>
              <a:latin typeface="Inter"/>
            </a:endParaRPr>
          </a:p>
        </p:txBody>
      </p:sp>
      <p:sp>
        <p:nvSpPr>
          <p:cNvPr id="4" name="Espace réservé du numéro de diapositive 3">
            <a:extLst>
              <a:ext uri="{FF2B5EF4-FFF2-40B4-BE49-F238E27FC236}">
                <a16:creationId xmlns:a16="http://schemas.microsoft.com/office/drawing/2014/main" id="{376AC595-7AD3-F042-5C1C-F486E9F10F35}"/>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3</a:t>
            </a:fld>
            <a:endParaRPr lang="en-US"/>
          </a:p>
        </p:txBody>
      </p:sp>
      <p:pic>
        <p:nvPicPr>
          <p:cNvPr id="5" name="Image 4">
            <a:extLst>
              <a:ext uri="{FF2B5EF4-FFF2-40B4-BE49-F238E27FC236}">
                <a16:creationId xmlns:a16="http://schemas.microsoft.com/office/drawing/2014/main" id="{1868D1FE-FCB0-7267-C043-5AFC30DEDB8A}"/>
              </a:ext>
            </a:extLst>
          </p:cNvPr>
          <p:cNvPicPr>
            <a:picLocks noChangeAspect="1"/>
          </p:cNvPicPr>
          <p:nvPr/>
        </p:nvPicPr>
        <p:blipFill rotWithShape="1">
          <a:blip r:embed="rId3"/>
          <a:srcRect t="6337"/>
          <a:stretch/>
        </p:blipFill>
        <p:spPr>
          <a:xfrm>
            <a:off x="4849290" y="4300538"/>
            <a:ext cx="6528816" cy="1192446"/>
          </a:xfrm>
          <a:prstGeom prst="rect">
            <a:avLst/>
          </a:prstGeom>
        </p:spPr>
      </p:pic>
    </p:spTree>
    <p:extLst>
      <p:ext uri="{BB962C8B-B14F-4D97-AF65-F5344CB8AC3E}">
        <p14:creationId xmlns:p14="http://schemas.microsoft.com/office/powerpoint/2010/main" val="324115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F892D-7CBF-413D-F204-166FE48AA596}"/>
              </a:ext>
            </a:extLst>
          </p:cNvPr>
          <p:cNvSpPr>
            <a:spLocks noGrp="1"/>
          </p:cNvSpPr>
          <p:nvPr>
            <p:ph type="title"/>
          </p:nvPr>
        </p:nvSpPr>
        <p:spPr>
          <a:xfrm>
            <a:off x="2231136" y="467418"/>
            <a:ext cx="7729728" cy="1188720"/>
          </a:xfrm>
          <a:solidFill>
            <a:srgbClr val="FFFFFF"/>
          </a:solidFill>
        </p:spPr>
        <p:txBody>
          <a:bodyPr>
            <a:normAutofit/>
          </a:bodyPr>
          <a:lstStyle/>
          <a:p>
            <a:r>
              <a:rPr lang="fr-FR" b="1" i="0">
                <a:effectLst/>
                <a:latin typeface="Helvetica Neue" panose="02000503000000020004" pitchFamily="2" charset="0"/>
              </a:rPr>
              <a:t>Amazon Web Services</a:t>
            </a:r>
            <a:r>
              <a:rPr lang="fr-FR" b="0" i="0">
                <a:effectLst/>
                <a:latin typeface="Helvetica Neue" panose="02000503000000020004" pitchFamily="2" charset="0"/>
              </a:rPr>
              <a:t> : </a:t>
            </a:r>
            <a:r>
              <a:rPr lang="fr-FR" dirty="0"/>
              <a:t>AWS</a:t>
            </a:r>
          </a:p>
        </p:txBody>
      </p:sp>
      <p:sp>
        <p:nvSpPr>
          <p:cNvPr id="3" name="Espace réservé du contenu 2">
            <a:extLst>
              <a:ext uri="{FF2B5EF4-FFF2-40B4-BE49-F238E27FC236}">
                <a16:creationId xmlns:a16="http://schemas.microsoft.com/office/drawing/2014/main" id="{7D3CD0F2-D406-727F-C8F0-6FF3C82BF195}"/>
              </a:ext>
            </a:extLst>
          </p:cNvPr>
          <p:cNvSpPr>
            <a:spLocks noGrp="1"/>
          </p:cNvSpPr>
          <p:nvPr>
            <p:ph idx="1"/>
          </p:nvPr>
        </p:nvSpPr>
        <p:spPr>
          <a:xfrm>
            <a:off x="1706062" y="2249424"/>
            <a:ext cx="8779512" cy="2921094"/>
          </a:xfrm>
        </p:spPr>
        <p:txBody>
          <a:bodyPr>
            <a:normAutofit/>
          </a:bodyPr>
          <a:lstStyle/>
          <a:p>
            <a:pPr>
              <a:lnSpc>
                <a:spcPct val="90000"/>
              </a:lnSpc>
            </a:pPr>
            <a:r>
              <a:rPr lang="fr-FR" b="0" i="0" dirty="0">
                <a:solidFill>
                  <a:srgbClr val="404040"/>
                </a:solidFill>
                <a:effectLst/>
              </a:rPr>
              <a:t>Le prestataire le plus connu et qui offre à ce jour l'offre la plus large dans le Cloud </a:t>
            </a:r>
            <a:r>
              <a:rPr lang="fr-FR" dirty="0" err="1">
                <a:solidFill>
                  <a:srgbClr val="404040"/>
                </a:solidFill>
              </a:rPr>
              <a:t>C</a:t>
            </a:r>
            <a:r>
              <a:rPr lang="fr-FR" b="0" i="0" dirty="0" err="1">
                <a:solidFill>
                  <a:srgbClr val="404040"/>
                </a:solidFill>
                <a:effectLst/>
              </a:rPr>
              <a:t>omputing</a:t>
            </a:r>
            <a:r>
              <a:rPr lang="fr-FR" dirty="0">
                <a:solidFill>
                  <a:srgbClr val="404040"/>
                </a:solidFill>
              </a:rPr>
              <a:t>. </a:t>
            </a:r>
            <a:r>
              <a:rPr lang="fr-FR" b="0" i="0" dirty="0">
                <a:solidFill>
                  <a:srgbClr val="404040"/>
                </a:solidFill>
                <a:effectLst/>
              </a:rPr>
              <a:t>Certaines de leurs offres sont parfaitement adaptées à notre problématique. </a:t>
            </a:r>
          </a:p>
          <a:p>
            <a:pPr>
              <a:lnSpc>
                <a:spcPct val="90000"/>
              </a:lnSpc>
            </a:pPr>
            <a:r>
              <a:rPr lang="fr-FR" b="0" i="0" dirty="0">
                <a:solidFill>
                  <a:srgbClr val="404040"/>
                </a:solidFill>
                <a:effectLst/>
              </a:rPr>
              <a:t>L'objectif premier est de pouvoir </a:t>
            </a:r>
            <a:r>
              <a:rPr lang="fr-FR" b="1" i="0" dirty="0">
                <a:solidFill>
                  <a:srgbClr val="404040"/>
                </a:solidFill>
                <a:effectLst/>
              </a:rPr>
              <a:t>louer de la puissance de calcul à la demande</a:t>
            </a:r>
            <a:r>
              <a:rPr lang="fr-FR" b="0" i="0" dirty="0">
                <a:solidFill>
                  <a:srgbClr val="404040"/>
                </a:solidFill>
                <a:effectLst/>
              </a:rPr>
              <a:t>. Permet quel que soit la charge de travail d’obtenir suffisamment de puissance de calcul pour pouvoir traiter nos images, même si le volume de données venait à fortement augmenter.</a:t>
            </a:r>
          </a:p>
          <a:p>
            <a:pPr>
              <a:lnSpc>
                <a:spcPct val="90000"/>
              </a:lnSpc>
            </a:pPr>
            <a:r>
              <a:rPr lang="fr-FR" b="0" i="0" dirty="0">
                <a:solidFill>
                  <a:srgbClr val="404040"/>
                </a:solidFill>
                <a:effectLst/>
              </a:rPr>
              <a:t>La capacité d'utiliser cette puissance de calcul à la demande permet de diminuer drastiquement les coûts si l'on compare les coûts d'une location de serveur complet sur une durée fixe (1 mois, 1 année par exemple).</a:t>
            </a:r>
          </a:p>
        </p:txBody>
      </p:sp>
      <p:sp>
        <p:nvSpPr>
          <p:cNvPr id="4" name="Espace réservé du numéro de diapositive 3">
            <a:extLst>
              <a:ext uri="{FF2B5EF4-FFF2-40B4-BE49-F238E27FC236}">
                <a16:creationId xmlns:a16="http://schemas.microsoft.com/office/drawing/2014/main" id="{D45C64B2-798F-DC95-8631-324DFB43C2B7}"/>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4</a:t>
            </a:fld>
            <a:endParaRPr lang="en-US"/>
          </a:p>
        </p:txBody>
      </p:sp>
      <p:pic>
        <p:nvPicPr>
          <p:cNvPr id="1026" name="Picture 2" descr="Amazon Web Services Logo, symbol, meaning, history, PNG, brand">
            <a:extLst>
              <a:ext uri="{FF2B5EF4-FFF2-40B4-BE49-F238E27FC236}">
                <a16:creationId xmlns:a16="http://schemas.microsoft.com/office/drawing/2014/main" id="{1A733D8C-747D-1E5A-5969-3C5498FCB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8" y="5573943"/>
            <a:ext cx="2184399" cy="122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40EBB5-A240-F1FD-FAC6-092ADABF9A26}"/>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F5294E-0718-AC52-B986-69D76CBEE432}"/>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Solution technique EMR</a:t>
            </a:r>
          </a:p>
        </p:txBody>
      </p:sp>
      <p:sp>
        <p:nvSpPr>
          <p:cNvPr id="6" name="ZoneTexte 5">
            <a:extLst>
              <a:ext uri="{FF2B5EF4-FFF2-40B4-BE49-F238E27FC236}">
                <a16:creationId xmlns:a16="http://schemas.microsoft.com/office/drawing/2014/main" id="{222EBB1A-E73A-72D4-DA45-D14F53B24474}"/>
              </a:ext>
            </a:extLst>
          </p:cNvPr>
          <p:cNvSpPr txBox="1"/>
          <p:nvPr/>
        </p:nvSpPr>
        <p:spPr>
          <a:xfrm>
            <a:off x="1483743" y="1843590"/>
            <a:ext cx="9275179" cy="3766254"/>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sz="1600" b="0" i="0" dirty="0">
                <a:solidFill>
                  <a:srgbClr val="404040"/>
                </a:solidFill>
                <a:effectLst/>
              </a:rPr>
              <a:t>Solution </a:t>
            </a:r>
            <a:r>
              <a:rPr lang="en-US" sz="1600" b="1" i="0" dirty="0">
                <a:solidFill>
                  <a:srgbClr val="404040"/>
                </a:solidFill>
                <a:effectLst/>
              </a:rPr>
              <a:t>PAAS</a:t>
            </a:r>
            <a:r>
              <a:rPr lang="en-US" sz="1600" b="0" i="0" dirty="0">
                <a:solidFill>
                  <a:srgbClr val="404040"/>
                </a:solidFill>
                <a:effectLst/>
              </a:rPr>
              <a:t> (</a:t>
            </a:r>
            <a:r>
              <a:rPr lang="en-US" sz="1600" b="0" i="0" dirty="0" err="1">
                <a:solidFill>
                  <a:srgbClr val="404040"/>
                </a:solidFill>
                <a:effectLst/>
              </a:rPr>
              <a:t>Plateforme</a:t>
            </a:r>
            <a:r>
              <a:rPr lang="en-US" sz="1600" b="0" i="0" dirty="0">
                <a:solidFill>
                  <a:srgbClr val="404040"/>
                </a:solidFill>
                <a:effectLst/>
              </a:rPr>
              <a:t> As A Service) : </a:t>
            </a:r>
            <a:r>
              <a:rPr lang="en-US" sz="1600" dirty="0">
                <a:solidFill>
                  <a:srgbClr val="404040"/>
                </a:solidFill>
              </a:rPr>
              <a:t>Le service </a:t>
            </a:r>
            <a:r>
              <a:rPr lang="en-US" sz="1600" b="1" dirty="0">
                <a:solidFill>
                  <a:srgbClr val="404040"/>
                </a:solidFill>
              </a:rPr>
              <a:t>EMR</a:t>
            </a:r>
            <a:r>
              <a:rPr lang="en-US" sz="1600" dirty="0">
                <a:solidFill>
                  <a:srgbClr val="404040"/>
                </a:solidFill>
              </a:rPr>
              <a:t> : </a:t>
            </a:r>
            <a:r>
              <a:rPr lang="en-US" sz="1600" b="0" i="0" dirty="0" err="1">
                <a:solidFill>
                  <a:srgbClr val="404040"/>
                </a:solidFill>
                <a:effectLst/>
              </a:rPr>
              <a:t>louer</a:t>
            </a:r>
            <a:r>
              <a:rPr lang="en-US" sz="1600" b="0" i="0" dirty="0">
                <a:solidFill>
                  <a:srgbClr val="404040"/>
                </a:solidFill>
                <a:effectLst/>
              </a:rPr>
              <a:t> des</a:t>
            </a:r>
            <a:r>
              <a:rPr lang="en-US" sz="1600" i="0" dirty="0">
                <a:solidFill>
                  <a:srgbClr val="404040"/>
                </a:solidFill>
                <a:effectLst/>
              </a:rPr>
              <a:t> instances </a:t>
            </a:r>
            <a:r>
              <a:rPr lang="en-US" sz="1600" b="1" i="0" dirty="0">
                <a:solidFill>
                  <a:srgbClr val="404040"/>
                </a:solidFill>
                <a:effectLst/>
              </a:rPr>
              <a:t>EC2</a:t>
            </a:r>
            <a:r>
              <a:rPr lang="en-US" sz="1600" dirty="0">
                <a:solidFill>
                  <a:srgbClr val="404040"/>
                </a:solidFill>
              </a:rPr>
              <a:t> </a:t>
            </a:r>
            <a:r>
              <a:rPr lang="en-US" sz="1600" b="0" i="0" dirty="0">
                <a:solidFill>
                  <a:srgbClr val="404040"/>
                </a:solidFill>
                <a:effectLst/>
              </a:rPr>
              <a:t>avec des applications </a:t>
            </a:r>
            <a:r>
              <a:rPr lang="en-US" sz="1600" b="0" i="0" dirty="0" err="1">
                <a:solidFill>
                  <a:srgbClr val="404040"/>
                </a:solidFill>
                <a:effectLst/>
              </a:rPr>
              <a:t>préinstallées</a:t>
            </a:r>
            <a:r>
              <a:rPr lang="en-US" sz="1600" b="0" i="0" dirty="0">
                <a:solidFill>
                  <a:srgbClr val="404040"/>
                </a:solidFill>
                <a:effectLst/>
              </a:rPr>
              <a:t> et </a:t>
            </a:r>
            <a:r>
              <a:rPr lang="en-US" sz="1600" b="0" i="0" dirty="0" err="1">
                <a:solidFill>
                  <a:srgbClr val="404040"/>
                </a:solidFill>
                <a:effectLst/>
              </a:rPr>
              <a:t>configurées</a:t>
            </a:r>
            <a:r>
              <a:rPr lang="en-US" sz="1600" b="0" i="0" dirty="0">
                <a:solidFill>
                  <a:srgbClr val="404040"/>
                </a:solidFill>
                <a:effectLst/>
              </a:rPr>
              <a:t> (Spark,  TensorFlow,  </a:t>
            </a:r>
            <a:r>
              <a:rPr lang="en-US" sz="1600" b="0" i="0" dirty="0" err="1">
                <a:solidFill>
                  <a:srgbClr val="404040"/>
                </a:solidFill>
                <a:effectLst/>
              </a:rPr>
              <a:t>JupyterHub</a:t>
            </a:r>
            <a:r>
              <a:rPr lang="en-US" sz="1600" b="0" i="0" dirty="0">
                <a:solidFill>
                  <a:srgbClr val="404040"/>
                </a:solidFill>
                <a:effectLst/>
              </a:rPr>
              <a:t>)</a:t>
            </a:r>
          </a:p>
          <a:p>
            <a:pPr marL="0" indent="-228600" defTabSz="914400">
              <a:lnSpc>
                <a:spcPct val="90000"/>
              </a:lnSpc>
              <a:spcBef>
                <a:spcPts val="1000"/>
              </a:spcBef>
              <a:buClr>
                <a:schemeClr val="accent2"/>
              </a:buClr>
              <a:buFont typeface="Arial" panose="020B0604020202020204" pitchFamily="34" charset="0"/>
              <a:buChar char="•"/>
            </a:pPr>
            <a:r>
              <a:rPr lang="en-US" sz="1400" b="0" i="0" dirty="0" err="1">
                <a:solidFill>
                  <a:srgbClr val="404040"/>
                </a:solidFill>
                <a:effectLst/>
              </a:rPr>
              <a:t>Facilité</a:t>
            </a:r>
            <a:r>
              <a:rPr lang="en-US" sz="1400" b="0" i="0" dirty="0">
                <a:solidFill>
                  <a:srgbClr val="404040"/>
                </a:solidFill>
                <a:effectLst/>
              </a:rPr>
              <a:t> de mise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œuvre</a:t>
            </a:r>
            <a:r>
              <a:rPr lang="en-US" sz="1400" b="0" i="0" dirty="0">
                <a:solidFill>
                  <a:srgbClr val="404040"/>
                </a:solidFill>
                <a:effectLst/>
              </a:rPr>
              <a:t> : très </a:t>
            </a:r>
            <a:r>
              <a:rPr lang="en-US" sz="1400" b="0" i="0" dirty="0" err="1">
                <a:solidFill>
                  <a:srgbClr val="404040"/>
                </a:solidFill>
                <a:effectLst/>
              </a:rPr>
              <a:t>peu</a:t>
            </a:r>
            <a:r>
              <a:rPr lang="en-US" sz="1400" b="0" i="0" dirty="0">
                <a:solidFill>
                  <a:srgbClr val="404040"/>
                </a:solidFill>
                <a:effectLst/>
              </a:rPr>
              <a:t> de configuration </a:t>
            </a:r>
            <a:r>
              <a:rPr lang="en-US" sz="1400" b="0" i="0" dirty="0" err="1">
                <a:solidFill>
                  <a:srgbClr val="404040"/>
                </a:solidFill>
                <a:effectLst/>
              </a:rPr>
              <a:t>sont</a:t>
            </a:r>
            <a:r>
              <a:rPr lang="en-US" sz="1400" b="0" i="0" dirty="0">
                <a:solidFill>
                  <a:srgbClr val="404040"/>
                </a:solidFill>
                <a:effectLst/>
              </a:rPr>
              <a:t> suffisantes pour </a:t>
            </a:r>
            <a:r>
              <a:rPr lang="en-US" sz="1400" b="0" i="0" dirty="0" err="1">
                <a:solidFill>
                  <a:srgbClr val="404040"/>
                </a:solidFill>
                <a:effectLst/>
              </a:rPr>
              <a:t>obtenir</a:t>
            </a:r>
            <a:r>
              <a:rPr lang="en-US" sz="1400" b="0" i="0" dirty="0">
                <a:solidFill>
                  <a:srgbClr val="404040"/>
                </a:solidFill>
                <a:effectLst/>
              </a:rPr>
              <a:t> un </a:t>
            </a:r>
            <a:r>
              <a:rPr lang="en-US" sz="1400" b="0" i="0" dirty="0" err="1">
                <a:solidFill>
                  <a:srgbClr val="404040"/>
                </a:solidFill>
                <a:effectLst/>
              </a:rPr>
              <a:t>environnement</a:t>
            </a:r>
            <a:r>
              <a:rPr lang="en-US" sz="1400" b="0" i="0" dirty="0">
                <a:solidFill>
                  <a:srgbClr val="404040"/>
                </a:solidFill>
                <a:effectLst/>
              </a:rPr>
              <a:t> </a:t>
            </a:r>
            <a:r>
              <a:rPr lang="en-US" sz="1400" b="0" i="0" dirty="0" err="1">
                <a:solidFill>
                  <a:srgbClr val="404040"/>
                </a:solidFill>
                <a:effectLst/>
              </a:rPr>
              <a:t>parfaitement</a:t>
            </a:r>
            <a:r>
              <a:rPr lang="en-US" sz="1400" b="0" i="0" dirty="0">
                <a:solidFill>
                  <a:srgbClr val="404040"/>
                </a:solidFill>
                <a:effectLst/>
              </a:rPr>
              <a:t> </a:t>
            </a:r>
            <a:r>
              <a:rPr lang="en-US" sz="1400" b="0" i="0" dirty="0" err="1">
                <a:solidFill>
                  <a:srgbClr val="404040"/>
                </a:solidFill>
                <a:effectLst/>
              </a:rPr>
              <a:t>fonctionnel</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err="1">
                <a:solidFill>
                  <a:srgbClr val="404040"/>
                </a:solidFill>
                <a:effectLst/>
              </a:rPr>
              <a:t>Rapidité</a:t>
            </a:r>
            <a:r>
              <a:rPr lang="en-US" sz="1400" b="0" i="0" dirty="0">
                <a:solidFill>
                  <a:srgbClr val="404040"/>
                </a:solidFill>
                <a:effectLst/>
              </a:rPr>
              <a:t> de mise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œuvre</a:t>
            </a:r>
            <a:r>
              <a:rPr lang="en-US" sz="1400" b="0" i="0" dirty="0">
                <a:solidFill>
                  <a:srgbClr val="404040"/>
                </a:solidFill>
                <a:effectLst/>
              </a:rPr>
              <a:t> : </a:t>
            </a:r>
            <a:r>
              <a:rPr lang="en-US" sz="1400" b="0" i="0" dirty="0" err="1">
                <a:solidFill>
                  <a:srgbClr val="404040"/>
                </a:solidFill>
                <a:effectLst/>
              </a:rPr>
              <a:t>une</a:t>
            </a:r>
            <a:r>
              <a:rPr lang="en-US" sz="1400" b="0" i="0" dirty="0">
                <a:solidFill>
                  <a:srgbClr val="404040"/>
                </a:solidFill>
                <a:effectLst/>
              </a:rPr>
              <a:t> </a:t>
            </a:r>
            <a:r>
              <a:rPr lang="en-US" sz="1400" b="0" i="0" dirty="0" err="1">
                <a:solidFill>
                  <a:srgbClr val="404040"/>
                </a:solidFill>
                <a:effectLst/>
              </a:rPr>
              <a:t>fois</a:t>
            </a:r>
            <a:r>
              <a:rPr lang="en-US" sz="1400" b="0" i="0" dirty="0">
                <a:solidFill>
                  <a:srgbClr val="404040"/>
                </a:solidFill>
                <a:effectLst/>
              </a:rPr>
              <a:t> la première configuration </a:t>
            </a:r>
            <a:r>
              <a:rPr lang="en-US" sz="1400" b="0" i="0" dirty="0" err="1">
                <a:solidFill>
                  <a:srgbClr val="404040"/>
                </a:solidFill>
                <a:effectLst/>
              </a:rPr>
              <a:t>réalisée</a:t>
            </a:r>
            <a:r>
              <a:rPr lang="en-US" sz="1400" b="0" i="0" dirty="0">
                <a:solidFill>
                  <a:srgbClr val="404040"/>
                </a:solidFill>
                <a:effectLst/>
              </a:rPr>
              <a:t>, il </a:t>
            </a:r>
            <a:r>
              <a:rPr lang="en-US" sz="1400" b="0" i="0" dirty="0" err="1">
                <a:solidFill>
                  <a:srgbClr val="404040"/>
                </a:solidFill>
                <a:effectLst/>
              </a:rPr>
              <a:t>est</a:t>
            </a:r>
            <a:r>
              <a:rPr lang="en-US" sz="1400" b="0" i="0" dirty="0">
                <a:solidFill>
                  <a:srgbClr val="404040"/>
                </a:solidFill>
                <a:effectLst/>
              </a:rPr>
              <a:t> très facile et très </a:t>
            </a:r>
            <a:r>
              <a:rPr lang="en-US" sz="1400" b="0" i="0" dirty="0" err="1">
                <a:solidFill>
                  <a:srgbClr val="404040"/>
                </a:solidFill>
                <a:effectLst/>
              </a:rPr>
              <a:t>rapide</a:t>
            </a:r>
            <a:r>
              <a:rPr lang="en-US" sz="1400" b="0" i="0" dirty="0">
                <a:solidFill>
                  <a:srgbClr val="404040"/>
                </a:solidFill>
                <a:effectLst/>
              </a:rPr>
              <a:t> de </a:t>
            </a:r>
            <a:r>
              <a:rPr lang="en-US" sz="1400" b="0" i="0" dirty="0" err="1">
                <a:solidFill>
                  <a:srgbClr val="404040"/>
                </a:solidFill>
                <a:effectLst/>
              </a:rPr>
              <a:t>recréer</a:t>
            </a:r>
            <a:r>
              <a:rPr lang="en-US" sz="1400" b="0" i="0" dirty="0">
                <a:solidFill>
                  <a:srgbClr val="404040"/>
                </a:solidFill>
                <a:effectLst/>
              </a:rPr>
              <a:t> des clusters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l'identique</a:t>
            </a:r>
            <a:r>
              <a:rPr lang="en-US" sz="1400" b="0" i="0" dirty="0">
                <a:solidFill>
                  <a:srgbClr val="404040"/>
                </a:solidFill>
                <a:effectLst/>
              </a:rPr>
              <a:t> qui </a:t>
            </a:r>
            <a:r>
              <a:rPr lang="en-US" sz="1400" b="0" i="0" dirty="0" err="1">
                <a:solidFill>
                  <a:srgbClr val="404040"/>
                </a:solidFill>
                <a:effectLst/>
              </a:rPr>
              <a:t>seront</a:t>
            </a:r>
            <a:r>
              <a:rPr lang="en-US" sz="1400" b="0" i="0" dirty="0">
                <a:solidFill>
                  <a:srgbClr val="404040"/>
                </a:solidFill>
                <a:effectLst/>
              </a:rPr>
              <a:t> </a:t>
            </a:r>
            <a:r>
              <a:rPr lang="en-US" sz="1400" b="0" i="0" dirty="0" err="1">
                <a:solidFill>
                  <a:srgbClr val="404040"/>
                </a:solidFill>
                <a:effectLst/>
              </a:rPr>
              <a:t>disponibles</a:t>
            </a:r>
            <a:r>
              <a:rPr lang="en-US" sz="1400" b="0" i="0" dirty="0">
                <a:solidFill>
                  <a:srgbClr val="404040"/>
                </a:solidFill>
                <a:effectLst/>
              </a:rPr>
              <a:t> </a:t>
            </a:r>
            <a:r>
              <a:rPr lang="en-US" sz="1400" b="0" i="0" dirty="0" err="1">
                <a:solidFill>
                  <a:srgbClr val="404040"/>
                </a:solidFill>
                <a:effectLst/>
              </a:rPr>
              <a:t>presque</a:t>
            </a:r>
            <a:r>
              <a:rPr lang="en-US" sz="1400" b="0" i="0" dirty="0">
                <a:solidFill>
                  <a:srgbClr val="404040"/>
                </a:solidFill>
                <a:effectLst/>
              </a:rPr>
              <a:t> </a:t>
            </a:r>
            <a:r>
              <a:rPr lang="en-US" sz="1400" b="0" i="0" dirty="0" err="1">
                <a:solidFill>
                  <a:srgbClr val="404040"/>
                </a:solidFill>
                <a:effectLst/>
              </a:rPr>
              <a:t>instantanément</a:t>
            </a:r>
            <a:r>
              <a:rPr lang="en-US" sz="1400" b="0" i="0" dirty="0">
                <a:solidFill>
                  <a:srgbClr val="404040"/>
                </a:solidFill>
                <a:effectLst/>
              </a:rPr>
              <a:t> </a:t>
            </a: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Solutions </a:t>
            </a:r>
            <a:r>
              <a:rPr lang="en-US" sz="1400" b="0" i="0" dirty="0" err="1">
                <a:solidFill>
                  <a:srgbClr val="404040"/>
                </a:solidFill>
                <a:effectLst/>
              </a:rPr>
              <a:t>matérielles</a:t>
            </a:r>
            <a:r>
              <a:rPr lang="en-US" sz="1400" b="0" i="0" dirty="0">
                <a:solidFill>
                  <a:srgbClr val="404040"/>
                </a:solidFill>
                <a:effectLst/>
              </a:rPr>
              <a:t> et </a:t>
            </a:r>
            <a:r>
              <a:rPr lang="en-US" sz="1400" b="0" i="0" dirty="0" err="1">
                <a:solidFill>
                  <a:srgbClr val="404040"/>
                </a:solidFill>
                <a:effectLst/>
              </a:rPr>
              <a:t>logicielles</a:t>
            </a:r>
            <a:r>
              <a:rPr lang="en-US" sz="1400" b="0" i="0" dirty="0">
                <a:solidFill>
                  <a:srgbClr val="404040"/>
                </a:solidFill>
                <a:effectLst/>
              </a:rPr>
              <a:t> </a:t>
            </a:r>
            <a:r>
              <a:rPr lang="en-US" sz="1400" b="0" i="0" dirty="0" err="1">
                <a:solidFill>
                  <a:srgbClr val="404040"/>
                </a:solidFill>
                <a:effectLst/>
              </a:rPr>
              <a:t>optimisées</a:t>
            </a:r>
            <a:r>
              <a:rPr lang="en-US" sz="1400" b="0" i="0" dirty="0">
                <a:solidFill>
                  <a:srgbClr val="404040"/>
                </a:solidFill>
                <a:effectLst/>
              </a:rPr>
              <a:t> par les </a:t>
            </a:r>
            <a:r>
              <a:rPr lang="en-US" sz="1400" b="0" i="0" dirty="0" err="1">
                <a:solidFill>
                  <a:srgbClr val="404040"/>
                </a:solidFill>
                <a:effectLst/>
              </a:rPr>
              <a:t>ingénieurs</a:t>
            </a:r>
            <a:r>
              <a:rPr lang="en-US" sz="1400" b="0" i="0" dirty="0">
                <a:solidFill>
                  <a:srgbClr val="404040"/>
                </a:solidFill>
                <a:effectLst/>
              </a:rPr>
              <a:t> </a:t>
            </a:r>
            <a:r>
              <a:rPr lang="en-US" sz="1400" b="0" i="0" dirty="0" err="1">
                <a:solidFill>
                  <a:srgbClr val="404040"/>
                </a:solidFill>
                <a:effectLst/>
              </a:rPr>
              <a:t>d’AWS</a:t>
            </a:r>
            <a:r>
              <a:rPr lang="en-US" sz="1400" b="0" i="0" dirty="0">
                <a:solidFill>
                  <a:srgbClr val="404040"/>
                </a:solidFill>
                <a:effectLst/>
              </a:rPr>
              <a:t> : les versions </a:t>
            </a:r>
            <a:r>
              <a:rPr lang="en-US" sz="1400" b="0" i="0" dirty="0" err="1">
                <a:solidFill>
                  <a:srgbClr val="404040"/>
                </a:solidFill>
                <a:effectLst/>
              </a:rPr>
              <a:t>installées</a:t>
            </a:r>
            <a:r>
              <a:rPr lang="en-US" sz="1400" b="0" i="0" dirty="0">
                <a:solidFill>
                  <a:srgbClr val="404040"/>
                </a:solidFill>
                <a:effectLst/>
              </a:rPr>
              <a:t> </a:t>
            </a:r>
            <a:r>
              <a:rPr lang="en-US" sz="1400" b="0" i="0" dirty="0" err="1">
                <a:solidFill>
                  <a:srgbClr val="404040"/>
                </a:solidFill>
                <a:effectLst/>
              </a:rPr>
              <a:t>vont</a:t>
            </a:r>
            <a:r>
              <a:rPr lang="en-US" sz="1400" b="0" i="0" dirty="0">
                <a:solidFill>
                  <a:srgbClr val="404040"/>
                </a:solidFill>
                <a:effectLst/>
              </a:rPr>
              <a:t> </a:t>
            </a:r>
            <a:r>
              <a:rPr lang="en-US" sz="1400" b="0" i="0" dirty="0" err="1">
                <a:solidFill>
                  <a:srgbClr val="404040"/>
                </a:solidFill>
                <a:effectLst/>
              </a:rPr>
              <a:t>fonctionner</a:t>
            </a:r>
            <a:r>
              <a:rPr lang="en-US" sz="1400" b="0" i="0" dirty="0">
                <a:solidFill>
                  <a:srgbClr val="404040"/>
                </a:solidFill>
                <a:effectLst/>
              </a:rPr>
              <a:t> et que </a:t>
            </a:r>
            <a:r>
              <a:rPr lang="en-US" sz="1400" b="0" i="0" dirty="0" err="1">
                <a:solidFill>
                  <a:srgbClr val="404040"/>
                </a:solidFill>
                <a:effectLst/>
              </a:rPr>
              <a:t>l'architecture</a:t>
            </a:r>
            <a:r>
              <a:rPr lang="en-US" sz="1400" b="0" i="0" dirty="0">
                <a:solidFill>
                  <a:srgbClr val="404040"/>
                </a:solidFill>
                <a:effectLst/>
              </a:rPr>
              <a:t> </a:t>
            </a:r>
            <a:r>
              <a:rPr lang="en-US" sz="1400" b="0" i="0" dirty="0" err="1">
                <a:solidFill>
                  <a:srgbClr val="404040"/>
                </a:solidFill>
                <a:effectLst/>
              </a:rPr>
              <a:t>proposée</a:t>
            </a:r>
            <a:r>
              <a:rPr lang="en-US" sz="1400" b="0" i="0" dirty="0">
                <a:solidFill>
                  <a:srgbClr val="404040"/>
                </a:solidFill>
                <a:effectLst/>
              </a:rPr>
              <a:t> </a:t>
            </a:r>
            <a:r>
              <a:rPr lang="en-US" sz="1400" b="0" i="0" dirty="0" err="1">
                <a:solidFill>
                  <a:srgbClr val="404040"/>
                </a:solidFill>
                <a:effectLst/>
              </a:rPr>
              <a:t>est</a:t>
            </a:r>
            <a:r>
              <a:rPr lang="en-US" sz="1400" b="0" i="0" dirty="0">
                <a:solidFill>
                  <a:srgbClr val="404040"/>
                </a:solidFill>
                <a:effectLst/>
              </a:rPr>
              <a:t> </a:t>
            </a:r>
            <a:r>
              <a:rPr lang="en-US" sz="1400" b="0" i="0" dirty="0" err="1">
                <a:solidFill>
                  <a:srgbClr val="404040"/>
                </a:solidFill>
                <a:effectLst/>
              </a:rPr>
              <a:t>optimisée</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stable</a:t>
            </a: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a:t>
            </a:r>
            <a:r>
              <a:rPr lang="en-US" sz="1400" b="0" i="0" dirty="0" err="1">
                <a:solidFill>
                  <a:srgbClr val="404040"/>
                </a:solidFill>
                <a:effectLst/>
              </a:rPr>
              <a:t>évolutive</a:t>
            </a:r>
            <a:r>
              <a:rPr lang="en-US" sz="1400" b="0" i="0" dirty="0">
                <a:solidFill>
                  <a:srgbClr val="404040"/>
                </a:solidFill>
                <a:effectLst/>
              </a:rPr>
              <a:t> : facile </a:t>
            </a:r>
            <a:r>
              <a:rPr lang="en-US" sz="1400" b="0" i="0" dirty="0" err="1">
                <a:solidFill>
                  <a:srgbClr val="404040"/>
                </a:solidFill>
                <a:effectLst/>
              </a:rPr>
              <a:t>d’obtenir</a:t>
            </a:r>
            <a:r>
              <a:rPr lang="en-US" sz="1400" b="0" i="0" dirty="0">
                <a:solidFill>
                  <a:srgbClr val="404040"/>
                </a:solidFill>
                <a:effectLst/>
              </a:rPr>
              <a:t>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chaque</a:t>
            </a:r>
            <a:r>
              <a:rPr lang="en-US" sz="1400" b="0" i="0" dirty="0">
                <a:solidFill>
                  <a:srgbClr val="404040"/>
                </a:solidFill>
                <a:effectLst/>
              </a:rPr>
              <a:t> nouvelle </a:t>
            </a:r>
            <a:r>
              <a:rPr lang="en-US" sz="1400" b="0" i="0" dirty="0" err="1">
                <a:solidFill>
                  <a:srgbClr val="404040"/>
                </a:solidFill>
                <a:effectLst/>
              </a:rPr>
              <a:t>instanciation</a:t>
            </a:r>
            <a:r>
              <a:rPr lang="en-US" sz="1400" b="0" i="0" dirty="0">
                <a:solidFill>
                  <a:srgbClr val="404040"/>
                </a:solidFill>
                <a:effectLst/>
              </a:rPr>
              <a:t> </a:t>
            </a:r>
            <a:r>
              <a:rPr lang="en-US" sz="1400" b="0" i="0" dirty="0" err="1">
                <a:solidFill>
                  <a:srgbClr val="404040"/>
                </a:solidFill>
                <a:effectLst/>
              </a:rPr>
              <a:t>une</a:t>
            </a:r>
            <a:r>
              <a:rPr lang="en-US" sz="1400" b="0" i="0" dirty="0">
                <a:solidFill>
                  <a:srgbClr val="404040"/>
                </a:solidFill>
                <a:effectLst/>
              </a:rPr>
              <a:t> version </a:t>
            </a:r>
            <a:r>
              <a:rPr lang="en-US" sz="1400" b="0" i="0" dirty="0" err="1">
                <a:solidFill>
                  <a:srgbClr val="404040"/>
                </a:solidFill>
                <a:effectLst/>
              </a:rPr>
              <a:t>à</a:t>
            </a:r>
            <a:r>
              <a:rPr lang="en-US" sz="1400" b="0" i="0" dirty="0">
                <a:solidFill>
                  <a:srgbClr val="404040"/>
                </a:solidFill>
                <a:effectLst/>
              </a:rPr>
              <a:t> jour de </a:t>
            </a:r>
            <a:r>
              <a:rPr lang="en-US" sz="1400" b="0" i="0" dirty="0" err="1">
                <a:solidFill>
                  <a:srgbClr val="404040"/>
                </a:solidFill>
                <a:effectLst/>
              </a:rPr>
              <a:t>chaque</a:t>
            </a:r>
            <a:r>
              <a:rPr lang="en-US" sz="1400" b="0" i="0" dirty="0">
                <a:solidFill>
                  <a:srgbClr val="404040"/>
                </a:solidFill>
                <a:effectLst/>
              </a:rPr>
              <a:t> package,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étant</a:t>
            </a:r>
            <a:r>
              <a:rPr lang="en-US" sz="1400" b="0" i="0" dirty="0">
                <a:solidFill>
                  <a:srgbClr val="404040"/>
                </a:solidFill>
                <a:effectLst/>
              </a:rPr>
              <a:t> </a:t>
            </a:r>
            <a:r>
              <a:rPr lang="en-US" sz="1400" b="0" i="0" dirty="0" err="1">
                <a:solidFill>
                  <a:srgbClr val="404040"/>
                </a:solidFill>
                <a:effectLst/>
              </a:rPr>
              <a:t>garanti</a:t>
            </a:r>
            <a:r>
              <a:rPr lang="en-US" sz="1400" b="0" i="0" dirty="0">
                <a:solidFill>
                  <a:srgbClr val="404040"/>
                </a:solidFill>
                <a:effectLst/>
              </a:rPr>
              <a:t> de </a:t>
            </a:r>
            <a:r>
              <a:rPr lang="en-US" sz="1400" b="0" i="0" dirty="0" err="1">
                <a:solidFill>
                  <a:srgbClr val="404040"/>
                </a:solidFill>
                <a:effectLst/>
              </a:rPr>
              <a:t>leur</a:t>
            </a:r>
            <a:r>
              <a:rPr lang="en-US" sz="1400" b="0" i="0" dirty="0">
                <a:solidFill>
                  <a:srgbClr val="404040"/>
                </a:solidFill>
                <a:effectLst/>
              </a:rPr>
              <a:t> </a:t>
            </a:r>
            <a:r>
              <a:rPr lang="en-US" sz="1400" b="0" i="0" dirty="0" err="1">
                <a:solidFill>
                  <a:srgbClr val="404040"/>
                </a:solidFill>
                <a:effectLst/>
              </a:rPr>
              <a:t>compatibilité</a:t>
            </a:r>
            <a:r>
              <a:rPr lang="en-US" sz="1400" b="0" i="0" dirty="0">
                <a:solidFill>
                  <a:srgbClr val="404040"/>
                </a:solidFill>
                <a:effectLst/>
              </a:rPr>
              <a:t> avec le </a:t>
            </a:r>
            <a:r>
              <a:rPr lang="en-US" sz="1400" b="0" i="0" dirty="0" err="1">
                <a:solidFill>
                  <a:srgbClr val="404040"/>
                </a:solidFill>
                <a:effectLst/>
              </a:rPr>
              <a:t>reste</a:t>
            </a:r>
            <a:r>
              <a:rPr lang="en-US" sz="1400" b="0" i="0" dirty="0">
                <a:solidFill>
                  <a:srgbClr val="404040"/>
                </a:solidFill>
                <a:effectLst/>
              </a:rPr>
              <a:t> de </a:t>
            </a:r>
            <a:r>
              <a:rPr lang="en-US" sz="1400" b="0" i="0" dirty="0" err="1">
                <a:solidFill>
                  <a:srgbClr val="404040"/>
                </a:solidFill>
                <a:effectLst/>
              </a:rPr>
              <a:t>l’environnement</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a:t>
            </a:r>
            <a:r>
              <a:rPr lang="en-US" sz="1400" b="0" i="0" dirty="0" err="1">
                <a:solidFill>
                  <a:srgbClr val="404040"/>
                </a:solidFill>
                <a:effectLst/>
              </a:rPr>
              <a:t>sécurisée</a:t>
            </a:r>
            <a:r>
              <a:rPr lang="en-US" sz="1400" b="0" i="0" dirty="0">
                <a:solidFill>
                  <a:srgbClr val="404040"/>
                </a:solidFill>
                <a:effectLst/>
              </a:rPr>
              <a:t> : Les </a:t>
            </a:r>
            <a:r>
              <a:rPr lang="en-US" sz="1400" b="0" i="0" dirty="0" err="1">
                <a:solidFill>
                  <a:srgbClr val="404040"/>
                </a:solidFill>
                <a:effectLst/>
              </a:rPr>
              <a:t>éventuels</a:t>
            </a:r>
            <a:r>
              <a:rPr lang="en-US" sz="1400" b="0" i="0" dirty="0">
                <a:solidFill>
                  <a:srgbClr val="404040"/>
                </a:solidFill>
                <a:effectLst/>
              </a:rPr>
              <a:t> </a:t>
            </a:r>
            <a:r>
              <a:rPr lang="en-US" sz="1400" b="0" i="0" dirty="0" err="1">
                <a:solidFill>
                  <a:srgbClr val="404040"/>
                </a:solidFill>
                <a:effectLst/>
              </a:rPr>
              <a:t>patchs</a:t>
            </a:r>
            <a:r>
              <a:rPr lang="en-US" sz="1400" b="0" i="0" dirty="0">
                <a:solidFill>
                  <a:srgbClr val="404040"/>
                </a:solidFill>
                <a:effectLst/>
              </a:rPr>
              <a:t> de </a:t>
            </a:r>
            <a:r>
              <a:rPr lang="en-US" sz="1400" b="0" i="0" dirty="0" err="1">
                <a:solidFill>
                  <a:srgbClr val="404040"/>
                </a:solidFill>
                <a:effectLst/>
              </a:rPr>
              <a:t>sécurité</a:t>
            </a:r>
            <a:r>
              <a:rPr lang="en-US" sz="1400" b="0" i="0" dirty="0">
                <a:solidFill>
                  <a:srgbClr val="404040"/>
                </a:solidFill>
                <a:effectLst/>
              </a:rPr>
              <a:t> </a:t>
            </a:r>
            <a:r>
              <a:rPr lang="en-US" sz="1400" b="0" i="0" dirty="0" err="1">
                <a:solidFill>
                  <a:srgbClr val="404040"/>
                </a:solidFill>
                <a:effectLst/>
              </a:rPr>
              <a:t>seront</a:t>
            </a:r>
            <a:r>
              <a:rPr lang="en-US" sz="1400" b="0" i="0" dirty="0">
                <a:solidFill>
                  <a:srgbClr val="404040"/>
                </a:solidFill>
                <a:effectLst/>
              </a:rPr>
              <a:t> </a:t>
            </a:r>
            <a:r>
              <a:rPr lang="en-US" sz="1400" b="0" i="0" dirty="0" err="1">
                <a:solidFill>
                  <a:srgbClr val="404040"/>
                </a:solidFill>
                <a:effectLst/>
              </a:rPr>
              <a:t>automatiquement</a:t>
            </a:r>
            <a:r>
              <a:rPr lang="en-US" sz="1400" b="0" i="0" dirty="0">
                <a:solidFill>
                  <a:srgbClr val="404040"/>
                </a:solidFill>
                <a:effectLst/>
              </a:rPr>
              <a:t> mis </a:t>
            </a:r>
            <a:r>
              <a:rPr lang="en-US" sz="1400" b="0" i="0" dirty="0" err="1">
                <a:solidFill>
                  <a:srgbClr val="404040"/>
                </a:solidFill>
                <a:effectLst/>
              </a:rPr>
              <a:t>à</a:t>
            </a:r>
            <a:r>
              <a:rPr lang="en-US" sz="1400" b="0" i="0" dirty="0">
                <a:solidFill>
                  <a:srgbClr val="404040"/>
                </a:solidFill>
                <a:effectLst/>
              </a:rPr>
              <a:t> jour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chaque</a:t>
            </a:r>
            <a:r>
              <a:rPr lang="en-US" sz="1400" b="0" i="0" dirty="0">
                <a:solidFill>
                  <a:srgbClr val="404040"/>
                </a:solidFill>
                <a:effectLst/>
              </a:rPr>
              <a:t> nouvelle </a:t>
            </a:r>
            <a:r>
              <a:rPr lang="en-US" sz="1400" b="0" i="0" dirty="0" err="1">
                <a:solidFill>
                  <a:srgbClr val="404040"/>
                </a:solidFill>
                <a:effectLst/>
              </a:rPr>
              <a:t>instanciation</a:t>
            </a:r>
            <a:r>
              <a:rPr lang="en-US" sz="1400" b="0" i="0" dirty="0">
                <a:solidFill>
                  <a:srgbClr val="404040"/>
                </a:solidFill>
                <a:effectLst/>
              </a:rPr>
              <a:t> du cluster EMR </a:t>
            </a:r>
          </a:p>
          <a:p>
            <a:pPr marL="0" indent="-228600" defTabSz="914400">
              <a:lnSpc>
                <a:spcPct val="90000"/>
              </a:lnSpc>
              <a:spcBef>
                <a:spcPts val="1000"/>
              </a:spcBef>
              <a:buClr>
                <a:schemeClr val="accent2"/>
              </a:buClr>
              <a:buFont typeface="Arial" panose="020B0604020202020204" pitchFamily="34" charset="0"/>
              <a:buChar char="•"/>
            </a:pPr>
            <a:endParaRPr lang="en-US" sz="1100" b="0" i="0" dirty="0">
              <a:solidFill>
                <a:srgbClr val="404040"/>
              </a:solidFill>
              <a:effectLst/>
            </a:endParaRPr>
          </a:p>
        </p:txBody>
      </p:sp>
      <p:sp>
        <p:nvSpPr>
          <p:cNvPr id="3" name="Espace réservé du numéro de diapositive 2">
            <a:extLst>
              <a:ext uri="{FF2B5EF4-FFF2-40B4-BE49-F238E27FC236}">
                <a16:creationId xmlns:a16="http://schemas.microsoft.com/office/drawing/2014/main" id="{BF47F119-A903-4204-604C-E68FD2AF5CEB}"/>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5</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80976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61C521-B187-2588-50EF-81A9ABEBE718}"/>
              </a:ext>
            </a:extLst>
          </p:cNvPr>
          <p:cNvSpPr>
            <a:spLocks noGrp="1"/>
          </p:cNvSpPr>
          <p:nvPr>
            <p:ph type="title"/>
          </p:nvPr>
        </p:nvSpPr>
        <p:spPr>
          <a:xfrm>
            <a:off x="2231136" y="467418"/>
            <a:ext cx="7729728" cy="1188720"/>
          </a:xfrm>
          <a:solidFill>
            <a:srgbClr val="FFFFFF"/>
          </a:solidFill>
        </p:spPr>
        <p:txBody>
          <a:bodyPr>
            <a:normAutofit/>
          </a:bodyPr>
          <a:lstStyle/>
          <a:p>
            <a:r>
              <a:rPr lang="fr-FR" dirty="0"/>
              <a:t>Solution de stockage : S3</a:t>
            </a:r>
          </a:p>
        </p:txBody>
      </p:sp>
      <p:sp>
        <p:nvSpPr>
          <p:cNvPr id="3" name="Espace réservé du contenu 2">
            <a:extLst>
              <a:ext uri="{FF2B5EF4-FFF2-40B4-BE49-F238E27FC236}">
                <a16:creationId xmlns:a16="http://schemas.microsoft.com/office/drawing/2014/main" id="{878D96C5-5815-AAD7-CB45-A98EE79A832C}"/>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fr-FR" sz="1500" dirty="0">
                <a:solidFill>
                  <a:srgbClr val="404040"/>
                </a:solidFill>
              </a:rPr>
              <a:t>Une </a:t>
            </a:r>
            <a:r>
              <a:rPr lang="fr-FR" sz="1500" b="0" i="0" dirty="0">
                <a:solidFill>
                  <a:srgbClr val="404040"/>
                </a:solidFill>
                <a:effectLst/>
              </a:rPr>
              <a:t>solution très efficace pour la gestion du stockage des données : </a:t>
            </a:r>
            <a:r>
              <a:rPr lang="fr-FR" sz="1500" b="1" i="0" dirty="0">
                <a:solidFill>
                  <a:srgbClr val="404040"/>
                </a:solidFill>
                <a:effectLst/>
              </a:rPr>
              <a:t>Amazon S3 </a:t>
            </a:r>
            <a:r>
              <a:rPr lang="fr-FR" sz="1500" i="0" dirty="0">
                <a:solidFill>
                  <a:srgbClr val="404040"/>
                </a:solidFill>
                <a:effectLst/>
              </a:rPr>
              <a:t>(Amazon Simple Storage Service) </a:t>
            </a:r>
          </a:p>
          <a:p>
            <a:pPr>
              <a:lnSpc>
                <a:spcPct val="90000"/>
              </a:lnSpc>
            </a:pPr>
            <a:r>
              <a:rPr lang="fr-FR" sz="1500" b="0" i="0" dirty="0">
                <a:solidFill>
                  <a:srgbClr val="404040"/>
                </a:solidFill>
                <a:effectLst/>
              </a:rPr>
              <a:t>Espace disque disponible </a:t>
            </a:r>
            <a:r>
              <a:rPr lang="fr-FR" sz="1500" b="1" i="0" dirty="0">
                <a:solidFill>
                  <a:srgbClr val="404040"/>
                </a:solidFill>
                <a:effectLst/>
              </a:rPr>
              <a:t>illimité</a:t>
            </a:r>
            <a:r>
              <a:rPr lang="fr-FR" sz="1500" dirty="0">
                <a:solidFill>
                  <a:srgbClr val="404040"/>
                </a:solidFill>
              </a:rPr>
              <a:t> donc on ne sature pas l’espace disponible sur nos serveurs </a:t>
            </a:r>
            <a:r>
              <a:rPr lang="fr-FR" sz="1500" b="0" i="0" dirty="0">
                <a:solidFill>
                  <a:srgbClr val="404040"/>
                </a:solidFill>
                <a:effectLst/>
              </a:rPr>
              <a:t>(ralentissements, disfonctionnements)</a:t>
            </a:r>
          </a:p>
          <a:p>
            <a:pPr>
              <a:lnSpc>
                <a:spcPct val="90000"/>
              </a:lnSpc>
            </a:pPr>
            <a:r>
              <a:rPr lang="fr-FR" sz="1500" b="0" i="0" dirty="0">
                <a:solidFill>
                  <a:srgbClr val="404040"/>
                </a:solidFill>
                <a:effectLst/>
              </a:rPr>
              <a:t>Espace disque </a:t>
            </a:r>
            <a:r>
              <a:rPr lang="fr-FR" sz="1500" b="1" i="0" dirty="0">
                <a:solidFill>
                  <a:srgbClr val="404040"/>
                </a:solidFill>
                <a:effectLst/>
              </a:rPr>
              <a:t>indépendant de nos serveurs EC2</a:t>
            </a:r>
            <a:r>
              <a:rPr lang="fr-FR" sz="1500" dirty="0">
                <a:solidFill>
                  <a:srgbClr val="404040"/>
                </a:solidFill>
              </a:rPr>
              <a:t> donc on ne perdra pas nos données quand on résilie notre serveur EC2</a:t>
            </a:r>
            <a:endParaRPr lang="fr-FR" sz="1500" b="0" i="0" dirty="0">
              <a:solidFill>
                <a:srgbClr val="404040"/>
              </a:solidFill>
              <a:effectLst/>
            </a:endParaRPr>
          </a:p>
          <a:p>
            <a:pPr>
              <a:lnSpc>
                <a:spcPct val="90000"/>
              </a:lnSpc>
            </a:pPr>
            <a:r>
              <a:rPr lang="fr-FR" sz="1500" b="0" i="0" dirty="0">
                <a:solidFill>
                  <a:srgbClr val="404040"/>
                </a:solidFill>
                <a:effectLst/>
              </a:rPr>
              <a:t>Accès aux données </a:t>
            </a:r>
            <a:r>
              <a:rPr lang="fr-FR" sz="1500" b="1" i="0" dirty="0">
                <a:solidFill>
                  <a:srgbClr val="404040"/>
                </a:solidFill>
                <a:effectLst/>
              </a:rPr>
              <a:t>très rapide</a:t>
            </a:r>
            <a:r>
              <a:rPr lang="fr-FR" sz="1500" b="0" i="0" dirty="0">
                <a:solidFill>
                  <a:srgbClr val="404040"/>
                </a:solidFill>
                <a:effectLst/>
              </a:rPr>
              <a:t> car nous restons dans l'environnement d’AWS et nous prenons soin de choisir la même région pour nos serveurs </a:t>
            </a:r>
            <a:r>
              <a:rPr lang="fr-FR" sz="1500" b="1" i="0" dirty="0">
                <a:solidFill>
                  <a:srgbClr val="404040"/>
                </a:solidFill>
                <a:effectLst/>
              </a:rPr>
              <a:t>EC2</a:t>
            </a:r>
            <a:r>
              <a:rPr lang="fr-FR" sz="1500" b="0" i="0" dirty="0">
                <a:solidFill>
                  <a:srgbClr val="404040"/>
                </a:solidFill>
                <a:effectLst/>
              </a:rPr>
              <a:t> et </a:t>
            </a:r>
            <a:r>
              <a:rPr lang="fr-FR" sz="1500" b="1" i="0" dirty="0">
                <a:solidFill>
                  <a:srgbClr val="404040"/>
                </a:solidFill>
                <a:effectLst/>
              </a:rPr>
              <a:t>S3</a:t>
            </a:r>
            <a:endParaRPr lang="fr-FR" sz="1500" b="0" i="0" dirty="0">
              <a:solidFill>
                <a:srgbClr val="404040"/>
              </a:solidFill>
              <a:effectLst/>
            </a:endParaRPr>
          </a:p>
          <a:p>
            <a:pPr>
              <a:lnSpc>
                <a:spcPct val="90000"/>
              </a:lnSpc>
            </a:pPr>
            <a:r>
              <a:rPr lang="fr-FR" sz="1500" b="0" i="0" dirty="0">
                <a:solidFill>
                  <a:srgbClr val="404040"/>
                </a:solidFill>
                <a:effectLst/>
              </a:rPr>
              <a:t>Possibilité d'accéder aux données sur </a:t>
            </a:r>
            <a:r>
              <a:rPr lang="fr-FR" sz="1500" b="1" i="0" dirty="0">
                <a:solidFill>
                  <a:srgbClr val="404040"/>
                </a:solidFill>
                <a:effectLst/>
              </a:rPr>
              <a:t>S3</a:t>
            </a:r>
            <a:r>
              <a:rPr lang="fr-FR" sz="1500" dirty="0">
                <a:solidFill>
                  <a:srgbClr val="404040"/>
                </a:solidFill>
              </a:rPr>
              <a:t> </a:t>
            </a:r>
            <a:r>
              <a:rPr lang="fr-FR" sz="1500" b="0" i="0" dirty="0">
                <a:solidFill>
                  <a:srgbClr val="404040"/>
                </a:solidFill>
                <a:effectLst/>
              </a:rPr>
              <a:t>de la même manière que l'on </a:t>
            </a:r>
            <a:r>
              <a:rPr lang="fr-FR" sz="1500" b="1" i="0" dirty="0">
                <a:solidFill>
                  <a:srgbClr val="404040"/>
                </a:solidFill>
                <a:effectLst/>
              </a:rPr>
              <a:t>accède aux données sur un disque local</a:t>
            </a:r>
            <a:endParaRPr lang="fr-FR" sz="1500" b="0" i="0" dirty="0">
              <a:solidFill>
                <a:srgbClr val="404040"/>
              </a:solidFill>
              <a:effectLst/>
            </a:endParaRPr>
          </a:p>
        </p:txBody>
      </p:sp>
      <p:sp>
        <p:nvSpPr>
          <p:cNvPr id="4" name="Espace réservé du numéro de diapositive 3">
            <a:extLst>
              <a:ext uri="{FF2B5EF4-FFF2-40B4-BE49-F238E27FC236}">
                <a16:creationId xmlns:a16="http://schemas.microsoft.com/office/drawing/2014/main" id="{EB5EB004-6562-42C9-CD36-5D557A316E2E}"/>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408557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D09A3-194B-2C9D-AF62-31F6589B961C}"/>
              </a:ext>
            </a:extLst>
          </p:cNvPr>
          <p:cNvSpPr>
            <a:spLocks noGrp="1"/>
          </p:cNvSpPr>
          <p:nvPr>
            <p:ph type="title"/>
          </p:nvPr>
        </p:nvSpPr>
        <p:spPr>
          <a:xfrm>
            <a:off x="1759857" y="303521"/>
            <a:ext cx="9227439" cy="1188720"/>
          </a:xfrm>
        </p:spPr>
        <p:txBody>
          <a:bodyPr/>
          <a:lstStyle/>
          <a:p>
            <a:r>
              <a:rPr lang="fr-FR" b="0" i="0" dirty="0">
                <a:solidFill>
                  <a:srgbClr val="271A38"/>
                </a:solidFill>
                <a:effectLst/>
                <a:latin typeface="Inter"/>
              </a:rPr>
              <a:t>les différentes briques d'architecture choisies sur le cloud </a:t>
            </a:r>
            <a:endParaRPr lang="fr-FR" dirty="0"/>
          </a:p>
        </p:txBody>
      </p:sp>
      <p:sp>
        <p:nvSpPr>
          <p:cNvPr id="3" name="Espace réservé du numéro de diapositive 2">
            <a:extLst>
              <a:ext uri="{FF2B5EF4-FFF2-40B4-BE49-F238E27FC236}">
                <a16:creationId xmlns:a16="http://schemas.microsoft.com/office/drawing/2014/main" id="{459664DC-6D7E-EDAD-1A4A-79C13E3DAD16}"/>
              </a:ext>
            </a:extLst>
          </p:cNvPr>
          <p:cNvSpPr>
            <a:spLocks noGrp="1"/>
          </p:cNvSpPr>
          <p:nvPr>
            <p:ph type="sldNum" sz="quarter" idx="12"/>
          </p:nvPr>
        </p:nvSpPr>
        <p:spPr>
          <a:xfrm>
            <a:off x="11682018" y="6360323"/>
            <a:ext cx="365760" cy="365760"/>
          </a:xfrm>
        </p:spPr>
        <p:txBody>
          <a:bodyPr/>
          <a:lstStyle/>
          <a:p>
            <a:fld id="{8A7A6979-0714-4377-B894-6BE4C2D6E202}" type="slidenum">
              <a:rPr lang="en-US" smtClean="0"/>
              <a:t>7</a:t>
            </a:fld>
            <a:endParaRPr lang="en-US" dirty="0"/>
          </a:p>
        </p:txBody>
      </p:sp>
      <p:graphicFrame>
        <p:nvGraphicFramePr>
          <p:cNvPr id="4" name="Diagramme 3">
            <a:extLst>
              <a:ext uri="{FF2B5EF4-FFF2-40B4-BE49-F238E27FC236}">
                <a16:creationId xmlns:a16="http://schemas.microsoft.com/office/drawing/2014/main" id="{D5A54071-0340-DD16-55D2-1D3AE522CE58}"/>
              </a:ext>
            </a:extLst>
          </p:cNvPr>
          <p:cNvGraphicFramePr/>
          <p:nvPr/>
        </p:nvGraphicFramePr>
        <p:xfrm>
          <a:off x="1067318" y="1439333"/>
          <a:ext cx="621512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11594278-1FFC-5CBF-FCA3-0C0535A43689}"/>
              </a:ext>
            </a:extLst>
          </p:cNvPr>
          <p:cNvSpPr txBox="1"/>
          <p:nvPr/>
        </p:nvSpPr>
        <p:spPr>
          <a:xfrm>
            <a:off x="7019309" y="4466257"/>
            <a:ext cx="4105373" cy="584775"/>
          </a:xfrm>
          <a:prstGeom prst="rect">
            <a:avLst/>
          </a:prstGeom>
          <a:noFill/>
        </p:spPr>
        <p:txBody>
          <a:bodyPr wrap="square" rtlCol="0">
            <a:spAutoFit/>
          </a:bodyPr>
          <a:lstStyle/>
          <a:p>
            <a:r>
              <a:rPr lang="fr-FR" sz="1600" dirty="0"/>
              <a:t>Service de stockage des données et de distribution des données</a:t>
            </a:r>
          </a:p>
        </p:txBody>
      </p:sp>
      <p:sp>
        <p:nvSpPr>
          <p:cNvPr id="7" name="ZoneTexte 6">
            <a:extLst>
              <a:ext uri="{FF2B5EF4-FFF2-40B4-BE49-F238E27FC236}">
                <a16:creationId xmlns:a16="http://schemas.microsoft.com/office/drawing/2014/main" id="{F46911C9-3152-6524-0E5E-15131F4A7C42}"/>
              </a:ext>
            </a:extLst>
          </p:cNvPr>
          <p:cNvSpPr txBox="1"/>
          <p:nvPr/>
        </p:nvSpPr>
        <p:spPr>
          <a:xfrm>
            <a:off x="6858957" y="3244064"/>
            <a:ext cx="4265725" cy="584775"/>
          </a:xfrm>
          <a:prstGeom prst="rect">
            <a:avLst/>
          </a:prstGeom>
          <a:noFill/>
        </p:spPr>
        <p:txBody>
          <a:bodyPr wrap="square" rtlCol="0">
            <a:spAutoFit/>
          </a:bodyPr>
          <a:lstStyle/>
          <a:p>
            <a:r>
              <a:rPr lang="fr-FR" sz="1600" dirty="0"/>
              <a:t>Location d’une plateforme de clusters géré par Amazon</a:t>
            </a:r>
          </a:p>
        </p:txBody>
      </p:sp>
      <p:sp>
        <p:nvSpPr>
          <p:cNvPr id="8" name="ZoneTexte 7">
            <a:extLst>
              <a:ext uri="{FF2B5EF4-FFF2-40B4-BE49-F238E27FC236}">
                <a16:creationId xmlns:a16="http://schemas.microsoft.com/office/drawing/2014/main" id="{34F80376-6A54-8A55-517B-533B4D651BB9}"/>
              </a:ext>
            </a:extLst>
          </p:cNvPr>
          <p:cNvSpPr txBox="1"/>
          <p:nvPr/>
        </p:nvSpPr>
        <p:spPr>
          <a:xfrm>
            <a:off x="7019309" y="1896041"/>
            <a:ext cx="4939990" cy="584775"/>
          </a:xfrm>
          <a:prstGeom prst="rect">
            <a:avLst/>
          </a:prstGeom>
          <a:noFill/>
        </p:spPr>
        <p:txBody>
          <a:bodyPr wrap="square" rtlCol="0">
            <a:spAutoFit/>
          </a:bodyPr>
          <a:lstStyle/>
          <a:p>
            <a:r>
              <a:rPr lang="fr-FR" sz="1600" dirty="0"/>
              <a:t>Simplifie l’exécution des infrastructures de données massives</a:t>
            </a:r>
          </a:p>
        </p:txBody>
      </p:sp>
      <p:sp>
        <p:nvSpPr>
          <p:cNvPr id="9" name="ZoneTexte 8">
            <a:extLst>
              <a:ext uri="{FF2B5EF4-FFF2-40B4-BE49-F238E27FC236}">
                <a16:creationId xmlns:a16="http://schemas.microsoft.com/office/drawing/2014/main" id="{1755C346-6EF3-E7C0-CD05-529738E483B2}"/>
              </a:ext>
            </a:extLst>
          </p:cNvPr>
          <p:cNvSpPr txBox="1"/>
          <p:nvPr/>
        </p:nvSpPr>
        <p:spPr>
          <a:xfrm>
            <a:off x="6858957" y="5775548"/>
            <a:ext cx="4845589" cy="584775"/>
          </a:xfrm>
          <a:prstGeom prst="rect">
            <a:avLst/>
          </a:prstGeom>
          <a:noFill/>
        </p:spPr>
        <p:txBody>
          <a:bodyPr wrap="square" rtlCol="0">
            <a:spAutoFit/>
          </a:bodyPr>
          <a:lstStyle/>
          <a:p>
            <a:r>
              <a:rPr lang="fr-FR" sz="1600" dirty="0"/>
              <a:t>Gestion des droits utilisateurs aux différents services d’AWS </a:t>
            </a:r>
            <a:endParaRPr lang="fr-FR" dirty="0"/>
          </a:p>
        </p:txBody>
      </p:sp>
    </p:spTree>
    <p:extLst>
      <p:ext uri="{BB962C8B-B14F-4D97-AF65-F5344CB8AC3E}">
        <p14:creationId xmlns:p14="http://schemas.microsoft.com/office/powerpoint/2010/main" val="331841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43150-6E1F-2010-0E41-F35EB66F9EB2}"/>
              </a:ext>
            </a:extLst>
          </p:cNvPr>
          <p:cNvSpPr>
            <a:spLocks noGrp="1"/>
          </p:cNvSpPr>
          <p:nvPr>
            <p:ph type="title"/>
          </p:nvPr>
        </p:nvSpPr>
        <p:spPr>
          <a:xfrm>
            <a:off x="2229875" y="344361"/>
            <a:ext cx="8113014" cy="1188720"/>
          </a:xfrm>
        </p:spPr>
        <p:txBody>
          <a:bodyPr/>
          <a:lstStyle/>
          <a:p>
            <a:r>
              <a:rPr lang="fr-FR" b="0" i="0" dirty="0">
                <a:solidFill>
                  <a:srgbClr val="271A38"/>
                </a:solidFill>
                <a:effectLst/>
                <a:latin typeface="Inter"/>
              </a:rPr>
              <a:t>la démarche de mise en œuvre de l’environnement Big Data EMR</a:t>
            </a:r>
            <a:endParaRPr lang="fr-FR" dirty="0"/>
          </a:p>
        </p:txBody>
      </p:sp>
      <p:sp>
        <p:nvSpPr>
          <p:cNvPr id="4" name="Espace réservé du numéro de diapositive 3">
            <a:extLst>
              <a:ext uri="{FF2B5EF4-FFF2-40B4-BE49-F238E27FC236}">
                <a16:creationId xmlns:a16="http://schemas.microsoft.com/office/drawing/2014/main" id="{0AF9A46F-2422-97AA-964D-1B789EFD8C44}"/>
              </a:ext>
            </a:extLst>
          </p:cNvPr>
          <p:cNvSpPr>
            <a:spLocks noGrp="1"/>
          </p:cNvSpPr>
          <p:nvPr>
            <p:ph type="sldNum" sz="quarter" idx="12"/>
          </p:nvPr>
        </p:nvSpPr>
        <p:spPr>
          <a:xfrm>
            <a:off x="11685848" y="6327583"/>
            <a:ext cx="365760" cy="365760"/>
          </a:xfrm>
        </p:spPr>
        <p:txBody>
          <a:bodyPr/>
          <a:lstStyle/>
          <a:p>
            <a:fld id="{8A7A6979-0714-4377-B894-6BE4C2D6E202}" type="slidenum">
              <a:rPr lang="en-US" smtClean="0"/>
              <a:pPr/>
              <a:t>8</a:t>
            </a:fld>
            <a:endParaRPr lang="en-US" dirty="0"/>
          </a:p>
        </p:txBody>
      </p:sp>
      <p:sp>
        <p:nvSpPr>
          <p:cNvPr id="12" name="ZoneTexte 11">
            <a:extLst>
              <a:ext uri="{FF2B5EF4-FFF2-40B4-BE49-F238E27FC236}">
                <a16:creationId xmlns:a16="http://schemas.microsoft.com/office/drawing/2014/main" id="{C0A9A7B5-4C74-0427-7AC4-74C81F6C940B}"/>
              </a:ext>
            </a:extLst>
          </p:cNvPr>
          <p:cNvSpPr txBox="1"/>
          <p:nvPr/>
        </p:nvSpPr>
        <p:spPr>
          <a:xfrm>
            <a:off x="6193694" y="1748909"/>
            <a:ext cx="5765226" cy="5109091"/>
          </a:xfrm>
          <a:prstGeom prst="rect">
            <a:avLst/>
          </a:prstGeom>
          <a:noFill/>
        </p:spPr>
        <p:txBody>
          <a:bodyPr wrap="square" rtlCol="0">
            <a:spAutoFit/>
          </a:bodyPr>
          <a:lstStyle/>
          <a:p>
            <a:r>
              <a:rPr lang="fr-FR" sz="2000" dirty="0"/>
              <a:t>Etapes de mise en œuvre </a:t>
            </a:r>
            <a:endParaRPr lang="fr-FR" dirty="0"/>
          </a:p>
          <a:p>
            <a:pPr marL="285750" indent="-285750">
              <a:buFont typeface="Arial" panose="020B0604020202020204" pitchFamily="34" charset="0"/>
              <a:buChar char="•"/>
            </a:pPr>
            <a:r>
              <a:rPr lang="fr-FR" dirty="0"/>
              <a:t>Installation et configuration </a:t>
            </a:r>
            <a:r>
              <a:rPr lang="fr-FR" b="1" dirty="0"/>
              <a:t>d’AWS CLI </a:t>
            </a:r>
            <a:r>
              <a:rPr lang="fr-FR" dirty="0"/>
              <a:t>(création d’un utilisateur et une paire de clé pour se connecter sans </a:t>
            </a:r>
            <a:r>
              <a:rPr lang="fr-FR" dirty="0" err="1"/>
              <a:t>mdp</a:t>
            </a:r>
            <a:r>
              <a:rPr lang="fr-FR" dirty="0"/>
              <a:t> sur le service AMI)</a:t>
            </a:r>
          </a:p>
          <a:p>
            <a:pPr marL="285750" indent="-285750">
              <a:buFont typeface="Arial" panose="020B0604020202020204" pitchFamily="34" charset="0"/>
              <a:buChar char="•"/>
            </a:pPr>
            <a:r>
              <a:rPr lang="fr-FR" dirty="0">
                <a:solidFill>
                  <a:srgbClr val="000000"/>
                </a:solidFill>
                <a:ea typeface="Calibri" panose="020F0502020204030204" pitchFamily="34" charset="0"/>
                <a:cs typeface="Times New Roman" panose="02020603050405020304" pitchFamily="18" charset="0"/>
              </a:rPr>
              <a:t>C</a:t>
            </a:r>
            <a:r>
              <a:rPr lang="fr-FR" sz="1800" dirty="0">
                <a:solidFill>
                  <a:srgbClr val="000000"/>
                </a:solidFill>
                <a:effectLst/>
                <a:ea typeface="Calibri" panose="020F0502020204030204" pitchFamily="34" charset="0"/>
                <a:cs typeface="Times New Roman" panose="02020603050405020304" pitchFamily="18" charset="0"/>
              </a:rPr>
              <a:t>onfiguration de l'</a:t>
            </a:r>
            <a:r>
              <a:rPr lang="fr-FR" sz="1800" b="1" dirty="0">
                <a:solidFill>
                  <a:srgbClr val="000000"/>
                </a:solidFill>
                <a:effectLst/>
                <a:ea typeface="Calibri" panose="020F0502020204030204" pitchFamily="34" charset="0"/>
                <a:cs typeface="Times New Roman" panose="02020603050405020304" pitchFamily="18" charset="0"/>
              </a:rPr>
              <a:t>accès SSH</a:t>
            </a:r>
            <a:r>
              <a:rPr lang="fr-FR" sz="1800" dirty="0">
                <a:solidFill>
                  <a:srgbClr val="000000"/>
                </a:solidFill>
                <a:effectLst/>
                <a:ea typeface="Calibri" panose="020F0502020204030204" pitchFamily="34" charset="0"/>
                <a:cs typeface="Times New Roman" panose="02020603050405020304" pitchFamily="18" charset="0"/>
              </a:rPr>
              <a:t> à nos futurs serveurs EC2</a:t>
            </a:r>
            <a:r>
              <a:rPr lang="fr-FR" dirty="0">
                <a:effectLst/>
              </a:rPr>
              <a:t> : c</a:t>
            </a:r>
            <a:r>
              <a:rPr lang="fr-FR" dirty="0"/>
              <a:t>réation d’une paire de clé</a:t>
            </a:r>
            <a:endParaRPr lang="fr-FR" sz="1800" dirty="0">
              <a:solidFill>
                <a:srgbClr val="261935"/>
              </a:solidFill>
              <a:effectLst/>
            </a:endParaRPr>
          </a:p>
          <a:p>
            <a:pPr marL="285750" indent="-285750">
              <a:buFont typeface="Arial" panose="020B0604020202020204" pitchFamily="34" charset="0"/>
              <a:buChar char="•"/>
            </a:pPr>
            <a:r>
              <a:rPr lang="fr-FR" dirty="0"/>
              <a:t>Création d’un </a:t>
            </a:r>
            <a:r>
              <a:rPr lang="fr-FR" b="1" dirty="0" err="1"/>
              <a:t>bucket</a:t>
            </a:r>
            <a:r>
              <a:rPr lang="fr-FR" b="1" dirty="0"/>
              <a:t> </a:t>
            </a:r>
            <a:r>
              <a:rPr lang="fr-FR" dirty="0"/>
              <a:t>sur </a:t>
            </a:r>
            <a:r>
              <a:rPr lang="fr-FR" b="1" dirty="0"/>
              <a:t>S3</a:t>
            </a:r>
          </a:p>
          <a:p>
            <a:pPr marL="285750" indent="-285750">
              <a:buFont typeface="Arial" panose="020B0604020202020204" pitchFamily="34" charset="0"/>
              <a:buChar char="•"/>
            </a:pPr>
            <a:r>
              <a:rPr lang="fr-FR" dirty="0"/>
              <a:t>On charge les images sur notre </a:t>
            </a:r>
            <a:r>
              <a:rPr lang="fr-FR" b="1" dirty="0" err="1"/>
              <a:t>bucket</a:t>
            </a:r>
            <a:r>
              <a:rPr lang="fr-FR" b="1" dirty="0"/>
              <a:t> S3 </a:t>
            </a:r>
          </a:p>
          <a:p>
            <a:pPr marL="285750" indent="-285750">
              <a:buFont typeface="Arial" panose="020B0604020202020204" pitchFamily="34" charset="0"/>
              <a:buChar char="•"/>
            </a:pPr>
            <a:r>
              <a:rPr lang="fr-FR" dirty="0"/>
              <a:t>Création d’un </a:t>
            </a:r>
            <a:r>
              <a:rPr lang="fr-FR" b="1" dirty="0"/>
              <a:t>cluster</a:t>
            </a:r>
            <a:r>
              <a:rPr lang="fr-FR" dirty="0"/>
              <a:t> sur le serveur </a:t>
            </a:r>
            <a:r>
              <a:rPr lang="fr-FR" b="1" dirty="0"/>
              <a:t>EMR</a:t>
            </a:r>
            <a:r>
              <a:rPr lang="fr-FR" dirty="0"/>
              <a:t> </a:t>
            </a:r>
            <a:r>
              <a:rPr lang="fr-FR" sz="1800" kern="100" dirty="0">
                <a:solidFill>
                  <a:srgbClr val="271A38"/>
                </a:solidFill>
                <a:effectLst/>
                <a:ea typeface="Calibri" panose="020F0502020204030204" pitchFamily="34" charset="0"/>
                <a:cs typeface="Calibri" panose="020F0502020204030204" pitchFamily="34" charset="0"/>
              </a:rPr>
              <a:t>doté de trois instances m3.xlarge</a:t>
            </a:r>
          </a:p>
          <a:p>
            <a:pPr marL="285750" indent="-285750">
              <a:buFont typeface="Arial" panose="020B0604020202020204" pitchFamily="34" charset="0"/>
              <a:buChar char="•"/>
            </a:pPr>
            <a:r>
              <a:rPr lang="fr-FR" kern="100" dirty="0">
                <a:solidFill>
                  <a:srgbClr val="271A38"/>
                </a:solidFill>
                <a:ea typeface="Calibri" panose="020F0502020204030204" pitchFamily="34" charset="0"/>
                <a:cs typeface="Calibri" panose="020F0502020204030204" pitchFamily="34" charset="0"/>
              </a:rPr>
              <a:t>Création du </a:t>
            </a:r>
            <a:r>
              <a:rPr lang="fr-FR" b="1" kern="100" dirty="0">
                <a:solidFill>
                  <a:srgbClr val="271A38"/>
                </a:solidFill>
                <a:ea typeface="Calibri" panose="020F0502020204030204" pitchFamily="34" charset="0"/>
                <a:cs typeface="Calibri" panose="020F0502020204030204" pitchFamily="34" charset="0"/>
              </a:rPr>
              <a:t>tunnel SSH </a:t>
            </a:r>
            <a:r>
              <a:rPr lang="fr-FR" kern="100" dirty="0">
                <a:solidFill>
                  <a:srgbClr val="271A38"/>
                </a:solidFill>
                <a:ea typeface="Calibri" panose="020F0502020204030204" pitchFamily="34" charset="0"/>
                <a:cs typeface="Calibri" panose="020F0502020204030204" pitchFamily="34" charset="0"/>
              </a:rPr>
              <a:t>vers le driver </a:t>
            </a:r>
            <a:r>
              <a:rPr lang="fr-FR" b="1" kern="100" dirty="0">
                <a:solidFill>
                  <a:srgbClr val="271A38"/>
                </a:solidFill>
                <a:ea typeface="Calibri" panose="020F0502020204030204" pitchFamily="34" charset="0"/>
                <a:cs typeface="Calibri" panose="020F0502020204030204" pitchFamily="34" charset="0"/>
              </a:rPr>
              <a:t>EC2 </a:t>
            </a:r>
            <a:r>
              <a:rPr lang="fr-FR" kern="100" dirty="0">
                <a:solidFill>
                  <a:srgbClr val="271A38"/>
                </a:solidFill>
                <a:ea typeface="Calibri" panose="020F0502020204030204" pitchFamily="34" charset="0"/>
                <a:cs typeface="Calibri" panose="020F0502020204030204" pitchFamily="34" charset="0"/>
              </a:rPr>
              <a:t>en modifiant le groupe de sécurité</a:t>
            </a:r>
            <a:r>
              <a:rPr lang="fr-FR" b="1" kern="100" dirty="0">
                <a:solidFill>
                  <a:srgbClr val="271A38"/>
                </a:solidFill>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EC2</a:t>
            </a:r>
            <a:r>
              <a:rPr lang="fr-FR" b="1" kern="100" dirty="0">
                <a:solidFill>
                  <a:srgbClr val="271A38"/>
                </a:solidFill>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du driver sur AWS </a:t>
            </a:r>
          </a:p>
          <a:p>
            <a:pPr marL="285750" indent="-285750">
              <a:buFont typeface="Arial" panose="020B0604020202020204" pitchFamily="34" charset="0"/>
              <a:buChar char="•"/>
            </a:pPr>
            <a:r>
              <a:rPr lang="fr-FR" kern="100" dirty="0">
                <a:solidFill>
                  <a:srgbClr val="271A38"/>
                </a:solidFill>
                <a:ea typeface="Calibri" panose="020F0502020204030204" pitchFamily="34" charset="0"/>
                <a:cs typeface="Calibri" panose="020F0502020204030204" pitchFamily="34" charset="0"/>
              </a:rPr>
              <a:t>Activation du tunnel via une commande </a:t>
            </a:r>
          </a:p>
          <a:p>
            <a:pPr marL="285750" indent="-285750">
              <a:buFont typeface="Arial" panose="020B0604020202020204" pitchFamily="34" charset="0"/>
              <a:buChar char="•"/>
            </a:pPr>
            <a:r>
              <a:rPr lang="fr-FR" kern="100" dirty="0">
                <a:solidFill>
                  <a:srgbClr val="271A38"/>
                </a:solidFill>
                <a:effectLst/>
                <a:ea typeface="Calibri" panose="020F0502020204030204" pitchFamily="34" charset="0"/>
                <a:cs typeface="Calibri" panose="020F0502020204030204" pitchFamily="34" charset="0"/>
              </a:rPr>
              <a:t>Demande </a:t>
            </a:r>
            <a:r>
              <a:rPr lang="fr-FR" kern="100" dirty="0">
                <a:solidFill>
                  <a:srgbClr val="271A38"/>
                </a:solidFill>
                <a:ea typeface="Calibri" panose="020F0502020204030204" pitchFamily="34" charset="0"/>
                <a:cs typeface="Calibri" panose="020F0502020204030204" pitchFamily="34" charset="0"/>
              </a:rPr>
              <a:t>à notre navigateur d’emprunter le tunnel SSH avec </a:t>
            </a:r>
            <a:r>
              <a:rPr lang="fr-FR" b="1" kern="100" dirty="0" err="1">
                <a:solidFill>
                  <a:srgbClr val="271A38"/>
                </a:solidFill>
                <a:ea typeface="Calibri" panose="020F0502020204030204" pitchFamily="34" charset="0"/>
                <a:cs typeface="Calibri" panose="020F0502020204030204" pitchFamily="34" charset="0"/>
              </a:rPr>
              <a:t>FoxyProxy</a:t>
            </a:r>
            <a:endParaRPr lang="fr-FR" b="1" kern="100" dirty="0">
              <a:solidFill>
                <a:srgbClr val="271A38"/>
              </a:solidFill>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kern="100" dirty="0">
                <a:solidFill>
                  <a:srgbClr val="271A38"/>
                </a:solidFill>
                <a:effectLst/>
                <a:ea typeface="Calibri" panose="020F0502020204030204" pitchFamily="34" charset="0"/>
                <a:cs typeface="Calibri" panose="020F0502020204030204" pitchFamily="34" charset="0"/>
              </a:rPr>
              <a:t>Connexion au notebook </a:t>
            </a:r>
            <a:r>
              <a:rPr lang="fr-FR" b="1" kern="100" dirty="0" err="1">
                <a:solidFill>
                  <a:srgbClr val="271A38"/>
                </a:solidFill>
                <a:effectLst/>
                <a:ea typeface="Calibri" panose="020F0502020204030204" pitchFamily="34" charset="0"/>
                <a:cs typeface="Calibri" panose="020F0502020204030204" pitchFamily="34" charset="0"/>
              </a:rPr>
              <a:t>Jupyter</a:t>
            </a:r>
            <a:r>
              <a:rPr lang="fr-FR" kern="100" dirty="0">
                <a:solidFill>
                  <a:srgbClr val="271A38"/>
                </a:solidFill>
                <a:effectLst/>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via </a:t>
            </a:r>
            <a:r>
              <a:rPr lang="fr-FR" kern="100" dirty="0" err="1">
                <a:solidFill>
                  <a:srgbClr val="271A38"/>
                </a:solidFill>
                <a:ea typeface="Calibri" panose="020F0502020204030204" pitchFamily="34" charset="0"/>
                <a:cs typeface="Calibri" panose="020F0502020204030204" pitchFamily="34" charset="0"/>
              </a:rPr>
              <a:t>JupyterHub</a:t>
            </a:r>
            <a:r>
              <a:rPr lang="fr-FR" kern="100" dirty="0">
                <a:solidFill>
                  <a:srgbClr val="271A38"/>
                </a:solidFill>
                <a:ea typeface="Calibri" panose="020F0502020204030204" pitchFamily="34" charset="0"/>
                <a:cs typeface="Calibri" panose="020F0502020204030204" pitchFamily="34" charset="0"/>
              </a:rPr>
              <a:t> </a:t>
            </a:r>
            <a:r>
              <a:rPr lang="fr-FR" kern="100" dirty="0" err="1">
                <a:solidFill>
                  <a:srgbClr val="271A38"/>
                </a:solidFill>
                <a:effectLst/>
                <a:ea typeface="Calibri" panose="020F0502020204030204" pitchFamily="34" charset="0"/>
                <a:cs typeface="Calibri" panose="020F0502020204030204" pitchFamily="34" charset="0"/>
              </a:rPr>
              <a:t>hebergé</a:t>
            </a:r>
            <a:r>
              <a:rPr lang="fr-FR" kern="100" dirty="0">
                <a:solidFill>
                  <a:srgbClr val="271A38"/>
                </a:solidFill>
                <a:effectLst/>
                <a:ea typeface="Calibri" panose="020F0502020204030204" pitchFamily="34" charset="0"/>
                <a:cs typeface="Calibri" panose="020F0502020204030204" pitchFamily="34" charset="0"/>
              </a:rPr>
              <a:t> sur notre cluster EMR</a:t>
            </a:r>
          </a:p>
          <a:p>
            <a:pPr marL="285750" indent="-285750">
              <a:buFont typeface="Arial" panose="020B0604020202020204" pitchFamily="34" charset="0"/>
              <a:buChar char="•"/>
            </a:pPr>
            <a:endParaRPr lang="fr-FR" dirty="0"/>
          </a:p>
        </p:txBody>
      </p:sp>
      <p:pic>
        <p:nvPicPr>
          <p:cNvPr id="14" name="Image 13" descr="Une image contenant diagramme&#10;&#10;Description générée automatiquement">
            <a:extLst>
              <a:ext uri="{FF2B5EF4-FFF2-40B4-BE49-F238E27FC236}">
                <a16:creationId xmlns:a16="http://schemas.microsoft.com/office/drawing/2014/main" id="{94E2C3A2-DD4B-4E26-8915-AA9A0CD7BD0B}"/>
              </a:ext>
            </a:extLst>
          </p:cNvPr>
          <p:cNvPicPr>
            <a:picLocks noChangeAspect="1"/>
          </p:cNvPicPr>
          <p:nvPr/>
        </p:nvPicPr>
        <p:blipFill rotWithShape="1">
          <a:blip r:embed="rId3"/>
          <a:srcRect l="27767" t="26359" r="27639" b="24075"/>
          <a:stretch/>
        </p:blipFill>
        <p:spPr>
          <a:xfrm>
            <a:off x="233082" y="2153667"/>
            <a:ext cx="5765226" cy="3604502"/>
          </a:xfrm>
          <a:prstGeom prst="rect">
            <a:avLst/>
          </a:prstGeom>
        </p:spPr>
      </p:pic>
      <p:sp>
        <p:nvSpPr>
          <p:cNvPr id="15" name="ZoneTexte 14">
            <a:extLst>
              <a:ext uri="{FF2B5EF4-FFF2-40B4-BE49-F238E27FC236}">
                <a16:creationId xmlns:a16="http://schemas.microsoft.com/office/drawing/2014/main" id="{C5037772-7FEC-45F5-E1D4-747775F87490}"/>
              </a:ext>
            </a:extLst>
          </p:cNvPr>
          <p:cNvSpPr txBox="1"/>
          <p:nvPr/>
        </p:nvSpPr>
        <p:spPr>
          <a:xfrm>
            <a:off x="1483371" y="5758169"/>
            <a:ext cx="3104696" cy="369332"/>
          </a:xfrm>
          <a:prstGeom prst="rect">
            <a:avLst/>
          </a:prstGeom>
          <a:noFill/>
        </p:spPr>
        <p:txBody>
          <a:bodyPr wrap="none" rtlCol="0">
            <a:spAutoFit/>
          </a:bodyPr>
          <a:lstStyle/>
          <a:p>
            <a:r>
              <a:rPr lang="fr-FR" dirty="0"/>
              <a:t>Architecture Big Data sur AWS</a:t>
            </a:r>
          </a:p>
        </p:txBody>
      </p:sp>
    </p:spTree>
    <p:extLst>
      <p:ext uri="{BB962C8B-B14F-4D97-AF65-F5344CB8AC3E}">
        <p14:creationId xmlns:p14="http://schemas.microsoft.com/office/powerpoint/2010/main" val="19402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EA95B-A40E-8337-DE36-B6F8187617D0}"/>
              </a:ext>
            </a:extLst>
          </p:cNvPr>
          <p:cNvSpPr>
            <a:spLocks noGrp="1"/>
          </p:cNvSpPr>
          <p:nvPr>
            <p:ph type="title"/>
          </p:nvPr>
        </p:nvSpPr>
        <p:spPr>
          <a:xfrm>
            <a:off x="2231136" y="397371"/>
            <a:ext cx="8527786" cy="1257299"/>
          </a:xfrm>
        </p:spPr>
        <p:txBody>
          <a:bodyPr>
            <a:normAutofit/>
          </a:bodyPr>
          <a:lstStyle/>
          <a:p>
            <a:r>
              <a:rPr lang="fr-FR" dirty="0">
                <a:solidFill>
                  <a:srgbClr val="271A38"/>
                </a:solidFill>
                <a:latin typeface="Inter"/>
              </a:rPr>
              <a:t>Principe de </a:t>
            </a:r>
            <a:r>
              <a:rPr lang="fr-FR" dirty="0" err="1">
                <a:solidFill>
                  <a:srgbClr val="271A38"/>
                </a:solidFill>
                <a:latin typeface="Inter"/>
              </a:rPr>
              <a:t>spark</a:t>
            </a:r>
            <a:endParaRPr lang="fr-FR" dirty="0"/>
          </a:p>
        </p:txBody>
      </p:sp>
      <p:pic>
        <p:nvPicPr>
          <p:cNvPr id="7" name="Espace réservé du contenu 6">
            <a:extLst>
              <a:ext uri="{FF2B5EF4-FFF2-40B4-BE49-F238E27FC236}">
                <a16:creationId xmlns:a16="http://schemas.microsoft.com/office/drawing/2014/main" id="{99A28BB8-8164-3246-4537-081C5ADD6E06}"/>
              </a:ext>
            </a:extLst>
          </p:cNvPr>
          <p:cNvPicPr>
            <a:picLocks noGrp="1" noChangeAspect="1"/>
          </p:cNvPicPr>
          <p:nvPr>
            <p:ph idx="1"/>
          </p:nvPr>
        </p:nvPicPr>
        <p:blipFill>
          <a:blip r:embed="rId2"/>
          <a:stretch>
            <a:fillRect/>
          </a:stretch>
        </p:blipFill>
        <p:spPr>
          <a:xfrm>
            <a:off x="310807" y="3263871"/>
            <a:ext cx="5012109" cy="2404800"/>
          </a:xfrm>
          <a:prstGeom prst="rect">
            <a:avLst/>
          </a:prstGeom>
        </p:spPr>
      </p:pic>
      <p:sp>
        <p:nvSpPr>
          <p:cNvPr id="4" name="Espace réservé du numéro de diapositive 3">
            <a:extLst>
              <a:ext uri="{FF2B5EF4-FFF2-40B4-BE49-F238E27FC236}">
                <a16:creationId xmlns:a16="http://schemas.microsoft.com/office/drawing/2014/main" id="{CFB707B7-0C74-88F4-9A29-D0E7813CC1F6}"/>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ZoneTexte 7">
            <a:extLst>
              <a:ext uri="{FF2B5EF4-FFF2-40B4-BE49-F238E27FC236}">
                <a16:creationId xmlns:a16="http://schemas.microsoft.com/office/drawing/2014/main" id="{66911701-D900-1D39-A804-8CA0DB4BBA60}"/>
              </a:ext>
            </a:extLst>
          </p:cNvPr>
          <p:cNvSpPr txBox="1"/>
          <p:nvPr/>
        </p:nvSpPr>
        <p:spPr>
          <a:xfrm>
            <a:off x="5690993" y="1851834"/>
            <a:ext cx="6375747" cy="5078313"/>
          </a:xfrm>
          <a:prstGeom prst="rect">
            <a:avLst/>
          </a:prstGeom>
          <a:noFill/>
        </p:spPr>
        <p:txBody>
          <a:bodyPr wrap="square" rtlCol="0">
            <a:spAutoFit/>
          </a:bodyPr>
          <a:lstStyle/>
          <a:p>
            <a:r>
              <a:rPr lang="fr-FR" sz="2000" dirty="0"/>
              <a:t>Particularités de Spark </a:t>
            </a:r>
            <a:endParaRPr lang="fr-FR" sz="2000" i="0" dirty="0">
              <a:effectLst/>
            </a:endParaRPr>
          </a:p>
          <a:p>
            <a:pPr marL="285750" indent="-285750">
              <a:buClr>
                <a:schemeClr val="accent2"/>
              </a:buClr>
              <a:buFont typeface="Arial" panose="020B0604020202020204" pitchFamily="34" charset="0"/>
              <a:buChar char="•"/>
            </a:pPr>
            <a:r>
              <a:rPr lang="fr-FR" b="1" dirty="0"/>
              <a:t>Traitement Distribué </a:t>
            </a:r>
            <a:r>
              <a:rPr lang="fr-FR" dirty="0"/>
              <a:t>: </a:t>
            </a:r>
            <a:r>
              <a:rPr lang="fr-FR" b="0" i="0" dirty="0">
                <a:effectLst/>
              </a:rPr>
              <a:t>distribue le traitement de données sur un cluster d'ordinateurs, permettant ainsi de traiter de grandes quantités de données de manière parallèle.</a:t>
            </a:r>
          </a:p>
          <a:p>
            <a:pPr marL="285750" indent="-285750">
              <a:buClr>
                <a:schemeClr val="accent2"/>
              </a:buClr>
              <a:buFont typeface="Arial" panose="020B0604020202020204" pitchFamily="34" charset="0"/>
              <a:buChar char="•"/>
            </a:pPr>
            <a:r>
              <a:rPr lang="fr-FR" b="1" i="0" dirty="0" err="1">
                <a:effectLst/>
              </a:rPr>
              <a:t>Resilient</a:t>
            </a:r>
            <a:r>
              <a:rPr lang="fr-FR" b="1" i="0" dirty="0">
                <a:effectLst/>
              </a:rPr>
              <a:t> Distributed </a:t>
            </a:r>
            <a:r>
              <a:rPr lang="fr-FR" b="1" i="0" dirty="0" err="1">
                <a:effectLst/>
              </a:rPr>
              <a:t>Dataset</a:t>
            </a:r>
            <a:r>
              <a:rPr lang="fr-FR" b="1" i="0" dirty="0">
                <a:effectLst/>
              </a:rPr>
              <a:t> (RDD) </a:t>
            </a:r>
            <a:r>
              <a:rPr lang="fr-FR" b="0" i="0" dirty="0">
                <a:effectLst/>
              </a:rPr>
              <a:t>: Utilise une structure de données RDD (collection immuable d'objets partitionnés et distribués sur les nœuds du cluster) qui peuvent être transformés et sont résilients aux pannes</a:t>
            </a:r>
          </a:p>
          <a:p>
            <a:pPr marL="285750" indent="-285750">
              <a:buClr>
                <a:schemeClr val="accent2"/>
              </a:buClr>
              <a:buFont typeface="Arial" panose="020B0604020202020204" pitchFamily="34" charset="0"/>
              <a:buChar char="•"/>
            </a:pPr>
            <a:r>
              <a:rPr lang="fr-FR" b="1" dirty="0"/>
              <a:t>Cluster manager </a:t>
            </a:r>
            <a:r>
              <a:rPr lang="fr-FR" dirty="0"/>
              <a:t>: </a:t>
            </a:r>
            <a:r>
              <a:rPr lang="fr-FR" b="0" i="0" dirty="0">
                <a:effectLst/>
              </a:rPr>
              <a:t>Spark peut s'intégrer avec différents gestionnaires de clusters</a:t>
            </a:r>
          </a:p>
          <a:p>
            <a:pPr marL="285750" indent="-285750">
              <a:buClr>
                <a:schemeClr val="accent2"/>
              </a:buClr>
              <a:buFont typeface="Arial" panose="020B0604020202020204" pitchFamily="34" charset="0"/>
              <a:buChar char="•"/>
            </a:pPr>
            <a:r>
              <a:rPr lang="fr-FR" b="1" i="0" dirty="0">
                <a:effectLst/>
              </a:rPr>
              <a:t>In-Memory </a:t>
            </a:r>
            <a:r>
              <a:rPr lang="fr-FR" b="1" i="0" dirty="0" err="1">
                <a:effectLst/>
              </a:rPr>
              <a:t>Processing</a:t>
            </a:r>
            <a:r>
              <a:rPr lang="fr-FR" b="1" i="0" dirty="0">
                <a:effectLst/>
              </a:rPr>
              <a:t> </a:t>
            </a:r>
            <a:r>
              <a:rPr lang="fr-FR" b="0" i="0" dirty="0">
                <a:effectLst/>
              </a:rPr>
              <a:t>: Spark exploite la mémoire RAM de manière intensive pour stocker des données intermédiaires entre les étapes de traitement, ce qui accélère considérablement les opérations par rapport aux systèmes basés sur le disque </a:t>
            </a:r>
          </a:p>
          <a:p>
            <a:pPr marL="285750" indent="-285750">
              <a:buClr>
                <a:schemeClr val="accent2"/>
              </a:buClr>
              <a:buFont typeface="Arial" panose="020B0604020202020204" pitchFamily="34" charset="0"/>
              <a:buChar char="•"/>
            </a:pPr>
            <a:endParaRPr lang="fr-FR" b="0" i="0" dirty="0">
              <a:effectLst/>
            </a:endParaRPr>
          </a:p>
          <a:p>
            <a:pPr marL="285750" indent="-285750">
              <a:buClr>
                <a:schemeClr val="accent2"/>
              </a:buClr>
              <a:buFont typeface="Arial" panose="020B0604020202020204" pitchFamily="34" charset="0"/>
              <a:buChar char="•"/>
            </a:pPr>
            <a:endParaRPr lang="fr-FR" b="0" i="0" dirty="0">
              <a:effectLst/>
            </a:endParaRPr>
          </a:p>
          <a:p>
            <a:endParaRPr lang="fr-FR" dirty="0"/>
          </a:p>
        </p:txBody>
      </p:sp>
      <p:pic>
        <p:nvPicPr>
          <p:cNvPr id="2050" name="Picture 2">
            <a:extLst>
              <a:ext uri="{FF2B5EF4-FFF2-40B4-BE49-F238E27FC236}">
                <a16:creationId xmlns:a16="http://schemas.microsoft.com/office/drawing/2014/main" id="{3E741AE2-74E1-7FBF-5394-F32788D0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91652"/>
            <a:ext cx="1792941" cy="93095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E6EBDDC-B172-4253-470B-B6991069EE3B}"/>
              </a:ext>
            </a:extLst>
          </p:cNvPr>
          <p:cNvSpPr txBox="1"/>
          <p:nvPr/>
        </p:nvSpPr>
        <p:spPr>
          <a:xfrm>
            <a:off x="141963" y="1859106"/>
            <a:ext cx="5549030" cy="1200329"/>
          </a:xfrm>
          <a:prstGeom prst="rect">
            <a:avLst/>
          </a:prstGeom>
          <a:noFill/>
        </p:spPr>
        <p:txBody>
          <a:bodyPr wrap="square" rtlCol="0">
            <a:spAutoFit/>
          </a:bodyPr>
          <a:lstStyle/>
          <a:p>
            <a:r>
              <a:rPr lang="fr-FR" b="0" i="0" dirty="0">
                <a:effectLst/>
              </a:rPr>
              <a:t>Apache Spark est un </a:t>
            </a:r>
            <a:r>
              <a:rPr lang="fr-FR" b="1" i="0" dirty="0" err="1">
                <a:effectLst/>
              </a:rPr>
              <a:t>framework</a:t>
            </a:r>
            <a:r>
              <a:rPr lang="fr-FR" b="1" i="0" dirty="0">
                <a:effectLst/>
              </a:rPr>
              <a:t> open-source </a:t>
            </a:r>
            <a:r>
              <a:rPr lang="fr-FR" b="0" i="0" dirty="0">
                <a:effectLst/>
              </a:rPr>
              <a:t>de traitement de données distribué et rapide qui fournit une </a:t>
            </a:r>
            <a:r>
              <a:rPr lang="fr-FR" b="1" i="0" dirty="0">
                <a:effectLst/>
              </a:rPr>
              <a:t>interface unifiée </a:t>
            </a:r>
            <a:r>
              <a:rPr lang="fr-FR" b="0" i="0" dirty="0">
                <a:effectLst/>
              </a:rPr>
              <a:t>pour le traitement de données massives.</a:t>
            </a:r>
          </a:p>
        </p:txBody>
      </p:sp>
    </p:spTree>
    <p:extLst>
      <p:ext uri="{BB962C8B-B14F-4D97-AF65-F5344CB8AC3E}">
        <p14:creationId xmlns:p14="http://schemas.microsoft.com/office/powerpoint/2010/main" val="3264290806"/>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{58757208-9573-7B45-8C29-C311F054552E}tf10001120</Template>
  <TotalTime>49386</TotalTime>
  <Words>1881</Words>
  <Application>Microsoft Macintosh PowerPoint</Application>
  <PresentationFormat>Grand écran</PresentationFormat>
  <Paragraphs>150</Paragraphs>
  <Slides>16</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Gill Sans MT</vt:lpstr>
      <vt:lpstr>Helvetica Neue</vt:lpstr>
      <vt:lpstr>Inter</vt:lpstr>
      <vt:lpstr>Söhne</vt:lpstr>
      <vt:lpstr>Times New Roman</vt:lpstr>
      <vt:lpstr>Colis</vt:lpstr>
      <vt:lpstr>IMPLEMENTEZ UN MODELE DE SCORING</vt:lpstr>
      <vt:lpstr>Problématique</vt:lpstr>
      <vt:lpstr>Jeux de données</vt:lpstr>
      <vt:lpstr>Amazon Web Services : AWS</vt:lpstr>
      <vt:lpstr>Solution technique EMR</vt:lpstr>
      <vt:lpstr>Solution de stockage : S3</vt:lpstr>
      <vt:lpstr>les différentes briques d'architecture choisies sur le cloud </vt:lpstr>
      <vt:lpstr>la démarche de mise en œuvre de l’environnement Big Data EMR</vt:lpstr>
      <vt:lpstr>Principe de spark</vt:lpstr>
      <vt:lpstr>PySpark</vt:lpstr>
      <vt:lpstr>les étapes de la chaîne de traitement PySpark</vt:lpstr>
      <vt:lpstr>TransferT learning : MobileNetV2</vt:lpstr>
      <vt:lpstr>analyse en composantes principales : ACP</vt:lpstr>
      <vt:lpstr>résultats</vt:lpstr>
      <vt:lpstr>Synthèse et 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Anticipez les besoins en consommation de bâtiments</dc:title>
  <dc:creator>Julie Saubot</dc:creator>
  <cp:lastModifiedBy>Julie Saubot</cp:lastModifiedBy>
  <cp:revision>71</cp:revision>
  <dcterms:created xsi:type="dcterms:W3CDTF">2023-02-10T13:13:20Z</dcterms:created>
  <dcterms:modified xsi:type="dcterms:W3CDTF">2024-03-05T23:50:43Z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f591a-3248-43e9-9b70-1ad50135772d_Enabled">
    <vt:lpwstr>true</vt:lpwstr>
  </property>
  <property fmtid="{D5CDD505-2E9C-101B-9397-08002B2CF9AE}" pid="3" name="MSIP_Label_ce5f591a-3248-43e9-9b70-1ad50135772d_SetDate">
    <vt:lpwstr>2024-03-05T16:54:29Z</vt:lpwstr>
  </property>
  <property fmtid="{D5CDD505-2E9C-101B-9397-08002B2CF9AE}" pid="4" name="MSIP_Label_ce5f591a-3248-43e9-9b70-1ad50135772d_Method">
    <vt:lpwstr>Privileged</vt:lpwstr>
  </property>
  <property fmtid="{D5CDD505-2E9C-101B-9397-08002B2CF9AE}" pid="5" name="MSIP_Label_ce5f591a-3248-43e9-9b70-1ad50135772d_Name">
    <vt:lpwstr>ce5f591a-3248-43e9-9b70-1ad50135772d</vt:lpwstr>
  </property>
  <property fmtid="{D5CDD505-2E9C-101B-9397-08002B2CF9AE}" pid="6" name="MSIP_Label_ce5f591a-3248-43e9-9b70-1ad50135772d_SiteId">
    <vt:lpwstr>6e06e42d-6925-47c6-b9e7-9581c7ca302a</vt:lpwstr>
  </property>
  <property fmtid="{D5CDD505-2E9C-101B-9397-08002B2CF9AE}" pid="7" name="MSIP_Label_ce5f591a-3248-43e9-9b70-1ad50135772d_ActionId">
    <vt:lpwstr>0e408094-fccb-4575-9db4-4f355e1a282e</vt:lpwstr>
  </property>
  <property fmtid="{D5CDD505-2E9C-101B-9397-08002B2CF9AE}" pid="8" name="MSIP_Label_ce5f591a-3248-43e9-9b70-1ad50135772d_ContentBits">
    <vt:lpwstr>0</vt:lpwstr>
  </property>
</Properties>
</file>