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65" r:id="rId3"/>
    <p:sldId id="274" r:id="rId4"/>
    <p:sldId id="268" r:id="rId5"/>
    <p:sldId id="270" r:id="rId6"/>
    <p:sldId id="271" r:id="rId7"/>
    <p:sldId id="272" r:id="rId8"/>
    <p:sldId id="283" r:id="rId9"/>
    <p:sldId id="273" r:id="rId10"/>
    <p:sldId id="263" r:id="rId11"/>
    <p:sldId id="287" r:id="rId12"/>
    <p:sldId id="264" r:id="rId13"/>
    <p:sldId id="288" r:id="rId14"/>
    <p:sldId id="276" r:id="rId15"/>
    <p:sldId id="277" r:id="rId16"/>
    <p:sldId id="278" r:id="rId17"/>
  </p:sldIdLst>
  <p:sldSz cx="9363075" cy="5257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0"/>
    <p:restoredTop sz="78177"/>
  </p:normalViewPr>
  <p:slideViewPr>
    <p:cSldViewPr snapToGrid="0" snapToObjects="1">
      <p:cViewPr varScale="1">
        <p:scale>
          <a:sx n="127" d="100"/>
          <a:sy n="127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/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/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/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/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/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/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/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/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/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928566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What are Profiles? 20 </a:t>
            </a:r>
            <a:r>
              <a:rPr lang="en-US" dirty="0" err="1" smtClean="0"/>
              <a:t>mins</a:t>
            </a:r>
            <a:r>
              <a:rPr lang="en-US" dirty="0" smtClean="0"/>
              <a:t> (9:05-9:25)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Profiles Demo 5 </a:t>
            </a:r>
            <a:r>
              <a:rPr lang="en-US" dirty="0" err="1" smtClean="0"/>
              <a:t>mins</a:t>
            </a:r>
            <a:r>
              <a:rPr lang="en-US" dirty="0" smtClean="0"/>
              <a:t> (9:25-9:30)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Expectations: 5 </a:t>
            </a:r>
            <a:r>
              <a:rPr lang="en-US" dirty="0" err="1" smtClean="0"/>
              <a:t>mins</a:t>
            </a:r>
            <a:r>
              <a:rPr lang="en-US" dirty="0" smtClean="0"/>
              <a:t> (9:30-9:35)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Work on your Profile: 40+ </a:t>
            </a:r>
            <a:r>
              <a:rPr lang="en-US" dirty="0" err="1" smtClean="0"/>
              <a:t>mins</a:t>
            </a:r>
            <a:r>
              <a:rPr lang="en-US" dirty="0" smtClean="0"/>
              <a:t> (9:35-10:15)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Outcomes Assignment: 5 </a:t>
            </a:r>
            <a:r>
              <a:rPr lang="en-US" dirty="0" err="1" smtClean="0"/>
              <a:t>mins</a:t>
            </a:r>
            <a:r>
              <a:rPr lang="en-US" dirty="0" smtClean="0"/>
              <a:t> (10:15-10:20)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Final Outcomes Workshops: 5 </a:t>
            </a:r>
            <a:r>
              <a:rPr lang="en-US" dirty="0" err="1" smtClean="0"/>
              <a:t>mins</a:t>
            </a:r>
            <a:r>
              <a:rPr lang="en-US" dirty="0" smtClean="0"/>
              <a:t> (10:20-10:25)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End at 10:25</a:t>
            </a:r>
            <a:endParaRPr dirty="0"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045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95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469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953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48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0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13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0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96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10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58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2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2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1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6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180" y="548639"/>
            <a:ext cx="2039100" cy="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hape 7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7" name="Shape 7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8" name="Shape 78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79" name="Shape 79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hape 8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3" name="Shape 8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4" name="Shape 84"/>
          <p:cNvSpPr/>
          <p:nvPr/>
        </p:nvSpPr>
        <p:spPr>
          <a:xfrm>
            <a:off x="472176" y="1661561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158100" y="1658409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334265" y="1745086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9" name="Shape 8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90" name="Shape 90"/>
          <p:cNvGrpSpPr/>
          <p:nvPr/>
        </p:nvGrpSpPr>
        <p:grpSpPr>
          <a:xfrm>
            <a:off x="457181" y="1316736"/>
            <a:ext cx="914328" cy="914328"/>
            <a:chOff x="0" y="0"/>
            <a:chExt cx="1269899" cy="1269899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Shape 92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1554416" y="1316736"/>
            <a:ext cx="914328" cy="914328"/>
            <a:chOff x="0" y="0"/>
            <a:chExt cx="1269899" cy="1269899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x="457181" y="2404872"/>
            <a:ext cx="914328" cy="914328"/>
            <a:chOff x="0" y="0"/>
            <a:chExt cx="1269899" cy="1269899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1554416" y="2404872"/>
            <a:ext cx="914328" cy="914328"/>
            <a:chOff x="0" y="0"/>
            <a:chExt cx="1269899" cy="1269899"/>
          </a:xfrm>
        </p:grpSpPr>
        <p:pic>
          <p:nvPicPr>
            <p:cNvPr id="100" name="Shape 10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Shape 101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457181" y="3511296"/>
            <a:ext cx="914328" cy="914328"/>
            <a:chOff x="0" y="0"/>
            <a:chExt cx="1269899" cy="1269899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1554416" y="3511296"/>
            <a:ext cx="914328" cy="914328"/>
            <a:chOff x="0" y="0"/>
            <a:chExt cx="1269899" cy="1269899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108" name="Shape 108"/>
          <p:cNvSpPr/>
          <p:nvPr/>
        </p:nvSpPr>
        <p:spPr>
          <a:xfrm>
            <a:off x="6329105" y="131673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09" name="Shape 109"/>
          <p:cNvGrpSpPr/>
          <p:nvPr/>
        </p:nvGrpSpPr>
        <p:grpSpPr>
          <a:xfrm>
            <a:off x="2916816" y="1316735"/>
            <a:ext cx="1462968" cy="1462968"/>
            <a:chOff x="0" y="0"/>
            <a:chExt cx="2031899" cy="2031899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4580956" y="1316735"/>
            <a:ext cx="1462968" cy="1462968"/>
            <a:chOff x="0" y="0"/>
            <a:chExt cx="2031899" cy="2031899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17" name="Shape 117"/>
          <p:cNvGrpSpPr/>
          <p:nvPr/>
        </p:nvGrpSpPr>
        <p:grpSpPr>
          <a:xfrm>
            <a:off x="2916816" y="2962655"/>
            <a:ext cx="1462968" cy="1462968"/>
            <a:chOff x="0" y="0"/>
            <a:chExt cx="2031899" cy="2031899"/>
          </a:xfrm>
        </p:grpSpPr>
        <p:pic>
          <p:nvPicPr>
            <p:cNvPr id="118" name="Shape 11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Shape 119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4580956" y="2962655"/>
            <a:ext cx="1462968" cy="1462968"/>
            <a:chOff x="0" y="0"/>
            <a:chExt cx="2031899" cy="2031899"/>
          </a:xfrm>
        </p:grpSpPr>
        <p:pic>
          <p:nvPicPr>
            <p:cNvPr id="122" name="Shape 1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25" name="Shape 125"/>
          <p:cNvSpPr/>
          <p:nvPr/>
        </p:nvSpPr>
        <p:spPr>
          <a:xfrm>
            <a:off x="6329105" y="296265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8" name="Shape 12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29" name="Shape 129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130" name="Shape 13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Shape 131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2" name="Shape 132"/>
          <p:cNvCxnSpPr/>
          <p:nvPr/>
        </p:nvCxnSpPr>
        <p:spPr>
          <a:xfrm rot="10800000" flipH="1">
            <a:off x="2816237" y="2335161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3" name="Shape 133"/>
          <p:cNvCxnSpPr/>
          <p:nvPr/>
        </p:nvCxnSpPr>
        <p:spPr>
          <a:xfrm rot="10800000" flipH="1">
            <a:off x="2816237" y="387446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4" name="Shape 134"/>
          <p:cNvSpPr/>
          <p:nvPr/>
        </p:nvSpPr>
        <p:spPr>
          <a:xfrm>
            <a:off x="2816237" y="2152581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35" name="Shape 135"/>
          <p:cNvSpPr/>
          <p:nvPr/>
        </p:nvSpPr>
        <p:spPr>
          <a:xfrm>
            <a:off x="2816237" y="3682738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36" name="Shape 136"/>
          <p:cNvCxnSpPr/>
          <p:nvPr/>
        </p:nvCxnSpPr>
        <p:spPr>
          <a:xfrm rot="10800000" flipH="1">
            <a:off x="2816237" y="160047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7" name="Shape 137"/>
          <p:cNvSpPr/>
          <p:nvPr/>
        </p:nvSpPr>
        <p:spPr>
          <a:xfrm>
            <a:off x="2816237" y="1417895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38" name="Shape 138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1" name="Shape 141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2" name="Shape 142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hape 14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5" name="Shape 14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6" name="Shape 146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hape 14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0" name="Shape 15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51" name="Shape 151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152" name="Shape 1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Shape 153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54" name="Shape 154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Shape 15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7" name="Shape 15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8" name="Shape 158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9" name="Shape 159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0" name="Shape 160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61" name="Shape 161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0" name="Shape 17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3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3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6" name="Shape 176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2" name="Shape 18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Shape 18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0" name="Shape 19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1" name="Shape 191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92" name="Shape 192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hape 19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7" name="Shape 19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8" name="Shape 198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615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hape 20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2" name="Shape 20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hape 20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5" name="Shape 20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8" name="Shape 20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Shape 210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1" name="Shape 211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4" name="Shape 21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Shape 21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1" name="Shape 221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22" name="Shape 222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" name="Shape 41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2" name="Shape 42"/>
          <p:cNvCxnSpPr/>
          <p:nvPr/>
        </p:nvCxnSpPr>
        <p:spPr>
          <a:xfrm rot="10800000" flipH="1">
            <a:off x="457181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3" name="Shape 43"/>
          <p:cNvCxnSpPr/>
          <p:nvPr/>
        </p:nvCxnSpPr>
        <p:spPr>
          <a:xfrm rot="10800000" flipH="1">
            <a:off x="3328280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 rot="10800000" flipH="1">
            <a:off x="457181" y="414193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" name="Shape 45"/>
          <p:cNvCxnSpPr/>
          <p:nvPr/>
        </p:nvCxnSpPr>
        <p:spPr>
          <a:xfrm>
            <a:off x="3337424" y="4142232"/>
            <a:ext cx="5566799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6" name="Shape 46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47" name="Shape 47"/>
          <p:cNvSpPr/>
          <p:nvPr/>
        </p:nvSpPr>
        <p:spPr>
          <a:xfrm>
            <a:off x="3337424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48" name="Shape 48"/>
          <p:cNvSpPr/>
          <p:nvPr/>
        </p:nvSpPr>
        <p:spPr>
          <a:xfrm>
            <a:off x="3337424" y="3858767"/>
            <a:ext cx="5577600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49" name="Shape 49"/>
          <p:cNvSpPr/>
          <p:nvPr/>
        </p:nvSpPr>
        <p:spPr>
          <a:xfrm>
            <a:off x="457181" y="3858767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2" name="Shape 5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3" name="Shape 53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56" name="Shape 56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0" name="Shape 6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5" name="Shape 6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0" name="Shape 7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1pPr>
            <a:lvl2pPr marL="0" marR="0" lvl="1" indent="1651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2pPr>
            <a:lvl3pPr marL="0" marR="0" lvl="2" indent="3302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3pPr>
            <a:lvl4pPr marL="0" marR="0" lvl="3" indent="4953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4pPr>
            <a:lvl5pPr marL="0" marR="0" lvl="4" indent="6604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5pPr>
            <a:lvl6pPr marL="0" marR="0" lvl="5" indent="8255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6pPr>
            <a:lvl7pPr marL="0" marR="0" lvl="6" indent="9906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7pPr>
            <a:lvl8pPr marL="0" marR="0" lvl="7" indent="11557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8pPr>
            <a:lvl9pPr marL="0" marR="0" lvl="8" indent="13208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marL="0" marR="0" lvl="0" indent="0" algn="l" rtl="0">
              <a:spcBef>
                <a:spcPts val="700"/>
              </a:spcBef>
              <a:buSzPct val="100000"/>
              <a:defRPr sz="1000"/>
            </a:lvl1pPr>
            <a:lvl2pPr marL="469900" marR="0" lvl="1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2pPr>
            <a:lvl3pPr marL="800100" marR="0" lvl="2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3pPr>
            <a:lvl4pPr marL="1130300" marR="0" lvl="3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4pPr>
            <a:lvl5pPr marL="1460500" marR="0" lvl="4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5pPr>
            <a:lvl6pPr marL="1905000" marR="0" lvl="5" indent="-508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6pPr>
            <a:lvl7pPr marL="2171700" marR="0" lvl="6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7pPr>
            <a:lvl8pPr marL="2425700" marR="0" lvl="7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8pPr>
            <a:lvl9pPr marL="2679700" marR="0" lvl="8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80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ofiles.generalassemb.ly/" TargetMode="External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byrt86nJ8jdEtXX0xEZk92Vzg/view?usp=sharing" TargetMode="External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457181" y="4160519"/>
            <a:ext cx="8448600" cy="62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0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Julie Carroll</a:t>
            </a:r>
            <a:endParaRPr lang="en-US" sz="2000" i="1" dirty="0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0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Outcomes </a:t>
            </a:r>
            <a:r>
              <a:rPr lang="en-US" sz="20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Lead, Boston</a:t>
            </a:r>
            <a:endParaRPr lang="en-US" sz="2000" i="1" dirty="0">
              <a:solidFill>
                <a:srgbClr val="EAEAE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57181" y="1210055"/>
            <a:ext cx="8448600" cy="267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11500" b="1" dirty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181" y="1011276"/>
            <a:ext cx="8448600" cy="10234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 dirty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CREATING </a:t>
            </a:r>
            <a:r>
              <a:rPr lang="en-US" sz="6900" b="1" dirty="0" smtClean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YOUR </a:t>
            </a:r>
            <a:r>
              <a:rPr lang="en-US" sz="6900" b="1" dirty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PROFILE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CREATING A PROFILE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185" y="1332730"/>
            <a:ext cx="8448600" cy="4203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en-US" sz="5000" b="1" dirty="0" smtClean="0">
                <a:latin typeface="PF Din Text Comp Pro" charset="0"/>
                <a:ea typeface="PF Din Text Comp Pro" charset="0"/>
                <a:cs typeface="PF Din Text Comp Pro" charset="0"/>
              </a:rPr>
              <a:t>DO </a:t>
            </a:r>
            <a:r>
              <a:rPr lang="en-US" sz="5000" b="1" dirty="0">
                <a:latin typeface="PF Din Text Comp Pro" charset="0"/>
                <a:ea typeface="PF Din Text Comp Pro" charset="0"/>
                <a:cs typeface="PF Din Text Comp Pro" charset="0"/>
              </a:rPr>
              <a:t>THIS </a:t>
            </a:r>
            <a:r>
              <a:rPr lang="en-US" sz="5000" b="1" dirty="0" smtClean="0">
                <a:latin typeface="PF Din Text Comp Pro" charset="0"/>
                <a:ea typeface="PF Din Text Comp Pro" charset="0"/>
                <a:cs typeface="PF Din Text Comp Pro" charset="0"/>
              </a:rPr>
              <a:t>FIRST</a:t>
            </a: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/>
            </a:r>
            <a:b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</a:b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>you must login at  [  </a:t>
            </a:r>
            <a:r>
              <a:rPr lang="en-US" sz="3200" dirty="0" err="1">
                <a:latin typeface="PF Din Text Comp Pro" charset="0"/>
                <a:ea typeface="PF Din Text Comp Pro" charset="0"/>
                <a:cs typeface="PF Din Text Comp Pro" charset="0"/>
              </a:rPr>
              <a:t>www.generalassemb.ly</a:t>
            </a: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>  ]</a:t>
            </a:r>
          </a:p>
          <a:p>
            <a:pPr algn="ctr"/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/>
            </a:r>
            <a:b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</a:br>
            <a:r>
              <a:rPr lang="en-US" sz="5000" b="1" dirty="0">
                <a:latin typeface="PF Din Text Comp Pro" charset="0"/>
                <a:ea typeface="PF Din Text Comp Pro" charset="0"/>
                <a:cs typeface="PF Din Text Comp Pro" charset="0"/>
              </a:rPr>
              <a:t>DO THIS </a:t>
            </a:r>
            <a:r>
              <a:rPr lang="en-US" sz="5000" b="1" dirty="0" smtClean="0">
                <a:latin typeface="PF Din Text Comp Pro" charset="0"/>
                <a:ea typeface="PF Din Text Comp Pro" charset="0"/>
                <a:cs typeface="PF Din Text Comp Pro" charset="0"/>
              </a:rPr>
              <a:t>NEXT</a:t>
            </a: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/>
            </a:r>
            <a:b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</a:b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>in a NEW window or NEW tab,  [  </a:t>
            </a:r>
            <a:r>
              <a:rPr lang="en-US" sz="3200" dirty="0" err="1">
                <a:latin typeface="PF Din Text Comp Pro" charset="0"/>
                <a:ea typeface="PF Din Text Comp Pro" charset="0"/>
                <a:cs typeface="PF Din Text Comp Pro" charset="0"/>
              </a:rPr>
              <a:t>profiles.ga.co</a:t>
            </a:r>
            <a:r>
              <a:rPr lang="en-US" sz="3200" dirty="0">
                <a:latin typeface="PF Din Text Comp Pro" charset="0"/>
                <a:ea typeface="PF Din Text Comp Pro" charset="0"/>
                <a:cs typeface="PF Din Text Comp Pro" charset="0"/>
              </a:rPr>
              <a:t>/profiles/new  ]</a:t>
            </a:r>
            <a:endParaRPr lang="en-US" sz="3200" dirty="0" smtClean="0">
              <a:solidFill>
                <a:schemeClr val="tx1"/>
              </a:solidFill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3503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CREATING A PROFILE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4203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52400" marR="0" lvl="0" indent="-17780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b="1" dirty="0" smtClean="0">
                <a:latin typeface="Georgia"/>
                <a:ea typeface="Georgia"/>
                <a:cs typeface="Georgia"/>
                <a:sym typeface="Georgia"/>
              </a:rPr>
              <a:t>BOOKMARK THIS PAGE: </a:t>
            </a:r>
            <a:r>
              <a:rPr lang="en-US" sz="1800" u="sng" dirty="0" err="1" smtClean="0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profiles.generalassemb.ly</a:t>
            </a:r>
            <a:endParaRPr lang="en-US" sz="1800" u="sng" dirty="0" smtClean="0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52400" marR="0" lvl="0" indent="-17780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b="1" dirty="0" smtClean="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“Save and continue” </a:t>
            </a:r>
            <a:r>
              <a:rPr lang="en-US" sz="1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functionality </a:t>
            </a:r>
            <a:r>
              <a:rPr lang="en-US" sz="18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Wingdings"/>
              </a:rPr>
              <a:t> Use both buttons</a:t>
            </a:r>
            <a:endParaRPr lang="en-US" sz="1800" dirty="0" smtClean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" name="Shape 277"/>
          <p:cNvSpPr txBox="1">
            <a:spLocks/>
          </p:cNvSpPr>
          <p:nvPr/>
        </p:nvSpPr>
        <p:spPr>
          <a:xfrm>
            <a:off x="383321" y="4875965"/>
            <a:ext cx="8596328" cy="281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Can’t log in? Try logging out and in again.  Still can't? Try visiting http://ga.co/newprofile. </a:t>
            </a:r>
            <a:r>
              <a:rPr lang="en-US" sz="12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847" y="1738469"/>
            <a:ext cx="6911276" cy="2883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ight Arrow 3"/>
          <p:cNvSpPr/>
          <p:nvPr/>
        </p:nvSpPr>
        <p:spPr>
          <a:xfrm rot="12663382">
            <a:off x="5606980" y="4366149"/>
            <a:ext cx="673240" cy="427054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085903">
            <a:off x="7643984" y="1271216"/>
            <a:ext cx="673240" cy="427054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431319">
            <a:off x="657094" y="2391058"/>
            <a:ext cx="673240" cy="42705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277"/>
          <p:cNvSpPr txBox="1">
            <a:spLocks/>
          </p:cNvSpPr>
          <p:nvPr/>
        </p:nvSpPr>
        <p:spPr>
          <a:xfrm>
            <a:off x="122528" y="2905367"/>
            <a:ext cx="902814" cy="413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Don’t use the </a:t>
            </a:r>
            <a:r>
              <a:rPr lang="en-US" sz="1200" i="1" dirty="0" err="1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nav</a:t>
            </a:r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 bar – use the save buttons</a:t>
            </a: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83" name="Shape 283"/>
          <p:cNvSpPr/>
          <p:nvPr/>
        </p:nvSpPr>
        <p:spPr>
          <a:xfrm>
            <a:off x="457181" y="1060704"/>
            <a:ext cx="8448600" cy="2876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000" b="1" dirty="0" smtClean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OUTCOMES ASSIGNMENTS</a:t>
            </a:r>
          </a:p>
        </p:txBody>
      </p:sp>
    </p:spTree>
    <p:extLst>
      <p:ext uri="{BB962C8B-B14F-4D97-AF65-F5344CB8AC3E}">
        <p14:creationId xmlns:p14="http://schemas.microsoft.com/office/powerpoint/2010/main" val="2061658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 smtClean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FINAL OUTCOMES ASSIGMENT</a:t>
            </a:r>
            <a:r>
              <a:rPr lang="is-IS" sz="2300" b="1" dirty="0" smtClean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S</a:t>
            </a:r>
            <a:endParaRPr lang="en-US" sz="2300" b="1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185" y="1087320"/>
            <a:ext cx="8448600" cy="3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 Outcomes Assignments</a:t>
            </a:r>
          </a:p>
          <a:p>
            <a:pPr marL="285750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Attend final 1:1 (feedback will be given on all items below)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Before 1:1, complete:</a:t>
            </a:r>
          </a:p>
          <a:p>
            <a:pPr marL="755650" lvl="1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Finalized resume</a:t>
            </a:r>
          </a:p>
          <a:p>
            <a:pPr marL="755650" lvl="1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Finalized LinkedIn</a:t>
            </a:r>
          </a:p>
          <a:p>
            <a:pPr marL="755650" lvl="1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Finalized Portfolio/Blog</a:t>
            </a:r>
          </a:p>
          <a:p>
            <a:pPr marL="755650" lvl="1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Published GA Profile</a:t>
            </a:r>
          </a:p>
          <a:p>
            <a:pPr marL="285750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Attend Meet &amp; Hire 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Begin job seeker requirements as of graduation</a:t>
            </a:r>
          </a:p>
          <a:p>
            <a:pPr marL="755650" lvl="1" indent="-285750">
              <a:lnSpc>
                <a:spcPct val="115000"/>
              </a:lnSpc>
              <a:buFont typeface="Wingdings" charset="2"/>
              <a:buChar char="q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 jobs per week; 1-2 Networking events/meetings per week; continued skill building; 25+ hours per week devoted to job search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653801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83" name="Shape 283"/>
          <p:cNvSpPr/>
          <p:nvPr/>
        </p:nvSpPr>
        <p:spPr>
          <a:xfrm>
            <a:off x="457181" y="1060704"/>
            <a:ext cx="8448600" cy="1039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200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800" b="1" dirty="0" smtClean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IMPORTANT DATES</a:t>
            </a:r>
          </a:p>
        </p:txBody>
      </p:sp>
    </p:spTree>
    <p:extLst>
      <p:ext uri="{BB962C8B-B14F-4D97-AF65-F5344CB8AC3E}">
        <p14:creationId xmlns:p14="http://schemas.microsoft.com/office/powerpoint/2010/main" val="16511188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 smtClean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IMPORTANT DATES</a:t>
            </a:r>
            <a:endParaRPr lang="en-US" sz="2300" b="1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185" y="1087320"/>
            <a:ext cx="8448600" cy="3789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8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 your calendars</a:t>
            </a:r>
          </a:p>
          <a:p>
            <a:pPr>
              <a:lnSpc>
                <a:spcPct val="115000"/>
              </a:lnSpc>
            </a:pPr>
            <a:endParaRPr lang="en-US" sz="20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spcBef>
                <a:spcPts val="7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Next week </a:t>
            </a: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Wingdings"/>
              </a:rPr>
              <a:t> Final Outcomes workshop on launching your job search</a:t>
            </a:r>
          </a:p>
          <a:p>
            <a:pPr marL="285750" indent="-285750">
              <a:spcBef>
                <a:spcPts val="7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Wingdings"/>
              </a:rPr>
              <a:t>Week 12 and 13 Final 1:1s</a:t>
            </a:r>
          </a:p>
          <a:p>
            <a:pPr marL="285750" indent="-285750">
              <a:spcBef>
                <a:spcPts val="7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Wingdings"/>
              </a:rPr>
              <a:t>11/16  Prep session for M &amp; H</a:t>
            </a:r>
          </a:p>
          <a:p>
            <a:pPr marL="285750" indent="-285750">
              <a:spcBef>
                <a:spcPts val="7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Wingdings"/>
              </a:rPr>
              <a:t>11/17  Meet &amp; Hire (new time)</a:t>
            </a: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479613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83" name="Shape 283"/>
          <p:cNvSpPr/>
          <p:nvPr/>
        </p:nvSpPr>
        <p:spPr>
          <a:xfrm>
            <a:off x="457181" y="1060704"/>
            <a:ext cx="8448600" cy="28769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 dirty="0" smtClean="0">
                <a:solidFill>
                  <a:srgbClr val="FFFFFF"/>
                </a:solidFill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PORTFOLIO CRITIQUE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181" y="1087316"/>
            <a:ext cx="8448600" cy="12604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44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WHY DO I NEED A GA PROFILE?</a:t>
            </a:r>
          </a:p>
          <a:p>
            <a:pPr marR="0" lvl="0" algn="l" rtl="0">
              <a:spcBef>
                <a:spcPts val="0"/>
              </a:spcBef>
              <a:buSzPct val="70000"/>
            </a:pPr>
            <a:endParaRPr lang="en-US" sz="1100" b="1" i="1" dirty="0" smtClean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r>
              <a:rPr lang="en-US" sz="2000" i="1" dirty="0" smtClean="0">
                <a:latin typeface="Georgia"/>
                <a:ea typeface="Georgia"/>
                <a:cs typeface="Georgia"/>
                <a:sym typeface="Georgia"/>
              </a:rPr>
              <a:t>I already have a LinkedIn, a resume, a portfolio, and a pretty face. </a:t>
            </a:r>
            <a:endParaRPr lang="en-US" sz="2000" i="1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80741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181" y="963749"/>
            <a:ext cx="8448600" cy="420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36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WHAT IS PROFILES? </a:t>
            </a: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71" y="1511345"/>
            <a:ext cx="6372739" cy="3559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hape 241"/>
          <p:cNvSpPr txBox="1">
            <a:spLocks/>
          </p:cNvSpPr>
          <p:nvPr/>
        </p:nvSpPr>
        <p:spPr>
          <a:xfrm>
            <a:off x="457181" y="1812247"/>
            <a:ext cx="1948268" cy="4119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70000"/>
            </a:pPr>
            <a:r>
              <a:rPr lang="en-US" sz="2000" smtClean="0">
                <a:latin typeface="Georgia" charset="0"/>
                <a:ea typeface="Georgia" charset="0"/>
                <a:cs typeface="Georgia" charset="0"/>
                <a:sym typeface="Georgia"/>
              </a:rPr>
              <a:t>Employer view:</a:t>
            </a:r>
          </a:p>
          <a:p>
            <a:pPr>
              <a:spcBef>
                <a:spcPts val="700"/>
              </a:spcBef>
            </a:pPr>
            <a:endParaRPr lang="en-US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466630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05638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181" y="1004938"/>
            <a:ext cx="8448600" cy="1870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36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WHAT IS PROFILES?</a:t>
            </a:r>
          </a:p>
          <a:p>
            <a:pPr marR="0" lvl="0" algn="l" rtl="0">
              <a:spcBef>
                <a:spcPts val="0"/>
              </a:spcBef>
              <a:buSzPct val="70000"/>
            </a:pPr>
            <a:endParaRPr lang="en-US" sz="3600" b="1" dirty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Example profile:</a:t>
            </a:r>
          </a:p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i="1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(</a:t>
            </a:r>
            <a:r>
              <a:rPr lang="en-US" sz="2000" i="1" dirty="0">
                <a:latin typeface="Georgia" charset="0"/>
                <a:ea typeface="Georgia" charset="0"/>
                <a:cs typeface="Georgia" charset="0"/>
                <a:sym typeface="Georgia"/>
              </a:rPr>
              <a:t>a</a:t>
            </a:r>
            <a:r>
              <a:rPr lang="en-US" sz="2000" i="1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bove the fold)</a:t>
            </a:r>
          </a:p>
          <a:p>
            <a:pPr marR="0" lvl="0" algn="l" rtl="0">
              <a:spcBef>
                <a:spcPts val="0"/>
              </a:spcBef>
              <a:buSzPct val="70000"/>
            </a:pPr>
            <a:endParaRPr lang="en-US" sz="2000" i="1" dirty="0">
              <a:latin typeface="Georgia" charset="0"/>
              <a:ea typeface="Georgia" charset="0"/>
              <a:cs typeface="Georgia" charset="0"/>
              <a:sym typeface="Georgia"/>
            </a:endParaRPr>
          </a:p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i="1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See more at </a:t>
            </a:r>
          </a:p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i="1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http://</a:t>
            </a:r>
            <a:r>
              <a:rPr lang="en-US" sz="2000" i="1" smtClean="0">
                <a:latin typeface="Georgia" charset="0"/>
                <a:ea typeface="Georgia" charset="0"/>
                <a:cs typeface="Georgia" charset="0"/>
                <a:sym typeface="Georgia"/>
              </a:rPr>
              <a:t>profiles.ga.co</a:t>
            </a:r>
            <a:endParaRPr lang="en-US" sz="2000" i="1" dirty="0" smtClean="0">
              <a:latin typeface="Georgia" charset="0"/>
              <a:ea typeface="Georgia" charset="0"/>
              <a:cs typeface="Georgia" charset="0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70" y="183986"/>
            <a:ext cx="5464583" cy="4938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87533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77" y="172995"/>
            <a:ext cx="7176295" cy="48623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241"/>
          <p:cNvSpPr txBox="1">
            <a:spLocks noGrp="1"/>
          </p:cNvSpPr>
          <p:nvPr>
            <p:ph type="body" idx="1"/>
          </p:nvPr>
        </p:nvSpPr>
        <p:spPr>
          <a:xfrm>
            <a:off x="457181" y="1355031"/>
            <a:ext cx="8448600" cy="15487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smtClean="0">
                <a:latin typeface="Georgia" charset="0"/>
                <a:ea typeface="Georgia" charset="0"/>
                <a:cs typeface="Georgia" charset="0"/>
                <a:sym typeface="Georgia"/>
              </a:rPr>
              <a:t>Profile</a:t>
            </a:r>
            <a:endParaRPr lang="en-US" sz="2000" dirty="0">
              <a:latin typeface="Georgia" charset="0"/>
              <a:ea typeface="Georgia" charset="0"/>
              <a:cs typeface="Georgia" charset="0"/>
              <a:sym typeface="Georgia"/>
            </a:endParaRPr>
          </a:p>
          <a:p>
            <a:pPr marR="0" lvl="0" algn="l" rtl="0">
              <a:spcBef>
                <a:spcPts val="0"/>
              </a:spcBef>
              <a:buSzPct val="70000"/>
            </a:pPr>
            <a:r>
              <a:rPr lang="en-US" sz="2000" dirty="0">
                <a:latin typeface="Georgia" charset="0"/>
                <a:ea typeface="Georgia" charset="0"/>
                <a:cs typeface="Georgia" charset="0"/>
                <a:sym typeface="Georgia"/>
              </a:rPr>
              <a:t>c</a:t>
            </a:r>
            <a:r>
              <a:rPr lang="en-US" sz="2000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ontinued:</a:t>
            </a: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601183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181" y="1004939"/>
            <a:ext cx="8448600" cy="420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36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WHAT IS PROFILES?</a:t>
            </a:r>
          </a:p>
          <a:p>
            <a:pPr lvl="0">
              <a:buSzPct val="70000"/>
            </a:pPr>
            <a:endParaRPr lang="en-US" sz="3600" b="1" dirty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pPr lvl="0">
              <a:buSzPct val="70000"/>
            </a:pPr>
            <a:r>
              <a:rPr lang="en-US" sz="2000" dirty="0" smtClean="0">
                <a:latin typeface="Georgia" charset="0"/>
                <a:ea typeface="Georgia" charset="0"/>
                <a:cs typeface="Georgia" charset="0"/>
                <a:sym typeface="Georgia"/>
              </a:rPr>
              <a:t>Job board for GA alumni:</a:t>
            </a:r>
            <a:endParaRPr lang="en-US" sz="2000" dirty="0">
              <a:latin typeface="Georgia" charset="0"/>
              <a:ea typeface="Georgia" charset="0"/>
              <a:cs typeface="Georgia" charset="0"/>
              <a:sym typeface="Georgia"/>
            </a:endParaRPr>
          </a:p>
          <a:p>
            <a:pPr marR="0" lvl="0" algn="l" rtl="0">
              <a:spcBef>
                <a:spcPts val="0"/>
              </a:spcBef>
              <a:buSzPct val="70000"/>
            </a:pPr>
            <a:endParaRPr lang="en-US" sz="3600" b="1" dirty="0" smtClean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80" y="154336"/>
            <a:ext cx="4558235" cy="4930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0719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 smtClean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GA PROFILES</a:t>
            </a:r>
            <a:endParaRPr lang="en-US" sz="2300" b="1" dirty="0">
              <a:latin typeface="PF Din Text Comp Pro" charset="0"/>
              <a:ea typeface="PF Din Text Comp Pro" charset="0"/>
              <a:cs typeface="PF Din Text Comp Pro" charset="0"/>
              <a:sym typeface="Oswald"/>
            </a:endParaRPr>
          </a:p>
        </p:txBody>
      </p:sp>
      <p:sp>
        <p:nvSpPr>
          <p:cNvPr id="4" name="Shape 241"/>
          <p:cNvSpPr txBox="1">
            <a:spLocks noGrp="1"/>
          </p:cNvSpPr>
          <p:nvPr>
            <p:ph type="body" idx="1"/>
          </p:nvPr>
        </p:nvSpPr>
        <p:spPr>
          <a:xfrm>
            <a:off x="457181" y="1004939"/>
            <a:ext cx="8448600" cy="420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SzPct val="70000"/>
            </a:pPr>
            <a:r>
              <a:rPr lang="en-US" sz="36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M+H </a:t>
            </a:r>
            <a:r>
              <a:rPr lang="en-US" sz="3600" b="1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BOOKLET EXAMPLE</a:t>
            </a:r>
            <a:endParaRPr lang="en-US" sz="3600" b="1" dirty="0" smtClean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241"/>
          <p:cNvSpPr txBox="1">
            <a:spLocks/>
          </p:cNvSpPr>
          <p:nvPr/>
        </p:nvSpPr>
        <p:spPr>
          <a:xfrm>
            <a:off x="457181" y="1588934"/>
            <a:ext cx="1622828" cy="4202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70000"/>
            </a:pPr>
            <a:r>
              <a:rPr lang="en-US" sz="2000" dirty="0" err="1" smtClean="0">
                <a:latin typeface="Georgia" charset="0"/>
                <a:ea typeface="Georgia" charset="0"/>
                <a:cs typeface="Georgia" charset="0"/>
                <a:sym typeface="Georgia"/>
                <a:hlinkClick r:id="rId3"/>
              </a:rPr>
              <a:t>Celena’s</a:t>
            </a:r>
            <a:r>
              <a:rPr lang="en-US" sz="2000" dirty="0" smtClean="0">
                <a:latin typeface="Georgia" charset="0"/>
                <a:ea typeface="Georgia" charset="0"/>
                <a:cs typeface="Georgia" charset="0"/>
                <a:sym typeface="Georgia"/>
                <a:hlinkClick r:id="rId3"/>
              </a:rPr>
              <a:t> page</a:t>
            </a:r>
            <a:endParaRPr lang="en-US" sz="2000" dirty="0" smtClean="0">
              <a:latin typeface="Georgia" charset="0"/>
              <a:ea typeface="Georgia" charset="0"/>
              <a:cs typeface="Georgia" charset="0"/>
              <a:sym typeface="Georgia"/>
            </a:endParaRPr>
          </a:p>
          <a:p>
            <a:pPr>
              <a:buSzPct val="70000"/>
            </a:pPr>
            <a:endParaRPr lang="en-US" sz="3600" b="1" dirty="0" smtClean="0">
              <a:latin typeface="PF Din Text Comp Pro" charset="0"/>
              <a:ea typeface="PF Din Text Comp Pro" charset="0"/>
              <a:cs typeface="PF Din Text Comp Pro" charset="0"/>
              <a:sym typeface="Georgia"/>
            </a:endParaRPr>
          </a:p>
          <a:p>
            <a:pPr>
              <a:spcBef>
                <a:spcPts val="700"/>
              </a:spcBef>
            </a:pPr>
            <a:endParaRPr lang="en-US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Right Arrow 6"/>
          <p:cNvSpPr/>
          <p:nvPr/>
        </p:nvSpPr>
        <p:spPr>
          <a:xfrm rot="431319">
            <a:off x="4907545" y="1081001"/>
            <a:ext cx="673240" cy="42705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77"/>
          <p:cNvSpPr txBox="1">
            <a:spLocks/>
          </p:cNvSpPr>
          <p:nvPr/>
        </p:nvSpPr>
        <p:spPr>
          <a:xfrm>
            <a:off x="4372979" y="1595310"/>
            <a:ext cx="902814" cy="413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About Me: </a:t>
            </a:r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Summary</a:t>
            </a: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883470" y="2401040"/>
            <a:ext cx="673240" cy="427054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277"/>
          <p:cNvSpPr txBox="1">
            <a:spLocks/>
          </p:cNvSpPr>
          <p:nvPr/>
        </p:nvSpPr>
        <p:spPr>
          <a:xfrm>
            <a:off x="3466681" y="2401040"/>
            <a:ext cx="1327177" cy="413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Education</a:t>
            </a:r>
            <a:r>
              <a:rPr lang="en-US" sz="1200" b="1" i="1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: </a:t>
            </a:r>
            <a:r>
              <a:rPr lang="en-US" sz="1200" i="1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GA Course details</a:t>
            </a: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Right Arrow 10"/>
          <p:cNvSpPr/>
          <p:nvPr/>
        </p:nvSpPr>
        <p:spPr>
          <a:xfrm rot="1201118">
            <a:off x="4878861" y="3467106"/>
            <a:ext cx="673240" cy="427054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2" name="Shape 277"/>
          <p:cNvSpPr txBox="1">
            <a:spLocks/>
          </p:cNvSpPr>
          <p:nvPr/>
        </p:nvSpPr>
        <p:spPr>
          <a:xfrm>
            <a:off x="3665847" y="3467106"/>
            <a:ext cx="1016638" cy="413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Skills: </a:t>
            </a:r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Primary skills</a:t>
            </a: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Right Arrow 12"/>
          <p:cNvSpPr/>
          <p:nvPr/>
        </p:nvSpPr>
        <p:spPr>
          <a:xfrm rot="20983016">
            <a:off x="4858813" y="4589833"/>
            <a:ext cx="673240" cy="42705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Shape 277"/>
          <p:cNvSpPr txBox="1">
            <a:spLocks/>
          </p:cNvSpPr>
          <p:nvPr/>
        </p:nvSpPr>
        <p:spPr>
          <a:xfrm>
            <a:off x="3645799" y="4589833"/>
            <a:ext cx="1016638" cy="4138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69900" marR="0" lvl="1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30300" marR="0" lvl="3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0500" marR="0" lvl="4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 Sans"/>
              <a:buChar char="‣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05000" marR="0" lvl="5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171700" marR="0" lvl="6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25700" marR="0" lvl="7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79700" marR="0" lvl="8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The Basics: </a:t>
            </a:r>
            <a:r>
              <a:rPr lang="en-US" sz="1200" i="1" dirty="0" smtClean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Web presence</a:t>
            </a:r>
            <a:endParaRPr lang="en-US" sz="1200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22" y="110532"/>
            <a:ext cx="3410697" cy="525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7075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PF Din Text Comp Pro" charset="0"/>
                <a:ea typeface="PF Din Text Comp Pro" charset="0"/>
                <a:cs typeface="PF Din Text Comp Pro" charset="0"/>
                <a:sym typeface="Oswald"/>
              </a:rPr>
              <a:t>EXPECTATIONS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40448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000000"/>
              </a:buClr>
            </a:pPr>
            <a:r>
              <a:rPr lang="en-US" sz="4800" b="1" dirty="0" smtClean="0">
                <a:latin typeface="PF Din Text Comp Pro" charset="0"/>
                <a:ea typeface="PF Din Text Comp Pro" charset="0"/>
                <a:cs typeface="PF Din Text Comp Pro" charset="0"/>
                <a:sym typeface="Georgia"/>
              </a:rPr>
              <a:t>EXPECTATIONS FOR GRADS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is your responsibility to ensure content is accurate and updated. </a:t>
            </a:r>
          </a:p>
          <a:p>
            <a:pPr marL="285750" indent="-285750">
              <a:lnSpc>
                <a:spcPct val="115000"/>
              </a:lnSpc>
              <a:buClr>
                <a:schemeClr val="dk1"/>
              </a:buClr>
              <a:buFont typeface="Arial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Grads must respond to employer outreach within 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24 - 48 hours </a:t>
            </a:r>
            <a:r>
              <a:rPr lang="en-US" sz="18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whether you want the job opportunity or not</a:t>
            </a: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b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246961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376</Words>
  <Application>Microsoft Macintosh PowerPoint</Application>
  <PresentationFormat>Custom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Cabin</vt:lpstr>
      <vt:lpstr>Georgia</vt:lpstr>
      <vt:lpstr>Merriweather Sans</vt:lpstr>
      <vt:lpstr>Oswald</vt:lpstr>
      <vt:lpstr>PF Din Text Comp Pro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Julie Carroll</cp:lastModifiedBy>
  <cp:revision>37</cp:revision>
  <dcterms:modified xsi:type="dcterms:W3CDTF">2016-12-13T20:04:44Z</dcterms:modified>
</cp:coreProperties>
</file>