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32"/>
  </p:normalViewPr>
  <p:slideViewPr>
    <p:cSldViewPr snapToGrid="0" snapToObjects="1">
      <p:cViewPr>
        <p:scale>
          <a:sx n="66" d="100"/>
          <a:sy n="66" d="100"/>
        </p:scale>
        <p:origin x="5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BECD-ABA3-BD46-B6D4-58513E9BF52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6F30-2476-B240-9B9B-2DF551B77F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1" y="325154"/>
            <a:ext cx="2948898" cy="1022384"/>
          </a:xfrm>
          <a:prstGeom prst="rect">
            <a:avLst/>
          </a:prstGeom>
        </p:spPr>
      </p:pic>
      <p:sp>
        <p:nvSpPr>
          <p:cNvPr id="5" name="Caixa de texto 1"/>
          <p:cNvSpPr txBox="1"/>
          <p:nvPr/>
        </p:nvSpPr>
        <p:spPr>
          <a:xfrm>
            <a:off x="0" y="2125496"/>
            <a:ext cx="10479505" cy="16129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200" dirty="0">
                <a:effectLst/>
                <a:latin typeface="Century Schoolbook" charset="0"/>
                <a:ea typeface="Calibri" charset="0"/>
                <a:cs typeface="Times New Roman" charset="0"/>
              </a:rPr>
              <a:t>Software Engineering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4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T2 </a:t>
            </a:r>
            <a:r>
              <a:rPr lang="mr-IN" sz="24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–</a:t>
            </a:r>
            <a:r>
              <a:rPr lang="en-GB" sz="24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 Software Processes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0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3MIEIC04_B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0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(20th </a:t>
            </a:r>
            <a:r>
              <a:rPr lang="pt-PT" sz="1000" i="1" dirty="0" err="1">
                <a:effectLst/>
                <a:latin typeface="Century Schoolbook" charset="0"/>
                <a:ea typeface="Calibri" charset="0"/>
                <a:cs typeface="Times New Roman" charset="0"/>
              </a:rPr>
              <a:t>October</a:t>
            </a:r>
            <a:r>
              <a:rPr lang="pt-PT" sz="10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 2017)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Caixa de texto 3"/>
          <p:cNvSpPr txBox="1"/>
          <p:nvPr/>
        </p:nvSpPr>
        <p:spPr>
          <a:xfrm>
            <a:off x="0" y="4516354"/>
            <a:ext cx="10479505" cy="8572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Bárbara Silva </a:t>
            </a:r>
            <a:r>
              <a:rPr lang="pt-PT" sz="11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	up201505628</a:t>
            </a: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Julieta Frade		</a:t>
            </a:r>
            <a:r>
              <a:rPr lang="pt-PT" sz="11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up201506530</a:t>
            </a: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Ventura Pereira	</a:t>
            </a:r>
            <a:r>
              <a:rPr lang="pt-PT" sz="11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up201404690</a:t>
            </a: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 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 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414D6-26C0-45DF-B5D0-7FB3AAC3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latin typeface="Century Schoolbook" panose="02040604050505020304" pitchFamily="18" charset="0"/>
              </a:rPr>
              <a:t>Elaboration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79DEF8-01EE-454C-951D-A954D1CF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733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When</a:t>
            </a:r>
            <a:r>
              <a:rPr lang="pt-PT" b="1" dirty="0">
                <a:latin typeface="Century Schoolbook" panose="02040604050505020304" pitchFamily="18" charset="0"/>
              </a:rPr>
              <a:t> can </a:t>
            </a:r>
            <a:r>
              <a:rPr lang="pt-PT" b="1" dirty="0" err="1">
                <a:latin typeface="Century Schoolbook" panose="02040604050505020304" pitchFamily="18" charset="0"/>
              </a:rPr>
              <a:t>we</a:t>
            </a:r>
            <a:r>
              <a:rPr lang="pt-PT" b="1" dirty="0">
                <a:latin typeface="Century Schoolbook" panose="02040604050505020304" pitchFamily="18" charset="0"/>
              </a:rPr>
              <a:t> move </a:t>
            </a:r>
            <a:r>
              <a:rPr lang="pt-PT" b="1" dirty="0" err="1">
                <a:latin typeface="Century Schoolbook" panose="02040604050505020304" pitchFamily="18" charset="0"/>
              </a:rPr>
              <a:t>on</a:t>
            </a:r>
            <a:r>
              <a:rPr lang="pt-PT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u="sng" dirty="0"/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major </a:t>
            </a:r>
            <a:r>
              <a:rPr lang="pt-PT" sz="2000" dirty="0" err="1">
                <a:latin typeface="Century Schoolbook" panose="02040604050505020304" pitchFamily="18" charset="0"/>
              </a:rPr>
              <a:t>milestone</a:t>
            </a:r>
            <a:r>
              <a:rPr lang="pt-PT" sz="2000" dirty="0">
                <a:latin typeface="Century Schoolbook" panose="02040604050505020304" pitchFamily="18" charset="0"/>
              </a:rPr>
              <a:t> must </a:t>
            </a:r>
            <a:r>
              <a:rPr lang="pt-PT" sz="2000" dirty="0" err="1">
                <a:latin typeface="Century Schoolbook" panose="02040604050505020304" pitchFamily="18" charset="0"/>
              </a:rPr>
              <a:t>be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achieved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000" dirty="0">
              <a:latin typeface="Century Schoolbook" panose="02040604050505020304" pitchFamily="18" charset="0"/>
            </a:endParaRPr>
          </a:p>
          <a:p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user</a:t>
            </a:r>
            <a:r>
              <a:rPr lang="pt-PT" sz="2000" dirty="0">
                <a:latin typeface="Century Schoolbook" panose="02040604050505020304" pitchFamily="18" charset="0"/>
              </a:rPr>
              <a:t> case </a:t>
            </a:r>
            <a:r>
              <a:rPr lang="pt-PT" sz="2000" dirty="0" err="1">
                <a:latin typeface="Century Schoolbook" panose="02040604050505020304" pitchFamily="18" charset="0"/>
              </a:rPr>
              <a:t>model</a:t>
            </a:r>
            <a:r>
              <a:rPr lang="pt-PT" sz="2000" dirty="0">
                <a:latin typeface="Century Schoolbook" panose="02040604050505020304" pitchFamily="18" charset="0"/>
              </a:rPr>
              <a:t> must capture </a:t>
            </a:r>
            <a:r>
              <a:rPr lang="pt-PT" sz="2000" dirty="0" err="1">
                <a:latin typeface="Century Schoolbook" panose="02040604050505020304" pitchFamily="18" charset="0"/>
              </a:rPr>
              <a:t>most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functional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requirements</a:t>
            </a:r>
            <a:r>
              <a:rPr lang="pt-PT" sz="2000" dirty="0">
                <a:latin typeface="Century Schoolbook" panose="02040604050505020304" pitchFamily="18" charset="0"/>
              </a:rPr>
              <a:t>;</a:t>
            </a: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architetural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baseline</a:t>
            </a:r>
            <a:r>
              <a:rPr lang="pt-PT" sz="2000" dirty="0">
                <a:latin typeface="Century Schoolbook" panose="02040604050505020304" pitchFamily="18" charset="0"/>
              </a:rPr>
              <a:t> must </a:t>
            </a:r>
            <a:r>
              <a:rPr lang="pt-PT" sz="2000" dirty="0" err="1">
                <a:latin typeface="Century Schoolbook" panose="02040604050505020304" pitchFamily="18" charset="0"/>
              </a:rPr>
              <a:t>be</a:t>
            </a:r>
            <a:r>
              <a:rPr lang="pt-PT" sz="2000" dirty="0">
                <a:latin typeface="Century Schoolbook" panose="02040604050505020304" pitchFamily="18" charset="0"/>
              </a:rPr>
              <a:t> a </a:t>
            </a:r>
            <a:r>
              <a:rPr lang="pt-PT" sz="2000" dirty="0" err="1">
                <a:latin typeface="Century Schoolbook" panose="02040604050505020304" pitchFamily="18" charset="0"/>
              </a:rPr>
              <a:t>small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system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that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will</a:t>
            </a:r>
            <a:r>
              <a:rPr lang="pt-PT" sz="2000" dirty="0">
                <a:latin typeface="Century Schoolbook" panose="02040604050505020304" pitchFamily="18" charset="0"/>
              </a:rPr>
              <a:t> serve as a </a:t>
            </a:r>
            <a:r>
              <a:rPr lang="pt-PT" sz="2000" dirty="0" err="1">
                <a:latin typeface="Century Schoolbook" panose="02040604050505020304" pitchFamily="18" charset="0"/>
              </a:rPr>
              <a:t>solid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foundation</a:t>
            </a:r>
            <a:r>
              <a:rPr lang="pt-PT" sz="2000" dirty="0">
                <a:latin typeface="Century Schoolbook" panose="02040604050505020304" pitchFamily="18" charset="0"/>
              </a:rPr>
              <a:t>;</a:t>
            </a: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r>
              <a:rPr lang="pt-PT" sz="2000" dirty="0">
                <a:latin typeface="Century Schoolbook" panose="02040604050505020304" pitchFamily="18" charset="0"/>
              </a:rPr>
              <a:t>Business case </a:t>
            </a:r>
            <a:r>
              <a:rPr lang="pt-PT" sz="2000" dirty="0" err="1">
                <a:latin typeface="Century Schoolbook" panose="02040604050505020304" pitchFamily="18" charset="0"/>
              </a:rPr>
              <a:t>has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received</a:t>
            </a:r>
            <a:r>
              <a:rPr lang="pt-PT" sz="2000" dirty="0">
                <a:latin typeface="Century Schoolbook" panose="02040604050505020304" pitchFamily="18" charset="0"/>
              </a:rPr>
              <a:t> a green light, </a:t>
            </a:r>
            <a:r>
              <a:rPr lang="pt-PT" sz="2000" dirty="0" err="1">
                <a:latin typeface="Century Schoolbook" panose="02040604050505020304" pitchFamily="18" charset="0"/>
              </a:rPr>
              <a:t>there’s</a:t>
            </a:r>
            <a:r>
              <a:rPr lang="pt-PT" sz="2000" dirty="0">
                <a:latin typeface="Century Schoolbook" panose="02040604050505020304" pitchFamily="18" charset="0"/>
              </a:rPr>
              <a:t> a </a:t>
            </a:r>
            <a:r>
              <a:rPr lang="pt-PT" sz="2000" dirty="0" err="1">
                <a:latin typeface="Century Schoolbook" panose="02040604050505020304" pitchFamily="18" charset="0"/>
              </a:rPr>
              <a:t>project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plan</a:t>
            </a:r>
            <a:r>
              <a:rPr lang="pt-PT" sz="2000" dirty="0">
                <a:latin typeface="Century Schoolbook" panose="02040604050505020304" pitchFamily="18" charset="0"/>
              </a:rPr>
              <a:t> for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next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phase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E62C9A-C53C-4255-AE5F-9EC1C41FAC9A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9368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F1A34-522C-492B-9D43-22843A13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3579"/>
            <a:ext cx="9144000" cy="930442"/>
          </a:xfrm>
        </p:spPr>
        <p:txBody>
          <a:bodyPr/>
          <a:lstStyle/>
          <a:p>
            <a:r>
              <a:rPr lang="pt-PT" dirty="0">
                <a:latin typeface="Century Schoolbook" panose="02040604050505020304" pitchFamily="18" charset="0"/>
              </a:rPr>
              <a:t>Conception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68059-CE21-43B9-9D78-628B0D0E1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537" y="3221330"/>
            <a:ext cx="9144000" cy="761415"/>
          </a:xfrm>
        </p:spPr>
        <p:txBody>
          <a:bodyPr/>
          <a:lstStyle/>
          <a:p>
            <a:r>
              <a:rPr lang="pt-PT" b="1" dirty="0" err="1">
                <a:latin typeface="Century Schoolbook" panose="02040604050505020304" pitchFamily="18" charset="0"/>
              </a:rPr>
              <a:t>The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third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phase</a:t>
            </a:r>
            <a:endParaRPr lang="pt-PT" b="1" dirty="0">
              <a:latin typeface="Century Schoolbook" panose="02040604050505020304" pitchFamily="18" charset="0"/>
            </a:endParaRPr>
          </a:p>
          <a:p>
            <a:endParaRPr lang="pt-P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6D08CD-E3B2-43AB-8943-2951447B5C55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A68C1-1D76-4B43-B7A8-269D5FDC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latin typeface="Century Schoolbook" panose="02040604050505020304" pitchFamily="18" charset="0"/>
              </a:rPr>
              <a:t>Conception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B68C1C-E3B2-4802-8B6C-DE00520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/>
          <a:lstStyle/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What’s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the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primary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goal</a:t>
            </a:r>
            <a:r>
              <a:rPr lang="pt-PT" b="1" dirty="0">
                <a:latin typeface="Century Schoolbook" panose="02040604050505020304" pitchFamily="18" charset="0"/>
              </a:rPr>
              <a:t>?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Create</a:t>
            </a:r>
            <a:r>
              <a:rPr lang="pt-PT" sz="2000" dirty="0">
                <a:latin typeface="Century Schoolbook" panose="02040604050505020304" pitchFamily="18" charset="0"/>
              </a:rPr>
              <a:t> a </a:t>
            </a:r>
            <a:r>
              <a:rPr lang="pt-PT" sz="2000" dirty="0" err="1">
                <a:latin typeface="Century Schoolbook" panose="02040604050505020304" pitchFamily="18" charset="0"/>
              </a:rPr>
              <a:t>system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capable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operating</a:t>
            </a:r>
            <a:r>
              <a:rPr lang="pt-PT" sz="2000" dirty="0">
                <a:latin typeface="Century Schoolbook" panose="02040604050505020304" pitchFamily="18" charset="0"/>
              </a:rPr>
              <a:t> in beta </a:t>
            </a: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customer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environments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000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How</a:t>
            </a:r>
            <a:r>
              <a:rPr lang="pt-PT" sz="20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000" b="1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Build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system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iteratively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and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incrementally</a:t>
            </a:r>
            <a:r>
              <a:rPr lang="pt-PT" sz="2000" dirty="0">
                <a:latin typeface="Century Schoolbook" panose="02040604050505020304" pitchFamily="18" charset="0"/>
              </a:rPr>
              <a:t>, </a:t>
            </a:r>
            <a:r>
              <a:rPr lang="pt-PT" sz="2000" dirty="0" err="1">
                <a:latin typeface="Century Schoolbook" panose="02040604050505020304" pitchFamily="18" charset="0"/>
              </a:rPr>
              <a:t>making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sure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that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viability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system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always</a:t>
            </a:r>
            <a:r>
              <a:rPr lang="pt-PT" sz="2000" dirty="0">
                <a:latin typeface="Century Schoolbook" panose="02040604050505020304" pitchFamily="18" charset="0"/>
              </a:rPr>
              <a:t> evidente </a:t>
            </a:r>
          </a:p>
          <a:p>
            <a:pPr marL="0" indent="0">
              <a:buNone/>
            </a:pPr>
            <a:r>
              <a:rPr lang="pt-PT" sz="2000" dirty="0">
                <a:latin typeface="Century Schoolbook" panose="02040604050505020304" pitchFamily="18" charset="0"/>
              </a:rPr>
              <a:t>in </a:t>
            </a:r>
            <a:r>
              <a:rPr lang="pt-PT" sz="2000" dirty="0" err="1">
                <a:latin typeface="Century Schoolbook" panose="02040604050505020304" pitchFamily="18" charset="0"/>
              </a:rPr>
              <a:t>executable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form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5F5E7E-A278-412E-869C-49A4C1ADC2AF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4EB7F0-87CD-425F-9551-5B67913F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33" y="1690688"/>
            <a:ext cx="396240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D8F03-2F10-4228-BC8E-F1CE6256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latin typeface="Century Schoolbook" panose="02040604050505020304" pitchFamily="18" charset="0"/>
              </a:rPr>
              <a:t>Conception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169DC-CB3A-473C-8E99-2BB470A4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What</a:t>
            </a:r>
            <a:r>
              <a:rPr lang="pt-PT" b="1" dirty="0">
                <a:latin typeface="Century Schoolbook" panose="02040604050505020304" pitchFamily="18" charset="0"/>
              </a:rPr>
              <a:t> must </a:t>
            </a:r>
            <a:r>
              <a:rPr lang="pt-PT" b="1" dirty="0" err="1">
                <a:latin typeface="Century Schoolbook" panose="02040604050505020304" pitchFamily="18" charset="0"/>
              </a:rPr>
              <a:t>be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achieved</a:t>
            </a:r>
            <a:r>
              <a:rPr lang="pt-PT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initial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operational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Capability</a:t>
            </a:r>
            <a:r>
              <a:rPr lang="pt-PT" sz="24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How</a:t>
            </a:r>
            <a:r>
              <a:rPr lang="pt-PT" sz="2400" b="1" dirty="0">
                <a:latin typeface="Century Schoolbook" panose="02040604050505020304" pitchFamily="18" charset="0"/>
              </a:rPr>
              <a:t> do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know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b="1" dirty="0">
              <a:latin typeface="Century Schoolbook" panose="02040604050505020304" pitchFamily="18" charset="0"/>
            </a:endParaRPr>
          </a:p>
          <a:p>
            <a:r>
              <a:rPr lang="pt-PT" sz="2000" dirty="0">
                <a:latin typeface="Century Schoolbook" panose="02040604050505020304" pitchFamily="18" charset="0"/>
              </a:rPr>
              <a:t>A set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beta </a:t>
            </a:r>
            <a:r>
              <a:rPr lang="pt-PT" sz="2000" dirty="0" err="1">
                <a:latin typeface="Century Schoolbook" panose="02040604050505020304" pitchFamily="18" charset="0"/>
              </a:rPr>
              <a:t>customers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has</a:t>
            </a:r>
            <a:r>
              <a:rPr lang="pt-PT" sz="2000" dirty="0">
                <a:latin typeface="Century Schoolbook" panose="02040604050505020304" pitchFamily="18" charset="0"/>
              </a:rPr>
              <a:t> a more </a:t>
            </a:r>
            <a:r>
              <a:rPr lang="pt-PT" sz="2000" dirty="0" err="1">
                <a:latin typeface="Century Schoolbook" panose="02040604050505020304" pitchFamily="18" charset="0"/>
              </a:rPr>
              <a:t>or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less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fully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operational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system</a:t>
            </a:r>
            <a:r>
              <a:rPr lang="pt-PT" sz="2000" dirty="0">
                <a:latin typeface="Century Schoolbook" panose="02040604050505020304" pitchFamily="18" charset="0"/>
              </a:rPr>
              <a:t> in </a:t>
            </a:r>
            <a:r>
              <a:rPr lang="pt-PT" sz="2000" dirty="0" err="1">
                <a:latin typeface="Century Schoolbook" panose="02040604050505020304" pitchFamily="18" charset="0"/>
              </a:rPr>
              <a:t>their</a:t>
            </a:r>
            <a:endParaRPr lang="pt-PT" sz="20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hands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276159-9C17-4871-9F73-1E527DE41B5A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BAD5D-03B2-43C3-A055-1979A2AFB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663"/>
            <a:ext cx="9144000" cy="1135731"/>
          </a:xfrm>
        </p:spPr>
        <p:txBody>
          <a:bodyPr/>
          <a:lstStyle/>
          <a:p>
            <a:r>
              <a:rPr lang="pt-PT" dirty="0" err="1">
                <a:latin typeface="Century Schoolbook" panose="02040604050505020304" pitchFamily="18" charset="0"/>
              </a:rPr>
              <a:t>Transition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0FC366-DFA6-43AD-85C0-4F5B2029D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 err="1">
                <a:latin typeface="Century Schoolbook" panose="02040604050505020304" pitchFamily="18" charset="0"/>
              </a:rPr>
              <a:t>The</a:t>
            </a:r>
            <a:r>
              <a:rPr lang="pt-PT" b="1" dirty="0">
                <a:latin typeface="Century Schoolbook" panose="02040604050505020304" pitchFamily="18" charset="0"/>
              </a:rPr>
              <a:t> final </a:t>
            </a:r>
            <a:r>
              <a:rPr lang="pt-PT" b="1" dirty="0" err="1">
                <a:latin typeface="Century Schoolbook" panose="02040604050505020304" pitchFamily="18" charset="0"/>
              </a:rPr>
              <a:t>phase</a:t>
            </a:r>
            <a:endParaRPr lang="pt-PT" b="1" dirty="0">
              <a:latin typeface="Century Schoolbook" panose="02040604050505020304" pitchFamily="18" charset="0"/>
            </a:endParaRPr>
          </a:p>
          <a:p>
            <a:endParaRPr lang="pt-P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D38162-EB1B-4436-B7C4-2814FA1C8708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3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7A505-1E79-4D69-AAE1-EAD05290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latin typeface="Century Schoolbook" panose="02040604050505020304" pitchFamily="18" charset="0"/>
              </a:rPr>
              <a:t>Transition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6F17F1-DB18-4C65-910E-47C59C88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825625"/>
            <a:ext cx="11662611" cy="4351338"/>
          </a:xfrm>
        </p:spPr>
        <p:txBody>
          <a:bodyPr/>
          <a:lstStyle/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What’s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the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purpose</a:t>
            </a:r>
            <a:r>
              <a:rPr lang="pt-PT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>
                <a:latin typeface="Century Schoolbook" panose="02040604050505020304" pitchFamily="18" charset="0"/>
              </a:rPr>
              <a:t>The</a:t>
            </a:r>
            <a:r>
              <a:rPr lang="pt-PT" dirty="0">
                <a:latin typeface="Century Schoolbook" panose="02040604050505020304" pitchFamily="18" charset="0"/>
              </a:rPr>
              <a:t> </a:t>
            </a:r>
            <a:r>
              <a:rPr lang="pt-PT" dirty="0" err="1">
                <a:latin typeface="Century Schoolbook" panose="02040604050505020304" pitchFamily="18" charset="0"/>
              </a:rPr>
              <a:t>roll</a:t>
            </a:r>
            <a:r>
              <a:rPr lang="pt-PT" dirty="0">
                <a:latin typeface="Century Schoolbook" panose="02040604050505020304" pitchFamily="18" charset="0"/>
              </a:rPr>
              <a:t> out </a:t>
            </a:r>
            <a:r>
              <a:rPr lang="pt-PT" dirty="0" err="1">
                <a:latin typeface="Century Schoolbook" panose="02040604050505020304" pitchFamily="18" charset="0"/>
              </a:rPr>
              <a:t>of</a:t>
            </a:r>
            <a:r>
              <a:rPr lang="pt-PT" dirty="0">
                <a:latin typeface="Century Schoolbook" panose="02040604050505020304" pitchFamily="18" charset="0"/>
              </a:rPr>
              <a:t> </a:t>
            </a:r>
            <a:r>
              <a:rPr lang="pt-PT" dirty="0" err="1">
                <a:latin typeface="Century Schoolbook" panose="02040604050505020304" pitchFamily="18" charset="0"/>
              </a:rPr>
              <a:t>the</a:t>
            </a:r>
            <a:r>
              <a:rPr lang="pt-PT" dirty="0">
                <a:latin typeface="Century Schoolbook" panose="02040604050505020304" pitchFamily="18" charset="0"/>
              </a:rPr>
              <a:t> </a:t>
            </a:r>
            <a:r>
              <a:rPr lang="pt-PT" dirty="0" err="1">
                <a:latin typeface="Century Schoolbook" panose="02040604050505020304" pitchFamily="18" charset="0"/>
              </a:rPr>
              <a:t>fully</a:t>
            </a:r>
            <a:r>
              <a:rPr lang="pt-PT" dirty="0">
                <a:latin typeface="Century Schoolbook" panose="02040604050505020304" pitchFamily="18" charset="0"/>
              </a:rPr>
              <a:t> </a:t>
            </a:r>
            <a:r>
              <a:rPr lang="pt-PT" dirty="0" err="1">
                <a:latin typeface="Century Schoolbook" panose="02040604050505020304" pitchFamily="18" charset="0"/>
              </a:rPr>
              <a:t>functional</a:t>
            </a:r>
            <a:r>
              <a:rPr lang="pt-PT" dirty="0">
                <a:latin typeface="Century Schoolbook" panose="02040604050505020304" pitchFamily="18" charset="0"/>
              </a:rPr>
              <a:t> </a:t>
            </a:r>
            <a:r>
              <a:rPr lang="pt-PT" dirty="0" err="1">
                <a:latin typeface="Century Schoolbook" panose="02040604050505020304" pitchFamily="18" charset="0"/>
              </a:rPr>
              <a:t>system</a:t>
            </a:r>
            <a:r>
              <a:rPr lang="pt-PT" dirty="0">
                <a:latin typeface="Century Schoolbook" panose="02040604050505020304" pitchFamily="18" charset="0"/>
              </a:rPr>
              <a:t> to </a:t>
            </a:r>
            <a:r>
              <a:rPr lang="pt-PT" dirty="0" err="1">
                <a:latin typeface="Century Schoolbook" panose="02040604050505020304" pitchFamily="18" charset="0"/>
              </a:rPr>
              <a:t>customers</a:t>
            </a:r>
            <a:r>
              <a:rPr lang="pt-PT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How</a:t>
            </a:r>
            <a:r>
              <a:rPr lang="pt-PT" b="1" dirty="0">
                <a:latin typeface="Century Schoolbook" panose="02040604050505020304" pitchFamily="18" charset="0"/>
              </a:rPr>
              <a:t> do </a:t>
            </a:r>
            <a:r>
              <a:rPr lang="pt-PT" b="1" dirty="0" err="1">
                <a:latin typeface="Century Schoolbook" panose="02040604050505020304" pitchFamily="18" charset="0"/>
              </a:rPr>
              <a:t>we</a:t>
            </a:r>
            <a:r>
              <a:rPr lang="pt-PT" b="1" dirty="0">
                <a:latin typeface="Century Schoolbook" panose="02040604050505020304" pitchFamily="18" charset="0"/>
              </a:rPr>
              <a:t> do </a:t>
            </a:r>
            <a:r>
              <a:rPr lang="pt-PT" b="1" dirty="0" err="1">
                <a:latin typeface="Century Schoolbook" panose="02040604050505020304" pitchFamily="18" charset="0"/>
              </a:rPr>
              <a:t>it</a:t>
            </a:r>
            <a:r>
              <a:rPr lang="pt-PT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b="1" dirty="0">
              <a:latin typeface="Century Schoolbook" panose="02040604050505020304" pitchFamily="18" charset="0"/>
            </a:endParaRPr>
          </a:p>
          <a:p>
            <a:r>
              <a:rPr lang="pt-PT" sz="2400" dirty="0" err="1">
                <a:latin typeface="Century Schoolbook" panose="02040604050505020304" pitchFamily="18" charset="0"/>
              </a:rPr>
              <a:t>Correct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defects</a:t>
            </a:r>
            <a:r>
              <a:rPr lang="pt-PT" sz="2400" dirty="0">
                <a:latin typeface="Century Schoolbook" panose="02040604050505020304" pitchFamily="18" charset="0"/>
              </a:rPr>
              <a:t>, </a:t>
            </a:r>
            <a:r>
              <a:rPr lang="pt-PT" sz="2400" dirty="0" err="1">
                <a:latin typeface="Century Schoolbook" panose="02040604050505020304" pitchFamily="18" charset="0"/>
              </a:rPr>
              <a:t>modify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system</a:t>
            </a:r>
            <a:r>
              <a:rPr lang="pt-PT" sz="2400" dirty="0">
                <a:latin typeface="Century Schoolbook" panose="02040604050505020304" pitchFamily="18" charset="0"/>
              </a:rPr>
              <a:t> to </a:t>
            </a:r>
            <a:r>
              <a:rPr lang="pt-PT" sz="2400" dirty="0" err="1">
                <a:latin typeface="Century Schoolbook" panose="02040604050505020304" pitchFamily="18" charset="0"/>
              </a:rPr>
              <a:t>correct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previously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unidentified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problems</a:t>
            </a:r>
            <a:r>
              <a:rPr lang="pt-PT" sz="2400" dirty="0">
                <a:latin typeface="Century Schoolbook" panose="02040604050505020304" pitchFamily="18" charset="0"/>
              </a:rPr>
              <a:t>.</a:t>
            </a:r>
            <a:endParaRPr lang="pt-P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F08CC3-1B76-495A-8E49-6E7D76D4E2B9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63F38-C138-4C7A-85F9-C4DD238C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latin typeface="Century Schoolbook" panose="02040604050505020304" pitchFamily="18" charset="0"/>
              </a:rPr>
              <a:t>Transition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7DE11F-9E59-4D7D-98C6-6A82A7D1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50" y="2902070"/>
            <a:ext cx="10515600" cy="2005595"/>
          </a:xfrm>
        </p:spPr>
        <p:txBody>
          <a:bodyPr/>
          <a:lstStyle/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What</a:t>
            </a:r>
            <a:r>
              <a:rPr lang="pt-PT" b="1" dirty="0">
                <a:latin typeface="Century Schoolbook" panose="02040604050505020304" pitchFamily="18" charset="0"/>
              </a:rPr>
              <a:t> comes </a:t>
            </a:r>
            <a:r>
              <a:rPr lang="pt-PT" b="1" dirty="0" err="1">
                <a:latin typeface="Century Schoolbook" panose="02040604050505020304" pitchFamily="18" charset="0"/>
              </a:rPr>
              <a:t>next</a:t>
            </a:r>
            <a:r>
              <a:rPr lang="pt-PT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3200" dirty="0" err="1">
                <a:latin typeface="Century Schoolbook" panose="02040604050505020304" pitchFamily="18" charset="0"/>
              </a:rPr>
              <a:t>Product</a:t>
            </a:r>
            <a:r>
              <a:rPr lang="pt-PT" sz="3200" dirty="0">
                <a:latin typeface="Century Schoolbook" panose="02040604050505020304" pitchFamily="18" charset="0"/>
              </a:rPr>
              <a:t> </a:t>
            </a:r>
            <a:r>
              <a:rPr lang="pt-PT" sz="3200" dirty="0" err="1">
                <a:latin typeface="Century Schoolbook" panose="02040604050505020304" pitchFamily="18" charset="0"/>
              </a:rPr>
              <a:t>release</a:t>
            </a:r>
            <a:r>
              <a:rPr lang="pt-PT" sz="3200" dirty="0">
                <a:latin typeface="Century Schoolbook" panose="02040604050505020304" pitchFamily="18" charset="0"/>
              </a:rPr>
              <a:t>!</a:t>
            </a:r>
            <a:endParaRPr lang="pt-PT" sz="3200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C8E0E5-2477-4AEE-9F7B-8998B9E3B10A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AAE4D9-0038-423C-896F-4E0193F7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194" y="1636789"/>
            <a:ext cx="4900528" cy="46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2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E847B-7B05-47E0-A271-41A867A50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8147"/>
            <a:ext cx="9144000" cy="3064042"/>
          </a:xfrm>
        </p:spPr>
        <p:txBody>
          <a:bodyPr>
            <a:normAutofit/>
          </a:bodyPr>
          <a:lstStyle/>
          <a:p>
            <a:r>
              <a:rPr lang="pt-PT" dirty="0" err="1">
                <a:latin typeface="Century Schoolbook" panose="02040604050505020304" pitchFamily="18" charset="0"/>
              </a:rPr>
              <a:t>Characteristics</a:t>
            </a:r>
            <a:endParaRPr lang="pt-PT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1A4848F-9579-4067-B157-82C2025B432A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D7A74-9D37-4AF8-B9DE-49497C9D5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3016"/>
            <a:ext cx="9144000" cy="2387600"/>
          </a:xfrm>
        </p:spPr>
        <p:txBody>
          <a:bodyPr/>
          <a:lstStyle/>
          <a:p>
            <a:r>
              <a:rPr lang="pt-PT" dirty="0" err="1">
                <a:latin typeface="Century Schoolbook" panose="02040604050505020304" pitchFamily="18" charset="0"/>
              </a:rPr>
              <a:t>Iterative</a:t>
            </a:r>
            <a:r>
              <a:rPr lang="pt-PT" dirty="0">
                <a:latin typeface="Century Schoolbook" panose="02040604050505020304" pitchFamily="18" charset="0"/>
              </a:rPr>
              <a:t> </a:t>
            </a:r>
            <a:br>
              <a:rPr lang="pt-PT" dirty="0">
                <a:latin typeface="Century Schoolbook" panose="02040604050505020304" pitchFamily="18" charset="0"/>
              </a:rPr>
            </a:br>
            <a:r>
              <a:rPr lang="pt-PT" dirty="0">
                <a:latin typeface="Century Schoolbook" panose="02040604050505020304" pitchFamily="18" charset="0"/>
              </a:rPr>
              <a:t>Incremental</a:t>
            </a:r>
            <a:endParaRPr lang="pt-PT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C0BF358-5CB3-4CC4-92F9-0EEB2D09E4C1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DB30E-3884-4095-8CC3-AD788D06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latin typeface="Century Schoolbook" panose="02040604050505020304" pitchFamily="18" charset="0"/>
              </a:rPr>
              <a:t>Iterative</a:t>
            </a:r>
            <a:r>
              <a:rPr lang="pt-PT" dirty="0">
                <a:latin typeface="Century Schoolbook" panose="02040604050505020304" pitchFamily="18" charset="0"/>
              </a:rPr>
              <a:t> </a:t>
            </a:r>
            <a:r>
              <a:rPr lang="pt-PT" dirty="0" err="1">
                <a:latin typeface="Century Schoolbook" panose="02040604050505020304" pitchFamily="18" charset="0"/>
              </a:rPr>
              <a:t>and</a:t>
            </a:r>
            <a:r>
              <a:rPr lang="pt-PT" dirty="0">
                <a:latin typeface="Century Schoolbook" panose="02040604050505020304" pitchFamily="18" charset="0"/>
              </a:rPr>
              <a:t> incremental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04AD91-AE1A-44DE-B44B-916CC122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1825625"/>
            <a:ext cx="118539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last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three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phases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that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we’ve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seen</a:t>
            </a: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latin typeface="Century Schoolbook" panose="02040604050505020304" pitchFamily="18" charset="0"/>
              </a:rPr>
              <a:t> are </a:t>
            </a:r>
            <a:r>
              <a:rPr lang="pt-PT" sz="2400" dirty="0" err="1">
                <a:latin typeface="Century Schoolbook" panose="02040604050505020304" pitchFamily="18" charset="0"/>
              </a:rPr>
              <a:t>divided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into</a:t>
            </a:r>
            <a:r>
              <a:rPr lang="pt-PT" sz="2400" dirty="0">
                <a:latin typeface="Century Schoolbook" panose="02040604050505020304" pitchFamily="18" charset="0"/>
              </a:rPr>
              <a:t> a series </a:t>
            </a:r>
            <a:r>
              <a:rPr lang="pt-PT" sz="2400" dirty="0" err="1">
                <a:latin typeface="Century Schoolbook" panose="02040604050505020304" pitchFamily="18" charset="0"/>
              </a:rPr>
              <a:t>of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timeboxed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iterations</a:t>
            </a:r>
            <a:r>
              <a:rPr lang="pt-PT" sz="24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Each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iteration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results</a:t>
            </a:r>
            <a:r>
              <a:rPr lang="pt-PT" sz="2400" dirty="0">
                <a:latin typeface="Century Schoolbook" panose="02040604050505020304" pitchFamily="18" charset="0"/>
              </a:rPr>
              <a:t> in </a:t>
            </a:r>
            <a:r>
              <a:rPr lang="pt-PT" sz="2400" dirty="0" err="1">
                <a:latin typeface="Century Schoolbook" panose="02040604050505020304" pitchFamily="18" charset="0"/>
              </a:rPr>
              <a:t>an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increment</a:t>
            </a:r>
            <a:r>
              <a:rPr lang="pt-PT" sz="24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It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represents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added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or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improved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functionalities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compared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with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previous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release</a:t>
            </a:r>
            <a:r>
              <a:rPr lang="pt-PT" sz="2400" dirty="0">
                <a:latin typeface="Century Schoolbook" panose="02040604050505020304" pitchFamily="18" charset="0"/>
              </a:rPr>
              <a:t>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A15E21-415D-4FEF-87FC-E9F426BCFE3F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73101B-5A8C-4AD7-9DAF-B57E1996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721" y="2177791"/>
            <a:ext cx="4633784" cy="42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5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entury Schoolbook" panose="02040604050505020304" pitchFamily="18" charset="0"/>
              </a:rPr>
              <a:t>               </a:t>
            </a:r>
            <a:r>
              <a:rPr lang="en-US" sz="2800" b="1" dirty="0">
                <a:latin typeface="Century Schoolbook" panose="02040604050505020304" pitchFamily="18" charset="0"/>
              </a:rPr>
              <a:t>Unified Software Development Process</a:t>
            </a:r>
            <a:endParaRPr lang="en-US" sz="2800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The Four Phases: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Inception;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Elaboration;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Conception;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Transition.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Characteristics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55D891-435B-470C-905B-75E27C130853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3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20E64-7394-451C-AD6A-E170041F8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543694"/>
            <a:ext cx="9144000" cy="1381905"/>
          </a:xfrm>
        </p:spPr>
        <p:txBody>
          <a:bodyPr/>
          <a:lstStyle/>
          <a:p>
            <a:r>
              <a:rPr lang="pt-PT" dirty="0">
                <a:latin typeface="Century Schoolbook" panose="02040604050505020304" pitchFamily="18" charset="0"/>
              </a:rPr>
              <a:t>Use-case </a:t>
            </a:r>
            <a:r>
              <a:rPr lang="pt-PT" dirty="0" err="1">
                <a:latin typeface="Century Schoolbook" panose="02040604050505020304" pitchFamily="18" charset="0"/>
              </a:rPr>
              <a:t>driven</a:t>
            </a:r>
            <a:endParaRPr lang="pt-P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7764E9-64D2-460E-A2A3-2D190617D535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59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0B478-2A8F-4A97-823A-506638CC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latin typeface="Century Schoolbook" panose="02040604050505020304" pitchFamily="18" charset="0"/>
              </a:rPr>
              <a:t>Use-case </a:t>
            </a:r>
            <a:r>
              <a:rPr lang="pt-PT" dirty="0" err="1">
                <a:latin typeface="Century Schoolbook" panose="02040604050505020304" pitchFamily="18" charset="0"/>
              </a:rPr>
              <a:t>driven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613663-1D55-46C9-8765-45625CD7D0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err="1"/>
              <a:t>Used</a:t>
            </a:r>
            <a:r>
              <a:rPr lang="pt-PT" dirty="0"/>
              <a:t> to capture </a:t>
            </a:r>
            <a:r>
              <a:rPr lang="pt-PT" dirty="0" err="1"/>
              <a:t>functional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r>
              <a:rPr lang="pt-PT" dirty="0"/>
              <a:t>;</a:t>
            </a:r>
          </a:p>
          <a:p>
            <a:r>
              <a:rPr lang="pt-PT" dirty="0"/>
              <a:t>Refine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u="sng" dirty="0" err="1"/>
              <a:t>content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iterations</a:t>
            </a:r>
            <a:r>
              <a:rPr lang="pt-PT" dirty="0"/>
              <a:t>;</a:t>
            </a:r>
          </a:p>
          <a:p>
            <a:r>
              <a:rPr lang="pt-PT" dirty="0"/>
              <a:t>Set </a:t>
            </a:r>
            <a:r>
              <a:rPr lang="pt-PT" dirty="0" err="1"/>
              <a:t>of</a:t>
            </a:r>
            <a:r>
              <a:rPr lang="pt-PT" dirty="0"/>
              <a:t> use cases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/>
              <a:t>scenarios</a:t>
            </a:r>
            <a:r>
              <a:rPr lang="pt-PT" dirty="0"/>
              <a:t>.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78277D8-38BB-4D8B-82DE-C68035141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58194"/>
            <a:ext cx="5181600" cy="3886200"/>
          </a:xfr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4C25B240-78E5-482E-B7A5-747825EBC1FF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725F2-535D-4C81-A977-E356AF3D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2546"/>
            <a:ext cx="9144000" cy="2244436"/>
          </a:xfrm>
        </p:spPr>
        <p:txBody>
          <a:bodyPr/>
          <a:lstStyle/>
          <a:p>
            <a:r>
              <a:rPr lang="pt-PT" dirty="0" err="1">
                <a:latin typeface="Century Schoolbook" panose="02040604050505020304" pitchFamily="18" charset="0"/>
              </a:rPr>
              <a:t>Architecture-centric</a:t>
            </a:r>
            <a:endParaRPr lang="pt-P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A8C8A6A-435F-4BBC-A6EB-4A80C2C780E7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E9427-777E-492E-8C02-59599A77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latin typeface="Century Schoolbook" panose="02040604050505020304" pitchFamily="18" charset="0"/>
              </a:rPr>
              <a:t>Architecture-centric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BEC37F-E130-4943-B37B-F5B831D6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Since</a:t>
            </a:r>
            <a:r>
              <a:rPr lang="pt-PT" sz="2400" dirty="0">
                <a:latin typeface="Century Schoolbook" panose="02040604050505020304" pitchFamily="18" charset="0"/>
              </a:rPr>
              <a:t> no single </a:t>
            </a:r>
            <a:r>
              <a:rPr lang="pt-PT" sz="2400" dirty="0" err="1">
                <a:latin typeface="Century Schoolbook" panose="02040604050505020304" pitchFamily="18" charset="0"/>
              </a:rPr>
              <a:t>model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is</a:t>
            </a:r>
            <a:r>
              <a:rPr lang="pt-PT" sz="2400" dirty="0">
                <a:latin typeface="Century Schoolbook" panose="02040604050505020304" pitchFamily="18" charset="0"/>
              </a:rPr>
              <a:t> suficiente to cover </a:t>
            </a:r>
            <a:r>
              <a:rPr lang="pt-PT" sz="2400" dirty="0" err="1">
                <a:latin typeface="Century Schoolbook" panose="02040604050505020304" pitchFamily="18" charset="0"/>
              </a:rPr>
              <a:t>all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aspects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of</a:t>
            </a:r>
            <a:r>
              <a:rPr lang="pt-PT" sz="2400" dirty="0">
                <a:latin typeface="Century Schoolbook" panose="02040604050505020304" pitchFamily="18" charset="0"/>
              </a:rPr>
              <a:t> a </a:t>
            </a:r>
            <a:r>
              <a:rPr lang="pt-PT" sz="2400" dirty="0" err="1">
                <a:latin typeface="Century Schoolbook" panose="02040604050505020304" pitchFamily="18" charset="0"/>
              </a:rPr>
              <a:t>system</a:t>
            </a:r>
            <a:r>
              <a:rPr lang="pt-PT" sz="2400" dirty="0">
                <a:latin typeface="Century Schoolbook" panose="02040604050505020304" pitchFamily="18" charset="0"/>
              </a:rPr>
              <a:t>,</a:t>
            </a:r>
          </a:p>
          <a:p>
            <a:pPr marL="0" indent="0">
              <a:buNone/>
            </a:pP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Unified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Process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supports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multiple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architectural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models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and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views</a:t>
            </a:r>
            <a:r>
              <a:rPr lang="pt-PT" sz="24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r>
              <a:rPr lang="pt-PT" sz="2400" dirty="0" err="1">
                <a:latin typeface="Century Schoolbook" panose="02040604050505020304" pitchFamily="18" charset="0"/>
              </a:rPr>
              <a:t>Created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during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Elaboration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phase</a:t>
            </a:r>
            <a:r>
              <a:rPr lang="pt-PT" sz="2400" dirty="0">
                <a:latin typeface="Century Schoolbook" panose="02040604050505020304" pitchFamily="18" charset="0"/>
              </a:rPr>
              <a:t>;</a:t>
            </a:r>
          </a:p>
          <a:p>
            <a:endParaRPr lang="pt-PT" sz="2400" dirty="0">
              <a:latin typeface="Century Schoolbook" panose="02040604050505020304" pitchFamily="18" charset="0"/>
            </a:endParaRPr>
          </a:p>
          <a:p>
            <a:r>
              <a:rPr lang="pt-PT" sz="2400" dirty="0" err="1">
                <a:latin typeface="Century Schoolbook" panose="02040604050505020304" pitchFamily="18" charset="0"/>
              </a:rPr>
              <a:t>Partial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implementation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of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system</a:t>
            </a:r>
            <a:r>
              <a:rPr lang="pt-PT" sz="2400" dirty="0">
                <a:latin typeface="Century Schoolbook" panose="02040604050505020304" pitchFamily="18" charset="0"/>
              </a:rPr>
              <a:t> serves to </a:t>
            </a:r>
            <a:r>
              <a:rPr lang="pt-PT" sz="2400" dirty="0" err="1">
                <a:latin typeface="Century Schoolbook" panose="02040604050505020304" pitchFamily="18" charset="0"/>
              </a:rPr>
              <a:t>validate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architecture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and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act</a:t>
            </a:r>
            <a:r>
              <a:rPr lang="pt-PT" sz="2400" dirty="0">
                <a:latin typeface="Century Schoolbook" panose="02040604050505020304" pitchFamily="18" charset="0"/>
              </a:rPr>
              <a:t> as a Foundation for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rest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of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development</a:t>
            </a:r>
            <a:r>
              <a:rPr lang="pt-PT" sz="2400" dirty="0">
                <a:latin typeface="Century Schoolbook" panose="02040604050505020304" pitchFamily="18" charset="0"/>
              </a:rPr>
              <a:t>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334FE6-E057-458F-A00E-79224B117DB5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2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AFC85-B9F4-49BB-8585-5F26FC18A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>
                <a:latin typeface="Century Schoolbook" panose="02040604050505020304" pitchFamily="18" charset="0"/>
              </a:rPr>
              <a:t>Risk-focused</a:t>
            </a:r>
            <a:endParaRPr lang="pt-P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4B0F60-F94B-46DA-A69A-83BAE2140297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3931B-832A-4ED2-AE45-7FCC5E9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latin typeface="Century Schoolbook" panose="02040604050505020304" pitchFamily="18" charset="0"/>
              </a:rPr>
              <a:t>Risk-focused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251315-952E-44D1-8953-7121DAA1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project</a:t>
            </a:r>
            <a:r>
              <a:rPr lang="pt-PT" sz="2400" dirty="0">
                <a:latin typeface="Century Schoolbook" panose="02040604050505020304" pitchFamily="18" charset="0"/>
              </a:rPr>
              <a:t> team must </a:t>
            </a:r>
            <a:r>
              <a:rPr lang="pt-PT" sz="2400" dirty="0" err="1">
                <a:latin typeface="Century Schoolbook" panose="02040604050505020304" pitchFamily="18" charset="0"/>
              </a:rPr>
              <a:t>focus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on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adressing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most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critical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risks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early</a:t>
            </a:r>
            <a:r>
              <a:rPr lang="pt-PT" sz="2400" dirty="0">
                <a:latin typeface="Century Schoolbook" panose="02040604050505020304" pitchFamily="18" charset="0"/>
              </a:rPr>
              <a:t> in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project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life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cycle</a:t>
            </a:r>
            <a:r>
              <a:rPr lang="pt-PT" sz="2400" dirty="0">
                <a:latin typeface="Century Schoolbook" panose="02040604050505020304" pitchFamily="18" charset="0"/>
              </a:rPr>
              <a:t>;</a:t>
            </a:r>
          </a:p>
          <a:p>
            <a:endParaRPr lang="pt-PT" sz="2400" dirty="0">
              <a:latin typeface="Century Schoolbook" panose="02040604050505020304" pitchFamily="18" charset="0"/>
            </a:endParaRPr>
          </a:p>
          <a:p>
            <a:endParaRPr lang="pt-PT" sz="2400" dirty="0">
              <a:latin typeface="Century Schoolbook" panose="02040604050505020304" pitchFamily="18" charset="0"/>
            </a:endParaRPr>
          </a:p>
          <a:p>
            <a:r>
              <a:rPr lang="pt-PT" sz="2400" dirty="0" err="1">
                <a:latin typeface="Century Schoolbook" panose="02040604050505020304" pitchFamily="18" charset="0"/>
              </a:rPr>
              <a:t>Each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iteration</a:t>
            </a:r>
            <a:r>
              <a:rPr lang="pt-PT" sz="2400" dirty="0">
                <a:latin typeface="Century Schoolbook" panose="02040604050505020304" pitchFamily="18" charset="0"/>
              </a:rPr>
              <a:t>, </a:t>
            </a:r>
            <a:r>
              <a:rPr lang="pt-PT" sz="2400" dirty="0" err="1">
                <a:latin typeface="Century Schoolbook" panose="02040604050505020304" pitchFamily="18" charset="0"/>
              </a:rPr>
              <a:t>especially</a:t>
            </a:r>
            <a:r>
              <a:rPr lang="pt-PT" sz="2400" dirty="0">
                <a:latin typeface="Century Schoolbook" panose="02040604050505020304" pitchFamily="18" charset="0"/>
              </a:rPr>
              <a:t> in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r>
              <a:rPr lang="pt-PT" sz="2400" dirty="0" err="1">
                <a:latin typeface="Century Schoolbook" panose="02040604050505020304" pitchFamily="18" charset="0"/>
              </a:rPr>
              <a:t>Elaboration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phase</a:t>
            </a:r>
            <a:r>
              <a:rPr lang="pt-PT" sz="2400" dirty="0">
                <a:latin typeface="Century Schoolbook" panose="02040604050505020304" pitchFamily="18" charset="0"/>
              </a:rPr>
              <a:t>, must </a:t>
            </a:r>
            <a:r>
              <a:rPr lang="pt-PT" sz="2400" dirty="0" err="1">
                <a:latin typeface="Century Schoolbook" panose="02040604050505020304" pitchFamily="18" charset="0"/>
              </a:rPr>
              <a:t>be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select</a:t>
            </a:r>
            <a:r>
              <a:rPr lang="pt-PT" sz="2400" dirty="0">
                <a:latin typeface="Century Schoolbook" panose="02040604050505020304" pitchFamily="18" charset="0"/>
              </a:rPr>
              <a:t> to </a:t>
            </a:r>
            <a:r>
              <a:rPr lang="pt-PT" sz="2400" dirty="0" err="1">
                <a:latin typeface="Century Schoolbook" panose="02040604050505020304" pitchFamily="18" charset="0"/>
              </a:rPr>
              <a:t>ensure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greatest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risks</a:t>
            </a:r>
            <a:r>
              <a:rPr lang="pt-PT" sz="2400" dirty="0">
                <a:latin typeface="Century Schoolbook" panose="02040604050505020304" pitchFamily="18" charset="0"/>
              </a:rPr>
              <a:t> are </a:t>
            </a:r>
            <a:r>
              <a:rPr lang="pt-PT" sz="2400" dirty="0" err="1">
                <a:latin typeface="Century Schoolbook" panose="02040604050505020304" pitchFamily="18" charset="0"/>
              </a:rPr>
              <a:t>adressed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first</a:t>
            </a:r>
            <a:r>
              <a:rPr lang="pt-PT" sz="24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DFD8B3-2DC3-4565-A597-CFA4DFEA3B1B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7C0326-11C4-4780-8D89-1DF18212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51" y="1567764"/>
            <a:ext cx="249606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8DA115-C9E1-4744-990D-FD7B2D18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758"/>
            <a:ext cx="10515600" cy="588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b="1" dirty="0" err="1">
                <a:latin typeface="Century Schoolbook" panose="02040604050505020304" pitchFamily="18" charset="0"/>
              </a:rPr>
              <a:t>What’s</a:t>
            </a:r>
            <a:r>
              <a:rPr lang="pt-PT" sz="3200" b="1" dirty="0">
                <a:latin typeface="Century Schoolbook" panose="02040604050505020304" pitchFamily="18" charset="0"/>
              </a:rPr>
              <a:t> a software </a:t>
            </a:r>
            <a:r>
              <a:rPr lang="pt-PT" sz="3200" b="1" dirty="0" err="1">
                <a:latin typeface="Century Schoolbook" panose="02040604050505020304" pitchFamily="18" charset="0"/>
              </a:rPr>
              <a:t>phase</a:t>
            </a:r>
            <a:r>
              <a:rPr lang="pt-PT" sz="3200" b="1" dirty="0">
                <a:latin typeface="Century Schoolbook" panose="02040604050505020304" pitchFamily="18" charset="0"/>
              </a:rPr>
              <a:t>?</a:t>
            </a:r>
          </a:p>
          <a:p>
            <a:endParaRPr lang="pt-PT" sz="3200" b="1" dirty="0">
              <a:latin typeface="Century Schoolbook" panose="02040604050505020304" pitchFamily="18" charset="0"/>
            </a:endParaRPr>
          </a:p>
          <a:p>
            <a:r>
              <a:rPr lang="pt-PT" sz="3200" dirty="0">
                <a:latin typeface="Century Schoolbook" panose="02040604050505020304" pitchFamily="18" charset="0"/>
              </a:rPr>
              <a:t>Series </a:t>
            </a:r>
            <a:r>
              <a:rPr lang="pt-PT" sz="3200" dirty="0" err="1">
                <a:latin typeface="Century Schoolbook" panose="02040604050505020304" pitchFamily="18" charset="0"/>
              </a:rPr>
              <a:t>of</a:t>
            </a:r>
            <a:r>
              <a:rPr lang="pt-PT" sz="3200" dirty="0">
                <a:latin typeface="Century Schoolbook" panose="02040604050505020304" pitchFamily="18" charset="0"/>
              </a:rPr>
              <a:t> </a:t>
            </a:r>
            <a:r>
              <a:rPr lang="pt-PT" sz="3200" dirty="0" err="1">
                <a:latin typeface="Century Schoolbook" panose="02040604050505020304" pitchFamily="18" charset="0"/>
              </a:rPr>
              <a:t>cycles</a:t>
            </a:r>
            <a:r>
              <a:rPr lang="pt-PT" sz="3200" dirty="0">
                <a:latin typeface="Century Schoolbook" panose="02040604050505020304" pitchFamily="18" charset="0"/>
              </a:rPr>
              <a:t>;</a:t>
            </a:r>
          </a:p>
          <a:p>
            <a:endParaRPr lang="pt-PT" sz="3200" dirty="0">
              <a:latin typeface="Century Schoolbook" panose="02040604050505020304" pitchFamily="18" charset="0"/>
            </a:endParaRPr>
          </a:p>
          <a:p>
            <a:endParaRPr lang="pt-PT" sz="3200" u="sng" dirty="0">
              <a:latin typeface="Century Schoolbook" panose="02040604050505020304" pitchFamily="18" charset="0"/>
            </a:endParaRPr>
          </a:p>
          <a:p>
            <a:r>
              <a:rPr lang="pt-PT" sz="3200" dirty="0" err="1">
                <a:latin typeface="Century Schoolbook" panose="02040604050505020304" pitchFamily="18" charset="0"/>
              </a:rPr>
              <a:t>Each</a:t>
            </a:r>
            <a:r>
              <a:rPr lang="pt-PT" sz="3200" dirty="0">
                <a:latin typeface="Century Schoolbook" panose="02040604050505020304" pitchFamily="18" charset="0"/>
              </a:rPr>
              <a:t> </a:t>
            </a:r>
            <a:r>
              <a:rPr lang="pt-PT" sz="3200" dirty="0" err="1">
                <a:latin typeface="Century Schoolbook" panose="02040604050505020304" pitchFamily="18" charset="0"/>
              </a:rPr>
              <a:t>cycle</a:t>
            </a:r>
            <a:r>
              <a:rPr lang="pt-PT" sz="32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3200" dirty="0" err="1">
                <a:latin typeface="Century Schoolbook" panose="02040604050505020304" pitchFamily="18" charset="0"/>
              </a:rPr>
              <a:t>contains</a:t>
            </a:r>
            <a:r>
              <a:rPr lang="pt-PT" sz="3200" dirty="0">
                <a:latin typeface="Century Schoolbook" panose="02040604050505020304" pitchFamily="18" charset="0"/>
              </a:rPr>
              <a:t> </a:t>
            </a:r>
            <a:r>
              <a:rPr lang="pt-PT" sz="3200" dirty="0" err="1">
                <a:latin typeface="Century Schoolbook" panose="02040604050505020304" pitchFamily="18" charset="0"/>
              </a:rPr>
              <a:t>four</a:t>
            </a:r>
            <a:r>
              <a:rPr lang="pt-PT" sz="3200" dirty="0">
                <a:latin typeface="Century Schoolbook" panose="02040604050505020304" pitchFamily="18" charset="0"/>
              </a:rPr>
              <a:t> </a:t>
            </a:r>
            <a:r>
              <a:rPr lang="pt-PT" sz="3200" dirty="0" err="1">
                <a:latin typeface="Century Schoolbook" panose="02040604050505020304" pitchFamily="18" charset="0"/>
              </a:rPr>
              <a:t>phases</a:t>
            </a:r>
            <a:r>
              <a:rPr lang="pt-PT" sz="3200" dirty="0">
                <a:latin typeface="Century Schoolbook" panose="02040604050505020304" pitchFamily="18" charset="0"/>
              </a:rPr>
              <a:t>;</a:t>
            </a:r>
          </a:p>
          <a:p>
            <a:endParaRPr lang="pt-PT" sz="3200" dirty="0">
              <a:latin typeface="Century Schoolbook" panose="02040604050505020304" pitchFamily="18" charset="0"/>
            </a:endParaRPr>
          </a:p>
          <a:p>
            <a:endParaRPr lang="pt-PT" sz="3200" dirty="0">
              <a:latin typeface="Century Schoolbook" panose="02040604050505020304" pitchFamily="18" charset="0"/>
            </a:endParaRPr>
          </a:p>
          <a:p>
            <a:r>
              <a:rPr lang="pt-PT" sz="3200" dirty="0" err="1">
                <a:latin typeface="Century Schoolbook" panose="02040604050505020304" pitchFamily="18" charset="0"/>
              </a:rPr>
              <a:t>Span</a:t>
            </a:r>
            <a:r>
              <a:rPr lang="pt-PT" sz="3200" dirty="0">
                <a:latin typeface="Century Schoolbook" panose="02040604050505020304" pitchFamily="18" charset="0"/>
              </a:rPr>
              <a:t> </a:t>
            </a:r>
            <a:r>
              <a:rPr lang="pt-PT" sz="3200" dirty="0" err="1">
                <a:latin typeface="Century Schoolbook" panose="02040604050505020304" pitchFamily="18" charset="0"/>
              </a:rPr>
              <a:t>of</a:t>
            </a:r>
            <a:r>
              <a:rPr lang="pt-PT" sz="3200" dirty="0">
                <a:latin typeface="Century Schoolbook" panose="02040604050505020304" pitchFamily="18" charset="0"/>
              </a:rPr>
              <a:t> time </a:t>
            </a:r>
            <a:r>
              <a:rPr lang="pt-PT" sz="3200" dirty="0" err="1">
                <a:latin typeface="Century Schoolbook" panose="02040604050505020304" pitchFamily="18" charset="0"/>
              </a:rPr>
              <a:t>between</a:t>
            </a:r>
            <a:r>
              <a:rPr lang="pt-PT" sz="3200" dirty="0">
                <a:latin typeface="Century Schoolbook" panose="02040604050505020304" pitchFamily="18" charset="0"/>
              </a:rPr>
              <a:t> </a:t>
            </a:r>
            <a:r>
              <a:rPr lang="pt-PT" sz="3200" dirty="0" err="1">
                <a:latin typeface="Century Schoolbook" panose="02040604050505020304" pitchFamily="18" charset="0"/>
              </a:rPr>
              <a:t>two</a:t>
            </a:r>
            <a:r>
              <a:rPr lang="pt-PT" sz="3200" dirty="0">
                <a:latin typeface="Century Schoolbook" panose="02040604050505020304" pitchFamily="18" charset="0"/>
              </a:rPr>
              <a:t> major </a:t>
            </a:r>
            <a:r>
              <a:rPr lang="pt-PT" sz="3200" dirty="0" err="1">
                <a:latin typeface="Century Schoolbook" panose="02040604050505020304" pitchFamily="18" charset="0"/>
              </a:rPr>
              <a:t>milestones</a:t>
            </a:r>
            <a:r>
              <a:rPr lang="pt-PT" sz="3200" dirty="0">
                <a:latin typeface="Century Schoolbook" panose="02040604050505020304" pitchFamily="18" charset="0"/>
              </a:rPr>
              <a:t>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3FBD15-BFE8-45CE-ACF0-3F2DFDEABB12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49A358-4D33-4FBF-B70F-85982F90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65" y="1257300"/>
            <a:ext cx="5104365" cy="36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7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8C005-64A3-4B5F-8086-D74FB5E2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1026"/>
          </a:xfrm>
        </p:spPr>
        <p:txBody>
          <a:bodyPr/>
          <a:lstStyle/>
          <a:p>
            <a:r>
              <a:rPr lang="pt-PT" dirty="0" err="1">
                <a:latin typeface="Century Schoolbook" panose="02040604050505020304" pitchFamily="18" charset="0"/>
              </a:rPr>
              <a:t>Inception</a:t>
            </a:r>
            <a:endParaRPr lang="pt-PT" dirty="0">
              <a:latin typeface="Century Schoolbook" panose="020406040505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495AA4-DBAC-4DBA-B2DA-6BBD805F0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621" y="3625516"/>
            <a:ext cx="9144000" cy="978569"/>
          </a:xfrm>
        </p:spPr>
        <p:txBody>
          <a:bodyPr>
            <a:normAutofit/>
          </a:bodyPr>
          <a:lstStyle/>
          <a:p>
            <a:r>
              <a:rPr lang="pt-PT" sz="3200" b="1" dirty="0" err="1">
                <a:latin typeface="Century Schoolbook" panose="02040604050505020304" pitchFamily="18" charset="0"/>
              </a:rPr>
              <a:t>The</a:t>
            </a:r>
            <a:r>
              <a:rPr lang="pt-PT" sz="3200" b="1" dirty="0">
                <a:latin typeface="Century Schoolbook" panose="02040604050505020304" pitchFamily="18" charset="0"/>
              </a:rPr>
              <a:t> </a:t>
            </a:r>
            <a:r>
              <a:rPr lang="pt-PT" sz="3200" b="1" dirty="0" err="1">
                <a:latin typeface="Century Schoolbook" panose="02040604050505020304" pitchFamily="18" charset="0"/>
              </a:rPr>
              <a:t>first</a:t>
            </a:r>
            <a:r>
              <a:rPr lang="pt-PT" sz="3200" b="1" dirty="0">
                <a:latin typeface="Century Schoolbook" panose="02040604050505020304" pitchFamily="18" charset="0"/>
              </a:rPr>
              <a:t> </a:t>
            </a:r>
            <a:r>
              <a:rPr lang="pt-PT" sz="3200" b="1" dirty="0" err="1">
                <a:latin typeface="Century Schoolbook" panose="02040604050505020304" pitchFamily="18" charset="0"/>
              </a:rPr>
              <a:t>phase</a:t>
            </a:r>
            <a:endParaRPr lang="pt-PT" sz="3200" b="1" dirty="0">
              <a:latin typeface="Century Schoolbook" panose="020406040505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EA3529-83DF-4497-9CC5-80CF194FF449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32CD9-98EB-41D1-ABEB-024EB46B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9507"/>
          </a:xfrm>
        </p:spPr>
        <p:txBody>
          <a:bodyPr>
            <a:normAutofit/>
          </a:bodyPr>
          <a:lstStyle/>
          <a:p>
            <a:pPr algn="ctr"/>
            <a:r>
              <a:rPr lang="pt-PT" sz="3200" dirty="0" err="1">
                <a:latin typeface="Century Schoolbook" panose="02040604050505020304" pitchFamily="18" charset="0"/>
              </a:rPr>
              <a:t>Inception</a:t>
            </a:r>
            <a:endParaRPr lang="pt-PT" sz="3200" dirty="0">
              <a:latin typeface="Century Schoolbook" panose="020406040505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3B8A6E-84E8-4F92-A936-5A97022F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Goal</a:t>
            </a:r>
            <a:r>
              <a:rPr lang="pt-PT" dirty="0">
                <a:latin typeface="Century Schoolbook" panose="02040604050505020304" pitchFamily="18" charset="0"/>
              </a:rPr>
              <a:t>: </a:t>
            </a:r>
            <a:r>
              <a:rPr lang="pt-PT" sz="2200" dirty="0" err="1">
                <a:latin typeface="Century Schoolbook" panose="02040604050505020304" pitchFamily="18" charset="0"/>
              </a:rPr>
              <a:t>viability</a:t>
            </a:r>
            <a:r>
              <a:rPr lang="pt-PT" sz="2200" dirty="0">
                <a:latin typeface="Century Schoolbook" panose="02040604050505020304" pitchFamily="18" charset="0"/>
              </a:rPr>
              <a:t> </a:t>
            </a:r>
            <a:r>
              <a:rPr lang="pt-PT" sz="2200" dirty="0" err="1">
                <a:latin typeface="Century Schoolbook" panose="02040604050505020304" pitchFamily="18" charset="0"/>
              </a:rPr>
              <a:t>of</a:t>
            </a:r>
            <a:r>
              <a:rPr lang="pt-PT" sz="2200" dirty="0">
                <a:latin typeface="Century Schoolbook" panose="02040604050505020304" pitchFamily="18" charset="0"/>
              </a:rPr>
              <a:t> </a:t>
            </a:r>
            <a:r>
              <a:rPr lang="pt-PT" sz="2200" dirty="0" err="1">
                <a:latin typeface="Century Schoolbook" panose="02040604050505020304" pitchFamily="18" charset="0"/>
              </a:rPr>
              <a:t>the</a:t>
            </a:r>
            <a:r>
              <a:rPr lang="pt-PT" sz="2200" dirty="0">
                <a:latin typeface="Century Schoolbook" panose="02040604050505020304" pitchFamily="18" charset="0"/>
              </a:rPr>
              <a:t> </a:t>
            </a:r>
            <a:r>
              <a:rPr lang="pt-PT" sz="2200" dirty="0" err="1">
                <a:latin typeface="Century Schoolbook" panose="02040604050505020304" pitchFamily="18" charset="0"/>
              </a:rPr>
              <a:t>proposed</a:t>
            </a:r>
            <a:r>
              <a:rPr lang="pt-PT" sz="2200" dirty="0">
                <a:latin typeface="Century Schoolbook" panose="02040604050505020304" pitchFamily="18" charset="0"/>
              </a:rPr>
              <a:t> </a:t>
            </a:r>
            <a:r>
              <a:rPr lang="pt-PT" sz="2200" dirty="0" err="1">
                <a:latin typeface="Century Schoolbook" panose="02040604050505020304" pitchFamily="18" charset="0"/>
              </a:rPr>
              <a:t>system</a:t>
            </a:r>
            <a:r>
              <a:rPr lang="pt-PT" sz="22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Tasks</a:t>
            </a:r>
            <a:r>
              <a:rPr lang="pt-PT" u="sng" dirty="0">
                <a:latin typeface="Century Schoolbook" panose="02040604050505020304" pitchFamily="18" charset="0"/>
              </a:rPr>
              <a:t>:</a:t>
            </a:r>
          </a:p>
          <a:p>
            <a:pPr marL="0" indent="0">
              <a:buNone/>
            </a:pPr>
            <a:endParaRPr lang="pt-PT" dirty="0">
              <a:latin typeface="Century Schoolbook" panose="02040604050505020304" pitchFamily="18" charset="0"/>
            </a:endParaRPr>
          </a:p>
          <a:p>
            <a:r>
              <a:rPr lang="pt-PT" sz="2200" dirty="0" err="1">
                <a:latin typeface="Century Schoolbook" panose="02040604050505020304" pitchFamily="18" charset="0"/>
              </a:rPr>
              <a:t>System’s</a:t>
            </a:r>
            <a:r>
              <a:rPr lang="pt-PT" sz="2200" dirty="0">
                <a:latin typeface="Century Schoolbook" panose="02040604050505020304" pitchFamily="18" charset="0"/>
              </a:rPr>
              <a:t> scope;</a:t>
            </a:r>
          </a:p>
          <a:p>
            <a:r>
              <a:rPr lang="pt-PT" sz="2200" dirty="0" err="1">
                <a:latin typeface="Century Schoolbook" panose="02040604050505020304" pitchFamily="18" charset="0"/>
              </a:rPr>
              <a:t>Outlining</a:t>
            </a:r>
            <a:r>
              <a:rPr lang="pt-PT" sz="2200" dirty="0">
                <a:latin typeface="Century Schoolbook" panose="02040604050505020304" pitchFamily="18" charset="0"/>
              </a:rPr>
              <a:t> a candidate </a:t>
            </a:r>
            <a:r>
              <a:rPr lang="pt-PT" sz="2200" dirty="0" err="1">
                <a:latin typeface="Century Schoolbook" panose="02040604050505020304" pitchFamily="18" charset="0"/>
              </a:rPr>
              <a:t>architecture</a:t>
            </a:r>
            <a:r>
              <a:rPr lang="pt-PT" sz="2200" dirty="0">
                <a:latin typeface="Century Schoolbook" panose="02040604050505020304" pitchFamily="18" charset="0"/>
              </a:rPr>
              <a:t>;</a:t>
            </a:r>
          </a:p>
          <a:p>
            <a:r>
              <a:rPr lang="pt-PT" sz="2200" dirty="0" err="1">
                <a:latin typeface="Century Schoolbook" panose="02040604050505020304" pitchFamily="18" charset="0"/>
              </a:rPr>
              <a:t>Indentify</a:t>
            </a:r>
            <a:r>
              <a:rPr lang="pt-PT" sz="2200" dirty="0">
                <a:latin typeface="Century Schoolbook" panose="02040604050505020304" pitchFamily="18" charset="0"/>
              </a:rPr>
              <a:t> </a:t>
            </a:r>
            <a:r>
              <a:rPr lang="pt-PT" sz="2200" dirty="0" err="1">
                <a:latin typeface="Century Schoolbook" panose="02040604050505020304" pitchFamily="18" charset="0"/>
              </a:rPr>
              <a:t>risks</a:t>
            </a:r>
            <a:r>
              <a:rPr lang="pt-PT" sz="2200" dirty="0">
                <a:latin typeface="Century Schoolbook" panose="02040604050505020304" pitchFamily="18" charset="0"/>
              </a:rPr>
              <a:t>;</a:t>
            </a:r>
          </a:p>
          <a:p>
            <a:r>
              <a:rPr lang="pt-PT" sz="2200" dirty="0" err="1">
                <a:latin typeface="Century Schoolbook" panose="02040604050505020304" pitchFamily="18" charset="0"/>
              </a:rPr>
              <a:t>Start</a:t>
            </a:r>
            <a:r>
              <a:rPr lang="pt-PT" sz="2200" dirty="0">
                <a:latin typeface="Century Schoolbook" panose="02040604050505020304" pitchFamily="18" charset="0"/>
              </a:rPr>
              <a:t> </a:t>
            </a:r>
            <a:r>
              <a:rPr lang="pt-PT" sz="2200" dirty="0" err="1">
                <a:latin typeface="Century Schoolbook" panose="02040604050505020304" pitchFamily="18" charset="0"/>
              </a:rPr>
              <a:t>the</a:t>
            </a:r>
            <a:r>
              <a:rPr lang="pt-PT" sz="2200" dirty="0">
                <a:latin typeface="Century Schoolbook" panose="02040604050505020304" pitchFamily="18" charset="0"/>
              </a:rPr>
              <a:t> business.</a:t>
            </a:r>
          </a:p>
          <a:p>
            <a:endParaRPr lang="pt-PT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pt-PT" u="sng" dirty="0">
              <a:latin typeface="Century Schoolbook" panose="02040604050505020304" pitchFamily="18" charset="0"/>
            </a:endParaRPr>
          </a:p>
          <a:p>
            <a:endParaRPr lang="pt-PT" u="sng" dirty="0">
              <a:latin typeface="Century Schoolbook" panose="02040604050505020304" pitchFamily="18" charset="0"/>
            </a:endParaRPr>
          </a:p>
          <a:p>
            <a:endParaRPr lang="pt-PT" u="sng" dirty="0">
              <a:latin typeface="Century Schoolbook" panose="020406040505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33A70B-0E51-470E-8DD0-C709F70AA9DC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BAECD0-F67C-4161-83F5-C4C9F1EF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894" y="3749159"/>
            <a:ext cx="4632433" cy="26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1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F03F6-92EA-4E9C-BC44-832711CB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		       </a:t>
            </a:r>
            <a:r>
              <a:rPr lang="pt-PT" dirty="0" err="1">
                <a:latin typeface="Century Schoolbook" panose="02040604050505020304" pitchFamily="18" charset="0"/>
              </a:rPr>
              <a:t>Inception</a:t>
            </a:r>
            <a:r>
              <a:rPr lang="pt-PT" dirty="0">
                <a:latin typeface="Century Schoolbook" panose="02040604050505020304" pitchFamily="18" charset="0"/>
              </a:rPr>
              <a:t> </a:t>
            </a:r>
            <a:r>
              <a:rPr lang="pt-PT" dirty="0"/>
              <a:t>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48776-B1D3-4BA3-A6C5-447FCEBE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825625"/>
            <a:ext cx="11938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When</a:t>
            </a:r>
            <a:r>
              <a:rPr lang="pt-PT" b="1" dirty="0">
                <a:latin typeface="Century Schoolbook" panose="02040604050505020304" pitchFamily="18" charset="0"/>
              </a:rPr>
              <a:t> can </a:t>
            </a:r>
            <a:r>
              <a:rPr lang="pt-PT" b="1" dirty="0" err="1">
                <a:latin typeface="Century Schoolbook" panose="02040604050505020304" pitchFamily="18" charset="0"/>
              </a:rPr>
              <a:t>we</a:t>
            </a:r>
            <a:r>
              <a:rPr lang="pt-PT" b="1" dirty="0">
                <a:latin typeface="Century Schoolbook" panose="02040604050505020304" pitchFamily="18" charset="0"/>
              </a:rPr>
              <a:t> move </a:t>
            </a:r>
            <a:r>
              <a:rPr lang="pt-PT" b="1" dirty="0" err="1">
                <a:latin typeface="Century Schoolbook" panose="02040604050505020304" pitchFamily="18" charset="0"/>
              </a:rPr>
              <a:t>on</a:t>
            </a:r>
            <a:r>
              <a:rPr lang="pt-PT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Before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moving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on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torwads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next</a:t>
            </a:r>
            <a:r>
              <a:rPr lang="pt-PT" sz="2400" dirty="0">
                <a:latin typeface="Century Schoolbook" panose="02040604050505020304" pitchFamily="18" charset="0"/>
              </a:rPr>
              <a:t> step, </a:t>
            </a:r>
            <a:r>
              <a:rPr lang="pt-PT" sz="2400" dirty="0" err="1">
                <a:latin typeface="Century Schoolbook" panose="02040604050505020304" pitchFamily="18" charset="0"/>
              </a:rPr>
              <a:t>the</a:t>
            </a:r>
            <a:r>
              <a:rPr lang="pt-PT" sz="2400" dirty="0">
                <a:latin typeface="Century Schoolbook" panose="02040604050505020304" pitchFamily="18" charset="0"/>
              </a:rPr>
              <a:t> Major </a:t>
            </a:r>
            <a:r>
              <a:rPr lang="pt-PT" sz="2400" dirty="0" err="1">
                <a:latin typeface="Century Schoolbook" panose="02040604050505020304" pitchFamily="18" charset="0"/>
              </a:rPr>
              <a:t>milestone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>
                <a:latin typeface="Century Schoolbook" panose="02040604050505020304" pitchFamily="18" charset="0"/>
              </a:rPr>
              <a:t>must </a:t>
            </a:r>
            <a:r>
              <a:rPr lang="pt-PT" sz="2400" dirty="0" err="1">
                <a:latin typeface="Century Schoolbook" panose="02040604050505020304" pitchFamily="18" charset="0"/>
              </a:rPr>
              <a:t>be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achieved</a:t>
            </a:r>
            <a:r>
              <a:rPr lang="pt-PT" sz="2400" dirty="0">
                <a:latin typeface="Century Schoolbook" panose="02040604050505020304" pitchFamily="18" charset="0"/>
              </a:rPr>
              <a:t>:</a:t>
            </a:r>
          </a:p>
          <a:p>
            <a:endParaRPr lang="pt-PT" dirty="0">
              <a:latin typeface="Century Schoolbook" panose="02040604050505020304" pitchFamily="18" charset="0"/>
            </a:endParaRPr>
          </a:p>
          <a:p>
            <a:r>
              <a:rPr lang="pt-PT" sz="2000" dirty="0">
                <a:latin typeface="Century Schoolbook" panose="02040604050505020304" pitchFamily="18" charset="0"/>
              </a:rPr>
              <a:t>Do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major </a:t>
            </a:r>
            <a:r>
              <a:rPr lang="pt-PT" sz="2000" dirty="0" err="1">
                <a:latin typeface="Century Schoolbook" panose="02040604050505020304" pitchFamily="18" charset="0"/>
              </a:rPr>
              <a:t>stakeholders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agree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scope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proposed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system</a:t>
            </a:r>
            <a:r>
              <a:rPr lang="pt-PT" sz="2000" dirty="0">
                <a:latin typeface="Century Schoolbook" panose="02040604050505020304" pitchFamily="18" charset="0"/>
              </a:rPr>
              <a:t>?</a:t>
            </a: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r>
              <a:rPr lang="pt-PT" sz="2000" dirty="0">
                <a:latin typeface="Century Schoolbook" panose="02040604050505020304" pitchFamily="18" charset="0"/>
              </a:rPr>
              <a:t>Is a </a:t>
            </a:r>
            <a:r>
              <a:rPr lang="pt-PT" sz="2000" dirty="0" err="1">
                <a:latin typeface="Century Schoolbook" panose="02040604050505020304" pitchFamily="18" charset="0"/>
              </a:rPr>
              <a:t>specific</a:t>
            </a:r>
            <a:r>
              <a:rPr lang="pt-PT" sz="2000" dirty="0">
                <a:latin typeface="Century Schoolbook" panose="02040604050505020304" pitchFamily="18" charset="0"/>
              </a:rPr>
              <a:t> set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critical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high-level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requirements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adressed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by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it’s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architeture</a:t>
            </a:r>
            <a:r>
              <a:rPr lang="pt-PT" sz="2000" dirty="0">
                <a:latin typeface="Century Schoolbook" panose="02040604050505020304" pitchFamily="18" charset="0"/>
              </a:rPr>
              <a:t>?</a:t>
            </a: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r>
              <a:rPr lang="pt-PT" sz="2000" dirty="0">
                <a:latin typeface="Century Schoolbook" panose="02040604050505020304" pitchFamily="18" charset="0"/>
              </a:rPr>
              <a:t>Is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business case </a:t>
            </a:r>
            <a:r>
              <a:rPr lang="pt-PT" sz="2000" dirty="0" err="1">
                <a:latin typeface="Century Schoolbook" panose="02040604050505020304" pitchFamily="18" charset="0"/>
              </a:rPr>
              <a:t>enough</a:t>
            </a:r>
            <a:r>
              <a:rPr lang="pt-PT" sz="2000" dirty="0">
                <a:latin typeface="Century Schoolbook" panose="02040604050505020304" pitchFamily="18" charset="0"/>
              </a:rPr>
              <a:t> for a green light?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F43BDB-200B-400D-8DD5-975DB11480D9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5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5DA12-4C48-435D-9F48-783668FC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04" y="1225295"/>
            <a:ext cx="9144000" cy="913067"/>
          </a:xfrm>
        </p:spPr>
        <p:txBody>
          <a:bodyPr>
            <a:normAutofit fontScale="90000"/>
          </a:bodyPr>
          <a:lstStyle/>
          <a:p>
            <a:r>
              <a:rPr lang="pt-PT" dirty="0" err="1">
                <a:latin typeface="Century Schoolbook" panose="02040604050505020304" pitchFamily="18" charset="0"/>
              </a:rPr>
              <a:t>Elaboration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3C029-BB4F-4712-84AE-0322C6CF0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 err="1">
                <a:latin typeface="Century Schoolbook" panose="02040604050505020304" pitchFamily="18" charset="0"/>
              </a:rPr>
              <a:t>The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second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phase</a:t>
            </a:r>
            <a:endParaRPr lang="pt-PT" b="1" dirty="0">
              <a:latin typeface="Century Schoolbook" panose="020406040505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F57D58-3F73-41C1-9BF7-1F5EDA0455D5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3169D-E47B-4115-BC7A-62EDE17A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latin typeface="Century Schoolbook" panose="02040604050505020304" pitchFamily="18" charset="0"/>
              </a:rPr>
              <a:t>Elaboration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62D644-9CC2-47E5-B820-E4BD2731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err="1">
                <a:latin typeface="Century Schoolbook" panose="02040604050505020304" pitchFamily="18" charset="0"/>
              </a:rPr>
              <a:t>What</a:t>
            </a:r>
            <a:r>
              <a:rPr lang="pt-PT" b="1" dirty="0">
                <a:latin typeface="Century Schoolbook" panose="02040604050505020304" pitchFamily="18" charset="0"/>
              </a:rPr>
              <a:t> do </a:t>
            </a:r>
            <a:r>
              <a:rPr lang="pt-PT" b="1" dirty="0" err="1">
                <a:latin typeface="Century Schoolbook" panose="02040604050505020304" pitchFamily="18" charset="0"/>
              </a:rPr>
              <a:t>we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want</a:t>
            </a:r>
            <a:r>
              <a:rPr lang="pt-PT" b="1" dirty="0">
                <a:latin typeface="Century Schoolbook" panose="02040604050505020304" pitchFamily="18" charset="0"/>
              </a:rPr>
              <a:t> to </a:t>
            </a:r>
            <a:r>
              <a:rPr lang="pt-PT" b="1" dirty="0" err="1">
                <a:latin typeface="Century Schoolbook" panose="02040604050505020304" pitchFamily="18" charset="0"/>
              </a:rPr>
              <a:t>achieve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at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this</a:t>
            </a:r>
            <a:r>
              <a:rPr lang="pt-PT" b="1" dirty="0">
                <a:latin typeface="Century Schoolbook" panose="02040604050505020304" pitchFamily="18" charset="0"/>
              </a:rPr>
              <a:t> </a:t>
            </a:r>
            <a:r>
              <a:rPr lang="pt-PT" b="1" dirty="0" err="1">
                <a:latin typeface="Century Schoolbook" panose="02040604050505020304" pitchFamily="18" charset="0"/>
              </a:rPr>
              <a:t>stage</a:t>
            </a:r>
            <a:r>
              <a:rPr lang="pt-PT" b="1" dirty="0">
                <a:latin typeface="Century Schoolbook" panose="02040604050505020304" pitchFamily="18" charset="0"/>
              </a:rPr>
              <a:t>?</a:t>
            </a:r>
          </a:p>
          <a:p>
            <a:endParaRPr lang="pt-PT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pt-PT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Build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key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word</a:t>
            </a:r>
            <a:r>
              <a:rPr lang="pt-PT" sz="2000" dirty="0">
                <a:latin typeface="Century Schoolbook" panose="02040604050505020304" pitchFamily="18" charset="0"/>
              </a:rPr>
              <a:t>. As </a:t>
            </a:r>
            <a:r>
              <a:rPr lang="pt-PT" sz="2000" dirty="0" err="1">
                <a:latin typeface="Century Schoolbook" panose="02040604050505020304" pitchFamily="18" charset="0"/>
              </a:rPr>
              <a:t>engineers</a:t>
            </a:r>
            <a:r>
              <a:rPr lang="pt-PT" sz="2000" dirty="0">
                <a:latin typeface="Century Schoolbook" panose="02040604050505020304" pitchFamily="18" charset="0"/>
              </a:rPr>
              <a:t>,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ability</a:t>
            </a:r>
            <a:r>
              <a:rPr lang="pt-PT" sz="2000" dirty="0">
                <a:latin typeface="Century Schoolbook" panose="02040604050505020304" pitchFamily="18" charset="0"/>
              </a:rPr>
              <a:t> to </a:t>
            </a:r>
            <a:r>
              <a:rPr lang="pt-PT" sz="2000" dirty="0" err="1">
                <a:latin typeface="Century Schoolbook" panose="02040604050505020304" pitchFamily="18" charset="0"/>
              </a:rPr>
              <a:t>build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new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system</a:t>
            </a:r>
            <a:r>
              <a:rPr lang="pt-PT" sz="2000" dirty="0">
                <a:latin typeface="Century Schoolbook" panose="02040604050505020304" pitchFamily="18" charset="0"/>
              </a:rPr>
              <a:t>, </a:t>
            </a:r>
            <a:r>
              <a:rPr lang="pt-PT" sz="2000" dirty="0" err="1">
                <a:latin typeface="Century Schoolbook" panose="02040604050505020304" pitchFamily="18" charset="0"/>
              </a:rPr>
              <a:t>given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000" dirty="0">
                <a:latin typeface="Century Schoolbook" panose="02040604050505020304" pitchFamily="18" charset="0"/>
              </a:rPr>
              <a:t>some </a:t>
            </a:r>
            <a:r>
              <a:rPr lang="pt-PT" sz="2000" dirty="0" err="1">
                <a:latin typeface="Century Schoolbook" panose="02040604050505020304" pitchFamily="18" charset="0"/>
              </a:rPr>
              <a:t>constrains</a:t>
            </a:r>
            <a:r>
              <a:rPr lang="pt-PT" sz="2000" dirty="0">
                <a:latin typeface="Century Schoolbook" panose="02040604050505020304" pitchFamily="18" charset="0"/>
              </a:rPr>
              <a:t>, </a:t>
            </a:r>
            <a:r>
              <a:rPr lang="pt-PT" sz="2000" dirty="0" err="1">
                <a:latin typeface="Century Schoolbook" panose="02040604050505020304" pitchFamily="18" charset="0"/>
              </a:rPr>
              <a:t>such</a:t>
            </a:r>
            <a:r>
              <a:rPr lang="pt-PT" sz="2000" dirty="0">
                <a:latin typeface="Century Schoolbook" panose="02040604050505020304" pitchFamily="18" charset="0"/>
              </a:rPr>
              <a:t> as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financial, </a:t>
            </a:r>
            <a:r>
              <a:rPr lang="pt-PT" sz="2000" dirty="0" err="1">
                <a:latin typeface="Century Schoolbook" panose="02040604050505020304" pitchFamily="18" charset="0"/>
              </a:rPr>
              <a:t>schedule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ones</a:t>
            </a:r>
            <a:r>
              <a:rPr lang="pt-PT" sz="2000" dirty="0">
                <a:latin typeface="Century Schoolbook" panose="02040604050505020304" pitchFamily="18" charset="0"/>
              </a:rPr>
              <a:t>, must </a:t>
            </a:r>
            <a:r>
              <a:rPr lang="pt-PT" sz="2000" dirty="0" err="1">
                <a:latin typeface="Century Schoolbook" panose="02040604050505020304" pitchFamily="18" charset="0"/>
              </a:rPr>
              <a:t>be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established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u="sng" dirty="0">
              <a:latin typeface="Century Schoolbook" panose="020406040505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29EA08-AF3A-4C2F-A144-F95591990608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6E09C-9FC8-45C2-A7EB-96E690ED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latin typeface="Century Schoolbook" panose="02040604050505020304" pitchFamily="18" charset="0"/>
              </a:rPr>
              <a:t>Elaboration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8600C8-9C38-4E04-9078-21BCA926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1825625"/>
            <a:ext cx="1163569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b="1" dirty="0" err="1"/>
              <a:t>What</a:t>
            </a:r>
            <a:r>
              <a:rPr lang="pt-PT" b="1" dirty="0"/>
              <a:t> </a:t>
            </a:r>
            <a:r>
              <a:rPr lang="pt-PT" b="1" dirty="0" err="1"/>
              <a:t>exactly</a:t>
            </a:r>
            <a:r>
              <a:rPr lang="pt-PT" b="1" dirty="0"/>
              <a:t> do </a:t>
            </a:r>
            <a:r>
              <a:rPr lang="pt-PT" b="1" dirty="0" err="1"/>
              <a:t>we</a:t>
            </a:r>
            <a:r>
              <a:rPr lang="pt-PT" b="1" dirty="0"/>
              <a:t> </a:t>
            </a:r>
            <a:r>
              <a:rPr lang="pt-PT" b="1" dirty="0" err="1"/>
              <a:t>need</a:t>
            </a:r>
            <a:r>
              <a:rPr lang="pt-PT" b="1" dirty="0"/>
              <a:t> to do?</a:t>
            </a:r>
          </a:p>
          <a:p>
            <a:endParaRPr lang="pt-PT" dirty="0"/>
          </a:p>
          <a:p>
            <a:r>
              <a:rPr lang="pt-PT" sz="2000" dirty="0" err="1">
                <a:latin typeface="Century Schoolbook" panose="02040604050505020304" pitchFamily="18" charset="0"/>
              </a:rPr>
              <a:t>Understanding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majority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remaining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functional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requirements</a:t>
            </a:r>
            <a:r>
              <a:rPr lang="pt-PT" sz="2000" dirty="0">
                <a:latin typeface="Century Schoolbook" panose="02040604050505020304" pitchFamily="18" charset="0"/>
              </a:rPr>
              <a:t>;</a:t>
            </a: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r>
              <a:rPr lang="pt-PT" sz="2000" dirty="0">
                <a:latin typeface="Century Schoolbook" panose="02040604050505020304" pitchFamily="18" charset="0"/>
              </a:rPr>
              <a:t>To </a:t>
            </a:r>
            <a:r>
              <a:rPr lang="pt-PT" sz="2000" dirty="0" err="1">
                <a:latin typeface="Century Schoolbook" panose="02040604050505020304" pitchFamily="18" charset="0"/>
              </a:rPr>
              <a:t>expand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previous</a:t>
            </a:r>
            <a:r>
              <a:rPr lang="pt-PT" sz="2000" dirty="0">
                <a:latin typeface="Century Schoolbook" panose="02040604050505020304" pitchFamily="18" charset="0"/>
              </a:rPr>
              <a:t> candidate </a:t>
            </a:r>
          </a:p>
          <a:p>
            <a:pPr marL="0" indent="0">
              <a:buNone/>
            </a:pPr>
            <a:r>
              <a:rPr lang="pt-PT" sz="2000" dirty="0">
                <a:latin typeface="Century Schoolbook" panose="02040604050505020304" pitchFamily="18" charset="0"/>
              </a:rPr>
              <a:t>    </a:t>
            </a:r>
            <a:r>
              <a:rPr lang="pt-PT" sz="2000" dirty="0" err="1">
                <a:latin typeface="Century Schoolbook" panose="02040604050505020304" pitchFamily="18" charset="0"/>
              </a:rPr>
              <a:t>architecture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into</a:t>
            </a:r>
            <a:r>
              <a:rPr lang="pt-PT" sz="2000" dirty="0">
                <a:latin typeface="Century Schoolbook" panose="02040604050505020304" pitchFamily="18" charset="0"/>
              </a:rPr>
              <a:t> a </a:t>
            </a:r>
            <a:r>
              <a:rPr lang="pt-PT" sz="2000" dirty="0" err="1">
                <a:latin typeface="Century Schoolbook" panose="02040604050505020304" pitchFamily="18" charset="0"/>
              </a:rPr>
              <a:t>full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architectural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baseline</a:t>
            </a:r>
            <a:endParaRPr lang="pt-PT" sz="20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Century Schoolbook" panose="02040604050505020304" pitchFamily="18" charset="0"/>
              </a:rPr>
              <a:t>. </a:t>
            </a:r>
            <a:r>
              <a:rPr lang="pt-PT" sz="2000" dirty="0" err="1">
                <a:latin typeface="Century Schoolbook" panose="02040604050505020304" pitchFamily="18" charset="0"/>
              </a:rPr>
              <a:t>Make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it</a:t>
            </a:r>
            <a:r>
              <a:rPr lang="pt-PT" sz="2000" dirty="0">
                <a:latin typeface="Century Schoolbook" panose="02040604050505020304" pitchFamily="18" charset="0"/>
              </a:rPr>
              <a:t> na </a:t>
            </a:r>
            <a:r>
              <a:rPr lang="pt-PT" sz="2000" dirty="0" err="1">
                <a:latin typeface="Century Schoolbook" panose="02040604050505020304" pitchFamily="18" charset="0"/>
              </a:rPr>
              <a:t>internal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release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sstem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focused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describing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architecture</a:t>
            </a:r>
            <a:r>
              <a:rPr lang="pt-PT" sz="2000" dirty="0">
                <a:latin typeface="Century Schoolbook" panose="02040604050505020304" pitchFamily="18" charset="0"/>
              </a:rPr>
              <a:t>;</a:t>
            </a: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r>
              <a:rPr lang="pt-PT" sz="2000" dirty="0" err="1">
                <a:latin typeface="Century Schoolbook" panose="02040604050505020304" pitchFamily="18" charset="0"/>
              </a:rPr>
              <a:t>Adressing</a:t>
            </a:r>
            <a:r>
              <a:rPr lang="pt-PT" sz="2000" dirty="0">
                <a:latin typeface="Century Schoolbook" panose="02040604050505020304" pitchFamily="18" charset="0"/>
              </a:rPr>
              <a:t> major </a:t>
            </a:r>
            <a:r>
              <a:rPr lang="pt-PT" sz="2000" dirty="0" err="1">
                <a:latin typeface="Century Schoolbook" panose="02040604050505020304" pitchFamily="18" charset="0"/>
              </a:rPr>
              <a:t>risks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on</a:t>
            </a:r>
            <a:r>
              <a:rPr lang="pt-PT" sz="2000" dirty="0">
                <a:latin typeface="Century Schoolbook" panose="02040604050505020304" pitchFamily="18" charset="0"/>
              </a:rPr>
              <a:t> na </a:t>
            </a:r>
            <a:r>
              <a:rPr lang="pt-PT" sz="2000" dirty="0" err="1">
                <a:latin typeface="Century Schoolbook" panose="02040604050505020304" pitchFamily="18" charset="0"/>
              </a:rPr>
              <a:t>ongoing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basis</a:t>
            </a:r>
            <a:r>
              <a:rPr lang="pt-PT" sz="2000" dirty="0">
                <a:latin typeface="Century Schoolbook" panose="02040604050505020304" pitchFamily="18" charset="0"/>
              </a:rPr>
              <a:t>;</a:t>
            </a: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r>
              <a:rPr lang="pt-PT" sz="2000" dirty="0">
                <a:latin typeface="Century Schoolbook" panose="02040604050505020304" pitchFamily="18" charset="0"/>
              </a:rPr>
              <a:t>To </a:t>
            </a:r>
            <a:r>
              <a:rPr lang="pt-PT" sz="2000" dirty="0" err="1">
                <a:latin typeface="Century Schoolbook" panose="02040604050505020304" pitchFamily="18" charset="0"/>
              </a:rPr>
              <a:t>finish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business case </a:t>
            </a:r>
            <a:r>
              <a:rPr lang="pt-PT" sz="2000" dirty="0" err="1">
                <a:latin typeface="Century Schoolbook" panose="02040604050505020304" pitchFamily="18" charset="0"/>
              </a:rPr>
              <a:t>and</a:t>
            </a:r>
            <a:r>
              <a:rPr lang="pt-PT" sz="2000" dirty="0">
                <a:latin typeface="Century Schoolbook" panose="02040604050505020304" pitchFamily="18" charset="0"/>
              </a:rPr>
              <a:t> prepare a </a:t>
            </a:r>
            <a:r>
              <a:rPr lang="pt-PT" sz="2000" dirty="0" err="1">
                <a:latin typeface="Century Schoolbook" panose="02040604050505020304" pitchFamily="18" charset="0"/>
              </a:rPr>
              <a:t>project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plan</a:t>
            </a:r>
            <a:r>
              <a:rPr lang="pt-PT" sz="2000" dirty="0">
                <a:latin typeface="Century Schoolbook" panose="02040604050505020304" pitchFamily="18" charset="0"/>
              </a:rPr>
              <a:t>, </a:t>
            </a:r>
            <a:r>
              <a:rPr lang="pt-PT" sz="2000" dirty="0" err="1">
                <a:latin typeface="Century Schoolbook" panose="02040604050505020304" pitchFamily="18" charset="0"/>
              </a:rPr>
              <a:t>detailed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enough</a:t>
            </a:r>
            <a:r>
              <a:rPr lang="pt-PT" sz="2000" dirty="0">
                <a:latin typeface="Century Schoolbook" panose="02040604050505020304" pitchFamily="18" charset="0"/>
              </a:rPr>
              <a:t>, to </a:t>
            </a:r>
            <a:r>
              <a:rPr lang="pt-PT" sz="2000" dirty="0" err="1">
                <a:latin typeface="Century Schoolbook" panose="02040604050505020304" pitchFamily="18" charset="0"/>
              </a:rPr>
              <a:t>guide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us</a:t>
            </a:r>
            <a:endParaRPr lang="pt-PT" sz="20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through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next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phase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E6A7E-E0C9-4432-8B02-90676A3ED507}"/>
              </a:ext>
            </a:extLst>
          </p:cNvPr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6C50F0-ED21-498A-A900-92C5C779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968" y="3063672"/>
            <a:ext cx="4564629" cy="18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0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616</Words>
  <Application>Microsoft Office PowerPoint</Application>
  <PresentationFormat>Ecrã Panorâmico</PresentationFormat>
  <Paragraphs>162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Century Schoolbook</vt:lpstr>
      <vt:lpstr>Times New Roman</vt:lpstr>
      <vt:lpstr>Office Theme</vt:lpstr>
      <vt:lpstr>Apresentação do PowerPoint</vt:lpstr>
      <vt:lpstr>               Unified Software Development Process</vt:lpstr>
      <vt:lpstr>Apresentação do PowerPoint</vt:lpstr>
      <vt:lpstr>Inception</vt:lpstr>
      <vt:lpstr>Inception</vt:lpstr>
      <vt:lpstr>          Inception  </vt:lpstr>
      <vt:lpstr>Elaboration</vt:lpstr>
      <vt:lpstr>Elaboration</vt:lpstr>
      <vt:lpstr>Elaboration</vt:lpstr>
      <vt:lpstr>Elaboration</vt:lpstr>
      <vt:lpstr>Conception</vt:lpstr>
      <vt:lpstr>Conception</vt:lpstr>
      <vt:lpstr>Conception</vt:lpstr>
      <vt:lpstr>Transition</vt:lpstr>
      <vt:lpstr>Transition</vt:lpstr>
      <vt:lpstr>Transition</vt:lpstr>
      <vt:lpstr>Characteristics</vt:lpstr>
      <vt:lpstr>Iterative  Incremental</vt:lpstr>
      <vt:lpstr>Iterative and incremental</vt:lpstr>
      <vt:lpstr>Use-case driven</vt:lpstr>
      <vt:lpstr>Use-case driven</vt:lpstr>
      <vt:lpstr>Architecture-centric</vt:lpstr>
      <vt:lpstr>Architecture-centric</vt:lpstr>
      <vt:lpstr>Risk-focused</vt:lpstr>
      <vt:lpstr>Risk-focused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Bárbara Silva</dc:creator>
  <cp:lastModifiedBy>ventura pereira</cp:lastModifiedBy>
  <cp:revision>26</cp:revision>
  <dcterms:created xsi:type="dcterms:W3CDTF">2017-10-12T18:14:15Z</dcterms:created>
  <dcterms:modified xsi:type="dcterms:W3CDTF">2017-10-20T14:16:44Z</dcterms:modified>
</cp:coreProperties>
</file>