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32"/>
  </p:normalViewPr>
  <p:slideViewPr>
    <p:cSldViewPr snapToGrid="0" snapToObjects="1">
      <p:cViewPr>
        <p:scale>
          <a:sx n="94" d="100"/>
          <a:sy n="94" d="100"/>
        </p:scale>
        <p:origin x="11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BECD-ABA3-BD46-B6D4-58513E9BF52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1" y="325154"/>
            <a:ext cx="2948898" cy="1022384"/>
          </a:xfrm>
          <a:prstGeom prst="rect">
            <a:avLst/>
          </a:prstGeom>
        </p:spPr>
      </p:pic>
      <p:sp>
        <p:nvSpPr>
          <p:cNvPr id="5" name="Caixa de texto 1"/>
          <p:cNvSpPr txBox="1"/>
          <p:nvPr/>
        </p:nvSpPr>
        <p:spPr>
          <a:xfrm>
            <a:off x="0" y="2125496"/>
            <a:ext cx="11559654" cy="16129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Century Schoolbook" charset="0"/>
                <a:ea typeface="Calibri" charset="0"/>
                <a:cs typeface="Times New Roman" charset="0"/>
              </a:rPr>
              <a:t>Software Engineering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Unified Process</a:t>
            </a:r>
            <a:endParaRPr lang="en-US" sz="1400" dirty="0">
              <a:latin typeface="Century Schoolbook" panose="020406040505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3MIEIC04_B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(20th </a:t>
            </a:r>
            <a:r>
              <a:rPr lang="pt-PT" sz="1100" i="1" dirty="0" err="1">
                <a:effectLst/>
                <a:latin typeface="Century Schoolbook" charset="0"/>
                <a:ea typeface="Calibri" charset="0"/>
                <a:cs typeface="Times New Roman" charset="0"/>
              </a:rPr>
              <a:t>October</a:t>
            </a:r>
            <a:r>
              <a:rPr lang="pt-PT" sz="11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 2017)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Caixa de texto 3"/>
          <p:cNvSpPr txBox="1"/>
          <p:nvPr/>
        </p:nvSpPr>
        <p:spPr>
          <a:xfrm>
            <a:off x="0" y="4516354"/>
            <a:ext cx="11559654" cy="8572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Bárbara Silva </a:t>
            </a:r>
            <a:r>
              <a:rPr lang="pt-PT" sz="14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	up201505628</a:t>
            </a: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Julieta Frade	</a:t>
            </a:r>
            <a:r>
              <a:rPr lang="pt-PT" sz="1400" b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up201506530</a:t>
            </a:r>
            <a:r>
              <a:rPr lang="pt-PT" sz="1400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Ventura Pereira	</a:t>
            </a:r>
            <a:r>
              <a:rPr lang="pt-PT" sz="14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up201404690</a:t>
            </a: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4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Elaboration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When</a:t>
            </a:r>
            <a:r>
              <a:rPr lang="pt-PT" sz="2400" b="1" dirty="0">
                <a:latin typeface="Century Schoolbook" panose="02040604050505020304" pitchFamily="18" charset="0"/>
              </a:rPr>
              <a:t> can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move </a:t>
            </a:r>
            <a:r>
              <a:rPr lang="pt-PT" sz="2400" b="1" dirty="0" err="1">
                <a:latin typeface="Century Schoolbook" panose="02040604050505020304" pitchFamily="18" charset="0"/>
              </a:rPr>
              <a:t>on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u="sng" dirty="0"/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</a:t>
            </a:r>
            <a:r>
              <a:rPr lang="pt-PT" sz="2000" dirty="0">
                <a:latin typeface="Century Schoolbook" panose="02040604050505020304" pitchFamily="18" charset="0"/>
              </a:rPr>
              <a:t>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achieved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user</a:t>
            </a:r>
            <a:r>
              <a:rPr lang="pt-PT" sz="1800" dirty="0">
                <a:latin typeface="Century Schoolbook" panose="02040604050505020304" pitchFamily="18" charset="0"/>
              </a:rPr>
              <a:t> case </a:t>
            </a:r>
            <a:r>
              <a:rPr lang="pt-PT" sz="1800" dirty="0" err="1">
                <a:latin typeface="Century Schoolbook" panose="02040604050505020304" pitchFamily="18" charset="0"/>
              </a:rPr>
              <a:t>model</a:t>
            </a:r>
            <a:r>
              <a:rPr lang="pt-PT" sz="1800" dirty="0">
                <a:latin typeface="Century Schoolbook" panose="02040604050505020304" pitchFamily="18" charset="0"/>
              </a:rPr>
              <a:t> must capture </a:t>
            </a:r>
            <a:r>
              <a:rPr lang="pt-PT" sz="1800" dirty="0" err="1">
                <a:latin typeface="Century Schoolbook" panose="02040604050505020304" pitchFamily="18" charset="0"/>
              </a:rPr>
              <a:t>most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functional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requirements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architetural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baseline</a:t>
            </a:r>
            <a:r>
              <a:rPr lang="pt-PT" sz="1800" dirty="0">
                <a:latin typeface="Century Schoolbook" panose="02040604050505020304" pitchFamily="18" charset="0"/>
              </a:rPr>
              <a:t> must </a:t>
            </a:r>
            <a:r>
              <a:rPr lang="pt-PT" sz="1800" dirty="0" err="1">
                <a:latin typeface="Century Schoolbook" panose="02040604050505020304" pitchFamily="18" charset="0"/>
              </a:rPr>
              <a:t>be</a:t>
            </a:r>
            <a:r>
              <a:rPr lang="pt-PT" sz="1800" dirty="0">
                <a:latin typeface="Century Schoolbook" panose="02040604050505020304" pitchFamily="18" charset="0"/>
              </a:rPr>
              <a:t> a </a:t>
            </a:r>
            <a:r>
              <a:rPr lang="pt-PT" sz="1800" dirty="0" err="1">
                <a:latin typeface="Century Schoolbook" panose="02040604050505020304" pitchFamily="18" charset="0"/>
              </a:rPr>
              <a:t>small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that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will</a:t>
            </a:r>
            <a:r>
              <a:rPr lang="pt-PT" sz="1800" dirty="0">
                <a:latin typeface="Century Schoolbook" panose="02040604050505020304" pitchFamily="18" charset="0"/>
              </a:rPr>
              <a:t> serve as a </a:t>
            </a:r>
            <a:r>
              <a:rPr lang="pt-PT" sz="1800" dirty="0" err="1">
                <a:latin typeface="Century Schoolbook" panose="02040604050505020304" pitchFamily="18" charset="0"/>
              </a:rPr>
              <a:t>solid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foundation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Business case </a:t>
            </a:r>
            <a:r>
              <a:rPr lang="pt-PT" sz="1800" dirty="0" err="1">
                <a:latin typeface="Century Schoolbook" panose="02040604050505020304" pitchFamily="18" charset="0"/>
              </a:rPr>
              <a:t>has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received</a:t>
            </a:r>
            <a:r>
              <a:rPr lang="pt-PT" sz="1800" dirty="0">
                <a:latin typeface="Century Schoolbook" panose="02040604050505020304" pitchFamily="18" charset="0"/>
              </a:rPr>
              <a:t> a green light, </a:t>
            </a:r>
            <a:r>
              <a:rPr lang="pt-PT" sz="1800" dirty="0" err="1">
                <a:latin typeface="Century Schoolbook" panose="02040604050505020304" pitchFamily="18" charset="0"/>
              </a:rPr>
              <a:t>there’s</a:t>
            </a:r>
            <a:r>
              <a:rPr lang="pt-PT" sz="1800" dirty="0">
                <a:latin typeface="Century Schoolbook" panose="02040604050505020304" pitchFamily="18" charset="0"/>
              </a:rPr>
              <a:t> a </a:t>
            </a:r>
            <a:r>
              <a:rPr lang="pt-PT" sz="1800" dirty="0" err="1">
                <a:latin typeface="Century Schoolbook" panose="02040604050505020304" pitchFamily="18" charset="0"/>
              </a:rPr>
              <a:t>project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plan</a:t>
            </a:r>
            <a:r>
              <a:rPr lang="pt-PT" sz="1800" dirty="0">
                <a:latin typeface="Century Schoolbook" panose="02040604050505020304" pitchFamily="18" charset="0"/>
              </a:rPr>
              <a:t> for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next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phase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1559654" cy="178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smtClean="0">
                <a:latin typeface="Century Schoolbook" panose="02040604050505020304" pitchFamily="18" charset="0"/>
              </a:rPr>
              <a:t>Conception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 txBox="1">
            <a:spLocks/>
          </p:cNvSpPr>
          <p:nvPr/>
        </p:nvSpPr>
        <p:spPr>
          <a:xfrm>
            <a:off x="0" y="3625516"/>
            <a:ext cx="11559654" cy="9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i="1" dirty="0" err="1" smtClean="0">
                <a:latin typeface="Century Schoolbook" panose="02040604050505020304" pitchFamily="18" charset="0"/>
              </a:rPr>
              <a:t>The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third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94EB7F0-87CD-425F-9551-5B67913F9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93"/>
          <a:stretch/>
        </p:blipFill>
        <p:spPr>
          <a:xfrm>
            <a:off x="7279762" y="2080836"/>
            <a:ext cx="3656448" cy="3604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smtClean="0">
                <a:latin typeface="Century Schoolbook" panose="02040604050505020304" pitchFamily="18" charset="0"/>
              </a:rPr>
              <a:t>Conception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What’s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the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primary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goal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endParaRPr lang="pt-PT" sz="2400" dirty="0"/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Create</a:t>
            </a:r>
            <a:r>
              <a:rPr lang="pt-PT" sz="1800" dirty="0">
                <a:latin typeface="Century Schoolbook" panose="02040604050505020304" pitchFamily="18" charset="0"/>
              </a:rPr>
              <a:t> a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capable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operating</a:t>
            </a:r>
            <a:r>
              <a:rPr lang="pt-PT" sz="1800" dirty="0">
                <a:latin typeface="Century Schoolbook" panose="02040604050505020304" pitchFamily="18" charset="0"/>
              </a:rPr>
              <a:t> in beta </a:t>
            </a:r>
            <a:r>
              <a:rPr lang="pt-PT" sz="1800" dirty="0" err="1" smtClean="0">
                <a:latin typeface="Century Schoolbook" panose="02040604050505020304" pitchFamily="18" charset="0"/>
              </a:rPr>
              <a:t>customer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environments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Build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iteratively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and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incrementally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making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sure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that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the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viability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always</a:t>
            </a:r>
            <a:r>
              <a:rPr lang="pt-PT" sz="1800" dirty="0">
                <a:latin typeface="Century Schoolbook" panose="02040604050505020304" pitchFamily="18" charset="0"/>
              </a:rPr>
              <a:t> evidente </a:t>
            </a:r>
            <a:r>
              <a:rPr lang="pt-PT" sz="1800" dirty="0" smtClean="0">
                <a:latin typeface="Century Schoolbook" panose="02040604050505020304" pitchFamily="18" charset="0"/>
              </a:rPr>
              <a:t>in </a:t>
            </a:r>
            <a:r>
              <a:rPr lang="pt-PT" sz="1800" dirty="0" err="1">
                <a:latin typeface="Century Schoolbook" panose="02040604050505020304" pitchFamily="18" charset="0"/>
              </a:rPr>
              <a:t>executable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form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smtClean="0">
                <a:latin typeface="Century Schoolbook" panose="02040604050505020304" pitchFamily="18" charset="0"/>
              </a:rPr>
              <a:t>Conception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</a:t>
            </a:r>
            <a:r>
              <a:rPr lang="pt-PT" sz="2400" b="1" dirty="0">
                <a:latin typeface="Century Schoolbook" panose="02040604050505020304" pitchFamily="18" charset="0"/>
              </a:rPr>
              <a:t> must </a:t>
            </a:r>
            <a:r>
              <a:rPr lang="pt-PT" sz="2400" b="1" dirty="0" err="1">
                <a:latin typeface="Century Schoolbook" panose="02040604050505020304" pitchFamily="18" charset="0"/>
              </a:rPr>
              <a:t>be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achieved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initial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operational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Capability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 smtClean="0">
                <a:latin typeface="Century Schoolbook" panose="02040604050505020304" pitchFamily="18" charset="0"/>
              </a:rPr>
              <a:t>know</a:t>
            </a:r>
            <a:r>
              <a:rPr lang="pt-PT" sz="2400" b="1" dirty="0" smtClean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smtClean="0">
                <a:latin typeface="Century Schoolbook" panose="02040604050505020304" pitchFamily="18" charset="0"/>
              </a:rPr>
              <a:t>A </a:t>
            </a:r>
            <a:r>
              <a:rPr lang="pt-PT" sz="1800" dirty="0">
                <a:latin typeface="Century Schoolbook" panose="02040604050505020304" pitchFamily="18" charset="0"/>
              </a:rPr>
              <a:t>set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beta </a:t>
            </a:r>
            <a:r>
              <a:rPr lang="pt-PT" sz="1800" dirty="0" err="1">
                <a:latin typeface="Century Schoolbook" panose="02040604050505020304" pitchFamily="18" charset="0"/>
              </a:rPr>
              <a:t>customers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has</a:t>
            </a:r>
            <a:r>
              <a:rPr lang="pt-PT" sz="1800" dirty="0">
                <a:latin typeface="Century Schoolbook" panose="02040604050505020304" pitchFamily="18" charset="0"/>
              </a:rPr>
              <a:t> a more </a:t>
            </a:r>
            <a:r>
              <a:rPr lang="pt-PT" sz="1800" dirty="0" err="1">
                <a:latin typeface="Century Schoolbook" panose="02040604050505020304" pitchFamily="18" charset="0"/>
              </a:rPr>
              <a:t>or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less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fully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operational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in </a:t>
            </a:r>
            <a:r>
              <a:rPr lang="pt-PT" sz="1800" dirty="0" err="1" smtClean="0">
                <a:latin typeface="Century Schoolbook" panose="02040604050505020304" pitchFamily="18" charset="0"/>
              </a:rPr>
              <a:t>their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hands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1559654" cy="178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err="1" smtClean="0">
                <a:latin typeface="Century Schoolbook" panose="02040604050505020304" pitchFamily="18" charset="0"/>
              </a:rPr>
              <a:t>Transition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 txBox="1">
            <a:spLocks/>
          </p:cNvSpPr>
          <p:nvPr/>
        </p:nvSpPr>
        <p:spPr>
          <a:xfrm>
            <a:off x="0" y="3625516"/>
            <a:ext cx="11559654" cy="9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i="1" dirty="0" err="1" smtClean="0">
                <a:latin typeface="Century Schoolbook" panose="02040604050505020304" pitchFamily="18" charset="0"/>
              </a:rPr>
              <a:t>The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final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What’s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the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purpose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roll</a:t>
            </a:r>
            <a:r>
              <a:rPr lang="pt-PT" sz="1800" dirty="0">
                <a:latin typeface="Century Schoolbook" panose="02040604050505020304" pitchFamily="18" charset="0"/>
              </a:rPr>
              <a:t> out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fully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functional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to </a:t>
            </a:r>
            <a:r>
              <a:rPr lang="pt-PT" sz="1800" dirty="0" err="1">
                <a:latin typeface="Century Schoolbook" panose="02040604050505020304" pitchFamily="18" charset="0"/>
              </a:rPr>
              <a:t>customers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How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it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b="1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Correct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defects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modify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 to </a:t>
            </a:r>
            <a:r>
              <a:rPr lang="pt-PT" sz="1800" dirty="0" err="1">
                <a:latin typeface="Century Schoolbook" panose="02040604050505020304" pitchFamily="18" charset="0"/>
              </a:rPr>
              <a:t>correct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previously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unidentified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problems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  <a:endParaRPr lang="pt-PT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Transition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1AAE4D9-0038-423C-896F-4E0193F7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36" y="2332932"/>
            <a:ext cx="3432412" cy="32367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Transition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1746912" y="1698729"/>
            <a:ext cx="9812741" cy="45132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</a:t>
            </a:r>
            <a:r>
              <a:rPr lang="pt-PT" sz="2400" b="1" dirty="0">
                <a:latin typeface="Century Schoolbook" panose="02040604050505020304" pitchFamily="18" charset="0"/>
              </a:rPr>
              <a:t> comes </a:t>
            </a:r>
            <a:r>
              <a:rPr lang="pt-PT" sz="2400" b="1" dirty="0" err="1">
                <a:latin typeface="Century Schoolbook" panose="02040604050505020304" pitchFamily="18" charset="0"/>
              </a:rPr>
              <a:t>next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err="1">
                <a:latin typeface="Century Schoolbook" panose="02040604050505020304" pitchFamily="18" charset="0"/>
              </a:rPr>
              <a:t>Product</a:t>
            </a:r>
            <a:r>
              <a:rPr lang="pt-PT" sz="2400" dirty="0">
                <a:latin typeface="Century Schoolbook" panose="02040604050505020304" pitchFamily="18" charset="0"/>
              </a:rPr>
              <a:t> </a:t>
            </a:r>
            <a:r>
              <a:rPr lang="pt-PT" sz="2400" dirty="0" err="1">
                <a:latin typeface="Century Schoolbook" panose="02040604050505020304" pitchFamily="18" charset="0"/>
              </a:rPr>
              <a:t>release</a:t>
            </a:r>
            <a:r>
              <a:rPr lang="pt-PT" sz="2400" dirty="0" smtClean="0">
                <a:latin typeface="Century Schoolbook" panose="02040604050505020304" pitchFamily="18" charset="0"/>
              </a:rPr>
              <a:t>!</a:t>
            </a:r>
            <a:endParaRPr lang="pt-PT" sz="2400" u="sng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9654" cy="6203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err="1" smtClean="0">
                <a:latin typeface="Century Schoolbook" panose="02040604050505020304" pitchFamily="18" charset="0"/>
              </a:rPr>
              <a:t>Characteristics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9654" cy="6203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Century Schoolbook" panose="02040604050505020304" pitchFamily="18" charset="0"/>
              </a:rPr>
              <a:t>Iterative</a:t>
            </a:r>
            <a:r>
              <a:rPr lang="pt-PT" dirty="0">
                <a:latin typeface="Century Schoolbook" panose="02040604050505020304" pitchFamily="18" charset="0"/>
              </a:rPr>
              <a:t> </a:t>
            </a:r>
            <a:br>
              <a:rPr lang="pt-PT" dirty="0">
                <a:latin typeface="Century Schoolbook" panose="02040604050505020304" pitchFamily="18" charset="0"/>
              </a:rPr>
            </a:br>
            <a:r>
              <a:rPr lang="pt-PT" dirty="0">
                <a:latin typeface="Century Schoolbook" panose="02040604050505020304" pitchFamily="18" charset="0"/>
              </a:rPr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11331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F73101B-5A8C-4AD7-9DAF-B57E1996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70" y="2060016"/>
            <a:ext cx="3996091" cy="3705784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err="1" smtClean="0">
                <a:latin typeface="Century Schoolbook" panose="02040604050505020304" pitchFamily="18" charset="0"/>
              </a:rPr>
              <a:t>Iterative</a:t>
            </a:r>
            <a:r>
              <a:rPr lang="pt-PT" sz="3200" b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dirty="0" err="1">
                <a:latin typeface="Century Schoolbook" panose="02040604050505020304" pitchFamily="18" charset="0"/>
              </a:rPr>
              <a:t>and</a:t>
            </a:r>
            <a:r>
              <a:rPr lang="pt-PT" sz="3200" b="1" dirty="0">
                <a:latin typeface="Century Schoolbook" panose="02040604050505020304" pitchFamily="18" charset="0"/>
              </a:rPr>
              <a:t> I</a:t>
            </a:r>
            <a:r>
              <a:rPr lang="pt-PT" sz="3200" b="1" dirty="0" smtClean="0">
                <a:latin typeface="Century Schoolbook" panose="02040604050505020304" pitchFamily="18" charset="0"/>
              </a:rPr>
              <a:t>ncremental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last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three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phases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that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we’ve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seen</a:t>
            </a:r>
            <a:r>
              <a:rPr lang="pt-PT" sz="2000" dirty="0" smtClean="0">
                <a:latin typeface="Century Schoolbook" panose="02040604050505020304" pitchFamily="18" charset="0"/>
              </a:rPr>
              <a:t> are </a:t>
            </a:r>
            <a:r>
              <a:rPr lang="pt-PT" sz="2000" dirty="0" err="1">
                <a:latin typeface="Century Schoolbook" panose="02040604050505020304" pitchFamily="18" charset="0"/>
              </a:rPr>
              <a:t>divided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into</a:t>
            </a:r>
            <a:r>
              <a:rPr lang="pt-PT" sz="2000" dirty="0">
                <a:latin typeface="Century Schoolbook" panose="02040604050505020304" pitchFamily="18" charset="0"/>
              </a:rPr>
              <a:t> a series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timeboxed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iterations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Each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results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>
                <a:latin typeface="Century Schoolbook" panose="02040604050505020304" pitchFamily="18" charset="0"/>
              </a:rPr>
              <a:t>an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increment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It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represents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added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improved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functionalities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compared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with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previous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release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648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Century Schoolbook" panose="02040604050505020304" pitchFamily="18" charset="0"/>
              </a:rPr>
              <a:t>Unified </a:t>
            </a:r>
            <a:r>
              <a:rPr lang="en-US" sz="3000" b="1" dirty="0">
                <a:latin typeface="Century Schoolbook" panose="02040604050505020304" pitchFamily="18" charset="0"/>
              </a:rPr>
              <a:t>Software Development Process</a:t>
            </a:r>
            <a:endParaRPr lang="en-US" sz="3000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4230805" y="1690688"/>
            <a:ext cx="3070747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The </a:t>
            </a:r>
            <a:r>
              <a:rPr lang="en-US" sz="2400" b="1" dirty="0">
                <a:latin typeface="Century Schoolbook" panose="02040604050505020304" pitchFamily="18" charset="0"/>
              </a:rPr>
              <a:t>Four </a:t>
            </a:r>
            <a:r>
              <a:rPr lang="en-US" sz="2400" b="1" dirty="0" smtClean="0">
                <a:latin typeface="Century Schoolbook" panose="02040604050505020304" pitchFamily="18" charset="0"/>
              </a:rPr>
              <a:t>Phases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Inception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Elaboration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Conception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Century Schoolbook" panose="02040604050505020304" pitchFamily="18" charset="0"/>
              </a:rPr>
              <a:t>Transition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971550" lvl="1" indent="-514350" algn="ctr">
              <a:buFont typeface="+mj-lt"/>
              <a:buAutoNum type="arabicPeriod"/>
            </a:pPr>
            <a:endParaRPr lang="en-US" sz="2000" dirty="0" smtClean="0">
              <a:latin typeface="Century Schoolbook" panose="02040604050505020304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Characteristics</a:t>
            </a:r>
            <a:endParaRPr lang="en-US" sz="24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9654" cy="6203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Century Schoolbook" panose="02040604050505020304" pitchFamily="18" charset="0"/>
              </a:rPr>
              <a:t>Use-case </a:t>
            </a:r>
            <a:r>
              <a:rPr lang="pt-PT" dirty="0" err="1" smtClean="0">
                <a:latin typeface="Century Schoolbook" panose="02040604050505020304" pitchFamily="18" charset="0"/>
              </a:rPr>
              <a:t>Driven</a:t>
            </a:r>
            <a:endParaRPr lang="pt-P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xmlns="" id="{F78277D8-38BB-4D8B-82DE-C68035141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8430" y="2129758"/>
            <a:ext cx="4161689" cy="3121267"/>
          </a:xfr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smtClean="0">
                <a:latin typeface="Century Schoolbook" panose="02040604050505020304" pitchFamily="18" charset="0"/>
              </a:rPr>
              <a:t>Use-case </a:t>
            </a:r>
            <a:r>
              <a:rPr lang="pt-PT" sz="3200" b="1" dirty="0" err="1" smtClean="0">
                <a:latin typeface="Century Schoolbook" panose="02040604050505020304" pitchFamily="18" charset="0"/>
              </a:rPr>
              <a:t>Driven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Used</a:t>
            </a:r>
            <a:r>
              <a:rPr lang="pt-PT" sz="2000" dirty="0">
                <a:latin typeface="Century Schoolbook" panose="02040604050505020304" pitchFamily="18" charset="0"/>
              </a:rPr>
              <a:t> to capture </a:t>
            </a:r>
            <a:r>
              <a:rPr lang="pt-PT" sz="2000" dirty="0" err="1">
                <a:latin typeface="Century Schoolbook" panose="02040604050505020304" pitchFamily="18" charset="0"/>
              </a:rPr>
              <a:t>functional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smtClean="0">
                <a:latin typeface="Century Schoolbook" panose="02040604050505020304" pitchFamily="18" charset="0"/>
              </a:rPr>
              <a:t>Refine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content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iterations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smtClean="0">
                <a:latin typeface="Century Schoolbook" panose="02040604050505020304" pitchFamily="18" charset="0"/>
              </a:rPr>
              <a:t>Set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use cases </a:t>
            </a:r>
            <a:r>
              <a:rPr lang="pt-PT" sz="2000" dirty="0" err="1">
                <a:latin typeface="Century Schoolbook" panose="02040604050505020304" pitchFamily="18" charset="0"/>
              </a:rPr>
              <a:t>or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requirements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scenarios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9654" cy="6203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Century Schoolbook" panose="02040604050505020304" pitchFamily="18" charset="0"/>
              </a:rPr>
              <a:t>Architecture-centric</a:t>
            </a:r>
            <a:endParaRPr lang="pt-P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09BEC37F-E130-4943-B37B-F5B831D6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4" y="1778100"/>
            <a:ext cx="10800000" cy="44123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Since</a:t>
            </a:r>
            <a:r>
              <a:rPr lang="pt-PT" sz="2000" dirty="0">
                <a:latin typeface="Century Schoolbook" panose="02040604050505020304" pitchFamily="18" charset="0"/>
              </a:rPr>
              <a:t> no single </a:t>
            </a:r>
            <a:r>
              <a:rPr lang="pt-PT" sz="2000" dirty="0" err="1">
                <a:latin typeface="Century Schoolbook" panose="02040604050505020304" pitchFamily="18" charset="0"/>
              </a:rPr>
              <a:t>model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is</a:t>
            </a:r>
            <a:r>
              <a:rPr lang="pt-PT" sz="2000" dirty="0">
                <a:latin typeface="Century Schoolbook" panose="02040604050505020304" pitchFamily="18" charset="0"/>
              </a:rPr>
              <a:t> suficiente to cover </a:t>
            </a:r>
            <a:r>
              <a:rPr lang="pt-PT" sz="2000" dirty="0" err="1">
                <a:latin typeface="Century Schoolbook" panose="02040604050505020304" pitchFamily="18" charset="0"/>
              </a:rPr>
              <a:t>all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aspects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a </a:t>
            </a:r>
            <a:r>
              <a:rPr lang="pt-PT" sz="2000" dirty="0" err="1" smtClean="0">
                <a:latin typeface="Century Schoolbook" panose="02040604050505020304" pitchFamily="18" charset="0"/>
              </a:rPr>
              <a:t>system</a:t>
            </a:r>
            <a:r>
              <a:rPr lang="pt-PT" sz="2000" dirty="0" smtClean="0">
                <a:latin typeface="Century Schoolbook" panose="02040604050505020304" pitchFamily="18" charset="0"/>
              </a:rPr>
              <a:t>,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Unified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Process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supports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multiple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architectural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models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and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views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000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Created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during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Elaboration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phase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Partial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implementation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system</a:t>
            </a:r>
            <a:r>
              <a:rPr lang="pt-PT" sz="2000" dirty="0">
                <a:latin typeface="Century Schoolbook" panose="02040604050505020304" pitchFamily="18" charset="0"/>
              </a:rPr>
              <a:t> serves to </a:t>
            </a:r>
            <a:r>
              <a:rPr lang="pt-PT" sz="2000" dirty="0" err="1">
                <a:latin typeface="Century Schoolbook" panose="02040604050505020304" pitchFamily="18" charset="0"/>
              </a:rPr>
              <a:t>validate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architecture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and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smtClean="0">
                <a:latin typeface="Century Schoolbook" panose="02040604050505020304" pitchFamily="18" charset="0"/>
              </a:rPr>
              <a:t>as a Foundation </a:t>
            </a:r>
            <a:r>
              <a:rPr lang="pt-PT" sz="2000" dirty="0">
                <a:latin typeface="Century Schoolbook" panose="02040604050505020304" pitchFamily="18" charset="0"/>
              </a:rPr>
              <a:t>for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rest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development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err="1">
                <a:latin typeface="Century Schoolbook" panose="02040604050505020304" pitchFamily="18" charset="0"/>
              </a:rPr>
              <a:t>Architecture-centric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59654" cy="6203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>
                <a:latin typeface="Century Schoolbook" panose="02040604050505020304" pitchFamily="18" charset="0"/>
              </a:rPr>
              <a:t>Risk-focused</a:t>
            </a:r>
            <a:endParaRPr lang="pt-P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607C0326-11C4-4780-8D89-1DF18212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30" y="2330894"/>
            <a:ext cx="2496065" cy="2857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b="1" dirty="0" err="1">
                <a:latin typeface="Century Schoolbook" panose="02040604050505020304" pitchFamily="18" charset="0"/>
              </a:rPr>
              <a:t>Risk-focused</a:t>
            </a:r>
            <a:endParaRPr lang="pt-PT" sz="3000" b="1" dirty="0" smtClean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8729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project</a:t>
            </a:r>
            <a:r>
              <a:rPr lang="pt-PT" sz="2000" dirty="0">
                <a:latin typeface="Century Schoolbook" panose="02040604050505020304" pitchFamily="18" charset="0"/>
              </a:rPr>
              <a:t> team must </a:t>
            </a:r>
            <a:r>
              <a:rPr lang="pt-PT" sz="2000" dirty="0" err="1">
                <a:latin typeface="Century Schoolbook" panose="02040604050505020304" pitchFamily="18" charset="0"/>
              </a:rPr>
              <a:t>focus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adressing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most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critical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risks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early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project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life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cycle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 smtClean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Each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iteration</a:t>
            </a:r>
            <a:r>
              <a:rPr lang="pt-PT" sz="2000" dirty="0">
                <a:latin typeface="Century Schoolbook" panose="02040604050505020304" pitchFamily="18" charset="0"/>
              </a:rPr>
              <a:t>, </a:t>
            </a:r>
            <a:r>
              <a:rPr lang="pt-PT" sz="2000" dirty="0" err="1">
                <a:latin typeface="Century Schoolbook" panose="02040604050505020304" pitchFamily="18" charset="0"/>
              </a:rPr>
              <a:t>especially</a:t>
            </a:r>
            <a:r>
              <a:rPr lang="pt-PT" sz="2000" dirty="0">
                <a:latin typeface="Century Schoolbook" panose="02040604050505020304" pitchFamily="18" charset="0"/>
              </a:rPr>
              <a:t> in </a:t>
            </a:r>
            <a:r>
              <a:rPr lang="pt-PT" sz="2000" dirty="0" err="1" smtClean="0">
                <a:latin typeface="Century Schoolbook" panose="02040604050505020304" pitchFamily="18" charset="0"/>
              </a:rPr>
              <a:t>the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elaboration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phase</a:t>
            </a:r>
            <a:r>
              <a:rPr lang="pt-PT" sz="2000" dirty="0">
                <a:latin typeface="Century Schoolbook" panose="02040604050505020304" pitchFamily="18" charset="0"/>
              </a:rPr>
              <a:t>, 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select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>
                <a:latin typeface="Century Schoolbook" panose="02040604050505020304" pitchFamily="18" charset="0"/>
              </a:rPr>
              <a:t>to </a:t>
            </a:r>
            <a:r>
              <a:rPr lang="pt-PT" sz="2000" dirty="0" err="1">
                <a:latin typeface="Century Schoolbook" panose="02040604050505020304" pitchFamily="18" charset="0"/>
              </a:rPr>
              <a:t>ensure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greatest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risks</a:t>
            </a:r>
            <a:r>
              <a:rPr lang="pt-PT" sz="2000" dirty="0">
                <a:latin typeface="Century Schoolbook" panose="02040604050505020304" pitchFamily="18" charset="0"/>
              </a:rPr>
              <a:t> are </a:t>
            </a:r>
            <a:r>
              <a:rPr lang="pt-PT" sz="2000" dirty="0" err="1">
                <a:latin typeface="Century Schoolbook" panose="02040604050505020304" pitchFamily="18" charset="0"/>
              </a:rPr>
              <a:t>adressed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first</a:t>
            </a:r>
            <a:r>
              <a:rPr lang="pt-PT" sz="2000" dirty="0" smtClean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4" y="1690688"/>
            <a:ext cx="10800000" cy="4513212"/>
          </a:xfrm>
        </p:spPr>
        <p:txBody>
          <a:bodyPr numCol="2" anchor="ctr">
            <a:normAutofit/>
          </a:bodyPr>
          <a:lstStyle/>
          <a:p>
            <a:pPr>
              <a:buFont typeface="Wingdings" charset="2"/>
              <a:buChar char="§"/>
            </a:pPr>
            <a:r>
              <a:rPr lang="pt-PT" sz="2000" dirty="0" smtClean="0">
                <a:latin typeface="Century Schoolbook" panose="02040604050505020304" pitchFamily="18" charset="0"/>
              </a:rPr>
              <a:t>Series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cycles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u="sng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Each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cycle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contains</a:t>
            </a:r>
            <a:r>
              <a:rPr lang="pt-PT" sz="2000" dirty="0" smtClean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four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 smtClean="0">
                <a:latin typeface="Century Schoolbook" panose="02040604050505020304" pitchFamily="18" charset="0"/>
              </a:rPr>
              <a:t>phases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endParaRPr lang="pt-PT" sz="20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2000" dirty="0" err="1">
                <a:latin typeface="Century Schoolbook" panose="02040604050505020304" pitchFamily="18" charset="0"/>
              </a:rPr>
              <a:t>Span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of</a:t>
            </a:r>
            <a:r>
              <a:rPr lang="pt-PT" sz="2000" dirty="0">
                <a:latin typeface="Century Schoolbook" panose="02040604050505020304" pitchFamily="18" charset="0"/>
              </a:rPr>
              <a:t> time </a:t>
            </a:r>
            <a:r>
              <a:rPr lang="pt-PT" sz="2000" dirty="0" err="1">
                <a:latin typeface="Century Schoolbook" panose="02040604050505020304" pitchFamily="18" charset="0"/>
              </a:rPr>
              <a:t>between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two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milestones</a:t>
            </a:r>
            <a:r>
              <a:rPr lang="pt-PT" sz="2000" dirty="0">
                <a:latin typeface="Century Schoolbook" panose="02040604050505020304" pitchFamily="18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F49A358-4D33-4FBF-B70F-85982F90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579" y="2141064"/>
            <a:ext cx="4602280" cy="3304393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13648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Century Schoolbook" panose="02040604050505020304" pitchFamily="18" charset="0"/>
              </a:rPr>
              <a:t>What’s</a:t>
            </a:r>
            <a:r>
              <a:rPr lang="pt-PT" sz="3000" b="1" dirty="0" smtClean="0">
                <a:latin typeface="Century Schoolbook" panose="02040604050505020304" pitchFamily="18" charset="0"/>
              </a:rPr>
              <a:t> </a:t>
            </a:r>
            <a:r>
              <a:rPr lang="pt-PT" sz="3000" b="1" dirty="0">
                <a:latin typeface="Century Schoolbook" panose="02040604050505020304" pitchFamily="18" charset="0"/>
              </a:rPr>
              <a:t>a software </a:t>
            </a:r>
            <a:r>
              <a:rPr lang="pt-PT" sz="3000" b="1" dirty="0" err="1">
                <a:latin typeface="Century Schoolbook" panose="02040604050505020304" pitchFamily="18" charset="0"/>
              </a:rPr>
              <a:t>phase</a:t>
            </a:r>
            <a:r>
              <a:rPr lang="pt-PT" sz="3000" b="1" dirty="0" smtClean="0">
                <a:latin typeface="Century Schoolbook" panose="02040604050505020304" pitchFamily="18" charset="0"/>
              </a:rPr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08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1559654" cy="1784610"/>
          </a:xfrm>
        </p:spPr>
        <p:txBody>
          <a:bodyPr anchor="ctr">
            <a:noAutofit/>
          </a:bodyPr>
          <a:lstStyle/>
          <a:p>
            <a:r>
              <a:rPr lang="pt-PT" sz="8000" dirty="0" err="1">
                <a:latin typeface="Century Schoolbook" panose="02040604050505020304" pitchFamily="18" charset="0"/>
              </a:rPr>
              <a:t>Inception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25516"/>
            <a:ext cx="11559654" cy="978569"/>
          </a:xfrm>
        </p:spPr>
        <p:txBody>
          <a:bodyPr anchor="ctr">
            <a:normAutofit/>
          </a:bodyPr>
          <a:lstStyle/>
          <a:p>
            <a:r>
              <a:rPr lang="pt-PT" sz="3200" b="1" i="1" dirty="0" err="1">
                <a:latin typeface="Century Schoolbook" panose="02040604050505020304" pitchFamily="18" charset="0"/>
              </a:rPr>
              <a:t>The</a:t>
            </a:r>
            <a:r>
              <a:rPr lang="pt-PT" sz="3200" b="1" i="1" dirty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>
                <a:latin typeface="Century Schoolbook" panose="02040604050505020304" pitchFamily="18" charset="0"/>
              </a:rPr>
              <a:t>first</a:t>
            </a:r>
            <a:r>
              <a:rPr lang="pt-PT" sz="3200" b="1" i="1" dirty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559654" cy="1399507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 err="1">
                <a:latin typeface="Century Schoolbook" panose="02040604050505020304" pitchFamily="18" charset="0"/>
              </a:rPr>
              <a:t>Inception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0BAECD0-F67C-4161-83F5-C4C9F1EF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05" y="2600279"/>
            <a:ext cx="4837442" cy="272234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 smtClean="0">
                <a:latin typeface="Century Schoolbook" panose="02040604050505020304" pitchFamily="18" charset="0"/>
              </a:rPr>
              <a:t>Goal</a:t>
            </a: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V</a:t>
            </a:r>
            <a:r>
              <a:rPr lang="pt-PT" sz="1800" dirty="0" err="1" smtClean="0">
                <a:latin typeface="Century Schoolbook" panose="02040604050505020304" pitchFamily="18" charset="0"/>
              </a:rPr>
              <a:t>iability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proposed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endParaRPr lang="pt-PT" sz="20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400" b="1" dirty="0" err="1" smtClean="0">
                <a:latin typeface="Century Schoolbook" panose="02040604050505020304" pitchFamily="18" charset="0"/>
              </a:rPr>
              <a:t>Tasks</a:t>
            </a:r>
            <a:endParaRPr lang="pt-PT" sz="24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 smtClean="0">
                <a:latin typeface="Century Schoolbook" panose="02040604050505020304" pitchFamily="18" charset="0"/>
              </a:rPr>
              <a:t>System’s</a:t>
            </a:r>
            <a:r>
              <a:rPr lang="pt-PT" sz="1800" dirty="0" smtClean="0">
                <a:latin typeface="Century Schoolbook" panose="02040604050505020304" pitchFamily="18" charset="0"/>
              </a:rPr>
              <a:t> scope.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Outlining</a:t>
            </a:r>
            <a:r>
              <a:rPr lang="pt-PT" sz="1800" dirty="0">
                <a:latin typeface="Century Schoolbook" panose="02040604050505020304" pitchFamily="18" charset="0"/>
              </a:rPr>
              <a:t> a candidate </a:t>
            </a:r>
            <a:r>
              <a:rPr lang="pt-PT" sz="1800" dirty="0" err="1" smtClean="0">
                <a:latin typeface="Century Schoolbook" panose="02040604050505020304" pitchFamily="18" charset="0"/>
              </a:rPr>
              <a:t>architecture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Indentify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 smtClean="0">
                <a:latin typeface="Century Schoolbook" panose="02040604050505020304" pitchFamily="18" charset="0"/>
              </a:rPr>
              <a:t>risks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 err="1">
                <a:latin typeface="Century Schoolbook" panose="02040604050505020304" pitchFamily="18" charset="0"/>
              </a:rPr>
              <a:t>Start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business</a:t>
            </a:r>
            <a:r>
              <a:rPr lang="pt-PT" sz="1800" dirty="0" smtClean="0">
                <a:latin typeface="Century Schoolbook" panose="02040604050505020304" pitchFamily="18" charset="0"/>
              </a:rPr>
              <a:t>.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559654" cy="1399507"/>
          </a:xfrm>
        </p:spPr>
        <p:txBody>
          <a:bodyPr>
            <a:normAutofit/>
          </a:bodyPr>
          <a:lstStyle/>
          <a:p>
            <a:pPr algn="ctr"/>
            <a:r>
              <a:rPr lang="pt-PT" sz="3000" b="1" dirty="0" err="1">
                <a:latin typeface="Century Schoolbook" panose="02040604050505020304" pitchFamily="18" charset="0"/>
              </a:rPr>
              <a:t>Inception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When</a:t>
            </a:r>
            <a:r>
              <a:rPr lang="pt-PT" sz="2400" b="1" dirty="0">
                <a:latin typeface="Century Schoolbook" panose="02040604050505020304" pitchFamily="18" charset="0"/>
              </a:rPr>
              <a:t> can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move </a:t>
            </a:r>
            <a:r>
              <a:rPr lang="pt-PT" sz="2400" b="1" dirty="0" err="1">
                <a:latin typeface="Century Schoolbook" panose="02040604050505020304" pitchFamily="18" charset="0"/>
              </a:rPr>
              <a:t>on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2000" dirty="0" err="1">
                <a:latin typeface="Century Schoolbook" panose="02040604050505020304" pitchFamily="18" charset="0"/>
              </a:rPr>
              <a:t>Before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moving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on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torwads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next</a:t>
            </a:r>
            <a:r>
              <a:rPr lang="pt-PT" sz="2000" dirty="0">
                <a:latin typeface="Century Schoolbook" panose="02040604050505020304" pitchFamily="18" charset="0"/>
              </a:rPr>
              <a:t> step, </a:t>
            </a:r>
            <a:r>
              <a:rPr lang="pt-PT" sz="2000" dirty="0" err="1">
                <a:latin typeface="Century Schoolbook" panose="02040604050505020304" pitchFamily="18" charset="0"/>
              </a:rPr>
              <a:t>the</a:t>
            </a:r>
            <a:r>
              <a:rPr lang="pt-PT" sz="2000" dirty="0">
                <a:latin typeface="Century Schoolbook" panose="02040604050505020304" pitchFamily="18" charset="0"/>
              </a:rPr>
              <a:t> Major </a:t>
            </a:r>
            <a:r>
              <a:rPr lang="pt-PT" sz="2000" dirty="0" err="1">
                <a:latin typeface="Century Schoolbook" panose="02040604050505020304" pitchFamily="18" charset="0"/>
              </a:rPr>
              <a:t>milestone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000" dirty="0">
                <a:latin typeface="Century Schoolbook" panose="02040604050505020304" pitchFamily="18" charset="0"/>
              </a:rPr>
              <a:t>must </a:t>
            </a:r>
            <a:r>
              <a:rPr lang="pt-PT" sz="2000" dirty="0" err="1">
                <a:latin typeface="Century Schoolbook" panose="02040604050505020304" pitchFamily="18" charset="0"/>
              </a:rPr>
              <a:t>be</a:t>
            </a:r>
            <a:r>
              <a:rPr lang="pt-PT" sz="2000" dirty="0">
                <a:latin typeface="Century Schoolbook" panose="02040604050505020304" pitchFamily="18" charset="0"/>
              </a:rPr>
              <a:t> </a:t>
            </a:r>
            <a:r>
              <a:rPr lang="pt-PT" sz="2000" dirty="0" err="1">
                <a:latin typeface="Century Schoolbook" panose="02040604050505020304" pitchFamily="18" charset="0"/>
              </a:rPr>
              <a:t>achieved</a:t>
            </a:r>
            <a:r>
              <a:rPr lang="pt-PT" sz="2000" dirty="0" smtClean="0">
                <a:latin typeface="Century Schoolbook" panose="02040604050505020304" pitchFamily="18" charset="0"/>
              </a:rPr>
              <a:t>:</a:t>
            </a: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Do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major </a:t>
            </a:r>
            <a:r>
              <a:rPr lang="pt-PT" sz="1800" dirty="0" err="1">
                <a:latin typeface="Century Schoolbook" panose="02040604050505020304" pitchFamily="18" charset="0"/>
              </a:rPr>
              <a:t>stakeholders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agree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on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scope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proposed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 smtClean="0">
                <a:latin typeface="Century Schoolbook" panose="02040604050505020304" pitchFamily="18" charset="0"/>
              </a:rPr>
              <a:t>?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Is a </a:t>
            </a:r>
            <a:r>
              <a:rPr lang="pt-PT" sz="1800" dirty="0" err="1">
                <a:latin typeface="Century Schoolbook" panose="02040604050505020304" pitchFamily="18" charset="0"/>
              </a:rPr>
              <a:t>specific</a:t>
            </a:r>
            <a:r>
              <a:rPr lang="pt-PT" sz="1800" dirty="0">
                <a:latin typeface="Century Schoolbook" panose="02040604050505020304" pitchFamily="18" charset="0"/>
              </a:rPr>
              <a:t> set </a:t>
            </a:r>
            <a:r>
              <a:rPr lang="pt-PT" sz="1800" dirty="0" err="1">
                <a:latin typeface="Century Schoolbook" panose="02040604050505020304" pitchFamily="18" charset="0"/>
              </a:rPr>
              <a:t>of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critical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high-level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requirements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adressed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by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it’s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architeture</a:t>
            </a:r>
            <a:r>
              <a:rPr lang="pt-PT" sz="1800" dirty="0" smtClean="0">
                <a:latin typeface="Century Schoolbook" panose="02040604050505020304" pitchFamily="18" charset="0"/>
              </a:rPr>
              <a:t>?</a:t>
            </a:r>
            <a:endParaRPr lang="pt-PT" sz="18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800" dirty="0">
                <a:latin typeface="Century Schoolbook" panose="02040604050505020304" pitchFamily="18" charset="0"/>
              </a:rPr>
              <a:t>Is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business case </a:t>
            </a:r>
            <a:r>
              <a:rPr lang="pt-PT" sz="1800" dirty="0" err="1">
                <a:latin typeface="Century Schoolbook" panose="02040604050505020304" pitchFamily="18" charset="0"/>
              </a:rPr>
              <a:t>enough</a:t>
            </a:r>
            <a:r>
              <a:rPr lang="pt-PT" sz="1800" dirty="0">
                <a:latin typeface="Century Schoolbook" panose="02040604050505020304" pitchFamily="18" charset="0"/>
              </a:rPr>
              <a:t> for a green light?</a:t>
            </a:r>
            <a:endParaRPr lang="pt-PT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ED78C005-64A3-4B5F-8086-D74FB5E2C841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11559654" cy="178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000" dirty="0" err="1" smtClean="0">
                <a:latin typeface="Century Schoolbook" panose="02040604050505020304" pitchFamily="18" charset="0"/>
              </a:rPr>
              <a:t>Elaboration</a:t>
            </a:r>
            <a:endParaRPr lang="pt-PT" sz="8000" dirty="0">
              <a:latin typeface="Century Schoolbook" panose="02040604050505020304" pitchFamily="18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84495AA4-DBAC-4DBA-B2DA-6BBD805F0401}"/>
              </a:ext>
            </a:extLst>
          </p:cNvPr>
          <p:cNvSpPr txBox="1">
            <a:spLocks/>
          </p:cNvSpPr>
          <p:nvPr/>
        </p:nvSpPr>
        <p:spPr>
          <a:xfrm>
            <a:off x="0" y="3625516"/>
            <a:ext cx="11559654" cy="9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i="1" dirty="0" err="1" smtClean="0">
                <a:latin typeface="Century Schoolbook" panose="02040604050505020304" pitchFamily="18" charset="0"/>
              </a:rPr>
              <a:t>The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second</a:t>
            </a:r>
            <a:r>
              <a:rPr lang="pt-PT" sz="3200" b="1" i="1" dirty="0" smtClean="0">
                <a:latin typeface="Century Schoolbook" panose="02040604050505020304" pitchFamily="18" charset="0"/>
              </a:rPr>
              <a:t> </a:t>
            </a:r>
            <a:r>
              <a:rPr lang="pt-PT" sz="3200" b="1" i="1" dirty="0" err="1" smtClean="0">
                <a:latin typeface="Century Schoolbook" panose="02040604050505020304" pitchFamily="18" charset="0"/>
              </a:rPr>
              <a:t>phase</a:t>
            </a:r>
            <a:endParaRPr lang="pt-PT" sz="3200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b="1" dirty="0" err="1">
                <a:latin typeface="Century Schoolbook" panose="02040604050505020304" pitchFamily="18" charset="0"/>
              </a:rPr>
              <a:t>What</a:t>
            </a:r>
            <a:r>
              <a:rPr lang="pt-PT" sz="2400" b="1" dirty="0">
                <a:latin typeface="Century Schoolbook" panose="02040604050505020304" pitchFamily="18" charset="0"/>
              </a:rPr>
              <a:t> do </a:t>
            </a:r>
            <a:r>
              <a:rPr lang="pt-PT" sz="2400" b="1" dirty="0" err="1">
                <a:latin typeface="Century Schoolbook" panose="02040604050505020304" pitchFamily="18" charset="0"/>
              </a:rPr>
              <a:t>we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want</a:t>
            </a:r>
            <a:r>
              <a:rPr lang="pt-PT" sz="2400" b="1" dirty="0">
                <a:latin typeface="Century Schoolbook" panose="02040604050505020304" pitchFamily="18" charset="0"/>
              </a:rPr>
              <a:t> to </a:t>
            </a:r>
            <a:r>
              <a:rPr lang="pt-PT" sz="2400" b="1" dirty="0" err="1">
                <a:latin typeface="Century Schoolbook" panose="02040604050505020304" pitchFamily="18" charset="0"/>
              </a:rPr>
              <a:t>achieve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at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this</a:t>
            </a:r>
            <a:r>
              <a:rPr lang="pt-PT" sz="2400" b="1" dirty="0">
                <a:latin typeface="Century Schoolbook" panose="02040604050505020304" pitchFamily="18" charset="0"/>
              </a:rPr>
              <a:t> </a:t>
            </a:r>
            <a:r>
              <a:rPr lang="pt-PT" sz="2400" b="1" dirty="0" err="1">
                <a:latin typeface="Century Schoolbook" panose="02040604050505020304" pitchFamily="18" charset="0"/>
              </a:rPr>
              <a:t>stage</a:t>
            </a:r>
            <a:r>
              <a:rPr lang="pt-PT" sz="2400" b="1" dirty="0">
                <a:latin typeface="Century Schoolbook" panose="02040604050505020304" pitchFamily="18" charset="0"/>
              </a:rPr>
              <a:t>?</a:t>
            </a:r>
          </a:p>
          <a:p>
            <a:endParaRPr lang="pt-PT" sz="2400" u="sng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pt-PT" sz="24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entury Schoolbook" panose="02040604050505020304" pitchFamily="18" charset="0"/>
              </a:rPr>
              <a:t>Build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is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key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word</a:t>
            </a:r>
            <a:r>
              <a:rPr lang="pt-PT" sz="1800" dirty="0">
                <a:latin typeface="Century Schoolbook" panose="02040604050505020304" pitchFamily="18" charset="0"/>
              </a:rPr>
              <a:t>. As </a:t>
            </a:r>
            <a:r>
              <a:rPr lang="pt-PT" sz="1800" dirty="0" err="1">
                <a:latin typeface="Century Schoolbook" panose="02040604050505020304" pitchFamily="18" charset="0"/>
              </a:rPr>
              <a:t>engineers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ability</a:t>
            </a:r>
            <a:r>
              <a:rPr lang="pt-PT" sz="1800" dirty="0">
                <a:latin typeface="Century Schoolbook" panose="02040604050505020304" pitchFamily="18" charset="0"/>
              </a:rPr>
              <a:t> to </a:t>
            </a:r>
            <a:r>
              <a:rPr lang="pt-PT" sz="1800" dirty="0" err="1">
                <a:latin typeface="Century Schoolbook" panose="02040604050505020304" pitchFamily="18" charset="0"/>
              </a:rPr>
              <a:t>build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new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system</a:t>
            </a:r>
            <a:r>
              <a:rPr lang="pt-PT" sz="1800" dirty="0">
                <a:latin typeface="Century Schoolbook" panose="02040604050505020304" pitchFamily="18" charset="0"/>
              </a:rPr>
              <a:t>, </a:t>
            </a:r>
            <a:r>
              <a:rPr lang="pt-PT" sz="1800" dirty="0" err="1">
                <a:latin typeface="Century Schoolbook" panose="02040604050505020304" pitchFamily="18" charset="0"/>
              </a:rPr>
              <a:t>given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smtClean="0">
                <a:latin typeface="Century Schoolbook" panose="02040604050505020304" pitchFamily="18" charset="0"/>
              </a:rPr>
              <a:t>some </a:t>
            </a:r>
            <a:r>
              <a:rPr lang="pt-PT" sz="1800" dirty="0" err="1" smtClean="0">
                <a:latin typeface="Century Schoolbook" panose="02040604050505020304" pitchFamily="18" charset="0"/>
              </a:rPr>
              <a:t>constrains</a:t>
            </a:r>
            <a:r>
              <a:rPr lang="pt-PT" sz="1800" dirty="0" smtClean="0">
                <a:latin typeface="Century Schoolbook" panose="02040604050505020304" pitchFamily="18" charset="0"/>
              </a:rPr>
              <a:t>,</a:t>
            </a:r>
          </a:p>
          <a:p>
            <a:pPr marL="0" indent="0">
              <a:buNone/>
            </a:pPr>
            <a:r>
              <a:rPr lang="pt-PT" sz="1800" dirty="0" err="1" smtClean="0">
                <a:latin typeface="Century Schoolbook" panose="02040604050505020304" pitchFamily="18" charset="0"/>
              </a:rPr>
              <a:t>such</a:t>
            </a:r>
            <a:r>
              <a:rPr lang="pt-PT" sz="1800" dirty="0" smtClean="0">
                <a:latin typeface="Century Schoolbook" panose="02040604050505020304" pitchFamily="18" charset="0"/>
              </a:rPr>
              <a:t> </a:t>
            </a:r>
            <a:r>
              <a:rPr lang="pt-PT" sz="1800" dirty="0">
                <a:latin typeface="Century Schoolbook" panose="02040604050505020304" pitchFamily="18" charset="0"/>
              </a:rPr>
              <a:t>as </a:t>
            </a:r>
            <a:r>
              <a:rPr lang="pt-PT" sz="1800" dirty="0" err="1">
                <a:latin typeface="Century Schoolbook" panose="02040604050505020304" pitchFamily="18" charset="0"/>
              </a:rPr>
              <a:t>the</a:t>
            </a:r>
            <a:r>
              <a:rPr lang="pt-PT" sz="1800" dirty="0">
                <a:latin typeface="Century Schoolbook" panose="02040604050505020304" pitchFamily="18" charset="0"/>
              </a:rPr>
              <a:t> financial, </a:t>
            </a:r>
            <a:r>
              <a:rPr lang="pt-PT" sz="1800" dirty="0" err="1">
                <a:latin typeface="Century Schoolbook" panose="02040604050505020304" pitchFamily="18" charset="0"/>
              </a:rPr>
              <a:t>schedule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ones</a:t>
            </a:r>
            <a:r>
              <a:rPr lang="pt-PT" sz="1800" dirty="0">
                <a:latin typeface="Century Schoolbook" panose="02040604050505020304" pitchFamily="18" charset="0"/>
              </a:rPr>
              <a:t>, must </a:t>
            </a:r>
            <a:r>
              <a:rPr lang="pt-PT" sz="1800" dirty="0" err="1">
                <a:latin typeface="Century Schoolbook" panose="02040604050505020304" pitchFamily="18" charset="0"/>
              </a:rPr>
              <a:t>be</a:t>
            </a:r>
            <a:r>
              <a:rPr lang="pt-PT" sz="1800" dirty="0">
                <a:latin typeface="Century Schoolbook" panose="02040604050505020304" pitchFamily="18" charset="0"/>
              </a:rPr>
              <a:t> </a:t>
            </a:r>
            <a:r>
              <a:rPr lang="pt-PT" sz="1800" dirty="0" err="1">
                <a:latin typeface="Century Schoolbook" panose="02040604050505020304" pitchFamily="18" charset="0"/>
              </a:rPr>
              <a:t>established</a:t>
            </a:r>
            <a:r>
              <a:rPr lang="pt-PT" sz="18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pt-PT" sz="2400" u="sng" dirty="0">
              <a:latin typeface="Century Schoolbook" panose="020406040505050203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Elaboration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446C50F0-ED21-498A-A900-92C5C779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79" y="2998865"/>
            <a:ext cx="4564629" cy="1896857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11559654" y="-1"/>
            <a:ext cx="216000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55D891-435B-470C-905B-75E27C130853}"/>
              </a:ext>
            </a:extLst>
          </p:cNvPr>
          <p:cNvSpPr/>
          <p:nvPr/>
        </p:nvSpPr>
        <p:spPr>
          <a:xfrm>
            <a:off x="0" y="6203900"/>
            <a:ext cx="12192000" cy="216000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CD32CD9-98EB-41D1-ABEB-024EB46BA8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1559654" cy="1399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 err="1" smtClean="0">
                <a:latin typeface="Century Schoolbook" panose="02040604050505020304" pitchFamily="18" charset="0"/>
              </a:rPr>
              <a:t>Elaboration</a:t>
            </a:r>
            <a:endParaRPr lang="pt-PT" sz="3000" b="1" dirty="0">
              <a:latin typeface="Century Schoolbook" panose="02040604050505020304" pitchFamily="18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xmlns="" id="{F28DA115-C9E1-4744-990D-FD7B2D184121}"/>
              </a:ext>
            </a:extLst>
          </p:cNvPr>
          <p:cNvSpPr txBox="1">
            <a:spLocks/>
          </p:cNvSpPr>
          <p:nvPr/>
        </p:nvSpPr>
        <p:spPr>
          <a:xfrm>
            <a:off x="759654" y="1690688"/>
            <a:ext cx="10800000" cy="451321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b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pt-PT" sz="2400" b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What</a:t>
            </a:r>
            <a:r>
              <a:rPr lang="pt-PT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pt-PT" sz="2400" b="1" dirty="0" err="1">
                <a:latin typeface="Century Schoolbook" charset="0"/>
                <a:ea typeface="Century Schoolbook" charset="0"/>
                <a:cs typeface="Century Schoolbook" charset="0"/>
              </a:rPr>
              <a:t>exactly</a:t>
            </a:r>
            <a:r>
              <a:rPr lang="pt-PT" sz="2400" b="1" dirty="0">
                <a:latin typeface="Century Schoolbook" charset="0"/>
                <a:ea typeface="Century Schoolbook" charset="0"/>
                <a:cs typeface="Century Schoolbook" charset="0"/>
              </a:rPr>
              <a:t> do </a:t>
            </a:r>
            <a:r>
              <a:rPr lang="pt-PT" sz="2400" b="1" dirty="0" err="1">
                <a:latin typeface="Century Schoolbook" charset="0"/>
                <a:ea typeface="Century Schoolbook" charset="0"/>
                <a:cs typeface="Century Schoolbook" charset="0"/>
              </a:rPr>
              <a:t>we</a:t>
            </a:r>
            <a:r>
              <a:rPr lang="pt-PT" sz="2400" b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pt-PT" sz="2400" b="1" dirty="0" err="1">
                <a:latin typeface="Century Schoolbook" charset="0"/>
                <a:ea typeface="Century Schoolbook" charset="0"/>
                <a:cs typeface="Century Schoolbook" charset="0"/>
              </a:rPr>
              <a:t>need</a:t>
            </a:r>
            <a:r>
              <a:rPr lang="pt-PT" sz="2400" b="1" dirty="0">
                <a:latin typeface="Century Schoolbook" charset="0"/>
                <a:ea typeface="Century Schoolbook" charset="0"/>
                <a:cs typeface="Century Schoolbook" charset="0"/>
              </a:rPr>
              <a:t> to do</a:t>
            </a:r>
            <a:r>
              <a:rPr lang="pt-PT" sz="2400" b="1" dirty="0" smtClean="0">
                <a:latin typeface="Century Schoolbook" charset="0"/>
                <a:ea typeface="Century Schoolbook" charset="0"/>
                <a:cs typeface="Century Schoolbook" charset="0"/>
              </a:rPr>
              <a:t>?</a:t>
            </a:r>
          </a:p>
          <a:p>
            <a:pPr marL="0" indent="0">
              <a:buNone/>
            </a:pPr>
            <a:endParaRPr lang="pt-PT" sz="2400" dirty="0"/>
          </a:p>
          <a:p>
            <a:pPr>
              <a:buFont typeface="Wingdings" charset="2"/>
              <a:buChar char="§"/>
            </a:pPr>
            <a:r>
              <a:rPr lang="pt-PT" sz="1600" dirty="0" err="1">
                <a:latin typeface="Century Schoolbook" panose="02040604050505020304" pitchFamily="18" charset="0"/>
              </a:rPr>
              <a:t>Understanding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majority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of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remaining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functional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requirements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  <a:endParaRPr lang="pt-PT" sz="16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600" dirty="0">
                <a:latin typeface="Century Schoolbook" panose="02040604050505020304" pitchFamily="18" charset="0"/>
              </a:rPr>
              <a:t>To </a:t>
            </a:r>
            <a:r>
              <a:rPr lang="pt-PT" sz="1600" dirty="0" err="1">
                <a:latin typeface="Century Schoolbook" panose="02040604050505020304" pitchFamily="18" charset="0"/>
              </a:rPr>
              <a:t>expand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previous</a:t>
            </a:r>
            <a:r>
              <a:rPr lang="pt-PT" sz="1600" dirty="0">
                <a:latin typeface="Century Schoolbook" panose="02040604050505020304" pitchFamily="18" charset="0"/>
              </a:rPr>
              <a:t> candidate </a:t>
            </a:r>
            <a:r>
              <a:rPr lang="pt-PT" sz="1600" dirty="0" err="1" smtClean="0">
                <a:latin typeface="Century Schoolbook" panose="02040604050505020304" pitchFamily="18" charset="0"/>
              </a:rPr>
              <a:t>architecture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into</a:t>
            </a:r>
            <a:r>
              <a:rPr lang="pt-PT" sz="1600" dirty="0">
                <a:latin typeface="Century Schoolbook" panose="02040604050505020304" pitchFamily="18" charset="0"/>
              </a:rPr>
              <a:t> a </a:t>
            </a:r>
            <a:r>
              <a:rPr lang="pt-PT" sz="1600" dirty="0" err="1">
                <a:latin typeface="Century Schoolbook" panose="02040604050505020304" pitchFamily="18" charset="0"/>
              </a:rPr>
              <a:t>full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architectural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baseline</a:t>
            </a:r>
            <a:r>
              <a:rPr lang="pt-PT" sz="1600" dirty="0" smtClean="0">
                <a:latin typeface="Century Schoolbook" panose="02040604050505020304" pitchFamily="18" charset="0"/>
              </a:rPr>
              <a:t>. </a:t>
            </a:r>
            <a:r>
              <a:rPr lang="pt-PT" sz="1600" dirty="0" err="1" smtClean="0">
                <a:latin typeface="Century Schoolbook" panose="02040604050505020304" pitchFamily="18" charset="0"/>
              </a:rPr>
              <a:t>Make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it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an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internal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release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of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sstem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focused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on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describing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architecture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  <a:endParaRPr lang="pt-PT" sz="16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600" dirty="0" err="1">
                <a:latin typeface="Century Schoolbook" panose="02040604050505020304" pitchFamily="18" charset="0"/>
              </a:rPr>
              <a:t>Adressing</a:t>
            </a:r>
            <a:r>
              <a:rPr lang="pt-PT" sz="1600" dirty="0">
                <a:latin typeface="Century Schoolbook" panose="02040604050505020304" pitchFamily="18" charset="0"/>
              </a:rPr>
              <a:t> major </a:t>
            </a:r>
            <a:r>
              <a:rPr lang="pt-PT" sz="1600" dirty="0" err="1">
                <a:latin typeface="Century Schoolbook" panose="02040604050505020304" pitchFamily="18" charset="0"/>
              </a:rPr>
              <a:t>risks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on</a:t>
            </a:r>
            <a:r>
              <a:rPr lang="pt-PT" sz="1600" dirty="0">
                <a:latin typeface="Century Schoolbook" panose="02040604050505020304" pitchFamily="18" charset="0"/>
              </a:rPr>
              <a:t> na </a:t>
            </a:r>
            <a:r>
              <a:rPr lang="pt-PT" sz="1600" dirty="0" err="1">
                <a:latin typeface="Century Schoolbook" panose="02040604050505020304" pitchFamily="18" charset="0"/>
              </a:rPr>
              <a:t>ongoing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basis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  <a:endParaRPr lang="pt-PT" sz="1600" dirty="0">
              <a:latin typeface="Century Schoolbook" panose="02040604050505020304" pitchFamily="18" charset="0"/>
            </a:endParaRPr>
          </a:p>
          <a:p>
            <a:pPr>
              <a:buFont typeface="Wingdings" charset="2"/>
              <a:buChar char="§"/>
            </a:pPr>
            <a:r>
              <a:rPr lang="pt-PT" sz="1600" dirty="0">
                <a:latin typeface="Century Schoolbook" panose="02040604050505020304" pitchFamily="18" charset="0"/>
              </a:rPr>
              <a:t>To </a:t>
            </a:r>
            <a:r>
              <a:rPr lang="pt-PT" sz="1600" dirty="0" err="1">
                <a:latin typeface="Century Schoolbook" panose="02040604050505020304" pitchFamily="18" charset="0"/>
              </a:rPr>
              <a:t>finish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business case </a:t>
            </a:r>
            <a:r>
              <a:rPr lang="pt-PT" sz="1600" dirty="0" err="1">
                <a:latin typeface="Century Schoolbook" panose="02040604050505020304" pitchFamily="18" charset="0"/>
              </a:rPr>
              <a:t>and</a:t>
            </a:r>
            <a:r>
              <a:rPr lang="pt-PT" sz="1600" dirty="0">
                <a:latin typeface="Century Schoolbook" panose="02040604050505020304" pitchFamily="18" charset="0"/>
              </a:rPr>
              <a:t> prepare a </a:t>
            </a:r>
            <a:r>
              <a:rPr lang="pt-PT" sz="1600" dirty="0" err="1">
                <a:latin typeface="Century Schoolbook" panose="02040604050505020304" pitchFamily="18" charset="0"/>
              </a:rPr>
              <a:t>project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plan</a:t>
            </a:r>
            <a:r>
              <a:rPr lang="pt-PT" sz="1600" dirty="0">
                <a:latin typeface="Century Schoolbook" panose="02040604050505020304" pitchFamily="18" charset="0"/>
              </a:rPr>
              <a:t>, </a:t>
            </a:r>
            <a:r>
              <a:rPr lang="pt-PT" sz="1600" dirty="0" err="1">
                <a:latin typeface="Century Schoolbook" panose="02040604050505020304" pitchFamily="18" charset="0"/>
              </a:rPr>
              <a:t>detailed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enough</a:t>
            </a:r>
            <a:r>
              <a:rPr lang="pt-PT" sz="1600" dirty="0">
                <a:latin typeface="Century Schoolbook" panose="02040604050505020304" pitchFamily="18" charset="0"/>
              </a:rPr>
              <a:t>, to </a:t>
            </a:r>
            <a:r>
              <a:rPr lang="pt-PT" sz="1600" dirty="0" err="1" smtClean="0">
                <a:latin typeface="Century Schoolbook" panose="02040604050505020304" pitchFamily="18" charset="0"/>
              </a:rPr>
              <a:t>guide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us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 smtClean="0">
                <a:latin typeface="Century Schoolbook" panose="02040604050505020304" pitchFamily="18" charset="0"/>
              </a:rPr>
              <a:t>through</a:t>
            </a:r>
            <a:r>
              <a:rPr lang="pt-PT" sz="1600" dirty="0" smtClean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the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next</a:t>
            </a:r>
            <a:r>
              <a:rPr lang="pt-PT" sz="1600" dirty="0">
                <a:latin typeface="Century Schoolbook" panose="02040604050505020304" pitchFamily="18" charset="0"/>
              </a:rPr>
              <a:t> </a:t>
            </a:r>
            <a:r>
              <a:rPr lang="pt-PT" sz="1600" dirty="0" err="1">
                <a:latin typeface="Century Schoolbook" panose="02040604050505020304" pitchFamily="18" charset="0"/>
              </a:rPr>
              <a:t>phase</a:t>
            </a:r>
            <a:r>
              <a:rPr lang="pt-PT" sz="1600" dirty="0">
                <a:latin typeface="Century Schoolbook" panose="02040604050505020304" pitchFamily="18" charset="0"/>
              </a:rPr>
              <a:t>.</a:t>
            </a:r>
          </a:p>
          <a:p>
            <a:endParaRPr lang="pt-PT" sz="2400" dirty="0">
              <a:latin typeface="Century Schoolbook" panose="02040604050505020304" pitchFamily="18" charset="0"/>
            </a:endParaRP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240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598</Words>
  <Application>Microsoft Macintosh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Century Schoolbook</vt:lpstr>
      <vt:lpstr>Times New Roman</vt:lpstr>
      <vt:lpstr>Wingdings</vt:lpstr>
      <vt:lpstr>Arial</vt:lpstr>
      <vt:lpstr>Office Theme</vt:lpstr>
      <vt:lpstr>PowerPoint Presentation</vt:lpstr>
      <vt:lpstr>Unified Software Development Process</vt:lpstr>
      <vt:lpstr>What’s a software phase?</vt:lpstr>
      <vt:lpstr>Inception</vt:lpstr>
      <vt:lpstr>Inception</vt:lpstr>
      <vt:lpstr>Inception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Bárbara Silva</dc:creator>
  <cp:lastModifiedBy>Bárbara Silva</cp:lastModifiedBy>
  <cp:revision>35</cp:revision>
  <dcterms:created xsi:type="dcterms:W3CDTF">2017-10-12T18:14:15Z</dcterms:created>
  <dcterms:modified xsi:type="dcterms:W3CDTF">2017-10-20T15:52:29Z</dcterms:modified>
</cp:coreProperties>
</file>