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502F79-6128-48A2-9E79-7A406151E75E}">
  <a:tblStyle styleId="{38502F79-6128-48A2-9E79-7A406151E7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font" Target="fonts/font5.fntdata" /><Relationship Id="rId3" Type="http://schemas.openxmlformats.org/officeDocument/2006/relationships/slide" Target="slides/slide1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font" Target="fonts/font4.fntdata" /><Relationship Id="rId33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font" Target="fonts/font8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font" Target="fonts/font3.fntdata" /><Relationship Id="rId32" Type="http://schemas.openxmlformats.org/officeDocument/2006/relationships/theme" Target="theme/theme1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font" Target="fonts/font2.fntdata" /><Relationship Id="rId28" Type="http://schemas.openxmlformats.org/officeDocument/2006/relationships/font" Target="fonts/font7.fntdata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viewProps" Target="view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font" Target="fonts/font1.fntdata" /><Relationship Id="rId27" Type="http://schemas.openxmlformats.org/officeDocument/2006/relationships/font" Target="fonts/font6.fntdata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409114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40911431_0_0:notes"/>
          <p:cNvSpPr txBox="1">
            <a:spLocks noGrp="1"/>
          </p:cNvSpPr>
          <p:nvPr>
            <p:ph type="body" idx="1"/>
          </p:nvPr>
        </p:nvSpPr>
        <p:spPr>
          <a:xfrm>
            <a:off x="685802" y="434340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Resumo da aula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Este slide não é um substituto para as anotações para o professor e não deve ser apresentado para os alunos. Trata-se apenas de um resumo da proposta para apoiá-lo na aplicação do plano em sala de aula. </a:t>
            </a:r>
            <a:b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Orientação: Leia atentamente o plano inteiro e as anotações para o professor. Busque antecipar quais questões podem surgir com a sua turma e preveja adequações ao nível em que seus alunos estão. </a:t>
            </a:r>
            <a:b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Compartilhe o objetivo da aula com os alunos antes de aplicar proposta.</a:t>
            </a:r>
            <a:b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 aba “Sobre o plano”, confira os conhecimentos que sua turma já deve dominar para seguir essa proposta.</a:t>
            </a:r>
            <a:b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quiser salvar o plano no seu computador, faça download dos slides na aba “Materiais complementares”. Você também pode imprimi-lo clicando no botão “imprimir”.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2178bba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42178bbaf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das soluções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(slides 5 a 15)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Após a troca entre as duplas e o registro de resolução através de uma estratégia diferente da escolhida no primeiro momento, socialize as estratégias encontradas pela classe. Explore as formas de resolução dos alunos registrando na lousa e peça que expliquem aos colegas a estratégia. Depois poderá apresentar as soluções dos slides a seguir: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5 a 12: apresenta a divisão da quilometragem de uma semana por dia utilizando a decomposição numérica, e depois a soma da quantidade diária até alcançar o valor proposto no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13 a 14 : apresenta a divisão como estratégia de resolução.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15: resolução utilizando multiplicação.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Instigar a discussão sobre as diferentes representações sobre o problema proposto.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forma você resolveu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a dupla que você trocou, que forma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formas estão corretas?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Depois, que estratégia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quantas maneiras conseguem resolver esse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4091143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84091143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das soluções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(slides 5 a 15)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Após a troca entre as duplas e o registro de resolução através de uma estratégia diferente da escolhida no primeiro momento, socialize as estratégias encontradas pela classe. Explore as formas de resolução dos alunos registrando na lousa e peça que expliquem aos colegas a estratégia. Depois poderá apresentar as soluções dos slides a seguir: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5 a 12: apresenta a divisão da quilometragem de uma semana por dia utilizando a decomposição numérica, e depois a soma da quantidade diária até alcançar o valor proposto no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13 a 14 : apresenta a divisão como estratégia de resolução.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15: resolução utilizando multiplicação.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Instigar a discussão sobre as diferentes representações sobre o problema proposto.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forma você resolveu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a dupla que você trocou, que forma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formas estão corretas?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Depois, que estratégia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quantas maneiras conseguem resolver esse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84091143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84091143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Título: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Discussão das soluções (slides 5 a 15)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Após a troca entre as duplas e o registro de resolução através de uma estratégia diferente da escolhida no primeiro momento, socialize as estratégias encontradas pela classe. Explore as formas de resolução dos alunos registrando na lousa e peça que expliquem aos colegas a estratégia. Depois poderá apresentar as soluções dos slides a seguir: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5 a 12: apresenta a divisão da quilometragem de uma semana por dia utilizando a decomposição numérica, e depois a soma da quantidade diária até alcançar o valor proposto no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13 a 14 : apresenta a divisão como estratégia de resolução.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15: resolução utilizando multiplicação.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Instigar a discussão sobre as diferentes representações sobre o problema proposto.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forma você resolveu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a dupla que você trocou, que forma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formas estão corretas?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Depois, que estratégia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quantas maneiras conseguem resolver esse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84091143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84091143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das soluções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(slides 5 a 15)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Após a troca entre as duplas e o registro de resolução através de uma estratégia diferente da escolhida no primeiro momento, socialize as estratégias encontradas pela classe. Explore as formas de resolução dos alunos registrando na lousa e peça que expliquem aos colegas a estratégia. Depois poderá apresentar as soluções dos slides a seguir: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5 a 12: apresenta a divisão da quilometragem de uma semana por dia utilizando a decomposição numérica, e depois a soma da quantidade diária até alcançar o valor proposto no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13 a 14 : apresenta a divisão como estratégia de resolução.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15: resolução utilizando multiplicação.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Instigar a discussão sobre as diferentes representações sobre o problema proposto.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forma você resolveu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a dupla que você trocou, que forma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formas estão corretas?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Depois, que estratégia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quantas maneiras conseguem resolver esse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23b8da82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1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23b8da82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das soluções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(slides 5 a 15)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Após a troca entre as duplas e o registro de resolução através de uma estratégia diferente da escolhida no primeiro momento, socialize as estratégias encontradas pela classe. Explore as formas de resolução dos alunos registrando na lousa e peça que expliquem aos colegas a estratégia. Depois poderá apresentar as soluções dos slides a seguir: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5 a 12: apresenta a divisão da quilometragem de uma semana por dia utilizando a decomposição numérica, e depois a soma da quantidade diária até alcançar o valor proposto no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13 a 14 : apresenta a divisão como estratégia de resolução.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15: resolução utilizando multiplicação.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Instigar a discussão sobre as diferentes representações sobre o problema proposto.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forma você resolveu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a dupla que você trocou, que forma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formas estão corretas?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Depois, que estratégia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quantas maneiras conseguem resolver esse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87230a1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87230a1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das soluções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(slides 5 a 15)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Após a troca entre as duplas e o registro de resolução através de uma estratégia diferente da escolhida no primeiro momento, socialize as estratégias encontradas pela classe. Explore as formas de resolução dos alunos registrando na lousa e peça que expliquem aos colegas a estratégia. Depois poderá apresentar as soluções dos slides a seguir: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5 a 12: apresenta a divisão da quilometragem de uma semana por dia utilizando a decomposição numérica, e depois a soma da quantidade diária até alcançar o valor proposto no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13 a 14 : apresenta a divisão como estratégia de resolução.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15: resolução utilizando multiplicação.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Instigar a discussão sobre as diferentes representações sobre o problema proposto.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forma você resolveu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a dupla que você trocou, que forma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formas estão corretas?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Depois, que estratégia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quantas maneiras conseguem resolver esse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87230a1b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87230a1b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Sistematização de conceito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3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Retomar o conceito aprendido, focando na ideia de medir apresentada no problema, que demonstra que é possível </a:t>
            </a:r>
            <a:r>
              <a:rPr lang="en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saber quantos grupos podemos formar com determinado total de objetos, sendo conhecida a quantidade de objetos de cada grupo.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Orientação: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Encerre a atividade lendo com os alunos a situação do slide, levando-o a compreender que pode-se medir algo, tendo um valor referencial e um total para estabelecer relação.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94449bb4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94449bb4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Encerramento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Retomar o conceito do que foi trabalhado na aula.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Orientação: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Apresente o slide e leia para os alunos se preferir faça um cartaz ou apenas leia, deixe  que os alunos exponham suas conclusões.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Vocês concordam com essa afirmação? Justifiquem.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84091143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84091143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Raio X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Apresente a nova situação e peça que os estudantes resolvam individualmente. Você pode projetar, passar no quadro ou fazer cópia para os alunos. O raio x é um momento para você avaliar se todos os estudantes conseguiram avançar no conteúdo proposto, então procure identificar e anotar o que observar enquanto circula pela sala e os comentários que surgirem. 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Verificar a aprendizagem dos alunos com relação aos diferentes significados da divisão.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podemos saber a quantidade de ônibus necessária para transportar todas as pessoas da escola?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Só há uma maneira de resolver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Professor peça para que os alunos justifiquem sua resposta nesse momento.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1e6b029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1e6b029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2 minutos.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Orientação: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Projete ou leia o objetivo para a turma, explicando aos alunos o que deverão aprender com a aula. Este é um momento importante para que o aluno possa ter mais foco e saber o que deverá saber ao final da aula.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Apresentar o objetivo aos alunos, para que saibam que ao final da aula deverão compreender diferentes significados da multiplicação.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4449bb4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4449bb4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Aquecimento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8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Inicie a aula entregando a atividade aos alunos, apresentando um cartaz ou projetando a situação problema. Apresente a proposta e permita que os alunos pensem alguns minutos, individualmente. Proponha depois, a discussão coletiva e a resolução no quadro.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Retomar conceito de multiplicação para desenvolvimento da proposta da aula.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podemos pensar em quantos peixes cada amigo levará para casa?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quais maneiras podemos calcular essas quantidades?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4091143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4091143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Atividade principal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Orientação: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Proponha que, em duplas, façam a leitura do problema e conversem sobre estratégias para resolução. Dê um tempo para que o registrem suas ideias. Circule entre os alunos, observe como analisam os dados e faça intervenções para que avancem em suas propostas. Incentive o uso de estratégias diversificadas para a resolução.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Peça para que se juntem com outra dupla e apresentem a maneira pensada e ouçam como a dupla pensou também. Peça para cada novo grupo formado registre o problema de uma forma diferente da feita anteriormente. Registre as diferentes formas de resolução, fazendo uma exposição coletiva na classe.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Mobilizar conhecimentos sobre divisão com ideia de medir, aplicando-a em um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podemos saber a quantidade de dias que o ciclista precisa para pedalar essa quilometragem?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maneira as duplas resolveram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no grupo, como decidiram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Existem outras formas de resolver este problema, além das formas que escolheram?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4091143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4091143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das soluções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(slides 5 a 15)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Após a troca entre as duplas e o registro de resolução através de uma estratégia diferente da escolhida no primeiro momento, socialize as estratégias encontradas pela classe.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Explore as formas de resolução dos alunos registrando na lousa e peça que expliquem aos colegas a estratégia. Depois poderá apresentar as soluções dos slides a seguir: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5 a 12: apresenta a divisão da quilometragem de uma semana por dia utilizando a decomposição numérica, e depois a soma da quantidade diária até alcançar o valor proposto no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13 a 14 : apresenta a divisão como estratégia de resolução.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15: resolução utilizando multiplicação.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Instigar a discussão sobre as diferentes representações sobre o problema proposto.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forma você resolveu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a dupla que você trocou, que forma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formas estão corretas?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Depois, que estratégia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quantas maneiras conseguem resolver esse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3b8da82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3b8da82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das soluções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(slides 5 a 15)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Após a troca entre as duplas e o registro de resolução através de uma estratégia diferente da escolhida no primeiro momento, socialize as estratégias encontradas pela classe. Explore as formas de resolução dos alunos registrando na lousa e peça que expliquem aos colegas a estratégia. Depois poderá apresentar as soluções dos slides a seguir: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5 a 12: apresenta a divisão da quilometragem de uma semana por dia utilizando a decomposição numérica, e depois a soma da quantidade diária até alcançar o valor proposto no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13 a 14 : apresenta a divisão como estratégia de resolução.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15: resolução utilizando multiplicação.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Instigar a discussão sobre as diferentes representações sobre o problema proposto.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forma você resolveu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a dupla que você trocou, que forma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formas estão corretas?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Depois, que estratégia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quantas maneiras conseguem resolver esse problema?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4091143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4091143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das soluções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(slides 5 a 15)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Após a troca entre as duplas e o registro de resolução através de uma estratégia diferente da escolhida no primeiro momento, socialize as estratégias encontradas pela classe. Explore as formas de resolução dos alunos registrando na lousa e peça que expliquem aos colegas a estratégia. Depois poderá apresentar as soluções dos slides a seguir: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5 a 12: apresenta a divisão da quilometragem de uma semana por dia utilizando a decomposição numérica, e depois a soma da quantidade diária até alcançar o valor proposto no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13 a 14 : apresenta a divisão como estratégia de resolução.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15: resolução utilizando multiplicação.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Instigar a discussão sobre as diferentes representações sobre o problema proposto.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forma você resolveu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a dupla que você trocou, que forma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formas estão corretas?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Depois, que estratégia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quantas maneiras conseguem resolver esse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2178bba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2178bba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das soluções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(slides 5 a 15)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Após a troca entre as duplas e o registro de resolução através de uma estratégia diferente da escolhida no primeiro momento, socialize as estratégias encontradas pela classe. Explore as formas de resolução dos alunos registrando na lousa e peça que expliquem aos colegas a estratégia. Depois poderá apresentar as soluções dos slides a seguir: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5 a 12: apresenta a divisão da quilometragem de uma semana por dia utilizando a decomposição numérica, e depois a soma da quantidade diária até alcançar o valor proposto no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13 a 14 : apresenta a divisão como estratégia de resolução.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15: resolução utilizando multiplicação.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Instigar a discussão sobre as diferentes representações sobre o problema proposto.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forma você resolveu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a dupla que você trocou, que forma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formas estão corretas?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Depois, que estratégia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quantas maneiras conseguem resolver esse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42178bba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42178bba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das soluções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&lt;/title&gt;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(slides 5 a 15)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Tempo sugerido: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minutos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Orientações: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Após a troca entre as duplas e o registro de resolução através de uma estratégia diferente da escolhida no primeiro momento, socialize as estratégias encontradas pela classe. Explore as formas de resolução dos alunos registrando na lousa e peça que expliquem aos colegas a estratégia. Depois poderá apresentar as soluções dos slides a seguir: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Slides 5 a 12: apresenta a divisão da quilometragem de uma semana por dia utilizando a decomposição numérica, e depois a soma da quantidade diária até alcançar o valor proposto no problema.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13 a 14 : apresenta a divisão como estratégia de resolução.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15: resolução utilizando multiplicação.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Propósito: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Instigar a discussão sobre as diferentes representações sobre o problema proposto.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Discuta com a turma: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qual forma você resolveu o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a dupla que você trocou, que forma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formas estão corretas?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Depois, que estratégia utilizou para resolver?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quantas maneiras conseguem resolver esse problema?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Nova_Escola_marca_dagua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70426" y="6132266"/>
            <a:ext cx="1120123" cy="4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Content Slide">
  <p:cSld name="TITLE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 descr="SbyS25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1594" y="6128630"/>
            <a:ext cx="1914706" cy="3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Slide 1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5" descr="Nova_Escola_marca_dagua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9846" y="6132800"/>
            <a:ext cx="1120153" cy="4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457200" y="275168"/>
            <a:ext cx="82296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C4DA6"/>
              </a:buClr>
              <a:buSzPts val="2800"/>
              <a:buFont typeface="Deliu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Slide">
  <p:cSld name="TITLE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9" descr="Nova_Escola_marca_dagua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70426" y="6132266"/>
            <a:ext cx="840093" cy="3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Content Slide">
  <p:cSld name="TITLE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0" descr="SbyS25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1594" y="6128630"/>
            <a:ext cx="1436029" cy="2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Slide 1">
  <p:cSld name="TITLE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1" descr="Nova_Escola_marca_dagua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9846" y="6132800"/>
            <a:ext cx="840115" cy="35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title"/>
          </p:nvPr>
        </p:nvSpPr>
        <p:spPr>
          <a:xfrm>
            <a:off x="457200" y="275168"/>
            <a:ext cx="82296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C4DA6"/>
              </a:buClr>
              <a:buSzPts val="2800"/>
              <a:buFont typeface="Deliu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8.xml" /><Relationship Id="rId3" Type="http://schemas.openxmlformats.org/officeDocument/2006/relationships/slideLayout" Target="../slideLayouts/slideLayout18.xml" /><Relationship Id="rId7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7.xml" /><Relationship Id="rId17" Type="http://schemas.openxmlformats.org/officeDocument/2006/relationships/image" Target="../media/image1.png" /><Relationship Id="rId2" Type="http://schemas.openxmlformats.org/officeDocument/2006/relationships/slideLayout" Target="../slideLayouts/slideLayout17.xml" /><Relationship Id="rId16" Type="http://schemas.openxmlformats.org/officeDocument/2006/relationships/theme" Target="../theme/theme2.xml" /><Relationship Id="rId1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0.xml" /><Relationship Id="rId15" Type="http://schemas.openxmlformats.org/officeDocument/2006/relationships/slideLayout" Target="../slideLayouts/slideLayout30.xml" /><Relationship Id="rId10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4.xml" /><Relationship Id="rId14" Type="http://schemas.openxmlformats.org/officeDocument/2006/relationships/slideLayout" Target="../slideLayouts/slideLayout2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9" name="Google Shape;9;p1" descr="Nova_Escola_marca_dagua.pn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059665" y="6091833"/>
            <a:ext cx="865537" cy="3692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3" name="Google Shape;63;p17" descr="Nova_Escola_marca_dagua.pn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059665" y="6091833"/>
            <a:ext cx="649155" cy="2769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6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6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6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1.xml" /><Relationship Id="rId5" Type="http://schemas.openxmlformats.org/officeDocument/2006/relationships/image" Target="../media/image11.png" /><Relationship Id="rId4" Type="http://schemas.openxmlformats.org/officeDocument/2006/relationships/image" Target="../media/image12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1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.xml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33"/>
          <p:cNvGraphicFramePr/>
          <p:nvPr/>
        </p:nvGraphicFramePr>
        <p:xfrm>
          <a:off x="245513" y="318664"/>
          <a:ext cx="8652950" cy="5750070"/>
        </p:xfrm>
        <a:graphic>
          <a:graphicData uri="http://schemas.openxmlformats.org/drawingml/2006/table">
            <a:tbl>
              <a:tblPr>
                <a:noFill/>
                <a:tableStyleId>{38502F79-6128-48A2-9E79-7A406151E75E}</a:tableStyleId>
              </a:tblPr>
              <a:tblGrid>
                <a:gridCol w="127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Atividades 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Objetivo principal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Ação principal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Tempo sugerido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Aquecimento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Retomar conhecimentos de divisão.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Dividir quantidade de peixes para um grupo de pessoas, igualmente.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 minutos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Atividade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Compreender a ideia de medir através da divisão, com um problema.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Resolver uma situação problema com uso de estratégia pessoal.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 minutos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Discussão de soluções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Conhecer diferentes soluções para representar a prop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riedade da divisão com ideia de medir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Explicar as estratégias de resolução e refletir sobre elas.</a:t>
                      </a:r>
                      <a:endParaRPr sz="120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 minutos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Sistematização do conceito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Entender a ideia de medir, utilizando valores relacionados.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Organização e registro do conceito aprendido.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 minutos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Encerramento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ntetizar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as principais ideias da aula.</a:t>
                      </a:r>
                      <a:endParaRPr sz="120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Ler a aprendizagem da aula e evidenciar a relação da ideia de medir, tendo o valor total e a quantidade possível em cada pequeno grupo..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minutos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Raio X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Avaliar o conhecimento dos alunos sobre as prop</a:t>
                      </a: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riedades de divisão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em um problema.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Resolver um problema utilizando estratégias pessoais.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 minutos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162525" marB="162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8" name="Google Shape;118;p33"/>
          <p:cNvSpPr/>
          <p:nvPr/>
        </p:nvSpPr>
        <p:spPr>
          <a:xfrm>
            <a:off x="-3372000" y="318675"/>
            <a:ext cx="2216400" cy="2098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Resumo da aula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É o resumo de todos os componentes listados abaixo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sp>
        <p:nvSpPr>
          <p:cNvPr id="379" name="Google Shape;379;p42"/>
          <p:cNvSpPr/>
          <p:nvPr/>
        </p:nvSpPr>
        <p:spPr>
          <a:xfrm>
            <a:off x="-4404775" y="276250"/>
            <a:ext cx="4074300" cy="18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Discussão da solução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das diferentes soluções encontradas pela turma, costuma envolver análise de erros/dificuldades e valorizar diferentes resoluções. Garantir que cada aluno compreenda pelo menos uma resolução que leve ao resultado correto. </a:t>
            </a:r>
            <a:endParaRPr sz="3000"/>
          </a:p>
        </p:txBody>
      </p:sp>
      <p:sp>
        <p:nvSpPr>
          <p:cNvPr id="380" name="Google Shape;380;p42"/>
          <p:cNvSpPr txBox="1"/>
          <p:nvPr/>
        </p:nvSpPr>
        <p:spPr>
          <a:xfrm>
            <a:off x="3019950" y="295425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42"/>
          <p:cNvSpPr txBox="1"/>
          <p:nvPr/>
        </p:nvSpPr>
        <p:spPr>
          <a:xfrm>
            <a:off x="3019950" y="3485613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6350575" y="1817900"/>
            <a:ext cx="2554800" cy="208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Depois de decompor em unidades simples, fazemos a distribuição e cada grupo recebe mais 4 unidades, até acabarem.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707813" y="11909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1221100" y="11909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1734400" y="11909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2241588" y="11909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7" name="Google Shape;387;p42"/>
          <p:cNvGraphicFramePr/>
          <p:nvPr/>
        </p:nvGraphicFramePr>
        <p:xfrm>
          <a:off x="382575" y="513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{38502F79-6128-48A2-9E79-7A406151E75E}</a:tableStyleId>
              </a:tblPr>
              <a:tblGrid>
                <a:gridCol w="11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domingo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segunda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terça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quarta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quinta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sexta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sábado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8" name="Google Shape;388;p42"/>
          <p:cNvSpPr txBox="1"/>
          <p:nvPr/>
        </p:nvSpPr>
        <p:spPr>
          <a:xfrm>
            <a:off x="2766350" y="1190925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3291125" y="1190925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3798300" y="1190925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4311600" y="1190925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4830250" y="11909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5348900" y="11909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42"/>
          <p:cNvSpPr/>
          <p:nvPr/>
        </p:nvSpPr>
        <p:spPr>
          <a:xfrm rot="-5400000">
            <a:off x="3128825" y="-1682500"/>
            <a:ext cx="264300" cy="5380500"/>
          </a:xfrm>
          <a:prstGeom prst="rightBrace">
            <a:avLst>
              <a:gd name="adj1" fmla="val 72250"/>
              <a:gd name="adj2" fmla="val 4972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2"/>
          <p:cNvSpPr txBox="1"/>
          <p:nvPr/>
        </p:nvSpPr>
        <p:spPr>
          <a:xfrm>
            <a:off x="3035575" y="1890525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723438" y="27860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42"/>
          <p:cNvSpPr txBox="1"/>
          <p:nvPr/>
        </p:nvSpPr>
        <p:spPr>
          <a:xfrm>
            <a:off x="1236725" y="27860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42"/>
          <p:cNvSpPr txBox="1"/>
          <p:nvPr/>
        </p:nvSpPr>
        <p:spPr>
          <a:xfrm>
            <a:off x="1750025" y="27860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42"/>
          <p:cNvSpPr txBox="1"/>
          <p:nvPr/>
        </p:nvSpPr>
        <p:spPr>
          <a:xfrm>
            <a:off x="2257213" y="27860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2781975" y="2786025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3306750" y="2786025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42"/>
          <p:cNvSpPr txBox="1"/>
          <p:nvPr/>
        </p:nvSpPr>
        <p:spPr>
          <a:xfrm>
            <a:off x="3813925" y="2786025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42"/>
          <p:cNvSpPr txBox="1"/>
          <p:nvPr/>
        </p:nvSpPr>
        <p:spPr>
          <a:xfrm>
            <a:off x="4327225" y="2786025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>
            <a:off x="4845875" y="27860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5364525" y="2773425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42"/>
          <p:cNvSpPr/>
          <p:nvPr/>
        </p:nvSpPr>
        <p:spPr>
          <a:xfrm rot="-5400000">
            <a:off x="3144450" y="-87400"/>
            <a:ext cx="264300" cy="5380500"/>
          </a:xfrm>
          <a:prstGeom prst="rightBrace">
            <a:avLst>
              <a:gd name="adj1" fmla="val 72250"/>
              <a:gd name="adj2" fmla="val 4972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 txBox="1"/>
          <p:nvPr/>
        </p:nvSpPr>
        <p:spPr>
          <a:xfrm>
            <a:off x="1252213" y="4355913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42"/>
          <p:cNvSpPr txBox="1"/>
          <p:nvPr/>
        </p:nvSpPr>
        <p:spPr>
          <a:xfrm>
            <a:off x="1765500" y="4355913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2278800" y="4355913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42"/>
          <p:cNvSpPr txBox="1"/>
          <p:nvPr/>
        </p:nvSpPr>
        <p:spPr>
          <a:xfrm>
            <a:off x="2785988" y="4355913"/>
            <a:ext cx="513300" cy="420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42"/>
          <p:cNvSpPr txBox="1"/>
          <p:nvPr/>
        </p:nvSpPr>
        <p:spPr>
          <a:xfrm>
            <a:off x="3310750" y="4355913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3835525" y="4355913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42"/>
          <p:cNvSpPr txBox="1"/>
          <p:nvPr/>
        </p:nvSpPr>
        <p:spPr>
          <a:xfrm>
            <a:off x="4342700" y="4355913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42"/>
          <p:cNvSpPr txBox="1"/>
          <p:nvPr/>
        </p:nvSpPr>
        <p:spPr>
          <a:xfrm>
            <a:off x="4856000" y="4355913"/>
            <a:ext cx="513300" cy="42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42"/>
          <p:cNvSpPr/>
          <p:nvPr/>
        </p:nvSpPr>
        <p:spPr>
          <a:xfrm rot="-5400000">
            <a:off x="3160075" y="1995638"/>
            <a:ext cx="264300" cy="4354200"/>
          </a:xfrm>
          <a:prstGeom prst="rightBrace">
            <a:avLst>
              <a:gd name="adj1" fmla="val 72250"/>
              <a:gd name="adj2" fmla="val 4972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-4404775" y="276250"/>
            <a:ext cx="4074300" cy="18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Discussão da solução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das diferentes soluções encontradas pela turma, costuma envolver análise de erros/dificuldades e valorizar diferentes resoluções. Garantir que cada aluno compreenda pelo menos uma resolução que leve ao resultado correto. </a:t>
            </a:r>
            <a:endParaRPr sz="3000"/>
          </a:p>
        </p:txBody>
      </p:sp>
      <p:graphicFrame>
        <p:nvGraphicFramePr>
          <p:cNvPr id="422" name="Google Shape;422;p43"/>
          <p:cNvGraphicFramePr/>
          <p:nvPr/>
        </p:nvGraphicFramePr>
        <p:xfrm>
          <a:off x="394400" y="53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{38502F79-6128-48A2-9E79-7A406151E75E}</a:tableStyleId>
              </a:tblPr>
              <a:tblGrid>
                <a:gridCol w="11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domingo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segunda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terça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quarta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quinta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sexta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sábado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50+20+4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3" name="Google Shape;423;p43"/>
          <p:cNvSpPr txBox="1"/>
          <p:nvPr/>
        </p:nvSpPr>
        <p:spPr>
          <a:xfrm>
            <a:off x="723075" y="1959425"/>
            <a:ext cx="528600" cy="40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74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43"/>
          <p:cNvSpPr/>
          <p:nvPr/>
        </p:nvSpPr>
        <p:spPr>
          <a:xfrm rot="5400000">
            <a:off x="863025" y="971850"/>
            <a:ext cx="248700" cy="135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5" name="Google Shape;425;p43" descr="Prancheta 01B.png"/>
          <p:cNvPicPr preferRelativeResize="0"/>
          <p:nvPr/>
        </p:nvPicPr>
        <p:blipFill rotWithShape="1">
          <a:blip r:embed="rId3">
            <a:alphaModFix/>
          </a:blip>
          <a:srcRect l="18309" t="18697" r="16207" b="18051"/>
          <a:stretch/>
        </p:blipFill>
        <p:spPr>
          <a:xfrm>
            <a:off x="5738300" y="2724875"/>
            <a:ext cx="2581475" cy="413312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3"/>
          <p:cNvSpPr/>
          <p:nvPr/>
        </p:nvSpPr>
        <p:spPr>
          <a:xfrm>
            <a:off x="1834775" y="2052725"/>
            <a:ext cx="4307700" cy="2192700"/>
          </a:xfrm>
          <a:prstGeom prst="wedgeRoundRectCallout">
            <a:avLst>
              <a:gd name="adj1" fmla="val 61556"/>
              <a:gd name="adj2" fmla="val 3085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Agora sei que o ciclista pedalou 74 quilômetros por dia. Como já sei que ele pedalou 518 quilômetros em uma semana, vou somando 74 até chegar em 1554 quilômetros.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/>
        </p:nvSpPr>
        <p:spPr>
          <a:xfrm>
            <a:off x="597150" y="51475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518 + 74 = 592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44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-4404775" y="276250"/>
            <a:ext cx="4074300" cy="18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Discussão da solução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das diferentes soluções encontradas pela turma, costuma envolver análise de erros/dificuldades e valorizar diferentes resoluções. Garantir que cada aluno compreenda pelo menos uma resolução que leve ao resultado correto. </a:t>
            </a:r>
            <a:endParaRPr sz="3000"/>
          </a:p>
        </p:txBody>
      </p:sp>
      <p:sp>
        <p:nvSpPr>
          <p:cNvPr id="434" name="Google Shape;434;p44"/>
          <p:cNvSpPr txBox="1"/>
          <p:nvPr/>
        </p:nvSpPr>
        <p:spPr>
          <a:xfrm>
            <a:off x="597150" y="89785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592 + 74 = 666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44"/>
          <p:cNvSpPr txBox="1"/>
          <p:nvPr/>
        </p:nvSpPr>
        <p:spPr>
          <a:xfrm>
            <a:off x="597150" y="130225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666 + 74 = 740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44"/>
          <p:cNvSpPr txBox="1"/>
          <p:nvPr/>
        </p:nvSpPr>
        <p:spPr>
          <a:xfrm>
            <a:off x="597150" y="170665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740 + 74 = 814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44"/>
          <p:cNvSpPr txBox="1"/>
          <p:nvPr/>
        </p:nvSpPr>
        <p:spPr>
          <a:xfrm>
            <a:off x="597150" y="208975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814 + 74 = 888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44"/>
          <p:cNvSpPr txBox="1"/>
          <p:nvPr/>
        </p:nvSpPr>
        <p:spPr>
          <a:xfrm>
            <a:off x="597150" y="2458625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888 + 74 = 962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44"/>
          <p:cNvSpPr txBox="1"/>
          <p:nvPr/>
        </p:nvSpPr>
        <p:spPr>
          <a:xfrm>
            <a:off x="597150" y="2877250"/>
            <a:ext cx="19842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962 + 74 = 1 036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597150" y="3295875"/>
            <a:ext cx="2124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1 036 + 74 = 1 110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597150" y="3664750"/>
            <a:ext cx="2124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1 110 + 74 = 1 184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597150" y="4083375"/>
            <a:ext cx="2124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1 184 + 74 = 1 258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597150" y="4452250"/>
            <a:ext cx="2124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1 258 + 74 = 1 332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597150" y="4870875"/>
            <a:ext cx="2124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1 332 + 74 = 1 406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597150" y="5289500"/>
            <a:ext cx="2124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1 406 + 74 = 1 480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44"/>
          <p:cNvSpPr txBox="1"/>
          <p:nvPr/>
        </p:nvSpPr>
        <p:spPr>
          <a:xfrm>
            <a:off x="597150" y="5693900"/>
            <a:ext cx="2124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1 480 + 74 = 1 554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44"/>
          <p:cNvSpPr txBox="1"/>
          <p:nvPr/>
        </p:nvSpPr>
        <p:spPr>
          <a:xfrm>
            <a:off x="4572000" y="51475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8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44"/>
          <p:cNvSpPr txBox="1"/>
          <p:nvPr/>
        </p:nvSpPr>
        <p:spPr>
          <a:xfrm>
            <a:off x="4572000" y="883625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9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44"/>
          <p:cNvSpPr txBox="1"/>
          <p:nvPr/>
        </p:nvSpPr>
        <p:spPr>
          <a:xfrm>
            <a:off x="4572000" y="130225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44"/>
          <p:cNvSpPr txBox="1"/>
          <p:nvPr/>
        </p:nvSpPr>
        <p:spPr>
          <a:xfrm>
            <a:off x="4572000" y="170665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11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44"/>
          <p:cNvSpPr txBox="1"/>
          <p:nvPr/>
        </p:nvSpPr>
        <p:spPr>
          <a:xfrm>
            <a:off x="4572000" y="208975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12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4572000" y="2458625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13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p44"/>
          <p:cNvSpPr txBox="1"/>
          <p:nvPr/>
        </p:nvSpPr>
        <p:spPr>
          <a:xfrm>
            <a:off x="4572000" y="287725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14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4" name="Google Shape;454;p44"/>
          <p:cNvSpPr txBox="1"/>
          <p:nvPr/>
        </p:nvSpPr>
        <p:spPr>
          <a:xfrm>
            <a:off x="4572000" y="3295875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15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44"/>
          <p:cNvSpPr txBox="1"/>
          <p:nvPr/>
        </p:nvSpPr>
        <p:spPr>
          <a:xfrm>
            <a:off x="4572000" y="366470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16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4572000" y="4070875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17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44"/>
          <p:cNvSpPr txBox="1"/>
          <p:nvPr/>
        </p:nvSpPr>
        <p:spPr>
          <a:xfrm>
            <a:off x="4552650" y="445065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18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44"/>
          <p:cNvSpPr txBox="1"/>
          <p:nvPr/>
        </p:nvSpPr>
        <p:spPr>
          <a:xfrm>
            <a:off x="4572000" y="4870775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19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44"/>
          <p:cNvSpPr txBox="1"/>
          <p:nvPr/>
        </p:nvSpPr>
        <p:spPr>
          <a:xfrm>
            <a:off x="4572000" y="5290900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20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4572000" y="5711025"/>
            <a:ext cx="1797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21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1" name="Google Shape;461;p44"/>
          <p:cNvCxnSpPr>
            <a:stCxn id="447" idx="1"/>
            <a:endCxn id="431" idx="3"/>
          </p:cNvCxnSpPr>
          <p:nvPr/>
        </p:nvCxnSpPr>
        <p:spPr>
          <a:xfrm rot="10800000">
            <a:off x="2394900" y="716950"/>
            <a:ext cx="217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44"/>
          <p:cNvCxnSpPr/>
          <p:nvPr/>
        </p:nvCxnSpPr>
        <p:spPr>
          <a:xfrm rot="10800000">
            <a:off x="2394600" y="1100050"/>
            <a:ext cx="21774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" name="Google Shape;463;p44"/>
          <p:cNvCxnSpPr/>
          <p:nvPr/>
        </p:nvCxnSpPr>
        <p:spPr>
          <a:xfrm rot="10800000">
            <a:off x="2394600" y="1504450"/>
            <a:ext cx="21774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4" name="Google Shape;464;p44"/>
          <p:cNvCxnSpPr/>
          <p:nvPr/>
        </p:nvCxnSpPr>
        <p:spPr>
          <a:xfrm rot="10800000">
            <a:off x="2394600" y="1904900"/>
            <a:ext cx="21774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44"/>
          <p:cNvCxnSpPr>
            <a:stCxn id="451" idx="1"/>
            <a:endCxn id="437" idx="3"/>
          </p:cNvCxnSpPr>
          <p:nvPr/>
        </p:nvCxnSpPr>
        <p:spPr>
          <a:xfrm rot="10800000">
            <a:off x="2394900" y="2291950"/>
            <a:ext cx="217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44"/>
          <p:cNvCxnSpPr/>
          <p:nvPr/>
        </p:nvCxnSpPr>
        <p:spPr>
          <a:xfrm rot="10800000">
            <a:off x="2394600" y="2655225"/>
            <a:ext cx="21774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44"/>
          <p:cNvCxnSpPr>
            <a:stCxn id="453" idx="1"/>
            <a:endCxn id="439" idx="3"/>
          </p:cNvCxnSpPr>
          <p:nvPr/>
        </p:nvCxnSpPr>
        <p:spPr>
          <a:xfrm rot="10800000">
            <a:off x="2581200" y="3079450"/>
            <a:ext cx="19908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44"/>
          <p:cNvCxnSpPr>
            <a:stCxn id="454" idx="1"/>
            <a:endCxn id="440" idx="3"/>
          </p:cNvCxnSpPr>
          <p:nvPr/>
        </p:nvCxnSpPr>
        <p:spPr>
          <a:xfrm rot="10800000">
            <a:off x="2721600" y="3498075"/>
            <a:ext cx="18504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44"/>
          <p:cNvCxnSpPr>
            <a:stCxn id="455" idx="1"/>
            <a:endCxn id="441" idx="3"/>
          </p:cNvCxnSpPr>
          <p:nvPr/>
        </p:nvCxnSpPr>
        <p:spPr>
          <a:xfrm rot="10800000">
            <a:off x="2721600" y="3866900"/>
            <a:ext cx="18504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44"/>
          <p:cNvCxnSpPr>
            <a:stCxn id="456" idx="1"/>
            <a:endCxn id="442" idx="3"/>
          </p:cNvCxnSpPr>
          <p:nvPr/>
        </p:nvCxnSpPr>
        <p:spPr>
          <a:xfrm flipH="1">
            <a:off x="2721600" y="4273075"/>
            <a:ext cx="1850400" cy="126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44"/>
          <p:cNvCxnSpPr>
            <a:stCxn id="457" idx="1"/>
            <a:endCxn id="443" idx="3"/>
          </p:cNvCxnSpPr>
          <p:nvPr/>
        </p:nvCxnSpPr>
        <p:spPr>
          <a:xfrm flipH="1">
            <a:off x="2721450" y="4652850"/>
            <a:ext cx="1831200" cy="1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44"/>
          <p:cNvCxnSpPr>
            <a:stCxn id="458" idx="1"/>
            <a:endCxn id="444" idx="3"/>
          </p:cNvCxnSpPr>
          <p:nvPr/>
        </p:nvCxnSpPr>
        <p:spPr>
          <a:xfrm rot="10800000">
            <a:off x="2721600" y="5072975"/>
            <a:ext cx="18504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44"/>
          <p:cNvCxnSpPr>
            <a:stCxn id="459" idx="1"/>
            <a:endCxn id="445" idx="3"/>
          </p:cNvCxnSpPr>
          <p:nvPr/>
        </p:nvCxnSpPr>
        <p:spPr>
          <a:xfrm rot="10800000">
            <a:off x="2721600" y="5491600"/>
            <a:ext cx="1850400" cy="1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4"/>
          <p:cNvCxnSpPr>
            <a:stCxn id="460" idx="1"/>
            <a:endCxn id="446" idx="3"/>
          </p:cNvCxnSpPr>
          <p:nvPr/>
        </p:nvCxnSpPr>
        <p:spPr>
          <a:xfrm rot="10800000">
            <a:off x="2721600" y="5896125"/>
            <a:ext cx="1850400" cy="171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75" name="Google Shape;475;p44" descr="Prancheta 01C.png"/>
          <p:cNvPicPr preferRelativeResize="0"/>
          <p:nvPr/>
        </p:nvPicPr>
        <p:blipFill rotWithShape="1">
          <a:blip r:embed="rId3">
            <a:alphaModFix/>
          </a:blip>
          <a:srcRect l="18731" t="21562" r="19307" b="21288"/>
          <a:stretch/>
        </p:blipFill>
        <p:spPr>
          <a:xfrm>
            <a:off x="6643175" y="2756425"/>
            <a:ext cx="2192701" cy="335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/>
          <p:nvPr/>
        </p:nvSpPr>
        <p:spPr>
          <a:xfrm>
            <a:off x="6161350" y="514750"/>
            <a:ext cx="2519700" cy="2192700"/>
          </a:xfrm>
          <a:prstGeom prst="wedgeRoundRectCallout">
            <a:avLst>
              <a:gd name="adj1" fmla="val -16208"/>
              <a:gd name="adj2" fmla="val 7120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Descobri que ele treinou por 21 para conseguir pedalar 1 554 quilômetros.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/>
          <p:nvPr/>
        </p:nvSpPr>
        <p:spPr>
          <a:xfrm>
            <a:off x="3724025" y="767692"/>
            <a:ext cx="4625700" cy="3330000"/>
          </a:xfrm>
          <a:prstGeom prst="wedgeRoundRectCallout">
            <a:avLst>
              <a:gd name="adj1" fmla="val -69489"/>
              <a:gd name="adj2" fmla="val 11472"/>
              <a:gd name="adj3" fmla="val 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Tenho uma outra forma de chegar à quantidade de dias!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45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pic>
        <p:nvPicPr>
          <p:cNvPr id="483" name="Google Shape;483;p45" descr="06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0500" y="1416226"/>
            <a:ext cx="3168525" cy="36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5"/>
          <p:cNvSpPr/>
          <p:nvPr/>
        </p:nvSpPr>
        <p:spPr>
          <a:xfrm>
            <a:off x="-4404775" y="276250"/>
            <a:ext cx="4074300" cy="18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Discussão da solução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das diferentes soluções encontradas pela turma, costuma envolver análise de erros/dificuldades e valorizar diferentes resoluções. Garantir que cada aluno compreenda pelo menos uma resolução que leve ao resultado correto. 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sp>
        <p:nvSpPr>
          <p:cNvPr id="490" name="Google Shape;490;p46"/>
          <p:cNvSpPr/>
          <p:nvPr/>
        </p:nvSpPr>
        <p:spPr>
          <a:xfrm>
            <a:off x="-4404775" y="276250"/>
            <a:ext cx="4074300" cy="18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Discussão da solução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das diferentes soluções encontradas pela turma, costuma envolver análise de erros/dificuldades e valorizar diferentes resoluções. Garantir que cada aluno compreenda pelo menos uma resolução que leve ao resultado correto. </a:t>
            </a:r>
            <a:endParaRPr sz="3000"/>
          </a:p>
        </p:txBody>
      </p:sp>
      <p:sp>
        <p:nvSpPr>
          <p:cNvPr id="491" name="Google Shape;491;p46"/>
          <p:cNvSpPr txBox="1"/>
          <p:nvPr/>
        </p:nvSpPr>
        <p:spPr>
          <a:xfrm>
            <a:off x="727600" y="1253925"/>
            <a:ext cx="16101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518 ÷ 7 = 74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46"/>
          <p:cNvSpPr txBox="1"/>
          <p:nvPr/>
        </p:nvSpPr>
        <p:spPr>
          <a:xfrm>
            <a:off x="727600" y="2898575"/>
            <a:ext cx="2554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1 554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÷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74 = 21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3" name="Google Shape;493;p46" descr="Prancheta 06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650" y="2076251"/>
            <a:ext cx="2764015" cy="459057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/>
          <p:nvPr/>
        </p:nvSpPr>
        <p:spPr>
          <a:xfrm>
            <a:off x="5439050" y="354750"/>
            <a:ext cx="3163500" cy="1408800"/>
          </a:xfrm>
          <a:prstGeom prst="wedgeRoundRectCallout">
            <a:avLst>
              <a:gd name="adj1" fmla="val 28130"/>
              <a:gd name="adj2" fmla="val 77342"/>
              <a:gd name="adj3" fmla="val 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Descubro quantos quilômetros o ciclista pedalou por dia, fazendo uma divisão.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46"/>
          <p:cNvSpPr/>
          <p:nvPr/>
        </p:nvSpPr>
        <p:spPr>
          <a:xfrm>
            <a:off x="3079075" y="2470725"/>
            <a:ext cx="3163500" cy="1800000"/>
          </a:xfrm>
          <a:prstGeom prst="wedgeRoundRectCallout">
            <a:avLst>
              <a:gd name="adj1" fmla="val 65086"/>
              <a:gd name="adj2" fmla="val -6832"/>
              <a:gd name="adj3" fmla="val 0"/>
            </a:avLst>
          </a:prstGeom>
          <a:solidFill>
            <a:srgbClr val="C9DAF8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Depois divido o valor total de quilômetros, pelo valor que faz por dia. O resultado é o tanto de dias que o ciclista pedalou.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1702900" y="637939"/>
            <a:ext cx="3715375" cy="585025"/>
          </a:xfrm>
          <a:custGeom>
            <a:avLst/>
            <a:gdLst/>
            <a:ahLst/>
            <a:cxnLst/>
            <a:rect l="l" t="t" r="r" b="b"/>
            <a:pathLst>
              <a:path w="148615" h="23401" extrusionOk="0">
                <a:moveTo>
                  <a:pt x="148615" y="3586"/>
                </a:moveTo>
                <a:cubicBezTo>
                  <a:pt x="135405" y="3173"/>
                  <a:pt x="94123" y="-2193"/>
                  <a:pt x="69354" y="1109"/>
                </a:cubicBezTo>
                <a:cubicBezTo>
                  <a:pt x="44585" y="4412"/>
                  <a:pt x="11559" y="19686"/>
                  <a:pt x="0" y="2340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7" name="Google Shape;497;p46"/>
          <p:cNvSpPr/>
          <p:nvPr/>
        </p:nvSpPr>
        <p:spPr>
          <a:xfrm>
            <a:off x="1570050" y="3384875"/>
            <a:ext cx="1469575" cy="559900"/>
          </a:xfrm>
          <a:custGeom>
            <a:avLst/>
            <a:gdLst/>
            <a:ahLst/>
            <a:cxnLst/>
            <a:rect l="l" t="t" r="r" b="b"/>
            <a:pathLst>
              <a:path w="58783" h="22396" extrusionOk="0">
                <a:moveTo>
                  <a:pt x="58783" y="20096"/>
                </a:moveTo>
                <a:cubicBezTo>
                  <a:pt x="52168" y="20264"/>
                  <a:pt x="28889" y="24450"/>
                  <a:pt x="19092" y="21101"/>
                </a:cubicBezTo>
                <a:cubicBezTo>
                  <a:pt x="9295" y="17752"/>
                  <a:pt x="3182" y="3517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8" name="Google Shape;498;p46"/>
          <p:cNvSpPr/>
          <p:nvPr/>
        </p:nvSpPr>
        <p:spPr>
          <a:xfrm>
            <a:off x="673450" y="1308075"/>
            <a:ext cx="1548000" cy="402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6"/>
          <p:cNvSpPr/>
          <p:nvPr/>
        </p:nvSpPr>
        <p:spPr>
          <a:xfrm>
            <a:off x="727600" y="2912575"/>
            <a:ext cx="2252400" cy="402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pic>
        <p:nvPicPr>
          <p:cNvPr id="505" name="Google Shape;505;p47" descr="Prancheta 08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300" y="2012500"/>
            <a:ext cx="3034226" cy="50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7"/>
          <p:cNvSpPr/>
          <p:nvPr/>
        </p:nvSpPr>
        <p:spPr>
          <a:xfrm>
            <a:off x="3108825" y="928850"/>
            <a:ext cx="4074300" cy="1471800"/>
          </a:xfrm>
          <a:prstGeom prst="wedgeRoundRectCallout">
            <a:avLst>
              <a:gd name="adj1" fmla="val 35941"/>
              <a:gd name="adj2" fmla="val 8711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Eu pensei de uma forma diferente!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Somei 518 três vezes e cheguei ao total de quilômetros. Então fiz 3 X 7, para saber quantos dias ele pedalou.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7" name="Google Shape;507;p47"/>
          <p:cNvSpPr txBox="1"/>
          <p:nvPr/>
        </p:nvSpPr>
        <p:spPr>
          <a:xfrm>
            <a:off x="1549475" y="3540450"/>
            <a:ext cx="2291100" cy="1408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518 + 518 = 1 036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1 036 + 518 = 1 554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3 X 7 = 21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Google Shape;508;p47"/>
          <p:cNvSpPr/>
          <p:nvPr/>
        </p:nvSpPr>
        <p:spPr>
          <a:xfrm>
            <a:off x="-4404775" y="276250"/>
            <a:ext cx="4074300" cy="18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Discussão da solução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das diferentes soluções encontradas pela turma, costuma envolver análise de erros/dificuldades e valorizar diferentes resoluções. Garantir que cada aluno compreenda pelo menos uma resolução que leve ao resultado correto. 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-4404775" y="276250"/>
            <a:ext cx="4074300" cy="1582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Sistematização do conceito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do conceito relacionado à atividade principal. 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5" name="Google Shape;515;p48" descr="Prancheta 01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317" y="2534825"/>
            <a:ext cx="2959110" cy="491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8" descr="Prancheta 06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225" y="2847187"/>
            <a:ext cx="2311924" cy="383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8" descr="Prancheta 08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84179" y="2602038"/>
            <a:ext cx="2459850" cy="4077399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8"/>
          <p:cNvSpPr/>
          <p:nvPr/>
        </p:nvSpPr>
        <p:spPr>
          <a:xfrm>
            <a:off x="254225" y="276250"/>
            <a:ext cx="2959200" cy="2325900"/>
          </a:xfrm>
          <a:prstGeom prst="wedgeRoundRectCallout">
            <a:avLst>
              <a:gd name="adj1" fmla="val -20623"/>
              <a:gd name="adj2" fmla="val 6508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Se eu somar 518 + 518 + 518 + 518, posso dizer que o ciclista pedalou 2 072 quilômetros em 28 dias. Aumentei a quantidade de 7 dias no meu cálculo.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p48"/>
          <p:cNvSpPr/>
          <p:nvPr/>
        </p:nvSpPr>
        <p:spPr>
          <a:xfrm>
            <a:off x="3483225" y="526350"/>
            <a:ext cx="2311800" cy="2633100"/>
          </a:xfrm>
          <a:prstGeom prst="wedgeRoundRectCallout">
            <a:avLst>
              <a:gd name="adj1" fmla="val -25001"/>
              <a:gd name="adj2" fmla="val 6963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Eu posso aumentar a quantidade de dias sempre somando 74, que é a quilometragem que ele pedalou por dia.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48"/>
          <p:cNvSpPr/>
          <p:nvPr/>
        </p:nvSpPr>
        <p:spPr>
          <a:xfrm>
            <a:off x="6254300" y="1377800"/>
            <a:ext cx="2662800" cy="1469400"/>
          </a:xfrm>
          <a:prstGeom prst="wedgeRoundRectCallout">
            <a:avLst>
              <a:gd name="adj1" fmla="val -25001"/>
              <a:gd name="adj2" fmla="val 6963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 cada um pensou em uma estratégia diferente.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 txBox="1"/>
          <p:nvPr/>
        </p:nvSpPr>
        <p:spPr>
          <a:xfrm>
            <a:off x="669350" y="724150"/>
            <a:ext cx="7750800" cy="12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Nesta aula você aprendeu que pode saber uma informação relacionada a um valor, quando tem determinado o total e a quantidade que compõe cada grupo.  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6" name="Google Shape;526;p49"/>
          <p:cNvSpPr/>
          <p:nvPr/>
        </p:nvSpPr>
        <p:spPr>
          <a:xfrm>
            <a:off x="-2752650" y="707825"/>
            <a:ext cx="2752500" cy="139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Encerramento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Resumo da aprendizagem em uma frase resumindo o que foi explorado na aula, pode incluir imagens.</a:t>
            </a:r>
            <a:endParaRPr sz="3000"/>
          </a:p>
        </p:txBody>
      </p:sp>
      <p:pic>
        <p:nvPicPr>
          <p:cNvPr id="527" name="Google Shape;527;p49"/>
          <p:cNvPicPr preferRelativeResize="0"/>
          <p:nvPr/>
        </p:nvPicPr>
        <p:blipFill rotWithShape="1">
          <a:blip r:embed="rId3">
            <a:alphaModFix/>
          </a:blip>
          <a:srcRect l="39115" t="35629" r="32594" b="34636"/>
          <a:stretch/>
        </p:blipFill>
        <p:spPr>
          <a:xfrm>
            <a:off x="5561450" y="1585275"/>
            <a:ext cx="2305019" cy="24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637" y="2694303"/>
            <a:ext cx="1159125" cy="1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9"/>
          <p:cNvSpPr txBox="1"/>
          <p:nvPr/>
        </p:nvSpPr>
        <p:spPr>
          <a:xfrm>
            <a:off x="6107400" y="4007900"/>
            <a:ext cx="21495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72 ovos no total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0" name="Google Shape;530;p49"/>
          <p:cNvSpPr txBox="1"/>
          <p:nvPr/>
        </p:nvSpPr>
        <p:spPr>
          <a:xfrm>
            <a:off x="481700" y="3743775"/>
            <a:ext cx="27525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 ovos em cada cartela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p49"/>
          <p:cNvSpPr txBox="1"/>
          <p:nvPr/>
        </p:nvSpPr>
        <p:spPr>
          <a:xfrm>
            <a:off x="669350" y="4537875"/>
            <a:ext cx="3872700" cy="477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Quantas cartelas cabem na caixa?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2" name="Google Shape;53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37" y="5157625"/>
            <a:ext cx="906531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37" y="5857525"/>
            <a:ext cx="906531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9169" y="5157625"/>
            <a:ext cx="906531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9169" y="5857525"/>
            <a:ext cx="906531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5700" y="5157625"/>
            <a:ext cx="906531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5700" y="5857525"/>
            <a:ext cx="906531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2231" y="5157625"/>
            <a:ext cx="906531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2231" y="5857525"/>
            <a:ext cx="906531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775" y="5157625"/>
            <a:ext cx="906531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775" y="5857525"/>
            <a:ext cx="906531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306" y="5157625"/>
            <a:ext cx="906531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306" y="5857525"/>
            <a:ext cx="906531" cy="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9"/>
          <p:cNvSpPr txBox="1"/>
          <p:nvPr/>
        </p:nvSpPr>
        <p:spPr>
          <a:xfrm>
            <a:off x="1083900" y="5248850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" name="Google Shape;545;p49"/>
          <p:cNvSpPr txBox="1"/>
          <p:nvPr/>
        </p:nvSpPr>
        <p:spPr>
          <a:xfrm>
            <a:off x="1083900" y="5857525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p49"/>
          <p:cNvSpPr txBox="1"/>
          <p:nvPr/>
        </p:nvSpPr>
        <p:spPr>
          <a:xfrm>
            <a:off x="1990438" y="5243725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7" name="Google Shape;547;p49"/>
          <p:cNvSpPr txBox="1"/>
          <p:nvPr/>
        </p:nvSpPr>
        <p:spPr>
          <a:xfrm>
            <a:off x="1990438" y="5847275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49"/>
          <p:cNvSpPr txBox="1"/>
          <p:nvPr/>
        </p:nvSpPr>
        <p:spPr>
          <a:xfrm>
            <a:off x="2896963" y="5243725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49"/>
          <p:cNvSpPr txBox="1"/>
          <p:nvPr/>
        </p:nvSpPr>
        <p:spPr>
          <a:xfrm>
            <a:off x="2903738" y="5847275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49"/>
          <p:cNvSpPr txBox="1"/>
          <p:nvPr/>
        </p:nvSpPr>
        <p:spPr>
          <a:xfrm>
            <a:off x="3803500" y="5248850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49"/>
          <p:cNvSpPr txBox="1"/>
          <p:nvPr/>
        </p:nvSpPr>
        <p:spPr>
          <a:xfrm>
            <a:off x="3803500" y="5857525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2" name="Google Shape;552;p49"/>
          <p:cNvSpPr txBox="1"/>
          <p:nvPr/>
        </p:nvSpPr>
        <p:spPr>
          <a:xfrm>
            <a:off x="4710038" y="5243725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p49"/>
          <p:cNvSpPr txBox="1"/>
          <p:nvPr/>
        </p:nvSpPr>
        <p:spPr>
          <a:xfrm>
            <a:off x="4710038" y="5861850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49"/>
          <p:cNvSpPr txBox="1"/>
          <p:nvPr/>
        </p:nvSpPr>
        <p:spPr>
          <a:xfrm>
            <a:off x="5616575" y="5243725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5" name="Google Shape;555;p49"/>
          <p:cNvSpPr txBox="1"/>
          <p:nvPr/>
        </p:nvSpPr>
        <p:spPr>
          <a:xfrm>
            <a:off x="5616575" y="5861850"/>
            <a:ext cx="3240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49"/>
          <p:cNvSpPr/>
          <p:nvPr/>
        </p:nvSpPr>
        <p:spPr>
          <a:xfrm>
            <a:off x="6260900" y="4862025"/>
            <a:ext cx="477600" cy="18765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9"/>
          <p:cNvSpPr txBox="1"/>
          <p:nvPr/>
        </p:nvSpPr>
        <p:spPr>
          <a:xfrm>
            <a:off x="6738500" y="5561475"/>
            <a:ext cx="1374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12 cartelas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0"/>
          <p:cNvSpPr txBox="1"/>
          <p:nvPr/>
        </p:nvSpPr>
        <p:spPr>
          <a:xfrm>
            <a:off x="516300" y="676350"/>
            <a:ext cx="81114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 escola de Lúcio fará um estudo do meio com 396 alunos e professores do Ensino Fundamental. Se cada ônibus pode transportar 36 passageiros, quantos ônibus a escola deve contratar?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-3082975" y="676350"/>
            <a:ext cx="2752500" cy="139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Raio X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Atividade para avaliação de progresso do objetivo de aprendizagem com sugestões de abordagem para erros comuns.</a:t>
            </a:r>
            <a:endParaRPr sz="3000"/>
          </a:p>
        </p:txBody>
      </p:sp>
      <p:sp>
        <p:nvSpPr>
          <p:cNvPr id="565" name="Google Shape;565;p50"/>
          <p:cNvSpPr/>
          <p:nvPr/>
        </p:nvSpPr>
        <p:spPr>
          <a:xfrm>
            <a:off x="15475" y="4876450"/>
            <a:ext cx="9144000" cy="4179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6" name="Google Shape;5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425" y="2412301"/>
            <a:ext cx="5454870" cy="2776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1166325" y="2406025"/>
            <a:ext cx="70134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Objetivo: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Compreender diferentes significados da divisão.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/>
          <p:nvPr/>
        </p:nvSpPr>
        <p:spPr>
          <a:xfrm>
            <a:off x="-3285125" y="956275"/>
            <a:ext cx="2254200" cy="1706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Objetivo: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Momento para compartilhar o objetivo da aula com os alunos. O objetivo é para o aluno, não para o professor.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/>
          <p:nvPr/>
        </p:nvSpPr>
        <p:spPr>
          <a:xfrm>
            <a:off x="4245425" y="1990525"/>
            <a:ext cx="4820700" cy="2334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5"/>
          <p:cNvSpPr txBox="1"/>
          <p:nvPr/>
        </p:nvSpPr>
        <p:spPr>
          <a:xfrm>
            <a:off x="463588" y="2239750"/>
            <a:ext cx="36078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Um grupo de 6 amigos pescadores conseguiu, em uma manhã, pegar 42 peixes, que deveriam dividir igualmente entre eles. Quantos peixes cada pescador levará para casa?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35"/>
          <p:cNvSpPr/>
          <p:nvPr/>
        </p:nvSpPr>
        <p:spPr>
          <a:xfrm>
            <a:off x="-3082975" y="676350"/>
            <a:ext cx="2752500" cy="139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Aquecimento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Atividade inicial ou reflexão que expõe o aluno a conceitos já aprendidos que serão abordados durante a aula</a:t>
            </a:r>
            <a:endParaRPr sz="3000"/>
          </a:p>
        </p:txBody>
      </p:sp>
      <p:sp>
        <p:nvSpPr>
          <p:cNvPr id="132" name="Google Shape;132;p35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pic>
        <p:nvPicPr>
          <p:cNvPr id="133" name="Google Shape;1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850" y="2633797"/>
            <a:ext cx="1166500" cy="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913" y="676349"/>
            <a:ext cx="46577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800" y="2927797"/>
            <a:ext cx="1166500" cy="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61176" y="4323772"/>
            <a:ext cx="1166524" cy="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950" y="5093522"/>
            <a:ext cx="1166500" cy="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79501" y="3930797"/>
            <a:ext cx="1166524" cy="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sp>
        <p:nvSpPr>
          <p:cNvPr id="144" name="Google Shape;144;p36"/>
          <p:cNvSpPr/>
          <p:nvPr/>
        </p:nvSpPr>
        <p:spPr>
          <a:xfrm>
            <a:off x="-4167675" y="314050"/>
            <a:ext cx="3837300" cy="1458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Atividade principal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Atividade que dá oportunidade para os alunos aprenderem um novo conceito através de esforço produtivo. Claramente relacionada à atividade do aquecimento. </a:t>
            </a:r>
            <a:endParaRPr sz="3000"/>
          </a:p>
        </p:txBody>
      </p:sp>
      <p:sp>
        <p:nvSpPr>
          <p:cNvPr id="145" name="Google Shape;145;p36"/>
          <p:cNvSpPr txBox="1"/>
          <p:nvPr/>
        </p:nvSpPr>
        <p:spPr>
          <a:xfrm>
            <a:off x="987450" y="963950"/>
            <a:ext cx="71691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Um atleta de ciclismo pedalou em uma semana completa de treino, 518 quilômetros. Se ele pedalar 1 554 quilômetros, quantos dias terá treinado?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36"/>
          <p:cNvSpPr/>
          <p:nvPr/>
        </p:nvSpPr>
        <p:spPr>
          <a:xfrm>
            <a:off x="0" y="5074325"/>
            <a:ext cx="9144000" cy="793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36"/>
          <p:cNvCxnSpPr>
            <a:stCxn id="146" idx="1"/>
            <a:endCxn id="146" idx="3"/>
          </p:cNvCxnSpPr>
          <p:nvPr/>
        </p:nvCxnSpPr>
        <p:spPr>
          <a:xfrm>
            <a:off x="0" y="5470925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8" name="Google Shape;148;p36"/>
          <p:cNvPicPr preferRelativeResize="0"/>
          <p:nvPr/>
        </p:nvPicPr>
        <p:blipFill rotWithShape="1">
          <a:blip r:embed="rId3">
            <a:alphaModFix/>
          </a:blip>
          <a:srcRect l="4714" r="62903" b="68050"/>
          <a:stretch/>
        </p:blipFill>
        <p:spPr>
          <a:xfrm flipH="1">
            <a:off x="2713174" y="2292365"/>
            <a:ext cx="4075401" cy="33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/>
          <p:nvPr/>
        </p:nvSpPr>
        <p:spPr>
          <a:xfrm>
            <a:off x="-4404775" y="276250"/>
            <a:ext cx="4074300" cy="18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Discussão da solução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das diferentes soluções encontradas pela turma, costuma envolver análise de erros/dificuldades e valorizar diferentes resoluções. Garantir que cada aluno compreenda pelo menos uma resolução que leve ao resultado correto. </a:t>
            </a:r>
            <a:endParaRPr sz="3000"/>
          </a:p>
        </p:txBody>
      </p:sp>
      <p:sp>
        <p:nvSpPr>
          <p:cNvPr id="154" name="Google Shape;154;p37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pic>
        <p:nvPicPr>
          <p:cNvPr id="155" name="Google Shape;155;p37" descr="Prancheta 01A.png"/>
          <p:cNvPicPr preferRelativeResize="0"/>
          <p:nvPr/>
        </p:nvPicPr>
        <p:blipFill rotWithShape="1">
          <a:blip r:embed="rId3">
            <a:alphaModFix/>
          </a:blip>
          <a:srcRect l="18602" t="18677" r="17274" b="20104"/>
          <a:stretch/>
        </p:blipFill>
        <p:spPr>
          <a:xfrm>
            <a:off x="1275175" y="2076250"/>
            <a:ext cx="2783650" cy="4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7"/>
          <p:cNvSpPr/>
          <p:nvPr/>
        </p:nvSpPr>
        <p:spPr>
          <a:xfrm>
            <a:off x="3706350" y="747225"/>
            <a:ext cx="4307700" cy="2192700"/>
          </a:xfrm>
          <a:prstGeom prst="wedgeRoundRectCallout">
            <a:avLst>
              <a:gd name="adj1" fmla="val -55897"/>
              <a:gd name="adj2" fmla="val 3648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Tenho uma ideia para chegar ao resultado! Vou descobrir quanto ele pedalou por dia primeiro, usando a decomposição.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/>
        </p:nvSpPr>
        <p:spPr>
          <a:xfrm>
            <a:off x="715350" y="556325"/>
            <a:ext cx="77133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Então, se sabemos que o ciclista pedalou 518 quilômetros em uma semana, vamos descobrir quanto pedalou por dia: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38"/>
          <p:cNvSpPr/>
          <p:nvPr/>
        </p:nvSpPr>
        <p:spPr>
          <a:xfrm>
            <a:off x="-4404775" y="276250"/>
            <a:ext cx="4074300" cy="18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Discussão da solução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das diferentes soluções encontradas pela turma, costuma envolver análise de erros/dificuldades e valorizar diferentes resoluções. Garantir que cada aluno compreenda pelo menos uma resolução que leve ao resultado correto. </a:t>
            </a:r>
            <a:endParaRPr sz="3000"/>
          </a:p>
        </p:txBody>
      </p:sp>
      <p:sp>
        <p:nvSpPr>
          <p:cNvPr id="163" name="Google Shape;163;p38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sp>
        <p:nvSpPr>
          <p:cNvPr id="164" name="Google Shape;164;p38"/>
          <p:cNvSpPr txBox="1"/>
          <p:nvPr/>
        </p:nvSpPr>
        <p:spPr>
          <a:xfrm>
            <a:off x="3666125" y="2853850"/>
            <a:ext cx="21927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 semana = 7 dias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38"/>
          <p:cNvSpPr txBox="1"/>
          <p:nvPr/>
        </p:nvSpPr>
        <p:spPr>
          <a:xfrm>
            <a:off x="590925" y="2076250"/>
            <a:ext cx="1197600" cy="575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Domingo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8"/>
          <p:cNvSpPr txBox="1"/>
          <p:nvPr/>
        </p:nvSpPr>
        <p:spPr>
          <a:xfrm>
            <a:off x="1788525" y="2076250"/>
            <a:ext cx="1197600" cy="575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Segunda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8"/>
          <p:cNvSpPr txBox="1"/>
          <p:nvPr/>
        </p:nvSpPr>
        <p:spPr>
          <a:xfrm>
            <a:off x="2986125" y="2076250"/>
            <a:ext cx="1197600" cy="575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Terça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8"/>
          <p:cNvSpPr txBox="1"/>
          <p:nvPr/>
        </p:nvSpPr>
        <p:spPr>
          <a:xfrm>
            <a:off x="4183725" y="2076250"/>
            <a:ext cx="1197600" cy="575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Quarta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8"/>
          <p:cNvSpPr txBox="1"/>
          <p:nvPr/>
        </p:nvSpPr>
        <p:spPr>
          <a:xfrm>
            <a:off x="5381325" y="2076250"/>
            <a:ext cx="1197600" cy="575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Quinta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8"/>
          <p:cNvSpPr txBox="1"/>
          <p:nvPr/>
        </p:nvSpPr>
        <p:spPr>
          <a:xfrm>
            <a:off x="6578925" y="2076250"/>
            <a:ext cx="1197600" cy="575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Sexta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7776525" y="2076250"/>
            <a:ext cx="1197600" cy="575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Sábado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38"/>
          <p:cNvSpPr/>
          <p:nvPr/>
        </p:nvSpPr>
        <p:spPr>
          <a:xfrm rot="5400000">
            <a:off x="4661375" y="-1543250"/>
            <a:ext cx="202200" cy="8592000"/>
          </a:xfrm>
          <a:prstGeom prst="rightBrace">
            <a:avLst>
              <a:gd name="adj1" fmla="val 8333"/>
              <a:gd name="adj2" fmla="val 4968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8"/>
          <p:cNvSpPr txBox="1"/>
          <p:nvPr/>
        </p:nvSpPr>
        <p:spPr>
          <a:xfrm>
            <a:off x="4137225" y="5147400"/>
            <a:ext cx="1290600" cy="420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518 ÷ 7 = 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8"/>
          <p:cNvSpPr txBox="1"/>
          <p:nvPr/>
        </p:nvSpPr>
        <p:spPr>
          <a:xfrm>
            <a:off x="832050" y="4109475"/>
            <a:ext cx="7596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Vamos dividir o total de quilômetros de uma semana, pelo número de dias que tem uma semana completa. 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/>
        </p:nvSpPr>
        <p:spPr>
          <a:xfrm>
            <a:off x="2589225" y="1275175"/>
            <a:ext cx="785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518 =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9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sp>
        <p:nvSpPr>
          <p:cNvPr id="181" name="Google Shape;181;p39"/>
          <p:cNvSpPr/>
          <p:nvPr/>
        </p:nvSpPr>
        <p:spPr>
          <a:xfrm>
            <a:off x="-4404775" y="276250"/>
            <a:ext cx="4074300" cy="18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Discussão da solução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das diferentes soluções encontradas pela turma, costuma envolver análise de erros/dificuldades e valorizar diferentes resoluções. Garantir que cada aluno compreenda pelo menos uma resolução que leve ao resultado correto. </a:t>
            </a:r>
            <a:endParaRPr sz="3000"/>
          </a:p>
        </p:txBody>
      </p:sp>
      <p:sp>
        <p:nvSpPr>
          <p:cNvPr id="182" name="Google Shape;182;p39"/>
          <p:cNvSpPr txBox="1"/>
          <p:nvPr/>
        </p:nvSpPr>
        <p:spPr>
          <a:xfrm>
            <a:off x="1485075" y="23715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39"/>
          <p:cNvSpPr txBox="1"/>
          <p:nvPr/>
        </p:nvSpPr>
        <p:spPr>
          <a:xfrm>
            <a:off x="3281275" y="1275175"/>
            <a:ext cx="5832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500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9"/>
          <p:cNvSpPr txBox="1"/>
          <p:nvPr/>
        </p:nvSpPr>
        <p:spPr>
          <a:xfrm>
            <a:off x="4179300" y="1275175"/>
            <a:ext cx="703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  +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39"/>
          <p:cNvSpPr txBox="1"/>
          <p:nvPr/>
        </p:nvSpPr>
        <p:spPr>
          <a:xfrm>
            <a:off x="4883100" y="1275175"/>
            <a:ext cx="703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8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39"/>
          <p:cNvSpPr txBox="1"/>
          <p:nvPr/>
        </p:nvSpPr>
        <p:spPr>
          <a:xfrm>
            <a:off x="2215975" y="23715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9"/>
          <p:cNvSpPr txBox="1"/>
          <p:nvPr/>
        </p:nvSpPr>
        <p:spPr>
          <a:xfrm>
            <a:off x="2946875" y="23715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9"/>
          <p:cNvSpPr txBox="1"/>
          <p:nvPr/>
        </p:nvSpPr>
        <p:spPr>
          <a:xfrm>
            <a:off x="3677775" y="23715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4408675" y="23715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0" name="Google Shape;190;p39"/>
          <p:cNvCxnSpPr>
            <a:stCxn id="183" idx="2"/>
            <a:endCxn id="182" idx="0"/>
          </p:cNvCxnSpPr>
          <p:nvPr/>
        </p:nvCxnSpPr>
        <p:spPr>
          <a:xfrm flipH="1">
            <a:off x="1776775" y="1695175"/>
            <a:ext cx="1796100" cy="676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39"/>
          <p:cNvCxnSpPr>
            <a:stCxn id="183" idx="2"/>
            <a:endCxn id="186" idx="0"/>
          </p:cNvCxnSpPr>
          <p:nvPr/>
        </p:nvCxnSpPr>
        <p:spPr>
          <a:xfrm flipH="1">
            <a:off x="2507575" y="1695175"/>
            <a:ext cx="1065300" cy="676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39"/>
          <p:cNvCxnSpPr>
            <a:stCxn id="183" idx="2"/>
            <a:endCxn id="187" idx="0"/>
          </p:cNvCxnSpPr>
          <p:nvPr/>
        </p:nvCxnSpPr>
        <p:spPr>
          <a:xfrm flipH="1">
            <a:off x="3238375" y="1695175"/>
            <a:ext cx="334500" cy="676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39"/>
          <p:cNvCxnSpPr>
            <a:stCxn id="183" idx="2"/>
            <a:endCxn id="188" idx="0"/>
          </p:cNvCxnSpPr>
          <p:nvPr/>
        </p:nvCxnSpPr>
        <p:spPr>
          <a:xfrm>
            <a:off x="3572875" y="1695175"/>
            <a:ext cx="396600" cy="676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39"/>
          <p:cNvCxnSpPr>
            <a:stCxn id="183" idx="2"/>
            <a:endCxn id="189" idx="0"/>
          </p:cNvCxnSpPr>
          <p:nvPr/>
        </p:nvCxnSpPr>
        <p:spPr>
          <a:xfrm>
            <a:off x="3572875" y="1695175"/>
            <a:ext cx="1127400" cy="676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39"/>
          <p:cNvSpPr txBox="1"/>
          <p:nvPr/>
        </p:nvSpPr>
        <p:spPr>
          <a:xfrm>
            <a:off x="3802125" y="1275175"/>
            <a:ext cx="3345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39"/>
          <p:cNvSpPr txBox="1"/>
          <p:nvPr/>
        </p:nvSpPr>
        <p:spPr>
          <a:xfrm>
            <a:off x="6204875" y="1419175"/>
            <a:ext cx="2503800" cy="1228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Começamos decompondo o 500 da em 5 grupos de 100.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902075" y="4393325"/>
            <a:ext cx="3141300" cy="1800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Como a divisão é por 7, não há centenas suficientes. Então, fazemos a decomposição dos grupos de 100 novamente, em grupos de 50.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9"/>
          <p:cNvSpPr txBox="1"/>
          <p:nvPr/>
        </p:nvSpPr>
        <p:spPr>
          <a:xfrm>
            <a:off x="388775" y="3447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1057450" y="3447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1726125" y="3447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9"/>
          <p:cNvSpPr txBox="1"/>
          <p:nvPr/>
        </p:nvSpPr>
        <p:spPr>
          <a:xfrm>
            <a:off x="2394800" y="3447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9"/>
          <p:cNvSpPr txBox="1"/>
          <p:nvPr/>
        </p:nvSpPr>
        <p:spPr>
          <a:xfrm>
            <a:off x="3063475" y="3447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9"/>
          <p:cNvSpPr txBox="1"/>
          <p:nvPr/>
        </p:nvSpPr>
        <p:spPr>
          <a:xfrm>
            <a:off x="3695413" y="3447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4364075" y="3447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9"/>
          <p:cNvSpPr txBox="1"/>
          <p:nvPr/>
        </p:nvSpPr>
        <p:spPr>
          <a:xfrm>
            <a:off x="5014400" y="3447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9"/>
          <p:cNvSpPr txBox="1"/>
          <p:nvPr/>
        </p:nvSpPr>
        <p:spPr>
          <a:xfrm>
            <a:off x="5664713" y="3447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9"/>
          <p:cNvSpPr txBox="1"/>
          <p:nvPr/>
        </p:nvSpPr>
        <p:spPr>
          <a:xfrm>
            <a:off x="6315038" y="3447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8" name="Google Shape;208;p39"/>
          <p:cNvCxnSpPr>
            <a:stCxn id="182" idx="2"/>
            <a:endCxn id="198" idx="0"/>
          </p:cNvCxnSpPr>
          <p:nvPr/>
        </p:nvCxnSpPr>
        <p:spPr>
          <a:xfrm flipH="1">
            <a:off x="645375" y="2791525"/>
            <a:ext cx="11313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39"/>
          <p:cNvCxnSpPr>
            <a:stCxn id="182" idx="2"/>
            <a:endCxn id="199" idx="0"/>
          </p:cNvCxnSpPr>
          <p:nvPr/>
        </p:nvCxnSpPr>
        <p:spPr>
          <a:xfrm flipH="1">
            <a:off x="1314075" y="2791525"/>
            <a:ext cx="4626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39"/>
          <p:cNvCxnSpPr>
            <a:stCxn id="186" idx="2"/>
            <a:endCxn id="200" idx="0"/>
          </p:cNvCxnSpPr>
          <p:nvPr/>
        </p:nvCxnSpPr>
        <p:spPr>
          <a:xfrm flipH="1">
            <a:off x="1982875" y="2791525"/>
            <a:ext cx="5247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39"/>
          <p:cNvCxnSpPr>
            <a:stCxn id="186" idx="2"/>
            <a:endCxn id="201" idx="0"/>
          </p:cNvCxnSpPr>
          <p:nvPr/>
        </p:nvCxnSpPr>
        <p:spPr>
          <a:xfrm>
            <a:off x="2507575" y="2791525"/>
            <a:ext cx="1440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39"/>
          <p:cNvCxnSpPr>
            <a:stCxn id="187" idx="2"/>
            <a:endCxn id="202" idx="0"/>
          </p:cNvCxnSpPr>
          <p:nvPr/>
        </p:nvCxnSpPr>
        <p:spPr>
          <a:xfrm>
            <a:off x="3238475" y="2791525"/>
            <a:ext cx="816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39"/>
          <p:cNvCxnSpPr>
            <a:stCxn id="187" idx="2"/>
            <a:endCxn id="203" idx="0"/>
          </p:cNvCxnSpPr>
          <p:nvPr/>
        </p:nvCxnSpPr>
        <p:spPr>
          <a:xfrm>
            <a:off x="3238475" y="2791525"/>
            <a:ext cx="7137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39"/>
          <p:cNvCxnSpPr>
            <a:stCxn id="188" idx="2"/>
            <a:endCxn id="204" idx="0"/>
          </p:cNvCxnSpPr>
          <p:nvPr/>
        </p:nvCxnSpPr>
        <p:spPr>
          <a:xfrm>
            <a:off x="3969375" y="2791525"/>
            <a:ext cx="6513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39"/>
          <p:cNvCxnSpPr>
            <a:stCxn id="188" idx="2"/>
            <a:endCxn id="205" idx="0"/>
          </p:cNvCxnSpPr>
          <p:nvPr/>
        </p:nvCxnSpPr>
        <p:spPr>
          <a:xfrm>
            <a:off x="3969375" y="2791525"/>
            <a:ext cx="13017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39"/>
          <p:cNvCxnSpPr>
            <a:stCxn id="189" idx="2"/>
            <a:endCxn id="206" idx="0"/>
          </p:cNvCxnSpPr>
          <p:nvPr/>
        </p:nvCxnSpPr>
        <p:spPr>
          <a:xfrm>
            <a:off x="4700275" y="2791525"/>
            <a:ext cx="12210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39"/>
          <p:cNvCxnSpPr>
            <a:stCxn id="189" idx="2"/>
            <a:endCxn id="207" idx="0"/>
          </p:cNvCxnSpPr>
          <p:nvPr/>
        </p:nvCxnSpPr>
        <p:spPr>
          <a:xfrm>
            <a:off x="4700275" y="2791525"/>
            <a:ext cx="18714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39"/>
          <p:cNvCxnSpPr>
            <a:stCxn id="196" idx="1"/>
          </p:cNvCxnSpPr>
          <p:nvPr/>
        </p:nvCxnSpPr>
        <p:spPr>
          <a:xfrm flipH="1">
            <a:off x="5287475" y="2033425"/>
            <a:ext cx="917400" cy="283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39"/>
          <p:cNvSpPr/>
          <p:nvPr/>
        </p:nvSpPr>
        <p:spPr>
          <a:xfrm>
            <a:off x="4043275" y="4307625"/>
            <a:ext cx="1186300" cy="1005600"/>
          </a:xfrm>
          <a:custGeom>
            <a:avLst/>
            <a:gdLst/>
            <a:ahLst/>
            <a:cxnLst/>
            <a:rect l="l" t="t" r="r" b="b"/>
            <a:pathLst>
              <a:path w="47452" h="40224" extrusionOk="0">
                <a:moveTo>
                  <a:pt x="0" y="39024"/>
                </a:moveTo>
                <a:cubicBezTo>
                  <a:pt x="7050" y="38637"/>
                  <a:pt x="34419" y="43205"/>
                  <a:pt x="42298" y="36701"/>
                </a:cubicBezTo>
                <a:cubicBezTo>
                  <a:pt x="50177" y="30197"/>
                  <a:pt x="46446" y="6117"/>
                  <a:pt x="47275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/>
        </p:nvSpPr>
        <p:spPr>
          <a:xfrm>
            <a:off x="2589225" y="360775"/>
            <a:ext cx="785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518 =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0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sp>
        <p:nvSpPr>
          <p:cNvPr id="226" name="Google Shape;226;p40"/>
          <p:cNvSpPr/>
          <p:nvPr/>
        </p:nvSpPr>
        <p:spPr>
          <a:xfrm>
            <a:off x="-4404775" y="276250"/>
            <a:ext cx="4074300" cy="18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Discussão da solução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das diferentes soluções encontradas pela turma, costuma envolver análise de erros/dificuldades e valorizar diferentes resoluções. Garantir que cada aluno compreenda pelo menos uma resolução que leve ao resultado correto. </a:t>
            </a:r>
            <a:endParaRPr sz="3000"/>
          </a:p>
        </p:txBody>
      </p:sp>
      <p:sp>
        <p:nvSpPr>
          <p:cNvPr id="227" name="Google Shape;227;p40"/>
          <p:cNvSpPr txBox="1"/>
          <p:nvPr/>
        </p:nvSpPr>
        <p:spPr>
          <a:xfrm>
            <a:off x="1485075" y="14571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3281275" y="360775"/>
            <a:ext cx="5832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500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4179300" y="360775"/>
            <a:ext cx="703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  +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4883100" y="360775"/>
            <a:ext cx="703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8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2215975" y="14571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2946875" y="14571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3677775" y="14571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4408675" y="14571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5" name="Google Shape;235;p40"/>
          <p:cNvCxnSpPr>
            <a:stCxn id="228" idx="2"/>
            <a:endCxn id="227" idx="0"/>
          </p:cNvCxnSpPr>
          <p:nvPr/>
        </p:nvCxnSpPr>
        <p:spPr>
          <a:xfrm flipH="1">
            <a:off x="1776775" y="780775"/>
            <a:ext cx="1796100" cy="676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40"/>
          <p:cNvCxnSpPr>
            <a:stCxn id="228" idx="2"/>
            <a:endCxn id="231" idx="0"/>
          </p:cNvCxnSpPr>
          <p:nvPr/>
        </p:nvCxnSpPr>
        <p:spPr>
          <a:xfrm flipH="1">
            <a:off x="2507575" y="780775"/>
            <a:ext cx="1065300" cy="676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40"/>
          <p:cNvCxnSpPr>
            <a:stCxn id="228" idx="2"/>
            <a:endCxn id="232" idx="0"/>
          </p:cNvCxnSpPr>
          <p:nvPr/>
        </p:nvCxnSpPr>
        <p:spPr>
          <a:xfrm flipH="1">
            <a:off x="3238375" y="780775"/>
            <a:ext cx="334500" cy="676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40"/>
          <p:cNvCxnSpPr>
            <a:stCxn id="228" idx="2"/>
            <a:endCxn id="233" idx="0"/>
          </p:cNvCxnSpPr>
          <p:nvPr/>
        </p:nvCxnSpPr>
        <p:spPr>
          <a:xfrm>
            <a:off x="3572875" y="780775"/>
            <a:ext cx="396600" cy="676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40"/>
          <p:cNvCxnSpPr>
            <a:stCxn id="228" idx="2"/>
            <a:endCxn id="234" idx="0"/>
          </p:cNvCxnSpPr>
          <p:nvPr/>
        </p:nvCxnSpPr>
        <p:spPr>
          <a:xfrm>
            <a:off x="3572875" y="780775"/>
            <a:ext cx="1127400" cy="676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40"/>
          <p:cNvSpPr txBox="1"/>
          <p:nvPr/>
        </p:nvSpPr>
        <p:spPr>
          <a:xfrm>
            <a:off x="3802125" y="360775"/>
            <a:ext cx="3345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5769725" y="314650"/>
            <a:ext cx="3133800" cy="1862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Sobram 3 grupos de 50, que serão decompostos em grupos de 10. Depois, temos que distribuir os grupos de 10 nos dias da semana.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388775" y="25332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1057450" y="25332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1726125" y="25332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2394800" y="25332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3063475" y="25332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3695413" y="25332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4364075" y="25332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5014400" y="25332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5664713" y="25332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6315038" y="25332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2" name="Google Shape;252;p40"/>
          <p:cNvCxnSpPr>
            <a:stCxn id="227" idx="2"/>
            <a:endCxn id="242" idx="0"/>
          </p:cNvCxnSpPr>
          <p:nvPr/>
        </p:nvCxnSpPr>
        <p:spPr>
          <a:xfrm flipH="1">
            <a:off x="645375" y="1877125"/>
            <a:ext cx="11313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40"/>
          <p:cNvCxnSpPr>
            <a:stCxn id="227" idx="2"/>
            <a:endCxn id="243" idx="0"/>
          </p:cNvCxnSpPr>
          <p:nvPr/>
        </p:nvCxnSpPr>
        <p:spPr>
          <a:xfrm flipH="1">
            <a:off x="1314075" y="1877125"/>
            <a:ext cx="4626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40"/>
          <p:cNvCxnSpPr>
            <a:stCxn id="231" idx="2"/>
            <a:endCxn id="244" idx="0"/>
          </p:cNvCxnSpPr>
          <p:nvPr/>
        </p:nvCxnSpPr>
        <p:spPr>
          <a:xfrm flipH="1">
            <a:off x="1982875" y="1877125"/>
            <a:ext cx="5247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40"/>
          <p:cNvCxnSpPr>
            <a:stCxn id="231" idx="2"/>
            <a:endCxn id="245" idx="0"/>
          </p:cNvCxnSpPr>
          <p:nvPr/>
        </p:nvCxnSpPr>
        <p:spPr>
          <a:xfrm>
            <a:off x="2507575" y="1877125"/>
            <a:ext cx="1440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40"/>
          <p:cNvCxnSpPr>
            <a:stCxn id="232" idx="2"/>
            <a:endCxn id="246" idx="0"/>
          </p:cNvCxnSpPr>
          <p:nvPr/>
        </p:nvCxnSpPr>
        <p:spPr>
          <a:xfrm>
            <a:off x="3238475" y="1877125"/>
            <a:ext cx="816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40"/>
          <p:cNvCxnSpPr>
            <a:stCxn id="232" idx="2"/>
            <a:endCxn id="247" idx="0"/>
          </p:cNvCxnSpPr>
          <p:nvPr/>
        </p:nvCxnSpPr>
        <p:spPr>
          <a:xfrm>
            <a:off x="3238475" y="1877125"/>
            <a:ext cx="7137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40"/>
          <p:cNvCxnSpPr>
            <a:stCxn id="233" idx="2"/>
            <a:endCxn id="248" idx="0"/>
          </p:cNvCxnSpPr>
          <p:nvPr/>
        </p:nvCxnSpPr>
        <p:spPr>
          <a:xfrm>
            <a:off x="3969375" y="1877125"/>
            <a:ext cx="6513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40"/>
          <p:cNvCxnSpPr>
            <a:stCxn id="233" idx="2"/>
            <a:endCxn id="249" idx="0"/>
          </p:cNvCxnSpPr>
          <p:nvPr/>
        </p:nvCxnSpPr>
        <p:spPr>
          <a:xfrm>
            <a:off x="3969375" y="1877125"/>
            <a:ext cx="13017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40"/>
          <p:cNvCxnSpPr>
            <a:stCxn id="234" idx="2"/>
            <a:endCxn id="250" idx="0"/>
          </p:cNvCxnSpPr>
          <p:nvPr/>
        </p:nvCxnSpPr>
        <p:spPr>
          <a:xfrm>
            <a:off x="4700275" y="1877125"/>
            <a:ext cx="12210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40"/>
          <p:cNvCxnSpPr>
            <a:stCxn id="234" idx="2"/>
            <a:endCxn id="251" idx="0"/>
          </p:cNvCxnSpPr>
          <p:nvPr/>
        </p:nvCxnSpPr>
        <p:spPr>
          <a:xfrm>
            <a:off x="4700275" y="1877125"/>
            <a:ext cx="1871400" cy="656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40"/>
          <p:cNvSpPr txBox="1"/>
          <p:nvPr/>
        </p:nvSpPr>
        <p:spPr>
          <a:xfrm>
            <a:off x="1259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7227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13195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19163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25131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1099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37067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43035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49003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54971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60939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66907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72875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78843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8481125" y="3752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7" name="Google Shape;277;p40"/>
          <p:cNvCxnSpPr>
            <a:stCxn id="249" idx="2"/>
            <a:endCxn id="262" idx="0"/>
          </p:cNvCxnSpPr>
          <p:nvPr/>
        </p:nvCxnSpPr>
        <p:spPr>
          <a:xfrm flipH="1">
            <a:off x="382550" y="2953200"/>
            <a:ext cx="4888500" cy="799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40"/>
          <p:cNvCxnSpPr>
            <a:stCxn id="249" idx="2"/>
            <a:endCxn id="263" idx="0"/>
          </p:cNvCxnSpPr>
          <p:nvPr/>
        </p:nvCxnSpPr>
        <p:spPr>
          <a:xfrm flipH="1">
            <a:off x="979250" y="2953200"/>
            <a:ext cx="4291800" cy="799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40"/>
          <p:cNvCxnSpPr>
            <a:stCxn id="249" idx="2"/>
            <a:endCxn id="264" idx="0"/>
          </p:cNvCxnSpPr>
          <p:nvPr/>
        </p:nvCxnSpPr>
        <p:spPr>
          <a:xfrm flipH="1">
            <a:off x="1576250" y="2953200"/>
            <a:ext cx="3694800" cy="799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40"/>
          <p:cNvCxnSpPr>
            <a:stCxn id="249" idx="2"/>
            <a:endCxn id="265" idx="0"/>
          </p:cNvCxnSpPr>
          <p:nvPr/>
        </p:nvCxnSpPr>
        <p:spPr>
          <a:xfrm flipH="1">
            <a:off x="2172950" y="2953200"/>
            <a:ext cx="3098100" cy="799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40"/>
          <p:cNvCxnSpPr>
            <a:stCxn id="249" idx="2"/>
            <a:endCxn id="266" idx="0"/>
          </p:cNvCxnSpPr>
          <p:nvPr/>
        </p:nvCxnSpPr>
        <p:spPr>
          <a:xfrm flipH="1">
            <a:off x="2769650" y="2953200"/>
            <a:ext cx="2501400" cy="799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0"/>
          <p:cNvCxnSpPr>
            <a:stCxn id="250" idx="2"/>
            <a:endCxn id="267" idx="0"/>
          </p:cNvCxnSpPr>
          <p:nvPr/>
        </p:nvCxnSpPr>
        <p:spPr>
          <a:xfrm flipH="1">
            <a:off x="3366563" y="2953200"/>
            <a:ext cx="2554800" cy="799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40"/>
          <p:cNvCxnSpPr>
            <a:stCxn id="250" idx="2"/>
            <a:endCxn id="268" idx="0"/>
          </p:cNvCxnSpPr>
          <p:nvPr/>
        </p:nvCxnSpPr>
        <p:spPr>
          <a:xfrm flipH="1">
            <a:off x="3963263" y="2953200"/>
            <a:ext cx="1958100" cy="799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40"/>
          <p:cNvCxnSpPr>
            <a:stCxn id="250" idx="2"/>
            <a:endCxn id="269" idx="0"/>
          </p:cNvCxnSpPr>
          <p:nvPr/>
        </p:nvCxnSpPr>
        <p:spPr>
          <a:xfrm flipH="1">
            <a:off x="4560263" y="2953200"/>
            <a:ext cx="1361100" cy="799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40"/>
          <p:cNvCxnSpPr>
            <a:stCxn id="250" idx="2"/>
            <a:endCxn id="270" idx="0"/>
          </p:cNvCxnSpPr>
          <p:nvPr/>
        </p:nvCxnSpPr>
        <p:spPr>
          <a:xfrm flipH="1">
            <a:off x="5156963" y="2953200"/>
            <a:ext cx="764400" cy="799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40"/>
          <p:cNvCxnSpPr>
            <a:stCxn id="250" idx="2"/>
            <a:endCxn id="271" idx="0"/>
          </p:cNvCxnSpPr>
          <p:nvPr/>
        </p:nvCxnSpPr>
        <p:spPr>
          <a:xfrm flipH="1">
            <a:off x="5753663" y="2953200"/>
            <a:ext cx="167700" cy="799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40"/>
          <p:cNvCxnSpPr>
            <a:stCxn id="251" idx="2"/>
            <a:endCxn id="272" idx="0"/>
          </p:cNvCxnSpPr>
          <p:nvPr/>
        </p:nvCxnSpPr>
        <p:spPr>
          <a:xfrm flipH="1">
            <a:off x="6350588" y="2953200"/>
            <a:ext cx="221100" cy="799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40"/>
          <p:cNvCxnSpPr>
            <a:stCxn id="251" idx="2"/>
            <a:endCxn id="273" idx="0"/>
          </p:cNvCxnSpPr>
          <p:nvPr/>
        </p:nvCxnSpPr>
        <p:spPr>
          <a:xfrm>
            <a:off x="6571688" y="2953200"/>
            <a:ext cx="375600" cy="799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40"/>
          <p:cNvCxnSpPr>
            <a:stCxn id="251" idx="2"/>
            <a:endCxn id="274" idx="0"/>
          </p:cNvCxnSpPr>
          <p:nvPr/>
        </p:nvCxnSpPr>
        <p:spPr>
          <a:xfrm>
            <a:off x="6571688" y="2953200"/>
            <a:ext cx="972600" cy="799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40"/>
          <p:cNvCxnSpPr>
            <a:stCxn id="251" idx="2"/>
            <a:endCxn id="275" idx="0"/>
          </p:cNvCxnSpPr>
          <p:nvPr/>
        </p:nvCxnSpPr>
        <p:spPr>
          <a:xfrm>
            <a:off x="6571688" y="2953200"/>
            <a:ext cx="1569300" cy="799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40"/>
          <p:cNvCxnSpPr>
            <a:stCxn id="251" idx="2"/>
            <a:endCxn id="276" idx="0"/>
          </p:cNvCxnSpPr>
          <p:nvPr/>
        </p:nvCxnSpPr>
        <p:spPr>
          <a:xfrm>
            <a:off x="6571688" y="2953200"/>
            <a:ext cx="2166000" cy="799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92" name="Google Shape;292;p40"/>
          <p:cNvGraphicFramePr/>
          <p:nvPr/>
        </p:nvGraphicFramePr>
        <p:xfrm>
          <a:off x="382475" y="48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{38502F79-6128-48A2-9E79-7A406151E75E}</a:tableStyleId>
              </a:tblPr>
              <a:tblGrid>
                <a:gridCol w="11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domingo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segunda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terça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quarta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quinta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sexta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sábado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/>
        </p:nvSpPr>
        <p:spPr>
          <a:xfrm>
            <a:off x="2589225" y="741775"/>
            <a:ext cx="785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518 =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-2752525" y="2534825"/>
            <a:ext cx="2192700" cy="12285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não precisar de um slide neste modelo, exclua.</a:t>
            </a:r>
            <a:endParaRPr/>
          </a:p>
        </p:txBody>
      </p:sp>
      <p:sp>
        <p:nvSpPr>
          <p:cNvPr id="299" name="Google Shape;299;p41"/>
          <p:cNvSpPr/>
          <p:nvPr/>
        </p:nvSpPr>
        <p:spPr>
          <a:xfrm>
            <a:off x="-4404775" y="276250"/>
            <a:ext cx="4074300" cy="1800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Discussão da solução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Apresentação das diferentes soluções encontradas pela turma, costuma envolver análise de erros/dificuldades e valorizar diferentes resoluções. Garantir que cada aluno compreenda pelo menos uma resolução que leve ao resultado correto. </a:t>
            </a:r>
            <a:endParaRPr sz="3000"/>
          </a:p>
        </p:txBody>
      </p:sp>
      <p:sp>
        <p:nvSpPr>
          <p:cNvPr id="300" name="Google Shape;300;p41"/>
          <p:cNvSpPr txBox="1"/>
          <p:nvPr/>
        </p:nvSpPr>
        <p:spPr>
          <a:xfrm>
            <a:off x="1485075" y="14571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3281275" y="741775"/>
            <a:ext cx="5832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500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4179300" y="741775"/>
            <a:ext cx="462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 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4883100" y="741775"/>
            <a:ext cx="703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8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2215975" y="14571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2946875" y="14571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3677775" y="14571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4408675" y="1457125"/>
            <a:ext cx="5832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8" name="Google Shape;308;p41"/>
          <p:cNvCxnSpPr>
            <a:stCxn id="301" idx="2"/>
            <a:endCxn id="300" idx="0"/>
          </p:cNvCxnSpPr>
          <p:nvPr/>
        </p:nvCxnSpPr>
        <p:spPr>
          <a:xfrm flipH="1">
            <a:off x="1776775" y="1161775"/>
            <a:ext cx="1796100" cy="295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41"/>
          <p:cNvCxnSpPr>
            <a:stCxn id="301" idx="2"/>
            <a:endCxn id="304" idx="0"/>
          </p:cNvCxnSpPr>
          <p:nvPr/>
        </p:nvCxnSpPr>
        <p:spPr>
          <a:xfrm flipH="1">
            <a:off x="2507575" y="1161775"/>
            <a:ext cx="1065300" cy="295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41"/>
          <p:cNvCxnSpPr>
            <a:stCxn id="301" idx="2"/>
            <a:endCxn id="305" idx="0"/>
          </p:cNvCxnSpPr>
          <p:nvPr/>
        </p:nvCxnSpPr>
        <p:spPr>
          <a:xfrm flipH="1">
            <a:off x="3238375" y="1161775"/>
            <a:ext cx="334500" cy="295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41"/>
          <p:cNvCxnSpPr>
            <a:stCxn id="301" idx="2"/>
            <a:endCxn id="306" idx="0"/>
          </p:cNvCxnSpPr>
          <p:nvPr/>
        </p:nvCxnSpPr>
        <p:spPr>
          <a:xfrm>
            <a:off x="3572875" y="1161775"/>
            <a:ext cx="396600" cy="295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41"/>
          <p:cNvCxnSpPr>
            <a:stCxn id="301" idx="2"/>
            <a:endCxn id="307" idx="0"/>
          </p:cNvCxnSpPr>
          <p:nvPr/>
        </p:nvCxnSpPr>
        <p:spPr>
          <a:xfrm>
            <a:off x="3572875" y="1161775"/>
            <a:ext cx="1127400" cy="295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41"/>
          <p:cNvSpPr txBox="1"/>
          <p:nvPr/>
        </p:nvSpPr>
        <p:spPr>
          <a:xfrm>
            <a:off x="3802125" y="741775"/>
            <a:ext cx="3345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6407100" y="117175"/>
            <a:ext cx="2554800" cy="1800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Para finalizar o cálculo resta uma dezena que sobrou da última decomposição, e os 10 + 8 dos 518.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388775" y="2228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1057450" y="2228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1726125" y="2228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2394800" y="2228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3063475" y="2228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3695413" y="2228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4364075" y="2228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41"/>
          <p:cNvSpPr txBox="1"/>
          <p:nvPr/>
        </p:nvSpPr>
        <p:spPr>
          <a:xfrm>
            <a:off x="5014400" y="2228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5664713" y="2228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6315038" y="2228400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50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5" name="Google Shape;325;p41"/>
          <p:cNvCxnSpPr>
            <a:stCxn id="300" idx="2"/>
            <a:endCxn id="315" idx="0"/>
          </p:cNvCxnSpPr>
          <p:nvPr/>
        </p:nvCxnSpPr>
        <p:spPr>
          <a:xfrm flipH="1">
            <a:off x="645375" y="1877125"/>
            <a:ext cx="1131300" cy="351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41"/>
          <p:cNvCxnSpPr>
            <a:stCxn id="300" idx="2"/>
            <a:endCxn id="316" idx="0"/>
          </p:cNvCxnSpPr>
          <p:nvPr/>
        </p:nvCxnSpPr>
        <p:spPr>
          <a:xfrm flipH="1">
            <a:off x="1314075" y="1877125"/>
            <a:ext cx="462600" cy="351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41"/>
          <p:cNvCxnSpPr>
            <a:stCxn id="304" idx="2"/>
            <a:endCxn id="317" idx="0"/>
          </p:cNvCxnSpPr>
          <p:nvPr/>
        </p:nvCxnSpPr>
        <p:spPr>
          <a:xfrm flipH="1">
            <a:off x="1982875" y="1877125"/>
            <a:ext cx="524700" cy="351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41"/>
          <p:cNvCxnSpPr>
            <a:stCxn id="304" idx="2"/>
            <a:endCxn id="318" idx="0"/>
          </p:cNvCxnSpPr>
          <p:nvPr/>
        </p:nvCxnSpPr>
        <p:spPr>
          <a:xfrm>
            <a:off x="2507575" y="1877125"/>
            <a:ext cx="144000" cy="351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41"/>
          <p:cNvCxnSpPr>
            <a:stCxn id="305" idx="2"/>
            <a:endCxn id="319" idx="0"/>
          </p:cNvCxnSpPr>
          <p:nvPr/>
        </p:nvCxnSpPr>
        <p:spPr>
          <a:xfrm>
            <a:off x="3238475" y="1877125"/>
            <a:ext cx="81600" cy="351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41"/>
          <p:cNvCxnSpPr>
            <a:stCxn id="305" idx="2"/>
            <a:endCxn id="320" idx="0"/>
          </p:cNvCxnSpPr>
          <p:nvPr/>
        </p:nvCxnSpPr>
        <p:spPr>
          <a:xfrm>
            <a:off x="3238475" y="1877125"/>
            <a:ext cx="713700" cy="351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41"/>
          <p:cNvCxnSpPr>
            <a:stCxn id="306" idx="2"/>
            <a:endCxn id="321" idx="0"/>
          </p:cNvCxnSpPr>
          <p:nvPr/>
        </p:nvCxnSpPr>
        <p:spPr>
          <a:xfrm>
            <a:off x="3969375" y="1877125"/>
            <a:ext cx="651300" cy="351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41"/>
          <p:cNvCxnSpPr>
            <a:stCxn id="306" idx="2"/>
            <a:endCxn id="322" idx="0"/>
          </p:cNvCxnSpPr>
          <p:nvPr/>
        </p:nvCxnSpPr>
        <p:spPr>
          <a:xfrm>
            <a:off x="3969375" y="1877125"/>
            <a:ext cx="1301700" cy="351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41"/>
          <p:cNvCxnSpPr>
            <a:stCxn id="307" idx="2"/>
            <a:endCxn id="323" idx="0"/>
          </p:cNvCxnSpPr>
          <p:nvPr/>
        </p:nvCxnSpPr>
        <p:spPr>
          <a:xfrm>
            <a:off x="4700275" y="1877125"/>
            <a:ext cx="1221000" cy="351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41"/>
          <p:cNvCxnSpPr>
            <a:stCxn id="307" idx="2"/>
            <a:endCxn id="324" idx="0"/>
          </p:cNvCxnSpPr>
          <p:nvPr/>
        </p:nvCxnSpPr>
        <p:spPr>
          <a:xfrm>
            <a:off x="4700275" y="1877125"/>
            <a:ext cx="1871400" cy="351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Google Shape;335;p41"/>
          <p:cNvSpPr txBox="1"/>
          <p:nvPr/>
        </p:nvSpPr>
        <p:spPr>
          <a:xfrm>
            <a:off x="1259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7227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13195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19163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25131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31099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37067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43035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49003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54971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60939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66907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72875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7884325" y="3066600"/>
            <a:ext cx="513300" cy="4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8481125" y="3066600"/>
            <a:ext cx="513300" cy="420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0" name="Google Shape;350;p41"/>
          <p:cNvCxnSpPr>
            <a:stCxn id="322" idx="2"/>
            <a:endCxn id="335" idx="0"/>
          </p:cNvCxnSpPr>
          <p:nvPr/>
        </p:nvCxnSpPr>
        <p:spPr>
          <a:xfrm flipH="1">
            <a:off x="382550" y="2648400"/>
            <a:ext cx="4888500" cy="418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41"/>
          <p:cNvCxnSpPr>
            <a:stCxn id="322" idx="2"/>
            <a:endCxn id="336" idx="0"/>
          </p:cNvCxnSpPr>
          <p:nvPr/>
        </p:nvCxnSpPr>
        <p:spPr>
          <a:xfrm flipH="1">
            <a:off x="979250" y="2648400"/>
            <a:ext cx="4291800" cy="418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41"/>
          <p:cNvCxnSpPr>
            <a:stCxn id="322" idx="2"/>
            <a:endCxn id="337" idx="0"/>
          </p:cNvCxnSpPr>
          <p:nvPr/>
        </p:nvCxnSpPr>
        <p:spPr>
          <a:xfrm flipH="1">
            <a:off x="1576250" y="2648400"/>
            <a:ext cx="3694800" cy="418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41"/>
          <p:cNvCxnSpPr>
            <a:stCxn id="322" idx="2"/>
            <a:endCxn id="338" idx="0"/>
          </p:cNvCxnSpPr>
          <p:nvPr/>
        </p:nvCxnSpPr>
        <p:spPr>
          <a:xfrm flipH="1">
            <a:off x="2172950" y="2648400"/>
            <a:ext cx="3098100" cy="418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41"/>
          <p:cNvCxnSpPr>
            <a:stCxn id="322" idx="2"/>
            <a:endCxn id="339" idx="0"/>
          </p:cNvCxnSpPr>
          <p:nvPr/>
        </p:nvCxnSpPr>
        <p:spPr>
          <a:xfrm flipH="1">
            <a:off x="2769650" y="2648400"/>
            <a:ext cx="2501400" cy="418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41"/>
          <p:cNvCxnSpPr>
            <a:stCxn id="323" idx="2"/>
            <a:endCxn id="340" idx="0"/>
          </p:cNvCxnSpPr>
          <p:nvPr/>
        </p:nvCxnSpPr>
        <p:spPr>
          <a:xfrm flipH="1">
            <a:off x="3366563" y="2648400"/>
            <a:ext cx="2554800" cy="418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41"/>
          <p:cNvCxnSpPr>
            <a:stCxn id="323" idx="2"/>
            <a:endCxn id="341" idx="0"/>
          </p:cNvCxnSpPr>
          <p:nvPr/>
        </p:nvCxnSpPr>
        <p:spPr>
          <a:xfrm flipH="1">
            <a:off x="3963263" y="2648400"/>
            <a:ext cx="1958100" cy="418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41"/>
          <p:cNvCxnSpPr>
            <a:stCxn id="323" idx="2"/>
            <a:endCxn id="342" idx="0"/>
          </p:cNvCxnSpPr>
          <p:nvPr/>
        </p:nvCxnSpPr>
        <p:spPr>
          <a:xfrm flipH="1">
            <a:off x="4560263" y="2648400"/>
            <a:ext cx="1361100" cy="418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41"/>
          <p:cNvCxnSpPr>
            <a:stCxn id="323" idx="2"/>
            <a:endCxn id="343" idx="0"/>
          </p:cNvCxnSpPr>
          <p:nvPr/>
        </p:nvCxnSpPr>
        <p:spPr>
          <a:xfrm flipH="1">
            <a:off x="5156963" y="2648400"/>
            <a:ext cx="764400" cy="418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41"/>
          <p:cNvCxnSpPr>
            <a:stCxn id="323" idx="2"/>
            <a:endCxn id="344" idx="0"/>
          </p:cNvCxnSpPr>
          <p:nvPr/>
        </p:nvCxnSpPr>
        <p:spPr>
          <a:xfrm flipH="1">
            <a:off x="5753663" y="2648400"/>
            <a:ext cx="167700" cy="4182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41"/>
          <p:cNvCxnSpPr>
            <a:stCxn id="324" idx="2"/>
            <a:endCxn id="345" idx="0"/>
          </p:cNvCxnSpPr>
          <p:nvPr/>
        </p:nvCxnSpPr>
        <p:spPr>
          <a:xfrm flipH="1">
            <a:off x="6350588" y="2648400"/>
            <a:ext cx="221100" cy="418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p41"/>
          <p:cNvCxnSpPr>
            <a:stCxn id="324" idx="2"/>
            <a:endCxn id="346" idx="0"/>
          </p:cNvCxnSpPr>
          <p:nvPr/>
        </p:nvCxnSpPr>
        <p:spPr>
          <a:xfrm>
            <a:off x="6571688" y="2648400"/>
            <a:ext cx="375600" cy="418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41"/>
          <p:cNvCxnSpPr>
            <a:stCxn id="324" idx="2"/>
            <a:endCxn id="347" idx="0"/>
          </p:cNvCxnSpPr>
          <p:nvPr/>
        </p:nvCxnSpPr>
        <p:spPr>
          <a:xfrm>
            <a:off x="6571688" y="2648400"/>
            <a:ext cx="972600" cy="418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41"/>
          <p:cNvCxnSpPr>
            <a:stCxn id="324" idx="2"/>
            <a:endCxn id="348" idx="0"/>
          </p:cNvCxnSpPr>
          <p:nvPr/>
        </p:nvCxnSpPr>
        <p:spPr>
          <a:xfrm>
            <a:off x="6571688" y="2648400"/>
            <a:ext cx="1569300" cy="418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41"/>
          <p:cNvCxnSpPr>
            <a:stCxn id="324" idx="2"/>
            <a:endCxn id="349" idx="0"/>
          </p:cNvCxnSpPr>
          <p:nvPr/>
        </p:nvCxnSpPr>
        <p:spPr>
          <a:xfrm>
            <a:off x="6571688" y="2648400"/>
            <a:ext cx="2166000" cy="4182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p41"/>
          <p:cNvSpPr txBox="1"/>
          <p:nvPr/>
        </p:nvSpPr>
        <p:spPr>
          <a:xfrm>
            <a:off x="4564125" y="741775"/>
            <a:ext cx="3345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2825500" y="4012063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3580225" y="4012063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4334950" y="4012063"/>
            <a:ext cx="513300" cy="42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9" name="Google Shape;369;p41"/>
          <p:cNvCxnSpPr>
            <a:stCxn id="314" idx="1"/>
          </p:cNvCxnSpPr>
          <p:nvPr/>
        </p:nvCxnSpPr>
        <p:spPr>
          <a:xfrm rot="10800000">
            <a:off x="5326200" y="915475"/>
            <a:ext cx="1080900" cy="101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1"/>
          <p:cNvCxnSpPr>
            <a:stCxn id="314" idx="2"/>
          </p:cNvCxnSpPr>
          <p:nvPr/>
        </p:nvCxnSpPr>
        <p:spPr>
          <a:xfrm>
            <a:off x="7684500" y="1917175"/>
            <a:ext cx="960000" cy="1130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" name="Google Shape;371;p41"/>
          <p:cNvSpPr/>
          <p:nvPr/>
        </p:nvSpPr>
        <p:spPr>
          <a:xfrm>
            <a:off x="4121025" y="645375"/>
            <a:ext cx="1221000" cy="653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 txBox="1"/>
          <p:nvPr/>
        </p:nvSpPr>
        <p:spPr>
          <a:xfrm>
            <a:off x="5089675" y="3582763"/>
            <a:ext cx="2554800" cy="130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Mas esses números também precisam de decomposição, para conseguirmos dividir.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3" name="Google Shape;373;p41"/>
          <p:cNvGraphicFramePr/>
          <p:nvPr/>
        </p:nvGraphicFramePr>
        <p:xfrm>
          <a:off x="382575" y="50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{38502F79-6128-48A2-9E79-7A406151E75E}</a:tableStyleId>
              </a:tblPr>
              <a:tblGrid>
                <a:gridCol w="11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domingo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segunda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terça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quarta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quinta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sexta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sábado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50+20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(4:3)</PresentationFormat>
  <Slides>18</Slides>
  <Notes>18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Michelle Amorim</cp:lastModifiedBy>
  <cp:revision>1</cp:revision>
  <dcterms:modified xsi:type="dcterms:W3CDTF">2022-07-27T10:50:19Z</dcterms:modified>
</cp:coreProperties>
</file>