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embeddedFontLst>
    <p:embeddedFont>
      <p:font typeface="Maven Pro" panose="020B0604020202020204" charset="0"/>
      <p:regular r:id="rId12"/>
      <p:bold r:id="rId13"/>
    </p:embeddedFont>
    <p:embeddedFont>
      <p:font typeface="Nunito" panose="020F0502020204030204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706" y="30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9ae5baf937_0_3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9ae5baf937_0_3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9ae5baf937_0_3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9ae5baf937_0_3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39ae5baf937_0_3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39ae5baf937_0_3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9ae5baf937_0_3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39ae5baf937_0_3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9ae5baf937_0_3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9ae5baf937_0_3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39ae5baf937_0_3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39ae5baf937_0_3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9ae5baf937_0_39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9ae5baf937_0_39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39ae5baf937_0_4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39ae5baf937_0_4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82" name="Google Shape;82;p3"/>
          <p:cNvSpPr txBox="1">
            <a:spLocks noGrp="1"/>
          </p:cNvSpPr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3" name="Google Shape;83;p3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762100" y="581750"/>
            <a:ext cx="62991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3000"/>
              <a:t>Primera Entrega - Data Science II</a:t>
            </a:r>
            <a:endParaRPr sz="300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762100" y="2302150"/>
            <a:ext cx="7207500" cy="195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000" b="1" dirty="0"/>
              <a:t>Uso de redes sociales y bienestar emocional y mental en estudiantes</a:t>
            </a:r>
            <a:endParaRPr sz="20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Autor: Julieta Gómez</a:t>
            </a: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 dirty="0"/>
              <a:t>Año: 2025</a:t>
            </a:r>
            <a:endParaRPr sz="1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title"/>
          </p:nvPr>
        </p:nvSpPr>
        <p:spPr>
          <a:xfrm>
            <a:off x="1542550" y="484763"/>
            <a:ext cx="41301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Contexto y Audiencia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body" idx="1"/>
          </p:nvPr>
        </p:nvSpPr>
        <p:spPr>
          <a:xfrm>
            <a:off x="1303800" y="1412175"/>
            <a:ext cx="7030500" cy="311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 b="1"/>
              <a:t>Contexto</a:t>
            </a:r>
            <a:r>
              <a:rPr lang="es" sz="2000"/>
              <a:t>: En un contexto donde las redes sociales ocupan gran parte del tiempo de los jóvenes, este proyecto busca analizar cómo el uso diario de estas plataformas impacta en el descanso y el bienestar emocional de los estudiantes.</a:t>
            </a:r>
            <a:endParaRPr sz="2000"/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2000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s" sz="2000" b="1"/>
              <a:t>Audiencia</a:t>
            </a:r>
            <a:r>
              <a:rPr lang="es" sz="2000"/>
              <a:t>: Este análisis está orientado a docentes, profesionales y estudiantes interesados en el comportamiento digital, la educación y la salud mental.</a:t>
            </a:r>
            <a:endParaRPr sz="2000"/>
          </a:p>
        </p:txBody>
      </p:sp>
      <p:pic>
        <p:nvPicPr>
          <p:cNvPr id="285" name="Google Shape;285;p14" title="publico-objetiv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1750" y="544437"/>
            <a:ext cx="879974" cy="879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Hipótesis o Preguntas de interés</a:t>
            </a:r>
            <a:endParaRPr/>
          </a:p>
        </p:txBody>
      </p:sp>
      <p:sp>
        <p:nvSpPr>
          <p:cNvPr id="291" name="Google Shape;291;p15"/>
          <p:cNvSpPr txBox="1">
            <a:spLocks noGrp="1"/>
          </p:cNvSpPr>
          <p:nvPr>
            <p:ph type="body" idx="1"/>
          </p:nvPr>
        </p:nvSpPr>
        <p:spPr>
          <a:xfrm>
            <a:off x="2547400" y="1597875"/>
            <a:ext cx="5732100" cy="301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500" b="1"/>
              <a:t>Hipótesis principal: </a:t>
            </a:r>
            <a:r>
              <a:rPr lang="es" sz="1500"/>
              <a:t>El uso intensivo de redes sociales se asocia con un menor descanso y un bienestar emocional más bajo</a:t>
            </a: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1500" b="1"/>
              <a:t>Preguntas de interés:.</a:t>
            </a:r>
            <a:endParaRPr sz="1500" b="1"/>
          </a:p>
          <a:p>
            <a:pPr marL="457200" lvl="0" indent="-323850" algn="l" rtl="0">
              <a:spcBef>
                <a:spcPts val="120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¿Qué plataformas concentran más tiempo diario?</a:t>
            </a:r>
            <a:br>
              <a:rPr lang="es" sz="1500"/>
            </a:b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¿Existen diferencias de uso entre géneros?</a:t>
            </a:r>
            <a:br>
              <a:rPr lang="es" sz="1500"/>
            </a:br>
            <a:endParaRPr sz="1500"/>
          </a:p>
          <a:p>
            <a:pPr marL="457200" lvl="0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●"/>
            </a:pPr>
            <a:r>
              <a:rPr lang="es" sz="1500"/>
              <a:t>¿Cómo varía la salud mental según las horas de sueño?</a:t>
            </a:r>
            <a:endParaRPr sz="15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500" b="1"/>
          </a:p>
        </p:txBody>
      </p:sp>
      <p:pic>
        <p:nvPicPr>
          <p:cNvPr id="292" name="Google Shape;292;p15" title="hipotesis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3625" y="1526175"/>
            <a:ext cx="999300" cy="999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15" title="pregunta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16225" y="2958750"/>
            <a:ext cx="1194100" cy="1194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56424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Datos y herramientas utilizadas</a:t>
            </a:r>
            <a:endParaRPr/>
          </a:p>
        </p:txBody>
      </p:sp>
      <p:sp>
        <p:nvSpPr>
          <p:cNvPr id="299" name="Google Shape;299;p16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Dataset: Students Social Media Addiction.csv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API: RestCountries (países, regiones, población)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Librerías: Pandas, Numpy, SQLite3, Matplotlib, Seaborn, Statsmodels, GeoPandas, Scikit-learn</a:t>
            </a:r>
            <a:endParaRPr sz="20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s" sz="2000"/>
              <a:t>Entorno; Google Colab</a:t>
            </a:r>
            <a:endParaRPr sz="2000"/>
          </a:p>
        </p:txBody>
      </p:sp>
      <p:pic>
        <p:nvPicPr>
          <p:cNvPr id="300" name="Google Shape;300;p16" title="logotipo-de-python-language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07950" y="624688"/>
            <a:ext cx="947075" cy="94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7"/>
          <p:cNvSpPr txBox="1">
            <a:spLocks noGrp="1"/>
          </p:cNvSpPr>
          <p:nvPr>
            <p:ph type="title"/>
          </p:nvPr>
        </p:nvSpPr>
        <p:spPr>
          <a:xfrm>
            <a:off x="1303800" y="471575"/>
            <a:ext cx="7030500" cy="9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exploratorio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50" b="0"/>
              <a:t>¿Qué patrones se observan en el comportamiento digital?</a:t>
            </a:r>
            <a:endParaRPr sz="1650" b="0"/>
          </a:p>
        </p:txBody>
      </p:sp>
      <p:sp>
        <p:nvSpPr>
          <p:cNvPr id="306" name="Google Shape;306;p17"/>
          <p:cNvSpPr txBox="1">
            <a:spLocks noGrp="1"/>
          </p:cNvSpPr>
          <p:nvPr>
            <p:ph type="body" idx="1"/>
          </p:nvPr>
        </p:nvSpPr>
        <p:spPr>
          <a:xfrm>
            <a:off x="738200" y="4043575"/>
            <a:ext cx="7239600" cy="77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600"/>
              <a:t>Se observaron correlaciones negativas entre el uso de redes sociales y las horas de sueño, y entre el uso y el puntaje de salud mental.</a:t>
            </a:r>
            <a:endParaRPr sz="46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600"/>
              <a:t>Los usuarios con más de 6 horas diarias presentan menor bienestar emocional promedio.</a:t>
            </a:r>
            <a:endParaRPr sz="4600"/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2000"/>
          </a:p>
        </p:txBody>
      </p:sp>
      <p:pic>
        <p:nvPicPr>
          <p:cNvPr id="307" name="Google Shape;307;p17" title="heatmap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9225" y="1461725"/>
            <a:ext cx="3405966" cy="2581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308" name="Google Shape;3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903" y="1362400"/>
            <a:ext cx="3899847" cy="258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18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Storytelling GIS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50" b="0"/>
              <a:t>Mapa: uso promedio por país</a:t>
            </a:r>
            <a:endParaRPr sz="1650" b="0"/>
          </a:p>
        </p:txBody>
      </p:sp>
      <p:sp>
        <p:nvSpPr>
          <p:cNvPr id="314" name="Google Shape;314;p18"/>
          <p:cNvSpPr txBox="1">
            <a:spLocks noGrp="1"/>
          </p:cNvSpPr>
          <p:nvPr>
            <p:ph type="body" idx="1"/>
          </p:nvPr>
        </p:nvSpPr>
        <p:spPr>
          <a:xfrm>
            <a:off x="1134675" y="4192425"/>
            <a:ext cx="7030500" cy="1084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"/>
              <a:t>El mapa GIS muestra que las regiones de América y Asia presentan los valores promedio más altos de uso diario.</a:t>
            </a:r>
            <a:endParaRPr sz="12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s" sz="1200"/>
              <a:t>Esto podría reflejar hábitos digitales más intensivos en contextos con alta conectividad y penetración tecnológica.</a:t>
            </a:r>
            <a:endParaRPr sz="1200"/>
          </a:p>
        </p:txBody>
      </p:sp>
      <p:pic>
        <p:nvPicPr>
          <p:cNvPr id="315" name="Google Shape;31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03800" y="1495050"/>
            <a:ext cx="3664474" cy="269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1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Análisis univariado, bivariado y multivariado</a:t>
            </a:r>
            <a:endParaRPr/>
          </a:p>
        </p:txBody>
      </p:sp>
      <p:sp>
        <p:nvSpPr>
          <p:cNvPr id="321" name="Google Shape;321;p19"/>
          <p:cNvSpPr txBox="1">
            <a:spLocks noGrp="1"/>
          </p:cNvSpPr>
          <p:nvPr>
            <p:ph type="body" idx="1"/>
          </p:nvPr>
        </p:nvSpPr>
        <p:spPr>
          <a:xfrm>
            <a:off x="1303800" y="3814350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800"/>
              <a:t>El modelo de regresión múltiple confirmó que las horas de uso y el nivel de adicción son predictores significativos del bienestar emocional.</a:t>
            </a:r>
            <a:endParaRPr sz="48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800"/>
              <a:t>El ANOVA mostró diferencias estadísticamente significativas en la salud mental entre niveles de uso (“bajo”, “alto”, “muy alto”).</a:t>
            </a:r>
            <a:endParaRPr sz="48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22" name="Google Shape;322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150" y="1597875"/>
            <a:ext cx="3391425" cy="2245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3" name="Google Shape;32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424625" y="1597875"/>
            <a:ext cx="2719467" cy="2245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20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 Insights y Recomendaciones</a:t>
            </a:r>
            <a:endParaRPr/>
          </a:p>
        </p:txBody>
      </p:sp>
      <p:sp>
        <p:nvSpPr>
          <p:cNvPr id="329" name="Google Shape;329;p20"/>
          <p:cNvSpPr txBox="1">
            <a:spLocks noGrp="1"/>
          </p:cNvSpPr>
          <p:nvPr>
            <p:ph type="body" idx="1"/>
          </p:nvPr>
        </p:nvSpPr>
        <p:spPr>
          <a:xfrm>
            <a:off x="4409275" y="1353100"/>
            <a:ext cx="4467000" cy="356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</a:rPr>
              <a:t>Insights principales:</a:t>
            </a:r>
            <a:endParaRPr sz="4000" b="1">
              <a:solidFill>
                <a:srgbClr val="000000"/>
              </a:solidFill>
            </a:endParaRPr>
          </a:p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s" sz="4000">
                <a:solidFill>
                  <a:srgbClr val="000000"/>
                </a:solidFill>
              </a:rPr>
              <a:t>Mayor uso = menor descanso. </a:t>
            </a:r>
            <a:br>
              <a:rPr lang="es" sz="4000">
                <a:solidFill>
                  <a:srgbClr val="000000"/>
                </a:solidFill>
              </a:rPr>
            </a:br>
            <a:endParaRPr sz="4000">
              <a:solidFill>
                <a:srgbClr val="000000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s" sz="4000">
                <a:solidFill>
                  <a:srgbClr val="000000"/>
                </a:solidFill>
              </a:rPr>
              <a:t>Los usuarios intensivos muestran mayor adicción y menor bienestar.</a:t>
            </a:r>
            <a:br>
              <a:rPr lang="es" sz="4000">
                <a:solidFill>
                  <a:srgbClr val="000000"/>
                </a:solidFill>
              </a:rPr>
            </a:br>
            <a:endParaRPr sz="4000">
              <a:solidFill>
                <a:srgbClr val="000000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s" sz="4000">
                <a:solidFill>
                  <a:srgbClr val="000000"/>
                </a:solidFill>
              </a:rPr>
              <a:t>TikTok e Instagram concentran el mayor tiempo de permanencia.</a:t>
            </a:r>
            <a:br>
              <a:rPr lang="es" sz="4000">
                <a:solidFill>
                  <a:srgbClr val="000000"/>
                </a:solidFill>
              </a:rPr>
            </a:br>
            <a:endParaRPr sz="4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4000" b="1">
                <a:solidFill>
                  <a:srgbClr val="000000"/>
                </a:solidFill>
              </a:rPr>
              <a:t>Recomendaciones:</a:t>
            </a:r>
            <a:endParaRPr sz="4000" b="1">
              <a:solidFill>
                <a:srgbClr val="000000"/>
              </a:solidFill>
            </a:endParaRPr>
          </a:p>
          <a:p>
            <a:pPr marL="457200" lvl="0" indent="-2921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s" sz="4000">
                <a:solidFill>
                  <a:srgbClr val="000000"/>
                </a:solidFill>
              </a:rPr>
              <a:t>Fomentar pausas digitales y límites nocturnos.</a:t>
            </a:r>
            <a:br>
              <a:rPr lang="es" sz="4000">
                <a:solidFill>
                  <a:srgbClr val="000000"/>
                </a:solidFill>
              </a:rPr>
            </a:br>
            <a:endParaRPr sz="4000">
              <a:solidFill>
                <a:srgbClr val="000000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s" sz="4000">
                <a:solidFill>
                  <a:srgbClr val="000000"/>
                </a:solidFill>
              </a:rPr>
              <a:t>Promover educación digital en instituciones educativas.</a:t>
            </a:r>
            <a:br>
              <a:rPr lang="es" sz="4000">
                <a:solidFill>
                  <a:srgbClr val="000000"/>
                </a:solidFill>
              </a:rPr>
            </a:br>
            <a:endParaRPr sz="4000">
              <a:solidFill>
                <a:srgbClr val="000000"/>
              </a:solidFill>
            </a:endParaRPr>
          </a:p>
          <a:p>
            <a:pPr marL="457200" lvl="0" indent="-29210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Nunito"/>
              <a:buChar char="●"/>
            </a:pPr>
            <a:r>
              <a:rPr lang="es" sz="4000">
                <a:solidFill>
                  <a:srgbClr val="000000"/>
                </a:solidFill>
              </a:rPr>
              <a:t>Desarrollar estrategias de autocuidado tecnológico.</a:t>
            </a:r>
            <a:endParaRPr sz="400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30" name="Google Shape;330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2998" y="1353038"/>
            <a:ext cx="3678825" cy="3565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1" name="Google Shape;331;p20" title="dormi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737300" y="1680875"/>
            <a:ext cx="302950" cy="3029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2" name="Google Shape;332;p20" title="moon_1614171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652576" y="3416725"/>
            <a:ext cx="248375" cy="24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3" name="Google Shape;333;p20" title="medios-de-comunicacion-social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77625" y="2491200"/>
            <a:ext cx="382225" cy="382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"/>
          <p:cNvSpPr txBox="1">
            <a:spLocks noGrp="1"/>
          </p:cNvSpPr>
          <p:nvPr>
            <p:ph type="title"/>
          </p:nvPr>
        </p:nvSpPr>
        <p:spPr>
          <a:xfrm>
            <a:off x="1303800" y="501425"/>
            <a:ext cx="7030500" cy="1096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Conclusiones generales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1650" b="0"/>
              <a:t>Lo que aprendimos del análisis</a:t>
            </a:r>
            <a:endParaRPr sz="1650" b="0"/>
          </a:p>
        </p:txBody>
      </p:sp>
      <p:sp>
        <p:nvSpPr>
          <p:cNvPr id="339" name="Google Shape;339;p21"/>
          <p:cNvSpPr txBox="1">
            <a:spLocks noGrp="1"/>
          </p:cNvSpPr>
          <p:nvPr>
            <p:ph type="body" idx="1"/>
          </p:nvPr>
        </p:nvSpPr>
        <p:spPr>
          <a:xfrm>
            <a:off x="1194375" y="3595475"/>
            <a:ext cx="7030500" cy="167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10000"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/>
              <a:t>El análisis confirma una relación negativa entre el uso excesivo de redes sociales y el bienestar emocional de los estudiantes.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s" sz="2100"/>
              <a:t>La combinación de SQL, limpieza de datos, visualización y análisis estadístico permitió transformar los datos en evidencia interpretativa, mostrando el valor del enfoque de Data Science para comprender fenómenos sociales.</a:t>
            </a:r>
            <a:endParaRPr sz="21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340" name="Google Shape;34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94375" y="1395051"/>
            <a:ext cx="7599950" cy="2154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469</Words>
  <Application>Microsoft Office PowerPoint</Application>
  <PresentationFormat>Presentación en pantalla (16:9)</PresentationFormat>
  <Paragraphs>46</Paragraphs>
  <Slides>9</Slides>
  <Notes>9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Nunito</vt:lpstr>
      <vt:lpstr>Arial</vt:lpstr>
      <vt:lpstr>Maven Pro</vt:lpstr>
      <vt:lpstr>Momentum</vt:lpstr>
      <vt:lpstr>Primera Entrega - Data Science II</vt:lpstr>
      <vt:lpstr>Contexto y Audiencia</vt:lpstr>
      <vt:lpstr>Hipótesis o Preguntas de interés</vt:lpstr>
      <vt:lpstr>Datos y herramientas utilizadas</vt:lpstr>
      <vt:lpstr>Análisis exploratorio ¿Qué patrones se observan en el comportamiento digital?</vt:lpstr>
      <vt:lpstr>Storytelling GIS Mapa: uso promedio por país</vt:lpstr>
      <vt:lpstr>Análisis univariado, bivariado y multivariado</vt:lpstr>
      <vt:lpstr> Insights y Recomendaciones</vt:lpstr>
      <vt:lpstr>Conclusiones generales Lo que aprendimos del análisis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Julieta .</cp:lastModifiedBy>
  <cp:revision>1</cp:revision>
  <dcterms:modified xsi:type="dcterms:W3CDTF">2025-10-19T02:23:20Z</dcterms:modified>
</cp:coreProperties>
</file>