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Fira Sans Medium"/>
      <p:regular r:id="rId23"/>
      <p:bold r:id="rId24"/>
      <p:italic r:id="rId25"/>
      <p:boldItalic r:id="rId26"/>
    </p:embeddedFont>
    <p:embeddedFont>
      <p:font typeface="Fira Sans SemiBold"/>
      <p:regular r:id="rId27"/>
      <p:bold r:id="rId28"/>
      <p:italic r:id="rId29"/>
      <p:boldItalic r:id="rId30"/>
    </p:embeddedFont>
    <p:embeddedFont>
      <p:font typeface="DM Serif Text"/>
      <p:regular r:id="rId31"/>
      <p:italic r:id="rId32"/>
    </p:embeddedFont>
    <p:embeddedFont>
      <p:font typeface="Fira Sans"/>
      <p:regular r:id="rId33"/>
      <p:bold r:id="rId34"/>
      <p:italic r:id="rId35"/>
      <p:boldItalic r:id="rId36"/>
    </p:embeddedFont>
    <p:embeddedFont>
      <p:font typeface="DM Serif Display"/>
      <p:regular r:id="rId37"/>
      <p:italic r:id="rId38"/>
    </p:embeddedFont>
    <p:embeddedFont>
      <p:font typeface="Karl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bold.fntdata"/><Relationship Id="rId20" Type="http://schemas.openxmlformats.org/officeDocument/2006/relationships/slide" Target="slides/slide14.xml"/><Relationship Id="rId42" Type="http://schemas.openxmlformats.org/officeDocument/2006/relationships/font" Target="fonts/Karla-boldItalic.fntdata"/><Relationship Id="rId41" Type="http://schemas.openxmlformats.org/officeDocument/2006/relationships/font" Target="fonts/Karla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FiraSansMedium-bold.fntdata"/><Relationship Id="rId23" Type="http://schemas.openxmlformats.org/officeDocument/2006/relationships/font" Target="fonts/FiraSans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Medium-boldItalic.fntdata"/><Relationship Id="rId25" Type="http://schemas.openxmlformats.org/officeDocument/2006/relationships/font" Target="fonts/FiraSansMedium-italic.fntdata"/><Relationship Id="rId28" Type="http://schemas.openxmlformats.org/officeDocument/2006/relationships/font" Target="fonts/FiraSansSemiBold-bold.fntdata"/><Relationship Id="rId27" Type="http://schemas.openxmlformats.org/officeDocument/2006/relationships/font" Target="fonts/FiraSans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erifText-regular.fntdata"/><Relationship Id="rId30" Type="http://schemas.openxmlformats.org/officeDocument/2006/relationships/font" Target="fonts/FiraSans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FiraSans-regular.fntdata"/><Relationship Id="rId10" Type="http://schemas.openxmlformats.org/officeDocument/2006/relationships/slide" Target="slides/slide4.xml"/><Relationship Id="rId32" Type="http://schemas.openxmlformats.org/officeDocument/2006/relationships/font" Target="fonts/DMSerifText-italic.fntdata"/><Relationship Id="rId13" Type="http://schemas.openxmlformats.org/officeDocument/2006/relationships/slide" Target="slides/slide7.xml"/><Relationship Id="rId35" Type="http://schemas.openxmlformats.org/officeDocument/2006/relationships/font" Target="fonts/FiraSans-italic.fntdata"/><Relationship Id="rId12" Type="http://schemas.openxmlformats.org/officeDocument/2006/relationships/slide" Target="slides/slide6.xml"/><Relationship Id="rId34" Type="http://schemas.openxmlformats.org/officeDocument/2006/relationships/font" Target="fonts/FiraSans-bold.fntdata"/><Relationship Id="rId15" Type="http://schemas.openxmlformats.org/officeDocument/2006/relationships/slide" Target="slides/slide9.xml"/><Relationship Id="rId37" Type="http://schemas.openxmlformats.org/officeDocument/2006/relationships/font" Target="fonts/DMSerifDisplay-regular.fntdata"/><Relationship Id="rId14" Type="http://schemas.openxmlformats.org/officeDocument/2006/relationships/slide" Target="slides/slide8.xml"/><Relationship Id="rId36" Type="http://schemas.openxmlformats.org/officeDocument/2006/relationships/font" Target="fonts/FiraSans-boldItalic.fntdata"/><Relationship Id="rId17" Type="http://schemas.openxmlformats.org/officeDocument/2006/relationships/slide" Target="slides/slide11.xml"/><Relationship Id="rId39" Type="http://schemas.openxmlformats.org/officeDocument/2006/relationships/font" Target="fonts/Karla-regular.fntdata"/><Relationship Id="rId16" Type="http://schemas.openxmlformats.org/officeDocument/2006/relationships/slide" Target="slides/slide10.xml"/><Relationship Id="rId38" Type="http://schemas.openxmlformats.org/officeDocument/2006/relationships/font" Target="fonts/DMSerifDispl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29331ac5_0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2229331ac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227d3c080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2227d3c08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227d3c080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227d3c080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227d3c080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227d3c08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27d3c080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27d3c080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27d3c08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27d3c08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227d3c080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227d3c080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27d3c08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227d3c08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27d3c080_0_515:notes"/>
          <p:cNvSpPr/>
          <p:nvPr>
            <p:ph idx="2" type="sldImg"/>
          </p:nvPr>
        </p:nvSpPr>
        <p:spPr>
          <a:xfrm>
            <a:off x="397565" y="685488"/>
            <a:ext cx="606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2227d3c080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00" lIns="91300" spcFirstLastPara="1" rIns="91300" wrap="square" tIns="91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27d3c08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27d3c08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29331ac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229331ac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29331ac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229331ac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29331ac5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29331ac5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29331ac5_0_6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2229331ac5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227d3c0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227d3c0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227d3c08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227d3c08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07194" y="178941"/>
            <a:ext cx="78867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000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0050" y="10263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200"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88150" y="4767275"/>
            <a:ext cx="3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407194" y="178941"/>
            <a:ext cx="78867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000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400050" y="10263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200"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688150" y="4767275"/>
            <a:ext cx="3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63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 rot="10800000">
            <a:off x="6658550" y="-50"/>
            <a:ext cx="2485200" cy="2485200"/>
          </a:xfrm>
          <a:prstGeom prst="rtTriangle">
            <a:avLst/>
          </a:prstGeom>
          <a:solidFill>
            <a:srgbClr val="FAD5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804926" y="-938683"/>
            <a:ext cx="1949949" cy="381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/>
          <p:cNvPicPr preferRelativeResize="0"/>
          <p:nvPr/>
        </p:nvPicPr>
        <p:blipFill rotWithShape="1">
          <a:blip r:embed="rId4">
            <a:alphaModFix/>
          </a:blip>
          <a:srcRect b="0" l="0" r="10" t="0"/>
          <a:stretch/>
        </p:blipFill>
        <p:spPr>
          <a:xfrm>
            <a:off x="378079" y="4660525"/>
            <a:ext cx="2094225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7"/>
          <p:cNvSpPr txBox="1"/>
          <p:nvPr/>
        </p:nvSpPr>
        <p:spPr>
          <a:xfrm>
            <a:off x="294500" y="1664975"/>
            <a:ext cx="7529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Intro to Data Science: </a:t>
            </a:r>
            <a:endParaRPr sz="48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CRISP-DM</a:t>
            </a:r>
            <a:endParaRPr sz="36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/>
        </p:nvSpPr>
        <p:spPr>
          <a:xfrm>
            <a:off x="0" y="0"/>
            <a:ext cx="9144000" cy="105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 txBox="1"/>
          <p:nvPr>
            <p:ph type="title"/>
          </p:nvPr>
        </p:nvSpPr>
        <p:spPr>
          <a:xfrm>
            <a:off x="280855" y="292925"/>
            <a:ext cx="851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018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Preparation (Exploring)</a:t>
            </a:r>
            <a:endParaRPr>
              <a:solidFill>
                <a:srgbClr val="10182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10182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10182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3267800" y="2468775"/>
            <a:ext cx="2816400" cy="2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●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Counts of values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32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●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Null values, outliers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32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●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Central Tendencies 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3200" lvl="1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○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Mean, Median, Mode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32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●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Spread 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3200" lvl="1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○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Variance, Std. Dev.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32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●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Value Counts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5912825" y="2468775"/>
            <a:ext cx="28818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●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Improves your Business Understanding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32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●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Generates good starting questions for you to test and refine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183175" y="2468775"/>
            <a:ext cx="29205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●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Yes…stare (⚆_⚆) at your data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32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●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Helps prime your brain for patterns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32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Fira Sans"/>
              <a:buChar char="●"/>
            </a:pPr>
            <a:r>
              <a:rPr lang="en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Orients you to better deal with abstractions</a:t>
            </a:r>
            <a:endParaRPr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370700" y="1619198"/>
            <a:ext cx="2254200" cy="553200"/>
          </a:xfrm>
          <a:prstGeom prst="roundRect">
            <a:avLst>
              <a:gd fmla="val 16667" name="adj"/>
            </a:avLst>
          </a:prstGeom>
          <a:solidFill>
            <a:srgbClr val="DE4B51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3311068" y="1619198"/>
            <a:ext cx="2254200" cy="553200"/>
          </a:xfrm>
          <a:prstGeom prst="roundRect">
            <a:avLst>
              <a:gd fmla="val 16667" name="adj"/>
            </a:avLst>
          </a:prstGeom>
          <a:solidFill>
            <a:srgbClr val="385E71">
              <a:alpha val="8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6251399" y="1608681"/>
            <a:ext cx="2254200" cy="553200"/>
          </a:xfrm>
          <a:prstGeom prst="roundRect">
            <a:avLst>
              <a:gd fmla="val 16667" name="adj"/>
            </a:avLst>
          </a:prstGeom>
          <a:solidFill>
            <a:srgbClr val="54A09E">
              <a:alpha val="80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389363" y="1766471"/>
            <a:ext cx="225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LOOK AT THE DATA</a:t>
            </a:r>
            <a:endParaRPr sz="17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6269986" y="1766471"/>
            <a:ext cx="2217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Iterative Process</a:t>
            </a:r>
            <a:endParaRPr sz="17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3311154" y="1766471"/>
            <a:ext cx="225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Descriptive Statistics</a:t>
            </a:r>
            <a:endParaRPr sz="17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 rotWithShape="1">
          <a:blip r:embed="rId3">
            <a:alphaModFix/>
          </a:blip>
          <a:srcRect b="-10" l="0" r="0" t="0"/>
          <a:stretch/>
        </p:blipFill>
        <p:spPr>
          <a:xfrm>
            <a:off x="370700" y="4817918"/>
            <a:ext cx="1205250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/>
        </p:nvSpPr>
        <p:spPr>
          <a:xfrm>
            <a:off x="528900" y="1116338"/>
            <a:ext cx="80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needs to be done to the data before you can start to analyze?</a:t>
            </a:r>
            <a:endParaRPr sz="1600">
              <a:solidFill>
                <a:srgbClr val="22222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699" y="3439894"/>
            <a:ext cx="2217001" cy="150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63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 amt="60000"/>
          </a:blip>
          <a:srcRect b="-302" l="24282" r="1890" t="8492"/>
          <a:stretch/>
        </p:blipFill>
        <p:spPr>
          <a:xfrm>
            <a:off x="0" y="0"/>
            <a:ext cx="2479426" cy="26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3049050" y="1173625"/>
            <a:ext cx="58395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3F3F3"/>
                </a:solidFill>
                <a:latin typeface="DM Serif Text"/>
                <a:ea typeface="DM Serif Text"/>
                <a:cs typeface="DM Serif Text"/>
                <a:sym typeface="DM Serif Text"/>
              </a:rPr>
              <a:t>Modeling</a:t>
            </a:r>
            <a:endParaRPr sz="3000">
              <a:solidFill>
                <a:srgbClr val="F3F3F3"/>
              </a:solidFill>
              <a:latin typeface="DM Serif Text"/>
              <a:ea typeface="DM Serif Text"/>
              <a:cs typeface="DM Serif Text"/>
              <a:sym typeface="DM Serif Tex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Establish a Baseline Model 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Analyze the metrics in context of your Business Understanding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Refine any Data Preparation that is needed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Consider some of the flaws of the model and improvements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Compare metrics between multiple models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Iterate until you have some solid recommendations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" name="Google Shape;262;p37"/>
          <p:cNvSpPr/>
          <p:nvPr/>
        </p:nvSpPr>
        <p:spPr>
          <a:xfrm rot="-5400000">
            <a:off x="1071550" y="1224475"/>
            <a:ext cx="1358100" cy="1388400"/>
          </a:xfrm>
          <a:prstGeom prst="rtTriangle">
            <a:avLst/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/>
          <p:nvPr/>
        </p:nvSpPr>
        <p:spPr>
          <a:xfrm rot="-5400000">
            <a:off x="7770750" y="3770250"/>
            <a:ext cx="1358100" cy="1388400"/>
          </a:xfrm>
          <a:prstGeom prst="rtTriangle">
            <a:avLst/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4">
            <a:alphaModFix/>
          </a:blip>
          <a:srcRect b="0" l="0" r="10" t="0"/>
          <a:stretch/>
        </p:blipFill>
        <p:spPr>
          <a:xfrm>
            <a:off x="373054" y="4817925"/>
            <a:ext cx="1205123" cy="1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576" y="2791975"/>
            <a:ext cx="2729247" cy="18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/>
          <p:nvPr/>
        </p:nvSpPr>
        <p:spPr>
          <a:xfrm>
            <a:off x="366575" y="915725"/>
            <a:ext cx="8406600" cy="36138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/>
          <p:nvPr/>
        </p:nvSpPr>
        <p:spPr>
          <a:xfrm>
            <a:off x="366575" y="915725"/>
            <a:ext cx="8406600" cy="40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b="-10" l="0" r="0" t="0"/>
          <a:stretch/>
        </p:blipFill>
        <p:spPr>
          <a:xfrm>
            <a:off x="370700" y="4817918"/>
            <a:ext cx="1205250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>
            <p:ph type="title"/>
          </p:nvPr>
        </p:nvSpPr>
        <p:spPr>
          <a:xfrm>
            <a:off x="284427" y="156525"/>
            <a:ext cx="81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00">
                <a:solidFill>
                  <a:srgbClr val="1018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Initial Metrics</a:t>
            </a:r>
            <a:endParaRPr sz="2200">
              <a:solidFill>
                <a:srgbClr val="DE4B5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849925" y="920625"/>
            <a:ext cx="7850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The first model we run will be simple and allow us to set baseline metrics to compare future models.</a:t>
            </a:r>
            <a:endParaRPr sz="13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366675" y="1438350"/>
            <a:ext cx="411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2222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Explained Variance:</a:t>
            </a:r>
            <a:endParaRPr sz="2400">
              <a:solidFill>
                <a:srgbClr val="22222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512675" y="1992448"/>
            <a:ext cx="3970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R-Squared score 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Initial model doesn’t tell us much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For comparing multiple models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Score closer to 1.0 is best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4664425" y="1438350"/>
            <a:ext cx="411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Root Mean Square Error:</a:t>
            </a:r>
            <a:endParaRPr sz="2100">
              <a:solidFill>
                <a:srgbClr val="22222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4583725" y="1992450"/>
            <a:ext cx="4116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Tells us how “off” our model is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RMSE is in the units of our feature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What if my model is </a:t>
            </a:r>
            <a:r>
              <a:rPr i="1"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Terrible!?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This is okay!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63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9"/>
          <p:cNvPicPr preferRelativeResize="0"/>
          <p:nvPr/>
        </p:nvPicPr>
        <p:blipFill rotWithShape="1">
          <a:blip r:embed="rId3">
            <a:alphaModFix amt="60000"/>
          </a:blip>
          <a:srcRect b="-302" l="24282" r="1890" t="8492"/>
          <a:stretch/>
        </p:blipFill>
        <p:spPr>
          <a:xfrm>
            <a:off x="0" y="0"/>
            <a:ext cx="2479426" cy="26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3049050" y="1173625"/>
            <a:ext cx="58395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3F3F3"/>
                </a:solidFill>
                <a:latin typeface="DM Serif Text"/>
                <a:ea typeface="DM Serif Text"/>
                <a:cs typeface="DM Serif Text"/>
                <a:sym typeface="DM Serif Text"/>
              </a:rPr>
              <a:t>Iterative Modeling</a:t>
            </a:r>
            <a:endParaRPr sz="2800">
              <a:solidFill>
                <a:srgbClr val="F3F3F3"/>
              </a:solidFill>
              <a:latin typeface="DM Serif Text"/>
              <a:ea typeface="DM Serif Text"/>
              <a:cs typeface="DM Serif Text"/>
              <a:sym typeface="DM Serif Tex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Run an additional model with an improvement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We’ll start by adding an additional feature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Then evaluate the metrics and make a decision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We might need to do some additional data prep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We might need some additional data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Fira Sans"/>
              <a:buChar char="●"/>
            </a:pPr>
            <a:r>
              <a:rPr lang="en" sz="1300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Iterate through this process until you have a practical model</a:t>
            </a:r>
            <a:endParaRPr sz="13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p39"/>
          <p:cNvSpPr/>
          <p:nvPr/>
        </p:nvSpPr>
        <p:spPr>
          <a:xfrm rot="-5400000">
            <a:off x="1071550" y="1224475"/>
            <a:ext cx="1358100" cy="1388400"/>
          </a:xfrm>
          <a:prstGeom prst="rtTriangle">
            <a:avLst/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/>
          <p:nvPr/>
        </p:nvSpPr>
        <p:spPr>
          <a:xfrm rot="-5400000">
            <a:off x="7770750" y="3770250"/>
            <a:ext cx="1358100" cy="1388400"/>
          </a:xfrm>
          <a:prstGeom prst="rtTriangle">
            <a:avLst/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 rotWithShape="1">
          <a:blip r:embed="rId4">
            <a:alphaModFix/>
          </a:blip>
          <a:srcRect b="0" l="0" r="10" t="0"/>
          <a:stretch/>
        </p:blipFill>
        <p:spPr>
          <a:xfrm>
            <a:off x="373054" y="4817925"/>
            <a:ext cx="1205123" cy="1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576" y="2791975"/>
            <a:ext cx="2729247" cy="18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/>
          <p:nvPr/>
        </p:nvSpPr>
        <p:spPr>
          <a:xfrm>
            <a:off x="3084629" y="3858367"/>
            <a:ext cx="48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rgbClr val="F3F3F3"/>
                </a:solidFill>
                <a:latin typeface="DM Serif Text"/>
                <a:ea typeface="DM Serif Text"/>
                <a:cs typeface="DM Serif Text"/>
                <a:sym typeface="DM Serif Text"/>
              </a:rPr>
              <a:t>So let’s get into the code…</a:t>
            </a:r>
            <a:endParaRPr sz="2000"/>
          </a:p>
        </p:txBody>
      </p:sp>
      <p:sp>
        <p:nvSpPr>
          <p:cNvPr id="290" name="Google Shape;290;p39"/>
          <p:cNvSpPr txBox="1"/>
          <p:nvPr/>
        </p:nvSpPr>
        <p:spPr>
          <a:xfrm>
            <a:off x="4865079" y="4302867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54A09E"/>
                </a:solidFill>
                <a:latin typeface="Fira Sans"/>
                <a:ea typeface="Fira Sans"/>
                <a:cs typeface="Fira Sans"/>
                <a:sym typeface="Fira Sans"/>
              </a:rPr>
              <a:t>crisp-dm.fxbt.io</a:t>
            </a:r>
            <a:endParaRPr sz="1800">
              <a:solidFill>
                <a:srgbClr val="54A09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0"/>
          <p:cNvPicPr preferRelativeResize="0"/>
          <p:nvPr/>
        </p:nvPicPr>
        <p:blipFill rotWithShape="1">
          <a:blip r:embed="rId3">
            <a:alphaModFix/>
          </a:blip>
          <a:srcRect b="-10101" l="0" r="0" t="17765"/>
          <a:stretch/>
        </p:blipFill>
        <p:spPr>
          <a:xfrm>
            <a:off x="0" y="0"/>
            <a:ext cx="5195651" cy="22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/>
          <p:cNvSpPr/>
          <p:nvPr/>
        </p:nvSpPr>
        <p:spPr>
          <a:xfrm>
            <a:off x="534925" y="1974700"/>
            <a:ext cx="32034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Once we have a couple of strong models, we want to evaluate with data we set aside in our </a:t>
            </a:r>
            <a:r>
              <a:rPr b="1" lang="en" sz="11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train/test split</a:t>
            </a:r>
            <a:r>
              <a:rPr lang="en" sz="11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 that the model was not trained on. </a:t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This is like keeping the answers to a test from the students who are learning and taking the test, and using those true values to grade how well they did on their provided answers.</a:t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After that, we might deploy, or we might go back to our stakeholders to refine the Business and Data Understanding for another iteration.</a:t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97" name="Google Shape;297;p40"/>
          <p:cNvPicPr preferRelativeResize="0"/>
          <p:nvPr/>
        </p:nvPicPr>
        <p:blipFill rotWithShape="1">
          <a:blip r:embed="rId4">
            <a:alphaModFix/>
          </a:blip>
          <a:srcRect b="-10" l="0" r="0" t="0"/>
          <a:stretch/>
        </p:blipFill>
        <p:spPr>
          <a:xfrm>
            <a:off x="370700" y="4817918"/>
            <a:ext cx="1205250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>
            <p:ph type="title"/>
          </p:nvPr>
        </p:nvSpPr>
        <p:spPr>
          <a:xfrm>
            <a:off x="284418" y="542411"/>
            <a:ext cx="345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1018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Evaluation</a:t>
            </a:r>
            <a:endParaRPr>
              <a:solidFill>
                <a:srgbClr val="10182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3575" y="1654063"/>
            <a:ext cx="5851776" cy="32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1"/>
          <p:cNvPicPr preferRelativeResize="0"/>
          <p:nvPr/>
        </p:nvPicPr>
        <p:blipFill rotWithShape="1">
          <a:blip r:embed="rId3">
            <a:alphaModFix/>
          </a:blip>
          <a:srcRect b="-10101" l="0" r="0" t="17765"/>
          <a:stretch/>
        </p:blipFill>
        <p:spPr>
          <a:xfrm>
            <a:off x="0" y="0"/>
            <a:ext cx="5195651" cy="22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/>
          <p:nvPr/>
        </p:nvSpPr>
        <p:spPr>
          <a:xfrm>
            <a:off x="534925" y="1974700"/>
            <a:ext cx="32034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In this case, it will be Conclusions and Next Steps</a:t>
            </a:r>
            <a:endParaRPr b="1"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The “Deployment” for this project might look like a combination of the following:</a:t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841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1820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Generate Reports for Candidate Lots</a:t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841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1820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Deploy a Pricing Model on a cloud service like Google Cloud or AWS</a:t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841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1820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Creating a non-technical presentation for potential investors</a:t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4">
            <a:alphaModFix/>
          </a:blip>
          <a:srcRect b="-10" l="0" r="0" t="0"/>
          <a:stretch/>
        </p:blipFill>
        <p:spPr>
          <a:xfrm>
            <a:off x="370700" y="4817918"/>
            <a:ext cx="1205250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type="title"/>
          </p:nvPr>
        </p:nvSpPr>
        <p:spPr>
          <a:xfrm>
            <a:off x="284418" y="542411"/>
            <a:ext cx="345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1018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Deployment</a:t>
            </a:r>
            <a:endParaRPr>
              <a:solidFill>
                <a:srgbClr val="10182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3575" y="1654063"/>
            <a:ext cx="5851776" cy="32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63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2"/>
          <p:cNvPicPr preferRelativeResize="0"/>
          <p:nvPr/>
        </p:nvPicPr>
        <p:blipFill rotWithShape="1">
          <a:blip r:embed="rId3">
            <a:alphaModFix amt="60000"/>
          </a:blip>
          <a:srcRect b="-302" l="24282" r="1890" t="8492"/>
          <a:stretch/>
        </p:blipFill>
        <p:spPr>
          <a:xfrm>
            <a:off x="0" y="0"/>
            <a:ext cx="2479426" cy="26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2"/>
          <p:cNvSpPr txBox="1"/>
          <p:nvPr/>
        </p:nvSpPr>
        <p:spPr>
          <a:xfrm>
            <a:off x="3698975" y="1087525"/>
            <a:ext cx="2713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600">
                <a:solidFill>
                  <a:srgbClr val="F3F3F3"/>
                </a:solidFill>
                <a:latin typeface="DM Serif Text"/>
                <a:ea typeface="DM Serif Text"/>
                <a:cs typeface="DM Serif Text"/>
                <a:sym typeface="DM Serif Text"/>
              </a:rPr>
              <a:t>Q&amp;A</a:t>
            </a:r>
            <a:endParaRPr sz="9600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5797790" y="3402910"/>
            <a:ext cx="19578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Mark Barbour</a:t>
            </a:r>
            <a:r>
              <a:rPr lang="en">
                <a:solidFill>
                  <a:srgbClr val="F3F3F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>
              <a:solidFill>
                <a:srgbClr val="F3F3F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DS Instructor</a:t>
            </a:r>
            <a:r>
              <a:rPr i="1" lang="en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endParaRPr i="1">
              <a:solidFill>
                <a:srgbClr val="F3F3F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3F3F3"/>
                </a:solidFill>
                <a:latin typeface="Fira Sans"/>
                <a:ea typeface="Fira Sans"/>
                <a:cs typeface="Fira Sans"/>
                <a:sym typeface="Fira Sans"/>
              </a:rPr>
              <a:t>Flatiron School</a:t>
            </a:r>
            <a:endParaRPr>
              <a:solidFill>
                <a:srgbClr val="F3F3F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316" name="Google Shape;316;p42"/>
          <p:cNvCxnSpPr/>
          <p:nvPr/>
        </p:nvCxnSpPr>
        <p:spPr>
          <a:xfrm>
            <a:off x="5876675" y="3419625"/>
            <a:ext cx="675300" cy="0"/>
          </a:xfrm>
          <a:prstGeom prst="straightConnector1">
            <a:avLst/>
          </a:prstGeom>
          <a:noFill/>
          <a:ln cap="flat" cmpd="sng" w="9525">
            <a:solidFill>
              <a:srgbClr val="385E7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42"/>
          <p:cNvSpPr/>
          <p:nvPr/>
        </p:nvSpPr>
        <p:spPr>
          <a:xfrm rot="-5400000">
            <a:off x="1071550" y="1224475"/>
            <a:ext cx="1358100" cy="1388400"/>
          </a:xfrm>
          <a:prstGeom prst="rtTriangle">
            <a:avLst/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2"/>
          <p:cNvSpPr/>
          <p:nvPr/>
        </p:nvSpPr>
        <p:spPr>
          <a:xfrm rot="-5400000">
            <a:off x="7770750" y="3770250"/>
            <a:ext cx="1358100" cy="1388400"/>
          </a:xfrm>
          <a:prstGeom prst="rtTriangle">
            <a:avLst/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2"/>
          <p:cNvPicPr preferRelativeResize="0"/>
          <p:nvPr/>
        </p:nvPicPr>
        <p:blipFill rotWithShape="1">
          <a:blip r:embed="rId4">
            <a:alphaModFix/>
          </a:blip>
          <a:srcRect b="0" l="0" r="10" t="0"/>
          <a:stretch/>
        </p:blipFill>
        <p:spPr>
          <a:xfrm>
            <a:off x="373054" y="4817925"/>
            <a:ext cx="1205123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2"/>
          <p:cNvSpPr/>
          <p:nvPr/>
        </p:nvSpPr>
        <p:spPr>
          <a:xfrm>
            <a:off x="525900" y="3402900"/>
            <a:ext cx="4179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Connect:</a:t>
            </a:r>
            <a:r>
              <a:rPr lang="en" sz="2300">
                <a:solidFill>
                  <a:srgbClr val="54A09E"/>
                </a:solidFill>
                <a:latin typeface="Fira Sans"/>
                <a:ea typeface="Fira Sans"/>
                <a:cs typeface="Fira Sans"/>
                <a:sym typeface="Fira Sans"/>
              </a:rPr>
              <a:t> li.foxbatcs.com</a:t>
            </a:r>
            <a:endParaRPr sz="2300">
              <a:solidFill>
                <a:srgbClr val="54A09E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Notebook:</a:t>
            </a:r>
            <a:r>
              <a:rPr lang="en" sz="2300">
                <a:solidFill>
                  <a:srgbClr val="54A09E"/>
                </a:solidFill>
                <a:latin typeface="Fira Sans"/>
                <a:ea typeface="Fira Sans"/>
                <a:cs typeface="Fira Sans"/>
                <a:sym typeface="Fira Sans"/>
              </a:rPr>
              <a:t> crisp-dm.fxbt.io</a:t>
            </a:r>
            <a:endParaRPr sz="2300">
              <a:solidFill>
                <a:srgbClr val="54A09E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B4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8"/>
          <p:cNvPicPr preferRelativeResize="0"/>
          <p:nvPr/>
        </p:nvPicPr>
        <p:blipFill rotWithShape="1">
          <a:blip r:embed="rId3">
            <a:alphaModFix/>
          </a:blip>
          <a:srcRect b="-14272" l="0" r="0" t="28191"/>
          <a:stretch/>
        </p:blipFill>
        <p:spPr>
          <a:xfrm>
            <a:off x="0" y="0"/>
            <a:ext cx="4893901" cy="20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8"/>
          <p:cNvPicPr preferRelativeResize="0"/>
          <p:nvPr/>
        </p:nvPicPr>
        <p:blipFill rotWithShape="1">
          <a:blip r:embed="rId4">
            <a:alphaModFix/>
          </a:blip>
          <a:srcRect b="4462" l="0" r="0" t="4462"/>
          <a:stretch/>
        </p:blipFill>
        <p:spPr>
          <a:xfrm>
            <a:off x="5686350" y="798650"/>
            <a:ext cx="2785800" cy="3172200"/>
          </a:xfrm>
          <a:prstGeom prst="roundRect">
            <a:avLst>
              <a:gd fmla="val 11466" name="adj"/>
            </a:avLst>
          </a:prstGeom>
          <a:noFill/>
          <a:ln>
            <a:noFill/>
          </a:ln>
        </p:spPr>
      </p:pic>
      <p:sp>
        <p:nvSpPr>
          <p:cNvPr id="121" name="Google Shape;121;p28"/>
          <p:cNvSpPr/>
          <p:nvPr/>
        </p:nvSpPr>
        <p:spPr>
          <a:xfrm>
            <a:off x="3906525" y="2400802"/>
            <a:ext cx="2026500" cy="1987200"/>
          </a:xfrm>
          <a:prstGeom prst="roundRect">
            <a:avLst>
              <a:gd fmla="val 12690" name="adj"/>
            </a:avLst>
          </a:prstGeom>
          <a:solidFill>
            <a:srgbClr val="1B2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/>
          <p:nvPr/>
        </p:nvSpPr>
        <p:spPr>
          <a:xfrm>
            <a:off x="4089975" y="2611780"/>
            <a:ext cx="22503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Mark</a:t>
            </a:r>
            <a:endParaRPr sz="2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Barbour</a:t>
            </a:r>
            <a:endParaRPr sz="13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271275" y="239325"/>
            <a:ext cx="32703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Profile Slide</a:t>
            </a:r>
            <a:endParaRPr i="0" sz="2600" cap="none" strike="noStrike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327000" y="2736653"/>
            <a:ext cx="3000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Emergency Communications</a:t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 for Banking and Real Estate</a:t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Data Science Consulting For Real Estate</a:t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Data Science General Consulting</a:t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84150" lvl="1" marL="571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Fira Sans"/>
              <a:buChar char="○"/>
            </a:pPr>
            <a:r>
              <a:rPr lang="en" sz="1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Computer Vision</a:t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84150" lvl="1" marL="571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Fira Sans"/>
              <a:buChar char="○"/>
            </a:pPr>
            <a:r>
              <a:rPr lang="en" sz="1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Photogrammetry</a:t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84150" lvl="1" marL="571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Fira Sans"/>
              <a:buChar char="○"/>
            </a:pPr>
            <a:r>
              <a:rPr lang="en" sz="1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Security</a:t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84150" lvl="1" marL="571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Fira Sans"/>
              <a:buChar char="○"/>
            </a:pPr>
            <a:r>
              <a:rPr lang="en" sz="1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System Evaluation</a:t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271265" y="222189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Background</a:t>
            </a:r>
            <a:endParaRPr sz="17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4137075" y="3480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DS Instructor</a:t>
            </a:r>
            <a:b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Flatiron School</a:t>
            </a:r>
            <a:endParaRPr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5">
            <a:alphaModFix/>
          </a:blip>
          <a:srcRect b="0" l="0" r="10" t="0"/>
          <a:stretch/>
        </p:blipFill>
        <p:spPr>
          <a:xfrm>
            <a:off x="370766" y="4817925"/>
            <a:ext cx="1205123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/>
          <p:nvPr/>
        </p:nvSpPr>
        <p:spPr>
          <a:xfrm>
            <a:off x="6459125" y="4588975"/>
            <a:ext cx="2279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Connect:</a:t>
            </a:r>
            <a:r>
              <a:rPr lang="en">
                <a:solidFill>
                  <a:srgbClr val="54A09E"/>
                </a:solidFill>
                <a:latin typeface="Fira Sans"/>
                <a:ea typeface="Fira Sans"/>
                <a:cs typeface="Fira Sans"/>
                <a:sym typeface="Fira Sans"/>
              </a:rPr>
              <a:t> li.foxbatcs.com</a:t>
            </a:r>
            <a:endParaRPr sz="1300">
              <a:solidFill>
                <a:srgbClr val="54A09E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A09E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 rot="4846193">
            <a:off x="1179803" y="1706317"/>
            <a:ext cx="2835413" cy="2835413"/>
          </a:xfrm>
          <a:prstGeom prst="octagon">
            <a:avLst>
              <a:gd fmla="val 29289" name="adj"/>
            </a:avLst>
          </a:prstGeom>
          <a:solidFill>
            <a:srgbClr val="4D9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497" l="497" r="0" t="0"/>
          <a:stretch/>
        </p:blipFill>
        <p:spPr>
          <a:xfrm flipH="1" rot="-5400000">
            <a:off x="938274" y="2089550"/>
            <a:ext cx="5143501" cy="9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/>
          <p:nvPr/>
        </p:nvSpPr>
        <p:spPr>
          <a:xfrm>
            <a:off x="3931225" y="0"/>
            <a:ext cx="520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9"/>
          <p:cNvSpPr txBox="1"/>
          <p:nvPr>
            <p:ph type="title"/>
          </p:nvPr>
        </p:nvSpPr>
        <p:spPr>
          <a:xfrm>
            <a:off x="280857" y="692586"/>
            <a:ext cx="345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Agenda</a:t>
            </a:r>
            <a:endParaRPr sz="48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3992227" y="545525"/>
            <a:ext cx="46722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01820"/>
              </a:buClr>
              <a:buSzPts val="2400"/>
              <a:buFont typeface="Fira Sans"/>
              <a:buChar char="●"/>
            </a:pPr>
            <a:r>
              <a:rPr lang="en" sz="24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What is CRISP-DM?</a:t>
            </a:r>
            <a:endParaRPr sz="24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01820"/>
              </a:buClr>
              <a:buSzPts val="2400"/>
              <a:buFont typeface="Fira Sans"/>
              <a:buChar char="○"/>
            </a:pPr>
            <a:r>
              <a:rPr lang="en" sz="24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Why is it useful?</a:t>
            </a:r>
            <a:endParaRPr sz="24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01820"/>
              </a:buClr>
              <a:buSzPts val="2400"/>
              <a:buFont typeface="Fira Sans"/>
              <a:buChar char="●"/>
            </a:pPr>
            <a:r>
              <a:rPr lang="en" sz="24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Parts of the Process</a:t>
            </a:r>
            <a:endParaRPr sz="24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01820"/>
              </a:buClr>
              <a:buSzPts val="2400"/>
              <a:buFont typeface="Fira Sans"/>
              <a:buChar char="●"/>
            </a:pPr>
            <a:r>
              <a:rPr lang="en" sz="24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Live Coded Example</a:t>
            </a:r>
            <a:endParaRPr sz="24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01820"/>
              </a:buClr>
              <a:buSzPts val="2400"/>
              <a:buFont typeface="Fira Sans"/>
              <a:buChar char="●"/>
            </a:pPr>
            <a:r>
              <a:rPr lang="en" sz="24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Q&amp;A</a:t>
            </a:r>
            <a:endParaRPr sz="24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 rotWithShape="1">
          <a:blip r:embed="rId4">
            <a:alphaModFix/>
          </a:blip>
          <a:srcRect b="0" l="0" r="10" t="0"/>
          <a:stretch/>
        </p:blipFill>
        <p:spPr>
          <a:xfrm>
            <a:off x="370766" y="4817925"/>
            <a:ext cx="1205123" cy="1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 b="-10101" l="0" r="0" t="17765"/>
          <a:stretch/>
        </p:blipFill>
        <p:spPr>
          <a:xfrm>
            <a:off x="0" y="0"/>
            <a:ext cx="5195651" cy="22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/>
          <p:nvPr/>
        </p:nvSpPr>
        <p:spPr>
          <a:xfrm>
            <a:off x="996125" y="1871250"/>
            <a:ext cx="32034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CR</a:t>
            </a:r>
            <a:r>
              <a:rPr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oss </a:t>
            </a:r>
            <a:r>
              <a:rPr b="1"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ndustry </a:t>
            </a:r>
            <a:r>
              <a:rPr b="1"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S</a:t>
            </a:r>
            <a:r>
              <a:rPr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tandard </a:t>
            </a:r>
            <a:r>
              <a:rPr b="1"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rocess for </a:t>
            </a:r>
            <a:r>
              <a:rPr b="1"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D</a:t>
            </a:r>
            <a:r>
              <a:rPr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ata </a:t>
            </a:r>
            <a:r>
              <a:rPr b="1"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0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ining</a:t>
            </a:r>
            <a:endParaRPr sz="20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01820"/>
                </a:solidFill>
                <a:latin typeface="Fira Sans"/>
                <a:ea typeface="Fira Sans"/>
                <a:cs typeface="Fira Sans"/>
                <a:sym typeface="Fira Sans"/>
              </a:rPr>
              <a:t>Six phase process that describes the data science life-cycle.</a:t>
            </a:r>
            <a:endParaRPr sz="1100">
              <a:solidFill>
                <a:srgbClr val="10182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4">
            <a:alphaModFix/>
          </a:blip>
          <a:srcRect b="-10" l="0" r="0" t="0"/>
          <a:stretch/>
        </p:blipFill>
        <p:spPr>
          <a:xfrm>
            <a:off x="370700" y="4817918"/>
            <a:ext cx="1205250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>
            <p:ph type="title"/>
          </p:nvPr>
        </p:nvSpPr>
        <p:spPr>
          <a:xfrm>
            <a:off x="284418" y="542411"/>
            <a:ext cx="345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1018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What is CRISP-DM?</a:t>
            </a:r>
            <a:endParaRPr>
              <a:solidFill>
                <a:srgbClr val="10182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3575" y="1654063"/>
            <a:ext cx="5851776" cy="32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366575" y="915725"/>
            <a:ext cx="8406600" cy="36138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366575" y="915725"/>
            <a:ext cx="8406600" cy="40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3">
            <a:alphaModFix/>
          </a:blip>
          <a:srcRect b="-10" l="0" r="0" t="0"/>
          <a:stretch/>
        </p:blipFill>
        <p:spPr>
          <a:xfrm>
            <a:off x="370700" y="4817918"/>
            <a:ext cx="1205250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>
            <p:ph type="title"/>
          </p:nvPr>
        </p:nvSpPr>
        <p:spPr>
          <a:xfrm>
            <a:off x="284427" y="156525"/>
            <a:ext cx="81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00">
                <a:solidFill>
                  <a:srgbClr val="1018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Why</a:t>
            </a:r>
            <a:r>
              <a:rPr lang="en" sz="2200">
                <a:solidFill>
                  <a:srgbClr val="DE4B5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CRISP-DM</a:t>
            </a:r>
            <a:r>
              <a:rPr lang="en" sz="2200">
                <a:solidFill>
                  <a:srgbClr val="1018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?</a:t>
            </a:r>
            <a:endParaRPr sz="2200">
              <a:solidFill>
                <a:srgbClr val="DE4B5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849925" y="920625"/>
            <a:ext cx="7850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CRISP-DM is a process that adds structure to Data Science Projects.</a:t>
            </a:r>
            <a:endParaRPr i="0" sz="1300" u="none" cap="none" strike="noStrike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366675" y="1438350"/>
            <a:ext cx="411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2222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Stakeholders have:</a:t>
            </a:r>
            <a:endParaRPr sz="2400">
              <a:solidFill>
                <a:srgbClr val="22222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512675" y="2461850"/>
            <a:ext cx="3970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459" lvl="0" marL="13716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Problems (Costing time, money, stress on labor force, etc)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51459" lvl="0" marL="137160" rtl="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Desires (For untapped markets, more efficient supply chains, etc)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664425" y="1438350"/>
            <a:ext cx="411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Allows data professionals to explore relationships to:</a:t>
            </a:r>
            <a:endParaRPr sz="2400">
              <a:solidFill>
                <a:srgbClr val="22222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4729925" y="2461850"/>
            <a:ext cx="3970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Find opportunities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Quantify the risk/reward of opportunities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Fira Sans"/>
              <a:buChar char="●"/>
            </a:pPr>
            <a:r>
              <a:rPr lang="en" sz="18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Find potential hazards</a:t>
            </a:r>
            <a:endParaRPr sz="18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63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 rot="4846269">
            <a:off x="7561288" y="395652"/>
            <a:ext cx="1440344" cy="1440344"/>
          </a:xfrm>
          <a:prstGeom prst="octagon">
            <a:avLst>
              <a:gd fmla="val 29289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/>
          <p:nvPr/>
        </p:nvSpPr>
        <p:spPr>
          <a:xfrm rot="4846193">
            <a:off x="2354378" y="1992817"/>
            <a:ext cx="2835413" cy="2835413"/>
          </a:xfrm>
          <a:prstGeom prst="octagon">
            <a:avLst>
              <a:gd fmla="val 29289" name="adj"/>
            </a:avLst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4656875" y="915725"/>
            <a:ext cx="4116300" cy="1656000"/>
          </a:xfrm>
          <a:prstGeom prst="roundRect">
            <a:avLst>
              <a:gd fmla="val 12897" name="adj"/>
            </a:avLst>
          </a:prstGeom>
          <a:solidFill>
            <a:srgbClr val="223B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366575" y="915725"/>
            <a:ext cx="4116300" cy="1656000"/>
          </a:xfrm>
          <a:prstGeom prst="roundRect">
            <a:avLst>
              <a:gd fmla="val 12897" name="adj"/>
            </a:avLst>
          </a:prstGeom>
          <a:solidFill>
            <a:srgbClr val="223B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366575" y="915725"/>
            <a:ext cx="4116300" cy="40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385E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4656875" y="915725"/>
            <a:ext cx="4116300" cy="40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385E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4961825" y="929275"/>
            <a:ext cx="3506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Preliminary Data</a:t>
            </a:r>
            <a:endParaRPr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675650" y="929275"/>
            <a:ext cx="3506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Stand-Ups &amp; 1-on-1 Meetings</a:t>
            </a:r>
            <a:endParaRPr sz="13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b="-10" l="0" r="0" t="0"/>
          <a:stretch/>
        </p:blipFill>
        <p:spPr>
          <a:xfrm>
            <a:off x="370700" y="4817918"/>
            <a:ext cx="1205250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>
            <p:ph type="title"/>
          </p:nvPr>
        </p:nvSpPr>
        <p:spPr>
          <a:xfrm>
            <a:off x="284421" y="156525"/>
            <a:ext cx="55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Business Understanding</a:t>
            </a:r>
            <a:endParaRPr sz="30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93475" y="1464039"/>
            <a:ext cx="350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Developed between Stakeholders, Subject Matter Experts, and Data Professionals.</a:t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4871075" y="1464039"/>
            <a:ext cx="350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Refers to all of the relevant information needed by those on the project.</a:t>
            </a:r>
            <a:endParaRPr sz="1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4656875" y="2682175"/>
            <a:ext cx="4116300" cy="1656000"/>
          </a:xfrm>
          <a:prstGeom prst="roundRect">
            <a:avLst>
              <a:gd fmla="val 12897" name="adj"/>
            </a:avLst>
          </a:prstGeom>
          <a:solidFill>
            <a:srgbClr val="223B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366575" y="2682175"/>
            <a:ext cx="4116300" cy="1656000"/>
          </a:xfrm>
          <a:prstGeom prst="roundRect">
            <a:avLst>
              <a:gd fmla="val 12897" name="adj"/>
            </a:avLst>
          </a:prstGeom>
          <a:solidFill>
            <a:srgbClr val="223B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/>
          <p:nvPr/>
        </p:nvSpPr>
        <p:spPr>
          <a:xfrm>
            <a:off x="366575" y="2682175"/>
            <a:ext cx="4116300" cy="40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385E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4656875" y="2682175"/>
            <a:ext cx="4116300" cy="40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385E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4961825" y="2695725"/>
            <a:ext cx="3506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Frequent Updates</a:t>
            </a:r>
            <a:endParaRPr i="0" sz="13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675650" y="2695725"/>
            <a:ext cx="3506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Iterative Process</a:t>
            </a:r>
            <a:endParaRPr i="0" sz="13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593475" y="3230489"/>
            <a:ext cx="350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Business Understanding gets refined and updated iteratively with the Data Understanding.</a:t>
            </a:r>
            <a:endParaRPr sz="1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871075" y="3230489"/>
            <a:ext cx="3506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The more your Stakeholders understand what data they have the better questions they ask.</a:t>
            </a:r>
            <a:endParaRPr sz="1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Stakeholders rely on Data and IT Professionals to keep them informed throughout the process.</a:t>
            </a:r>
            <a:endParaRPr sz="1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 rotWithShape="1">
          <a:blip r:embed="rId4">
            <a:alphaModFix/>
          </a:blip>
          <a:srcRect b="0" l="0" r="10" t="0"/>
          <a:stretch/>
        </p:blipFill>
        <p:spPr>
          <a:xfrm>
            <a:off x="370766" y="4817925"/>
            <a:ext cx="1205123" cy="1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0" y="0"/>
            <a:ext cx="9144000" cy="122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280855" y="292925"/>
            <a:ext cx="851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018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Understanding</a:t>
            </a:r>
            <a:endParaRPr>
              <a:solidFill>
                <a:srgbClr val="10182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10182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10182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3183475" y="2316412"/>
            <a:ext cx="27348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Features of the data (columns)</a:t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Descriptive statistics</a:t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Some initial Exploratory Data Analysis (EDA)</a:t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6121475" y="2316377"/>
            <a:ext cx="26730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Revisit your Business Understanding and update your stakeholders. This could:</a:t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Change project goals</a:t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Require more data or resources</a:t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Refine questions that are asked</a:t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Iterate until you have a well defined Business Problem.</a:t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276800" y="2316386"/>
            <a:ext cx="28146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Fira Sans"/>
              <a:buChar char="●"/>
            </a:pPr>
            <a:r>
              <a:rPr lang="en" sz="1100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Inform the questions you ask in your Business Problem</a:t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Fira Sans"/>
              <a:buChar char="●"/>
            </a:pPr>
            <a:r>
              <a:rPr i="1" lang="en" sz="1100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Represent</a:t>
            </a:r>
            <a:r>
              <a:rPr lang="en" sz="1100">
                <a:solidFill>
                  <a:srgbClr val="1A1A1A"/>
                </a:solidFill>
                <a:latin typeface="Fira Sans"/>
                <a:ea typeface="Fira Sans"/>
                <a:cs typeface="Fira Sans"/>
                <a:sym typeface="Fira Sans"/>
              </a:rPr>
              <a:t> the information relevant to that problem</a:t>
            </a:r>
            <a:endParaRPr sz="1100">
              <a:solidFill>
                <a:srgbClr val="1A1A1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370700" y="1466798"/>
            <a:ext cx="2254200" cy="553200"/>
          </a:xfrm>
          <a:prstGeom prst="roundRect">
            <a:avLst>
              <a:gd fmla="val 16667" name="adj"/>
            </a:avLst>
          </a:prstGeom>
          <a:solidFill>
            <a:srgbClr val="DE4B51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3311068" y="1466798"/>
            <a:ext cx="2254200" cy="553200"/>
          </a:xfrm>
          <a:prstGeom prst="roundRect">
            <a:avLst>
              <a:gd fmla="val 16667" name="adj"/>
            </a:avLst>
          </a:prstGeom>
          <a:solidFill>
            <a:srgbClr val="385E71">
              <a:alpha val="8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6251399" y="1456281"/>
            <a:ext cx="2254200" cy="553200"/>
          </a:xfrm>
          <a:prstGeom prst="roundRect">
            <a:avLst>
              <a:gd fmla="val 16667" name="adj"/>
            </a:avLst>
          </a:prstGeom>
          <a:solidFill>
            <a:srgbClr val="54A09E">
              <a:alpha val="80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389363" y="1614071"/>
            <a:ext cx="225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The Data</a:t>
            </a:r>
            <a:endParaRPr sz="17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6269986" y="1614071"/>
            <a:ext cx="2217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Iterative Process</a:t>
            </a:r>
            <a:endParaRPr sz="17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3311154" y="1614071"/>
            <a:ext cx="225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Contains</a:t>
            </a:r>
            <a:endParaRPr sz="17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-10" l="0" r="0" t="0"/>
          <a:stretch/>
        </p:blipFill>
        <p:spPr>
          <a:xfrm>
            <a:off x="370700" y="4817918"/>
            <a:ext cx="1205250" cy="1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270" y="3274300"/>
            <a:ext cx="2140206" cy="145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/>
        </p:nvSpPr>
        <p:spPr>
          <a:xfrm>
            <a:off x="366575" y="915725"/>
            <a:ext cx="8406600" cy="36138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366575" y="915725"/>
            <a:ext cx="8406600" cy="40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3">
            <a:alphaModFix/>
          </a:blip>
          <a:srcRect b="-10" l="0" r="0" t="0"/>
          <a:stretch/>
        </p:blipFill>
        <p:spPr>
          <a:xfrm>
            <a:off x="370700" y="4817918"/>
            <a:ext cx="1205250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>
            <p:ph type="title"/>
          </p:nvPr>
        </p:nvSpPr>
        <p:spPr>
          <a:xfrm>
            <a:off x="284427" y="156525"/>
            <a:ext cx="81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>
                <a:solidFill>
                  <a:srgbClr val="1018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Business Problem</a:t>
            </a:r>
            <a:endParaRPr sz="3000">
              <a:solidFill>
                <a:srgbClr val="10182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366675" y="1438350"/>
            <a:ext cx="411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2222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are you trying to do?</a:t>
            </a:r>
            <a:endParaRPr sz="2000">
              <a:solidFill>
                <a:srgbClr val="22222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512775" y="2256701"/>
            <a:ext cx="3970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38759" lvl="0" marL="137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Predict a category?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38759" lvl="0" marL="1371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Find anomalies?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38759" lvl="0" marL="1371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Predict a precise value?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38759" lvl="0" marL="137160" rtl="0" algn="l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Identify groups or common patterns &amp; trends?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4664425" y="1438350"/>
            <a:ext cx="411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kind of data do you have to work with?</a:t>
            </a:r>
            <a:endParaRPr sz="2000">
              <a:solidFill>
                <a:srgbClr val="22222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4729925" y="2461850"/>
            <a:ext cx="39702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Nominal, Ordinal, Integer, Ratio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Time Series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Multimedia (Audio, Video, Images)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370700" y="920625"/>
            <a:ext cx="8406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Where to start?</a:t>
            </a:r>
            <a:endParaRPr i="0" sz="2000" u="none" cap="none" strike="noStrike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/>
          <p:nvPr/>
        </p:nvSpPr>
        <p:spPr>
          <a:xfrm>
            <a:off x="368597" y="915725"/>
            <a:ext cx="2038200" cy="3613800"/>
          </a:xfrm>
          <a:prstGeom prst="roundRect">
            <a:avLst>
              <a:gd fmla="val 9919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4612997" y="915725"/>
            <a:ext cx="2038200" cy="3613800"/>
          </a:xfrm>
          <a:prstGeom prst="roundRect">
            <a:avLst>
              <a:gd fmla="val 9919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6735197" y="915725"/>
            <a:ext cx="2038200" cy="3613800"/>
          </a:xfrm>
          <a:prstGeom prst="roundRect">
            <a:avLst>
              <a:gd fmla="val 9919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2490809" y="915725"/>
            <a:ext cx="2038200" cy="3613800"/>
          </a:xfrm>
          <a:prstGeom prst="roundRect">
            <a:avLst>
              <a:gd fmla="val 9919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6575" y="915725"/>
            <a:ext cx="2038200" cy="40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2490809" y="915725"/>
            <a:ext cx="2038200" cy="40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4612997" y="915725"/>
            <a:ext cx="2038200" cy="40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6735185" y="915725"/>
            <a:ext cx="2038200" cy="400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E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2490800" y="920625"/>
            <a:ext cx="2038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Useable Data Format</a:t>
            </a:r>
            <a:endParaRPr i="0" sz="1300" u="none" cap="none" strike="noStrike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29" name="Google Shape;229;p35"/>
          <p:cNvSpPr/>
          <p:nvPr/>
        </p:nvSpPr>
        <p:spPr>
          <a:xfrm>
            <a:off x="361325" y="920625"/>
            <a:ext cx="2038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Environment Setup</a:t>
            </a:r>
            <a:endParaRPr sz="13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4613000" y="920625"/>
            <a:ext cx="2038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Import Libraries</a:t>
            </a:r>
            <a:endParaRPr i="0" sz="1300" u="none" cap="none" strike="noStrike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6735200" y="920625"/>
            <a:ext cx="2038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Computable Data</a:t>
            </a:r>
            <a:endParaRPr sz="130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-10" l="0" r="0" t="0"/>
          <a:stretch/>
        </p:blipFill>
        <p:spPr>
          <a:xfrm>
            <a:off x="370700" y="4817918"/>
            <a:ext cx="1205250" cy="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>
            <p:ph type="title"/>
          </p:nvPr>
        </p:nvSpPr>
        <p:spPr>
          <a:xfrm>
            <a:off x="284427" y="156525"/>
            <a:ext cx="80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>
                <a:solidFill>
                  <a:srgbClr val="1018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Preparation (Fundamentals)</a:t>
            </a:r>
            <a:endParaRPr sz="3000">
              <a:solidFill>
                <a:srgbClr val="10182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545675" y="1426225"/>
            <a:ext cx="168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59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Jupyter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VSCode 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Terminal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Google Colab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2669900" y="1502425"/>
            <a:ext cx="1680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59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Databases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API’s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CSV’s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Spreadsheets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PDF’s/Word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Proprietary Formats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4702550" y="1502425"/>
            <a:ext cx="168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59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Pandas 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Matplotlib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Seaborn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Numpy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Sci-kitLearn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6982550" y="1502425"/>
            <a:ext cx="1619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59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DataFrames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Numpy Arrays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1590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Data Lakes</a:t>
            </a:r>
            <a:endParaRPr sz="1600">
              <a:solidFill>
                <a:srgbClr val="22222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FAD5C8"/>
      </a:dk2>
      <a:lt2>
        <a:srgbClr val="EEEEEE"/>
      </a:lt2>
      <a:accent1>
        <a:srgbClr val="54A09E"/>
      </a:accent1>
      <a:accent2>
        <a:srgbClr val="E7643C"/>
      </a:accent2>
      <a:accent3>
        <a:srgbClr val="DE4B51"/>
      </a:accent3>
      <a:accent4>
        <a:srgbClr val="A598B2"/>
      </a:accent4>
      <a:accent5>
        <a:srgbClr val="385E71"/>
      </a:accent5>
      <a:accent6>
        <a:srgbClr val="223B49"/>
      </a:accent6>
      <a:hlink>
        <a:srgbClr val="E76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