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7242AA5-5332-4B8D-BF68-26554A3BE6C4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0C14585-1B2D-4046-B612-B0273512F7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5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2AA5-5332-4B8D-BF68-26554A3BE6C4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85-1B2D-4046-B612-B0273512F7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18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242AA5-5332-4B8D-BF68-26554A3BE6C4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C14585-1B2D-4046-B612-B0273512F7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954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242AA5-5332-4B8D-BF68-26554A3BE6C4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C14585-1B2D-4046-B612-B0273512F792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374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242AA5-5332-4B8D-BF68-26554A3BE6C4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C14585-1B2D-4046-B612-B0273512F7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411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2AA5-5332-4B8D-BF68-26554A3BE6C4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85-1B2D-4046-B612-B0273512F7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994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2AA5-5332-4B8D-BF68-26554A3BE6C4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85-1B2D-4046-B612-B0273512F7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636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2AA5-5332-4B8D-BF68-26554A3BE6C4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85-1B2D-4046-B612-B0273512F7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982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242AA5-5332-4B8D-BF68-26554A3BE6C4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C14585-1B2D-4046-B612-B0273512F7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39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2AA5-5332-4B8D-BF68-26554A3BE6C4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85-1B2D-4046-B612-B0273512F7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93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242AA5-5332-4B8D-BF68-26554A3BE6C4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C14585-1B2D-4046-B612-B0273512F7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238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2AA5-5332-4B8D-BF68-26554A3BE6C4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85-1B2D-4046-B612-B0273512F7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916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2AA5-5332-4B8D-BF68-26554A3BE6C4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85-1B2D-4046-B612-B0273512F7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30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2AA5-5332-4B8D-BF68-26554A3BE6C4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85-1B2D-4046-B612-B0273512F7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28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2AA5-5332-4B8D-BF68-26554A3BE6C4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85-1B2D-4046-B612-B0273512F7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47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2AA5-5332-4B8D-BF68-26554A3BE6C4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85-1B2D-4046-B612-B0273512F7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86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2AA5-5332-4B8D-BF68-26554A3BE6C4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85-1B2D-4046-B612-B0273512F7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03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2AA5-5332-4B8D-BF68-26554A3BE6C4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4585-1B2D-4046-B612-B0273512F7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4222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65EF-F6D9-22AE-48F7-F42AC0326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CHIMONICA BANK plc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FB015-7EB8-E836-56E6-A5D792EC0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CA" dirty="0"/>
              <a:t>Business Case for a New Loan processing System</a:t>
            </a:r>
          </a:p>
        </p:txBody>
      </p:sp>
    </p:spTree>
    <p:extLst>
      <p:ext uri="{BB962C8B-B14F-4D97-AF65-F5344CB8AC3E}">
        <p14:creationId xmlns:p14="http://schemas.microsoft.com/office/powerpoint/2010/main" val="34722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7F2A-A9DD-AEC2-217A-0327BEB6E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699" y="1244183"/>
            <a:ext cx="9448800" cy="900291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/>
              <a:t>Risks Mitigation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69799-56D1-F251-78C2-C12B3A66F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865" y="2414298"/>
            <a:ext cx="9448800" cy="31995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Security: Implement robust security measures to protect sensitive customer information.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System Failure: Develop a disaster recovery plan to minimize disruptions.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Staff Resistance: Address concerns and provide adequate training to ensure smooth adoption.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Compliance Risks: Conduct regular compliance assessments and updates.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479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F557-81C9-B6D1-1C2F-9AA23CA8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39315"/>
            <a:ext cx="4524531" cy="1293028"/>
          </a:xfrm>
        </p:spPr>
        <p:txBody>
          <a:bodyPr/>
          <a:lstStyle/>
          <a:p>
            <a:r>
              <a:rPr lang="en-CA" dirty="0"/>
              <a:t>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8DD2B-E47C-E46E-4961-E8E88052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38" y="2194561"/>
            <a:ext cx="10820400" cy="25873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Investing in a modernized loan approval process is crucial for </a:t>
            </a:r>
            <a:r>
              <a:rPr lang="en-US" dirty="0" err="1"/>
              <a:t>ChiMonica</a:t>
            </a:r>
            <a:r>
              <a:rPr lang="en-US" dirty="0"/>
              <a:t> Bank's long-term success. By addressing the current challenges, the bank can enhance customer experience, improve operational efficiency, mitigate risks, and gain a competitive edge in the market. The expected benefits far outweigh the initial investment, making this project a sound financial decision.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231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B344-311E-AC5D-70F2-011D6AEA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206" y="2420785"/>
            <a:ext cx="3117953" cy="1293028"/>
          </a:xfrm>
        </p:spPr>
        <p:txBody>
          <a:bodyPr>
            <a:normAutofit/>
          </a:bodyPr>
          <a:lstStyle/>
          <a:p>
            <a:r>
              <a:rPr lang="en-CA" dirty="0"/>
              <a:t>Question &amp; Answers</a:t>
            </a:r>
          </a:p>
        </p:txBody>
      </p:sp>
    </p:spTree>
    <p:extLst>
      <p:ext uri="{BB962C8B-B14F-4D97-AF65-F5344CB8AC3E}">
        <p14:creationId xmlns:p14="http://schemas.microsoft.com/office/powerpoint/2010/main" val="3917413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CF64-B3D7-931B-297A-1F2DDE48E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8FE64-37D0-3A83-4372-89BA9E093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Nneka Udoh</a:t>
            </a:r>
          </a:p>
        </p:txBody>
      </p:sp>
    </p:spTree>
    <p:extLst>
      <p:ext uri="{BB962C8B-B14F-4D97-AF65-F5344CB8AC3E}">
        <p14:creationId xmlns:p14="http://schemas.microsoft.com/office/powerpoint/2010/main" val="162167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5A9-D604-A089-C7CC-AA4CC13C5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2689" y="1229193"/>
            <a:ext cx="5471410" cy="128915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CE158-735C-8A62-60C9-CCDC39A50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18348"/>
            <a:ext cx="9448800" cy="397239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Project 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Project 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Options Considered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Strategic 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Timeline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Financial 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/>
              <a:t>Justification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Risks and Mitigants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522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5F65-FA71-E152-CA63-E33EB0A7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544" y="639315"/>
            <a:ext cx="8610600" cy="1293028"/>
          </a:xfrm>
        </p:spPr>
        <p:txBody>
          <a:bodyPr/>
          <a:lstStyle/>
          <a:p>
            <a:pPr algn="ctr"/>
            <a:r>
              <a:rPr lang="en-CA" dirty="0"/>
              <a:t>Project Definition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8B438-27A2-260B-D88C-D793BEBEC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ChiMonica</a:t>
            </a:r>
            <a:r>
              <a:rPr lang="en-US" dirty="0"/>
              <a:t> Bank's loan department faces significant issues with delays in loan approval processes, leading to customer dissatisfaction, internal inefficiencies, and increased compliance risks. The current manual and paper-intensive system contributes to errors, bottlenecks, and hinders the bank's competitiveness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29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4D3F-852A-49C2-B3BB-9BD5DB512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698" y="1079292"/>
            <a:ext cx="9448800" cy="1125144"/>
          </a:xfrm>
        </p:spPr>
        <p:txBody>
          <a:bodyPr/>
          <a:lstStyle/>
          <a:p>
            <a:r>
              <a:rPr lang="en-CA" dirty="0"/>
              <a:t>Project 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358D7-DA6F-6337-70E1-CDECC894E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204436"/>
            <a:ext cx="9448800" cy="41663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Reduce loan processing time: Streamline the loan approval process to significantly reduce waiting times for customers.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Enhance customer satisfaction: Improve customer experience by providing timely and efficient loan services.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Increase operational efficiency: Automate manual tasks, eliminate bottlenecks, and optimize resource utilization within the loan department.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Mitigate compliance risks: Implement robust controls and audit trails to ensure adherence to regulatory requirements.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 competitiveness: Position </a:t>
            </a:r>
            <a:r>
              <a:rPr lang="en-US" dirty="0" err="1"/>
              <a:t>ChiMonica</a:t>
            </a:r>
            <a:r>
              <a:rPr lang="en-US" dirty="0"/>
              <a:t> Bank as a leader in the market by offering faster and more efficient loan services.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2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2A99-D9A6-F935-5FCC-33DFAE72B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69232"/>
            <a:ext cx="9448800" cy="1125144"/>
          </a:xfrm>
        </p:spPr>
        <p:txBody>
          <a:bodyPr/>
          <a:lstStyle/>
          <a:p>
            <a:r>
              <a:rPr lang="en-CA" dirty="0"/>
              <a:t>Options considered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24F28-C40A-831E-9716-2C9DDB5E6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294376"/>
            <a:ext cx="9448800" cy="35068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Process Analysis: Conduct a thorough assessment of the current loan approval process to identify pain points and inefficiencies.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Technology Implementation: Invest in a modern loan origination system (LOS) to automate workflows, data management, and decision-making.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Staff Training: Provide comprehensive training to loan department staff on the new LOS and process changes.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Change Management: Develop a communication and change management plan to ensure smooth adoption of the new system and processes.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309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B4DA-3D59-C734-1C09-36D00B150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03" y="639315"/>
            <a:ext cx="8610600" cy="964633"/>
          </a:xfrm>
        </p:spPr>
        <p:txBody>
          <a:bodyPr/>
          <a:lstStyle/>
          <a:p>
            <a:pPr algn="ctr"/>
            <a:r>
              <a:rPr lang="en-CA" dirty="0"/>
              <a:t>Strategic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83B8-BEA8-9C4E-8D7D-D3CECD0F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23870"/>
            <a:ext cx="10820400" cy="4494816"/>
          </a:xfrm>
        </p:spPr>
        <p:txBody>
          <a:bodyPr/>
          <a:lstStyle/>
          <a:p>
            <a:r>
              <a:rPr lang="en-US" dirty="0"/>
              <a:t>Improved Customer Satisfaction: Reduced waiting times, enhanced communication, and a more streamlined loan application process will lead to increased customer satisfaction and loyalty. </a:t>
            </a:r>
          </a:p>
          <a:p>
            <a:r>
              <a:rPr lang="en-US" dirty="0"/>
              <a:t> Increased Efficiency and Productivity: Automation of manual tasks, reduced errors, and optimized workflows will result in significant time and cost savings for the loan department. </a:t>
            </a:r>
          </a:p>
          <a:p>
            <a:r>
              <a:rPr lang="en-US" dirty="0"/>
              <a:t> Enhanced Risk Management: Robust data management, audit trails, and compliance monitoring will mitigate risks and ensure regulatory adherence. </a:t>
            </a:r>
          </a:p>
          <a:p>
            <a:r>
              <a:rPr lang="en-US" dirty="0"/>
              <a:t>Competitive Advantage: Faster loan processing and improved customer experience will differentiate </a:t>
            </a:r>
            <a:r>
              <a:rPr lang="en-US" dirty="0" err="1"/>
              <a:t>ChiMonica</a:t>
            </a:r>
            <a:r>
              <a:rPr lang="en-US" dirty="0"/>
              <a:t> Bank from competitors and attract new customers.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170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E9A1-616F-F24B-8BFD-A45CC9797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7030" y="989351"/>
            <a:ext cx="4122294" cy="839449"/>
          </a:xfrm>
        </p:spPr>
        <p:txBody>
          <a:bodyPr>
            <a:normAutofit fontScale="90000"/>
          </a:bodyPr>
          <a:lstStyle/>
          <a:p>
            <a:r>
              <a:rPr lang="en-CA" dirty="0"/>
              <a:t>timeline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8C753-46CE-9030-9662-34E0A695D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843790"/>
            <a:ext cx="7817370" cy="4437087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Phase 1: Planning and Analysis: [2 Weeks]   </a:t>
            </a:r>
          </a:p>
          <a:p>
            <a:r>
              <a:rPr lang="en-CA" dirty="0"/>
              <a:t>Conduct process analysis   </a:t>
            </a:r>
          </a:p>
          <a:p>
            <a:r>
              <a:rPr lang="en-CA" dirty="0"/>
              <a:t> Identify technology requirements   </a:t>
            </a:r>
          </a:p>
          <a:p>
            <a:r>
              <a:rPr lang="en-CA" dirty="0"/>
              <a:t>Develop project plan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Phase 2: System Implementation: [3 weeks]   </a:t>
            </a:r>
          </a:p>
          <a:p>
            <a:r>
              <a:rPr lang="en-CA" dirty="0"/>
              <a:t> Select and implement LOS   </a:t>
            </a:r>
          </a:p>
          <a:p>
            <a:r>
              <a:rPr lang="en-CA" dirty="0"/>
              <a:t> Configure system settings   </a:t>
            </a:r>
          </a:p>
          <a:p>
            <a:r>
              <a:rPr lang="en-CA" dirty="0"/>
              <a:t>Data migration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Phase 3: User Training: [6 weeks]   </a:t>
            </a:r>
          </a:p>
          <a:p>
            <a:r>
              <a:rPr lang="en-CA" dirty="0"/>
              <a:t> Develop training materials   </a:t>
            </a:r>
          </a:p>
          <a:p>
            <a:r>
              <a:rPr lang="en-CA" dirty="0"/>
              <a:t>Conduct training sessions 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Phase 4: Go-Live and Stabilization: [1 week]   </a:t>
            </a:r>
          </a:p>
          <a:p>
            <a:r>
              <a:rPr lang="en-CA" dirty="0"/>
              <a:t>Launch the new system   </a:t>
            </a:r>
          </a:p>
          <a:p>
            <a:r>
              <a:rPr lang="en-CA" dirty="0"/>
              <a:t>Monitor performance   </a:t>
            </a:r>
          </a:p>
          <a:p>
            <a:r>
              <a:rPr lang="en-CA" dirty="0"/>
              <a:t> Address initial issues</a:t>
            </a:r>
          </a:p>
        </p:txBody>
      </p:sp>
    </p:spTree>
    <p:extLst>
      <p:ext uri="{BB962C8B-B14F-4D97-AF65-F5344CB8AC3E}">
        <p14:creationId xmlns:p14="http://schemas.microsoft.com/office/powerpoint/2010/main" val="49605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66AD-7BA7-BDED-855D-C57CC72E7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485" y="2310518"/>
            <a:ext cx="3260361" cy="915281"/>
          </a:xfrm>
        </p:spPr>
        <p:txBody>
          <a:bodyPr/>
          <a:lstStyle/>
          <a:p>
            <a:r>
              <a:rPr lang="en-CA" dirty="0"/>
              <a:t>costs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74114-147C-FB26-6C46-DEE12A33A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51376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LOS Implementation: [$10000]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Staff Training: [$8500]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Process Reengineering: [$15000]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Change Management: [$6200]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Ongoing Maintenance: [$7350]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4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5109-2FFF-7024-F5B4-8AE86947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944" y="619063"/>
            <a:ext cx="6303364" cy="1293028"/>
          </a:xfrm>
        </p:spPr>
        <p:txBody>
          <a:bodyPr/>
          <a:lstStyle/>
          <a:p>
            <a:r>
              <a:rPr lang="en-CA" dirty="0"/>
              <a:t>Financial </a:t>
            </a:r>
            <a:r>
              <a:rPr lang="en-CA" dirty="0" err="1"/>
              <a:t>BEnefits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8C376-6C1A-9A9B-CD13-A7BFB321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Increased Revenue: Faster loan processing can lead to increased loan volume and associated fees. </a:t>
            </a:r>
          </a:p>
          <a:p>
            <a:r>
              <a:rPr lang="en-US" dirty="0"/>
              <a:t>Cost Reduction: Automation and efficiency gains can reduce operational expenses. </a:t>
            </a:r>
          </a:p>
          <a:p>
            <a:r>
              <a:rPr lang="en-US" dirty="0"/>
              <a:t>Improved Customer Retention: Enhanced customer satisfaction can lead to increased customer loyalty and reduced customer acquisition costs.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41284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82</TotalTime>
  <Words>640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CHIMONICA BANK plc</vt:lpstr>
      <vt:lpstr>OUTLINE</vt:lpstr>
      <vt:lpstr>Project Definition </vt:lpstr>
      <vt:lpstr>Project Objectives</vt:lpstr>
      <vt:lpstr>Options considered</vt:lpstr>
      <vt:lpstr>Strategic Benefits</vt:lpstr>
      <vt:lpstr>timeline</vt:lpstr>
      <vt:lpstr>costs</vt:lpstr>
      <vt:lpstr>Financial BEnefits</vt:lpstr>
      <vt:lpstr>Risks Mitigation</vt:lpstr>
      <vt:lpstr>justification</vt:lpstr>
      <vt:lpstr>Question &amp; Answers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Nneka Udoh</dc:creator>
  <cp:lastModifiedBy>Nneka Udoh</cp:lastModifiedBy>
  <cp:revision>1</cp:revision>
  <dcterms:created xsi:type="dcterms:W3CDTF">2024-08-01T04:48:41Z</dcterms:created>
  <dcterms:modified xsi:type="dcterms:W3CDTF">2024-08-02T04:18:04Z</dcterms:modified>
</cp:coreProperties>
</file>