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71" r:id="rId4"/>
    <p:sldId id="260" r:id="rId5"/>
    <p:sldId id="270" r:id="rId6"/>
    <p:sldId id="274" r:id="rId7"/>
    <p:sldId id="261" r:id="rId8"/>
    <p:sldId id="267" r:id="rId9"/>
    <p:sldId id="264" r:id="rId10"/>
    <p:sldId id="275" r:id="rId11"/>
    <p:sldId id="276" r:id="rId12"/>
    <p:sldId id="278" r:id="rId13"/>
    <p:sldId id="279" r:id="rId14"/>
    <p:sldId id="280" r:id="rId15"/>
    <p:sldId id="281" r:id="rId16"/>
    <p:sldId id="265" r:id="rId17"/>
    <p:sldId id="282" r:id="rId18"/>
    <p:sldId id="28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39"/>
    <p:restoredTop sz="51475"/>
  </p:normalViewPr>
  <p:slideViewPr>
    <p:cSldViewPr snapToGrid="0" snapToObjects="1">
      <p:cViewPr varScale="1">
        <p:scale>
          <a:sx n="52" d="100"/>
          <a:sy n="52" d="100"/>
        </p:scale>
        <p:origin x="2160" y="184"/>
      </p:cViewPr>
      <p:guideLst/>
    </p:cSldViewPr>
  </p:slideViewPr>
  <p:notesTextViewPr>
    <p:cViewPr>
      <p:scale>
        <a:sx n="1" d="1"/>
        <a:sy n="1" d="1"/>
      </p:scale>
      <p:origin x="0" y="-147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16B8C-D030-3341-9764-F804BE385671}" type="datetimeFigureOut">
              <a:rPr lang="en-US" smtClean="0"/>
              <a:t>7/31/21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D25C7-FCC1-9249-AEC5-6CB8DD281E3E}" type="slidenum">
              <a:rPr lang="en-US" smtClean="0"/>
              <a:t>‹#›</a:t>
            </a:fld>
            <a:endParaRPr lang="en-US"/>
          </a:p>
        </p:txBody>
      </p:sp>
    </p:spTree>
    <p:extLst>
      <p:ext uri="{BB962C8B-B14F-4D97-AF65-F5344CB8AC3E}">
        <p14:creationId xmlns:p14="http://schemas.microsoft.com/office/powerpoint/2010/main" val="1322173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Slide</a:t>
            </a:r>
          </a:p>
          <a:p>
            <a:endParaRPr lang="en-US" dirty="0"/>
          </a:p>
          <a:p>
            <a:r>
              <a:rPr lang="en-US" dirty="0"/>
              <a:t>Bullseye:  Targeting Customers Through Analytics</a:t>
            </a:r>
          </a:p>
        </p:txBody>
      </p:sp>
      <p:sp>
        <p:nvSpPr>
          <p:cNvPr id="4" name="Slide Number Placeholder 3"/>
          <p:cNvSpPr>
            <a:spLocks noGrp="1"/>
          </p:cNvSpPr>
          <p:nvPr>
            <p:ph type="sldNum" sz="quarter" idx="5"/>
          </p:nvPr>
        </p:nvSpPr>
        <p:spPr/>
        <p:txBody>
          <a:bodyPr/>
          <a:lstStyle/>
          <a:p>
            <a:fld id="{E98D25C7-FCC1-9249-AEC5-6CB8DD281E3E}" type="slidenum">
              <a:rPr lang="en-US" smtClean="0"/>
              <a:t>1</a:t>
            </a:fld>
            <a:endParaRPr lang="en-US"/>
          </a:p>
        </p:txBody>
      </p:sp>
    </p:spTree>
    <p:extLst>
      <p:ext uri="{BB962C8B-B14F-4D97-AF65-F5344CB8AC3E}">
        <p14:creationId xmlns:p14="http://schemas.microsoft.com/office/powerpoint/2010/main" val="3267875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Findings</a:t>
            </a:r>
          </a:p>
          <a:p>
            <a:r>
              <a:rPr lang="en-US" dirty="0"/>
              <a:t>1.	Lifestyle Cluster Type 10 and Jackets</a:t>
            </a:r>
          </a:p>
          <a:p>
            <a:pPr lvl="1">
              <a:spcBef>
                <a:spcPts val="0"/>
              </a:spcBef>
              <a:spcAft>
                <a:spcPts val="600"/>
              </a:spcAft>
            </a:pPr>
            <a:r>
              <a:rPr lang="en-US" dirty="0"/>
              <a:t>Supports H</a:t>
            </a:r>
            <a:r>
              <a:rPr lang="en-US" baseline="-25000" dirty="0"/>
              <a:t>a</a:t>
            </a:r>
            <a:r>
              <a:rPr lang="en-US" dirty="0"/>
              <a:t>: Lifestyle Cluster Type who rank 10 are more likely to purchase jackets. </a:t>
            </a:r>
          </a:p>
          <a:p>
            <a:r>
              <a:rPr lang="en-US" dirty="0"/>
              <a:t>2.	Lifestyle Cluster Type 10 and Jackets</a:t>
            </a:r>
          </a:p>
          <a:p>
            <a:pPr lvl="1">
              <a:spcBef>
                <a:spcPts val="0"/>
              </a:spcBef>
              <a:spcAft>
                <a:spcPts val="600"/>
              </a:spcAft>
            </a:pPr>
            <a:r>
              <a:rPr lang="en-US" dirty="0"/>
              <a:t>Supports  H</a:t>
            </a:r>
            <a:r>
              <a:rPr lang="en-US" baseline="-25000" dirty="0"/>
              <a:t>a</a:t>
            </a:r>
            <a:r>
              <a:rPr lang="en-US" dirty="0"/>
              <a:t>: Lifestyle Cluster Type and Total Net Sales </a:t>
            </a:r>
          </a:p>
          <a:p>
            <a:r>
              <a:rPr lang="en-US" dirty="0"/>
              <a:t>3.	Lifestyle Cluster Types and Average Amount Spent per Visit. </a:t>
            </a:r>
          </a:p>
          <a:p>
            <a:pPr lvl="1">
              <a:spcBef>
                <a:spcPts val="0"/>
              </a:spcBef>
              <a:spcAft>
                <a:spcPts val="600"/>
              </a:spcAft>
            </a:pPr>
            <a:r>
              <a:rPr lang="en-US" dirty="0"/>
              <a:t>Supports H</a:t>
            </a:r>
            <a:r>
              <a:rPr lang="en-US" baseline="-25000" dirty="0"/>
              <a:t>a</a:t>
            </a:r>
            <a:r>
              <a:rPr lang="en-US" dirty="0"/>
              <a:t>:  Lifestyle Cluster Types for Total Nets Sales will not align with Average Amount Spent per Visit </a:t>
            </a:r>
          </a:p>
          <a:p>
            <a:pPr>
              <a:spcBef>
                <a:spcPts val="0"/>
              </a:spcBef>
            </a:pPr>
            <a:r>
              <a:rPr lang="en-US" dirty="0"/>
              <a:t>	Credit Card Users and Total Net Sales</a:t>
            </a:r>
          </a:p>
          <a:p>
            <a:pPr lvl="1">
              <a:spcBef>
                <a:spcPts val="0"/>
              </a:spcBef>
              <a:spcAft>
                <a:spcPts val="600"/>
              </a:spcAft>
            </a:pPr>
            <a:r>
              <a:rPr lang="en-US" dirty="0"/>
              <a:t>Supports H</a:t>
            </a:r>
            <a:r>
              <a:rPr lang="en-US" baseline="-25000" dirty="0"/>
              <a:t>0</a:t>
            </a:r>
            <a:r>
              <a:rPr lang="en-US" dirty="0"/>
              <a:t>:  Credit Card users increase Total Net Sales.</a:t>
            </a:r>
          </a:p>
          <a:p>
            <a:endParaRPr lang="en-US" dirty="0"/>
          </a:p>
        </p:txBody>
      </p:sp>
      <p:sp>
        <p:nvSpPr>
          <p:cNvPr id="4" name="Slide Number Placeholder 3"/>
          <p:cNvSpPr>
            <a:spLocks noGrp="1"/>
          </p:cNvSpPr>
          <p:nvPr>
            <p:ph type="sldNum" sz="quarter" idx="5"/>
          </p:nvPr>
        </p:nvSpPr>
        <p:spPr/>
        <p:txBody>
          <a:bodyPr/>
          <a:lstStyle/>
          <a:p>
            <a:fld id="{E98D25C7-FCC1-9249-AEC5-6CB8DD281E3E}" type="slidenum">
              <a:rPr lang="en-US" smtClean="0"/>
              <a:t>10</a:t>
            </a:fld>
            <a:endParaRPr lang="en-US"/>
          </a:p>
        </p:txBody>
      </p:sp>
    </p:spTree>
    <p:extLst>
      <p:ext uri="{BB962C8B-B14F-4D97-AF65-F5344CB8AC3E}">
        <p14:creationId xmlns:p14="http://schemas.microsoft.com/office/powerpoint/2010/main" val="1604882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Findings (</a:t>
            </a:r>
            <a:r>
              <a:rPr lang="en-US" b="1" dirty="0" err="1"/>
              <a:t>don’t’d</a:t>
            </a:r>
            <a:r>
              <a:rPr lang="en-US" b="1" dirty="0"/>
              <a:t>)</a:t>
            </a:r>
          </a:p>
          <a:p>
            <a:pPr>
              <a:spcBef>
                <a:spcPts val="0"/>
              </a:spcBef>
            </a:pPr>
            <a:r>
              <a:rPr lang="en-US" dirty="0"/>
              <a:t>5.  Credit Card Users and Percentage of Returns</a:t>
            </a:r>
          </a:p>
          <a:p>
            <a:pPr lvl="1">
              <a:spcBef>
                <a:spcPts val="0"/>
              </a:spcBef>
              <a:spcAft>
                <a:spcPts val="600"/>
              </a:spcAft>
            </a:pPr>
            <a:r>
              <a:rPr lang="en-US" dirty="0"/>
              <a:t>Average percentage of returns on Credit Card purchases is higher at 17.7%, while average percentage of returns on non-Credit Card purchases is 10.3% </a:t>
            </a:r>
          </a:p>
          <a:p>
            <a:pPr lvl="0">
              <a:spcBef>
                <a:spcPts val="400"/>
              </a:spcBef>
            </a:pPr>
            <a:r>
              <a:rPr lang="en-US" dirty="0"/>
              <a:t>6.  Customers who have high Spent per Visit and Total Net Sales</a:t>
            </a:r>
          </a:p>
          <a:p>
            <a:pPr lvl="1">
              <a:spcBef>
                <a:spcPts val="0"/>
              </a:spcBef>
              <a:spcAft>
                <a:spcPts val="600"/>
              </a:spcAft>
            </a:pPr>
            <a:r>
              <a:rPr lang="en-US" dirty="0"/>
              <a:t>The Lifestyle Cluster Type 1, while the having the highest income and education, is also the Type to have the highest returns.</a:t>
            </a:r>
          </a:p>
          <a:p>
            <a:pPr marL="352425" indent="-352425">
              <a:spcBef>
                <a:spcPts val="400"/>
              </a:spcBef>
            </a:pPr>
            <a:r>
              <a:rPr lang="en-US" dirty="0"/>
              <a:t>7.  Lifestyle Cluster Type who has a high Total Net Sales are likely to respond to Number of Marketing Promos on File</a:t>
            </a:r>
          </a:p>
          <a:p>
            <a:pPr lvl="1">
              <a:spcBef>
                <a:spcPts val="0"/>
              </a:spcBef>
              <a:spcAft>
                <a:spcPts val="600"/>
              </a:spcAft>
            </a:pPr>
            <a:r>
              <a:rPr lang="en-US" dirty="0"/>
              <a:t>Supports H</a:t>
            </a:r>
            <a:r>
              <a:rPr lang="en-US" baseline="-25000" dirty="0"/>
              <a:t>a</a:t>
            </a:r>
            <a:r>
              <a:rPr lang="en-US" dirty="0"/>
              <a:t>:  Lifestyle Cluster Type who have a high Total Net Sales are not likely to respond to Number of Marketing Promos on File </a:t>
            </a:r>
          </a:p>
          <a:p>
            <a:endParaRPr lang="en-US" b="0" dirty="0"/>
          </a:p>
        </p:txBody>
      </p:sp>
      <p:sp>
        <p:nvSpPr>
          <p:cNvPr id="4" name="Slide Number Placeholder 3"/>
          <p:cNvSpPr>
            <a:spLocks noGrp="1"/>
          </p:cNvSpPr>
          <p:nvPr>
            <p:ph type="sldNum" sz="quarter" idx="5"/>
          </p:nvPr>
        </p:nvSpPr>
        <p:spPr/>
        <p:txBody>
          <a:bodyPr/>
          <a:lstStyle/>
          <a:p>
            <a:fld id="{E98D25C7-FCC1-9249-AEC5-6CB8DD281E3E}" type="slidenum">
              <a:rPr lang="en-US" smtClean="0"/>
              <a:t>11</a:t>
            </a:fld>
            <a:endParaRPr lang="en-US"/>
          </a:p>
        </p:txBody>
      </p:sp>
    </p:spTree>
    <p:extLst>
      <p:ext uri="{BB962C8B-B14F-4D97-AF65-F5344CB8AC3E}">
        <p14:creationId xmlns:p14="http://schemas.microsoft.com/office/powerpoint/2010/main" val="3756298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Conclusion</a:t>
            </a:r>
          </a:p>
          <a:p>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Based on the total analysis of the data set, clothing_store_pp_opt1_lc.csv, which focusses on Lifestyle Cluster Type, Types 1, 4, and 10 should be the target of the direct marketing promo. Since the prescribed which Lifestyle Cluster Types were already decided, Marketing could have begun working on a direct marketing effort for this reduced data set of 13,137 customers.  The six of 50 Lifestyle Cluster Types chosen are high and medium income and education groups.  Reviewing additional variables, however, reveal that certain items have a typically higher profit percentage.  Rather than a direct marketing campaign for all products considered, Summary Statistics reveal that customers spend a significantly more on jackets than any other item.  </a:t>
            </a:r>
            <a:endParaRPr lang="en-US" dirty="0"/>
          </a:p>
        </p:txBody>
      </p:sp>
      <p:sp>
        <p:nvSpPr>
          <p:cNvPr id="4" name="Slide Number Placeholder 3"/>
          <p:cNvSpPr>
            <a:spLocks noGrp="1"/>
          </p:cNvSpPr>
          <p:nvPr>
            <p:ph type="sldNum" sz="quarter" idx="5"/>
          </p:nvPr>
        </p:nvSpPr>
        <p:spPr/>
        <p:txBody>
          <a:bodyPr/>
          <a:lstStyle/>
          <a:p>
            <a:fld id="{E98D25C7-FCC1-9249-AEC5-6CB8DD281E3E}" type="slidenum">
              <a:rPr lang="en-US" smtClean="0"/>
              <a:t>12</a:t>
            </a:fld>
            <a:endParaRPr lang="en-US"/>
          </a:p>
        </p:txBody>
      </p:sp>
    </p:spTree>
    <p:extLst>
      <p:ext uri="{BB962C8B-B14F-4D97-AF65-F5344CB8AC3E}">
        <p14:creationId xmlns:p14="http://schemas.microsoft.com/office/powerpoint/2010/main" val="1269247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Conclusion (cont’d)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addition, the Lifestyle Cluster Type that spends the most on Jackets is Lifestyle Cluster Type 10, even though they have the lowest ranking for Average Amount Spent per Visit, this groups spend the least per visit and rank 3</a:t>
            </a:r>
            <a:r>
              <a:rPr lang="en-US" sz="1200" kern="1200" baseline="30000" dirty="0">
                <a:solidFill>
                  <a:schemeClr val="tx1"/>
                </a:solidFill>
                <a:effectLst/>
                <a:latin typeface="+mn-lt"/>
                <a:ea typeface="+mn-ea"/>
                <a:cs typeface="+mn-cs"/>
              </a:rPr>
              <a:t>rd</a:t>
            </a:r>
            <a:r>
              <a:rPr lang="en-US" sz="1200" kern="1200" dirty="0">
                <a:solidFill>
                  <a:schemeClr val="tx1"/>
                </a:solidFill>
                <a:effectLst/>
                <a:latin typeface="+mn-lt"/>
                <a:ea typeface="+mn-ea"/>
                <a:cs typeface="+mn-cs"/>
              </a:rPr>
              <a:t> in Percentage of Returns.  They do, however, rank 2</a:t>
            </a:r>
            <a:r>
              <a:rPr lang="en-US" sz="1200" kern="1200" baseline="30000" dirty="0">
                <a:solidFill>
                  <a:schemeClr val="tx1"/>
                </a:solidFill>
                <a:effectLst/>
                <a:latin typeface="+mn-lt"/>
                <a:ea typeface="+mn-ea"/>
                <a:cs typeface="+mn-cs"/>
              </a:rPr>
              <a:t>nd</a:t>
            </a:r>
            <a:r>
              <a:rPr lang="en-US" sz="1200" kern="1200" dirty="0">
                <a:solidFill>
                  <a:schemeClr val="tx1"/>
                </a:solidFill>
                <a:effectLst/>
                <a:latin typeface="+mn-lt"/>
                <a:ea typeface="+mn-ea"/>
                <a:cs typeface="+mn-cs"/>
              </a:rPr>
              <a:t> in Total Net Sales.</a:t>
            </a:r>
          </a:p>
          <a:p>
            <a:endParaRPr lang="en-US" dirty="0"/>
          </a:p>
        </p:txBody>
      </p:sp>
      <p:sp>
        <p:nvSpPr>
          <p:cNvPr id="4" name="Slide Number Placeholder 3"/>
          <p:cNvSpPr>
            <a:spLocks noGrp="1"/>
          </p:cNvSpPr>
          <p:nvPr>
            <p:ph type="sldNum" sz="quarter" idx="5"/>
          </p:nvPr>
        </p:nvSpPr>
        <p:spPr/>
        <p:txBody>
          <a:bodyPr/>
          <a:lstStyle/>
          <a:p>
            <a:fld id="{E98D25C7-FCC1-9249-AEC5-6CB8DD281E3E}" type="slidenum">
              <a:rPr lang="en-US" smtClean="0"/>
              <a:t>13</a:t>
            </a:fld>
            <a:endParaRPr lang="en-US"/>
          </a:p>
        </p:txBody>
      </p:sp>
    </p:spTree>
    <p:extLst>
      <p:ext uri="{BB962C8B-B14F-4D97-AF65-F5344CB8AC3E}">
        <p14:creationId xmlns:p14="http://schemas.microsoft.com/office/powerpoint/2010/main" val="2077105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8D25C7-FCC1-9249-AEC5-6CB8DD281E3E}" type="slidenum">
              <a:rPr lang="en-US" smtClean="0"/>
              <a:t>14</a:t>
            </a:fld>
            <a:endParaRPr lang="en-US"/>
          </a:p>
        </p:txBody>
      </p:sp>
    </p:spTree>
    <p:extLst>
      <p:ext uri="{BB962C8B-B14F-4D97-AF65-F5344CB8AC3E}">
        <p14:creationId xmlns:p14="http://schemas.microsoft.com/office/powerpoint/2010/main" val="3200678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Recommendations</a:t>
            </a:r>
          </a:p>
          <a:p>
            <a:endParaRPr lang="en-US" b="1" dirty="0"/>
          </a:p>
          <a:p>
            <a:pPr marL="171450" indent="-171450">
              <a:buFont typeface="Arial" panose="020B0604020202020204" pitchFamily="34" charset="0"/>
              <a:buChar char="•"/>
            </a:pPr>
            <a:r>
              <a:rPr lang="en-US" dirty="0"/>
              <a:t>Target Highest Net Sales by Lifestyle Cluster Type:  Lifestyle Cluster Type 4 and Legwear</a:t>
            </a:r>
          </a:p>
          <a:p>
            <a:pPr marL="171450" indent="-171450">
              <a:buFont typeface="Arial" panose="020B0604020202020204" pitchFamily="34" charset="0"/>
              <a:buChar char="•"/>
            </a:pPr>
            <a:r>
              <a:rPr lang="en-US" dirty="0"/>
              <a:t>Target High End Customer and largest selling item:  Lifestyle Cluster Type 10 and jackets.</a:t>
            </a:r>
          </a:p>
          <a:p>
            <a:pPr marL="171450" indent="-171450">
              <a:buFont typeface="Arial" panose="020B0604020202020204" pitchFamily="34" charset="0"/>
              <a:buChar char="•"/>
            </a:pPr>
            <a:r>
              <a:rPr lang="en-US" dirty="0"/>
              <a:t>Additional recommendation are to explore products, total net sales, and zip codes of customer who are in Lifestyle Cluster Type 16, who are have the lowest percentage of return dollars.</a:t>
            </a:r>
          </a:p>
          <a:p>
            <a:endParaRPr lang="en-US" b="1" dirty="0"/>
          </a:p>
        </p:txBody>
      </p:sp>
      <p:sp>
        <p:nvSpPr>
          <p:cNvPr id="4" name="Slide Number Placeholder 3"/>
          <p:cNvSpPr>
            <a:spLocks noGrp="1"/>
          </p:cNvSpPr>
          <p:nvPr>
            <p:ph type="sldNum" sz="quarter" idx="5"/>
          </p:nvPr>
        </p:nvSpPr>
        <p:spPr/>
        <p:txBody>
          <a:bodyPr/>
          <a:lstStyle/>
          <a:p>
            <a:fld id="{E98D25C7-FCC1-9249-AEC5-6CB8DD281E3E}" type="slidenum">
              <a:rPr lang="en-US" smtClean="0"/>
              <a:t>15</a:t>
            </a:fld>
            <a:endParaRPr lang="en-US"/>
          </a:p>
        </p:txBody>
      </p:sp>
    </p:spTree>
    <p:extLst>
      <p:ext uri="{BB962C8B-B14F-4D97-AF65-F5344CB8AC3E}">
        <p14:creationId xmlns:p14="http://schemas.microsoft.com/office/powerpoint/2010/main" val="2651192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p:txBody>
      </p:sp>
      <p:sp>
        <p:nvSpPr>
          <p:cNvPr id="4" name="Slide Number Placeholder 3"/>
          <p:cNvSpPr>
            <a:spLocks noGrp="1"/>
          </p:cNvSpPr>
          <p:nvPr>
            <p:ph type="sldNum" sz="quarter" idx="5"/>
          </p:nvPr>
        </p:nvSpPr>
        <p:spPr/>
        <p:txBody>
          <a:bodyPr/>
          <a:lstStyle/>
          <a:p>
            <a:fld id="{E98D25C7-FCC1-9249-AEC5-6CB8DD281E3E}" type="slidenum">
              <a:rPr lang="en-US" smtClean="0"/>
              <a:t>16</a:t>
            </a:fld>
            <a:endParaRPr lang="en-US"/>
          </a:p>
        </p:txBody>
      </p:sp>
    </p:spTree>
    <p:extLst>
      <p:ext uri="{BB962C8B-B14F-4D97-AF65-F5344CB8AC3E}">
        <p14:creationId xmlns:p14="http://schemas.microsoft.com/office/powerpoint/2010/main" val="985658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8D25C7-FCC1-9249-AEC5-6CB8DD281E3E}" type="slidenum">
              <a:rPr lang="en-US" smtClean="0"/>
              <a:t>18</a:t>
            </a:fld>
            <a:endParaRPr lang="en-US"/>
          </a:p>
        </p:txBody>
      </p:sp>
    </p:spTree>
    <p:extLst>
      <p:ext uri="{BB962C8B-B14F-4D97-AF65-F5344CB8AC3E}">
        <p14:creationId xmlns:p14="http://schemas.microsoft.com/office/powerpoint/2010/main" val="3540320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Abstract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Before the internet and the convenience of shopping without leaving your seat at home, in the office, on public transportation, or in the middle of a national forest, brick and mortar establishments could rely on mostly local residents to either buy products offered or supply products for sale. The occasional customer, passing through or visiting a local resident, could not only be added to the local customer list or be be formally added to the list of customers, by some formal registry kept by the shop owner - especially if they needed supplies delivered on a fixed scheduled - or committed to the owner’s memory. Local shop owners wanting to increase business might offer sales advertised as special overstock or special discontinued sales events.  Shop owners could also strategically market seasonal products as special sales.  Now, with the ability for almost any consumer to buy from almost anywhere in the world, shops can also use the internet to target specific customers.  Using a dataset of customers, an organization wants to target a population of their customers who respond to direct marketing campaigns to increase sales.  The dataset contains the zip codes of customers as well as the top 15 most frequently sold clothing items.  Households with higher expendable incomes might seem a likely target audience for a marketing campaign on the highest selling clothing items. In this analysis, proving or disproving an initial assumption that customers who live in more affluent zip codes should be automatically included in the marketing campaign, regardless of most frequently sold clothing items, better informs marketing of their target audience based on location and clothing. SAS (Statistical Analysis Software) is the tool employed to run analyses. Summary Statistics is run to produce indisputable facts based on data pertaining to which zip codes and which lifestyle clusters spend the most and which items sell the most.  One-Way ANOVAs (analysis of variance) is used to compare the means of two or more independent groups in order to determine whether there is a statistical significance in the means. A predictive analysis is run to determine which lifestyle cluster type is most likely to respond to a direct marketing campaign.  </a:t>
            </a:r>
          </a:p>
          <a:p>
            <a:endParaRPr lang="en-US" dirty="0"/>
          </a:p>
          <a:p>
            <a:r>
              <a:rPr lang="en-US" sz="1200" b="1" kern="1200" dirty="0">
                <a:solidFill>
                  <a:schemeClr val="tx1"/>
                </a:solidFill>
                <a:effectLst/>
                <a:latin typeface="+mn-lt"/>
                <a:ea typeface="+mn-ea"/>
                <a:cs typeface="+mn-cs"/>
              </a:rPr>
              <a:t>Introduction</a:t>
            </a: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purpose of this final assignment, the capstone, is to present the culmination and interdependency of topics covered in the Master of Science in Data Analytics. Through a carefully considered scenario, the written portion of the capstone will cover the following topics: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organization industry and history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current business presented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dataset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security challenges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results of analysis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recommendations</a:t>
            </a:r>
          </a:p>
          <a:p>
            <a:r>
              <a:rPr lang="en-US" sz="1200" kern="1200" dirty="0">
                <a:solidFill>
                  <a:schemeClr val="tx1"/>
                </a:solidFill>
                <a:effectLst/>
                <a:latin typeface="+mn-lt"/>
                <a:ea typeface="+mn-ea"/>
                <a:cs typeface="+mn-cs"/>
              </a:rPr>
              <a:t>The written portion will also contain References, Appendices of code, and an active link to GitHub, where the author’s work has been uploaded.  </a:t>
            </a:r>
          </a:p>
          <a:p>
            <a:r>
              <a:rPr lang="en-US" sz="1200" kern="1200" dirty="0">
                <a:solidFill>
                  <a:schemeClr val="tx1"/>
                </a:solidFill>
                <a:effectLst/>
                <a:latin typeface="+mn-lt"/>
                <a:ea typeface="+mn-ea"/>
                <a:cs typeface="+mn-cs"/>
              </a:rPr>
              <a:t>Also included in the capstone is a presentation of 10-15 slides in length.  The presentation will be based on the written portion of the capstone and contains speaker notes, which closely resemble the narrative I present now.  The speaker notes will be prepared for an audience of upper management of the organization.  As with all presentations in the Master of Science in Data Analytics, there will also be reference slides which will list 5-10 scholarly or peer-reviewed sources.</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Scenario and Business Problem</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 organization is determined to increase sales while maximizing profits through more effective direct marketing efforts.  The organization needs to identify customers who respond to marketing promotions.  In addition, the organization wants to discover and gain insights on how to better predict future business growth. </a:t>
            </a:r>
          </a:p>
          <a:p>
            <a:r>
              <a:rPr lang="en-US" sz="1200" kern="1200" dirty="0">
                <a:solidFill>
                  <a:schemeClr val="tx1"/>
                </a:solidFill>
                <a:effectLst/>
                <a:latin typeface="+mn-lt"/>
                <a:ea typeface="+mn-ea"/>
                <a:cs typeface="+mn-cs"/>
              </a:rPr>
              <a:t>The business analyst is tasked to analyze the data from the data set clothing_store_pp_opt1_lc.csv.  The analysis will include initial descriptive analytics tests to review what the data is initially telling us. The analysis will also should include the predictive analytics tests to assist decision makers in achieving their business goals.</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Overview of Organization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Due to a Non-Disclosure Agreement (NDA), the author is not permitted to disclose the details of the organization’s business.  For this portfolio project, the organization will be known as Big Sell.  Big Sell is a global consumer products supplier that opened its doors for business in 1935.  It is a publicly traded, global organization, that did over $25B in revenue in 2019, has over 16,000 employees worldwide, and is a Fortune 500 company.  The term “Fortune 500” refers to a list compiled by Forbes Magazine of 500 of the largest companies in the United States.  Companies can be either private or public and are ranked exclusively on annual revenues for their respective fiscal years and not on any other details of the company (e. g. benefits, location, community service, best place to work, or charitable giving.) (Hayes, 2021).</a:t>
            </a:r>
          </a:p>
          <a:p>
            <a:r>
              <a:rPr lang="en-US" sz="1200" kern="1200" dirty="0">
                <a:solidFill>
                  <a:schemeClr val="tx1"/>
                </a:solidFill>
                <a:effectLst/>
                <a:latin typeface="+mn-lt"/>
                <a:ea typeface="+mn-ea"/>
                <a:cs typeface="+mn-cs"/>
              </a:rPr>
              <a:t>Big Sell is determined to increase sales while maximizing profits through more effective direct marketing efforts.  The organization would like to cater the direct marketing effort to those customers who are likely to respond to marketing promotions.  In addition, the organization wants to discover and gain insights on how to better predict future business growth. </a:t>
            </a:r>
          </a:p>
          <a:p>
            <a:endParaRPr lang="en-US" dirty="0"/>
          </a:p>
        </p:txBody>
      </p:sp>
      <p:sp>
        <p:nvSpPr>
          <p:cNvPr id="4" name="Slide Number Placeholder 3"/>
          <p:cNvSpPr>
            <a:spLocks noGrp="1"/>
          </p:cNvSpPr>
          <p:nvPr>
            <p:ph type="sldNum" sz="quarter" idx="5"/>
          </p:nvPr>
        </p:nvSpPr>
        <p:spPr/>
        <p:txBody>
          <a:bodyPr/>
          <a:lstStyle/>
          <a:p>
            <a:fld id="{E98D25C7-FCC1-9249-AEC5-6CB8DD281E3E}" type="slidenum">
              <a:rPr lang="en-US" smtClean="0"/>
              <a:t>2</a:t>
            </a:fld>
            <a:endParaRPr lang="en-US"/>
          </a:p>
        </p:txBody>
      </p:sp>
    </p:spTree>
    <p:extLst>
      <p:ext uri="{BB962C8B-B14F-4D97-AF65-F5344CB8AC3E}">
        <p14:creationId xmlns:p14="http://schemas.microsoft.com/office/powerpoint/2010/main" val="873925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Objective</a:t>
            </a:r>
          </a:p>
          <a:p>
            <a:r>
              <a:rPr lang="en-US" sz="1200" kern="1200" dirty="0">
                <a:solidFill>
                  <a:schemeClr val="tx1"/>
                </a:solidFill>
                <a:effectLst/>
                <a:latin typeface="+mn-lt"/>
                <a:ea typeface="+mn-ea"/>
                <a:cs typeface="+mn-cs"/>
              </a:rPr>
              <a:t>The objective of the research is to determine which customers from the dataset are the best group to target for a direct marketing campaign.</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Overview Of Study</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study will begin with a summary analysis of which zip codes the customers who spend the most at our stores are from.  From the top zip codes with the biggest spenders, the analysis will determine which items are most often purchased and when.  The business analyst is tasked to analyze the data from the data set clothing_store_pp_opt1_lc.csv.  The analysis will include initial descriptive analytics tests to review what the data is initially telling us. The analysis will also include the predictive analytics tests and respective results to assist decision makers in achieving their business goals.</a:t>
            </a:r>
          </a:p>
          <a:p>
            <a:endParaRPr lang="en-US" sz="1200" kern="1200" dirty="0">
              <a:solidFill>
                <a:schemeClr val="tx1"/>
              </a:solidFill>
              <a:effectLst/>
              <a:latin typeface="+mn-lt"/>
              <a:ea typeface="+mn-ea"/>
              <a:cs typeface="+mn-cs"/>
            </a:endParaRPr>
          </a:p>
          <a:p>
            <a:pPr lvl="1"/>
            <a:r>
              <a:rPr lang="en-US" sz="1200" b="1" kern="1200" dirty="0">
                <a:solidFill>
                  <a:schemeClr val="tx1"/>
                </a:solidFill>
                <a:effectLst/>
                <a:latin typeface="+mn-lt"/>
                <a:ea typeface="+mn-ea"/>
                <a:cs typeface="+mn-cs"/>
              </a:rPr>
              <a:t>Data Set</a:t>
            </a:r>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The data set used for this analysis is clothing_store_pp_opt1_lc.csv.  It has 28,799 unique records with Customer ID (</a:t>
            </a:r>
            <a:r>
              <a:rPr lang="en-US" sz="1200" kern="1200" dirty="0" err="1">
                <a:solidFill>
                  <a:schemeClr val="tx1"/>
                </a:solidFill>
                <a:effectLst/>
                <a:latin typeface="+mn-lt"/>
                <a:ea typeface="+mn-ea"/>
                <a:cs typeface="+mn-cs"/>
              </a:rPr>
              <a:t>cust_id</a:t>
            </a:r>
            <a:r>
              <a:rPr lang="en-US" sz="1200" kern="1200" dirty="0">
                <a:solidFill>
                  <a:schemeClr val="tx1"/>
                </a:solidFill>
                <a:effectLst/>
                <a:latin typeface="+mn-lt"/>
                <a:ea typeface="+mn-ea"/>
                <a:cs typeface="+mn-cs"/>
              </a:rPr>
              <a:t>) as the unique, or primary, key.  Customer ID range is from 9961 to 38759.  No explanation is given for why customer list does not begin with Customer ID 1.  Customer ID 9961 show s Zip Code of 0, which is not possible, so the first legitimate Zip Code is noted.  The Zip Code range is from 1001 to 99387, which indicates that the organization has locations across the United States.  25,970 of the 27,999 records are from Zip Codes in the eastern half of the country, which means that only 7.24% of the customers in this data set are in the 12 states of the western half of the United States.</a:t>
            </a:r>
            <a:r>
              <a:rPr lang="en-US" dirty="0">
                <a:effectLst/>
              </a:rPr>
              <a:t> </a:t>
            </a:r>
          </a:p>
          <a:p>
            <a:pPr lvl="1"/>
            <a:endParaRPr lang="en-US" sz="1200" kern="1200" dirty="0">
              <a:solidFill>
                <a:schemeClr val="tx1"/>
              </a:solidFill>
              <a:effectLst/>
              <a:latin typeface="+mn-lt"/>
              <a:ea typeface="+mn-ea"/>
              <a:cs typeface="+mn-cs"/>
            </a:endParaRPr>
          </a:p>
          <a:p>
            <a:pPr lvl="1"/>
            <a:r>
              <a:rPr lang="en-US" sz="1200" b="1" kern="1200" dirty="0">
                <a:solidFill>
                  <a:schemeClr val="tx1"/>
                </a:solidFill>
                <a:effectLst/>
                <a:latin typeface="+mn-lt"/>
                <a:ea typeface="+mn-ea"/>
                <a:cs typeface="+mn-cs"/>
              </a:rPr>
              <a:t>Descriptive Analysis </a:t>
            </a:r>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Having been made aware that the goal of the analysis is to create more effective direct marketing efforts, the first variable for consideration is to review where, and by whom, the highest dollars are found in Total Net Sales (</a:t>
            </a:r>
            <a:r>
              <a:rPr lang="en-US" sz="1200" kern="1200" dirty="0" err="1">
                <a:solidFill>
                  <a:schemeClr val="tx1"/>
                </a:solidFill>
                <a:effectLst/>
                <a:latin typeface="+mn-lt"/>
                <a:ea typeface="+mn-ea"/>
                <a:cs typeface="+mn-cs"/>
              </a:rPr>
              <a:t>total_net_sales</a:t>
            </a:r>
            <a:r>
              <a:rPr lang="en-US" sz="1200" kern="1200" dirty="0">
                <a:solidFill>
                  <a:schemeClr val="tx1"/>
                </a:solidFill>
                <a:effectLst/>
                <a:latin typeface="+mn-lt"/>
                <a:ea typeface="+mn-ea"/>
                <a:cs typeface="+mn-cs"/>
              </a:rPr>
              <a:t>), Average Amount Spent per Visit (</a:t>
            </a:r>
            <a:r>
              <a:rPr lang="en-US" sz="1200" kern="1200" dirty="0" err="1">
                <a:solidFill>
                  <a:schemeClr val="tx1"/>
                </a:solidFill>
                <a:effectLst/>
                <a:latin typeface="+mn-lt"/>
                <a:ea typeface="+mn-ea"/>
                <a:cs typeface="+mn-cs"/>
              </a:rPr>
              <a:t>avg_spent_visit</a:t>
            </a:r>
            <a:r>
              <a:rPr lang="en-US" sz="1200" kern="1200" dirty="0">
                <a:solidFill>
                  <a:schemeClr val="tx1"/>
                </a:solidFill>
                <a:effectLst/>
                <a:latin typeface="+mn-lt"/>
                <a:ea typeface="+mn-ea"/>
                <a:cs typeface="+mn-cs"/>
              </a:rPr>
              <a:t>), and Lifestyle Cluster Types 1, 4, 8, and 10.  It would seem that initial focus would be on these.  Running Summary Statistics (Appendix A) would be a better analysis to determine the more likely variables that will be used for further analysis.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E98D25C7-FCC1-9249-AEC5-6CB8DD281E3E}" type="slidenum">
              <a:rPr lang="en-US" smtClean="0"/>
              <a:t>3</a:t>
            </a:fld>
            <a:endParaRPr lang="en-US"/>
          </a:p>
        </p:txBody>
      </p:sp>
    </p:spTree>
    <p:extLst>
      <p:ext uri="{BB962C8B-B14F-4D97-AF65-F5344CB8AC3E}">
        <p14:creationId xmlns:p14="http://schemas.microsoft.com/office/powerpoint/2010/main" val="657418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Analysis</a:t>
            </a:r>
          </a:p>
          <a:p>
            <a:endParaRPr lang="en-US" dirty="0"/>
          </a:p>
          <a:p>
            <a:pPr>
              <a:lnSpc>
                <a:spcPct val="150000"/>
              </a:lnSpc>
              <a:spcBef>
                <a:spcPts val="0"/>
              </a:spcBef>
            </a:pPr>
            <a:r>
              <a:rPr lang="en-US" dirty="0"/>
              <a:t>One-Way ANOVA (analysis of variance) - </a:t>
            </a:r>
            <a:r>
              <a:rPr lang="en-US" sz="1200" kern="1200" dirty="0">
                <a:solidFill>
                  <a:schemeClr val="tx1"/>
                </a:solidFill>
                <a:effectLst/>
                <a:latin typeface="+mn-lt"/>
                <a:ea typeface="+mn-ea"/>
                <a:cs typeface="+mn-cs"/>
              </a:rPr>
              <a:t>used to compare the means of two or more independent groups in order to determine whether there is a statistical significance in the means. </a:t>
            </a:r>
            <a:endParaRPr lang="en-US" dirty="0"/>
          </a:p>
          <a:p>
            <a:pPr lvl="1">
              <a:lnSpc>
                <a:spcPct val="150000"/>
              </a:lnSpc>
              <a:spcBef>
                <a:spcPts val="0"/>
              </a:spcBef>
            </a:pPr>
            <a:r>
              <a:rPr lang="en-US" dirty="0">
                <a:highlight>
                  <a:srgbClr val="FFFF00"/>
                </a:highlight>
              </a:rPr>
              <a:t>Lifestyle Cluster Type 10 and Jackets</a:t>
            </a:r>
          </a:p>
          <a:p>
            <a:pPr lvl="1">
              <a:lnSpc>
                <a:spcPct val="150000"/>
              </a:lnSpc>
              <a:spcBef>
                <a:spcPts val="0"/>
              </a:spcBef>
            </a:pPr>
            <a:r>
              <a:rPr lang="en-US" dirty="0"/>
              <a:t>Lifestyle Cluster Type 10 and Total Net Sales</a:t>
            </a:r>
          </a:p>
          <a:p>
            <a:pPr lvl="1">
              <a:lnSpc>
                <a:spcPct val="150000"/>
              </a:lnSpc>
              <a:spcBef>
                <a:spcPts val="0"/>
              </a:spcBef>
            </a:pPr>
            <a:r>
              <a:rPr lang="en-US" dirty="0"/>
              <a:t>Lifestyle Cluster Types and Average Amount Spent per Visit</a:t>
            </a:r>
          </a:p>
          <a:p>
            <a:pPr lvl="1">
              <a:lnSpc>
                <a:spcPct val="150000"/>
              </a:lnSpc>
              <a:spcBef>
                <a:spcPts val="0"/>
              </a:spcBef>
            </a:pPr>
            <a:r>
              <a:rPr lang="en-US" dirty="0"/>
              <a:t>Credit Card Users and Percentage of Returns</a:t>
            </a:r>
          </a:p>
          <a:p>
            <a:pPr lvl="1">
              <a:lnSpc>
                <a:spcPct val="150000"/>
              </a:lnSpc>
              <a:spcBef>
                <a:spcPts val="0"/>
              </a:spcBef>
            </a:pPr>
            <a:r>
              <a:rPr lang="en-US" dirty="0"/>
              <a:t>Credit Card Users and Percentage of Returns</a:t>
            </a:r>
          </a:p>
          <a:p>
            <a:pPr lvl="1">
              <a:lnSpc>
                <a:spcPct val="150000"/>
              </a:lnSpc>
              <a:spcBef>
                <a:spcPts val="0"/>
              </a:spcBef>
            </a:pPr>
            <a:r>
              <a:rPr lang="en-US" dirty="0"/>
              <a:t>Customers who have high Spent per Visit and Total Net Sales</a:t>
            </a:r>
          </a:p>
          <a:p>
            <a:pPr lvl="1">
              <a:lnSpc>
                <a:spcPct val="150000"/>
              </a:lnSpc>
              <a:spcBef>
                <a:spcPts val="0"/>
              </a:spcBef>
            </a:pPr>
            <a:r>
              <a:rPr lang="en-US" dirty="0"/>
              <a:t>Lifestyle Cluster Type who has a high Total Net Sales are likely to respond to Number of Marketing Promos on File</a:t>
            </a:r>
          </a:p>
          <a:p>
            <a:pPr marL="342900" lvl="1" indent="-342900">
              <a:lnSpc>
                <a:spcPct val="150000"/>
              </a:lnSpc>
              <a:spcBef>
                <a:spcPts val="0"/>
              </a:spcBef>
            </a:pPr>
            <a:endParaRPr lang="en-US" sz="1800" dirty="0"/>
          </a:p>
          <a:p>
            <a:pPr marL="342900" lvl="1" indent="-342900">
              <a:lnSpc>
                <a:spcPct val="150000"/>
              </a:lnSpc>
              <a:spcBef>
                <a:spcPts val="0"/>
              </a:spcBef>
            </a:pPr>
            <a:r>
              <a:rPr lang="en-US" sz="1800" dirty="0"/>
              <a:t>Predictive Analytics</a:t>
            </a:r>
          </a:p>
          <a:p>
            <a:endParaRPr lang="en-US" dirty="0"/>
          </a:p>
        </p:txBody>
      </p:sp>
      <p:sp>
        <p:nvSpPr>
          <p:cNvPr id="4" name="Slide Number Placeholder 3"/>
          <p:cNvSpPr>
            <a:spLocks noGrp="1"/>
          </p:cNvSpPr>
          <p:nvPr>
            <p:ph type="sldNum" sz="quarter" idx="5"/>
          </p:nvPr>
        </p:nvSpPr>
        <p:spPr/>
        <p:txBody>
          <a:bodyPr/>
          <a:lstStyle/>
          <a:p>
            <a:fld id="{E98D25C7-FCC1-9249-AEC5-6CB8DD281E3E}" type="slidenum">
              <a:rPr lang="en-US" smtClean="0"/>
              <a:t>4</a:t>
            </a:fld>
            <a:endParaRPr lang="en-US"/>
          </a:p>
        </p:txBody>
      </p:sp>
    </p:spTree>
    <p:extLst>
      <p:ext uri="{BB962C8B-B14F-4D97-AF65-F5344CB8AC3E}">
        <p14:creationId xmlns:p14="http://schemas.microsoft.com/office/powerpoint/2010/main" val="2172967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Research Hypothesis</a:t>
            </a:r>
            <a:endParaRPr lang="en-US" dirty="0"/>
          </a:p>
          <a:p>
            <a:r>
              <a:rPr lang="en-US" dirty="0"/>
              <a:t>When determining a hypothesis, researchers may begin with details that are relatable.  For instance, during summer months, there might be less desire to stay warm, so there is not as much a need for more expensive products like winterwear.  During the winter months, however, the desire to stay warm is not a want, but a need.  The winter season is a good time to push winterwear products like jackets, seaters, fleece-lined pants, snow booth, gloves, and scarves.  </a:t>
            </a:r>
          </a:p>
          <a:p>
            <a:endParaRPr lang="en-US" dirty="0"/>
          </a:p>
          <a:p>
            <a:r>
              <a:rPr lang="en-US" dirty="0"/>
              <a:t>Combining observations between both Summary Statistics, we can begin formulating a Hypothesis.  Since the highest percentage in sales of 13.39% has been on Jackets the marketing campaign can use this one item to appeal to a target demographic.  After zip codes have been analyzed and Lifestyle Cluster Types have been determined, hypothesizing can begin.  Since, winterwear can be a necessary expense, an assumption can be made that the biggest spenders, </a:t>
            </a:r>
            <a:r>
              <a:rPr lang="en-US" sz="1200" kern="1200" dirty="0">
                <a:solidFill>
                  <a:schemeClr val="tx1"/>
                </a:solidFill>
                <a:effectLst/>
                <a:latin typeface="+mn-lt"/>
                <a:ea typeface="+mn-ea"/>
                <a:cs typeface="+mn-cs"/>
              </a:rPr>
              <a:t>Lifestyle Cluster Type 10,</a:t>
            </a:r>
            <a:r>
              <a:rPr lang="en-US" dirty="0"/>
              <a:t> will be the customers most likely to purchase jackets.</a:t>
            </a:r>
          </a:p>
          <a:p>
            <a:endParaRPr lang="en-US" dirty="0"/>
          </a:p>
          <a:p>
            <a:r>
              <a:rPr lang="en-US" sz="1200" kern="1200" dirty="0">
                <a:solidFill>
                  <a:schemeClr val="tx1"/>
                </a:solidFill>
                <a:effectLst/>
                <a:latin typeface="+mn-lt"/>
                <a:ea typeface="+mn-ea"/>
                <a:cs typeface="+mn-cs"/>
              </a:rPr>
              <a:t>H</a:t>
            </a:r>
            <a:r>
              <a:rPr lang="en-US" sz="1200" kern="1200" baseline="-25000" dirty="0">
                <a:solidFill>
                  <a:schemeClr val="tx1"/>
                </a:solidFill>
                <a:effectLst/>
                <a:latin typeface="+mn-lt"/>
                <a:ea typeface="+mn-ea"/>
                <a:cs typeface="+mn-cs"/>
              </a:rPr>
              <a:t>0</a:t>
            </a:r>
            <a:r>
              <a:rPr lang="en-US" sz="1200" kern="1200" dirty="0">
                <a:solidFill>
                  <a:schemeClr val="tx1"/>
                </a:solidFill>
                <a:effectLst/>
                <a:latin typeface="+mn-lt"/>
                <a:ea typeface="+mn-ea"/>
                <a:cs typeface="+mn-cs"/>
              </a:rPr>
              <a:t>:	The biggest spenders, Lifestyle Cluster Type 10, are more likely to purchase jackets.</a:t>
            </a:r>
          </a:p>
          <a:p>
            <a:r>
              <a:rPr lang="en-US" sz="1200" kern="1200" dirty="0">
                <a:solidFill>
                  <a:schemeClr val="tx1"/>
                </a:solidFill>
                <a:effectLst/>
                <a:latin typeface="+mn-lt"/>
                <a:ea typeface="+mn-ea"/>
                <a:cs typeface="+mn-cs"/>
              </a:rPr>
              <a:t>H</a:t>
            </a:r>
            <a:r>
              <a:rPr lang="en-US" sz="1200" kern="1200" baseline="-25000" dirty="0">
                <a:solidFill>
                  <a:schemeClr val="tx1"/>
                </a:solidFill>
                <a:effectLst/>
                <a:latin typeface="+mn-lt"/>
                <a:ea typeface="+mn-ea"/>
                <a:cs typeface="+mn-cs"/>
              </a:rPr>
              <a:t>a</a:t>
            </a:r>
            <a:r>
              <a:rPr lang="en-US" sz="1200" kern="1200" dirty="0">
                <a:solidFill>
                  <a:schemeClr val="tx1"/>
                </a:solidFill>
                <a:effectLst/>
                <a:latin typeface="+mn-lt"/>
                <a:ea typeface="+mn-ea"/>
                <a:cs typeface="+mn-cs"/>
              </a:rPr>
              <a:t>:	The biggest spenders, Lifestyle Cluster Type 10, are not more likely to purchase jackets.</a:t>
            </a:r>
          </a:p>
          <a:p>
            <a:endParaRPr lang="en-US" dirty="0"/>
          </a:p>
        </p:txBody>
      </p:sp>
      <p:sp>
        <p:nvSpPr>
          <p:cNvPr id="4" name="Slide Number Placeholder 3"/>
          <p:cNvSpPr>
            <a:spLocks noGrp="1"/>
          </p:cNvSpPr>
          <p:nvPr>
            <p:ph type="sldNum" sz="quarter" idx="5"/>
          </p:nvPr>
        </p:nvSpPr>
        <p:spPr/>
        <p:txBody>
          <a:bodyPr/>
          <a:lstStyle/>
          <a:p>
            <a:fld id="{E98D25C7-FCC1-9249-AEC5-6CB8DD281E3E}" type="slidenum">
              <a:rPr lang="en-US" smtClean="0"/>
              <a:t>5</a:t>
            </a:fld>
            <a:endParaRPr lang="en-US"/>
          </a:p>
        </p:txBody>
      </p:sp>
    </p:spTree>
    <p:extLst>
      <p:ext uri="{BB962C8B-B14F-4D97-AF65-F5344CB8AC3E}">
        <p14:creationId xmlns:p14="http://schemas.microsoft.com/office/powerpoint/2010/main" val="2964092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Methodology</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According to O’Leary (2017), there is either a quantitative approach or a qualitative approach to projects. Quantitative researchers explain “phenomena by collecting numerical data that are analyzed using mathematically based methods (in particular statistics)”. Qualitative researchers are interested in understanding the meaning people have constructed, that is, how people make sense of their world and the experiences they have in the world. (Merriam, 2009, p. 13). The project will produce better results when researchers place no meanings on the data (i.e. there personal associations on products of the organization or the city or states where they do business); the data will better serve the project if there are no biases attached (</a:t>
            </a:r>
            <a:r>
              <a:rPr lang="en-US" sz="1200" kern="1200" dirty="0" err="1">
                <a:solidFill>
                  <a:schemeClr val="tx1"/>
                </a:solidFill>
                <a:effectLst/>
                <a:latin typeface="+mn-lt"/>
                <a:ea typeface="+mn-ea"/>
                <a:cs typeface="+mn-cs"/>
              </a:rPr>
              <a:t>Kord</a:t>
            </a:r>
            <a:r>
              <a:rPr lang="en-US" sz="1200" kern="1200" dirty="0">
                <a:solidFill>
                  <a:schemeClr val="tx1"/>
                </a:solidFill>
                <a:effectLst/>
                <a:latin typeface="+mn-lt"/>
                <a:ea typeface="+mn-ea"/>
                <a:cs typeface="+mn-cs"/>
              </a:rPr>
              <a:t>, 2012). A quantitative approach will used on this project.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Methods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SAS (Statistical Analysis Software) is the tool employed to run analyses. Summary Statistics is run to produce indisputable facts based on data pertaining to which zip codes and which lifestyle clusters spend the most and which items sell the most.  One-Way ANOVAs (analysis of variance) is used to compare the means of two or more independent groups in order to determine whether there is a statistical significance in the means. A predictive analysis is run to determine which lifestyle cluster type is most likely to respond to a direct marketing campaign.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Limitations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there are many records in the dataset used for this analysis, we are not sure if the data is a complete list of all customers, purchases, or zip codes.  For customer information, not all customers who paid in cash may have been logged.  In addition, any customer who has explicitly requested that no data be kept on them may not be included in this dataset. Another limitation to consider is that the method for collecting data may not be known as well as if there is a previous dataset available.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E98D25C7-FCC1-9249-AEC5-6CB8DD281E3E}" type="slidenum">
              <a:rPr lang="en-US" smtClean="0"/>
              <a:t>6</a:t>
            </a:fld>
            <a:endParaRPr lang="en-US"/>
          </a:p>
        </p:txBody>
      </p:sp>
    </p:spTree>
    <p:extLst>
      <p:ext uri="{BB962C8B-B14F-4D97-AF65-F5344CB8AC3E}">
        <p14:creationId xmlns:p14="http://schemas.microsoft.com/office/powerpoint/2010/main" val="1934944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Common Security, Privacy, and Ethical Challenges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issues of privacy in data security might elicit a knee-jerk reaction that might be verbalized as “All data should be private.” The door closes on the issue of data privacy, including an adherence to withholding ethical handling of now-private data. Without exposure, there are no ethical issues. Done. But without data exposure, how do we track and establish the patterns of a pedophile, how do we monitor and decode the chatter between terrorists?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Big-Data ethics, according to Davis, are Identity, Privacy, Ownership, and Reputation. While multiple identities, such as profiles, usernames, or accounts, might lead to more anonymity, Davis notes that Mark Zuckerberg asserts that multiplicity demonstrates a “lack of identity (Davis, 2012).” Big data, however, allows other organizations and individuals the ability to create stories about people based on what is shared, with or without permission.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“Data privacy (or information privacy or data protection) is about access, use and collection of data, and the data subject’s legal right to the data. (Lee, et al, 2016).  There are two perspectives to privacy (Davis, 2016): online and offline. Online, sites might offer an opportunity to “opt-out” of receiving emails or other notifications, but this does not mean you are private. Opting out might simply mean your information has been captured, but you will not receive communication. A more appropriate offer would be the refusal of allowing information to be stored. Also under data privacy is not just keeping information free from unauthorized access, it is the cost of mitigation if privacy is breached.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Ownership of data is complicated. While one might opt-out of data gathered during an online session, the information that was used for the online session may not be exclusive to that session: one’s name, address, and phone number can be found at one’s employer, with the Department of Motor Vehicles, or on a saved list of gift recipients on an online shopping store account that belongs to someone else.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Reputation used to be created by the observations made by others, which could include where one lived, what kind of car did one own, where did one work, who were one’s friends, and possibly if one was religious. Now, even if privacy is intact, a reputation can be constructed by gathering information on what online forums are visited, where shopping is done, and even what email provider is used (outlook, </a:t>
            </a:r>
            <a:r>
              <a:rPr lang="en-US" sz="1200" kern="1200" dirty="0" err="1">
                <a:solidFill>
                  <a:schemeClr val="tx1"/>
                </a:solidFill>
                <a:effectLst/>
                <a:latin typeface="+mn-lt"/>
                <a:ea typeface="+mn-ea"/>
                <a:cs typeface="+mn-cs"/>
              </a:rPr>
              <a:t>gmail</a:t>
            </a:r>
            <a:r>
              <a:rPr lang="en-US" sz="1200" kern="1200" dirty="0">
                <a:solidFill>
                  <a:schemeClr val="tx1"/>
                </a:solidFill>
                <a:effectLst/>
                <a:latin typeface="+mn-lt"/>
                <a:ea typeface="+mn-ea"/>
                <a:cs typeface="+mn-cs"/>
              </a:rPr>
              <a:t>, yahoo,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 A reputation can also further evolve based on language used in reviews, tweets, and comments.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According to Davis (2016), big data ethics does not start with questions about doing the right thing. Discussions over identity, privacy, reputation, or ownership are not starting points.  Big data ethics are not about one or two issues.  “Ethical practices are an outcome of ethical enquiry (Davis, 2016).”  Davis suggests starting with values.  Values common to an organization - formal or informal, business or social - are already implicit in decisions of that organization. In analyzing data, however, identity, privacy, reputation, and ownership are challenges.</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Privacy</a:t>
            </a:r>
          </a:p>
          <a:p>
            <a:r>
              <a:rPr lang="en-US" sz="1200" kern="1200" dirty="0">
                <a:solidFill>
                  <a:schemeClr val="tx1"/>
                </a:solidFill>
                <a:effectLst/>
                <a:latin typeface="+mn-lt"/>
                <a:ea typeface="+mn-ea"/>
                <a:cs typeface="+mn-cs"/>
              </a:rPr>
              <a:t>“Data privacy (or information privacy or data protection) is about access, use and collection of data, and the data subject’s legal right to the data. (Lee, et al, 2016).  There are two perspectives to privacy (Davis, 2016): online and offline. Online, sites might offer an opportunity to “opt-out” of receiving emails or other notifications, but this does not mean you are private. Opting out might simply mean your information has been captured, but you will not receive communication. A more appropriate offer would be the refusal of allowing information to be stored. Also under data privacy is not just keeping information free from unauthorized access, it is the cost of mitigation if privacy is breached.</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Ownership</a:t>
            </a:r>
          </a:p>
          <a:p>
            <a:r>
              <a:rPr lang="en-US" sz="1200" kern="1200" dirty="0">
                <a:solidFill>
                  <a:schemeClr val="tx1"/>
                </a:solidFill>
                <a:effectLst/>
                <a:latin typeface="+mn-lt"/>
                <a:ea typeface="+mn-ea"/>
                <a:cs typeface="+mn-cs"/>
              </a:rPr>
              <a:t>Ownership of data is complicated. While one might opt-out of data gathered during an online session, the information that was used for the online session may not be exclusive to that session: one’s name, address, and phone number can be found at one’s employer, with the Department of Motor Vehicles, or on a saved list of gift recipients on an online shopping store account that belongs to someone else.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Reputation</a:t>
            </a:r>
          </a:p>
          <a:p>
            <a:r>
              <a:rPr lang="en-US" sz="1200" kern="1200" dirty="0">
                <a:solidFill>
                  <a:schemeClr val="tx1"/>
                </a:solidFill>
                <a:effectLst/>
                <a:latin typeface="+mn-lt"/>
                <a:ea typeface="+mn-ea"/>
                <a:cs typeface="+mn-cs"/>
              </a:rPr>
              <a:t>Reputation used to be created by the observations made by others, which could include where one lived, what kind of car did one own, where did one work, who were one’s friends, and possibly if one was religious. Now, even if privacy is intact, a reputation can be constructed by gathering information on what online forums are visited, where shopping is done, and even what email provider is used (outlook, </a:t>
            </a:r>
            <a:r>
              <a:rPr lang="en-US" sz="1200" kern="1200" dirty="0" err="1">
                <a:solidFill>
                  <a:schemeClr val="tx1"/>
                </a:solidFill>
                <a:effectLst/>
                <a:latin typeface="+mn-lt"/>
                <a:ea typeface="+mn-ea"/>
                <a:cs typeface="+mn-cs"/>
              </a:rPr>
              <a:t>gmail</a:t>
            </a:r>
            <a:r>
              <a:rPr lang="en-US" sz="1200" kern="1200" dirty="0">
                <a:solidFill>
                  <a:schemeClr val="tx1"/>
                </a:solidFill>
                <a:effectLst/>
                <a:latin typeface="+mn-lt"/>
                <a:ea typeface="+mn-ea"/>
                <a:cs typeface="+mn-cs"/>
              </a:rPr>
              <a:t>, yahoo,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 A reputation can also further evolve based on language used in reviews, tweets, and comments.</a:t>
            </a:r>
          </a:p>
          <a:p>
            <a:r>
              <a:rPr lang="en-US" sz="1200" kern="1200" dirty="0">
                <a:solidFill>
                  <a:schemeClr val="tx1"/>
                </a:solidFill>
                <a:effectLst/>
                <a:latin typeface="+mn-lt"/>
                <a:ea typeface="+mn-ea"/>
                <a:cs typeface="+mn-cs"/>
              </a:rPr>
              <a:t>According to Davis (2016), big data ethics does not start with questions about doing the right thing. Discussions over identity, privacy, reputation, or ownership are not starting points.  Big data ethics are not about one or two issues.  “Ethical practices are an outcome of ethical enquiry (Davis, 2016).”  Davis suggests starting with values.  Values common to an organization - formal or informal, business or social - are already implicit in decisions of that organization. In analyzing data, however, identity, privacy, reputation, and ownership are challenges.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E98D25C7-FCC1-9249-AEC5-6CB8DD281E3E}" type="slidenum">
              <a:rPr lang="en-US" smtClean="0"/>
              <a:t>7</a:t>
            </a:fld>
            <a:endParaRPr lang="en-US"/>
          </a:p>
        </p:txBody>
      </p:sp>
    </p:spTree>
    <p:extLst>
      <p:ext uri="{BB962C8B-B14F-4D97-AF65-F5344CB8AC3E}">
        <p14:creationId xmlns:p14="http://schemas.microsoft.com/office/powerpoint/2010/main" val="3398643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highlight>
                  <a:srgbClr val="FFFF00"/>
                </a:highlight>
                <a:latin typeface="+mn-lt"/>
                <a:ea typeface="+mn-ea"/>
                <a:cs typeface="+mn-cs"/>
              </a:rPr>
              <a:t>Plans, Tools, and/or Techniques to Address Challenges</a:t>
            </a:r>
            <a:endParaRPr lang="en-US" sz="1200" kern="1200" dirty="0">
              <a:solidFill>
                <a:schemeClr val="tx1"/>
              </a:solidFill>
              <a:effectLst/>
              <a:highlight>
                <a:srgbClr val="FFFF00"/>
              </a:highlight>
              <a:latin typeface="+mn-lt"/>
              <a:ea typeface="+mn-ea"/>
              <a:cs typeface="+mn-cs"/>
            </a:endParaRPr>
          </a:p>
          <a:p>
            <a:r>
              <a:rPr lang="en-US" sz="1200" kern="1200" dirty="0">
                <a:solidFill>
                  <a:schemeClr val="tx1"/>
                </a:solidFill>
                <a:effectLst/>
                <a:highlight>
                  <a:srgbClr val="FFFF00"/>
                </a:highlight>
                <a:latin typeface="+mn-lt"/>
                <a:ea typeface="+mn-ea"/>
                <a:cs typeface="+mn-cs"/>
              </a:rPr>
              <a:t>Lee, et al (2016), from their article in the Information Systems Audit and Control Association (ISACA), suggests a three-fold approach to addressing the challenges of working with big data:</a:t>
            </a:r>
          </a:p>
          <a:p>
            <a:endParaRPr lang="en-US" sz="1200" kern="1200" dirty="0">
              <a:solidFill>
                <a:schemeClr val="tx1"/>
              </a:solidFill>
              <a:effectLst/>
              <a:highlight>
                <a:srgbClr val="FFFF00"/>
              </a:highligh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highlight>
                  <a:srgbClr val="FFFF00"/>
                </a:highlight>
                <a:latin typeface="+mn-lt"/>
                <a:ea typeface="+mn-ea"/>
                <a:cs typeface="+mn-cs"/>
              </a:rPr>
              <a:t>The International Data Privacy Principles (IDPPs) for establishing and maintaining data privacy policies, operating standards and mitigation measures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Comply with national data protection or privacy law, national contract law, and other legal requirements or regulations relating to data privacy.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Comply with current security standards to protect stored personal data from illegitimate or unauthorized access or from accidental access, processing, erasure, loss or use.</a:t>
            </a:r>
          </a:p>
          <a:p>
            <a:pPr marL="1085850" lvl="2"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Implement an easily perceptible, accessible and comprehensible privacy policy with information on who is in charge of data privacy and how this person can be individually contacted, why and which personal data are collected, how these data are used, who will receive these data, how long these data are stored, and whether and which data will be deleted or rectified upon request.</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Instruct employees to comply with such privacy policies and avoid activities that enable or facilitate illegitimate or unauthorized access in terms of IDPPs.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Do not use or divulge any customer data (except for statistical analysis and when the customer’s identity remains anonymous), unless the company is obliged to do so by law or the customer agrees to such use or circulation.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Do not collect customer data if such collection is unnecessary or excessive.</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Use or divulge customer data in a fair way and only for a purpose related to activities of the company.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Do not outsource customer data to third parties unless they also comply with standards comparable to these IDPPs.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Announce data breaches relating to sensitive data.</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Do not keep personal data for longer than necessary.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Do not transfer personal data to countries with inadequate or unknown data protection standards unless the customer is informed about these standards being inadequate or unknown and agrees to such a transfer.</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In the case of a contract between the company and the customer in which the customer commits to pay for services or goods:</a:t>
            </a:r>
          </a:p>
          <a:p>
            <a:pPr marL="1085850" lvl="2" indent="-171450">
              <a:buFont typeface="Arial" panose="020B0604020202020204" pitchFamily="34" charset="0"/>
              <a:buChar char="•"/>
            </a:pPr>
            <a:r>
              <a:rPr lang="en-US" sz="1200" kern="1200" dirty="0">
                <a:solidFill>
                  <a:schemeClr val="tx1"/>
                </a:solidFill>
                <a:effectLst/>
                <a:latin typeface="+mn-lt"/>
                <a:ea typeface="+mn-ea"/>
                <a:cs typeface="+mn-cs"/>
              </a:rPr>
              <a:t>Inform the costumer individually and as soon as reasonably possible in the event of a data breach.</a:t>
            </a:r>
          </a:p>
          <a:p>
            <a:pPr marL="1085850" lvl="2" indent="-171450">
              <a:buFont typeface="Arial" panose="020B0604020202020204" pitchFamily="34" charset="0"/>
              <a:buChar char="•"/>
            </a:pPr>
            <a:r>
              <a:rPr lang="en-US" sz="1200" kern="1200" dirty="0">
                <a:solidFill>
                  <a:schemeClr val="tx1"/>
                </a:solidFill>
                <a:effectLst/>
                <a:latin typeface="+mn-lt"/>
                <a:ea typeface="+mn-ea"/>
                <a:cs typeface="+mn-cs"/>
              </a:rPr>
              <a:t>Inform the customer upon request about which specific data are stored, and delete such data upon request unless applicable laws or regulations require the company to continue storing such data.</a:t>
            </a:r>
          </a:p>
          <a:p>
            <a:pPr marL="1085850" lvl="2" indent="-171450">
              <a:buFont typeface="Arial" panose="020B0604020202020204" pitchFamily="34" charset="0"/>
              <a:buChar char="•"/>
            </a:pPr>
            <a:r>
              <a:rPr lang="en-US" sz="1200" kern="1200" dirty="0">
                <a:solidFill>
                  <a:schemeClr val="tx1"/>
                </a:solidFill>
                <a:effectLst/>
                <a:latin typeface="+mn-lt"/>
                <a:ea typeface="+mn-ea"/>
                <a:cs typeface="+mn-cs"/>
              </a:rPr>
              <a:t>Do not use or divulge content-related personal data.</a:t>
            </a:r>
          </a:p>
          <a:p>
            <a:pPr marL="1085850" lvl="2" indent="-171450">
              <a:buFont typeface="Arial" panose="020B0604020202020204" pitchFamily="34" charset="0"/>
              <a:buChar char="•"/>
            </a:pPr>
            <a:r>
              <a:rPr lang="en-US" sz="1200" kern="1200" dirty="0">
                <a:solidFill>
                  <a:schemeClr val="tx1"/>
                </a:solidFill>
                <a:effectLst/>
                <a:latin typeface="+mn-lt"/>
                <a:ea typeface="+mn-ea"/>
                <a:cs typeface="+mn-cs"/>
              </a:rPr>
              <a:t>Do not use or divulge any other personal data without the customer’s explicit, separate and individual consent.</a:t>
            </a:r>
          </a:p>
          <a:p>
            <a:pPr marL="1085850" lvl="2" indent="-171450">
              <a:buFont typeface="Arial" panose="020B0604020202020204" pitchFamily="34" charset="0"/>
              <a:buChar char="•"/>
            </a:pPr>
            <a:r>
              <a:rPr lang="en-US" sz="1200" kern="1200" dirty="0">
                <a:solidFill>
                  <a:schemeClr val="tx1"/>
                </a:solidFill>
                <a:effectLst/>
                <a:latin typeface="+mn-lt"/>
                <a:ea typeface="+mn-ea"/>
                <a:cs typeface="+mn-cs"/>
              </a:rPr>
              <a:t>Do not store, use or divulge any customer data, unless applicable laws or regulations require the company to continue storing such data.</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In the absence of a contract between the company and the customer in which the customer commits to pay for services or goods:</a:t>
            </a:r>
          </a:p>
          <a:p>
            <a:pPr marL="1085850" lvl="2" indent="-171450">
              <a:buFont typeface="Arial" panose="020B0604020202020204" pitchFamily="34" charset="0"/>
              <a:buChar char="•"/>
            </a:pPr>
            <a:r>
              <a:rPr lang="en-US" sz="1200" kern="1200" dirty="0">
                <a:solidFill>
                  <a:schemeClr val="tx1"/>
                </a:solidFill>
                <a:effectLst/>
                <a:latin typeface="+mn-lt"/>
                <a:ea typeface="+mn-ea"/>
                <a:cs typeface="+mn-cs"/>
              </a:rPr>
              <a:t>Inform the customer as soon as reasonably possible in the event of data breaches.</a:t>
            </a:r>
          </a:p>
          <a:p>
            <a:pPr marL="1085850" lvl="2" indent="-171450">
              <a:buFont typeface="Arial" panose="020B0604020202020204" pitchFamily="34" charset="0"/>
              <a:buChar char="•"/>
            </a:pPr>
            <a:r>
              <a:rPr lang="en-US" sz="1200" kern="1200" dirty="0">
                <a:solidFill>
                  <a:schemeClr val="tx1"/>
                </a:solidFill>
                <a:effectLst/>
                <a:latin typeface="+mn-lt"/>
                <a:ea typeface="+mn-ea"/>
                <a:cs typeface="+mn-cs"/>
              </a:rPr>
              <a:t>Inform the customer upon request what types of sensitive data are stored and delete such data upon request when such data are outdated, unless applicable laws or regulations require the company to continue storing such data.</a:t>
            </a:r>
          </a:p>
          <a:p>
            <a:pPr marL="1085850" lvl="2" indent="-171450">
              <a:buFont typeface="Arial" panose="020B0604020202020204" pitchFamily="34" charset="0"/>
              <a:buChar char="•"/>
            </a:pPr>
            <a:r>
              <a:rPr lang="en-US" sz="1200" kern="1200" dirty="0">
                <a:solidFill>
                  <a:schemeClr val="tx1"/>
                </a:solidFill>
                <a:effectLst/>
                <a:latin typeface="+mn-lt"/>
                <a:ea typeface="+mn-ea"/>
                <a:cs typeface="+mn-cs"/>
              </a:rPr>
              <a:t>Do not use or divulge sensitive data without the customer’s explicit, separate and individual consent.</a:t>
            </a:r>
          </a:p>
          <a:p>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hexa-dimension metric operationalization framework for executing policies, standards and guidelines.  </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Identify the relevant critical factors depending on the target end users (corporatewide or a functional unit or nature of operation). For example, environmental impact is critical for a mining company or a factory, but could probably be skipped for an information security unit.</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Secure the support of the board of directors with respect to corporate policy aspects and the supporting infrastructures that include the organization’s human resources (HR) management, legal, finance, and information and communications technology functional units with respect to technical support and reference. An appraisal of ethical consistency in conduct should be included during annual performance reviews (by HR).</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Determine a schedule for quantifying the elements of each factor for measuring, prioritizing and balancing the factors. The attributes/factors with help determine the steps to be taken to measure the effectiveness.</a:t>
            </a:r>
          </a:p>
        </p:txBody>
      </p:sp>
      <p:sp>
        <p:nvSpPr>
          <p:cNvPr id="4" name="Slide Number Placeholder 3"/>
          <p:cNvSpPr>
            <a:spLocks noGrp="1"/>
          </p:cNvSpPr>
          <p:nvPr>
            <p:ph type="sldNum" sz="quarter" idx="5"/>
          </p:nvPr>
        </p:nvSpPr>
        <p:spPr/>
        <p:txBody>
          <a:bodyPr/>
          <a:lstStyle/>
          <a:p>
            <a:fld id="{E98D25C7-FCC1-9249-AEC5-6CB8DD281E3E}" type="slidenum">
              <a:rPr lang="en-US" smtClean="0"/>
              <a:t>8</a:t>
            </a:fld>
            <a:endParaRPr lang="en-US"/>
          </a:p>
        </p:txBody>
      </p:sp>
    </p:spTree>
    <p:extLst>
      <p:ext uri="{BB962C8B-B14F-4D97-AF65-F5344CB8AC3E}">
        <p14:creationId xmlns:p14="http://schemas.microsoft.com/office/powerpoint/2010/main" val="387199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1"/>
                </a:solidFill>
              </a:rPr>
              <a:t>Methods for Eliminating Security, Privacy, and Ethical Challenges </a:t>
            </a:r>
            <a:r>
              <a:rPr lang="en-US">
                <a:solidFill>
                  <a:schemeClr val="tx1"/>
                </a:solidFill>
              </a:rPr>
              <a:t>When Presenting</a:t>
            </a:r>
            <a:r>
              <a:rPr lang="en-US" sz="1200" kern="1200">
                <a:solidFill>
                  <a:schemeClr val="tx1"/>
                </a:solidFill>
                <a:effectLst/>
                <a:latin typeface="+mn-lt"/>
                <a:ea typeface="+mn-ea"/>
                <a:cs typeface="+mn-cs"/>
              </a:rPr>
              <a:t>It </a:t>
            </a:r>
            <a:r>
              <a:rPr lang="en-US" sz="1200" kern="1200" dirty="0">
                <a:solidFill>
                  <a:schemeClr val="tx1"/>
                </a:solidFill>
                <a:effectLst/>
                <a:latin typeface="+mn-lt"/>
                <a:ea typeface="+mn-ea"/>
                <a:cs typeface="+mn-cs"/>
              </a:rPr>
              <a:t>is one focus to analyze data and adhere to privacy best practices, but it is another focus to discuss findings openly, present results, or share analytical steps without compromising the data privacy guidelines set forth at the beginning of a project.  If the focus of the presentation is to show results of analysis, and the presentation is not overwhelming (O’Leary, p. 401), then identifying details will not likely be needed, only the illustration of the result.  Likewise for discussions or sharing analytical steps, identifying factors can be avoided if the purpose is to discuss results.  If data sets are to be shared, then, researchers will need to revisit initially agreed guidelines set at the beginning of the project.  Research participants may need to be consulted as to whether or not their data can be transferred to an interested, but not initially-approved, research group.</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challenges around data privacy can be a multi-layered hurdle of checks and balances. While keeping data private might seem easily solved with strong passwords, omission of unrequired details when filling out web forms, or creating multiple profiles, the data that other organizations might keep or share through social, government, or financial institution sites could be at risk. Further, what about the data that individuals give freely but expect privacy or even anonymity?  There are limits and guidelines that both researcher and subject can use to ensure when and how data is used.  When the best practices of technological, social and laws and regulations are applied to data, privacy is better secured.</a:t>
            </a:r>
          </a:p>
          <a:p>
            <a:endParaRPr lang="en-US" dirty="0"/>
          </a:p>
        </p:txBody>
      </p:sp>
      <p:sp>
        <p:nvSpPr>
          <p:cNvPr id="4" name="Slide Number Placeholder 3"/>
          <p:cNvSpPr>
            <a:spLocks noGrp="1"/>
          </p:cNvSpPr>
          <p:nvPr>
            <p:ph type="sldNum" sz="quarter" idx="5"/>
          </p:nvPr>
        </p:nvSpPr>
        <p:spPr/>
        <p:txBody>
          <a:bodyPr/>
          <a:lstStyle/>
          <a:p>
            <a:fld id="{E98D25C7-FCC1-9249-AEC5-6CB8DD281E3E}" type="slidenum">
              <a:rPr lang="en-US" smtClean="0"/>
              <a:t>9</a:t>
            </a:fld>
            <a:endParaRPr lang="en-US"/>
          </a:p>
        </p:txBody>
      </p:sp>
    </p:spTree>
    <p:extLst>
      <p:ext uri="{BB962C8B-B14F-4D97-AF65-F5344CB8AC3E}">
        <p14:creationId xmlns:p14="http://schemas.microsoft.com/office/powerpoint/2010/main" val="2007997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7/31/21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7/31/21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7/31/21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7/31/21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54BC7-7265-6347-8A75-475EF3368F9E}"/>
              </a:ext>
            </a:extLst>
          </p:cNvPr>
          <p:cNvSpPr>
            <a:spLocks noGrp="1"/>
          </p:cNvSpPr>
          <p:nvPr>
            <p:ph type="ctrTitle"/>
          </p:nvPr>
        </p:nvSpPr>
        <p:spPr>
          <a:xfrm>
            <a:off x="2589213" y="765313"/>
            <a:ext cx="9258230" cy="1361662"/>
          </a:xfrm>
        </p:spPr>
        <p:txBody>
          <a:bodyPr>
            <a:normAutofit/>
          </a:bodyPr>
          <a:lstStyle/>
          <a:p>
            <a:r>
              <a:rPr lang="en-US" dirty="0"/>
              <a:t>Bullseye</a:t>
            </a:r>
            <a:endParaRPr lang="en-US" sz="6000" dirty="0"/>
          </a:p>
        </p:txBody>
      </p:sp>
      <p:sp>
        <p:nvSpPr>
          <p:cNvPr id="3" name="Subtitle 2">
            <a:extLst>
              <a:ext uri="{FF2B5EF4-FFF2-40B4-BE49-F238E27FC236}">
                <a16:creationId xmlns:a16="http://schemas.microsoft.com/office/drawing/2014/main" id="{D27B6FFB-0FD4-A844-ABF6-1FE2B5842E09}"/>
              </a:ext>
            </a:extLst>
          </p:cNvPr>
          <p:cNvSpPr>
            <a:spLocks noGrp="1"/>
          </p:cNvSpPr>
          <p:nvPr>
            <p:ph type="subTitle" idx="1"/>
          </p:nvPr>
        </p:nvSpPr>
        <p:spPr>
          <a:xfrm>
            <a:off x="2589213" y="2126974"/>
            <a:ext cx="8915399" cy="2027403"/>
          </a:xfrm>
        </p:spPr>
        <p:txBody>
          <a:bodyPr>
            <a:normAutofit/>
          </a:bodyPr>
          <a:lstStyle/>
          <a:p>
            <a:r>
              <a:rPr lang="en-US" sz="3200" dirty="0">
                <a:latin typeface="+mj-lt"/>
              </a:rPr>
              <a:t>Targeting Customers Through Analytics</a:t>
            </a:r>
          </a:p>
          <a:p>
            <a:endParaRPr lang="en-US" sz="3200" dirty="0"/>
          </a:p>
        </p:txBody>
      </p:sp>
      <p:sp>
        <p:nvSpPr>
          <p:cNvPr id="4" name="Subtitle 2">
            <a:extLst>
              <a:ext uri="{FF2B5EF4-FFF2-40B4-BE49-F238E27FC236}">
                <a16:creationId xmlns:a16="http://schemas.microsoft.com/office/drawing/2014/main" id="{3E12E42A-679B-6C4E-A1AA-5750A7DCB1EF}"/>
              </a:ext>
            </a:extLst>
          </p:cNvPr>
          <p:cNvSpPr txBox="1">
            <a:spLocks/>
          </p:cNvSpPr>
          <p:nvPr/>
        </p:nvSpPr>
        <p:spPr>
          <a:xfrm>
            <a:off x="2589213" y="4429125"/>
            <a:ext cx="8915399" cy="166356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spcBef>
                <a:spcPts val="0"/>
              </a:spcBef>
            </a:pPr>
            <a:r>
              <a:rPr lang="en-US" sz="1400" b="1" dirty="0"/>
              <a:t>Module 8 - Presenting Research Findings and Project Closure</a:t>
            </a:r>
            <a:endParaRPr lang="en-US" sz="1400" dirty="0"/>
          </a:p>
          <a:p>
            <a:pPr algn="ctr">
              <a:spcBef>
                <a:spcPts val="0"/>
              </a:spcBef>
            </a:pPr>
            <a:r>
              <a:rPr lang="en-US" sz="1400" b="1" dirty="0"/>
              <a:t>Portfolio Project Option #1: Capstone Project - Final Report and Slide Presentation: U.S. Organization</a:t>
            </a:r>
            <a:endParaRPr lang="en-US" sz="1400" dirty="0"/>
          </a:p>
          <a:p>
            <a:pPr algn="ctr">
              <a:spcBef>
                <a:spcPts val="0"/>
              </a:spcBef>
            </a:pPr>
            <a:r>
              <a:rPr lang="en-US" sz="1400" dirty="0"/>
              <a:t>Juliet Lachman</a:t>
            </a:r>
          </a:p>
          <a:p>
            <a:pPr algn="ctr">
              <a:spcBef>
                <a:spcPts val="0"/>
              </a:spcBef>
            </a:pPr>
            <a:r>
              <a:rPr lang="en-US" sz="1400" dirty="0"/>
              <a:t>Colorado State University - Global Campus</a:t>
            </a:r>
          </a:p>
          <a:p>
            <a:pPr algn="ctr">
              <a:spcBef>
                <a:spcPts val="0"/>
              </a:spcBef>
            </a:pPr>
            <a:r>
              <a:rPr lang="en-US" sz="1400" dirty="0"/>
              <a:t>MIS581 – Business Intelligence and Data Analytics</a:t>
            </a:r>
          </a:p>
          <a:p>
            <a:pPr algn="ctr">
              <a:spcBef>
                <a:spcPts val="0"/>
              </a:spcBef>
            </a:pPr>
            <a:r>
              <a:rPr lang="en-US" sz="1400" dirty="0"/>
              <a:t>Due Date:  August 1, 2021</a:t>
            </a:r>
          </a:p>
          <a:p>
            <a:pPr algn="ctr">
              <a:spcBef>
                <a:spcPts val="0"/>
              </a:spcBef>
            </a:pPr>
            <a:r>
              <a:rPr lang="en-US" sz="1400" dirty="0"/>
              <a:t>Submitted:  August 1, 2021</a:t>
            </a:r>
          </a:p>
          <a:p>
            <a:pPr algn="ctr"/>
            <a:endParaRPr lang="en-US" dirty="0"/>
          </a:p>
        </p:txBody>
      </p:sp>
    </p:spTree>
    <p:extLst>
      <p:ext uri="{BB962C8B-B14F-4D97-AF65-F5344CB8AC3E}">
        <p14:creationId xmlns:p14="http://schemas.microsoft.com/office/powerpoint/2010/main" val="8962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11A9F-05E7-704A-9DC6-57DF657F1A1C}"/>
              </a:ext>
            </a:extLst>
          </p:cNvPr>
          <p:cNvSpPr>
            <a:spLocks noGrp="1"/>
          </p:cNvSpPr>
          <p:nvPr>
            <p:ph type="title"/>
          </p:nvPr>
        </p:nvSpPr>
        <p:spPr>
          <a:xfrm>
            <a:off x="2592925" y="624110"/>
            <a:ext cx="8911687" cy="1513448"/>
          </a:xfrm>
        </p:spPr>
        <p:txBody>
          <a:bodyPr/>
          <a:lstStyle/>
          <a:p>
            <a:r>
              <a:rPr lang="en-US" dirty="0"/>
              <a:t>Findings</a:t>
            </a:r>
          </a:p>
        </p:txBody>
      </p:sp>
      <p:sp>
        <p:nvSpPr>
          <p:cNvPr id="3" name="Content Placeholder 2">
            <a:extLst>
              <a:ext uri="{FF2B5EF4-FFF2-40B4-BE49-F238E27FC236}">
                <a16:creationId xmlns:a16="http://schemas.microsoft.com/office/drawing/2014/main" id="{E368B60D-6028-1C40-839D-7141394A4380}"/>
              </a:ext>
            </a:extLst>
          </p:cNvPr>
          <p:cNvSpPr>
            <a:spLocks noGrp="1"/>
          </p:cNvSpPr>
          <p:nvPr>
            <p:ph idx="1"/>
          </p:nvPr>
        </p:nvSpPr>
        <p:spPr>
          <a:xfrm>
            <a:off x="2589212" y="2137558"/>
            <a:ext cx="8915400" cy="3773664"/>
          </a:xfrm>
        </p:spPr>
        <p:txBody>
          <a:bodyPr/>
          <a:lstStyle/>
          <a:p>
            <a:r>
              <a:rPr lang="en-US" dirty="0"/>
              <a:t>1.	Lifestyle Cluster Type 10 and Jackets</a:t>
            </a:r>
          </a:p>
          <a:p>
            <a:pPr lvl="1">
              <a:spcBef>
                <a:spcPts val="0"/>
              </a:spcBef>
              <a:spcAft>
                <a:spcPts val="600"/>
              </a:spcAft>
            </a:pPr>
            <a:r>
              <a:rPr lang="en-US" dirty="0"/>
              <a:t>Supports H</a:t>
            </a:r>
            <a:r>
              <a:rPr lang="en-US" baseline="-25000" dirty="0"/>
              <a:t>a</a:t>
            </a:r>
            <a:r>
              <a:rPr lang="en-US" dirty="0"/>
              <a:t>: Lifestyle Cluster Type who rank 10 are more likely to purchase jackets. </a:t>
            </a:r>
          </a:p>
          <a:p>
            <a:r>
              <a:rPr lang="en-US" dirty="0"/>
              <a:t>2.	Lifestyle Cluster Type 10 and Jackets</a:t>
            </a:r>
          </a:p>
          <a:p>
            <a:pPr lvl="1">
              <a:spcBef>
                <a:spcPts val="0"/>
              </a:spcBef>
              <a:spcAft>
                <a:spcPts val="600"/>
              </a:spcAft>
            </a:pPr>
            <a:r>
              <a:rPr lang="en-US" dirty="0"/>
              <a:t>Supports  H</a:t>
            </a:r>
            <a:r>
              <a:rPr lang="en-US" baseline="-25000" dirty="0"/>
              <a:t>a</a:t>
            </a:r>
            <a:r>
              <a:rPr lang="en-US" dirty="0"/>
              <a:t>: Lifestyle Cluster Type and Total Net Sales </a:t>
            </a:r>
          </a:p>
          <a:p>
            <a:r>
              <a:rPr lang="en-US" dirty="0"/>
              <a:t>3.	Lifestyle Cluster Types and Average Amount Spent per Visit. </a:t>
            </a:r>
          </a:p>
          <a:p>
            <a:pPr lvl="1">
              <a:spcBef>
                <a:spcPts val="0"/>
              </a:spcBef>
              <a:spcAft>
                <a:spcPts val="600"/>
              </a:spcAft>
            </a:pPr>
            <a:r>
              <a:rPr lang="en-US" dirty="0"/>
              <a:t>Supports H</a:t>
            </a:r>
            <a:r>
              <a:rPr lang="en-US" baseline="-25000" dirty="0"/>
              <a:t>a</a:t>
            </a:r>
            <a:r>
              <a:rPr lang="en-US" dirty="0"/>
              <a:t>:  Lifestyle Cluster Types for Total Nets Sales will not align with Average Amount Spent per Visit </a:t>
            </a:r>
          </a:p>
          <a:p>
            <a:pPr>
              <a:spcBef>
                <a:spcPts val="0"/>
              </a:spcBef>
            </a:pPr>
            <a:r>
              <a:rPr lang="en-US" dirty="0"/>
              <a:t>4.	Credit Card Users and Total Net Sales</a:t>
            </a:r>
          </a:p>
          <a:p>
            <a:pPr lvl="1">
              <a:spcBef>
                <a:spcPts val="0"/>
              </a:spcBef>
              <a:spcAft>
                <a:spcPts val="600"/>
              </a:spcAft>
            </a:pPr>
            <a:r>
              <a:rPr lang="en-US" dirty="0"/>
              <a:t>Supports H</a:t>
            </a:r>
            <a:r>
              <a:rPr lang="en-US" baseline="-25000" dirty="0"/>
              <a:t>0</a:t>
            </a:r>
            <a:r>
              <a:rPr lang="en-US" dirty="0"/>
              <a:t>:  Credit Card users increase Total Net Sales.</a:t>
            </a:r>
          </a:p>
        </p:txBody>
      </p:sp>
    </p:spTree>
    <p:extLst>
      <p:ext uri="{BB962C8B-B14F-4D97-AF65-F5344CB8AC3E}">
        <p14:creationId xmlns:p14="http://schemas.microsoft.com/office/powerpoint/2010/main" val="4017417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7B97D-8D00-FC4B-8662-651C342290EF}"/>
              </a:ext>
            </a:extLst>
          </p:cNvPr>
          <p:cNvSpPr>
            <a:spLocks noGrp="1"/>
          </p:cNvSpPr>
          <p:nvPr>
            <p:ph type="title"/>
          </p:nvPr>
        </p:nvSpPr>
        <p:spPr>
          <a:xfrm>
            <a:off x="2592925" y="624110"/>
            <a:ext cx="8911687" cy="1513448"/>
          </a:xfrm>
        </p:spPr>
        <p:txBody>
          <a:bodyPr/>
          <a:lstStyle/>
          <a:p>
            <a:r>
              <a:rPr lang="en-US" dirty="0"/>
              <a:t>Findings (cont’d)</a:t>
            </a:r>
          </a:p>
        </p:txBody>
      </p:sp>
      <p:sp>
        <p:nvSpPr>
          <p:cNvPr id="3" name="Content Placeholder 2">
            <a:extLst>
              <a:ext uri="{FF2B5EF4-FFF2-40B4-BE49-F238E27FC236}">
                <a16:creationId xmlns:a16="http://schemas.microsoft.com/office/drawing/2014/main" id="{F924AE06-874E-CA46-8138-E70A3418FA18}"/>
              </a:ext>
            </a:extLst>
          </p:cNvPr>
          <p:cNvSpPr>
            <a:spLocks noGrp="1"/>
          </p:cNvSpPr>
          <p:nvPr>
            <p:ph idx="1"/>
          </p:nvPr>
        </p:nvSpPr>
        <p:spPr>
          <a:xfrm>
            <a:off x="2589212" y="2137558"/>
            <a:ext cx="8915400" cy="4096332"/>
          </a:xfrm>
        </p:spPr>
        <p:txBody>
          <a:bodyPr>
            <a:normAutofit/>
          </a:bodyPr>
          <a:lstStyle/>
          <a:p>
            <a:pPr>
              <a:spcBef>
                <a:spcPts val="0"/>
              </a:spcBef>
            </a:pPr>
            <a:r>
              <a:rPr lang="en-US" dirty="0"/>
              <a:t>5.	Credit Card Users and Percentage of Returns</a:t>
            </a:r>
          </a:p>
          <a:p>
            <a:pPr lvl="1">
              <a:spcBef>
                <a:spcPts val="0"/>
              </a:spcBef>
              <a:spcAft>
                <a:spcPts val="600"/>
              </a:spcAft>
            </a:pPr>
            <a:r>
              <a:rPr lang="en-US" dirty="0"/>
              <a:t>Average percentage of returns on Credit Card purchases is higher at 17.7%, while average percentage of returns on non-Credit Card purchases is 10.3% </a:t>
            </a:r>
          </a:p>
          <a:p>
            <a:pPr lvl="0">
              <a:spcBef>
                <a:spcPts val="400"/>
              </a:spcBef>
            </a:pPr>
            <a:r>
              <a:rPr lang="en-US" dirty="0"/>
              <a:t>6.	Customers who have high Spent per Visit and Total Net Sales</a:t>
            </a:r>
          </a:p>
          <a:p>
            <a:pPr lvl="1">
              <a:spcBef>
                <a:spcPts val="0"/>
              </a:spcBef>
              <a:spcAft>
                <a:spcPts val="600"/>
              </a:spcAft>
            </a:pPr>
            <a:r>
              <a:rPr lang="en-US" dirty="0"/>
              <a:t>The Lifestyle Cluster Type 1, while the having the highest income and education, is also the Type to have the highest returns.</a:t>
            </a:r>
          </a:p>
          <a:p>
            <a:pPr marL="352425" indent="-352425">
              <a:spcBef>
                <a:spcPts val="400"/>
              </a:spcBef>
            </a:pPr>
            <a:r>
              <a:rPr lang="en-US" dirty="0"/>
              <a:t>7.	Lifestyle Cluster Type who has a high Total Net Sales are likely to respond to Number of Marketing Promos on File</a:t>
            </a:r>
          </a:p>
          <a:p>
            <a:pPr lvl="1">
              <a:spcBef>
                <a:spcPts val="0"/>
              </a:spcBef>
              <a:spcAft>
                <a:spcPts val="600"/>
              </a:spcAft>
            </a:pPr>
            <a:r>
              <a:rPr lang="en-US" dirty="0"/>
              <a:t>Supports H</a:t>
            </a:r>
            <a:r>
              <a:rPr lang="en-US" baseline="-25000" dirty="0"/>
              <a:t>a</a:t>
            </a:r>
            <a:r>
              <a:rPr lang="en-US" dirty="0"/>
              <a:t>:  Lifestyle Cluster Type who have a high Total Net Sales are not likely to respond to Number of Marketing Promos on File </a:t>
            </a:r>
          </a:p>
          <a:p>
            <a:pPr marL="457200" lvl="1" indent="0">
              <a:buNone/>
            </a:pPr>
            <a:endParaRPr lang="en-US" dirty="0"/>
          </a:p>
        </p:txBody>
      </p:sp>
    </p:spTree>
    <p:extLst>
      <p:ext uri="{BB962C8B-B14F-4D97-AF65-F5344CB8AC3E}">
        <p14:creationId xmlns:p14="http://schemas.microsoft.com/office/powerpoint/2010/main" val="283163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134B6-8189-1641-B4E2-1E7499F68B43}"/>
              </a:ext>
            </a:extLst>
          </p:cNvPr>
          <p:cNvSpPr>
            <a:spLocks noGrp="1"/>
          </p:cNvSpPr>
          <p:nvPr>
            <p:ph type="title"/>
          </p:nvPr>
        </p:nvSpPr>
        <p:spPr>
          <a:xfrm>
            <a:off x="2592925" y="624110"/>
            <a:ext cx="8911687" cy="1509490"/>
          </a:xfrm>
        </p:spPr>
        <p:txBody>
          <a:bodyPr/>
          <a:lstStyle/>
          <a:p>
            <a:r>
              <a:rPr lang="en-US" dirty="0"/>
              <a:t>Conclusion</a:t>
            </a:r>
          </a:p>
        </p:txBody>
      </p:sp>
      <p:sp>
        <p:nvSpPr>
          <p:cNvPr id="3" name="Content Placeholder 2">
            <a:extLst>
              <a:ext uri="{FF2B5EF4-FFF2-40B4-BE49-F238E27FC236}">
                <a16:creationId xmlns:a16="http://schemas.microsoft.com/office/drawing/2014/main" id="{C805FA8D-AB6D-784C-AB7E-450E9EBF9CB9}"/>
              </a:ext>
            </a:extLst>
          </p:cNvPr>
          <p:cNvSpPr>
            <a:spLocks noGrp="1"/>
          </p:cNvSpPr>
          <p:nvPr>
            <p:ph idx="1"/>
          </p:nvPr>
        </p:nvSpPr>
        <p:spPr>
          <a:xfrm>
            <a:off x="2589212" y="2133599"/>
            <a:ext cx="8915400" cy="4100291"/>
          </a:xfrm>
        </p:spPr>
        <p:txBody>
          <a:bodyPr>
            <a:normAutofit/>
          </a:bodyPr>
          <a:lstStyle/>
          <a:p>
            <a:r>
              <a:rPr lang="en-US" dirty="0">
                <a:solidFill>
                  <a:schemeClr val="tx1"/>
                </a:solidFill>
              </a:rPr>
              <a:t>Based on the total analysis of the dataset, Lifestyle Cluster Type, Types 1, 4, and 10 should be the target of the direct marketing promo. </a:t>
            </a:r>
          </a:p>
          <a:p>
            <a:r>
              <a:rPr lang="en-US" dirty="0">
                <a:solidFill>
                  <a:schemeClr val="tx1"/>
                </a:solidFill>
              </a:rPr>
              <a:t>Total customer in these Lifestyle Cluster Type designations:  13,137 customers.  </a:t>
            </a:r>
          </a:p>
          <a:p>
            <a:r>
              <a:rPr lang="en-US" dirty="0">
                <a:solidFill>
                  <a:schemeClr val="tx1"/>
                </a:solidFill>
              </a:rPr>
              <a:t>Lifestyle Cluster Type, Types 1, 4, and 10 have high and medium income and education groups.  </a:t>
            </a:r>
          </a:p>
          <a:p>
            <a:r>
              <a:rPr lang="en-US" dirty="0">
                <a:solidFill>
                  <a:schemeClr val="tx1"/>
                </a:solidFill>
              </a:rPr>
              <a:t>Summary Statistics reveal that customers spend a significantly more on jackets than any other item.  </a:t>
            </a:r>
          </a:p>
        </p:txBody>
      </p:sp>
    </p:spTree>
    <p:extLst>
      <p:ext uri="{BB962C8B-B14F-4D97-AF65-F5344CB8AC3E}">
        <p14:creationId xmlns:p14="http://schemas.microsoft.com/office/powerpoint/2010/main" val="478079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471D1-22DA-6B46-A910-77C2DD157CBA}"/>
              </a:ext>
            </a:extLst>
          </p:cNvPr>
          <p:cNvSpPr>
            <a:spLocks noGrp="1"/>
          </p:cNvSpPr>
          <p:nvPr>
            <p:ph type="title"/>
          </p:nvPr>
        </p:nvSpPr>
        <p:spPr>
          <a:xfrm>
            <a:off x="2592925" y="624110"/>
            <a:ext cx="8911687" cy="1509490"/>
          </a:xfrm>
        </p:spPr>
        <p:txBody>
          <a:bodyPr/>
          <a:lstStyle/>
          <a:p>
            <a:r>
              <a:rPr lang="en-US" dirty="0"/>
              <a:t>Conclusion (cont’d)</a:t>
            </a:r>
          </a:p>
        </p:txBody>
      </p:sp>
      <p:sp>
        <p:nvSpPr>
          <p:cNvPr id="3" name="Content Placeholder 2">
            <a:extLst>
              <a:ext uri="{FF2B5EF4-FFF2-40B4-BE49-F238E27FC236}">
                <a16:creationId xmlns:a16="http://schemas.microsoft.com/office/drawing/2014/main" id="{AA2E492A-A28C-AD4F-A349-DF8CF05E26C7}"/>
              </a:ext>
            </a:extLst>
          </p:cNvPr>
          <p:cNvSpPr>
            <a:spLocks noGrp="1"/>
          </p:cNvSpPr>
          <p:nvPr>
            <p:ph idx="1"/>
          </p:nvPr>
        </p:nvSpPr>
        <p:spPr/>
        <p:txBody>
          <a:bodyPr/>
          <a:lstStyle/>
          <a:p>
            <a:r>
              <a:rPr lang="en-US" dirty="0">
                <a:solidFill>
                  <a:schemeClr val="tx1"/>
                </a:solidFill>
              </a:rPr>
              <a:t>Lifestyle Cluster Type 10</a:t>
            </a:r>
          </a:p>
          <a:p>
            <a:pPr lvl="1"/>
            <a:r>
              <a:rPr lang="en-US" dirty="0">
                <a:solidFill>
                  <a:schemeClr val="tx1"/>
                </a:solidFill>
              </a:rPr>
              <a:t>spends the most on Jackets</a:t>
            </a:r>
          </a:p>
          <a:p>
            <a:pPr lvl="1"/>
            <a:r>
              <a:rPr lang="en-US" dirty="0">
                <a:solidFill>
                  <a:schemeClr val="tx1"/>
                </a:solidFill>
              </a:rPr>
              <a:t>has lowest ranking for Average Amount Spent per Visit</a:t>
            </a:r>
          </a:p>
          <a:p>
            <a:pPr lvl="1"/>
            <a:r>
              <a:rPr lang="en-US" dirty="0">
                <a:solidFill>
                  <a:schemeClr val="tx1"/>
                </a:solidFill>
              </a:rPr>
              <a:t>spends the least per visit</a:t>
            </a:r>
          </a:p>
          <a:p>
            <a:pPr lvl="1"/>
            <a:r>
              <a:rPr lang="en-US" dirty="0">
                <a:solidFill>
                  <a:schemeClr val="tx1"/>
                </a:solidFill>
              </a:rPr>
              <a:t>ranks 3</a:t>
            </a:r>
            <a:r>
              <a:rPr lang="en-US" baseline="30000" dirty="0">
                <a:solidFill>
                  <a:schemeClr val="tx1"/>
                </a:solidFill>
              </a:rPr>
              <a:t>rd</a:t>
            </a:r>
            <a:r>
              <a:rPr lang="en-US" dirty="0">
                <a:solidFill>
                  <a:schemeClr val="tx1"/>
                </a:solidFill>
              </a:rPr>
              <a:t> in Percentage of Returns, </a:t>
            </a:r>
          </a:p>
          <a:p>
            <a:pPr lvl="1"/>
            <a:r>
              <a:rPr lang="en-US" dirty="0">
                <a:solidFill>
                  <a:schemeClr val="tx1"/>
                </a:solidFill>
              </a:rPr>
              <a:t>ranks 2</a:t>
            </a:r>
            <a:r>
              <a:rPr lang="en-US" baseline="30000" dirty="0">
                <a:solidFill>
                  <a:schemeClr val="tx1"/>
                </a:solidFill>
              </a:rPr>
              <a:t>nd</a:t>
            </a:r>
            <a:r>
              <a:rPr lang="en-US" dirty="0">
                <a:solidFill>
                  <a:schemeClr val="tx1"/>
                </a:solidFill>
              </a:rPr>
              <a:t> in Total Net Sales.</a:t>
            </a:r>
            <a:endParaRPr lang="en-US" dirty="0"/>
          </a:p>
          <a:p>
            <a:endParaRPr lang="en-US" dirty="0"/>
          </a:p>
        </p:txBody>
      </p:sp>
    </p:spTree>
    <p:extLst>
      <p:ext uri="{BB962C8B-B14F-4D97-AF65-F5344CB8AC3E}">
        <p14:creationId xmlns:p14="http://schemas.microsoft.com/office/powerpoint/2010/main" val="507307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3468AD-3BE8-2F41-B027-4EBAEF09BE4E}"/>
              </a:ext>
            </a:extLst>
          </p:cNvPr>
          <p:cNvSpPr>
            <a:spLocks noGrp="1"/>
          </p:cNvSpPr>
          <p:nvPr>
            <p:ph type="title"/>
          </p:nvPr>
        </p:nvSpPr>
        <p:spPr>
          <a:xfrm>
            <a:off x="1794897" y="624110"/>
            <a:ext cx="9712998" cy="1280890"/>
          </a:xfrm>
        </p:spPr>
        <p:txBody>
          <a:bodyPr>
            <a:normAutofit/>
          </a:bodyPr>
          <a:lstStyle/>
          <a:p>
            <a:r>
              <a:rPr lang="en-US" dirty="0"/>
              <a:t>Ranks of Lifestyle Cluster Groups</a:t>
            </a:r>
          </a:p>
        </p:txBody>
      </p:sp>
      <p:sp>
        <p:nvSpPr>
          <p:cNvPr id="11" name="Rectangle 10">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4" name="Content Placeholder 3">
            <a:extLst>
              <a:ext uri="{FF2B5EF4-FFF2-40B4-BE49-F238E27FC236}">
                <a16:creationId xmlns:a16="http://schemas.microsoft.com/office/drawing/2014/main" id="{BF028FDF-EF08-5940-A982-F3CD1CC8632D}"/>
              </a:ext>
            </a:extLst>
          </p:cNvPr>
          <p:cNvGraphicFramePr>
            <a:graphicFrameLocks noGrp="1"/>
          </p:cNvGraphicFramePr>
          <p:nvPr>
            <p:ph idx="1"/>
            <p:extLst>
              <p:ext uri="{D42A27DB-BD31-4B8C-83A1-F6EECF244321}">
                <p14:modId xmlns:p14="http://schemas.microsoft.com/office/powerpoint/2010/main" val="300916745"/>
              </p:ext>
            </p:extLst>
          </p:nvPr>
        </p:nvGraphicFramePr>
        <p:xfrm>
          <a:off x="1794897" y="2360027"/>
          <a:ext cx="8987406" cy="3379857"/>
        </p:xfrm>
        <a:graphic>
          <a:graphicData uri="http://schemas.openxmlformats.org/drawingml/2006/table">
            <a:tbl>
              <a:tblPr firstRow="1" firstCol="1" bandRow="1"/>
              <a:tblGrid>
                <a:gridCol w="1978388">
                  <a:extLst>
                    <a:ext uri="{9D8B030D-6E8A-4147-A177-3AD203B41FA5}">
                      <a16:colId xmlns:a16="http://schemas.microsoft.com/office/drawing/2014/main" val="1827378212"/>
                    </a:ext>
                  </a:extLst>
                </a:gridCol>
                <a:gridCol w="910160">
                  <a:extLst>
                    <a:ext uri="{9D8B030D-6E8A-4147-A177-3AD203B41FA5}">
                      <a16:colId xmlns:a16="http://schemas.microsoft.com/office/drawing/2014/main" val="3406901094"/>
                    </a:ext>
                  </a:extLst>
                </a:gridCol>
                <a:gridCol w="1385491">
                  <a:extLst>
                    <a:ext uri="{9D8B030D-6E8A-4147-A177-3AD203B41FA5}">
                      <a16:colId xmlns:a16="http://schemas.microsoft.com/office/drawing/2014/main" val="1818305487"/>
                    </a:ext>
                  </a:extLst>
                </a:gridCol>
                <a:gridCol w="1337676">
                  <a:extLst>
                    <a:ext uri="{9D8B030D-6E8A-4147-A177-3AD203B41FA5}">
                      <a16:colId xmlns:a16="http://schemas.microsoft.com/office/drawing/2014/main" val="2252914418"/>
                    </a:ext>
                  </a:extLst>
                </a:gridCol>
                <a:gridCol w="1798943">
                  <a:extLst>
                    <a:ext uri="{9D8B030D-6E8A-4147-A177-3AD203B41FA5}">
                      <a16:colId xmlns:a16="http://schemas.microsoft.com/office/drawing/2014/main" val="963890610"/>
                    </a:ext>
                  </a:extLst>
                </a:gridCol>
                <a:gridCol w="1576748">
                  <a:extLst>
                    <a:ext uri="{9D8B030D-6E8A-4147-A177-3AD203B41FA5}">
                      <a16:colId xmlns:a16="http://schemas.microsoft.com/office/drawing/2014/main" val="1044166411"/>
                    </a:ext>
                  </a:extLst>
                </a:gridCol>
              </a:tblGrid>
              <a:tr h="1269723">
                <a:tc>
                  <a:txBody>
                    <a:bodyPr/>
                    <a:lstStyle/>
                    <a:p>
                      <a:pPr algn="l" fontAlgn="ctr">
                        <a:spcBef>
                          <a:spcPts val="0"/>
                        </a:spcBef>
                        <a:spcAft>
                          <a:spcPts val="0"/>
                        </a:spcAft>
                      </a:pPr>
                      <a:endParaRPr lang="en-US" sz="3200" b="0" i="0" u="none" strike="noStrike">
                        <a:effectLst/>
                        <a:latin typeface="Arial" panose="020B0604020202020204" pitchFamily="34" charset="0"/>
                      </a:endParaRPr>
                    </a:p>
                  </a:txBody>
                  <a:tcPr marL="121505" marR="121505" marT="16876" marB="0" anchor="ctr">
                    <a:lnL>
                      <a:noFill/>
                    </a:lnL>
                    <a:lnR w="12700" cap="flat" cmpd="sng" algn="ctr">
                      <a:solidFill>
                        <a:srgbClr val="808080"/>
                      </a:solidFill>
                      <a:prstDash val="solid"/>
                      <a:round/>
                      <a:headEnd type="none" w="med" len="med"/>
                      <a:tailEnd type="none" w="med" len="med"/>
                    </a:lnR>
                    <a:lnT>
                      <a:noFill/>
                    </a:lnT>
                    <a:lnB w="12700" cap="flat" cmpd="sng" algn="ctr">
                      <a:solidFill>
                        <a:srgbClr val="808080"/>
                      </a:solidFill>
                      <a:prstDash val="solid"/>
                      <a:round/>
                      <a:headEnd type="none" w="med" len="med"/>
                      <a:tailEnd type="none" w="med" len="med"/>
                    </a:lnB>
                  </a:tcPr>
                </a:tc>
                <a:tc>
                  <a:txBody>
                    <a:bodyPr/>
                    <a:lstStyle/>
                    <a:p>
                      <a:pPr marL="0" marR="0" algn="ctr" fontAlgn="ctr">
                        <a:spcBef>
                          <a:spcPts val="0"/>
                        </a:spcBef>
                        <a:spcAft>
                          <a:spcPts val="0"/>
                        </a:spcAft>
                      </a:pPr>
                      <a:r>
                        <a:rPr lang="en-US" sz="1900" b="1" i="0" u="none" strike="noStrike">
                          <a:solidFill>
                            <a:srgbClr val="FFFFFF"/>
                          </a:solidFill>
                          <a:effectLst/>
                          <a:latin typeface="Calibri Light" panose="020F0302020204030204" pitchFamily="34" charset="0"/>
                          <a:ea typeface="Times New Roman" panose="02020603050405020304" pitchFamily="18" charset="0"/>
                          <a:cs typeface="Times New Roman" panose="02020603050405020304" pitchFamily="18" charset="0"/>
                        </a:rPr>
                        <a:t>Rank</a:t>
                      </a:r>
                      <a:endParaRPr lang="en-US" sz="3200" b="0" i="0" u="none" strike="noStrike">
                        <a:effectLst/>
                        <a:latin typeface="Arial" panose="020B0604020202020204" pitchFamily="34" charset="0"/>
                      </a:endParaRPr>
                    </a:p>
                  </a:txBody>
                  <a:tcPr marL="121505" marR="121505" marT="16876"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806000"/>
                    </a:solidFill>
                  </a:tcPr>
                </a:tc>
                <a:tc>
                  <a:txBody>
                    <a:bodyPr/>
                    <a:lstStyle/>
                    <a:p>
                      <a:pPr marL="0" marR="0" algn="ctr" fontAlgn="ctr">
                        <a:spcBef>
                          <a:spcPts val="0"/>
                        </a:spcBef>
                        <a:spcAft>
                          <a:spcPts val="0"/>
                        </a:spcAft>
                      </a:pPr>
                      <a:r>
                        <a:rPr lang="en-US" sz="1900" b="0" i="0" u="none" strike="noStrike">
                          <a:solidFill>
                            <a:srgbClr val="FFFFFF"/>
                          </a:solidFill>
                          <a:effectLst/>
                          <a:latin typeface="Calibri Light" panose="020F0302020204030204" pitchFamily="34" charset="0"/>
                          <a:ea typeface="Times New Roman" panose="02020603050405020304" pitchFamily="18" charset="0"/>
                          <a:cs typeface="Times New Roman" panose="02020603050405020304" pitchFamily="18" charset="0"/>
                        </a:rPr>
                        <a:t>Average Amount Spent per Visit </a:t>
                      </a:r>
                      <a:endParaRPr lang="en-US" sz="3200" b="0" i="0" u="none" strike="noStrike">
                        <a:effectLst/>
                        <a:latin typeface="Arial" panose="020B0604020202020204" pitchFamily="34" charset="0"/>
                      </a:endParaRPr>
                    </a:p>
                  </a:txBody>
                  <a:tcPr marL="121505" marR="121505" marT="16876"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1F4E78"/>
                    </a:solidFill>
                  </a:tcPr>
                </a:tc>
                <a:tc>
                  <a:txBody>
                    <a:bodyPr/>
                    <a:lstStyle/>
                    <a:p>
                      <a:pPr marL="0" marR="0" algn="ctr" fontAlgn="ctr">
                        <a:spcBef>
                          <a:spcPts val="0"/>
                        </a:spcBef>
                        <a:spcAft>
                          <a:spcPts val="0"/>
                        </a:spcAft>
                      </a:pPr>
                      <a:r>
                        <a:rPr lang="en-US" sz="1900" b="0" i="0" u="none" strike="noStrike">
                          <a:solidFill>
                            <a:srgbClr val="FFFFFF"/>
                          </a:solidFill>
                          <a:effectLst/>
                          <a:latin typeface="Calibri Light" panose="020F0302020204030204" pitchFamily="34" charset="0"/>
                          <a:ea typeface="Times New Roman" panose="02020603050405020304" pitchFamily="18" charset="0"/>
                          <a:cs typeface="Times New Roman" panose="02020603050405020304" pitchFamily="18" charset="0"/>
                        </a:rPr>
                        <a:t>Total Net Sales</a:t>
                      </a:r>
                      <a:endParaRPr lang="en-US" sz="3200" b="0" i="0" u="none" strike="noStrike">
                        <a:effectLst/>
                        <a:latin typeface="Arial" panose="020B0604020202020204" pitchFamily="34" charset="0"/>
                      </a:endParaRPr>
                    </a:p>
                  </a:txBody>
                  <a:tcPr marL="121505" marR="121505" marT="16876"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1F4E78"/>
                    </a:solidFill>
                  </a:tcPr>
                </a:tc>
                <a:tc>
                  <a:txBody>
                    <a:bodyPr/>
                    <a:lstStyle/>
                    <a:p>
                      <a:pPr marL="0" marR="0" algn="ctr" fontAlgn="ctr">
                        <a:spcBef>
                          <a:spcPts val="0"/>
                        </a:spcBef>
                        <a:spcAft>
                          <a:spcPts val="0"/>
                        </a:spcAft>
                      </a:pPr>
                      <a:r>
                        <a:rPr lang="en-US" sz="1900" b="0" i="0" u="none" strike="noStrike">
                          <a:solidFill>
                            <a:srgbClr val="FFFFFF"/>
                          </a:solidFill>
                          <a:effectLst/>
                          <a:latin typeface="Calibri Light" panose="020F0302020204030204" pitchFamily="34" charset="0"/>
                          <a:ea typeface="Times New Roman" panose="02020603050405020304" pitchFamily="18" charset="0"/>
                          <a:cs typeface="Times New Roman" panose="02020603050405020304" pitchFamily="18" charset="0"/>
                        </a:rPr>
                        <a:t>Percentage of Returns </a:t>
                      </a:r>
                      <a:endParaRPr lang="en-US" sz="3200" b="0" i="0" u="none" strike="noStrike">
                        <a:effectLst/>
                        <a:latin typeface="Arial" panose="020B0604020202020204" pitchFamily="34" charset="0"/>
                      </a:endParaRPr>
                    </a:p>
                  </a:txBody>
                  <a:tcPr marL="121505" marR="121505" marT="16876"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1F4E78"/>
                    </a:solidFill>
                  </a:tcPr>
                </a:tc>
                <a:tc>
                  <a:txBody>
                    <a:bodyPr/>
                    <a:lstStyle/>
                    <a:p>
                      <a:pPr marL="0" marR="0" algn="ctr" fontAlgn="ctr">
                        <a:spcBef>
                          <a:spcPts val="0"/>
                        </a:spcBef>
                        <a:spcAft>
                          <a:spcPts val="0"/>
                        </a:spcAft>
                      </a:pPr>
                      <a:r>
                        <a:rPr lang="en-US" sz="1900" b="0" i="0" u="none" strike="noStrike">
                          <a:solidFill>
                            <a:srgbClr val="FFFFFF"/>
                          </a:solidFill>
                          <a:effectLst/>
                          <a:latin typeface="Calibri Light" panose="020F0302020204030204" pitchFamily="34" charset="0"/>
                          <a:ea typeface="Times New Roman" panose="02020603050405020304" pitchFamily="18" charset="0"/>
                          <a:cs typeface="Times New Roman" panose="02020603050405020304" pitchFamily="18" charset="0"/>
                        </a:rPr>
                        <a:t>Number of Marketing Promotions on File</a:t>
                      </a:r>
                      <a:endParaRPr lang="en-US" sz="3200" b="0" i="0" u="none" strike="noStrike">
                        <a:effectLst/>
                        <a:latin typeface="Arial" panose="020B0604020202020204" pitchFamily="34" charset="0"/>
                      </a:endParaRPr>
                    </a:p>
                  </a:txBody>
                  <a:tcPr marL="121505" marR="121505" marT="16876"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1F4E78"/>
                    </a:solidFill>
                  </a:tcPr>
                </a:tc>
                <a:extLst>
                  <a:ext uri="{0D108BD9-81ED-4DB2-BD59-A6C34878D82A}">
                    <a16:rowId xmlns:a16="http://schemas.microsoft.com/office/drawing/2014/main" val="1222972707"/>
                  </a:ext>
                </a:extLst>
              </a:tr>
              <a:tr h="351689">
                <a:tc rowSpan="6">
                  <a:txBody>
                    <a:bodyPr/>
                    <a:lstStyle/>
                    <a:p>
                      <a:pPr marL="0" marR="0" algn="ctr" fontAlgn="ctr">
                        <a:spcBef>
                          <a:spcPts val="0"/>
                        </a:spcBef>
                        <a:spcAft>
                          <a:spcPts val="0"/>
                        </a:spcAft>
                      </a:pPr>
                      <a:r>
                        <a:rPr lang="en-US" sz="1900" b="0" i="0" u="none" strike="noStrike">
                          <a:solidFill>
                            <a:srgbClr val="FFFFFF"/>
                          </a:solidFill>
                          <a:effectLst/>
                          <a:latin typeface="Calibri Light" panose="020F0302020204030204" pitchFamily="34" charset="0"/>
                          <a:ea typeface="Times New Roman" panose="02020603050405020304" pitchFamily="18" charset="0"/>
                          <a:cs typeface="Times New Roman" panose="02020603050405020304" pitchFamily="18" charset="0"/>
                        </a:rPr>
                        <a:t>Ranking of Lifestyle Cluster Groups from Highest to Lowest</a:t>
                      </a:r>
                      <a:endParaRPr lang="en-US" sz="3200" b="0" i="0" u="none" strike="noStrike">
                        <a:effectLst/>
                        <a:latin typeface="Arial" panose="020B0604020202020204" pitchFamily="34" charset="0"/>
                      </a:endParaRPr>
                    </a:p>
                  </a:txBody>
                  <a:tcPr marL="162006" marR="162006" marT="81003" marB="81003">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375623"/>
                    </a:solidFill>
                  </a:tcPr>
                </a:tc>
                <a:tc>
                  <a:txBody>
                    <a:bodyPr/>
                    <a:lstStyle/>
                    <a:p>
                      <a:pPr marL="0" marR="0" algn="ctr" fontAlgn="ctr">
                        <a:spcBef>
                          <a:spcPts val="0"/>
                        </a:spcBef>
                        <a:spcAft>
                          <a:spcPts val="0"/>
                        </a:spcAft>
                      </a:pPr>
                      <a:r>
                        <a:rPr lang="en-US" sz="1800" b="0" i="0" u="none" strike="noStrike">
                          <a:solidFill>
                            <a:srgbClr val="806000"/>
                          </a:solidFill>
                          <a:effectLst/>
                          <a:latin typeface="Calibri Light" panose="020F0302020204030204" pitchFamily="34" charset="0"/>
                          <a:ea typeface="Times New Roman" panose="02020603050405020304" pitchFamily="18" charset="0"/>
                          <a:cs typeface="Times New Roman" panose="02020603050405020304" pitchFamily="18" charset="0"/>
                        </a:rPr>
                        <a:t>1</a:t>
                      </a:r>
                      <a:endParaRPr lang="en-US" sz="3200" b="0" i="0" u="none" strike="noStrike">
                        <a:effectLst/>
                        <a:latin typeface="Arial" panose="020B0604020202020204" pitchFamily="34" charset="0"/>
                      </a:endParaRPr>
                    </a:p>
                  </a:txBody>
                  <a:tcPr marL="121505" marR="121505" marT="16876"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ctr" fontAlgn="ctr">
                        <a:spcBef>
                          <a:spcPts val="0"/>
                        </a:spcBef>
                        <a:spcAft>
                          <a:spcPts val="0"/>
                        </a:spcAft>
                      </a:pPr>
                      <a:r>
                        <a:rPr lang="en-US" sz="1800" b="0" i="0" u="none" strike="noStrike">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4</a:t>
                      </a:r>
                      <a:endParaRPr lang="en-US" sz="3200" b="0" i="0" u="none" strike="noStrike">
                        <a:effectLst/>
                        <a:latin typeface="Arial" panose="020B0604020202020204" pitchFamily="34" charset="0"/>
                      </a:endParaRPr>
                    </a:p>
                  </a:txBody>
                  <a:tcPr marL="121505" marR="121505" marT="16876"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ctr" fontAlgn="ctr">
                        <a:spcBef>
                          <a:spcPts val="0"/>
                        </a:spcBef>
                        <a:spcAft>
                          <a:spcPts val="0"/>
                        </a:spcAft>
                      </a:pPr>
                      <a:r>
                        <a:rPr lang="en-US" sz="1800" b="0" i="0" u="none" strike="noStrike">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4</a:t>
                      </a:r>
                      <a:endParaRPr lang="en-US" sz="3200" b="0" i="0" u="none" strike="noStrike">
                        <a:effectLst/>
                        <a:latin typeface="Arial" panose="020B0604020202020204" pitchFamily="34" charset="0"/>
                      </a:endParaRPr>
                    </a:p>
                  </a:txBody>
                  <a:tcPr marL="121505" marR="121505" marT="16876"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ctr" fontAlgn="ctr">
                        <a:spcBef>
                          <a:spcPts val="0"/>
                        </a:spcBef>
                        <a:spcAft>
                          <a:spcPts val="0"/>
                        </a:spcAft>
                      </a:pPr>
                      <a:r>
                        <a:rPr lang="en-US" sz="1800" b="0" i="0" u="none" strike="noStrike">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1</a:t>
                      </a:r>
                      <a:endParaRPr lang="en-US" sz="3200" b="0" i="0" u="none" strike="noStrike">
                        <a:effectLst/>
                        <a:latin typeface="Arial" panose="020B0604020202020204" pitchFamily="34" charset="0"/>
                      </a:endParaRPr>
                    </a:p>
                  </a:txBody>
                  <a:tcPr marL="121505" marR="121505" marT="16876"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ctr" fontAlgn="ctr">
                        <a:spcBef>
                          <a:spcPts val="0"/>
                        </a:spcBef>
                        <a:spcAft>
                          <a:spcPts val="0"/>
                        </a:spcAft>
                      </a:pPr>
                      <a:r>
                        <a:rPr lang="en-US" sz="1800" b="0" i="0" u="none" strike="noStrike">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1</a:t>
                      </a:r>
                      <a:endParaRPr lang="en-US" sz="3200" b="0" i="0" u="none" strike="noStrike">
                        <a:effectLst/>
                        <a:latin typeface="Arial" panose="020B0604020202020204" pitchFamily="34" charset="0"/>
                      </a:endParaRPr>
                    </a:p>
                  </a:txBody>
                  <a:tcPr marL="121505" marR="121505" marT="16876"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41708449"/>
                  </a:ext>
                </a:extLst>
              </a:tr>
              <a:tr h="351689">
                <a:tc vMerge="1">
                  <a:txBody>
                    <a:bodyPr/>
                    <a:lstStyle/>
                    <a:p>
                      <a:endParaRPr lang="en-US"/>
                    </a:p>
                  </a:txBody>
                  <a:tcPr/>
                </a:tc>
                <a:tc>
                  <a:txBody>
                    <a:bodyPr/>
                    <a:lstStyle/>
                    <a:p>
                      <a:pPr marL="0" marR="0" algn="ctr" fontAlgn="ctr">
                        <a:spcBef>
                          <a:spcPts val="0"/>
                        </a:spcBef>
                        <a:spcAft>
                          <a:spcPts val="0"/>
                        </a:spcAft>
                      </a:pPr>
                      <a:r>
                        <a:rPr lang="en-US" sz="1800" b="0" i="0" u="none" strike="noStrike">
                          <a:solidFill>
                            <a:srgbClr val="806000"/>
                          </a:solidFill>
                          <a:effectLst/>
                          <a:latin typeface="Calibri Light" panose="020F0302020204030204" pitchFamily="34" charset="0"/>
                          <a:ea typeface="Times New Roman" panose="02020603050405020304" pitchFamily="18" charset="0"/>
                          <a:cs typeface="Times New Roman" panose="02020603050405020304" pitchFamily="18" charset="0"/>
                        </a:rPr>
                        <a:t>2</a:t>
                      </a:r>
                      <a:endParaRPr lang="en-US" sz="3200" b="0" i="0" u="none" strike="noStrike">
                        <a:effectLst/>
                        <a:latin typeface="Arial" panose="020B0604020202020204" pitchFamily="34" charset="0"/>
                      </a:endParaRPr>
                    </a:p>
                  </a:txBody>
                  <a:tcPr marL="121505" marR="121505" marT="16876"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ctr" fontAlgn="ctr">
                        <a:spcBef>
                          <a:spcPts val="0"/>
                        </a:spcBef>
                        <a:spcAft>
                          <a:spcPts val="0"/>
                        </a:spcAft>
                      </a:pPr>
                      <a:r>
                        <a:rPr lang="en-US" sz="1800" b="0" i="0" u="none" strike="noStrike">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1</a:t>
                      </a:r>
                      <a:endParaRPr lang="en-US" sz="3200" b="0" i="0" u="none" strike="noStrike">
                        <a:effectLst/>
                        <a:latin typeface="Arial" panose="020B0604020202020204" pitchFamily="34" charset="0"/>
                      </a:endParaRPr>
                    </a:p>
                  </a:txBody>
                  <a:tcPr marL="121505" marR="121505" marT="16876"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ctr" fontAlgn="ctr">
                        <a:spcBef>
                          <a:spcPts val="0"/>
                        </a:spcBef>
                        <a:spcAft>
                          <a:spcPts val="0"/>
                        </a:spcAft>
                      </a:pPr>
                      <a:r>
                        <a:rPr lang="en-US" sz="1800" b="0" i="0" u="none" strike="noStrike">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10</a:t>
                      </a:r>
                      <a:endParaRPr lang="en-US" sz="3200" b="0" i="0" u="none" strike="noStrike">
                        <a:effectLst/>
                        <a:latin typeface="Arial" panose="020B0604020202020204" pitchFamily="34" charset="0"/>
                      </a:endParaRPr>
                    </a:p>
                  </a:txBody>
                  <a:tcPr marL="121505" marR="121505" marT="16876"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ctr" fontAlgn="ctr">
                        <a:spcBef>
                          <a:spcPts val="0"/>
                        </a:spcBef>
                        <a:spcAft>
                          <a:spcPts val="0"/>
                        </a:spcAft>
                      </a:pPr>
                      <a:r>
                        <a:rPr lang="en-US" sz="1800" b="0" i="0" u="none" strike="noStrike">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4</a:t>
                      </a:r>
                      <a:endParaRPr lang="en-US" sz="3200" b="0" i="0" u="none" strike="noStrike">
                        <a:effectLst/>
                        <a:latin typeface="Arial" panose="020B0604020202020204" pitchFamily="34" charset="0"/>
                      </a:endParaRPr>
                    </a:p>
                  </a:txBody>
                  <a:tcPr marL="121505" marR="121505" marT="16876"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ctr" fontAlgn="ctr">
                        <a:spcBef>
                          <a:spcPts val="0"/>
                        </a:spcBef>
                        <a:spcAft>
                          <a:spcPts val="0"/>
                        </a:spcAft>
                      </a:pPr>
                      <a:r>
                        <a:rPr lang="en-US" sz="1800" b="0" i="0" u="none" strike="noStrike">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4</a:t>
                      </a:r>
                      <a:endParaRPr lang="en-US" sz="3200" b="0" i="0" u="none" strike="noStrike">
                        <a:effectLst/>
                        <a:latin typeface="Arial" panose="020B0604020202020204" pitchFamily="34" charset="0"/>
                      </a:endParaRPr>
                    </a:p>
                  </a:txBody>
                  <a:tcPr marL="121505" marR="121505" marT="16876"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81254911"/>
                  </a:ext>
                </a:extLst>
              </a:tr>
              <a:tr h="351689">
                <a:tc vMerge="1">
                  <a:txBody>
                    <a:bodyPr/>
                    <a:lstStyle/>
                    <a:p>
                      <a:endParaRPr lang="en-US"/>
                    </a:p>
                  </a:txBody>
                  <a:tcPr/>
                </a:tc>
                <a:tc>
                  <a:txBody>
                    <a:bodyPr/>
                    <a:lstStyle/>
                    <a:p>
                      <a:pPr marL="0" marR="0" algn="ctr" fontAlgn="ctr">
                        <a:spcBef>
                          <a:spcPts val="0"/>
                        </a:spcBef>
                        <a:spcAft>
                          <a:spcPts val="0"/>
                        </a:spcAft>
                      </a:pPr>
                      <a:r>
                        <a:rPr lang="en-US" sz="1800" b="0" i="0" u="none" strike="noStrike">
                          <a:solidFill>
                            <a:srgbClr val="806000"/>
                          </a:solidFill>
                          <a:effectLst/>
                          <a:latin typeface="Calibri Light" panose="020F0302020204030204" pitchFamily="34" charset="0"/>
                          <a:ea typeface="Times New Roman" panose="02020603050405020304" pitchFamily="18" charset="0"/>
                          <a:cs typeface="Times New Roman" panose="02020603050405020304" pitchFamily="18" charset="0"/>
                        </a:rPr>
                        <a:t>3</a:t>
                      </a:r>
                      <a:endParaRPr lang="en-US" sz="3200" b="0" i="0" u="none" strike="noStrike">
                        <a:effectLst/>
                        <a:latin typeface="Arial" panose="020B0604020202020204" pitchFamily="34" charset="0"/>
                      </a:endParaRPr>
                    </a:p>
                  </a:txBody>
                  <a:tcPr marL="121505" marR="121505" marT="16876"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ctr" fontAlgn="ctr">
                        <a:spcBef>
                          <a:spcPts val="0"/>
                        </a:spcBef>
                        <a:spcAft>
                          <a:spcPts val="0"/>
                        </a:spcAft>
                      </a:pPr>
                      <a:r>
                        <a:rPr lang="en-US" sz="1800" b="0" i="0" u="none" strike="noStrike">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8</a:t>
                      </a:r>
                      <a:endParaRPr lang="en-US" sz="3200" b="0" i="0" u="none" strike="noStrike">
                        <a:effectLst/>
                        <a:latin typeface="Arial" panose="020B0604020202020204" pitchFamily="34" charset="0"/>
                      </a:endParaRPr>
                    </a:p>
                  </a:txBody>
                  <a:tcPr marL="121505" marR="121505" marT="16876"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ctr" fontAlgn="ctr">
                        <a:spcBef>
                          <a:spcPts val="0"/>
                        </a:spcBef>
                        <a:spcAft>
                          <a:spcPts val="0"/>
                        </a:spcAft>
                      </a:pPr>
                      <a:r>
                        <a:rPr lang="en-US" sz="1800" b="0" i="0" u="none" strike="noStrike">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15</a:t>
                      </a:r>
                      <a:endParaRPr lang="en-US" sz="3200" b="0" i="0" u="none" strike="noStrike">
                        <a:effectLst/>
                        <a:latin typeface="Arial" panose="020B0604020202020204" pitchFamily="34" charset="0"/>
                      </a:endParaRPr>
                    </a:p>
                  </a:txBody>
                  <a:tcPr marL="121505" marR="121505" marT="16876"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ctr" fontAlgn="ctr">
                        <a:spcBef>
                          <a:spcPts val="0"/>
                        </a:spcBef>
                        <a:spcAft>
                          <a:spcPts val="0"/>
                        </a:spcAft>
                      </a:pPr>
                      <a:r>
                        <a:rPr lang="en-US" sz="1800" b="0" i="0" u="none" strike="noStrike">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10</a:t>
                      </a:r>
                      <a:endParaRPr lang="en-US" sz="3200" b="0" i="0" u="none" strike="noStrike">
                        <a:effectLst/>
                        <a:latin typeface="Arial" panose="020B0604020202020204" pitchFamily="34" charset="0"/>
                      </a:endParaRPr>
                    </a:p>
                  </a:txBody>
                  <a:tcPr marL="121505" marR="121505" marT="16876"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ctr" fontAlgn="ctr">
                        <a:spcBef>
                          <a:spcPts val="0"/>
                        </a:spcBef>
                        <a:spcAft>
                          <a:spcPts val="0"/>
                        </a:spcAft>
                      </a:pPr>
                      <a:r>
                        <a:rPr lang="en-US" sz="1800" b="0" i="0" u="none" strike="noStrike">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8</a:t>
                      </a:r>
                      <a:endParaRPr lang="en-US" sz="3200" b="0" i="0" u="none" strike="noStrike">
                        <a:effectLst/>
                        <a:latin typeface="Arial" panose="020B0604020202020204" pitchFamily="34" charset="0"/>
                      </a:endParaRPr>
                    </a:p>
                  </a:txBody>
                  <a:tcPr marL="121505" marR="121505" marT="16876"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163771461"/>
                  </a:ext>
                </a:extLst>
              </a:tr>
              <a:tr h="351689">
                <a:tc vMerge="1">
                  <a:txBody>
                    <a:bodyPr/>
                    <a:lstStyle/>
                    <a:p>
                      <a:endParaRPr lang="en-US"/>
                    </a:p>
                  </a:txBody>
                  <a:tcPr/>
                </a:tc>
                <a:tc>
                  <a:txBody>
                    <a:bodyPr/>
                    <a:lstStyle/>
                    <a:p>
                      <a:pPr marL="0" marR="0" algn="ctr" fontAlgn="ctr">
                        <a:spcBef>
                          <a:spcPts val="0"/>
                        </a:spcBef>
                        <a:spcAft>
                          <a:spcPts val="0"/>
                        </a:spcAft>
                      </a:pPr>
                      <a:r>
                        <a:rPr lang="en-US" sz="1800" b="0" i="0" u="none" strike="noStrike">
                          <a:solidFill>
                            <a:srgbClr val="806000"/>
                          </a:solidFill>
                          <a:effectLst/>
                          <a:latin typeface="Calibri Light" panose="020F0302020204030204" pitchFamily="34" charset="0"/>
                          <a:ea typeface="Times New Roman" panose="02020603050405020304" pitchFamily="18" charset="0"/>
                          <a:cs typeface="Times New Roman" panose="02020603050405020304" pitchFamily="18" charset="0"/>
                        </a:rPr>
                        <a:t>4</a:t>
                      </a:r>
                      <a:endParaRPr lang="en-US" sz="3200" b="0" i="0" u="none" strike="noStrike">
                        <a:effectLst/>
                        <a:latin typeface="Arial" panose="020B0604020202020204" pitchFamily="34" charset="0"/>
                      </a:endParaRPr>
                    </a:p>
                  </a:txBody>
                  <a:tcPr marL="121505" marR="121505" marT="16876"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ctr" fontAlgn="ctr">
                        <a:spcBef>
                          <a:spcPts val="0"/>
                        </a:spcBef>
                        <a:spcAft>
                          <a:spcPts val="0"/>
                        </a:spcAft>
                      </a:pPr>
                      <a:r>
                        <a:rPr lang="en-US" sz="1800" b="0" i="0" u="none" strike="noStrike">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16</a:t>
                      </a:r>
                      <a:endParaRPr lang="en-US" sz="3200" b="0" i="0" u="none" strike="noStrike">
                        <a:effectLst/>
                        <a:latin typeface="Arial" panose="020B0604020202020204" pitchFamily="34" charset="0"/>
                      </a:endParaRPr>
                    </a:p>
                  </a:txBody>
                  <a:tcPr marL="121505" marR="121505" marT="16876"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ctr" fontAlgn="ctr">
                        <a:spcBef>
                          <a:spcPts val="0"/>
                        </a:spcBef>
                        <a:spcAft>
                          <a:spcPts val="0"/>
                        </a:spcAft>
                      </a:pPr>
                      <a:r>
                        <a:rPr lang="en-US" sz="1800" b="0" i="0" u="none" strike="noStrike">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16</a:t>
                      </a:r>
                      <a:endParaRPr lang="en-US" sz="3200" b="0" i="0" u="none" strike="noStrike">
                        <a:effectLst/>
                        <a:latin typeface="Arial" panose="020B0604020202020204" pitchFamily="34" charset="0"/>
                      </a:endParaRPr>
                    </a:p>
                  </a:txBody>
                  <a:tcPr marL="121505" marR="121505" marT="16876"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ctr" fontAlgn="ctr">
                        <a:spcBef>
                          <a:spcPts val="0"/>
                        </a:spcBef>
                        <a:spcAft>
                          <a:spcPts val="0"/>
                        </a:spcAft>
                      </a:pPr>
                      <a:r>
                        <a:rPr lang="en-US" sz="1800" b="0" i="0" u="none" strike="noStrike">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15</a:t>
                      </a:r>
                      <a:endParaRPr lang="en-US" sz="3200" b="0" i="0" u="none" strike="noStrike">
                        <a:effectLst/>
                        <a:latin typeface="Arial" panose="020B0604020202020204" pitchFamily="34" charset="0"/>
                      </a:endParaRPr>
                    </a:p>
                  </a:txBody>
                  <a:tcPr marL="121505" marR="121505" marT="16876"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ctr" fontAlgn="ctr">
                        <a:spcBef>
                          <a:spcPts val="0"/>
                        </a:spcBef>
                        <a:spcAft>
                          <a:spcPts val="0"/>
                        </a:spcAft>
                      </a:pPr>
                      <a:r>
                        <a:rPr lang="en-US" sz="1800" b="0" i="0" u="none" strike="noStrike">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10</a:t>
                      </a:r>
                      <a:endParaRPr lang="en-US" sz="3200" b="0" i="0" u="none" strike="noStrike">
                        <a:effectLst/>
                        <a:latin typeface="Arial" panose="020B0604020202020204" pitchFamily="34" charset="0"/>
                      </a:endParaRPr>
                    </a:p>
                  </a:txBody>
                  <a:tcPr marL="121505" marR="121505" marT="16876"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008367072"/>
                  </a:ext>
                </a:extLst>
              </a:tr>
              <a:tr h="351689">
                <a:tc vMerge="1">
                  <a:txBody>
                    <a:bodyPr/>
                    <a:lstStyle/>
                    <a:p>
                      <a:endParaRPr lang="en-US"/>
                    </a:p>
                  </a:txBody>
                  <a:tcPr/>
                </a:tc>
                <a:tc>
                  <a:txBody>
                    <a:bodyPr/>
                    <a:lstStyle/>
                    <a:p>
                      <a:pPr marL="0" marR="0" algn="ctr" fontAlgn="ctr">
                        <a:spcBef>
                          <a:spcPts val="0"/>
                        </a:spcBef>
                        <a:spcAft>
                          <a:spcPts val="0"/>
                        </a:spcAft>
                      </a:pPr>
                      <a:r>
                        <a:rPr lang="en-US" sz="1800" b="0" i="0" u="none" strike="noStrike">
                          <a:solidFill>
                            <a:srgbClr val="806000"/>
                          </a:solidFill>
                          <a:effectLst/>
                          <a:latin typeface="Calibri Light" panose="020F0302020204030204" pitchFamily="34" charset="0"/>
                          <a:ea typeface="Times New Roman" panose="02020603050405020304" pitchFamily="18" charset="0"/>
                          <a:cs typeface="Times New Roman" panose="02020603050405020304" pitchFamily="18" charset="0"/>
                        </a:rPr>
                        <a:t>5</a:t>
                      </a:r>
                      <a:endParaRPr lang="en-US" sz="3200" b="0" i="0" u="none" strike="noStrike">
                        <a:effectLst/>
                        <a:latin typeface="Arial" panose="020B0604020202020204" pitchFamily="34" charset="0"/>
                      </a:endParaRPr>
                    </a:p>
                  </a:txBody>
                  <a:tcPr marL="121505" marR="121505" marT="16876"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ctr" fontAlgn="ctr">
                        <a:spcBef>
                          <a:spcPts val="0"/>
                        </a:spcBef>
                        <a:spcAft>
                          <a:spcPts val="0"/>
                        </a:spcAft>
                      </a:pPr>
                      <a:r>
                        <a:rPr lang="en-US" sz="1800" b="0" i="0" u="none" strike="noStrike">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15</a:t>
                      </a:r>
                      <a:endParaRPr lang="en-US" sz="3200" b="0" i="0" u="none" strike="noStrike">
                        <a:effectLst/>
                        <a:latin typeface="Arial" panose="020B0604020202020204" pitchFamily="34" charset="0"/>
                      </a:endParaRPr>
                    </a:p>
                  </a:txBody>
                  <a:tcPr marL="121505" marR="121505" marT="16876"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ctr" fontAlgn="ctr">
                        <a:spcBef>
                          <a:spcPts val="0"/>
                        </a:spcBef>
                        <a:spcAft>
                          <a:spcPts val="0"/>
                        </a:spcAft>
                      </a:pPr>
                      <a:r>
                        <a:rPr lang="en-US" sz="1800" b="0" i="0" u="none" strike="noStrike">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1</a:t>
                      </a:r>
                      <a:endParaRPr lang="en-US" sz="3200" b="0" i="0" u="none" strike="noStrike">
                        <a:effectLst/>
                        <a:latin typeface="Arial" panose="020B0604020202020204" pitchFamily="34" charset="0"/>
                      </a:endParaRPr>
                    </a:p>
                  </a:txBody>
                  <a:tcPr marL="121505" marR="121505" marT="16876"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ctr" fontAlgn="ctr">
                        <a:spcBef>
                          <a:spcPts val="0"/>
                        </a:spcBef>
                        <a:spcAft>
                          <a:spcPts val="0"/>
                        </a:spcAft>
                      </a:pPr>
                      <a:r>
                        <a:rPr lang="en-US" sz="1800" b="0" i="0" u="none" strike="noStrike">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8</a:t>
                      </a:r>
                      <a:endParaRPr lang="en-US" sz="3200" b="0" i="0" u="none" strike="noStrike">
                        <a:effectLst/>
                        <a:latin typeface="Arial" panose="020B0604020202020204" pitchFamily="34" charset="0"/>
                      </a:endParaRPr>
                    </a:p>
                  </a:txBody>
                  <a:tcPr marL="121505" marR="121505" marT="16876"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ctr" fontAlgn="ctr">
                        <a:spcBef>
                          <a:spcPts val="0"/>
                        </a:spcBef>
                        <a:spcAft>
                          <a:spcPts val="0"/>
                        </a:spcAft>
                      </a:pPr>
                      <a:r>
                        <a:rPr lang="en-US" sz="1800" b="0" i="0" u="none" strike="noStrike">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16</a:t>
                      </a:r>
                      <a:endParaRPr lang="en-US" sz="3200" b="0" i="0" u="none" strike="noStrike">
                        <a:effectLst/>
                        <a:latin typeface="Arial" panose="020B0604020202020204" pitchFamily="34" charset="0"/>
                      </a:endParaRPr>
                    </a:p>
                  </a:txBody>
                  <a:tcPr marL="121505" marR="121505" marT="16876"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985401170"/>
                  </a:ext>
                </a:extLst>
              </a:tr>
              <a:tr h="351689">
                <a:tc vMerge="1">
                  <a:txBody>
                    <a:bodyPr/>
                    <a:lstStyle/>
                    <a:p>
                      <a:endParaRPr lang="en-US"/>
                    </a:p>
                  </a:txBody>
                  <a:tcPr/>
                </a:tc>
                <a:tc>
                  <a:txBody>
                    <a:bodyPr/>
                    <a:lstStyle/>
                    <a:p>
                      <a:pPr marL="0" marR="0" algn="ctr" fontAlgn="ctr">
                        <a:spcBef>
                          <a:spcPts val="0"/>
                        </a:spcBef>
                        <a:spcAft>
                          <a:spcPts val="0"/>
                        </a:spcAft>
                      </a:pPr>
                      <a:r>
                        <a:rPr lang="en-US" sz="1800" b="0" i="0" u="none" strike="noStrike">
                          <a:solidFill>
                            <a:srgbClr val="806000"/>
                          </a:solidFill>
                          <a:effectLst/>
                          <a:latin typeface="Calibri Light" panose="020F0302020204030204" pitchFamily="34" charset="0"/>
                          <a:ea typeface="Times New Roman" panose="02020603050405020304" pitchFamily="18" charset="0"/>
                          <a:cs typeface="Times New Roman" panose="02020603050405020304" pitchFamily="18" charset="0"/>
                        </a:rPr>
                        <a:t>6</a:t>
                      </a:r>
                      <a:endParaRPr lang="en-US" sz="3200" b="0" i="0" u="none" strike="noStrike">
                        <a:effectLst/>
                        <a:latin typeface="Arial" panose="020B0604020202020204" pitchFamily="34" charset="0"/>
                      </a:endParaRPr>
                    </a:p>
                  </a:txBody>
                  <a:tcPr marL="121505" marR="121505" marT="16876"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ctr" fontAlgn="ctr">
                        <a:spcBef>
                          <a:spcPts val="0"/>
                        </a:spcBef>
                        <a:spcAft>
                          <a:spcPts val="0"/>
                        </a:spcAft>
                      </a:pPr>
                      <a:r>
                        <a:rPr lang="en-US" sz="1800" b="0" i="0" u="none" strike="noStrike">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10</a:t>
                      </a:r>
                      <a:endParaRPr lang="en-US" sz="3200" b="0" i="0" u="none" strike="noStrike">
                        <a:effectLst/>
                        <a:latin typeface="Arial" panose="020B0604020202020204" pitchFamily="34" charset="0"/>
                      </a:endParaRPr>
                    </a:p>
                  </a:txBody>
                  <a:tcPr marL="121505" marR="121505" marT="16876"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ctr" fontAlgn="ctr">
                        <a:spcBef>
                          <a:spcPts val="0"/>
                        </a:spcBef>
                        <a:spcAft>
                          <a:spcPts val="0"/>
                        </a:spcAft>
                      </a:pPr>
                      <a:r>
                        <a:rPr lang="en-US" sz="1800" b="0" i="0" u="none" strike="noStrike">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8</a:t>
                      </a:r>
                      <a:endParaRPr lang="en-US" sz="3200" b="0" i="0" u="none" strike="noStrike">
                        <a:effectLst/>
                        <a:latin typeface="Arial" panose="020B0604020202020204" pitchFamily="34" charset="0"/>
                      </a:endParaRPr>
                    </a:p>
                  </a:txBody>
                  <a:tcPr marL="121505" marR="121505" marT="16876"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ctr" fontAlgn="ctr">
                        <a:spcBef>
                          <a:spcPts val="0"/>
                        </a:spcBef>
                        <a:spcAft>
                          <a:spcPts val="0"/>
                        </a:spcAft>
                      </a:pPr>
                      <a:r>
                        <a:rPr lang="en-US" sz="1800" b="0" i="0" u="none" strike="noStrike">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16</a:t>
                      </a:r>
                      <a:endParaRPr lang="en-US" sz="3200" b="0" i="0" u="none" strike="noStrike">
                        <a:effectLst/>
                        <a:latin typeface="Arial" panose="020B0604020202020204" pitchFamily="34" charset="0"/>
                      </a:endParaRPr>
                    </a:p>
                  </a:txBody>
                  <a:tcPr marL="121505" marR="121505" marT="16876"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ctr" fontAlgn="ctr">
                        <a:spcBef>
                          <a:spcPts val="0"/>
                        </a:spcBef>
                        <a:spcAft>
                          <a:spcPts val="0"/>
                        </a:spcAft>
                      </a:pPr>
                      <a:r>
                        <a:rPr lang="en-US" sz="1800" b="0" i="0" u="none" strike="noStrike"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15</a:t>
                      </a:r>
                      <a:endParaRPr lang="en-US" sz="3200" b="0" i="0" u="none" strike="noStrike" dirty="0">
                        <a:effectLst/>
                        <a:latin typeface="Arial" panose="020B0604020202020204" pitchFamily="34" charset="0"/>
                      </a:endParaRPr>
                    </a:p>
                  </a:txBody>
                  <a:tcPr marL="121505" marR="121505" marT="16876"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3660347458"/>
                  </a:ext>
                </a:extLst>
              </a:tr>
            </a:tbl>
          </a:graphicData>
        </a:graphic>
      </p:graphicFrame>
    </p:spTree>
    <p:extLst>
      <p:ext uri="{BB962C8B-B14F-4D97-AF65-F5344CB8AC3E}">
        <p14:creationId xmlns:p14="http://schemas.microsoft.com/office/powerpoint/2010/main" val="3812633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D4D52-7439-DE4D-A014-908BB99A2E65}"/>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446022B1-FE09-6849-8674-0C26326779EE}"/>
              </a:ext>
            </a:extLst>
          </p:cNvPr>
          <p:cNvSpPr>
            <a:spLocks noGrp="1"/>
          </p:cNvSpPr>
          <p:nvPr>
            <p:ph idx="1"/>
          </p:nvPr>
        </p:nvSpPr>
        <p:spPr/>
        <p:txBody>
          <a:bodyPr/>
          <a:lstStyle/>
          <a:p>
            <a:r>
              <a:rPr lang="en-US" dirty="0"/>
              <a:t>Target Highest Net Sales by Lifestyle Cluster Type:  Lifestyle Cluster Type 4 and Legwear</a:t>
            </a:r>
          </a:p>
          <a:p>
            <a:r>
              <a:rPr lang="en-US" dirty="0"/>
              <a:t>Target High End Customer and largest selling item:  Lifestyle Cluster Type 10 and jackets.</a:t>
            </a:r>
          </a:p>
          <a:p>
            <a:r>
              <a:rPr lang="en-US" dirty="0"/>
              <a:t>Additional recommendation are to explore products, total net sales, and zip codes of customer who are in Lifestyle Cluster Type 16, who are have the lowest percentage of return dollars.</a:t>
            </a:r>
          </a:p>
          <a:p>
            <a:endParaRPr lang="en-US" dirty="0"/>
          </a:p>
        </p:txBody>
      </p:sp>
    </p:spTree>
    <p:extLst>
      <p:ext uri="{BB962C8B-B14F-4D97-AF65-F5344CB8AC3E}">
        <p14:creationId xmlns:p14="http://schemas.microsoft.com/office/powerpoint/2010/main" val="1494668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2FBDB-2188-DB4C-9371-966AAB15B096}"/>
              </a:ext>
            </a:extLst>
          </p:cNvPr>
          <p:cNvSpPr>
            <a:spLocks noGrp="1"/>
          </p:cNvSpPr>
          <p:nvPr>
            <p:ph type="title"/>
          </p:nvPr>
        </p:nvSpPr>
        <p:spPr>
          <a:xfrm>
            <a:off x="2592925" y="624110"/>
            <a:ext cx="8911687" cy="1513448"/>
          </a:xfrm>
        </p:spPr>
        <p:txBody>
          <a:bodyPr/>
          <a:lstStyle/>
          <a:p>
            <a:r>
              <a:rPr lang="en-US" dirty="0"/>
              <a:t>References</a:t>
            </a:r>
          </a:p>
        </p:txBody>
      </p:sp>
      <p:sp>
        <p:nvSpPr>
          <p:cNvPr id="3" name="Content Placeholder 2">
            <a:extLst>
              <a:ext uri="{FF2B5EF4-FFF2-40B4-BE49-F238E27FC236}">
                <a16:creationId xmlns:a16="http://schemas.microsoft.com/office/drawing/2014/main" id="{76249670-2D30-3340-9276-C2EAD56111EC}"/>
              </a:ext>
            </a:extLst>
          </p:cNvPr>
          <p:cNvSpPr>
            <a:spLocks noGrp="1"/>
          </p:cNvSpPr>
          <p:nvPr>
            <p:ph idx="1"/>
          </p:nvPr>
        </p:nvSpPr>
        <p:spPr>
          <a:xfrm>
            <a:off x="2589212" y="2137558"/>
            <a:ext cx="8915400" cy="4096332"/>
          </a:xfrm>
        </p:spPr>
        <p:txBody>
          <a:bodyPr vert="horz" lIns="91440" tIns="45720" rIns="91440" bIns="45720" rtlCol="0">
            <a:normAutofit/>
          </a:bodyPr>
          <a:lstStyle/>
          <a:p>
            <a:pPr marL="457200" indent="-457200">
              <a:lnSpc>
                <a:spcPct val="120000"/>
              </a:lnSpc>
              <a:spcBef>
                <a:spcPts val="0"/>
              </a:spcBef>
              <a:spcAft>
                <a:spcPts val="600"/>
              </a:spcAft>
              <a:buNone/>
            </a:pPr>
            <a:r>
              <a:rPr lang="en-US" sz="1200" dirty="0" err="1">
                <a:latin typeface="Times New Roman" panose="02020603050405020304" pitchFamily="18" charset="0"/>
                <a:cs typeface="Times New Roman" panose="02020603050405020304" pitchFamily="18" charset="0"/>
              </a:rPr>
              <a:t>Alharthi</a:t>
            </a:r>
            <a:r>
              <a:rPr lang="en-US" sz="1200" dirty="0">
                <a:latin typeface="Times New Roman" panose="02020603050405020304" pitchFamily="18" charset="0"/>
                <a:cs typeface="Times New Roman" panose="02020603050405020304" pitchFamily="18" charset="0"/>
              </a:rPr>
              <a:t>, A., </a:t>
            </a:r>
            <a:r>
              <a:rPr lang="en-US" sz="1200" dirty="0" err="1">
                <a:latin typeface="Times New Roman" panose="02020603050405020304" pitchFamily="18" charset="0"/>
                <a:cs typeface="Times New Roman" panose="02020603050405020304" pitchFamily="18" charset="0"/>
              </a:rPr>
              <a:t>Krotov</a:t>
            </a:r>
            <a:r>
              <a:rPr lang="en-US" sz="1200" dirty="0">
                <a:latin typeface="Times New Roman" panose="02020603050405020304" pitchFamily="18" charset="0"/>
                <a:cs typeface="Times New Roman" panose="02020603050405020304" pitchFamily="18" charset="0"/>
              </a:rPr>
              <a:t>, V., &amp; Bowman, M. (2017). Addressing barriers to big data. </a:t>
            </a:r>
            <a:r>
              <a:rPr lang="en-US" sz="1200" i="1" dirty="0">
                <a:latin typeface="Times New Roman" panose="02020603050405020304" pitchFamily="18" charset="0"/>
                <a:cs typeface="Times New Roman" panose="02020603050405020304" pitchFamily="18" charset="0"/>
              </a:rPr>
              <a:t>Business Horizons</a:t>
            </a:r>
            <a:r>
              <a:rPr lang="en-US" sz="1200" dirty="0">
                <a:latin typeface="Times New Roman" panose="02020603050405020304" pitchFamily="18" charset="0"/>
                <a:cs typeface="Times New Roman" panose="02020603050405020304" pitchFamily="18" charset="0"/>
              </a:rPr>
              <a:t>, 60(3), 285-292. </a:t>
            </a:r>
            <a:r>
              <a:rPr lang="en-US" sz="1200" dirty="0" err="1">
                <a:latin typeface="Times New Roman" panose="02020603050405020304" pitchFamily="18" charset="0"/>
                <a:cs typeface="Times New Roman" panose="02020603050405020304" pitchFamily="18" charset="0"/>
              </a:rPr>
              <a:t>doi</a:t>
            </a:r>
            <a:r>
              <a:rPr lang="en-US" sz="1200" dirty="0">
                <a:latin typeface="Times New Roman" panose="02020603050405020304" pitchFamily="18" charset="0"/>
                <a:cs typeface="Times New Roman" panose="02020603050405020304" pitchFamily="18" charset="0"/>
              </a:rPr>
              <a:t>: 10.1016/j.bushor.2017.01.002</a:t>
            </a:r>
          </a:p>
          <a:p>
            <a:pPr marL="469900" indent="-457200">
              <a:lnSpc>
                <a:spcPct val="120000"/>
              </a:lnSpc>
              <a:spcBef>
                <a:spcPts val="0"/>
              </a:spcBef>
              <a:spcAft>
                <a:spcPts val="600"/>
              </a:spcAft>
              <a:buNone/>
            </a:pPr>
            <a:r>
              <a:rPr lang="en-US" sz="1200" dirty="0" err="1">
                <a:latin typeface="Times New Roman" panose="02020603050405020304" pitchFamily="18" charset="0"/>
                <a:cs typeface="Times New Roman" panose="02020603050405020304" pitchFamily="18" charset="0"/>
              </a:rPr>
              <a:t>Ayyagari</a:t>
            </a:r>
            <a:r>
              <a:rPr lang="en-US" sz="1200" dirty="0">
                <a:latin typeface="Times New Roman" panose="02020603050405020304" pitchFamily="18" charset="0"/>
                <a:cs typeface="Times New Roman" panose="02020603050405020304" pitchFamily="18" charset="0"/>
              </a:rPr>
              <a:t>, R., </a:t>
            </a:r>
            <a:r>
              <a:rPr lang="en-US" sz="1200" dirty="0" err="1">
                <a:latin typeface="Times New Roman" panose="02020603050405020304" pitchFamily="18" charset="0"/>
                <a:cs typeface="Times New Roman" panose="02020603050405020304" pitchFamily="18" charset="0"/>
              </a:rPr>
              <a:t>Jaejoo</a:t>
            </a:r>
            <a:r>
              <a:rPr lang="en-US" sz="1200" dirty="0">
                <a:latin typeface="Times New Roman" panose="02020603050405020304" pitchFamily="18" charset="0"/>
                <a:cs typeface="Times New Roman" panose="02020603050405020304" pitchFamily="18" charset="0"/>
              </a:rPr>
              <a:t> Lim, &amp; Hoxha, O. (2019). Why do not we use password managers? A study on the intention to use password managers. Contemporary Management Research, 15(4), 227–244. https://</a:t>
            </a:r>
            <a:r>
              <a:rPr lang="en-US" sz="1200" dirty="0" err="1">
                <a:latin typeface="Times New Roman" panose="02020603050405020304" pitchFamily="18" charset="0"/>
                <a:cs typeface="Times New Roman" panose="02020603050405020304" pitchFamily="18" charset="0"/>
              </a:rPr>
              <a:t>doi.org</a:t>
            </a:r>
            <a:r>
              <a:rPr lang="en-US" sz="1200" dirty="0">
                <a:latin typeface="Times New Roman" panose="02020603050405020304" pitchFamily="18" charset="0"/>
                <a:cs typeface="Times New Roman" panose="02020603050405020304" pitchFamily="18" charset="0"/>
              </a:rPr>
              <a:t>/10.7903/cmr.19394</a:t>
            </a:r>
          </a:p>
          <a:p>
            <a:pPr marL="469900" indent="-457200">
              <a:lnSpc>
                <a:spcPct val="120000"/>
              </a:lnSpc>
              <a:spcBef>
                <a:spcPts val="0"/>
              </a:spcBef>
              <a:spcAft>
                <a:spcPts val="600"/>
              </a:spcAft>
              <a:buNone/>
            </a:pPr>
            <a:r>
              <a:rPr lang="en-US" sz="1200" dirty="0">
                <a:latin typeface="Times New Roman" panose="02020603050405020304" pitchFamily="18" charset="0"/>
                <a:cs typeface="Times New Roman" panose="02020603050405020304" pitchFamily="18" charset="0"/>
              </a:rPr>
              <a:t>Davis, K. (2012). Ethics of big data. O'Reilly Media, Inc. ISBN: 9781449311797</a:t>
            </a:r>
          </a:p>
          <a:p>
            <a:pPr marL="469900" indent="-457200">
              <a:lnSpc>
                <a:spcPct val="120000"/>
              </a:lnSpc>
              <a:spcBef>
                <a:spcPts val="0"/>
              </a:spcBef>
              <a:spcAft>
                <a:spcPts val="600"/>
              </a:spcAft>
              <a:buNone/>
            </a:pPr>
            <a:r>
              <a:rPr lang="en-US" sz="1200" dirty="0" err="1">
                <a:latin typeface="Times New Roman" panose="02020603050405020304" pitchFamily="18" charset="0"/>
                <a:cs typeface="Times New Roman" panose="02020603050405020304" pitchFamily="18" charset="0"/>
              </a:rPr>
              <a:t>Dimon</a:t>
            </a:r>
            <a:r>
              <a:rPr lang="en-US" sz="1200" dirty="0">
                <a:latin typeface="Times New Roman" panose="02020603050405020304" pitchFamily="18" charset="0"/>
                <a:cs typeface="Times New Roman" panose="02020603050405020304" pitchFamily="18" charset="0"/>
              </a:rPr>
              <a:t>, R. (2013). Enterprise performance management done right: An operating system for your organization. Hoboken, NJ: Wiley.</a:t>
            </a:r>
          </a:p>
          <a:p>
            <a:pPr marL="469900" indent="-457200">
              <a:lnSpc>
                <a:spcPct val="120000"/>
              </a:lnSpc>
              <a:spcBef>
                <a:spcPts val="0"/>
              </a:spcBef>
              <a:spcAft>
                <a:spcPts val="600"/>
              </a:spcAft>
              <a:buNone/>
            </a:pPr>
            <a:r>
              <a:rPr lang="en-US" sz="1200" dirty="0">
                <a:latin typeface="Times New Roman" panose="02020603050405020304" pitchFamily="18" charset="0"/>
                <a:cs typeface="Times New Roman" panose="02020603050405020304" pitchFamily="18" charset="0"/>
              </a:rPr>
              <a:t>GitHub reviews (2021). From https://</a:t>
            </a:r>
            <a:r>
              <a:rPr lang="en-US" sz="1200" dirty="0" err="1">
                <a:latin typeface="Times New Roman" panose="02020603050405020304" pitchFamily="18" charset="0"/>
                <a:cs typeface="Times New Roman" panose="02020603050405020304" pitchFamily="18" charset="0"/>
              </a:rPr>
              <a:t>www.trustradius.com</a:t>
            </a:r>
            <a:r>
              <a:rPr lang="en-US" sz="1200" dirty="0">
                <a:latin typeface="Times New Roman" panose="02020603050405020304" pitchFamily="18" charset="0"/>
                <a:cs typeface="Times New Roman" panose="02020603050405020304" pitchFamily="18" charset="0"/>
              </a:rPr>
              <a:t>/products/</a:t>
            </a:r>
            <a:r>
              <a:rPr lang="en-US" sz="1200" dirty="0" err="1">
                <a:latin typeface="Times New Roman" panose="02020603050405020304" pitchFamily="18" charset="0"/>
                <a:cs typeface="Times New Roman" panose="02020603050405020304" pitchFamily="18" charset="0"/>
              </a:rPr>
              <a:t>github</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reviews?qs</a:t>
            </a:r>
            <a:r>
              <a:rPr lang="en-US" sz="1200" dirty="0">
                <a:latin typeface="Times New Roman" panose="02020603050405020304" pitchFamily="18" charset="0"/>
                <a:cs typeface="Times New Roman" panose="02020603050405020304" pitchFamily="18" charset="0"/>
              </a:rPr>
              <a:t>=pros-and-cons</a:t>
            </a:r>
          </a:p>
          <a:p>
            <a:pPr marL="469900" indent="-457200">
              <a:lnSpc>
                <a:spcPct val="120000"/>
              </a:lnSpc>
              <a:spcBef>
                <a:spcPts val="0"/>
              </a:spcBef>
              <a:spcAft>
                <a:spcPts val="600"/>
              </a:spcAft>
              <a:buNone/>
            </a:pPr>
            <a:r>
              <a:rPr lang="en-US" sz="1200" dirty="0">
                <a:latin typeface="Times New Roman" panose="02020603050405020304" pitchFamily="18" charset="0"/>
                <a:cs typeface="Times New Roman" panose="02020603050405020304" pitchFamily="18" charset="0"/>
              </a:rPr>
              <a:t>Hayes, A. (2021). Fortune 500. From https://</a:t>
            </a:r>
            <a:r>
              <a:rPr lang="en-US" sz="1200" dirty="0" err="1">
                <a:latin typeface="Times New Roman" panose="02020603050405020304" pitchFamily="18" charset="0"/>
                <a:cs typeface="Times New Roman" panose="02020603050405020304" pitchFamily="18" charset="0"/>
              </a:rPr>
              <a:t>www.investopedia.com</a:t>
            </a:r>
            <a:r>
              <a:rPr lang="en-US" sz="1200" dirty="0">
                <a:latin typeface="Times New Roman" panose="02020603050405020304" pitchFamily="18" charset="0"/>
                <a:cs typeface="Times New Roman" panose="02020603050405020304" pitchFamily="18" charset="0"/>
              </a:rPr>
              <a:t>/terms/f/fortune500.asp</a:t>
            </a:r>
          </a:p>
          <a:p>
            <a:pPr marL="469900" indent="-457200">
              <a:lnSpc>
                <a:spcPct val="120000"/>
              </a:lnSpc>
              <a:spcBef>
                <a:spcPts val="0"/>
              </a:spcBef>
              <a:spcAft>
                <a:spcPts val="600"/>
              </a:spcAft>
              <a:buNone/>
            </a:pPr>
            <a:r>
              <a:rPr lang="en-US" sz="1200" dirty="0" err="1">
                <a:latin typeface="Times New Roman" panose="02020603050405020304" pitchFamily="18" charset="0"/>
                <a:cs typeface="Times New Roman" panose="02020603050405020304" pitchFamily="18" charset="0"/>
              </a:rPr>
              <a:t>Henrion</a:t>
            </a:r>
            <a:r>
              <a:rPr lang="en-US" sz="1200" dirty="0">
                <a:latin typeface="Times New Roman" panose="02020603050405020304" pitchFamily="18" charset="0"/>
                <a:cs typeface="Times New Roman" panose="02020603050405020304" pitchFamily="18" charset="0"/>
              </a:rPr>
              <a:t>, M. (2019, Dec 4). Why most big data analytics projects fail. INFORMS. https://</a:t>
            </a:r>
            <a:r>
              <a:rPr lang="en-US" sz="1200" dirty="0" err="1">
                <a:latin typeface="Times New Roman" panose="02020603050405020304" pitchFamily="18" charset="0"/>
                <a:cs typeface="Times New Roman" panose="02020603050405020304" pitchFamily="18" charset="0"/>
              </a:rPr>
              <a:t>pubsonline.informs.org</a:t>
            </a:r>
            <a:r>
              <a:rPr lang="en-US" sz="1200" dirty="0">
                <a:latin typeface="Times New Roman" panose="02020603050405020304" pitchFamily="18" charset="0"/>
                <a:cs typeface="Times New Roman" panose="02020603050405020304" pitchFamily="18" charset="0"/>
              </a:rPr>
              <a:t>/do/10.1287/orms.2019.06.08/full/#:~:text=According%20to%20the%20Gartner%20survey,management%20adoption%20and%20understanding%20and</a:t>
            </a:r>
          </a:p>
          <a:p>
            <a:pPr marL="469900" indent="-457200">
              <a:lnSpc>
                <a:spcPct val="120000"/>
              </a:lnSpc>
              <a:spcBef>
                <a:spcPts val="0"/>
              </a:spcBef>
              <a:spcAft>
                <a:spcPts val="600"/>
              </a:spcAft>
              <a:buNone/>
            </a:pPr>
            <a:r>
              <a:rPr lang="en-US" sz="1200" dirty="0">
                <a:latin typeface="Times New Roman" panose="02020603050405020304" pitchFamily="18" charset="0"/>
                <a:cs typeface="Times New Roman" panose="02020603050405020304" pitchFamily="18" charset="0"/>
              </a:rPr>
              <a:t>I.T. Toolkit Magazine. (n.d.). Using project milestones to track accomplishments and status. https://</a:t>
            </a:r>
            <a:r>
              <a:rPr lang="en-US" sz="1200" dirty="0" err="1">
                <a:latin typeface="Times New Roman" panose="02020603050405020304" pitchFamily="18" charset="0"/>
                <a:cs typeface="Times New Roman" panose="02020603050405020304" pitchFamily="18" charset="0"/>
              </a:rPr>
              <a:t>www.ittoolkit.com</a:t>
            </a:r>
            <a:r>
              <a:rPr lang="en-US" sz="1200" dirty="0">
                <a:latin typeface="Times New Roman" panose="02020603050405020304" pitchFamily="18" charset="0"/>
                <a:cs typeface="Times New Roman" panose="02020603050405020304" pitchFamily="18" charset="0"/>
              </a:rPr>
              <a:t>/articles/project-milestones</a:t>
            </a:r>
          </a:p>
          <a:p>
            <a:pPr marL="469900" indent="-457200">
              <a:lnSpc>
                <a:spcPct val="120000"/>
              </a:lnSpc>
              <a:spcBef>
                <a:spcPts val="0"/>
              </a:spcBef>
              <a:spcAft>
                <a:spcPts val="600"/>
              </a:spcAft>
              <a:buNone/>
            </a:pPr>
            <a:r>
              <a:rPr lang="en-US" sz="1200" dirty="0">
                <a:latin typeface="Times New Roman" panose="02020603050405020304" pitchFamily="18" charset="0"/>
                <a:cs typeface="Times New Roman" panose="02020603050405020304" pitchFamily="18" charset="0"/>
              </a:rPr>
              <a:t>Introduction to quantitative research. (n. d.). Retrieved from https://</a:t>
            </a:r>
            <a:r>
              <a:rPr lang="en-US" sz="1200" dirty="0" err="1">
                <a:latin typeface="Times New Roman" panose="02020603050405020304" pitchFamily="18" charset="0"/>
                <a:cs typeface="Times New Roman" panose="02020603050405020304" pitchFamily="18" charset="0"/>
              </a:rPr>
              <a:t>www.sagepub.com</a:t>
            </a:r>
            <a:r>
              <a:rPr lang="en-US" sz="1200" dirty="0">
                <a:latin typeface="Times New Roman" panose="02020603050405020304" pitchFamily="18" charset="0"/>
                <a:cs typeface="Times New Roman" panose="02020603050405020304" pitchFamily="18" charset="0"/>
              </a:rPr>
              <a:t>/sites/default/files/</a:t>
            </a:r>
            <a:r>
              <a:rPr lang="en-US" sz="1200" dirty="0" err="1">
                <a:latin typeface="Times New Roman" panose="02020603050405020304" pitchFamily="18" charset="0"/>
                <a:cs typeface="Times New Roman" panose="02020603050405020304" pitchFamily="18" charset="0"/>
              </a:rPr>
              <a:t>upm</a:t>
            </a:r>
            <a:r>
              <a:rPr lang="en-US" sz="1200" dirty="0">
                <a:latin typeface="Times New Roman" panose="02020603050405020304" pitchFamily="18" charset="0"/>
                <a:cs typeface="Times New Roman" panose="02020603050405020304" pitchFamily="18" charset="0"/>
              </a:rPr>
              <a:t>-binaries/36869_muijs.pdf (Links to an external site.)</a:t>
            </a:r>
          </a:p>
        </p:txBody>
      </p:sp>
    </p:spTree>
    <p:extLst>
      <p:ext uri="{BB962C8B-B14F-4D97-AF65-F5344CB8AC3E}">
        <p14:creationId xmlns:p14="http://schemas.microsoft.com/office/powerpoint/2010/main" val="2823127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0552-7A5D-2946-9706-78B4A9E015EC}"/>
              </a:ext>
            </a:extLst>
          </p:cNvPr>
          <p:cNvSpPr>
            <a:spLocks noGrp="1"/>
          </p:cNvSpPr>
          <p:nvPr>
            <p:ph type="title"/>
          </p:nvPr>
        </p:nvSpPr>
        <p:spPr/>
        <p:txBody>
          <a:bodyPr/>
          <a:lstStyle/>
          <a:p>
            <a:r>
              <a:rPr lang="en-US" dirty="0"/>
              <a:t>References (cont’d)</a:t>
            </a:r>
          </a:p>
        </p:txBody>
      </p:sp>
      <p:sp>
        <p:nvSpPr>
          <p:cNvPr id="3" name="Content Placeholder 2">
            <a:extLst>
              <a:ext uri="{FF2B5EF4-FFF2-40B4-BE49-F238E27FC236}">
                <a16:creationId xmlns:a16="http://schemas.microsoft.com/office/drawing/2014/main" id="{73616B9D-A44D-AE40-A144-8DB916EDA6EB}"/>
              </a:ext>
            </a:extLst>
          </p:cNvPr>
          <p:cNvSpPr>
            <a:spLocks noGrp="1"/>
          </p:cNvSpPr>
          <p:nvPr>
            <p:ph idx="1"/>
          </p:nvPr>
        </p:nvSpPr>
        <p:spPr/>
        <p:txBody>
          <a:bodyPr>
            <a:normAutofit/>
          </a:bodyPr>
          <a:lstStyle/>
          <a:p>
            <a:pPr marL="469900" indent="-457200">
              <a:lnSpc>
                <a:spcPct val="120000"/>
              </a:lnSpc>
              <a:spcBef>
                <a:spcPts val="0"/>
              </a:spcBef>
              <a:spcAft>
                <a:spcPts val="600"/>
              </a:spcAft>
              <a:buNone/>
            </a:pPr>
            <a:r>
              <a:rPr lang="en-US" sz="1200" dirty="0" err="1">
                <a:latin typeface="Times New Roman" panose="02020603050405020304" pitchFamily="18" charset="0"/>
                <a:cs typeface="Times New Roman" panose="02020603050405020304" pitchFamily="18" charset="0"/>
              </a:rPr>
              <a:t>Jovancic</a:t>
            </a:r>
            <a:r>
              <a:rPr lang="en-US" sz="1200" dirty="0">
                <a:latin typeface="Times New Roman" panose="02020603050405020304" pitchFamily="18" charset="0"/>
                <a:cs typeface="Times New Roman" panose="02020603050405020304" pitchFamily="18" charset="0"/>
              </a:rPr>
              <a:t>, N. (2020). 5 research design types + key elements and characteristics. Lead Quizzes. https://</a:t>
            </a:r>
            <a:r>
              <a:rPr lang="en-US" sz="1200" dirty="0" err="1">
                <a:latin typeface="Times New Roman" panose="02020603050405020304" pitchFamily="18" charset="0"/>
                <a:cs typeface="Times New Roman" panose="02020603050405020304" pitchFamily="18" charset="0"/>
              </a:rPr>
              <a:t>www.leadquizzes.com</a:t>
            </a:r>
            <a:r>
              <a:rPr lang="en-US" sz="1200" dirty="0">
                <a:latin typeface="Times New Roman" panose="02020603050405020304" pitchFamily="18" charset="0"/>
                <a:cs typeface="Times New Roman" panose="02020603050405020304" pitchFamily="18" charset="0"/>
              </a:rPr>
              <a:t>/blog/research-design-types/</a:t>
            </a:r>
          </a:p>
          <a:p>
            <a:pPr marL="469900" indent="-457200">
              <a:lnSpc>
                <a:spcPct val="120000"/>
              </a:lnSpc>
              <a:spcBef>
                <a:spcPts val="0"/>
              </a:spcBef>
              <a:spcAft>
                <a:spcPts val="600"/>
              </a:spcAft>
              <a:buNone/>
            </a:pPr>
            <a:r>
              <a:rPr lang="en-US" sz="1200" dirty="0">
                <a:latin typeface="Times New Roman" panose="02020603050405020304" pitchFamily="18" charset="0"/>
                <a:cs typeface="Times New Roman" panose="02020603050405020304" pitchFamily="18" charset="0"/>
              </a:rPr>
              <a:t>Lane, S., </a:t>
            </a:r>
            <a:r>
              <a:rPr lang="en-US" sz="1200" dirty="0" err="1">
                <a:latin typeface="Times New Roman" panose="02020603050405020304" pitchFamily="18" charset="0"/>
                <a:cs typeface="Times New Roman" panose="02020603050405020304" pitchFamily="18" charset="0"/>
              </a:rPr>
              <a:t>O’Raghallaigh</a:t>
            </a:r>
            <a:r>
              <a:rPr lang="en-US" sz="1200" dirty="0">
                <a:latin typeface="Times New Roman" panose="02020603050405020304" pitchFamily="18" charset="0"/>
                <a:cs typeface="Times New Roman" panose="02020603050405020304" pitchFamily="18" charset="0"/>
              </a:rPr>
              <a:t>, P., </a:t>
            </a:r>
            <a:r>
              <a:rPr lang="en-US" sz="1200" dirty="0" err="1">
                <a:latin typeface="Times New Roman" panose="02020603050405020304" pitchFamily="18" charset="0"/>
                <a:cs typeface="Times New Roman" panose="02020603050405020304" pitchFamily="18" charset="0"/>
              </a:rPr>
              <a:t>Sammon</a:t>
            </a:r>
            <a:r>
              <a:rPr lang="en-US" sz="1200" dirty="0">
                <a:latin typeface="Times New Roman" panose="02020603050405020304" pitchFamily="18" charset="0"/>
                <a:cs typeface="Times New Roman" panose="02020603050405020304" pitchFamily="18" charset="0"/>
              </a:rPr>
              <a:t>, D. (2016). Requirements gathering: The journey. Journal of Decision Systems. Jun2016 Supplement, 25, 302-312. 11p. DOI: 10.1080/12460125.2016.1187390.</a:t>
            </a:r>
          </a:p>
          <a:p>
            <a:pPr marL="469900" indent="-457200">
              <a:lnSpc>
                <a:spcPct val="120000"/>
              </a:lnSpc>
              <a:spcBef>
                <a:spcPts val="0"/>
              </a:spcBef>
              <a:spcAft>
                <a:spcPts val="600"/>
              </a:spcAft>
              <a:buNone/>
            </a:pPr>
            <a:r>
              <a:rPr lang="en-US" sz="1200" dirty="0">
                <a:latin typeface="Times New Roman" panose="02020603050405020304" pitchFamily="18" charset="0"/>
                <a:cs typeface="Times New Roman" panose="02020603050405020304" pitchFamily="18" charset="0"/>
              </a:rPr>
              <a:t>Lee, W. W., </a:t>
            </a:r>
            <a:r>
              <a:rPr lang="en-US" sz="1200" dirty="0" err="1">
                <a:latin typeface="Times New Roman" panose="02020603050405020304" pitchFamily="18" charset="0"/>
                <a:cs typeface="Times New Roman" panose="02020603050405020304" pitchFamily="18" charset="0"/>
              </a:rPr>
              <a:t>Zankl</a:t>
            </a:r>
            <a:r>
              <a:rPr lang="en-US" sz="1200" dirty="0">
                <a:latin typeface="Times New Roman" panose="02020603050405020304" pitchFamily="18" charset="0"/>
                <a:cs typeface="Times New Roman" panose="02020603050405020304" pitchFamily="18" charset="0"/>
              </a:rPr>
              <a:t>, W., Chang, H. (2016). An ethical approach to data privacy protection. ISACA Journal., 6, 1-9. 9p. https://</a:t>
            </a:r>
            <a:r>
              <a:rPr lang="en-US" sz="1200" dirty="0" err="1">
                <a:latin typeface="Times New Roman" panose="02020603050405020304" pitchFamily="18" charset="0"/>
                <a:cs typeface="Times New Roman" panose="02020603050405020304" pitchFamily="18" charset="0"/>
              </a:rPr>
              <a:t>www.isaca.org</a:t>
            </a:r>
            <a:r>
              <a:rPr lang="en-US" sz="1200" dirty="0">
                <a:latin typeface="Times New Roman" panose="02020603050405020304" pitchFamily="18" charset="0"/>
                <a:cs typeface="Times New Roman" panose="02020603050405020304" pitchFamily="18" charset="0"/>
              </a:rPr>
              <a:t>/resources/</a:t>
            </a:r>
            <a:r>
              <a:rPr lang="en-US" sz="1200" dirty="0" err="1">
                <a:latin typeface="Times New Roman" panose="02020603050405020304" pitchFamily="18" charset="0"/>
                <a:cs typeface="Times New Roman" panose="02020603050405020304" pitchFamily="18" charset="0"/>
              </a:rPr>
              <a:t>isaca</a:t>
            </a:r>
            <a:r>
              <a:rPr lang="en-US" sz="1200" dirty="0">
                <a:latin typeface="Times New Roman" panose="02020603050405020304" pitchFamily="18" charset="0"/>
                <a:cs typeface="Times New Roman" panose="02020603050405020304" pitchFamily="18" charset="0"/>
              </a:rPr>
              <a:t>-journal/issues/2016/volume-6/an-ethical-approach-to-data-privacy-protection.</a:t>
            </a:r>
          </a:p>
          <a:p>
            <a:pPr marL="469900" indent="-457200">
              <a:lnSpc>
                <a:spcPct val="120000"/>
              </a:lnSpc>
              <a:spcBef>
                <a:spcPts val="0"/>
              </a:spcBef>
              <a:spcAft>
                <a:spcPts val="600"/>
              </a:spcAft>
              <a:buNone/>
            </a:pPr>
            <a:r>
              <a:rPr lang="en-US" sz="1200" dirty="0">
                <a:latin typeface="Times New Roman" panose="02020603050405020304" pitchFamily="18" charset="0"/>
                <a:cs typeface="Times New Roman" panose="02020603050405020304" pitchFamily="18" charset="0"/>
              </a:rPr>
              <a:t>Lund, T. (2005). The qualitative- quantitative distinction: Some comments. Scandinavian Journal of Educational Research, 49(2), 115–132.</a:t>
            </a:r>
          </a:p>
          <a:p>
            <a:pPr marL="469900" indent="-457200">
              <a:lnSpc>
                <a:spcPct val="120000"/>
              </a:lnSpc>
              <a:spcBef>
                <a:spcPts val="0"/>
              </a:spcBef>
              <a:spcAft>
                <a:spcPts val="600"/>
              </a:spcAft>
              <a:buNone/>
            </a:pPr>
            <a:r>
              <a:rPr lang="en-US" sz="1200" dirty="0">
                <a:latin typeface="Times New Roman" panose="02020603050405020304" pitchFamily="18" charset="0"/>
                <a:cs typeface="Times New Roman" panose="02020603050405020304" pitchFamily="18" charset="0"/>
              </a:rPr>
              <a:t>Majeed, M., Jain, V., &amp; Varma, S. (2017). Charting an effective big data strategy. Pharmaceutical Executive, 37(9), 54-55.</a:t>
            </a:r>
          </a:p>
          <a:p>
            <a:pPr marL="469900" indent="-457200">
              <a:lnSpc>
                <a:spcPct val="120000"/>
              </a:lnSpc>
              <a:spcBef>
                <a:spcPts val="0"/>
              </a:spcBef>
              <a:spcAft>
                <a:spcPts val="600"/>
              </a:spcAft>
              <a:buNone/>
            </a:pPr>
            <a:r>
              <a:rPr lang="en-US" sz="1200" dirty="0">
                <a:latin typeface="Times New Roman" panose="02020603050405020304" pitchFamily="18" charset="0"/>
                <a:cs typeface="Times New Roman" panose="02020603050405020304" pitchFamily="18" charset="0"/>
              </a:rPr>
              <a:t>Majeed, M., Jain, V., &amp; Varma, S. (2017). Charting an effective big data strategy. Pharmaceutical Executive, 37(9), 54-55.</a:t>
            </a:r>
          </a:p>
          <a:p>
            <a:pPr marL="469900" indent="-457200">
              <a:lnSpc>
                <a:spcPct val="120000"/>
              </a:lnSpc>
              <a:spcBef>
                <a:spcPts val="0"/>
              </a:spcBef>
              <a:spcAft>
                <a:spcPts val="600"/>
              </a:spcAft>
              <a:buNone/>
            </a:pPr>
            <a:r>
              <a:rPr lang="en-US" sz="1200" dirty="0">
                <a:latin typeface="Times New Roman" panose="02020603050405020304" pitchFamily="18" charset="0"/>
                <a:cs typeface="Times New Roman" panose="02020603050405020304" pitchFamily="18" charset="0"/>
              </a:rPr>
              <a:t>Marr, B. (2015). Big data using SMART big data, analytics and metrics to make better decisions and improve performance. West Sussex, UK, John Wiley and Sons, Ltd.</a:t>
            </a:r>
          </a:p>
          <a:p>
            <a:pPr marL="469900" indent="-457200">
              <a:lnSpc>
                <a:spcPct val="120000"/>
              </a:lnSpc>
              <a:spcBef>
                <a:spcPts val="0"/>
              </a:spcBef>
              <a:spcAft>
                <a:spcPts val="600"/>
              </a:spcAft>
              <a:buNone/>
            </a:pPr>
            <a:r>
              <a:rPr lang="en-US" sz="1200" dirty="0">
                <a:latin typeface="Times New Roman" panose="02020603050405020304" pitchFamily="18" charset="0"/>
                <a:cs typeface="Times New Roman" panose="02020603050405020304" pitchFamily="18" charset="0"/>
              </a:rPr>
              <a:t>Marr, B. (2016). Big data in practice: How 45 successful companies used big data, analytics, and metrics to make better decisions and improve performance. Chichester, West Sussex, UK: John Wiley and Co.</a:t>
            </a:r>
          </a:p>
        </p:txBody>
      </p:sp>
    </p:spTree>
    <p:extLst>
      <p:ext uri="{BB962C8B-B14F-4D97-AF65-F5344CB8AC3E}">
        <p14:creationId xmlns:p14="http://schemas.microsoft.com/office/powerpoint/2010/main" val="1013601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A9CF8-8546-574E-B0A5-8664C0BE5961}"/>
              </a:ext>
            </a:extLst>
          </p:cNvPr>
          <p:cNvSpPr>
            <a:spLocks noGrp="1"/>
          </p:cNvSpPr>
          <p:nvPr>
            <p:ph type="title"/>
          </p:nvPr>
        </p:nvSpPr>
        <p:spPr/>
        <p:txBody>
          <a:bodyPr/>
          <a:lstStyle/>
          <a:p>
            <a:r>
              <a:rPr lang="en-US" dirty="0"/>
              <a:t>References (cont’d)</a:t>
            </a:r>
          </a:p>
        </p:txBody>
      </p:sp>
      <p:sp>
        <p:nvSpPr>
          <p:cNvPr id="3" name="Content Placeholder 2">
            <a:extLst>
              <a:ext uri="{FF2B5EF4-FFF2-40B4-BE49-F238E27FC236}">
                <a16:creationId xmlns:a16="http://schemas.microsoft.com/office/drawing/2014/main" id="{BA8865C4-0705-D743-95A2-00285AC71DD1}"/>
              </a:ext>
            </a:extLst>
          </p:cNvPr>
          <p:cNvSpPr>
            <a:spLocks noGrp="1"/>
          </p:cNvSpPr>
          <p:nvPr>
            <p:ph idx="1"/>
          </p:nvPr>
        </p:nvSpPr>
        <p:spPr>
          <a:xfrm>
            <a:off x="2589212" y="2133599"/>
            <a:ext cx="8915400" cy="4469081"/>
          </a:xfrm>
        </p:spPr>
        <p:txBody>
          <a:bodyPr>
            <a:noAutofit/>
          </a:bodyPr>
          <a:lstStyle/>
          <a:p>
            <a:pPr marL="469900" indent="-457200">
              <a:lnSpc>
                <a:spcPct val="120000"/>
              </a:lnSpc>
              <a:spcBef>
                <a:spcPts val="0"/>
              </a:spcBef>
              <a:spcAft>
                <a:spcPts val="600"/>
              </a:spcAft>
              <a:buNone/>
            </a:pPr>
            <a:r>
              <a:rPr lang="en-US" sz="1200" dirty="0">
                <a:latin typeface="Times New Roman" panose="02020603050405020304" pitchFamily="18" charset="0"/>
                <a:cs typeface="Times New Roman" panose="02020603050405020304" pitchFamily="18" charset="0"/>
              </a:rPr>
              <a:t>Merriam, S. (2009). Qualitative research: A guide to design and implementation. San Francisco, CA: Jossey-Bass.</a:t>
            </a:r>
          </a:p>
          <a:p>
            <a:pPr marL="469900" indent="-457200">
              <a:lnSpc>
                <a:spcPct val="120000"/>
              </a:lnSpc>
              <a:spcBef>
                <a:spcPts val="0"/>
              </a:spcBef>
              <a:spcAft>
                <a:spcPts val="600"/>
              </a:spcAft>
              <a:buNone/>
            </a:pPr>
            <a:r>
              <a:rPr lang="en-US" sz="1200" dirty="0">
                <a:latin typeface="Times New Roman" panose="02020603050405020304" pitchFamily="18" charset="0"/>
                <a:cs typeface="Times New Roman" panose="02020603050405020304" pitchFamily="18" charset="0"/>
              </a:rPr>
              <a:t>O’Leary, Z. (2017). The essential guide to doing your research project (3rd edition). Thousand Oaks, CA: Sage Publishing.</a:t>
            </a:r>
          </a:p>
          <a:p>
            <a:pPr marL="469900" indent="-457200">
              <a:lnSpc>
                <a:spcPct val="120000"/>
              </a:lnSpc>
              <a:spcBef>
                <a:spcPts val="0"/>
              </a:spcBef>
              <a:spcAft>
                <a:spcPts val="600"/>
              </a:spcAft>
              <a:buNone/>
            </a:pPr>
            <a:r>
              <a:rPr lang="en-US" sz="1200" dirty="0">
                <a:latin typeface="Times New Roman" panose="02020603050405020304" pitchFamily="18" charset="0"/>
                <a:cs typeface="Times New Roman" panose="02020603050405020304" pitchFamily="18" charset="0"/>
              </a:rPr>
              <a:t>Qualitative research: Defining and designing. (n. d.). Retrieved from http://</a:t>
            </a:r>
            <a:r>
              <a:rPr lang="en-US" sz="1200" dirty="0" err="1">
                <a:latin typeface="Times New Roman" panose="02020603050405020304" pitchFamily="18" charset="0"/>
                <a:cs typeface="Times New Roman" panose="02020603050405020304" pitchFamily="18" charset="0"/>
              </a:rPr>
              <a:t>www.sagepub.com</a:t>
            </a:r>
            <a:r>
              <a:rPr lang="en-US" sz="1200" dirty="0">
                <a:latin typeface="Times New Roman" panose="02020603050405020304" pitchFamily="18" charset="0"/>
                <a:cs typeface="Times New Roman" panose="02020603050405020304" pitchFamily="18" charset="0"/>
              </a:rPr>
              <a:t>/sites/default/files/</a:t>
            </a:r>
            <a:r>
              <a:rPr lang="en-US" sz="1200" dirty="0" err="1">
                <a:latin typeface="Times New Roman" panose="02020603050405020304" pitchFamily="18" charset="0"/>
                <a:cs typeface="Times New Roman" panose="02020603050405020304" pitchFamily="18" charset="0"/>
              </a:rPr>
              <a:t>upm</a:t>
            </a:r>
            <a:r>
              <a:rPr lang="en-US" sz="1200" dirty="0">
                <a:latin typeface="Times New Roman" panose="02020603050405020304" pitchFamily="18" charset="0"/>
                <a:cs typeface="Times New Roman" panose="02020603050405020304" pitchFamily="18" charset="0"/>
              </a:rPr>
              <a:t>-binaries/48453_ch_1.pdf</a:t>
            </a:r>
          </a:p>
          <a:p>
            <a:pPr marL="469900" indent="-457200">
              <a:lnSpc>
                <a:spcPct val="120000"/>
              </a:lnSpc>
              <a:spcBef>
                <a:spcPts val="0"/>
              </a:spcBef>
              <a:spcAft>
                <a:spcPts val="600"/>
              </a:spcAft>
              <a:buNone/>
            </a:pPr>
            <a:r>
              <a:rPr lang="en-US" sz="1200" dirty="0">
                <a:latin typeface="Times New Roman" panose="02020603050405020304" pitchFamily="18" charset="0"/>
                <a:cs typeface="Times New Roman" panose="02020603050405020304" pitchFamily="18" charset="0"/>
              </a:rPr>
              <a:t>Sorensen, D. (2016). Beyond S&amp;OP and IBP to enterprise planning and performance management. Foresight: The International Journal of Applied Forecasting, (40), 27-36.</a:t>
            </a:r>
          </a:p>
          <a:p>
            <a:pPr marL="469900" indent="-457200">
              <a:lnSpc>
                <a:spcPct val="120000"/>
              </a:lnSpc>
              <a:spcBef>
                <a:spcPts val="0"/>
              </a:spcBef>
              <a:spcAft>
                <a:spcPts val="600"/>
              </a:spcAft>
              <a:buNone/>
            </a:pPr>
            <a:r>
              <a:rPr lang="en-US" sz="1200" dirty="0" err="1">
                <a:latin typeface="Times New Roman" panose="02020603050405020304" pitchFamily="18" charset="0"/>
                <a:cs typeface="Times New Roman" panose="02020603050405020304" pitchFamily="18" charset="0"/>
              </a:rPr>
              <a:t>Sunmola</a:t>
            </a:r>
            <a:r>
              <a:rPr lang="en-US" sz="1200" dirty="0">
                <a:latin typeface="Times New Roman" panose="02020603050405020304" pitchFamily="18" charset="0"/>
                <a:cs typeface="Times New Roman" panose="02020603050405020304" pitchFamily="18" charset="0"/>
              </a:rPr>
              <a:t>, H. O. (2020). Evaluation of motivating and requiring factors for milestones in IT projects. Procedia Manufacturing, 51, 1469–1477. https://</a:t>
            </a:r>
            <a:r>
              <a:rPr lang="en-US" sz="1200" dirty="0" err="1">
                <a:latin typeface="Times New Roman" panose="02020603050405020304" pitchFamily="18" charset="0"/>
                <a:cs typeface="Times New Roman" panose="02020603050405020304" pitchFamily="18" charset="0"/>
              </a:rPr>
              <a:t>doi.org</a:t>
            </a:r>
            <a:r>
              <a:rPr lang="en-US" sz="1200" dirty="0">
                <a:latin typeface="Times New Roman" panose="02020603050405020304" pitchFamily="18" charset="0"/>
                <a:cs typeface="Times New Roman" panose="02020603050405020304" pitchFamily="18" charset="0"/>
              </a:rPr>
              <a:t>/10.1016/j.promfg.2020.10.204</a:t>
            </a:r>
          </a:p>
          <a:p>
            <a:pPr marL="469900" indent="-457200">
              <a:lnSpc>
                <a:spcPct val="120000"/>
              </a:lnSpc>
              <a:spcBef>
                <a:spcPts val="0"/>
              </a:spcBef>
              <a:spcAft>
                <a:spcPts val="600"/>
              </a:spcAft>
              <a:buNone/>
            </a:pPr>
            <a:r>
              <a:rPr lang="en-US" sz="1200" dirty="0" err="1">
                <a:latin typeface="Times New Roman" panose="02020603050405020304" pitchFamily="18" charset="0"/>
                <a:cs typeface="Times New Roman" panose="02020603050405020304" pitchFamily="18" charset="0"/>
              </a:rPr>
              <a:t>Swinhoe</a:t>
            </a:r>
            <a:r>
              <a:rPr lang="en-US" sz="1200" dirty="0">
                <a:latin typeface="Times New Roman" panose="02020603050405020304" pitchFamily="18" charset="0"/>
                <a:cs typeface="Times New Roman" panose="02020603050405020304" pitchFamily="18" charset="0"/>
              </a:rPr>
              <a:t>, D. (2021). The 15 biggest data breaches of the 21st century. Retrieved from https://</a:t>
            </a:r>
            <a:r>
              <a:rPr lang="en-US" sz="1200" dirty="0" err="1">
                <a:latin typeface="Times New Roman" panose="02020603050405020304" pitchFamily="18" charset="0"/>
                <a:cs typeface="Times New Roman" panose="02020603050405020304" pitchFamily="18" charset="0"/>
              </a:rPr>
              <a:t>www.csoonline.com</a:t>
            </a:r>
            <a:r>
              <a:rPr lang="en-US" sz="1200" dirty="0">
                <a:latin typeface="Times New Roman" panose="02020603050405020304" pitchFamily="18" charset="0"/>
                <a:cs typeface="Times New Roman" panose="02020603050405020304" pitchFamily="18" charset="0"/>
              </a:rPr>
              <a:t>/article/2130877/the-biggest-data-breaches-of-the-21st-century.html</a:t>
            </a:r>
          </a:p>
          <a:p>
            <a:pPr marL="469900" indent="-457200">
              <a:lnSpc>
                <a:spcPct val="120000"/>
              </a:lnSpc>
              <a:spcBef>
                <a:spcPts val="0"/>
              </a:spcBef>
              <a:spcAft>
                <a:spcPts val="600"/>
              </a:spcAft>
              <a:buNone/>
            </a:pPr>
            <a:r>
              <a:rPr lang="en-US" sz="1200" dirty="0">
                <a:latin typeface="Times New Roman" panose="02020603050405020304" pitchFamily="18" charset="0"/>
                <a:cs typeface="Times New Roman" panose="02020603050405020304" pitchFamily="18" charset="0"/>
              </a:rPr>
              <a:t>Trochim, W. M. K. (2020, Mar 10). Research methods knowledge base. </a:t>
            </a:r>
            <a:r>
              <a:rPr lang="en-US" sz="1200" dirty="0" err="1">
                <a:latin typeface="Times New Roman" panose="02020603050405020304" pitchFamily="18" charset="0"/>
                <a:cs typeface="Times New Roman" panose="02020603050405020304" pitchFamily="18" charset="0"/>
              </a:rPr>
              <a:t>Conjoint.ly</a:t>
            </a:r>
            <a:r>
              <a:rPr lang="en-US" sz="1200" dirty="0">
                <a:latin typeface="Times New Roman" panose="02020603050405020304" pitchFamily="18" charset="0"/>
                <a:cs typeface="Times New Roman" panose="02020603050405020304" pitchFamily="18" charset="0"/>
              </a:rPr>
              <a:t>. http://</a:t>
            </a:r>
            <a:r>
              <a:rPr lang="en-US" sz="1200" dirty="0" err="1">
                <a:latin typeface="Times New Roman" panose="02020603050405020304" pitchFamily="18" charset="0"/>
                <a:cs typeface="Times New Roman" panose="02020603050405020304" pitchFamily="18" charset="0"/>
              </a:rPr>
              <a:t>socialresearchmethods.net</a:t>
            </a:r>
            <a:r>
              <a:rPr lang="en-US" sz="1200" dirty="0">
                <a:latin typeface="Times New Roman" panose="02020603050405020304" pitchFamily="18" charset="0"/>
                <a:cs typeface="Times New Roman" panose="02020603050405020304" pitchFamily="18" charset="0"/>
              </a:rPr>
              <a:t>/kb/</a:t>
            </a:r>
            <a:r>
              <a:rPr lang="en-US" sz="1200" dirty="0" err="1">
                <a:latin typeface="Times New Roman" panose="02020603050405020304" pitchFamily="18" charset="0"/>
                <a:cs typeface="Times New Roman" panose="02020603050405020304" pitchFamily="18" charset="0"/>
              </a:rPr>
              <a:t>desintro.php</a:t>
            </a:r>
            <a:endParaRPr lang="en-US" sz="1200" dirty="0">
              <a:latin typeface="Times New Roman" panose="02020603050405020304" pitchFamily="18" charset="0"/>
              <a:cs typeface="Times New Roman" panose="02020603050405020304" pitchFamily="18" charset="0"/>
            </a:endParaRPr>
          </a:p>
          <a:p>
            <a:pPr marL="469900" indent="-457200">
              <a:lnSpc>
                <a:spcPct val="120000"/>
              </a:lnSpc>
              <a:spcBef>
                <a:spcPts val="0"/>
              </a:spcBef>
              <a:spcAft>
                <a:spcPts val="600"/>
              </a:spcAft>
              <a:buNone/>
            </a:pPr>
            <a:r>
              <a:rPr lang="en-US" sz="1200" dirty="0">
                <a:latin typeface="Times New Roman" panose="02020603050405020304" pitchFamily="18" charset="0"/>
                <a:cs typeface="Times New Roman" panose="02020603050405020304" pitchFamily="18" charset="0"/>
              </a:rPr>
              <a:t>Williams, S. &amp; Williams, N. (2010). How do we achieve strategic alignment. In the Profit Impact of Business Intelligence. San Francisco, CA: Morgan Kaufman.</a:t>
            </a:r>
          </a:p>
        </p:txBody>
      </p:sp>
    </p:spTree>
    <p:extLst>
      <p:ext uri="{BB962C8B-B14F-4D97-AF65-F5344CB8AC3E}">
        <p14:creationId xmlns:p14="http://schemas.microsoft.com/office/powerpoint/2010/main" val="2308685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7EEEB-2D2C-FC44-8D3D-D6D9F09F1DC5}"/>
              </a:ext>
            </a:extLst>
          </p:cNvPr>
          <p:cNvSpPr>
            <a:spLocks noGrp="1"/>
          </p:cNvSpPr>
          <p:nvPr>
            <p:ph type="title"/>
          </p:nvPr>
        </p:nvSpPr>
        <p:spPr>
          <a:xfrm>
            <a:off x="2592925" y="624109"/>
            <a:ext cx="8911687" cy="1014686"/>
          </a:xfrm>
        </p:spPr>
        <p:txBody>
          <a:bodyPr/>
          <a:lstStyle/>
          <a:p>
            <a:r>
              <a:rPr lang="en-US" dirty="0"/>
              <a:t>Abstract</a:t>
            </a:r>
          </a:p>
        </p:txBody>
      </p:sp>
      <p:sp>
        <p:nvSpPr>
          <p:cNvPr id="3" name="Content Placeholder 2">
            <a:extLst>
              <a:ext uri="{FF2B5EF4-FFF2-40B4-BE49-F238E27FC236}">
                <a16:creationId xmlns:a16="http://schemas.microsoft.com/office/drawing/2014/main" id="{8B04E990-8513-DE4C-AB01-F38D73866B1A}"/>
              </a:ext>
            </a:extLst>
          </p:cNvPr>
          <p:cNvSpPr>
            <a:spLocks noGrp="1"/>
          </p:cNvSpPr>
          <p:nvPr>
            <p:ph idx="1"/>
          </p:nvPr>
        </p:nvSpPr>
        <p:spPr>
          <a:xfrm>
            <a:off x="2589212" y="1638795"/>
            <a:ext cx="8915400" cy="1603169"/>
          </a:xfrm>
        </p:spPr>
        <p:txBody>
          <a:bodyPr>
            <a:normAutofit/>
          </a:bodyPr>
          <a:lstStyle/>
          <a:p>
            <a:r>
              <a:rPr lang="en-US" dirty="0"/>
              <a:t>Shopping before the internet</a:t>
            </a:r>
          </a:p>
          <a:p>
            <a:r>
              <a:rPr lang="en-US" dirty="0"/>
              <a:t>Shopping today</a:t>
            </a:r>
          </a:p>
          <a:p>
            <a:pPr lvl="1">
              <a:spcBef>
                <a:spcPts val="0"/>
              </a:spcBef>
            </a:pPr>
            <a:endParaRPr lang="en-US" dirty="0"/>
          </a:p>
          <a:p>
            <a:pPr>
              <a:spcBef>
                <a:spcPts val="0"/>
              </a:spcBef>
            </a:pPr>
            <a:endParaRPr lang="en-US" dirty="0"/>
          </a:p>
          <a:p>
            <a:pPr>
              <a:spcBef>
                <a:spcPts val="0"/>
              </a:spcBef>
            </a:pPr>
            <a:endParaRPr lang="en-US" dirty="0"/>
          </a:p>
          <a:p>
            <a:pPr marL="0" indent="0">
              <a:spcBef>
                <a:spcPts val="0"/>
              </a:spcBef>
              <a:buNone/>
            </a:pPr>
            <a:endParaRPr lang="en-US" dirty="0"/>
          </a:p>
          <a:p>
            <a:pPr marL="0" indent="0">
              <a:spcBef>
                <a:spcPts val="0"/>
              </a:spcBef>
              <a:buNone/>
            </a:pPr>
            <a:endParaRPr lang="en-US" sz="1200" dirty="0"/>
          </a:p>
        </p:txBody>
      </p:sp>
      <p:sp>
        <p:nvSpPr>
          <p:cNvPr id="7" name="Title 1">
            <a:extLst>
              <a:ext uri="{FF2B5EF4-FFF2-40B4-BE49-F238E27FC236}">
                <a16:creationId xmlns:a16="http://schemas.microsoft.com/office/drawing/2014/main" id="{6DF016F9-30DB-E648-811E-5AEF6765C843}"/>
              </a:ext>
            </a:extLst>
          </p:cNvPr>
          <p:cNvSpPr txBox="1">
            <a:spLocks/>
          </p:cNvSpPr>
          <p:nvPr/>
        </p:nvSpPr>
        <p:spPr>
          <a:xfrm>
            <a:off x="2589212" y="3269010"/>
            <a:ext cx="8911687" cy="151344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Introduction</a:t>
            </a:r>
          </a:p>
        </p:txBody>
      </p:sp>
      <p:sp>
        <p:nvSpPr>
          <p:cNvPr id="10" name="Content Placeholder 2">
            <a:extLst>
              <a:ext uri="{FF2B5EF4-FFF2-40B4-BE49-F238E27FC236}">
                <a16:creationId xmlns:a16="http://schemas.microsoft.com/office/drawing/2014/main" id="{A97F49F0-939B-BA44-A950-5F47DC707882}"/>
              </a:ext>
            </a:extLst>
          </p:cNvPr>
          <p:cNvSpPr txBox="1">
            <a:spLocks/>
          </p:cNvSpPr>
          <p:nvPr/>
        </p:nvSpPr>
        <p:spPr>
          <a:xfrm>
            <a:off x="2585499" y="4417620"/>
            <a:ext cx="8915400" cy="160317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tx1"/>
                </a:solidFill>
              </a:rPr>
              <a:t>Scenario and Business Problem</a:t>
            </a:r>
          </a:p>
          <a:p>
            <a:r>
              <a:rPr lang="en-US" dirty="0">
                <a:solidFill>
                  <a:schemeClr val="tx1"/>
                </a:solidFill>
              </a:rPr>
              <a:t>Overview of Organization</a:t>
            </a:r>
            <a:endParaRPr lang="en-US" dirty="0"/>
          </a:p>
          <a:p>
            <a:pPr marL="0" indent="0">
              <a:buFont typeface="Wingdings 3" charset="2"/>
              <a:buNone/>
            </a:pPr>
            <a:endParaRPr lang="en-US" dirty="0"/>
          </a:p>
        </p:txBody>
      </p:sp>
    </p:spTree>
    <p:extLst>
      <p:ext uri="{BB962C8B-B14F-4D97-AF65-F5344CB8AC3E}">
        <p14:creationId xmlns:p14="http://schemas.microsoft.com/office/powerpoint/2010/main" val="3541016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4B76-EAF5-464F-9501-88536994DF45}"/>
              </a:ext>
            </a:extLst>
          </p:cNvPr>
          <p:cNvSpPr>
            <a:spLocks noGrp="1"/>
          </p:cNvSpPr>
          <p:nvPr>
            <p:ph type="title"/>
          </p:nvPr>
        </p:nvSpPr>
        <p:spPr>
          <a:xfrm>
            <a:off x="2589212" y="624110"/>
            <a:ext cx="8911687" cy="1125177"/>
          </a:xfrm>
        </p:spPr>
        <p:txBody>
          <a:bodyPr/>
          <a:lstStyle/>
          <a:p>
            <a:r>
              <a:rPr lang="en-US" dirty="0"/>
              <a:t>Objective</a:t>
            </a:r>
          </a:p>
        </p:txBody>
      </p:sp>
      <p:sp>
        <p:nvSpPr>
          <p:cNvPr id="3" name="Content Placeholder 2">
            <a:extLst>
              <a:ext uri="{FF2B5EF4-FFF2-40B4-BE49-F238E27FC236}">
                <a16:creationId xmlns:a16="http://schemas.microsoft.com/office/drawing/2014/main" id="{58EFC136-D20F-9E4B-A72C-FDA1D0EB9423}"/>
              </a:ext>
            </a:extLst>
          </p:cNvPr>
          <p:cNvSpPr>
            <a:spLocks noGrp="1"/>
          </p:cNvSpPr>
          <p:nvPr>
            <p:ph idx="1"/>
          </p:nvPr>
        </p:nvSpPr>
        <p:spPr>
          <a:xfrm>
            <a:off x="2589212" y="1749287"/>
            <a:ext cx="8915400" cy="1208960"/>
          </a:xfrm>
        </p:spPr>
        <p:txBody>
          <a:bodyPr>
            <a:normAutofit/>
          </a:bodyPr>
          <a:lstStyle/>
          <a:p>
            <a:pPr marL="0" indent="0">
              <a:buNone/>
            </a:pPr>
            <a:r>
              <a:rPr lang="en-US" dirty="0"/>
              <a:t>The objective of the research is to determine which customers from the dataset are the best group to target for a direct marketing campaign.</a:t>
            </a:r>
          </a:p>
          <a:p>
            <a:pPr>
              <a:lnSpc>
                <a:spcPct val="150000"/>
              </a:lnSpc>
              <a:spcBef>
                <a:spcPts val="0"/>
              </a:spcBef>
            </a:pPr>
            <a:endParaRPr lang="en-US" sz="1800" dirty="0"/>
          </a:p>
        </p:txBody>
      </p:sp>
      <p:sp>
        <p:nvSpPr>
          <p:cNvPr id="4" name="Title 1">
            <a:extLst>
              <a:ext uri="{FF2B5EF4-FFF2-40B4-BE49-F238E27FC236}">
                <a16:creationId xmlns:a16="http://schemas.microsoft.com/office/drawing/2014/main" id="{6000540C-B4CD-2A4E-BBF6-2F3061CB2060}"/>
              </a:ext>
            </a:extLst>
          </p:cNvPr>
          <p:cNvSpPr txBox="1">
            <a:spLocks/>
          </p:cNvSpPr>
          <p:nvPr/>
        </p:nvSpPr>
        <p:spPr>
          <a:xfrm>
            <a:off x="2592925" y="2958247"/>
            <a:ext cx="8911687" cy="120896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Overview of Study</a:t>
            </a:r>
          </a:p>
        </p:txBody>
      </p:sp>
      <p:sp>
        <p:nvSpPr>
          <p:cNvPr id="5" name="Content Placeholder 2">
            <a:extLst>
              <a:ext uri="{FF2B5EF4-FFF2-40B4-BE49-F238E27FC236}">
                <a16:creationId xmlns:a16="http://schemas.microsoft.com/office/drawing/2014/main" id="{670B0AEA-21BB-154A-BCB9-93499CE0FBE3}"/>
              </a:ext>
            </a:extLst>
          </p:cNvPr>
          <p:cNvSpPr txBox="1">
            <a:spLocks/>
          </p:cNvSpPr>
          <p:nvPr/>
        </p:nvSpPr>
        <p:spPr>
          <a:xfrm>
            <a:off x="2589212" y="4100945"/>
            <a:ext cx="8915400" cy="21329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spcBef>
                <a:spcPts val="0"/>
              </a:spcBef>
            </a:pPr>
            <a:r>
              <a:rPr lang="en-US" dirty="0"/>
              <a:t>Dataset</a:t>
            </a:r>
          </a:p>
          <a:p>
            <a:pPr>
              <a:spcBef>
                <a:spcPts val="0"/>
              </a:spcBef>
            </a:pPr>
            <a:r>
              <a:rPr lang="en-US" dirty="0"/>
              <a:t>Descriptive Analytics</a:t>
            </a:r>
          </a:p>
          <a:p>
            <a:pPr lvl="1">
              <a:spcBef>
                <a:spcPts val="0"/>
              </a:spcBef>
            </a:pPr>
            <a:r>
              <a:rPr lang="en-US" dirty="0"/>
              <a:t>Primary Summary Statistics of entire data set</a:t>
            </a:r>
          </a:p>
          <a:p>
            <a:pPr lvl="1">
              <a:spcBef>
                <a:spcPts val="0"/>
              </a:spcBef>
            </a:pPr>
            <a:r>
              <a:rPr lang="en-US" dirty="0"/>
              <a:t>Secondary Summer Statistics of entire data set</a:t>
            </a:r>
          </a:p>
          <a:p>
            <a:pPr lvl="1">
              <a:spcBef>
                <a:spcPts val="0"/>
              </a:spcBef>
            </a:pPr>
            <a:r>
              <a:rPr lang="en-US" dirty="0"/>
              <a:t>Primary Summary Statistics of Lifestyle Cluster Types, 1, 4, 8, 10, 15, and 16</a:t>
            </a:r>
          </a:p>
          <a:p>
            <a:pPr lvl="1">
              <a:spcBef>
                <a:spcPts val="0"/>
              </a:spcBef>
            </a:pPr>
            <a:r>
              <a:rPr lang="en-US" dirty="0"/>
              <a:t>Secondary Summary Statistics of Lifestyle Cluster Types, 1, 4, 8, 10, 15, and 16</a:t>
            </a:r>
          </a:p>
          <a:p>
            <a:pPr lvl="2">
              <a:spcBef>
                <a:spcPts val="0"/>
              </a:spcBef>
            </a:pPr>
            <a:endParaRPr lang="en-US" dirty="0"/>
          </a:p>
          <a:p>
            <a:pPr marL="12700" lvl="2" indent="0">
              <a:lnSpc>
                <a:spcPct val="150000"/>
              </a:lnSpc>
              <a:spcBef>
                <a:spcPts val="0"/>
              </a:spcBef>
              <a:buFont typeface="Wingdings 3" charset="2"/>
              <a:buNone/>
            </a:pPr>
            <a:endParaRPr lang="en-US" dirty="0"/>
          </a:p>
        </p:txBody>
      </p:sp>
    </p:spTree>
    <p:extLst>
      <p:ext uri="{BB962C8B-B14F-4D97-AF65-F5344CB8AC3E}">
        <p14:creationId xmlns:p14="http://schemas.microsoft.com/office/powerpoint/2010/main" val="1052180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4B76-EAF5-464F-9501-88536994DF45}"/>
              </a:ext>
            </a:extLst>
          </p:cNvPr>
          <p:cNvSpPr>
            <a:spLocks noGrp="1"/>
          </p:cNvSpPr>
          <p:nvPr>
            <p:ph type="title"/>
          </p:nvPr>
        </p:nvSpPr>
        <p:spPr>
          <a:xfrm>
            <a:off x="2592925" y="624110"/>
            <a:ext cx="8911687" cy="1513448"/>
          </a:xfrm>
        </p:spPr>
        <p:txBody>
          <a:bodyPr/>
          <a:lstStyle/>
          <a:p>
            <a:r>
              <a:rPr lang="en-US" dirty="0"/>
              <a:t>Analysis</a:t>
            </a:r>
          </a:p>
        </p:txBody>
      </p:sp>
      <p:sp>
        <p:nvSpPr>
          <p:cNvPr id="3" name="Content Placeholder 2">
            <a:extLst>
              <a:ext uri="{FF2B5EF4-FFF2-40B4-BE49-F238E27FC236}">
                <a16:creationId xmlns:a16="http://schemas.microsoft.com/office/drawing/2014/main" id="{58EFC136-D20F-9E4B-A72C-FDA1D0EB9423}"/>
              </a:ext>
            </a:extLst>
          </p:cNvPr>
          <p:cNvSpPr>
            <a:spLocks noGrp="1"/>
          </p:cNvSpPr>
          <p:nvPr>
            <p:ph idx="1"/>
          </p:nvPr>
        </p:nvSpPr>
        <p:spPr>
          <a:xfrm>
            <a:off x="2589212" y="2137557"/>
            <a:ext cx="8915400" cy="4406117"/>
          </a:xfrm>
        </p:spPr>
        <p:txBody>
          <a:bodyPr>
            <a:normAutofit/>
          </a:bodyPr>
          <a:lstStyle/>
          <a:p>
            <a:pPr>
              <a:lnSpc>
                <a:spcPct val="150000"/>
              </a:lnSpc>
              <a:spcBef>
                <a:spcPts val="0"/>
              </a:spcBef>
            </a:pPr>
            <a:r>
              <a:rPr lang="en-US" dirty="0"/>
              <a:t>One-Way ANOVA (analysis of variance)</a:t>
            </a:r>
          </a:p>
          <a:p>
            <a:pPr lvl="1">
              <a:lnSpc>
                <a:spcPct val="150000"/>
              </a:lnSpc>
              <a:spcBef>
                <a:spcPts val="0"/>
              </a:spcBef>
            </a:pPr>
            <a:r>
              <a:rPr lang="en-US" dirty="0">
                <a:highlight>
                  <a:srgbClr val="FFFF00"/>
                </a:highlight>
              </a:rPr>
              <a:t>Lifestyle Cluster Type 10 and Jackets</a:t>
            </a:r>
          </a:p>
          <a:p>
            <a:pPr lvl="1">
              <a:lnSpc>
                <a:spcPct val="150000"/>
              </a:lnSpc>
              <a:spcBef>
                <a:spcPts val="0"/>
              </a:spcBef>
            </a:pPr>
            <a:r>
              <a:rPr lang="en-US" dirty="0"/>
              <a:t>Lifestyle Cluster Type 10 and Total Net Sales</a:t>
            </a:r>
          </a:p>
          <a:p>
            <a:pPr lvl="1">
              <a:lnSpc>
                <a:spcPct val="150000"/>
              </a:lnSpc>
              <a:spcBef>
                <a:spcPts val="0"/>
              </a:spcBef>
            </a:pPr>
            <a:r>
              <a:rPr lang="en-US" dirty="0"/>
              <a:t>Lifestyle Cluster Types and Average Amount Spent per Visit</a:t>
            </a:r>
          </a:p>
          <a:p>
            <a:pPr lvl="1">
              <a:lnSpc>
                <a:spcPct val="150000"/>
              </a:lnSpc>
              <a:spcBef>
                <a:spcPts val="0"/>
              </a:spcBef>
            </a:pPr>
            <a:r>
              <a:rPr lang="en-US" dirty="0"/>
              <a:t>Credit Card Users and Percentage of Returns</a:t>
            </a:r>
          </a:p>
          <a:p>
            <a:pPr lvl="1">
              <a:lnSpc>
                <a:spcPct val="150000"/>
              </a:lnSpc>
              <a:spcBef>
                <a:spcPts val="0"/>
              </a:spcBef>
            </a:pPr>
            <a:r>
              <a:rPr lang="en-US" dirty="0"/>
              <a:t>Credit Card Users and Percentage of Returns</a:t>
            </a:r>
          </a:p>
          <a:p>
            <a:pPr lvl="1">
              <a:lnSpc>
                <a:spcPct val="150000"/>
              </a:lnSpc>
              <a:spcBef>
                <a:spcPts val="0"/>
              </a:spcBef>
            </a:pPr>
            <a:r>
              <a:rPr lang="en-US" dirty="0"/>
              <a:t>Customers who have high Spent per Visit and Total Net Sales</a:t>
            </a:r>
          </a:p>
          <a:p>
            <a:pPr lvl="1">
              <a:lnSpc>
                <a:spcPct val="150000"/>
              </a:lnSpc>
              <a:spcBef>
                <a:spcPts val="0"/>
              </a:spcBef>
            </a:pPr>
            <a:r>
              <a:rPr lang="en-US" dirty="0"/>
              <a:t>Lifestyle Cluster Type who has a high Total Net Sales are likely to respond to Number of Marketing Promos on File</a:t>
            </a:r>
          </a:p>
          <a:p>
            <a:pPr marL="342900" lvl="1" indent="-342900">
              <a:lnSpc>
                <a:spcPct val="150000"/>
              </a:lnSpc>
              <a:spcBef>
                <a:spcPts val="0"/>
              </a:spcBef>
            </a:pPr>
            <a:r>
              <a:rPr lang="en-US" sz="1800" dirty="0"/>
              <a:t>Predictive Analytics</a:t>
            </a:r>
          </a:p>
          <a:p>
            <a:pPr lvl="1">
              <a:lnSpc>
                <a:spcPct val="150000"/>
              </a:lnSpc>
              <a:spcBef>
                <a:spcPts val="0"/>
              </a:spcBef>
            </a:pPr>
            <a:endParaRPr lang="en-US" dirty="0"/>
          </a:p>
          <a:p>
            <a:pPr>
              <a:lnSpc>
                <a:spcPct val="150000"/>
              </a:lnSpc>
              <a:spcBef>
                <a:spcPts val="0"/>
              </a:spcBef>
            </a:pPr>
            <a:endParaRPr lang="en-US" dirty="0"/>
          </a:p>
          <a:p>
            <a:endParaRPr lang="en-US" dirty="0"/>
          </a:p>
        </p:txBody>
      </p:sp>
    </p:spTree>
    <p:extLst>
      <p:ext uri="{BB962C8B-B14F-4D97-AF65-F5344CB8AC3E}">
        <p14:creationId xmlns:p14="http://schemas.microsoft.com/office/powerpoint/2010/main" val="1053000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4B76-EAF5-464F-9501-88536994DF45}"/>
              </a:ext>
            </a:extLst>
          </p:cNvPr>
          <p:cNvSpPr>
            <a:spLocks noGrp="1"/>
          </p:cNvSpPr>
          <p:nvPr>
            <p:ph type="title"/>
          </p:nvPr>
        </p:nvSpPr>
        <p:spPr>
          <a:xfrm>
            <a:off x="2592925" y="624110"/>
            <a:ext cx="8911687" cy="1513448"/>
          </a:xfrm>
        </p:spPr>
        <p:txBody>
          <a:bodyPr/>
          <a:lstStyle/>
          <a:p>
            <a:r>
              <a:rPr lang="en-US" dirty="0"/>
              <a:t>Research Hypothesis</a:t>
            </a:r>
          </a:p>
        </p:txBody>
      </p:sp>
      <p:sp>
        <p:nvSpPr>
          <p:cNvPr id="3" name="Content Placeholder 2">
            <a:extLst>
              <a:ext uri="{FF2B5EF4-FFF2-40B4-BE49-F238E27FC236}">
                <a16:creationId xmlns:a16="http://schemas.microsoft.com/office/drawing/2014/main" id="{58EFC136-D20F-9E4B-A72C-FDA1D0EB9423}"/>
              </a:ext>
            </a:extLst>
          </p:cNvPr>
          <p:cNvSpPr>
            <a:spLocks noGrp="1"/>
          </p:cNvSpPr>
          <p:nvPr>
            <p:ph idx="1"/>
          </p:nvPr>
        </p:nvSpPr>
        <p:spPr>
          <a:xfrm>
            <a:off x="2589212" y="2137557"/>
            <a:ext cx="8915400" cy="4263243"/>
          </a:xfrm>
        </p:spPr>
        <p:txBody>
          <a:bodyPr>
            <a:normAutofit/>
          </a:bodyPr>
          <a:lstStyle/>
          <a:p>
            <a:pPr>
              <a:lnSpc>
                <a:spcPct val="150000"/>
              </a:lnSpc>
              <a:spcBef>
                <a:spcPts val="0"/>
              </a:spcBef>
            </a:pPr>
            <a:r>
              <a:rPr lang="en-US" dirty="0"/>
              <a:t>One-Way ANOVA (analysis of variance)</a:t>
            </a:r>
          </a:p>
          <a:p>
            <a:pPr lvl="1">
              <a:lnSpc>
                <a:spcPct val="150000"/>
              </a:lnSpc>
              <a:spcBef>
                <a:spcPts val="0"/>
              </a:spcBef>
            </a:pPr>
            <a:r>
              <a:rPr lang="en-US" dirty="0">
                <a:highlight>
                  <a:srgbClr val="FFFF00"/>
                </a:highlight>
              </a:rPr>
              <a:t>Lifestyle Cluster Type 10 and Jackets</a:t>
            </a:r>
          </a:p>
          <a:p>
            <a:endParaRPr lang="en-US" dirty="0"/>
          </a:p>
          <a:p>
            <a:pPr marL="457200" lvl="1" indent="0">
              <a:buNone/>
            </a:pPr>
            <a:r>
              <a:rPr lang="en-US" dirty="0"/>
              <a:t>H</a:t>
            </a:r>
            <a:r>
              <a:rPr lang="en-US" baseline="-25000" dirty="0"/>
              <a:t>0</a:t>
            </a:r>
            <a:r>
              <a:rPr lang="en-US" dirty="0"/>
              <a:t>:	The biggest spenders are more likely to purchase jackets.</a:t>
            </a:r>
          </a:p>
          <a:p>
            <a:pPr marL="457200" lvl="1" indent="0">
              <a:buNone/>
            </a:pPr>
            <a:r>
              <a:rPr lang="en-US" dirty="0"/>
              <a:t>H</a:t>
            </a:r>
            <a:r>
              <a:rPr lang="en-US" baseline="-25000" dirty="0"/>
              <a:t>a</a:t>
            </a:r>
            <a:r>
              <a:rPr lang="en-US" dirty="0"/>
              <a:t>:	The biggest spenders, who rank 10, are not more likely to purchase jackets.</a:t>
            </a:r>
          </a:p>
          <a:p>
            <a:pPr>
              <a:lnSpc>
                <a:spcPct val="150000"/>
              </a:lnSpc>
              <a:spcBef>
                <a:spcPts val="0"/>
              </a:spcBef>
            </a:pPr>
            <a:endParaRPr lang="en-US" sz="1800" dirty="0"/>
          </a:p>
        </p:txBody>
      </p:sp>
    </p:spTree>
    <p:extLst>
      <p:ext uri="{BB962C8B-B14F-4D97-AF65-F5344CB8AC3E}">
        <p14:creationId xmlns:p14="http://schemas.microsoft.com/office/powerpoint/2010/main" val="470863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4B76-EAF5-464F-9501-88536994DF45}"/>
              </a:ext>
            </a:extLst>
          </p:cNvPr>
          <p:cNvSpPr>
            <a:spLocks noGrp="1"/>
          </p:cNvSpPr>
          <p:nvPr>
            <p:ph type="title"/>
          </p:nvPr>
        </p:nvSpPr>
        <p:spPr>
          <a:xfrm>
            <a:off x="2592925" y="624110"/>
            <a:ext cx="8911687" cy="1513448"/>
          </a:xfrm>
        </p:spPr>
        <p:txBody>
          <a:bodyPr/>
          <a:lstStyle/>
          <a:p>
            <a:r>
              <a:rPr lang="en-US" dirty="0"/>
              <a:t>Research Design</a:t>
            </a:r>
          </a:p>
        </p:txBody>
      </p:sp>
      <p:sp>
        <p:nvSpPr>
          <p:cNvPr id="3" name="Content Placeholder 2">
            <a:extLst>
              <a:ext uri="{FF2B5EF4-FFF2-40B4-BE49-F238E27FC236}">
                <a16:creationId xmlns:a16="http://schemas.microsoft.com/office/drawing/2014/main" id="{58EFC136-D20F-9E4B-A72C-FDA1D0EB9423}"/>
              </a:ext>
            </a:extLst>
          </p:cNvPr>
          <p:cNvSpPr>
            <a:spLocks noGrp="1"/>
          </p:cNvSpPr>
          <p:nvPr>
            <p:ph idx="1"/>
          </p:nvPr>
        </p:nvSpPr>
        <p:spPr>
          <a:xfrm>
            <a:off x="2589212" y="2137558"/>
            <a:ext cx="8915400" cy="4506130"/>
          </a:xfrm>
        </p:spPr>
        <p:txBody>
          <a:bodyPr>
            <a:normAutofit/>
          </a:bodyPr>
          <a:lstStyle/>
          <a:p>
            <a:pPr>
              <a:lnSpc>
                <a:spcPct val="150000"/>
              </a:lnSpc>
              <a:spcBef>
                <a:spcPts val="0"/>
              </a:spcBef>
            </a:pPr>
            <a:r>
              <a:rPr lang="en-US" dirty="0"/>
              <a:t>Methodology</a:t>
            </a:r>
          </a:p>
          <a:p>
            <a:pPr lvl="1">
              <a:lnSpc>
                <a:spcPct val="150000"/>
              </a:lnSpc>
              <a:spcBef>
                <a:spcPts val="0"/>
              </a:spcBef>
            </a:pPr>
            <a:r>
              <a:rPr lang="en-US" dirty="0"/>
              <a:t>Quantitative</a:t>
            </a:r>
          </a:p>
          <a:p>
            <a:pPr lvl="1">
              <a:lnSpc>
                <a:spcPct val="150000"/>
              </a:lnSpc>
              <a:spcBef>
                <a:spcPts val="0"/>
              </a:spcBef>
            </a:pPr>
            <a:r>
              <a:rPr lang="en-US" dirty="0"/>
              <a:t>Qualitative</a:t>
            </a:r>
          </a:p>
          <a:p>
            <a:pPr>
              <a:lnSpc>
                <a:spcPct val="150000"/>
              </a:lnSpc>
              <a:spcBef>
                <a:spcPts val="0"/>
              </a:spcBef>
            </a:pPr>
            <a:r>
              <a:rPr lang="en-US" dirty="0"/>
              <a:t>Method</a:t>
            </a:r>
          </a:p>
          <a:p>
            <a:pPr lvl="1">
              <a:lnSpc>
                <a:spcPct val="150000"/>
              </a:lnSpc>
              <a:spcBef>
                <a:spcPts val="0"/>
              </a:spcBef>
            </a:pPr>
            <a:r>
              <a:rPr lang="en-US" dirty="0"/>
              <a:t>SAS (Statistical Analysis Software)</a:t>
            </a:r>
          </a:p>
          <a:p>
            <a:pPr lvl="2">
              <a:lnSpc>
                <a:spcPct val="150000"/>
              </a:lnSpc>
              <a:spcBef>
                <a:spcPts val="0"/>
              </a:spcBef>
            </a:pPr>
            <a:r>
              <a:rPr lang="en-US" dirty="0"/>
              <a:t>One-Way ANOVA (analysis of variance)</a:t>
            </a:r>
          </a:p>
          <a:p>
            <a:pPr lvl="2">
              <a:lnSpc>
                <a:spcPct val="150000"/>
              </a:lnSpc>
              <a:spcBef>
                <a:spcPts val="0"/>
              </a:spcBef>
            </a:pPr>
            <a:r>
              <a:rPr lang="en-US" dirty="0"/>
              <a:t>Predictive</a:t>
            </a:r>
          </a:p>
          <a:p>
            <a:pPr>
              <a:lnSpc>
                <a:spcPct val="150000"/>
              </a:lnSpc>
              <a:spcBef>
                <a:spcPts val="0"/>
              </a:spcBef>
            </a:pPr>
            <a:r>
              <a:rPr lang="en-US" dirty="0"/>
              <a:t>Limitations</a:t>
            </a:r>
          </a:p>
          <a:p>
            <a:pPr marL="12700" lvl="2" indent="0">
              <a:lnSpc>
                <a:spcPct val="150000"/>
              </a:lnSpc>
              <a:spcBef>
                <a:spcPts val="0"/>
              </a:spcBef>
              <a:buNone/>
            </a:pPr>
            <a:endParaRPr lang="en-US" sz="1800" dirty="0"/>
          </a:p>
        </p:txBody>
      </p:sp>
    </p:spTree>
    <p:extLst>
      <p:ext uri="{BB962C8B-B14F-4D97-AF65-F5344CB8AC3E}">
        <p14:creationId xmlns:p14="http://schemas.microsoft.com/office/powerpoint/2010/main" val="3921599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FED0-5DF0-B546-8386-18625C475E7B}"/>
              </a:ext>
            </a:extLst>
          </p:cNvPr>
          <p:cNvSpPr>
            <a:spLocks noGrp="1"/>
          </p:cNvSpPr>
          <p:nvPr>
            <p:ph type="title"/>
          </p:nvPr>
        </p:nvSpPr>
        <p:spPr>
          <a:xfrm>
            <a:off x="2592925" y="624110"/>
            <a:ext cx="8911687" cy="1513448"/>
          </a:xfrm>
        </p:spPr>
        <p:txBody>
          <a:bodyPr>
            <a:normAutofit/>
          </a:bodyPr>
          <a:lstStyle/>
          <a:p>
            <a:r>
              <a:rPr lang="en-US" dirty="0"/>
              <a:t>Research Design (cont’d)</a:t>
            </a:r>
          </a:p>
        </p:txBody>
      </p:sp>
      <p:sp>
        <p:nvSpPr>
          <p:cNvPr id="3" name="Content Placeholder 2">
            <a:extLst>
              <a:ext uri="{FF2B5EF4-FFF2-40B4-BE49-F238E27FC236}">
                <a16:creationId xmlns:a16="http://schemas.microsoft.com/office/drawing/2014/main" id="{E913584D-DA34-504D-9D5C-19F1B8E81A2A}"/>
              </a:ext>
            </a:extLst>
          </p:cNvPr>
          <p:cNvSpPr>
            <a:spLocks noGrp="1"/>
          </p:cNvSpPr>
          <p:nvPr>
            <p:ph idx="1"/>
          </p:nvPr>
        </p:nvSpPr>
        <p:spPr>
          <a:xfrm>
            <a:off x="2589212" y="2137557"/>
            <a:ext cx="8915400" cy="4273181"/>
          </a:xfrm>
        </p:spPr>
        <p:txBody>
          <a:bodyPr>
            <a:normAutofit/>
          </a:bodyPr>
          <a:lstStyle/>
          <a:p>
            <a:r>
              <a:rPr lang="en-US" dirty="0">
                <a:solidFill>
                  <a:schemeClr val="tx1"/>
                </a:solidFill>
              </a:rPr>
              <a:t>Common Security, Privacy, and Ethical Challenges</a:t>
            </a:r>
          </a:p>
          <a:p>
            <a:pPr lvl="1"/>
            <a:r>
              <a:rPr lang="en-US" dirty="0">
                <a:solidFill>
                  <a:schemeClr val="tx1"/>
                </a:solidFill>
              </a:rPr>
              <a:t>Data security</a:t>
            </a:r>
          </a:p>
          <a:p>
            <a:pPr lvl="2"/>
            <a:r>
              <a:rPr lang="en-US" dirty="0">
                <a:solidFill>
                  <a:schemeClr val="tx1"/>
                </a:solidFill>
              </a:rPr>
              <a:t>Identity</a:t>
            </a:r>
          </a:p>
          <a:p>
            <a:pPr lvl="2"/>
            <a:r>
              <a:rPr lang="en-US" dirty="0">
                <a:solidFill>
                  <a:schemeClr val="tx1"/>
                </a:solidFill>
              </a:rPr>
              <a:t>Privacy</a:t>
            </a:r>
          </a:p>
          <a:p>
            <a:pPr lvl="2"/>
            <a:r>
              <a:rPr lang="en-US" dirty="0">
                <a:solidFill>
                  <a:schemeClr val="tx1"/>
                </a:solidFill>
              </a:rPr>
              <a:t>Ownership</a:t>
            </a:r>
          </a:p>
          <a:p>
            <a:pPr lvl="2"/>
            <a:r>
              <a:rPr lang="en-US" dirty="0">
                <a:solidFill>
                  <a:schemeClr val="tx1"/>
                </a:solidFill>
              </a:rPr>
              <a:t>Reputation </a:t>
            </a:r>
          </a:p>
        </p:txBody>
      </p:sp>
    </p:spTree>
    <p:extLst>
      <p:ext uri="{BB962C8B-B14F-4D97-AF65-F5344CB8AC3E}">
        <p14:creationId xmlns:p14="http://schemas.microsoft.com/office/powerpoint/2010/main" val="4091850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AFBC7-5478-494E-926D-ACAE7B98B5AB}"/>
              </a:ext>
            </a:extLst>
          </p:cNvPr>
          <p:cNvSpPr>
            <a:spLocks noGrp="1"/>
          </p:cNvSpPr>
          <p:nvPr>
            <p:ph type="title"/>
          </p:nvPr>
        </p:nvSpPr>
        <p:spPr>
          <a:xfrm>
            <a:off x="2592925" y="624110"/>
            <a:ext cx="8911687" cy="1509490"/>
          </a:xfrm>
        </p:spPr>
        <p:txBody>
          <a:bodyPr/>
          <a:lstStyle/>
          <a:p>
            <a:r>
              <a:rPr lang="en-US" dirty="0">
                <a:solidFill>
                  <a:schemeClr val="tx1"/>
                </a:solidFill>
              </a:rPr>
              <a:t>Plans, Tools, and/or Techniques to Address Challenges</a:t>
            </a:r>
          </a:p>
        </p:txBody>
      </p:sp>
      <p:sp>
        <p:nvSpPr>
          <p:cNvPr id="5" name="Content Placeholder 4">
            <a:extLst>
              <a:ext uri="{FF2B5EF4-FFF2-40B4-BE49-F238E27FC236}">
                <a16:creationId xmlns:a16="http://schemas.microsoft.com/office/drawing/2014/main" id="{8FE99C1A-741F-954F-AB08-242F6D5C12FE}"/>
              </a:ext>
            </a:extLst>
          </p:cNvPr>
          <p:cNvSpPr>
            <a:spLocks noGrp="1"/>
          </p:cNvSpPr>
          <p:nvPr>
            <p:ph idx="1"/>
          </p:nvPr>
        </p:nvSpPr>
        <p:spPr>
          <a:xfrm>
            <a:off x="2589212" y="2133600"/>
            <a:ext cx="8915400" cy="3777622"/>
          </a:xfrm>
        </p:spPr>
        <p:txBody>
          <a:bodyPr/>
          <a:lstStyle/>
          <a:p>
            <a:r>
              <a:rPr lang="en-US" dirty="0"/>
              <a:t>International Data Privacy Principles (IDPPs</a:t>
            </a:r>
          </a:p>
          <a:p>
            <a:r>
              <a:rPr lang="en-US" dirty="0">
                <a:solidFill>
                  <a:schemeClr val="tx1"/>
                </a:solidFill>
              </a:rPr>
              <a:t>The hexa-dimension metric operationalization framework for executing policies, standards and guidelines.  </a:t>
            </a:r>
          </a:p>
          <a:p>
            <a:pPr marL="0" indent="0">
              <a:buNone/>
            </a:pPr>
            <a:endParaRPr lang="en-US" dirty="0"/>
          </a:p>
          <a:p>
            <a:endParaRPr lang="en-US" dirty="0"/>
          </a:p>
        </p:txBody>
      </p:sp>
    </p:spTree>
    <p:extLst>
      <p:ext uri="{BB962C8B-B14F-4D97-AF65-F5344CB8AC3E}">
        <p14:creationId xmlns:p14="http://schemas.microsoft.com/office/powerpoint/2010/main" val="2495336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47304-A3D5-3245-8412-38D75263BEEE}"/>
              </a:ext>
            </a:extLst>
          </p:cNvPr>
          <p:cNvSpPr>
            <a:spLocks noGrp="1"/>
          </p:cNvSpPr>
          <p:nvPr>
            <p:ph type="title"/>
          </p:nvPr>
        </p:nvSpPr>
        <p:spPr>
          <a:xfrm>
            <a:off x="2592925" y="624110"/>
            <a:ext cx="8911687" cy="1513448"/>
          </a:xfrm>
        </p:spPr>
        <p:txBody>
          <a:bodyPr>
            <a:normAutofit fontScale="90000"/>
          </a:bodyPr>
          <a:lstStyle/>
          <a:p>
            <a:r>
              <a:rPr lang="en-US" dirty="0">
                <a:solidFill>
                  <a:schemeClr val="tx1"/>
                </a:solidFill>
              </a:rPr>
              <a:t>Methods for Eliminating Security, Privacy, and Ethical Challenges When Presenting</a:t>
            </a:r>
          </a:p>
        </p:txBody>
      </p:sp>
      <p:sp>
        <p:nvSpPr>
          <p:cNvPr id="3" name="Content Placeholder 2">
            <a:extLst>
              <a:ext uri="{FF2B5EF4-FFF2-40B4-BE49-F238E27FC236}">
                <a16:creationId xmlns:a16="http://schemas.microsoft.com/office/drawing/2014/main" id="{61130A96-7BA2-F449-9DC0-E0DD42F4F5BF}"/>
              </a:ext>
            </a:extLst>
          </p:cNvPr>
          <p:cNvSpPr>
            <a:spLocks noGrp="1"/>
          </p:cNvSpPr>
          <p:nvPr>
            <p:ph idx="1"/>
          </p:nvPr>
        </p:nvSpPr>
        <p:spPr>
          <a:xfrm>
            <a:off x="2589212" y="2137558"/>
            <a:ext cx="8915400" cy="3773664"/>
          </a:xfrm>
        </p:spPr>
        <p:txBody>
          <a:bodyPr>
            <a:normAutofit/>
          </a:bodyPr>
          <a:lstStyle/>
          <a:p>
            <a:pPr marL="342900" lvl="1" indent="-342900"/>
            <a:r>
              <a:rPr lang="en-US" sz="1800" dirty="0"/>
              <a:t>Discussing findings openly</a:t>
            </a:r>
          </a:p>
          <a:p>
            <a:pPr marL="342900" lvl="1" indent="-342900"/>
            <a:r>
              <a:rPr lang="en-US" sz="1800" dirty="0"/>
              <a:t>Presenting results</a:t>
            </a:r>
          </a:p>
          <a:p>
            <a:pPr marL="342900" lvl="1" indent="-342900"/>
            <a:r>
              <a:rPr lang="en-US" sz="1800" dirty="0"/>
              <a:t>Sharing analytical steps</a:t>
            </a:r>
          </a:p>
        </p:txBody>
      </p:sp>
    </p:spTree>
    <p:extLst>
      <p:ext uri="{BB962C8B-B14F-4D97-AF65-F5344CB8AC3E}">
        <p14:creationId xmlns:p14="http://schemas.microsoft.com/office/powerpoint/2010/main" val="146359033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770</TotalTime>
  <Words>6321</Words>
  <Application>Microsoft Macintosh PowerPoint</Application>
  <PresentationFormat>Widescreen</PresentationFormat>
  <Paragraphs>328</Paragraphs>
  <Slides>18</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Century Gothic</vt:lpstr>
      <vt:lpstr>Times New Roman</vt:lpstr>
      <vt:lpstr>Wingdings 3</vt:lpstr>
      <vt:lpstr>Wisp</vt:lpstr>
      <vt:lpstr>Bullseye</vt:lpstr>
      <vt:lpstr>Abstract</vt:lpstr>
      <vt:lpstr>Objective</vt:lpstr>
      <vt:lpstr>Analysis</vt:lpstr>
      <vt:lpstr>Research Hypothesis</vt:lpstr>
      <vt:lpstr>Research Design</vt:lpstr>
      <vt:lpstr>Research Design (cont’d)</vt:lpstr>
      <vt:lpstr>Plans, Tools, and/or Techniques to Address Challenges</vt:lpstr>
      <vt:lpstr>Methods for Eliminating Security, Privacy, and Ethical Challenges When Presenting</vt:lpstr>
      <vt:lpstr>Findings</vt:lpstr>
      <vt:lpstr>Findings (cont’d)</vt:lpstr>
      <vt:lpstr>Conclusion</vt:lpstr>
      <vt:lpstr>Conclusion (cont’d)</vt:lpstr>
      <vt:lpstr>Ranks of Lifestyle Cluster Groups</vt:lpstr>
      <vt:lpstr>Recommendations</vt:lpstr>
      <vt:lpstr>References</vt:lpstr>
      <vt:lpstr>References (cont’d)</vt:lpstr>
      <vt:lpstr>References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Starbucks:  Counting Beans</dc:title>
  <dc:creator>Microsoft Office User</dc:creator>
  <cp:lastModifiedBy>Microsoft Office User</cp:lastModifiedBy>
  <cp:revision>86</cp:revision>
  <dcterms:created xsi:type="dcterms:W3CDTF">2020-07-05T15:38:30Z</dcterms:created>
  <dcterms:modified xsi:type="dcterms:W3CDTF">2021-08-01T03:52:38Z</dcterms:modified>
</cp:coreProperties>
</file>