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61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9207B-C8DA-461D-9EF9-FCEB38772BA6}" v="128" dt="2022-09-06T16:08:47.199"/>
    <p1510:client id="{89E9FC61-FB5B-4372-86E8-826FBAE0680C}" v="173" dt="2022-09-07T15:41:08.8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52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03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50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84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38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35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94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09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07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402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41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8/30/2023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266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Sunset on snowcapped mountains">
            <a:extLst>
              <a:ext uri="{FF2B5EF4-FFF2-40B4-BE49-F238E27FC236}">
                <a16:creationId xmlns:a16="http://schemas.microsoft.com/office/drawing/2014/main" id="{C01CD5D7-31C1-1B25-C0A2-C62DFC7AD1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-1" b="15708"/>
          <a:stretch/>
        </p:blipFill>
        <p:spPr>
          <a:xfrm>
            <a:off x="3059" y="10"/>
            <a:ext cx="12188941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F45987A-3A2E-45FE-947D-464BBA890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944762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74227" y="1122363"/>
            <a:ext cx="5549369" cy="23876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La faim dans le monde 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74227" y="3602038"/>
            <a:ext cx="5549369" cy="1655762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4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50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52" name="Background Fill">
            <a:extLst>
              <a:ext uri="{FF2B5EF4-FFF2-40B4-BE49-F238E27FC236}">
                <a16:creationId xmlns:a16="http://schemas.microsoft.com/office/drawing/2014/main" id="{BE131372-D9E8-4ABB-91DE-7E21E3FFB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Color Fill">
            <a:extLst>
              <a:ext uri="{FF2B5EF4-FFF2-40B4-BE49-F238E27FC236}">
                <a16:creationId xmlns:a16="http://schemas.microsoft.com/office/drawing/2014/main" id="{C80246C7-15B2-4B1C-A50F-8CA5FFB64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CC9ACE2-9E30-4252-B1E6-43035ABB5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77333" y="0"/>
            <a:ext cx="2214668" cy="6192747"/>
            <a:chOff x="9977333" y="0"/>
            <a:chExt cx="2214668" cy="6192747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9A30DE4-D169-4137-B79D-72D226BE31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21818" y="3254126"/>
              <a:ext cx="272587" cy="27258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Graphic 9">
              <a:extLst>
                <a:ext uri="{FF2B5EF4-FFF2-40B4-BE49-F238E27FC236}">
                  <a16:creationId xmlns:a16="http://schemas.microsoft.com/office/drawing/2014/main" id="{A83B3C91-59FD-4841-A3B6-0AEC6FF7C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15635" y="2431541"/>
              <a:ext cx="1321642" cy="132164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694B24A1-6323-41C4-ABCB-71DD71A3D6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041380" y="4795265"/>
              <a:ext cx="1150620" cy="1397482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60" name="Graphic 9">
              <a:extLst>
                <a:ext uri="{FF2B5EF4-FFF2-40B4-BE49-F238E27FC236}">
                  <a16:creationId xmlns:a16="http://schemas.microsoft.com/office/drawing/2014/main" id="{2358C2FC-3C49-4AE7-BF1E-3A34A9F9A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9977333" y="0"/>
              <a:ext cx="2214667" cy="2214667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Graphic 9">
              <a:extLst>
                <a:ext uri="{FF2B5EF4-FFF2-40B4-BE49-F238E27FC236}">
                  <a16:creationId xmlns:a16="http://schemas.microsoft.com/office/drawing/2014/main" id="{A378C347-A7A9-4827-A4EC-EFAD14266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0093324" y="167079"/>
              <a:ext cx="1945697" cy="1945697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7EDF4B39-3457-4E9E-85D3-5041F4131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9982" y="3060222"/>
              <a:ext cx="612019" cy="1733435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</p:grpSp>
      <p:sp>
        <p:nvSpPr>
          <p:cNvPr id="64" name="Texture">
            <a:extLst>
              <a:ext uri="{FF2B5EF4-FFF2-40B4-BE49-F238E27FC236}">
                <a16:creationId xmlns:a16="http://schemas.microsoft.com/office/drawing/2014/main" id="{05FCB4FA-A461-4C52-802B-EBF4979076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4A493-9328-9997-7E2B-D8A7618DF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71824"/>
            <a:ext cx="9002949" cy="27571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Mission au sein de la  Food and Agriculture Organization of the United Nations (FAO 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D9DD5F-D538-2FF3-EFAB-DBD1A7848DA2}"/>
              </a:ext>
            </a:extLst>
          </p:cNvPr>
          <p:cNvSpPr txBox="1"/>
          <p:nvPr/>
        </p:nvSpPr>
        <p:spPr>
          <a:xfrm>
            <a:off x="965638" y="3665483"/>
            <a:ext cx="591206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Montserrat"/>
                <a:ea typeface="Montserrat"/>
                <a:cs typeface="Montserrat"/>
              </a:rPr>
              <a:t> C’est l’un des organes qui composent l’ONU et dont l’objectif est « d’aider à construire un monde libéré de la faim »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DB1E06-8486-F3F0-0AEA-7F371AE85DBB}"/>
              </a:ext>
            </a:extLst>
          </p:cNvPr>
          <p:cNvSpPr txBox="1"/>
          <p:nvPr/>
        </p:nvSpPr>
        <p:spPr>
          <a:xfrm>
            <a:off x="630620" y="4926724"/>
            <a:ext cx="668063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Travail </a:t>
            </a:r>
            <a:r>
              <a:rPr lang="en-US" dirty="0" err="1"/>
              <a:t>essentiellement</a:t>
            </a:r>
            <a:r>
              <a:rPr lang="en-US" dirty="0"/>
              <a:t> sur </a:t>
            </a:r>
            <a:r>
              <a:rPr lang="en-US" dirty="0" err="1"/>
              <a:t>l'année</a:t>
            </a:r>
            <a:r>
              <a:rPr lang="en-US" dirty="0"/>
              <a:t> 2017 malgré les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depuis</a:t>
            </a:r>
            <a:r>
              <a:rPr lang="en-US" dirty="0"/>
              <a:t> 2103</a:t>
            </a:r>
          </a:p>
        </p:txBody>
      </p:sp>
    </p:spTree>
    <p:extLst>
      <p:ext uri="{BB962C8B-B14F-4D97-AF65-F5344CB8AC3E}">
        <p14:creationId xmlns:p14="http://schemas.microsoft.com/office/powerpoint/2010/main" val="3477376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FCD049-431C-4DA4-AB60-D072263A9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654" y="744909"/>
            <a:ext cx="3776416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Aujourd'hui, nous sommes 7,7 milliards d'habitants</a:t>
            </a:r>
          </a:p>
        </p:txBody>
      </p:sp>
      <p:pic>
        <p:nvPicPr>
          <p:cNvPr id="4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8E73497A-D0C2-4180-B506-03A1D64C27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6557" y="1001535"/>
            <a:ext cx="6402214" cy="484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22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47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49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51" name="Background Fill">
            <a:extLst>
              <a:ext uri="{FF2B5EF4-FFF2-40B4-BE49-F238E27FC236}">
                <a16:creationId xmlns:a16="http://schemas.microsoft.com/office/drawing/2014/main" id="{B43F8043-C799-466F-8C9B-9AB1ADB60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Color Fill">
            <a:extLst>
              <a:ext uri="{FF2B5EF4-FFF2-40B4-BE49-F238E27FC236}">
                <a16:creationId xmlns:a16="http://schemas.microsoft.com/office/drawing/2014/main" id="{E2539269-A988-4404-9F15-456795083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606F529-CD5D-4778-9EFF-539782DE4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227"/>
            <a:ext cx="12192000" cy="6861227"/>
            <a:chOff x="0" y="-3227"/>
            <a:chExt cx="12192000" cy="6861227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A3DD05D7-729A-4FEE-8BAE-4DF76A86DE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58790" y="124188"/>
              <a:ext cx="215755" cy="21575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6A34F10-25C0-4696-A77E-D08B72EA7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9553" y="2866365"/>
              <a:ext cx="697984" cy="69798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CF4D24D-08A4-4D2F-9911-46A2D17E6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56134" y="3762066"/>
              <a:ext cx="230192" cy="23019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Graphic 9">
              <a:extLst>
                <a:ext uri="{FF2B5EF4-FFF2-40B4-BE49-F238E27FC236}">
                  <a16:creationId xmlns:a16="http://schemas.microsoft.com/office/drawing/2014/main" id="{A60E1FF2-EE91-4C0C-914A-262F36E1E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451544" y="-3227"/>
              <a:ext cx="2740456" cy="2740456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Graphic 9">
              <a:extLst>
                <a:ext uri="{FF2B5EF4-FFF2-40B4-BE49-F238E27FC236}">
                  <a16:creationId xmlns:a16="http://schemas.microsoft.com/office/drawing/2014/main" id="{8B579174-67A2-4DA2-8E51-013AFF86CC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621871" y="163409"/>
              <a:ext cx="2387894" cy="2387894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6CAC630-4D61-4D13-88B3-734086C50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3060" y="599153"/>
              <a:ext cx="823413" cy="1000074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79CE322-CC11-442C-A018-DE4477110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903403"/>
              <a:ext cx="1715504" cy="2954597"/>
            </a:xfrm>
            <a:custGeom>
              <a:avLst/>
              <a:gdLst>
                <a:gd name="connsiteX0" fmla="*/ 0 w 2429360"/>
                <a:gd name="connsiteY0" fmla="*/ 0 h 4184064"/>
                <a:gd name="connsiteX1" fmla="*/ 329124 w 2429360"/>
                <a:gd name="connsiteY1" fmla="*/ 0 h 4184064"/>
                <a:gd name="connsiteX2" fmla="*/ 2429360 w 2429360"/>
                <a:gd name="connsiteY2" fmla="*/ 2100236 h 4184064"/>
                <a:gd name="connsiteX3" fmla="*/ 2429360 w 2429360"/>
                <a:gd name="connsiteY3" fmla="*/ 4184064 h 4184064"/>
                <a:gd name="connsiteX4" fmla="*/ 132331 w 2429360"/>
                <a:gd name="connsiteY4" fmla="*/ 4184064 h 4184064"/>
                <a:gd name="connsiteX5" fmla="*/ 120545 w 2429360"/>
                <a:gd name="connsiteY5" fmla="*/ 4183469 h 4184064"/>
                <a:gd name="connsiteX6" fmla="*/ 0 w 2429360"/>
                <a:gd name="connsiteY6" fmla="*/ 4165072 h 418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29360" h="4184064">
                  <a:moveTo>
                    <a:pt x="0" y="0"/>
                  </a:moveTo>
                  <a:lnTo>
                    <a:pt x="329124" y="0"/>
                  </a:lnTo>
                  <a:cubicBezTo>
                    <a:pt x="1489065" y="0"/>
                    <a:pt x="2429360" y="940295"/>
                    <a:pt x="2429360" y="2100236"/>
                  </a:cubicBezTo>
                  <a:lnTo>
                    <a:pt x="2429360" y="4184064"/>
                  </a:lnTo>
                  <a:lnTo>
                    <a:pt x="132331" y="4184064"/>
                  </a:lnTo>
                  <a:lnTo>
                    <a:pt x="120545" y="4183469"/>
                  </a:lnTo>
                  <a:lnTo>
                    <a:pt x="0" y="4165072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0BCD36D-87B5-4011-9D23-FE2BB6828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168300"/>
              <a:ext cx="1533337" cy="2555470"/>
            </a:xfrm>
            <a:custGeom>
              <a:avLst/>
              <a:gdLst>
                <a:gd name="connsiteX0" fmla="*/ 0 w 1986804"/>
                <a:gd name="connsiteY0" fmla="*/ 0 h 2902159"/>
                <a:gd name="connsiteX1" fmla="*/ 533594 w 1986804"/>
                <a:gd name="connsiteY1" fmla="*/ 0 h 2902159"/>
                <a:gd name="connsiteX2" fmla="*/ 1986804 w 1986804"/>
                <a:gd name="connsiteY2" fmla="*/ 1453211 h 2902159"/>
                <a:gd name="connsiteX3" fmla="*/ 1986804 w 1986804"/>
                <a:gd name="connsiteY3" fmla="*/ 2902159 h 2902159"/>
                <a:gd name="connsiteX4" fmla="*/ 537856 w 1986804"/>
                <a:gd name="connsiteY4" fmla="*/ 2902159 h 2902159"/>
                <a:gd name="connsiteX5" fmla="*/ 105713 w 1986804"/>
                <a:gd name="connsiteY5" fmla="*/ 2836826 h 2902159"/>
                <a:gd name="connsiteX6" fmla="*/ 0 w 1986804"/>
                <a:gd name="connsiteY6" fmla="*/ 2798136 h 2902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86804" h="2902159">
                  <a:moveTo>
                    <a:pt x="0" y="0"/>
                  </a:moveTo>
                  <a:lnTo>
                    <a:pt x="533594" y="0"/>
                  </a:lnTo>
                  <a:cubicBezTo>
                    <a:pt x="1336188" y="0"/>
                    <a:pt x="1986804" y="650616"/>
                    <a:pt x="1986804" y="1453211"/>
                  </a:cubicBezTo>
                  <a:lnTo>
                    <a:pt x="1986804" y="2902159"/>
                  </a:lnTo>
                  <a:lnTo>
                    <a:pt x="537856" y="2902159"/>
                  </a:lnTo>
                  <a:cubicBezTo>
                    <a:pt x="387370" y="2902159"/>
                    <a:pt x="242226" y="2879286"/>
                    <a:pt x="105713" y="2836826"/>
                  </a:cubicBezTo>
                  <a:lnTo>
                    <a:pt x="0" y="279813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829659E5-874B-44E0-BE0A-B8409AF89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85047" y="4685933"/>
              <a:ext cx="2406953" cy="2172067"/>
            </a:xfrm>
            <a:custGeom>
              <a:avLst/>
              <a:gdLst>
                <a:gd name="connsiteX0" fmla="*/ 1229573 w 2406953"/>
                <a:gd name="connsiteY0" fmla="*/ 0 h 2172067"/>
                <a:gd name="connsiteX1" fmla="*/ 2406313 w 2406953"/>
                <a:gd name="connsiteY1" fmla="*/ 1496275 h 2172067"/>
                <a:gd name="connsiteX2" fmla="*/ 2406953 w 2406953"/>
                <a:gd name="connsiteY2" fmla="*/ 1499327 h 2172067"/>
                <a:gd name="connsiteX3" fmla="*/ 2406953 w 2406953"/>
                <a:gd name="connsiteY3" fmla="*/ 2172067 h 2172067"/>
                <a:gd name="connsiteX4" fmla="*/ 36154 w 2406953"/>
                <a:gd name="connsiteY4" fmla="*/ 2172067 h 2172067"/>
                <a:gd name="connsiteX5" fmla="*/ 13809 w 2406953"/>
                <a:gd name="connsiteY5" fmla="*/ 2065529 h 2172067"/>
                <a:gd name="connsiteX6" fmla="*/ 0 w 2406953"/>
                <a:gd name="connsiteY6" fmla="*/ 1873933 h 2172067"/>
                <a:gd name="connsiteX7" fmla="*/ 1229573 w 2406953"/>
                <a:gd name="connsiteY7" fmla="*/ 0 h 2172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06953" h="2172067">
                  <a:moveTo>
                    <a:pt x="1229573" y="0"/>
                  </a:moveTo>
                  <a:cubicBezTo>
                    <a:pt x="1229573" y="0"/>
                    <a:pt x="2170965" y="642363"/>
                    <a:pt x="2406313" y="1496275"/>
                  </a:cubicBezTo>
                  <a:lnTo>
                    <a:pt x="2406953" y="1499327"/>
                  </a:lnTo>
                  <a:lnTo>
                    <a:pt x="2406953" y="2172067"/>
                  </a:lnTo>
                  <a:lnTo>
                    <a:pt x="36154" y="2172067"/>
                  </a:lnTo>
                  <a:lnTo>
                    <a:pt x="13809" y="2065529"/>
                  </a:lnTo>
                  <a:cubicBezTo>
                    <a:pt x="4803" y="2002533"/>
                    <a:pt x="0" y="1938616"/>
                    <a:pt x="0" y="1873933"/>
                  </a:cubicBezTo>
                  <a:cubicBezTo>
                    <a:pt x="0" y="839004"/>
                    <a:pt x="1229573" y="0"/>
                    <a:pt x="1229573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66" name="Texture">
            <a:extLst>
              <a:ext uri="{FF2B5EF4-FFF2-40B4-BE49-F238E27FC236}">
                <a16:creationId xmlns:a16="http://schemas.microsoft.com/office/drawing/2014/main" id="{805817B5-27FE-455C-B285-B97D53E1E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2398EC-5C63-1CA7-2231-941A6E7D0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4583" y="604018"/>
            <a:ext cx="5859787" cy="282498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dirty="0">
                <a:ea typeface="+mj-lt"/>
                <a:cs typeface="+mj-lt"/>
              </a:rPr>
              <a:t>Etre sous </a:t>
            </a:r>
            <a:r>
              <a:rPr lang="en-US" sz="5400" dirty="0" err="1">
                <a:ea typeface="+mj-lt"/>
                <a:cs typeface="+mj-lt"/>
              </a:rPr>
              <a:t>alimenté</a:t>
            </a:r>
            <a:r>
              <a:rPr lang="en-US" sz="5400" dirty="0">
                <a:ea typeface="+mj-lt"/>
                <a:cs typeface="+mj-lt"/>
              </a:rPr>
              <a:t> = </a:t>
            </a:r>
            <a:r>
              <a:rPr lang="en-US" sz="5400" dirty="0" err="1">
                <a:ea typeface="+mj-lt"/>
                <a:cs typeface="+mj-lt"/>
              </a:rPr>
              <a:t>consomation</a:t>
            </a:r>
            <a:r>
              <a:rPr lang="en-US" sz="5400" dirty="0">
                <a:ea typeface="+mj-lt"/>
                <a:cs typeface="+mj-lt"/>
              </a:rPr>
              <a:t> de </a:t>
            </a:r>
            <a:r>
              <a:rPr lang="en-US" sz="5400" dirty="0" err="1">
                <a:ea typeface="+mj-lt"/>
                <a:cs typeface="+mj-lt"/>
              </a:rPr>
              <a:t>moins</a:t>
            </a:r>
            <a:r>
              <a:rPr lang="en-US" sz="5400" dirty="0">
                <a:ea typeface="+mj-lt"/>
                <a:cs typeface="+mj-lt"/>
              </a:rPr>
              <a:t> de 1600kcal/ jour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2CBE89-E99F-6467-6138-9A9AE2D5CA54}"/>
              </a:ext>
            </a:extLst>
          </p:cNvPr>
          <p:cNvSpPr txBox="1"/>
          <p:nvPr/>
        </p:nvSpPr>
        <p:spPr>
          <a:xfrm>
            <a:off x="2266292" y="4532586"/>
            <a:ext cx="7941879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+mn-lt"/>
                <a:cs typeface="+mn-lt"/>
              </a:rPr>
              <a:t>En </a:t>
            </a:r>
            <a:r>
              <a:rPr lang="en-US" sz="2400" dirty="0" err="1">
                <a:ea typeface="+mn-lt"/>
                <a:cs typeface="+mn-lt"/>
              </a:rPr>
              <a:t>moyenne</a:t>
            </a:r>
            <a:r>
              <a:rPr lang="en-US" sz="2400" dirty="0">
                <a:ea typeface="+mn-lt"/>
                <a:cs typeface="+mn-lt"/>
              </a:rPr>
              <a:t>, 7 </a:t>
            </a:r>
            <a:r>
              <a:rPr lang="en-US" sz="2400" dirty="0" err="1">
                <a:ea typeface="+mn-lt"/>
                <a:cs typeface="+mn-lt"/>
              </a:rPr>
              <a:t>personnes</a:t>
            </a:r>
            <a:r>
              <a:rPr lang="en-US" sz="2400" dirty="0">
                <a:ea typeface="+mn-lt"/>
                <a:cs typeface="+mn-lt"/>
              </a:rPr>
              <a:t> par minute </a:t>
            </a:r>
            <a:r>
              <a:rPr lang="en-US" sz="2400" dirty="0" err="1">
                <a:ea typeface="+mn-lt"/>
                <a:cs typeface="+mn-lt"/>
              </a:rPr>
              <a:t>meurent</a:t>
            </a:r>
            <a:r>
              <a:rPr lang="en-US" sz="2400" dirty="0">
                <a:ea typeface="+mn-lt"/>
                <a:cs typeface="+mn-lt"/>
              </a:rPr>
              <a:t> de la </a:t>
            </a:r>
            <a:r>
              <a:rPr lang="en-US" sz="2400" dirty="0" err="1">
                <a:ea typeface="+mn-lt"/>
                <a:cs typeface="+mn-lt"/>
              </a:rPr>
              <a:t>faim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avant</a:t>
            </a:r>
            <a:r>
              <a:rPr lang="en-US" sz="2400" dirty="0">
                <a:ea typeface="+mn-lt"/>
                <a:cs typeface="+mn-lt"/>
              </a:rPr>
              <a:t> le COVID , </a:t>
            </a:r>
            <a:r>
              <a:rPr lang="en-US" sz="2400" dirty="0" err="1">
                <a:ea typeface="+mn-lt"/>
                <a:cs typeface="+mn-lt"/>
              </a:rPr>
              <a:t>maintenant</a:t>
            </a:r>
            <a:r>
              <a:rPr lang="en-US" sz="2400" dirty="0">
                <a:ea typeface="+mn-lt"/>
                <a:cs typeface="+mn-lt"/>
              </a:rPr>
              <a:t> la </a:t>
            </a:r>
            <a:r>
              <a:rPr lang="en-US" sz="2400" dirty="0" err="1">
                <a:ea typeface="+mn-lt"/>
                <a:cs typeface="+mn-lt"/>
              </a:rPr>
              <a:t>moyenne</a:t>
            </a:r>
            <a:r>
              <a:rPr lang="en-US" sz="2400" dirty="0">
                <a:ea typeface="+mn-lt"/>
                <a:cs typeface="+mn-lt"/>
              </a:rPr>
              <a:t> se </a:t>
            </a:r>
            <a:r>
              <a:rPr lang="en-US" sz="2400" dirty="0" err="1">
                <a:ea typeface="+mn-lt"/>
                <a:cs typeface="+mn-lt"/>
              </a:rPr>
              <a:t>situe</a:t>
            </a:r>
            <a:r>
              <a:rPr lang="en-US" sz="2400" dirty="0">
                <a:ea typeface="+mn-lt"/>
                <a:cs typeface="+mn-lt"/>
              </a:rPr>
              <a:t> à 11 </a:t>
            </a:r>
            <a:r>
              <a:rPr lang="en-US" sz="2400" dirty="0" err="1">
                <a:ea typeface="+mn-lt"/>
                <a:cs typeface="+mn-lt"/>
              </a:rPr>
              <a:t>personnes</a:t>
            </a:r>
            <a:r>
              <a:rPr lang="en-US" sz="2400" dirty="0">
                <a:ea typeface="+mn-lt"/>
                <a:cs typeface="+mn-lt"/>
              </a:rPr>
              <a:t> par minute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788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32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34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36" name="Background Fill">
            <a:extLst>
              <a:ext uri="{FF2B5EF4-FFF2-40B4-BE49-F238E27FC236}">
                <a16:creationId xmlns:a16="http://schemas.microsoft.com/office/drawing/2014/main" id="{681F9FCB-1E38-43E9-8567-6292F4842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Color Fill">
            <a:extLst>
              <a:ext uri="{FF2B5EF4-FFF2-40B4-BE49-F238E27FC236}">
                <a16:creationId xmlns:a16="http://schemas.microsoft.com/office/drawing/2014/main" id="{774C59F6-927E-4017-B42A-7B08AAE14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Texture">
            <a:extLst>
              <a:ext uri="{FF2B5EF4-FFF2-40B4-BE49-F238E27FC236}">
                <a16:creationId xmlns:a16="http://schemas.microsoft.com/office/drawing/2014/main" id="{7E3C842E-4105-4D87-8535-4EE443361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3D1A64D8-0BE4-8CA2-4C13-9C56643536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/>
          </a:blip>
          <a:srcRect l="2848" r="11207" b="1"/>
          <a:stretch/>
        </p:blipFill>
        <p:spPr>
          <a:xfrm>
            <a:off x="483477" y="273931"/>
            <a:ext cx="11234056" cy="5574414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2D80F3FE-7452-41C4-92BE-A16969A27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D9318509-E4F0-4CDC-82F1-38412FC69A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Graphic 9">
              <a:extLst>
                <a:ext uri="{FF2B5EF4-FFF2-40B4-BE49-F238E27FC236}">
                  <a16:creationId xmlns:a16="http://schemas.microsoft.com/office/drawing/2014/main" id="{0E589523-F7FF-4734-BECA-520B0ED55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3AF6530-FA32-432D-BB1A-2223B09419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C0B5941-5610-4E41-871F-C8AEA84398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47" name="Graphic 9">
              <a:extLst>
                <a:ext uri="{FF2B5EF4-FFF2-40B4-BE49-F238E27FC236}">
                  <a16:creationId xmlns:a16="http://schemas.microsoft.com/office/drawing/2014/main" id="{61FA8E74-CFFB-42B8-B7BC-84961FF76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Graphic 9">
              <a:extLst>
                <a:ext uri="{FF2B5EF4-FFF2-40B4-BE49-F238E27FC236}">
                  <a16:creationId xmlns:a16="http://schemas.microsoft.com/office/drawing/2014/main" id="{DF6D987D-05B6-49E8-A9AF-641FF3DFB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ADC3D44-FA1C-0A27-ADD0-AC0EF48D1528}"/>
              </a:ext>
            </a:extLst>
          </p:cNvPr>
          <p:cNvSpPr txBox="1"/>
          <p:nvPr/>
        </p:nvSpPr>
        <p:spPr>
          <a:xfrm>
            <a:off x="1891861" y="6010603"/>
            <a:ext cx="9262241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+mn-lt"/>
                <a:cs typeface="+mn-lt"/>
              </a:rPr>
              <a:t>En </a:t>
            </a:r>
            <a:r>
              <a:rPr lang="en-US" sz="2400" dirty="0" err="1">
                <a:ea typeface="+mn-lt"/>
                <a:cs typeface="+mn-lt"/>
              </a:rPr>
              <a:t>Thaïlande</a:t>
            </a:r>
            <a:r>
              <a:rPr lang="en-US" sz="2400" dirty="0">
                <a:ea typeface="+mn-lt"/>
                <a:cs typeface="+mn-lt"/>
              </a:rPr>
              <a:t>, il y a 8,96% de </a:t>
            </a:r>
            <a:r>
              <a:rPr lang="en-US" sz="2400" dirty="0" err="1">
                <a:ea typeface="+mn-lt"/>
                <a:cs typeface="+mn-lt"/>
              </a:rPr>
              <a:t>personnes</a:t>
            </a:r>
            <a:r>
              <a:rPr lang="en-US" sz="2400" dirty="0">
                <a:ea typeface="+mn-lt"/>
                <a:cs typeface="+mn-lt"/>
              </a:rPr>
              <a:t> sous </a:t>
            </a:r>
            <a:r>
              <a:rPr lang="en-US" sz="2400" dirty="0" err="1">
                <a:ea typeface="+mn-lt"/>
                <a:cs typeface="+mn-lt"/>
              </a:rPr>
              <a:t>alimentées</a:t>
            </a:r>
            <a:endParaRPr lang="en-US" sz="2400" dirty="0" err="1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686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BB9EB-B8BE-9A74-CC84-A184DCF85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97958-66BB-9009-CEB2-97D75BC6E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Nourriture</a:t>
            </a:r>
            <a:r>
              <a:rPr lang="en-US" dirty="0"/>
              <a:t> suffisante pour </a:t>
            </a:r>
            <a:r>
              <a:rPr lang="en-US" dirty="0" err="1"/>
              <a:t>nourrir</a:t>
            </a:r>
            <a:r>
              <a:rPr lang="en-US" dirty="0"/>
              <a:t> tout le monde = + 8milliards </a:t>
            </a:r>
            <a:r>
              <a:rPr lang="en-US" dirty="0" err="1"/>
              <a:t>personnes</a:t>
            </a:r>
            <a:r>
              <a:rPr lang="en-US" dirty="0"/>
              <a:t> </a:t>
            </a:r>
            <a:r>
              <a:rPr lang="en-US" dirty="0" err="1"/>
              <a:t>ou</a:t>
            </a:r>
            <a:r>
              <a:rPr lang="en-US" dirty="0"/>
              <a:t> 110% pop </a:t>
            </a:r>
            <a:r>
              <a:rPr lang="en-US" dirty="0" err="1"/>
              <a:t>totale</a:t>
            </a:r>
            <a:endParaRPr lang="en-US" dirty="0"/>
          </a:p>
          <a:p>
            <a:r>
              <a:rPr lang="en-US" dirty="0" err="1"/>
              <a:t>Nourriture</a:t>
            </a:r>
            <a:r>
              <a:rPr lang="en-US" dirty="0"/>
              <a:t> </a:t>
            </a:r>
            <a:r>
              <a:rPr lang="en-US" dirty="0" err="1"/>
              <a:t>végétale</a:t>
            </a:r>
            <a:r>
              <a:rPr lang="en-US" dirty="0"/>
              <a:t> </a:t>
            </a:r>
            <a:r>
              <a:rPr lang="en-US" dirty="0" err="1"/>
              <a:t>dispo</a:t>
            </a:r>
            <a:r>
              <a:rPr lang="en-US" dirty="0"/>
              <a:t> </a:t>
            </a:r>
            <a:r>
              <a:rPr lang="en-US" dirty="0" err="1"/>
              <a:t>grande</a:t>
            </a:r>
            <a:r>
              <a:rPr lang="en-US" dirty="0"/>
              <a:t> </a:t>
            </a:r>
            <a:r>
              <a:rPr lang="en-US" dirty="0" err="1"/>
              <a:t>quantité</a:t>
            </a:r>
            <a:r>
              <a:rPr lang="en-US" dirty="0"/>
              <a:t> = 6,9millards </a:t>
            </a:r>
            <a:r>
              <a:rPr lang="en-US" dirty="0" err="1"/>
              <a:t>d'habitants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91% </a:t>
            </a:r>
          </a:p>
          <a:p>
            <a:r>
              <a:rPr lang="en-US" dirty="0"/>
              <a:t>Pose la question du </a:t>
            </a:r>
            <a:r>
              <a:rPr lang="en-US" dirty="0" err="1"/>
              <a:t>gaspillage</a:t>
            </a:r>
            <a:r>
              <a:rPr lang="en-US" dirty="0"/>
              <a:t> dans les pays </a:t>
            </a:r>
            <a:r>
              <a:rPr lang="en-US" dirty="0" err="1"/>
              <a:t>developpés</a:t>
            </a:r>
            <a:r>
              <a:rPr lang="en-US" dirty="0"/>
              <a:t> , et de </a:t>
            </a:r>
            <a:r>
              <a:rPr lang="en-US" dirty="0" err="1"/>
              <a:t>l'utilisation</a:t>
            </a:r>
            <a:r>
              <a:rPr lang="en-US" dirty="0"/>
              <a:t> des </a:t>
            </a:r>
            <a:r>
              <a:rPr lang="en-US" dirty="0" err="1"/>
              <a:t>ressources</a:t>
            </a:r>
            <a:r>
              <a:rPr lang="en-US" dirty="0"/>
              <a:t> des pays </a:t>
            </a:r>
            <a:r>
              <a:rPr lang="en-US" dirty="0" err="1"/>
              <a:t>en</a:t>
            </a:r>
            <a:r>
              <a:rPr lang="en-US" dirty="0"/>
              <a:t> </a:t>
            </a:r>
            <a:r>
              <a:rPr lang="en-US" dirty="0" err="1"/>
              <a:t>voie</a:t>
            </a:r>
            <a:r>
              <a:rPr lang="en-US" dirty="0"/>
              <a:t> de </a:t>
            </a:r>
            <a:r>
              <a:rPr lang="en-US" dirty="0" err="1"/>
              <a:t>developpement</a:t>
            </a:r>
            <a:r>
              <a:rPr lang="en-US" dirty="0"/>
              <a:t> ( </a:t>
            </a:r>
            <a:r>
              <a:rPr lang="en-US" dirty="0" err="1"/>
              <a:t>exemple</a:t>
            </a:r>
            <a:r>
              <a:rPr lang="en-US" dirty="0"/>
              <a:t> </a:t>
            </a:r>
            <a:r>
              <a:rPr lang="en-US" dirty="0" err="1"/>
              <a:t>Thaïlande</a:t>
            </a:r>
            <a:r>
              <a:rPr lang="en-US" dirty="0"/>
              <a:t> , export </a:t>
            </a:r>
            <a:r>
              <a:rPr lang="en-US" dirty="0" err="1"/>
              <a:t>nourriture</a:t>
            </a:r>
            <a:r>
              <a:rPr lang="en-US" dirty="0"/>
              <a:t> ) </a:t>
            </a:r>
          </a:p>
        </p:txBody>
      </p:sp>
    </p:spTree>
    <p:extLst>
      <p:ext uri="{BB962C8B-B14F-4D97-AF65-F5344CB8AC3E}">
        <p14:creationId xmlns:p14="http://schemas.microsoft.com/office/powerpoint/2010/main" val="3326410856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VTI">
  <a:themeElements>
    <a:clrScheme name="AnalogousFromRegularSeedLeftStep">
      <a:dk1>
        <a:srgbClr val="000000"/>
      </a:dk1>
      <a:lt1>
        <a:srgbClr val="FFFFFF"/>
      </a:lt1>
      <a:dk2>
        <a:srgbClr val="1B2830"/>
      </a:dk2>
      <a:lt2>
        <a:srgbClr val="F1F0F3"/>
      </a:lt2>
      <a:accent1>
        <a:srgbClr val="91AB1E"/>
      </a:accent1>
      <a:accent2>
        <a:srgbClr val="C59C15"/>
      </a:accent2>
      <a:accent3>
        <a:srgbClr val="E76C29"/>
      </a:accent3>
      <a:accent4>
        <a:srgbClr val="D51724"/>
      </a:accent4>
      <a:accent5>
        <a:srgbClr val="E72985"/>
      </a:accent5>
      <a:accent6>
        <a:srgbClr val="D517C2"/>
      </a:accent6>
      <a:hlink>
        <a:srgbClr val="725FC9"/>
      </a:hlink>
      <a:folHlink>
        <a:srgbClr val="7F7F7F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165</Words>
  <Application>Microsoft Office PowerPoint</Application>
  <PresentationFormat>Grand écran</PresentationFormat>
  <Paragraphs>12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Gill Sans Nova</vt:lpstr>
      <vt:lpstr>Montserrat</vt:lpstr>
      <vt:lpstr>TropicVTI</vt:lpstr>
      <vt:lpstr>La faim dans le monde </vt:lpstr>
      <vt:lpstr>Mission au sein de la  Food and Agriculture Organization of the United Nations (FAO )</vt:lpstr>
      <vt:lpstr>Aujourd'hui, nous sommes 7,7 milliards d'habitants</vt:lpstr>
      <vt:lpstr>Etre sous alimenté = consomation de moins de 1600kcal/ jour</vt:lpstr>
      <vt:lpstr>Présentation PowerPoint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Juliette</dc:creator>
  <cp:lastModifiedBy>Juliet .</cp:lastModifiedBy>
  <cp:revision>84</cp:revision>
  <dcterms:created xsi:type="dcterms:W3CDTF">2022-09-06T15:01:23Z</dcterms:created>
  <dcterms:modified xsi:type="dcterms:W3CDTF">2023-08-30T18:58:00Z</dcterms:modified>
</cp:coreProperties>
</file>