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0" d="100"/>
          <a:sy n="70" d="100"/>
        </p:scale>
        <p:origin x="7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9448-11F1-4B5D-BE0B-DF0B1E316F76}" type="datetimeFigureOut">
              <a:rPr lang="fr-FR" smtClean="0"/>
              <a:t>16/11/2016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07E24-7B42-4F7E-9652-3F7EFFB0912E}" type="slidenum">
              <a:rPr lang="fr-FR" smtClean="0"/>
              <a:t>‹N°›</a:t>
            </a:fld>
            <a:endParaRPr lang="fr-FR"/>
          </a:p>
        </p:txBody>
      </p:sp>
    </p:spTree>
    <p:extLst>
      <p:ext uri="{BB962C8B-B14F-4D97-AF65-F5344CB8AC3E}">
        <p14:creationId xmlns:p14="http://schemas.microsoft.com/office/powerpoint/2010/main" val="10388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spcAft>
                <a:spcPts val="800"/>
              </a:spcAft>
            </a:pPr>
            <a:r>
              <a:rPr lang="fr-FR" sz="1200" i="1" dirty="0">
                <a:latin typeface="Calibri" panose="020F0502020204030204" pitchFamily="34" charset="0"/>
                <a:ea typeface="Calibri" panose="020F0502020204030204" pitchFamily="34" charset="0"/>
                <a:cs typeface="Times New Roman" panose="02020603050405020304" pitchFamily="18" charset="0"/>
              </a:rPr>
              <a:t>Perméabilité du vide : </a:t>
            </a:r>
            <a:r>
              <a:rPr lang="fr-FR" sz="1200" i="1" dirty="0">
                <a:solidFill>
                  <a:srgbClr val="000000"/>
                </a:solidFill>
                <a:latin typeface="Calibri" panose="020F0502020204030204" pitchFamily="34" charset="0"/>
                <a:ea typeface="Calibri" panose="020F0502020204030204" pitchFamily="34" charset="0"/>
                <a:cs typeface="Calibri" panose="020F0502020204030204" pitchFamily="34" charset="0"/>
              </a:rPr>
              <a:t>μ</a:t>
            </a:r>
            <a:r>
              <a:rPr lang="fr-FR" sz="1200" i="1" baseline="-25000" dirty="0">
                <a:solidFill>
                  <a:srgbClr val="000000"/>
                </a:solidFill>
                <a:latin typeface="Calibri" panose="020F0502020204030204" pitchFamily="34" charset="0"/>
                <a:ea typeface="Calibri" panose="020F0502020204030204" pitchFamily="34" charset="0"/>
                <a:cs typeface="Calibri" panose="020F0502020204030204" pitchFamily="34" charset="0"/>
              </a:rPr>
              <a:t>0 </a:t>
            </a:r>
            <a:r>
              <a:rPr lang="fr-FR" sz="1200" i="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 4π×10</a:t>
            </a:r>
            <a:r>
              <a:rPr lang="fr-FR" sz="1200" i="1" baseline="30000" dirty="0">
                <a:latin typeface="Calibri" panose="020F0502020204030204" pitchFamily="34" charset="0"/>
                <a:ea typeface="Calibri" panose="020F0502020204030204" pitchFamily="34" charset="0"/>
                <a:cs typeface="Times New Roman" panose="02020603050405020304" pitchFamily="18" charset="0"/>
              </a:rPr>
              <a:t>-7</a:t>
            </a:r>
            <a:r>
              <a:rPr lang="fr-FR" sz="1200" i="1" dirty="0">
                <a:latin typeface="Calibri" panose="020F0502020204030204" pitchFamily="34" charset="0"/>
                <a:ea typeface="Calibri" panose="020F0502020204030204" pitchFamily="34" charset="0"/>
                <a:cs typeface="Times New Roman" panose="02020603050405020304" pitchFamily="18" charset="0"/>
              </a:rPr>
              <a:t> kg</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m</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A</a:t>
            </a:r>
            <a:r>
              <a:rPr lang="fr-FR" sz="1200" i="1" baseline="30000" dirty="0">
                <a:latin typeface="Calibri" panose="020F0502020204030204" pitchFamily="34" charset="0"/>
                <a:ea typeface="Calibri" panose="020F0502020204030204" pitchFamily="34" charset="0"/>
                <a:cs typeface="Times New Roman" panose="02020603050405020304" pitchFamily="18" charset="0"/>
              </a:rPr>
              <a:t>-2</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s</a:t>
            </a:r>
            <a:r>
              <a:rPr lang="fr-FR" sz="1200" i="1" baseline="30000" dirty="0">
                <a:latin typeface="Calibri" panose="020F0502020204030204" pitchFamily="34" charset="0"/>
                <a:ea typeface="Calibri" panose="020F0502020204030204" pitchFamily="34" charset="0"/>
                <a:cs typeface="Times New Roman" panose="02020603050405020304" pitchFamily="18" charset="0"/>
              </a:rPr>
              <a:t>-2</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200" i="1" dirty="0">
                <a:latin typeface="Calibri" panose="020F0502020204030204" pitchFamily="34" charset="0"/>
                <a:ea typeface="Calibri" panose="020F0502020204030204" pitchFamily="34" charset="0"/>
                <a:cs typeface="Times New Roman" panose="02020603050405020304" pitchFamily="18" charset="0"/>
              </a:rPr>
              <a:t>Perméabilité du </a:t>
            </a:r>
            <a:r>
              <a:rPr lang="fr-FR" sz="1200" i="1" dirty="0">
                <a:solidFill>
                  <a:srgbClr val="000000"/>
                </a:solidFill>
                <a:latin typeface="Calibri" panose="020F0502020204030204" pitchFamily="34" charset="0"/>
                <a:ea typeface="Calibri" panose="020F0502020204030204" pitchFamily="34" charset="0"/>
                <a:cs typeface="Calibri" panose="020F0502020204030204" pitchFamily="34" charset="0"/>
              </a:rPr>
              <a:t>matériau : </a:t>
            </a:r>
            <a:r>
              <a:rPr lang="fr-FR" sz="1200" i="1" dirty="0" err="1">
                <a:solidFill>
                  <a:srgbClr val="000000"/>
                </a:solidFill>
                <a:latin typeface="Calibri" panose="020F0502020204030204" pitchFamily="34" charset="0"/>
                <a:ea typeface="Calibri" panose="020F0502020204030204" pitchFamily="34" charset="0"/>
                <a:cs typeface="Calibri" panose="020F0502020204030204" pitchFamily="34" charset="0"/>
              </a:rPr>
              <a:t>μ</a:t>
            </a:r>
            <a:r>
              <a:rPr lang="fr-FR" sz="1200" i="1" baseline="-25000" dirty="0" err="1">
                <a:solidFill>
                  <a:srgbClr val="000000"/>
                </a:solidFill>
                <a:latin typeface="Calibri" panose="020F0502020204030204" pitchFamily="34" charset="0"/>
                <a:ea typeface="Calibri" panose="020F0502020204030204" pitchFamily="34" charset="0"/>
                <a:cs typeface="Calibri" panose="020F0502020204030204" pitchFamily="34" charset="0"/>
              </a:rPr>
              <a:t>matériau</a:t>
            </a:r>
            <a:r>
              <a:rPr lang="fr-FR" sz="1200" i="1" baseline="-25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sz="1200" i="1" dirty="0">
                <a:solidFill>
                  <a:srgbClr val="000000"/>
                </a:solidFill>
                <a:latin typeface="Calibri" panose="020F0502020204030204" pitchFamily="34" charset="0"/>
                <a:ea typeface="Calibri" panose="020F0502020204030204" pitchFamily="34" charset="0"/>
                <a:cs typeface="Calibri" panose="020F0502020204030204" pitchFamily="34" charset="0"/>
              </a:rPr>
              <a:t>= 10 000 </a:t>
            </a:r>
            <a:r>
              <a:rPr lang="fr-FR" sz="1200" i="1" dirty="0">
                <a:latin typeface="Calibri" panose="020F0502020204030204" pitchFamily="34" charset="0"/>
                <a:ea typeface="Calibri" panose="020F0502020204030204" pitchFamily="34" charset="0"/>
                <a:cs typeface="Times New Roman" panose="02020603050405020304" pitchFamily="18" charset="0"/>
              </a:rPr>
              <a:t>kg</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m</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A</a:t>
            </a:r>
            <a:r>
              <a:rPr lang="fr-FR" sz="1200" i="1" baseline="30000" dirty="0">
                <a:latin typeface="Calibri" panose="020F0502020204030204" pitchFamily="34" charset="0"/>
                <a:ea typeface="Calibri" panose="020F0502020204030204" pitchFamily="34" charset="0"/>
                <a:cs typeface="Times New Roman" panose="02020603050405020304" pitchFamily="18" charset="0"/>
              </a:rPr>
              <a:t>-2</a:t>
            </a:r>
            <a:r>
              <a:rPr lang="fr-FR" sz="1200" i="1" dirty="0">
                <a:latin typeface="Cambria Math" panose="02040503050406030204" pitchFamily="18" charset="0"/>
                <a:ea typeface="Calibri" panose="020F0502020204030204" pitchFamily="34" charset="0"/>
                <a:cs typeface="Cambria Math" panose="02040503050406030204" pitchFamily="18" charset="0"/>
              </a:rPr>
              <a:t>⋅</a:t>
            </a:r>
            <a:r>
              <a:rPr lang="fr-FR" sz="1200" i="1" dirty="0">
                <a:latin typeface="Calibri" panose="020F0502020204030204" pitchFamily="34" charset="0"/>
                <a:ea typeface="Calibri" panose="020F0502020204030204" pitchFamily="34" charset="0"/>
                <a:cs typeface="Times New Roman" panose="02020603050405020304" pitchFamily="18" charset="0"/>
              </a:rPr>
              <a:t>s</a:t>
            </a:r>
            <a:r>
              <a:rPr lang="fr-FR" sz="1200" i="1" baseline="30000" dirty="0">
                <a:latin typeface="Calibri" panose="020F0502020204030204" pitchFamily="34" charset="0"/>
                <a:ea typeface="Calibri" panose="020F0502020204030204" pitchFamily="34" charset="0"/>
                <a:cs typeface="Times New Roman" panose="02020603050405020304" pitchFamily="18" charset="0"/>
              </a:rPr>
              <a:t>-2</a:t>
            </a:r>
            <a:r>
              <a:rPr lang="fr-FR" sz="1200" i="1" dirty="0">
                <a:latin typeface="Calibri" panose="020F0502020204030204" pitchFamily="34" charset="0"/>
                <a:ea typeface="Calibri" panose="020F0502020204030204" pitchFamily="34" charset="0"/>
                <a:cs typeface="Times New Roman" panose="02020603050405020304" pitchFamily="18" charset="0"/>
              </a:rPr>
              <a:t> </a:t>
            </a:r>
          </a:p>
          <a:p>
            <a:pPr algn="just">
              <a:spcAft>
                <a:spcPts val="800"/>
              </a:spcAft>
            </a:pPr>
            <a:r>
              <a:rPr lang="fr-FR" sz="1200" i="1" dirty="0"/>
              <a:t>Inductance de la bobine : L = 0,01 Henri </a:t>
            </a:r>
            <a:endParaRPr lang="fr-FR" sz="1200" dirty="0"/>
          </a:p>
          <a:p>
            <a:pPr>
              <a:spcAft>
                <a:spcPts val="800"/>
              </a:spcAft>
            </a:pPr>
            <a:r>
              <a:rPr lang="fr-FR" sz="1200" i="1" dirty="0"/>
              <a:t>Longueur de la bobine : l = 0,01 m</a:t>
            </a:r>
            <a:endParaRPr lang="fr-FR" sz="1200" dirty="0"/>
          </a:p>
          <a:p>
            <a:pPr>
              <a:spcAft>
                <a:spcPts val="800"/>
              </a:spcAft>
            </a:pPr>
            <a:r>
              <a:rPr lang="fr-FR" sz="1200" i="1" dirty="0"/>
              <a:t>Perméabilité : μ = 4π×10</a:t>
            </a:r>
            <a:r>
              <a:rPr lang="fr-FR" sz="1200" i="1" baseline="30000" dirty="0"/>
              <a:t>-7</a:t>
            </a:r>
            <a:r>
              <a:rPr lang="fr-FR" sz="1200" i="1" dirty="0"/>
              <a:t>* 10 000 kg⋅m⋅A</a:t>
            </a:r>
            <a:r>
              <a:rPr lang="fr-FR" sz="1200" i="1" baseline="30000" dirty="0"/>
              <a:t>-2</a:t>
            </a:r>
            <a:r>
              <a:rPr lang="fr-FR" sz="1200" i="1" dirty="0"/>
              <a:t>⋅s</a:t>
            </a:r>
            <a:r>
              <a:rPr lang="fr-FR" sz="1200" i="1" baseline="30000" dirty="0"/>
              <a:t>-2</a:t>
            </a:r>
            <a:endParaRPr lang="fr-FR" sz="1200" dirty="0"/>
          </a:p>
          <a:p>
            <a:r>
              <a:rPr lang="fr-FR" sz="1200" i="1" dirty="0"/>
              <a:t>Surface de la bobine : S = r²* π ; S = 1,26*10</a:t>
            </a:r>
            <a:r>
              <a:rPr lang="fr-FR" sz="1200" i="1" baseline="30000" dirty="0"/>
              <a:t>-7</a:t>
            </a:r>
            <a:r>
              <a:rPr lang="fr-FR" sz="1200" i="1" dirty="0"/>
              <a:t> m²</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C4307E24-7B42-4F7E-9652-3F7EFFB0912E}" type="slidenum">
              <a:rPr lang="fr-FR" smtClean="0"/>
              <a:t>3</a:t>
            </a:fld>
            <a:endParaRPr lang="fr-FR"/>
          </a:p>
        </p:txBody>
      </p:sp>
    </p:spTree>
    <p:extLst>
      <p:ext uri="{BB962C8B-B14F-4D97-AF65-F5344CB8AC3E}">
        <p14:creationId xmlns:p14="http://schemas.microsoft.com/office/powerpoint/2010/main" val="110568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rPr>
              <a:t>électrode : conducteur électronique libérant des électrons. capteur capacitif : reconnaitre tout type d'objets (métalliques ou non), et la présence de fluide ou pas. Son fonctionnement repose donc sur la modification du champ électrique dans l’environnement de la zone active le capteur fonctionne sans contact physique avec l'objet pas comme un électrode démodulateur : système qui permet de reconstituer le signal ayant servi à moduler le signal porteur</a:t>
            </a:r>
            <a:endParaRPr lang="fr-FR" dirty="0"/>
          </a:p>
        </p:txBody>
      </p:sp>
      <p:sp>
        <p:nvSpPr>
          <p:cNvPr id="4" name="Espace réservé du numéro de diapositive 3"/>
          <p:cNvSpPr>
            <a:spLocks noGrp="1"/>
          </p:cNvSpPr>
          <p:nvPr>
            <p:ph type="sldNum" sz="quarter" idx="10"/>
          </p:nvPr>
        </p:nvSpPr>
        <p:spPr/>
        <p:txBody>
          <a:bodyPr/>
          <a:lstStyle/>
          <a:p>
            <a:fld id="{C4307E24-7B42-4F7E-9652-3F7EFFB0912E}" type="slidenum">
              <a:rPr lang="fr-FR" smtClean="0"/>
              <a:t>4</a:t>
            </a:fld>
            <a:endParaRPr lang="fr-FR"/>
          </a:p>
        </p:txBody>
      </p:sp>
    </p:spTree>
    <p:extLst>
      <p:ext uri="{BB962C8B-B14F-4D97-AF65-F5344CB8AC3E}">
        <p14:creationId xmlns:p14="http://schemas.microsoft.com/office/powerpoint/2010/main" val="314262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rPr>
              <a:t>1 résistance : 1M Ohm 1 résistance : 3.3K Ohm 1 résistance : 10K Ohm 1 Diode 1 Condensateur : 0.1NF 1 Condensateur : 10NF LED Bleue, LED Verte</a:t>
            </a:r>
            <a:endParaRPr lang="fr-FR" dirty="0"/>
          </a:p>
        </p:txBody>
      </p:sp>
      <p:sp>
        <p:nvSpPr>
          <p:cNvPr id="4" name="Espace réservé du numéro de diapositive 3"/>
          <p:cNvSpPr>
            <a:spLocks noGrp="1"/>
          </p:cNvSpPr>
          <p:nvPr>
            <p:ph type="sldNum" sz="quarter" idx="10"/>
          </p:nvPr>
        </p:nvSpPr>
        <p:spPr/>
        <p:txBody>
          <a:bodyPr/>
          <a:lstStyle/>
          <a:p>
            <a:fld id="{C4307E24-7B42-4F7E-9652-3F7EFFB0912E}" type="slidenum">
              <a:rPr lang="fr-FR" smtClean="0"/>
              <a:t>5</a:t>
            </a:fld>
            <a:endParaRPr lang="fr-FR"/>
          </a:p>
        </p:txBody>
      </p:sp>
    </p:spTree>
    <p:extLst>
      <p:ext uri="{BB962C8B-B14F-4D97-AF65-F5344CB8AC3E}">
        <p14:creationId xmlns:p14="http://schemas.microsoft.com/office/powerpoint/2010/main" val="325450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557638CD-89F0-468F-947D-DAF608A580A2}" type="datetimeFigureOut">
              <a:rPr lang="fr-FR" smtClean="0"/>
              <a:t>16/11/2016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815064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7638CD-89F0-468F-947D-DAF608A580A2}" type="datetimeFigureOut">
              <a:rPr lang="fr-FR" smtClean="0"/>
              <a:t>16/11/2016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1046455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7638CD-89F0-468F-947D-DAF608A580A2}" type="datetimeFigureOut">
              <a:rPr lang="fr-FR" smtClean="0"/>
              <a:t>16/11/2016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3022175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7638CD-89F0-468F-947D-DAF608A580A2}" type="datetimeFigureOut">
              <a:rPr lang="fr-FR" smtClean="0"/>
              <a:t>16/11/2016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386657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57638CD-89F0-468F-947D-DAF608A580A2}" type="datetimeFigureOut">
              <a:rPr lang="fr-FR" smtClean="0"/>
              <a:t>16/11/2016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2093563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557638CD-89F0-468F-947D-DAF608A580A2}" type="datetimeFigureOut">
              <a:rPr lang="fr-FR" smtClean="0"/>
              <a:t>16/11/2016</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927602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557638CD-89F0-468F-947D-DAF608A580A2}" type="datetimeFigureOut">
              <a:rPr lang="fr-FR" smtClean="0"/>
              <a:t>16/11/2016</a:t>
            </a:fld>
            <a:endParaRPr lang="fr-FR"/>
          </a:p>
        </p:txBody>
      </p:sp>
      <p:sp>
        <p:nvSpPr>
          <p:cNvPr id="11" name="Footer Placeholder 10"/>
          <p:cNvSpPr>
            <a:spLocks noGrp="1"/>
          </p:cNvSpPr>
          <p:nvPr>
            <p:ph type="ftr" sz="quarter" idx="11"/>
          </p:nvPr>
        </p:nvSpPr>
        <p:spPr/>
        <p:txBody>
          <a:bodyPr/>
          <a:lstStyle/>
          <a:p>
            <a:endParaRPr lang="fr-FR"/>
          </a:p>
        </p:txBody>
      </p:sp>
      <p:sp>
        <p:nvSpPr>
          <p:cNvPr id="12" name="Slide Number Placeholder 11"/>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3186879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557638CD-89F0-468F-947D-DAF608A580A2}" type="datetimeFigureOut">
              <a:rPr lang="fr-FR" smtClean="0"/>
              <a:t>16/11/2016</a:t>
            </a:fld>
            <a:endParaRPr lang="fr-FR"/>
          </a:p>
        </p:txBody>
      </p:sp>
      <p:sp>
        <p:nvSpPr>
          <p:cNvPr id="7" name="Footer Placeholder 6"/>
          <p:cNvSpPr>
            <a:spLocks noGrp="1"/>
          </p:cNvSpPr>
          <p:nvPr>
            <p:ph type="ftr" sz="quarter" idx="11"/>
          </p:nvPr>
        </p:nvSpPr>
        <p:spPr/>
        <p:txBody>
          <a:bodyPr/>
          <a:lstStyle/>
          <a:p>
            <a:endParaRPr lang="fr-FR"/>
          </a:p>
        </p:txBody>
      </p:sp>
      <p:sp>
        <p:nvSpPr>
          <p:cNvPr id="8" name="Slide Number Placeholder 7"/>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4042611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7638CD-89F0-468F-947D-DAF608A580A2}" type="datetimeFigureOut">
              <a:rPr lang="fr-FR" smtClean="0"/>
              <a:t>16/11/2016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1950734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557638CD-89F0-468F-947D-DAF608A580A2}" type="datetimeFigureOut">
              <a:rPr lang="fr-FR" smtClean="0"/>
              <a:t>16/11/2016</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7954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557638CD-89F0-468F-947D-DAF608A580A2}" type="datetimeFigureOut">
              <a:rPr lang="fr-FR" smtClean="0"/>
              <a:t>16/11/2016</a:t>
            </a:fld>
            <a:endParaRPr lang="fr-FR"/>
          </a:p>
        </p:txBody>
      </p:sp>
      <p:sp>
        <p:nvSpPr>
          <p:cNvPr id="9" name="Footer Placeholder 8"/>
          <p:cNvSpPr>
            <a:spLocks noGrp="1"/>
          </p:cNvSpPr>
          <p:nvPr>
            <p:ph type="ftr" sz="quarter" idx="11"/>
          </p:nvPr>
        </p:nvSpPr>
        <p:spPr>
          <a:xfrm>
            <a:off x="3499101" y="6356350"/>
            <a:ext cx="5911517" cy="365125"/>
          </a:xfrm>
        </p:spPr>
        <p:txBody>
          <a:bodyPr/>
          <a:lstStyle/>
          <a:p>
            <a:endParaRPr lang="fr-FR"/>
          </a:p>
        </p:txBody>
      </p:sp>
      <p:sp>
        <p:nvSpPr>
          <p:cNvPr id="10" name="Slide Number Placeholder 9"/>
          <p:cNvSpPr>
            <a:spLocks noGrp="1"/>
          </p:cNvSpPr>
          <p:nvPr>
            <p:ph type="sldNum" sz="quarter" idx="12"/>
          </p:nvPr>
        </p:nvSpPr>
        <p:spPr/>
        <p:txBody>
          <a:bodyPr/>
          <a:lstStyle/>
          <a:p>
            <a:fld id="{B1614C06-8946-4745-88AE-31428A02C57A}" type="slidenum">
              <a:rPr lang="fr-FR" smtClean="0"/>
              <a:t>‹N°›</a:t>
            </a:fld>
            <a:endParaRPr lang="fr-FR"/>
          </a:p>
        </p:txBody>
      </p:sp>
    </p:spTree>
    <p:extLst>
      <p:ext uri="{BB962C8B-B14F-4D97-AF65-F5344CB8AC3E}">
        <p14:creationId xmlns:p14="http://schemas.microsoft.com/office/powerpoint/2010/main" val="1221820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7638CD-89F0-468F-947D-DAF608A580A2}" type="datetimeFigureOut">
              <a:rPr lang="fr-FR" smtClean="0"/>
              <a:t>16/11/2016</a:t>
            </a:fld>
            <a:endParaRPr lang="fr-F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1614C06-8946-4745-88AE-31428A02C57A}" type="slidenum">
              <a:rPr lang="fr-FR" smtClean="0"/>
              <a:t>‹N°›</a:t>
            </a:fld>
            <a:endParaRPr lang="fr-FR"/>
          </a:p>
        </p:txBody>
      </p:sp>
    </p:spTree>
    <p:extLst>
      <p:ext uri="{BB962C8B-B14F-4D97-AF65-F5344CB8AC3E}">
        <p14:creationId xmlns:p14="http://schemas.microsoft.com/office/powerpoint/2010/main" val="2554962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3.jpg"/><Relationship Id="rId7"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26128" y="2290195"/>
            <a:ext cx="6509857" cy="1754326"/>
          </a:xfrm>
          <a:prstGeom prst="rect">
            <a:avLst/>
          </a:prstGeom>
          <a:noFill/>
        </p:spPr>
        <p:txBody>
          <a:bodyPr wrap="square" rtlCol="0">
            <a:spAutoFit/>
          </a:bodyPr>
          <a:lstStyle/>
          <a:p>
            <a:pPr algn="ctr"/>
            <a:r>
              <a:rPr lang="fr-FR" sz="5400" b="1" dirty="0">
                <a:solidFill>
                  <a:schemeClr val="bg1"/>
                </a:solidFill>
                <a:latin typeface="Cambria" panose="02040503050406030204" pitchFamily="18" charset="0"/>
                <a:ea typeface="Tahoma" panose="020B0604030504040204" pitchFamily="34" charset="0"/>
                <a:cs typeface="Tahoma" panose="020B0604030504040204" pitchFamily="34" charset="0"/>
              </a:rPr>
              <a:t>PROJET SMARTPATATE</a:t>
            </a:r>
          </a:p>
        </p:txBody>
      </p:sp>
      <p:pic>
        <p:nvPicPr>
          <p:cNvPr id="5" name="Image 4"/>
          <p:cNvPicPr>
            <a:picLocks noChangeAspect="1"/>
          </p:cNvPicPr>
          <p:nvPr/>
        </p:nvPicPr>
        <p:blipFill>
          <a:blip r:embed="rId2"/>
          <a:stretch>
            <a:fillRect/>
          </a:stretch>
        </p:blipFill>
        <p:spPr>
          <a:xfrm>
            <a:off x="682882" y="0"/>
            <a:ext cx="819347" cy="755395"/>
          </a:xfrm>
          <a:prstGeom prst="rect">
            <a:avLst/>
          </a:prstGeom>
        </p:spPr>
      </p:pic>
      <p:pic>
        <p:nvPicPr>
          <p:cNvPr id="6" name="Image 5" descr="Afficher l'image d'origine"/>
          <p:cNvPicPr/>
          <p:nvPr/>
        </p:nvPicPr>
        <p:blipFill rotWithShape="1">
          <a:blip r:embed="rId3" cstate="print">
            <a:extLst>
              <a:ext uri="{28A0092B-C50C-407E-A947-70E740481C1C}">
                <a14:useLocalDpi xmlns:a14="http://schemas.microsoft.com/office/drawing/2010/main" val="0"/>
              </a:ext>
            </a:extLst>
          </a:blip>
          <a:srcRect l="27171" r="31013"/>
          <a:stretch/>
        </p:blipFill>
        <p:spPr bwMode="auto">
          <a:xfrm rot="5400000">
            <a:off x="9498103" y="5895698"/>
            <a:ext cx="767591" cy="1157016"/>
          </a:xfrm>
          <a:prstGeom prst="rect">
            <a:avLst/>
          </a:prstGeom>
          <a:noFill/>
          <a:ln>
            <a:noFill/>
          </a:ln>
          <a:extLst>
            <a:ext uri="{53640926-AAD7-44D8-BBD7-CCE9431645EC}">
              <a14:shadowObscured xmlns:a14="http://schemas.microsoft.com/office/drawing/2010/main"/>
            </a:ext>
          </a:extLst>
        </p:spPr>
      </p:pic>
      <p:sp>
        <p:nvSpPr>
          <p:cNvPr id="8" name="Forme libre : forme 7"/>
          <p:cNvSpPr/>
          <p:nvPr/>
        </p:nvSpPr>
        <p:spPr>
          <a:xfrm>
            <a:off x="8053431" y="6090407"/>
            <a:ext cx="1367406" cy="512504"/>
          </a:xfrm>
          <a:custGeom>
            <a:avLst/>
            <a:gdLst>
              <a:gd name="connsiteX0" fmla="*/ 0 w 1367406"/>
              <a:gd name="connsiteY0" fmla="*/ 0 h 512504"/>
              <a:gd name="connsiteX1" fmla="*/ 75501 w 1367406"/>
              <a:gd name="connsiteY1" fmla="*/ 176169 h 512504"/>
              <a:gd name="connsiteX2" fmla="*/ 436228 w 1367406"/>
              <a:gd name="connsiteY2" fmla="*/ 511729 h 512504"/>
              <a:gd name="connsiteX3" fmla="*/ 973123 w 1367406"/>
              <a:gd name="connsiteY3" fmla="*/ 268448 h 512504"/>
              <a:gd name="connsiteX4" fmla="*/ 1367406 w 1367406"/>
              <a:gd name="connsiteY4" fmla="*/ 268448 h 51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406" h="512504">
                <a:moveTo>
                  <a:pt x="0" y="0"/>
                </a:moveTo>
                <a:cubicBezTo>
                  <a:pt x="1398" y="45440"/>
                  <a:pt x="2797" y="90881"/>
                  <a:pt x="75501" y="176169"/>
                </a:cubicBezTo>
                <a:cubicBezTo>
                  <a:pt x="148205" y="261457"/>
                  <a:pt x="286624" y="496349"/>
                  <a:pt x="436228" y="511729"/>
                </a:cubicBezTo>
                <a:cubicBezTo>
                  <a:pt x="585832" y="527109"/>
                  <a:pt x="817927" y="308995"/>
                  <a:pt x="973123" y="268448"/>
                </a:cubicBezTo>
                <a:cubicBezTo>
                  <a:pt x="1128319" y="227901"/>
                  <a:pt x="1247862" y="248174"/>
                  <a:pt x="1367406" y="268448"/>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p:cNvSpPr/>
          <p:nvPr/>
        </p:nvSpPr>
        <p:spPr>
          <a:xfrm>
            <a:off x="1426128" y="151788"/>
            <a:ext cx="3976382" cy="603607"/>
          </a:xfrm>
          <a:custGeom>
            <a:avLst/>
            <a:gdLst>
              <a:gd name="connsiteX0" fmla="*/ 0 w 3976382"/>
              <a:gd name="connsiteY0" fmla="*/ 209325 h 603607"/>
              <a:gd name="connsiteX1" fmla="*/ 981512 w 3976382"/>
              <a:gd name="connsiteY1" fmla="*/ 7989 h 603607"/>
              <a:gd name="connsiteX2" fmla="*/ 2306973 w 3976382"/>
              <a:gd name="connsiteY2" fmla="*/ 452605 h 603607"/>
              <a:gd name="connsiteX3" fmla="*/ 3171039 w 3976382"/>
              <a:gd name="connsiteY3" fmla="*/ 427438 h 603607"/>
              <a:gd name="connsiteX4" fmla="*/ 3976382 w 3976382"/>
              <a:gd name="connsiteY4" fmla="*/ 603607 h 60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6382" h="603607">
                <a:moveTo>
                  <a:pt x="0" y="209325"/>
                </a:moveTo>
                <a:cubicBezTo>
                  <a:pt x="298508" y="88383"/>
                  <a:pt x="597017" y="-32558"/>
                  <a:pt x="981512" y="7989"/>
                </a:cubicBezTo>
                <a:cubicBezTo>
                  <a:pt x="1366007" y="48536"/>
                  <a:pt x="1942052" y="382697"/>
                  <a:pt x="2306973" y="452605"/>
                </a:cubicBezTo>
                <a:cubicBezTo>
                  <a:pt x="2671894" y="522513"/>
                  <a:pt x="2892804" y="402271"/>
                  <a:pt x="3171039" y="427438"/>
                </a:cubicBezTo>
                <a:cubicBezTo>
                  <a:pt x="3449274" y="452605"/>
                  <a:pt x="3712828" y="528106"/>
                  <a:pt x="3976382" y="6036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Sous-titre 2"/>
          <p:cNvSpPr>
            <a:spLocks noGrp="1"/>
          </p:cNvSpPr>
          <p:nvPr>
            <p:ph type="subTitle" idx="1"/>
          </p:nvPr>
        </p:nvSpPr>
        <p:spPr>
          <a:xfrm>
            <a:off x="9420837" y="1643469"/>
            <a:ext cx="2642532" cy="3977155"/>
          </a:xfrm>
        </p:spPr>
        <p:txBody>
          <a:bodyPr>
            <a:normAutofit/>
          </a:bodyPr>
          <a:lstStyle/>
          <a:p>
            <a:pPr algn="ctr"/>
            <a:r>
              <a:rPr lang="fr-FR" sz="2400" b="1" dirty="0">
                <a:solidFill>
                  <a:schemeClr val="tx1"/>
                </a:solidFill>
                <a:effectLst/>
                <a:latin typeface="Calibri" panose="020F0502020204030204" pitchFamily="34" charset="0"/>
                <a:cs typeface="Calibri" panose="020F0502020204030204" pitchFamily="34" charset="0"/>
              </a:rPr>
              <a:t>Groupe D </a:t>
            </a:r>
          </a:p>
          <a:p>
            <a:endParaRPr lang="fr-FR" sz="1600" dirty="0">
              <a:solidFill>
                <a:schemeClr val="tx1"/>
              </a:solidFill>
              <a:effectLst/>
              <a:latin typeface="Calibri Light" panose="020F0302020204030204" pitchFamily="34" charset="0"/>
              <a:cs typeface="Calibri Light" panose="020F0302020204030204" pitchFamily="34" charset="0"/>
            </a:endParaRPr>
          </a:p>
          <a:p>
            <a:endParaRPr lang="fr-FR" sz="1600" dirty="0">
              <a:solidFill>
                <a:schemeClr val="tx1"/>
              </a:solidFill>
              <a:effectLst/>
              <a:latin typeface="Calibri Light" panose="020F0302020204030204" pitchFamily="34" charset="0"/>
              <a:cs typeface="Calibri Light" panose="020F0302020204030204" pitchFamily="34" charset="0"/>
            </a:endParaRPr>
          </a:p>
          <a:p>
            <a:r>
              <a:rPr lang="fr-FR" sz="1400" u="sng" dirty="0">
                <a:solidFill>
                  <a:schemeClr val="tx1"/>
                </a:solidFill>
                <a:effectLst/>
                <a:latin typeface="Calibri Light" panose="020F0302020204030204" pitchFamily="34" charset="0"/>
                <a:cs typeface="Calibri Light" panose="020F0302020204030204" pitchFamily="34" charset="0"/>
              </a:rPr>
              <a:t>Chef de projet </a:t>
            </a:r>
            <a:r>
              <a:rPr lang="fr-FR" sz="1400" dirty="0">
                <a:solidFill>
                  <a:schemeClr val="tx1"/>
                </a:solidFill>
                <a:effectLst/>
                <a:latin typeface="Calibri Light" panose="020F0302020204030204" pitchFamily="34" charset="0"/>
                <a:cs typeface="Calibri Light" panose="020F0302020204030204" pitchFamily="34" charset="0"/>
              </a:rPr>
              <a:t>: </a:t>
            </a:r>
            <a:r>
              <a:rPr lang="fr-FR" sz="1400" i="1" dirty="0">
                <a:solidFill>
                  <a:schemeClr val="tx1"/>
                </a:solidFill>
                <a:effectLst/>
                <a:latin typeface="Calibri Light" panose="020F0302020204030204" pitchFamily="34" charset="0"/>
                <a:cs typeface="Calibri Light" panose="020F0302020204030204" pitchFamily="34" charset="0"/>
              </a:rPr>
              <a:t>Noah SAKU</a:t>
            </a:r>
          </a:p>
          <a:p>
            <a:r>
              <a:rPr lang="fr-FR" sz="1400" i="1" dirty="0">
                <a:solidFill>
                  <a:schemeClr val="tx1"/>
                </a:solidFill>
                <a:effectLst/>
                <a:latin typeface="Calibri Light" panose="020F0302020204030204" pitchFamily="34" charset="0"/>
                <a:cs typeface="Calibri Light" panose="020F0302020204030204" pitchFamily="34" charset="0"/>
              </a:rPr>
              <a:t>Juliette PORTE</a:t>
            </a:r>
          </a:p>
          <a:p>
            <a:r>
              <a:rPr lang="fr-FR" sz="1400" i="1" dirty="0">
                <a:solidFill>
                  <a:schemeClr val="tx1"/>
                </a:solidFill>
                <a:effectLst/>
                <a:latin typeface="Calibri Light" panose="020F0302020204030204" pitchFamily="34" charset="0"/>
                <a:cs typeface="Calibri Light" panose="020F0302020204030204" pitchFamily="34" charset="0"/>
              </a:rPr>
              <a:t>Lucas LARTOT-DA LUZ RIJO</a:t>
            </a:r>
          </a:p>
          <a:p>
            <a:r>
              <a:rPr lang="fr-FR" sz="1400" i="1" dirty="0">
                <a:solidFill>
                  <a:schemeClr val="tx1"/>
                </a:solidFill>
                <a:effectLst/>
                <a:latin typeface="Calibri Light" panose="020F0302020204030204" pitchFamily="34" charset="0"/>
                <a:cs typeface="Calibri Light" panose="020F0302020204030204" pitchFamily="34" charset="0"/>
              </a:rPr>
              <a:t>Clément RIVIERE</a:t>
            </a:r>
          </a:p>
          <a:p>
            <a:endParaRPr lang="fr-FR" sz="1600" i="1" dirty="0">
              <a:solidFill>
                <a:schemeClr val="tx1"/>
              </a:solidFill>
              <a:latin typeface="Calibri Light" panose="020F0302020204030204" pitchFamily="34" charset="0"/>
              <a:cs typeface="Calibri Light" panose="020F0302020204030204" pitchFamily="34" charset="0"/>
            </a:endParaRPr>
          </a:p>
          <a:p>
            <a:endParaRPr lang="fr-FR" sz="1600" i="1" dirty="0">
              <a:solidFill>
                <a:schemeClr val="tx1"/>
              </a:solidFill>
              <a:latin typeface="Calibri Light" panose="020F0302020204030204" pitchFamily="34" charset="0"/>
              <a:cs typeface="Calibri Light" panose="020F0302020204030204" pitchFamily="34" charset="0"/>
            </a:endParaRPr>
          </a:p>
          <a:p>
            <a:pPr algn="r"/>
            <a:r>
              <a:rPr lang="fr-FR" sz="1200" dirty="0">
                <a:solidFill>
                  <a:schemeClr val="tx1"/>
                </a:solidFill>
                <a:effectLst/>
                <a:latin typeface="Calibri Light" panose="020F0302020204030204" pitchFamily="34" charset="0"/>
                <a:cs typeface="Calibri Light" panose="020F0302020204030204" pitchFamily="34" charset="0"/>
              </a:rPr>
              <a:t>16 novembre 2016</a:t>
            </a:r>
          </a:p>
          <a:p>
            <a:pPr algn="r"/>
            <a:r>
              <a:rPr lang="fr-FR" sz="1200" dirty="0">
                <a:solidFill>
                  <a:schemeClr val="tx1"/>
                </a:solidFill>
                <a:latin typeface="Calibri Light" panose="020F0302020204030204" pitchFamily="34" charset="0"/>
                <a:cs typeface="Calibri Light" panose="020F0302020204030204" pitchFamily="34" charset="0"/>
              </a:rPr>
              <a:t>CESI </a:t>
            </a:r>
            <a:r>
              <a:rPr lang="fr-FR" sz="1200" dirty="0" err="1">
                <a:solidFill>
                  <a:schemeClr val="tx1"/>
                </a:solidFill>
                <a:latin typeface="Calibri Light" panose="020F0302020204030204" pitchFamily="34" charset="0"/>
                <a:cs typeface="Calibri Light" panose="020F0302020204030204" pitchFamily="34" charset="0"/>
              </a:rPr>
              <a:t>Exia</a:t>
            </a:r>
            <a:endParaRPr lang="fr-FR" sz="1200" dirty="0">
              <a:solidFill>
                <a:schemeClr val="tx1"/>
              </a:solidFill>
              <a:effectLst/>
              <a:latin typeface="Calibri Light" panose="020F0302020204030204" pitchFamily="34" charset="0"/>
              <a:cs typeface="Calibri Light" panose="020F0302020204030204" pitchFamily="34" charset="0"/>
            </a:endParaRPr>
          </a:p>
          <a:p>
            <a:endParaRPr lang="fr-FR" sz="1600" i="1" dirty="0">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63149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7143" y="1039947"/>
            <a:ext cx="2947482" cy="4601183"/>
          </a:xfrm>
        </p:spPr>
        <p:txBody>
          <a:bodyPr>
            <a:normAutofit/>
          </a:bodyPr>
          <a:lstStyle/>
          <a:p>
            <a:r>
              <a:rPr lang="fr-FR" sz="4400" b="1" dirty="0">
                <a:latin typeface="Cambria" panose="02040503050406030204" pitchFamily="18" charset="0"/>
              </a:rPr>
              <a:t>Contexte</a:t>
            </a:r>
          </a:p>
        </p:txBody>
      </p:sp>
      <p:sp>
        <p:nvSpPr>
          <p:cNvPr id="4" name="ZoneTexte 3"/>
          <p:cNvSpPr txBox="1"/>
          <p:nvPr/>
        </p:nvSpPr>
        <p:spPr>
          <a:xfrm>
            <a:off x="4035104" y="947452"/>
            <a:ext cx="7541704" cy="369332"/>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a:t>
            </a:r>
            <a:r>
              <a:rPr lang="fr-FR" dirty="0"/>
              <a:t> </a:t>
            </a:r>
            <a:r>
              <a:rPr lang="fr-FR" dirty="0"/>
              <a:t>transformation d’un simple légume en un interrupteur intelligent </a:t>
            </a:r>
            <a:endParaRPr lang="fr-FR" dirty="0"/>
          </a:p>
        </p:txBody>
      </p:sp>
      <p:sp>
        <p:nvSpPr>
          <p:cNvPr id="5" name="ZoneTexte 4"/>
          <p:cNvSpPr txBox="1"/>
          <p:nvPr/>
        </p:nvSpPr>
        <p:spPr>
          <a:xfrm>
            <a:off x="4035104" y="1536080"/>
            <a:ext cx="7541704" cy="369332"/>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 </a:t>
            </a:r>
            <a:r>
              <a:rPr lang="fr-FR" dirty="0"/>
              <a:t>2 jours </a:t>
            </a:r>
            <a:endParaRPr lang="fr-FR" dirty="0"/>
          </a:p>
        </p:txBody>
      </p:sp>
      <p:sp>
        <p:nvSpPr>
          <p:cNvPr id="6" name="ZoneTexte 5"/>
          <p:cNvSpPr txBox="1"/>
          <p:nvPr/>
        </p:nvSpPr>
        <p:spPr>
          <a:xfrm>
            <a:off x="4035104" y="2124708"/>
            <a:ext cx="7541704" cy="1485022"/>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 Pomme de terre ? </a:t>
            </a:r>
          </a:p>
          <a:p>
            <a:endParaRPr lang="fr-FR" sz="1050" dirty="0">
              <a:ln w="0"/>
              <a:solidFill>
                <a:schemeClr val="accent1"/>
              </a:solidFill>
              <a:effectLst>
                <a:outerShdw blurRad="38100" dist="25400" dir="5400000" algn="ctr" rotWithShape="0">
                  <a:srgbClr val="6E747A">
                    <a:alpha val="43000"/>
                  </a:srgbClr>
                </a:outerShdw>
              </a:effectLst>
            </a:endParaRPr>
          </a:p>
          <a:p>
            <a:r>
              <a:rPr lang="fr-FR" i="1" dirty="0">
                <a:ln w="0"/>
                <a:solidFill>
                  <a:schemeClr val="accent1"/>
                </a:solidFill>
                <a:effectLst>
                  <a:outerShdw blurRad="38100" dist="25400" dir="5400000" algn="ctr" rotWithShape="0">
                    <a:srgbClr val="6E747A">
                      <a:alpha val="43000"/>
                    </a:srgbClr>
                  </a:outerShdw>
                </a:effectLst>
              </a:rPr>
              <a:t>	</a:t>
            </a:r>
            <a:r>
              <a:rPr lang="fr-FR" dirty="0">
                <a:ln w="0"/>
              </a:rPr>
              <a:t>-</a:t>
            </a:r>
            <a:r>
              <a:rPr lang="fr-FR" dirty="0">
                <a:ln w="0"/>
                <a:solidFill>
                  <a:schemeClr val="accent1"/>
                </a:solidFill>
                <a:effectLst>
                  <a:outerShdw blurRad="38100" dist="25400" dir="5400000" algn="ctr" rotWithShape="0">
                    <a:srgbClr val="6E747A">
                      <a:alpha val="43000"/>
                    </a:srgbClr>
                  </a:outerShdw>
                </a:effectLst>
              </a:rPr>
              <a:t> </a:t>
            </a:r>
            <a:r>
              <a:rPr lang="fr-FR" dirty="0"/>
              <a:t>composées à 80% d’eau (donc forte présence d’ions)</a:t>
            </a:r>
          </a:p>
          <a:p>
            <a:r>
              <a:rPr lang="fr-FR" dirty="0"/>
              <a:t>	- courant se déplace lorsqu’il y a présence d’ion </a:t>
            </a:r>
          </a:p>
          <a:p>
            <a:endParaRPr lang="fr-FR" sz="800" dirty="0"/>
          </a:p>
          <a:p>
            <a:r>
              <a:rPr lang="fr-FR" dirty="0"/>
              <a:t>= conducteur électrique</a:t>
            </a:r>
            <a:endParaRPr lang="fr-FR" dirty="0"/>
          </a:p>
        </p:txBody>
      </p:sp>
      <p:sp>
        <p:nvSpPr>
          <p:cNvPr id="7" name="ZoneTexte 6"/>
          <p:cNvSpPr txBox="1"/>
          <p:nvPr/>
        </p:nvSpPr>
        <p:spPr>
          <a:xfrm>
            <a:off x="4035104" y="3829026"/>
            <a:ext cx="7541704" cy="738664"/>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 </a:t>
            </a:r>
            <a:r>
              <a:rPr lang="fr-FR" dirty="0">
                <a:ln w="0"/>
                <a:solidFill>
                  <a:schemeClr val="accent1"/>
                </a:solidFill>
                <a:effectLst>
                  <a:outerShdw blurRad="38100" dist="25400" dir="5400000" algn="ctr" rotWithShape="0">
                    <a:srgbClr val="6E747A">
                      <a:alpha val="43000"/>
                    </a:srgbClr>
                  </a:outerShdw>
                </a:effectLst>
              </a:rPr>
              <a:t>Matériel : </a:t>
            </a:r>
          </a:p>
          <a:p>
            <a:endParaRPr lang="fr-FR" sz="600" dirty="0">
              <a:ln w="0"/>
              <a:solidFill>
                <a:schemeClr val="accent1"/>
              </a:solidFill>
              <a:effectLst>
                <a:outerShdw blurRad="38100" dist="25400" dir="5400000" algn="ctr" rotWithShape="0">
                  <a:srgbClr val="6E747A">
                    <a:alpha val="43000"/>
                  </a:srgbClr>
                </a:outerShdw>
              </a:effectLst>
            </a:endParaRPr>
          </a:p>
          <a:p>
            <a:r>
              <a:rPr lang="fr-FR" dirty="0"/>
              <a:t>	laboratoire et tout le matériel qu’il contient plus... </a:t>
            </a: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037" y="4712393"/>
            <a:ext cx="1334767" cy="1679615"/>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593" y="4637800"/>
            <a:ext cx="1828800" cy="1828800"/>
          </a:xfrm>
          <a:prstGeom prst="rect">
            <a:avLst/>
          </a:prstGeom>
        </p:spPr>
      </p:pic>
    </p:spTree>
    <p:extLst>
      <p:ext uri="{BB962C8B-B14F-4D97-AF65-F5344CB8AC3E}">
        <p14:creationId xmlns:p14="http://schemas.microsoft.com/office/powerpoint/2010/main" val="1697676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01916" y="1123836"/>
            <a:ext cx="3220123" cy="4601183"/>
          </a:xfrm>
        </p:spPr>
        <p:txBody>
          <a:bodyPr>
            <a:normAutofit/>
          </a:bodyPr>
          <a:lstStyle/>
          <a:p>
            <a:pPr algn="ctr"/>
            <a:r>
              <a:rPr lang="fr-FR" sz="4400" b="1" dirty="0">
                <a:latin typeface="Cambria" panose="02040503050406030204" pitchFamily="18" charset="0"/>
              </a:rPr>
              <a:t>Résultat des expériences</a:t>
            </a:r>
          </a:p>
        </p:txBody>
      </p:sp>
      <p:sp>
        <p:nvSpPr>
          <p:cNvPr id="5" name="ZoneTexte 4"/>
          <p:cNvSpPr txBox="1"/>
          <p:nvPr/>
        </p:nvSpPr>
        <p:spPr>
          <a:xfrm>
            <a:off x="3816741" y="93121"/>
            <a:ext cx="7541704" cy="1277273"/>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 Expérience 1 :</a:t>
            </a:r>
          </a:p>
          <a:p>
            <a:endParaRPr lang="fr-FR" sz="1100" dirty="0">
              <a:ln w="0"/>
              <a:solidFill>
                <a:schemeClr val="accent1"/>
              </a:solidFill>
            </a:endParaRPr>
          </a:p>
          <a:p>
            <a:r>
              <a:rPr lang="fr-FR" dirty="0"/>
              <a:t>			</a:t>
            </a:r>
            <a:r>
              <a:rPr lang="fr-FR" u="sng" dirty="0"/>
              <a:t>Calcul du nombre de spires de la bobine</a:t>
            </a:r>
          </a:p>
          <a:p>
            <a:endParaRPr lang="fr-FR" sz="1100" u="sng" dirty="0"/>
          </a:p>
          <a:p>
            <a:r>
              <a:rPr lang="fr-FR" sz="1600" dirty="0"/>
              <a:t>formule de perméabilité (kg⋅m⋅A</a:t>
            </a:r>
            <a:r>
              <a:rPr lang="fr-FR" sz="1600" baseline="30000" dirty="0"/>
              <a:t>-2</a:t>
            </a:r>
            <a:r>
              <a:rPr lang="fr-FR" sz="1600" dirty="0"/>
              <a:t>⋅s</a:t>
            </a:r>
            <a:r>
              <a:rPr lang="fr-FR" sz="1600" baseline="30000" dirty="0"/>
              <a:t>-2</a:t>
            </a:r>
            <a:r>
              <a:rPr lang="fr-FR" sz="1600" dirty="0"/>
              <a:t>) :</a:t>
            </a:r>
            <a:r>
              <a:rPr lang="fr-FR" sz="1600" baseline="30000" dirty="0"/>
              <a:t> </a:t>
            </a:r>
            <a:endParaRPr lang="fr-FR" sz="1600" u="sng" dirty="0"/>
          </a:p>
        </p:txBody>
      </p:sp>
      <p:pic>
        <p:nvPicPr>
          <p:cNvPr id="6" name="Image 5"/>
          <p:cNvPicPr>
            <a:picLocks noChangeAspect="1"/>
          </p:cNvPicPr>
          <p:nvPr/>
        </p:nvPicPr>
        <p:blipFill>
          <a:blip r:embed="rId3"/>
          <a:stretch>
            <a:fillRect/>
          </a:stretch>
        </p:blipFill>
        <p:spPr>
          <a:xfrm>
            <a:off x="4240976" y="1307758"/>
            <a:ext cx="1472643" cy="408380"/>
          </a:xfrm>
          <a:prstGeom prst="rect">
            <a:avLst/>
          </a:prstGeom>
        </p:spPr>
      </p:pic>
      <p:pic>
        <p:nvPicPr>
          <p:cNvPr id="7" name="Image 6"/>
          <p:cNvPicPr>
            <a:picLocks noChangeAspect="1"/>
          </p:cNvPicPr>
          <p:nvPr/>
        </p:nvPicPr>
        <p:blipFill>
          <a:blip r:embed="rId4"/>
          <a:stretch>
            <a:fillRect/>
          </a:stretch>
        </p:blipFill>
        <p:spPr>
          <a:xfrm>
            <a:off x="8499441" y="1268290"/>
            <a:ext cx="2480951" cy="552629"/>
          </a:xfrm>
          <a:prstGeom prst="rect">
            <a:avLst/>
          </a:prstGeom>
        </p:spPr>
      </p:pic>
      <p:sp>
        <p:nvSpPr>
          <p:cNvPr id="8" name="ZoneTexte 7"/>
          <p:cNvSpPr txBox="1"/>
          <p:nvPr/>
        </p:nvSpPr>
        <p:spPr>
          <a:xfrm>
            <a:off x="8302320" y="969204"/>
            <a:ext cx="2875194" cy="338554"/>
          </a:xfrm>
          <a:prstGeom prst="rect">
            <a:avLst/>
          </a:prstGeom>
          <a:noFill/>
        </p:spPr>
        <p:txBody>
          <a:bodyPr wrap="square" rtlCol="0">
            <a:spAutoFit/>
          </a:bodyPr>
          <a:lstStyle/>
          <a:p>
            <a:r>
              <a:rPr lang="fr-FR" sz="1600" dirty="0"/>
              <a:t>formule de l’inductance (</a:t>
            </a:r>
            <a:r>
              <a:rPr lang="fr-FR" sz="1600" dirty="0" err="1"/>
              <a:t>henri</a:t>
            </a:r>
            <a:r>
              <a:rPr lang="fr-FR" sz="1600" dirty="0"/>
              <a:t>) :</a:t>
            </a:r>
          </a:p>
        </p:txBody>
      </p:sp>
      <p:pic>
        <p:nvPicPr>
          <p:cNvPr id="9" name="Image 8"/>
          <p:cNvPicPr>
            <a:picLocks noChangeAspect="1"/>
          </p:cNvPicPr>
          <p:nvPr/>
        </p:nvPicPr>
        <p:blipFill>
          <a:blip r:embed="rId5"/>
          <a:stretch>
            <a:fillRect/>
          </a:stretch>
        </p:blipFill>
        <p:spPr>
          <a:xfrm>
            <a:off x="3573604" y="1708976"/>
            <a:ext cx="1895816" cy="557593"/>
          </a:xfrm>
          <a:prstGeom prst="rect">
            <a:avLst/>
          </a:prstGeom>
        </p:spPr>
      </p:pic>
      <p:pic>
        <p:nvPicPr>
          <p:cNvPr id="11" name="Image 10" descr="https://lh6.googleusercontent.com/GKU4y36ahTm1K3Z4_yajkJb4qpNT7tiEcFXScCTvv2TcVAdi4xHRO6kC6JLrlqIU7_ZtS9VgV-mWffXOxDP7_ASOzdZotq23sbft-hrsiBiTYOcNPPcUp7RO5LhP0DFSuIdwEhcU"/>
          <p:cNvPicPr/>
          <p:nvPr/>
        </p:nvPicPr>
        <p:blipFill>
          <a:blip r:embed="rId6">
            <a:extLst>
              <a:ext uri="{28A0092B-C50C-407E-A947-70E740481C1C}">
                <a14:useLocalDpi xmlns:a14="http://schemas.microsoft.com/office/drawing/2010/main" val="0"/>
              </a:ext>
            </a:extLst>
          </a:blip>
          <a:srcRect/>
          <a:stretch>
            <a:fillRect/>
          </a:stretch>
        </p:blipFill>
        <p:spPr bwMode="auto">
          <a:xfrm>
            <a:off x="9248993" y="2120005"/>
            <a:ext cx="2109452" cy="1584669"/>
          </a:xfrm>
          <a:prstGeom prst="rect">
            <a:avLst/>
          </a:prstGeom>
          <a:noFill/>
          <a:ln>
            <a:noFill/>
          </a:ln>
        </p:spPr>
      </p:pic>
      <p:sp>
        <p:nvSpPr>
          <p:cNvPr id="12" name="ZoneTexte 11"/>
          <p:cNvSpPr txBox="1"/>
          <p:nvPr/>
        </p:nvSpPr>
        <p:spPr>
          <a:xfrm>
            <a:off x="3573604" y="4259618"/>
            <a:ext cx="4167049" cy="369332"/>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 Expérience 2 :</a:t>
            </a:r>
            <a:endParaRPr lang="fr-FR" dirty="0"/>
          </a:p>
        </p:txBody>
      </p:sp>
      <p:pic>
        <p:nvPicPr>
          <p:cNvPr id="13" name="Image 12"/>
          <p:cNvPicPr/>
          <p:nvPr/>
        </p:nvPicPr>
        <p:blipFill rotWithShape="1">
          <a:blip r:embed="rId7">
            <a:extLst>
              <a:ext uri="{28A0092B-C50C-407E-A947-70E740481C1C}">
                <a14:useLocalDpi xmlns:a14="http://schemas.microsoft.com/office/drawing/2010/main" val="0"/>
              </a:ext>
            </a:extLst>
          </a:blip>
          <a:srcRect b="2586"/>
          <a:stretch/>
        </p:blipFill>
        <p:spPr bwMode="auto">
          <a:xfrm>
            <a:off x="5568286" y="1956344"/>
            <a:ext cx="3330054" cy="19575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4" name="Image 13" descr="C:\Users\Juliette PORTE\AppData\Local\Microsoft\Windows\INetCacheContent.Word\15128583_1214653788595316_544591440_n.jpg"/>
          <p:cNvPicPr/>
          <p:nvPr/>
        </p:nvPicPr>
        <p:blipFill rotWithShape="1">
          <a:blip r:embed="rId8" cstate="print">
            <a:extLst>
              <a:ext uri="{28A0092B-C50C-407E-A947-70E740481C1C}">
                <a14:useLocalDpi xmlns:a14="http://schemas.microsoft.com/office/drawing/2010/main" val="0"/>
              </a:ext>
            </a:extLst>
          </a:blip>
          <a:srcRect l="15279" t="28984" r="30785" b="19776"/>
          <a:stretch/>
        </p:blipFill>
        <p:spPr bwMode="auto">
          <a:xfrm rot="10800000">
            <a:off x="3802931" y="2297207"/>
            <a:ext cx="984885" cy="124777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p:cNvPicPr/>
          <p:nvPr/>
        </p:nvPicPr>
        <p:blipFill>
          <a:blip r:embed="rId9">
            <a:extLst>
              <a:ext uri="{28A0092B-C50C-407E-A947-70E740481C1C}">
                <a14:useLocalDpi xmlns:a14="http://schemas.microsoft.com/office/drawing/2010/main" val="0"/>
              </a:ext>
            </a:extLst>
          </a:blip>
          <a:stretch>
            <a:fillRect/>
          </a:stretch>
        </p:blipFill>
        <p:spPr>
          <a:xfrm>
            <a:off x="5568286" y="4259618"/>
            <a:ext cx="3512020" cy="2291307"/>
          </a:xfrm>
          <a:prstGeom prst="rect">
            <a:avLst/>
          </a:prstGeom>
          <a:ln>
            <a:noFill/>
          </a:ln>
          <a:effectLst>
            <a:outerShdw blurRad="292100" dist="139700" dir="2700000" algn="tl" rotWithShape="0">
              <a:srgbClr val="333333">
                <a:alpha val="65000"/>
              </a:srgbClr>
            </a:outerShdw>
          </a:effectLst>
        </p:spPr>
      </p:pic>
      <p:pic>
        <p:nvPicPr>
          <p:cNvPr id="16" name="Image 15" descr="C:\Users\Juliette PORTE\AppData\Local\Microsoft\Windows\INetCacheContent.Word\15057824_1214855971908431_1695797364_n.jpg"/>
          <p:cNvPicPr/>
          <p:nvPr/>
        </p:nvPicPr>
        <p:blipFill>
          <a:blip r:embed="rId10">
            <a:extLst>
              <a:ext uri="{28A0092B-C50C-407E-A947-70E740481C1C}">
                <a14:useLocalDpi xmlns:a14="http://schemas.microsoft.com/office/drawing/2010/main" val="0"/>
              </a:ext>
            </a:extLst>
          </a:blip>
          <a:srcRect/>
          <a:stretch>
            <a:fillRect/>
          </a:stretch>
        </p:blipFill>
        <p:spPr bwMode="auto">
          <a:xfrm>
            <a:off x="9567081" y="4259617"/>
            <a:ext cx="2113679" cy="2291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349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780" y="1123836"/>
            <a:ext cx="3741489" cy="4601183"/>
          </a:xfrm>
        </p:spPr>
        <p:txBody>
          <a:bodyPr>
            <a:normAutofit/>
          </a:bodyPr>
          <a:lstStyle/>
          <a:p>
            <a:pPr algn="ctr"/>
            <a:r>
              <a:rPr lang="fr-FR" b="1" dirty="0">
                <a:latin typeface="Cambria" panose="02040503050406030204" pitchFamily="18" charset="0"/>
              </a:rPr>
              <a:t>Explication du circuit et du fonctionnement du capteur</a:t>
            </a:r>
            <a:endParaRPr lang="fr-FR" dirty="0">
              <a:latin typeface="Cambria" panose="02040503050406030204" pitchFamily="18" charset="0"/>
            </a:endParaRPr>
          </a:p>
        </p:txBody>
      </p:sp>
      <p:sp>
        <p:nvSpPr>
          <p:cNvPr id="5" name="ZoneTexte 4"/>
          <p:cNvSpPr txBox="1"/>
          <p:nvPr/>
        </p:nvSpPr>
        <p:spPr>
          <a:xfrm>
            <a:off x="3926046" y="554410"/>
            <a:ext cx="7541704" cy="5740033"/>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a:t>
            </a:r>
            <a:r>
              <a:rPr lang="fr-FR" dirty="0"/>
              <a:t> </a:t>
            </a:r>
            <a:r>
              <a:rPr lang="fr-FR" dirty="0">
                <a:ln w="0"/>
                <a:solidFill>
                  <a:schemeClr val="accent1"/>
                </a:solidFill>
                <a:effectLst>
                  <a:outerShdw blurRad="38100" dist="25400" dir="5400000" algn="ctr" rotWithShape="0">
                    <a:srgbClr val="6E747A">
                      <a:alpha val="43000"/>
                    </a:srgbClr>
                  </a:outerShdw>
                </a:effectLst>
              </a:rPr>
              <a:t>Pourquoi parle-t-on de capteur capacitif ?</a:t>
            </a:r>
          </a:p>
          <a:p>
            <a:endParaRPr lang="fr-FR" sz="1050" dirty="0"/>
          </a:p>
          <a:p>
            <a:endParaRPr lang="fr-FR" sz="1050" dirty="0"/>
          </a:p>
          <a:p>
            <a:r>
              <a:rPr lang="fr-FR" b="1" dirty="0"/>
              <a:t>Rôle</a:t>
            </a:r>
            <a:r>
              <a:rPr lang="fr-FR" dirty="0"/>
              <a:t> </a:t>
            </a:r>
            <a:r>
              <a:rPr lang="fr-FR" i="1" dirty="0"/>
              <a:t>: </a:t>
            </a:r>
            <a:r>
              <a:rPr lang="fr-FR" i="1" dirty="0">
                <a:solidFill>
                  <a:srgbClr val="00B050"/>
                </a:solidFill>
              </a:rPr>
              <a:t>reconnaître tout type d’objets + permettre de reconnaître s’il y a la présence d’un fluide ou pas</a:t>
            </a:r>
          </a:p>
          <a:p>
            <a:endParaRPr lang="fr-FR" dirty="0"/>
          </a:p>
          <a:p>
            <a:endParaRPr lang="fr-FR" dirty="0"/>
          </a:p>
          <a:p>
            <a:r>
              <a:rPr lang="fr-FR" dirty="0"/>
              <a:t>		</a:t>
            </a:r>
            <a:r>
              <a:rPr lang="fr-FR" sz="1600" dirty="0"/>
              <a:t>Le capteur est composé de plusieurs éléments : </a:t>
            </a:r>
          </a:p>
          <a:p>
            <a:pPr lvl="0" fontAlgn="base"/>
            <a:r>
              <a:rPr lang="fr-FR" sz="1600" dirty="0"/>
              <a:t>			• Un oscillateur</a:t>
            </a:r>
          </a:p>
          <a:p>
            <a:pPr lvl="0" fontAlgn="base"/>
            <a:r>
              <a:rPr lang="fr-FR" sz="1600" dirty="0"/>
              <a:t>			• Un démodulateur </a:t>
            </a:r>
          </a:p>
          <a:p>
            <a:pPr lvl="0" fontAlgn="base"/>
            <a:r>
              <a:rPr lang="fr-FR" sz="1600" dirty="0"/>
              <a:t>			• Un étage de sortie </a:t>
            </a:r>
          </a:p>
          <a:p>
            <a:pPr lvl="0" fontAlgn="base"/>
            <a:endParaRPr lang="fr-FR" sz="1400" dirty="0"/>
          </a:p>
          <a:p>
            <a:endParaRPr lang="fr-FR" dirty="0"/>
          </a:p>
          <a:p>
            <a:pPr algn="ctr"/>
            <a:r>
              <a:rPr lang="fr-FR" sz="1400" b="1" dirty="0"/>
              <a:t>Carte Arduino programmée avec un PWM </a:t>
            </a:r>
            <a:r>
              <a:rPr lang="fr-FR" sz="1400" dirty="0"/>
              <a:t>(Pulse </a:t>
            </a:r>
            <a:r>
              <a:rPr lang="fr-FR" sz="1400" dirty="0" err="1"/>
              <a:t>Width</a:t>
            </a:r>
            <a:r>
              <a:rPr lang="fr-FR" sz="1400" dirty="0"/>
              <a:t> Modulation) → agir comme un capteur capacitif</a:t>
            </a:r>
          </a:p>
          <a:p>
            <a:pPr algn="ctr"/>
            <a:r>
              <a:rPr lang="fr-FR" sz="1400" b="1" dirty="0"/>
              <a:t>+</a:t>
            </a:r>
          </a:p>
          <a:p>
            <a:endParaRPr lang="fr-FR" sz="600" b="1" dirty="0"/>
          </a:p>
          <a:p>
            <a:pPr algn="ctr"/>
            <a:r>
              <a:rPr lang="fr-FR" sz="1400" b="1" dirty="0"/>
              <a:t>carte Arduino programmée en oscilloscope</a:t>
            </a:r>
            <a:endParaRPr lang="fr-FR" sz="1400" dirty="0"/>
          </a:p>
          <a:p>
            <a:pPr algn="ctr"/>
            <a:r>
              <a:rPr lang="fr-FR" dirty="0"/>
              <a:t>=</a:t>
            </a:r>
          </a:p>
          <a:p>
            <a:pPr algn="ctr"/>
            <a:r>
              <a:rPr lang="fr-FR" sz="1400" dirty="0"/>
              <a:t>déterminer si l’électrode est en contact avec la peau humaine à une certaine fréquence</a:t>
            </a:r>
          </a:p>
          <a:p>
            <a:pPr algn="ctr"/>
            <a:endParaRPr lang="fr-FR" sz="1400" dirty="0"/>
          </a:p>
          <a:p>
            <a:pPr algn="ctr"/>
            <a:endParaRPr lang="fr-FR" sz="1400" dirty="0"/>
          </a:p>
          <a:p>
            <a:pPr algn="ctr"/>
            <a:r>
              <a:rPr lang="fr-FR" dirty="0"/>
              <a:t>Le corps humain remplace une résistance reliée à la masse</a:t>
            </a:r>
          </a:p>
          <a:p>
            <a:endParaRPr lang="fr-FR" dirty="0"/>
          </a:p>
        </p:txBody>
      </p:sp>
    </p:spTree>
    <p:extLst>
      <p:ext uri="{BB962C8B-B14F-4D97-AF65-F5344CB8AC3E}">
        <p14:creationId xmlns:p14="http://schemas.microsoft.com/office/powerpoint/2010/main" val="3251469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732" y="3371967"/>
            <a:ext cx="877359" cy="1104032"/>
          </a:xfrm>
          <a:prstGeom prst="rect">
            <a:avLst/>
          </a:prstGeom>
        </p:spPr>
      </p:pic>
      <p:sp>
        <p:nvSpPr>
          <p:cNvPr id="8" name="Titre 1"/>
          <p:cNvSpPr>
            <a:spLocks noGrp="1"/>
          </p:cNvSpPr>
          <p:nvPr>
            <p:ph type="title"/>
          </p:nvPr>
        </p:nvSpPr>
        <p:spPr>
          <a:xfrm>
            <a:off x="0" y="1165494"/>
            <a:ext cx="3446627" cy="4601183"/>
          </a:xfrm>
        </p:spPr>
        <p:txBody>
          <a:bodyPr>
            <a:normAutofit/>
          </a:bodyPr>
          <a:lstStyle/>
          <a:p>
            <a:pPr algn="ctr"/>
            <a:r>
              <a:rPr lang="fr-FR" sz="4400" b="1" dirty="0">
                <a:latin typeface="Cambria" panose="02040503050406030204" pitchFamily="18" charset="0"/>
              </a:rPr>
              <a:t>Présentation du prototype</a:t>
            </a:r>
          </a:p>
        </p:txBody>
      </p:sp>
      <p:sp>
        <p:nvSpPr>
          <p:cNvPr id="9" name="Zone de texte 2"/>
          <p:cNvSpPr txBox="1">
            <a:spLocks noChangeArrowheads="1"/>
          </p:cNvSpPr>
          <p:nvPr/>
        </p:nvSpPr>
        <p:spPr bwMode="auto">
          <a:xfrm>
            <a:off x="10171715" y="1585070"/>
            <a:ext cx="1559560" cy="69913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fr-FR" sz="1200">
                <a:effectLst/>
                <a:latin typeface="Calibri" panose="020F0502020204030204" pitchFamily="34" charset="0"/>
                <a:ea typeface="Calibri" panose="020F0502020204030204" pitchFamily="34" charset="0"/>
                <a:cs typeface="Times New Roman" panose="02020603050405020304" pitchFamily="18" charset="0"/>
              </a:rPr>
              <a:t>(Prototype réalisé sur le logiciel Fritzing)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386" y="4475999"/>
            <a:ext cx="2319338" cy="1739504"/>
          </a:xfrm>
          <a:prstGeom prst="rect">
            <a:avLst/>
          </a:prstGeom>
          <a:ln>
            <a:noFill/>
          </a:ln>
          <a:effectLst>
            <a:outerShdw blurRad="292100" dist="139700" dir="2700000" algn="tl" rotWithShape="0">
              <a:srgbClr val="333333">
                <a:alpha val="65000"/>
              </a:srgbClr>
            </a:outerShdw>
          </a:effec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0627" y="4475999"/>
            <a:ext cx="2319338" cy="1739504"/>
          </a:xfrm>
          <a:prstGeom prst="rect">
            <a:avLst/>
          </a:prstGeom>
          <a:ln>
            <a:noFill/>
          </a:ln>
          <a:effectLst>
            <a:outerShdw blurRad="292100" dist="139700" dir="2700000" algn="tl" rotWithShape="0">
              <a:srgbClr val="333333">
                <a:alpha val="65000"/>
              </a:srgbClr>
            </a:outerShdw>
          </a:effectLst>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4145" y="4475999"/>
            <a:ext cx="2319338" cy="1739504"/>
          </a:xfrm>
          <a:prstGeom prst="rect">
            <a:avLst/>
          </a:prstGeom>
          <a:ln>
            <a:noFill/>
          </a:ln>
          <a:effectLst>
            <a:outerShdw blurRad="292100" dist="139700" dir="2700000" algn="tl" rotWithShape="0">
              <a:srgbClr val="333333">
                <a:alpha val="65000"/>
              </a:srgbClr>
            </a:outerShdw>
          </a:effectLst>
        </p:spPr>
      </p:pic>
      <p:sp>
        <p:nvSpPr>
          <p:cNvPr id="13" name="ZoneTexte 12"/>
          <p:cNvSpPr txBox="1"/>
          <p:nvPr/>
        </p:nvSpPr>
        <p:spPr>
          <a:xfrm>
            <a:off x="9372600" y="6329363"/>
            <a:ext cx="2240883" cy="338554"/>
          </a:xfrm>
          <a:prstGeom prst="rect">
            <a:avLst/>
          </a:prstGeom>
          <a:noFill/>
        </p:spPr>
        <p:txBody>
          <a:bodyPr wrap="square" rtlCol="0">
            <a:spAutoFit/>
          </a:bodyPr>
          <a:lstStyle/>
          <a:p>
            <a:pPr algn="ctr"/>
            <a:r>
              <a:rPr lang="fr-FR" sz="1600" i="1" dirty="0"/>
              <a:t>(clignotant)</a:t>
            </a:r>
          </a:p>
        </p:txBody>
      </p:sp>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771212"/>
            <a:ext cx="3579834" cy="1444291"/>
          </a:xfrm>
          <a:prstGeom prst="rect">
            <a:avLst/>
          </a:prstGeom>
          <a:ln>
            <a:noFill/>
          </a:ln>
          <a:effectLst>
            <a:outerShdw blurRad="292100" dist="139700" dir="2700000" algn="tl" rotWithShape="0">
              <a:srgbClr val="333333">
                <a:alpha val="65000"/>
              </a:srgbClr>
            </a:outerShdw>
          </a:effectLst>
        </p:spPr>
      </p:pic>
      <p:sp>
        <p:nvSpPr>
          <p:cNvPr id="15" name="ZoneTexte 14"/>
          <p:cNvSpPr txBox="1"/>
          <p:nvPr/>
        </p:nvSpPr>
        <p:spPr>
          <a:xfrm>
            <a:off x="932027" y="6342147"/>
            <a:ext cx="2514600" cy="338554"/>
          </a:xfrm>
          <a:prstGeom prst="rect">
            <a:avLst/>
          </a:prstGeom>
          <a:noFill/>
        </p:spPr>
        <p:txBody>
          <a:bodyPr wrap="square" rtlCol="0">
            <a:spAutoFit/>
          </a:bodyPr>
          <a:lstStyle/>
          <a:p>
            <a:r>
              <a:rPr lang="fr-FR" sz="1600" i="1" dirty="0"/>
              <a:t>(console ordinateur)</a:t>
            </a:r>
          </a:p>
        </p:txBody>
      </p:sp>
      <p:pic>
        <p:nvPicPr>
          <p:cNvPr id="16" name="Image 15" descr="C:\Users\Juliette PORTE\AppData\Local\Microsoft\Windows\INetCacheContent.Word\15046208_1125809320830683_1615968166_n.png.jpg"/>
          <p:cNvPicPr/>
          <p:nvPr/>
        </p:nvPicPr>
        <p:blipFill>
          <a:blip r:embed="rId8">
            <a:extLst>
              <a:ext uri="{28A0092B-C50C-407E-A947-70E740481C1C}">
                <a14:useLocalDpi xmlns:a14="http://schemas.microsoft.com/office/drawing/2010/main" val="0"/>
              </a:ext>
            </a:extLst>
          </a:blip>
          <a:srcRect/>
          <a:stretch>
            <a:fillRect/>
          </a:stretch>
        </p:blipFill>
        <p:spPr bwMode="auto">
          <a:xfrm>
            <a:off x="4873405" y="212631"/>
            <a:ext cx="4657061" cy="3117578"/>
          </a:xfrm>
          <a:prstGeom prst="rect">
            <a:avLst/>
          </a:prstGeom>
          <a:ln>
            <a:noFill/>
          </a:ln>
          <a:effectLst>
            <a:outerShdw blurRad="292100" dist="139700" dir="2700000" algn="tl" rotWithShape="0">
              <a:srgbClr val="333333">
                <a:alpha val="65000"/>
              </a:srgbClr>
            </a:outerShdw>
          </a:effectLst>
        </p:spPr>
      </p:pic>
      <p:cxnSp>
        <p:nvCxnSpPr>
          <p:cNvPr id="6" name="Connecteur droit 5"/>
          <p:cNvCxnSpPr/>
          <p:nvPr/>
        </p:nvCxnSpPr>
        <p:spPr>
          <a:xfrm>
            <a:off x="6221283" y="3070244"/>
            <a:ext cx="8389" cy="4781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07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a:bodyPr>
          <a:lstStyle/>
          <a:p>
            <a:pPr algn="ctr"/>
            <a:r>
              <a:rPr lang="fr-FR" sz="4400" b="1" dirty="0">
                <a:latin typeface="Cambria" panose="02040503050406030204" pitchFamily="18" charset="0"/>
              </a:rPr>
              <a:t>Bilan du projet</a:t>
            </a:r>
          </a:p>
        </p:txBody>
      </p:sp>
      <p:sp>
        <p:nvSpPr>
          <p:cNvPr id="5" name="ZoneTexte 4"/>
          <p:cNvSpPr txBox="1"/>
          <p:nvPr/>
        </p:nvSpPr>
        <p:spPr>
          <a:xfrm>
            <a:off x="4437776" y="1543574"/>
            <a:ext cx="7080308" cy="3139321"/>
          </a:xfrm>
          <a:prstGeom prst="rect">
            <a:avLst/>
          </a:prstGeom>
          <a:noFill/>
        </p:spPr>
        <p:txBody>
          <a:bodyPr wrap="square" rtlCol="0">
            <a:spAutoFit/>
          </a:bodyPr>
          <a:lstStyle/>
          <a:p>
            <a:r>
              <a:rPr lang="fr-FR" dirty="0">
                <a:ln w="0"/>
                <a:solidFill>
                  <a:schemeClr val="accent1"/>
                </a:solidFill>
                <a:effectLst>
                  <a:outerShdw blurRad="38100" dist="25400" dir="5400000" algn="ctr" rotWithShape="0">
                    <a:srgbClr val="6E747A">
                      <a:alpha val="43000"/>
                    </a:srgbClr>
                  </a:outerShdw>
                </a:effectLst>
              </a:rPr>
              <a:t>→</a:t>
            </a:r>
            <a:r>
              <a:rPr lang="fr-FR" dirty="0"/>
              <a:t> Problème rencontré sur le programme de la deuxième expérience : expérience 2 dans la précipitation</a:t>
            </a:r>
          </a:p>
          <a:p>
            <a:endParaRPr lang="fr-FR" dirty="0"/>
          </a:p>
          <a:p>
            <a:endParaRPr lang="fr-FR" dirty="0"/>
          </a:p>
          <a:p>
            <a:r>
              <a:rPr lang="fr-FR" dirty="0">
                <a:ln w="0"/>
                <a:solidFill>
                  <a:schemeClr val="accent1"/>
                </a:solidFill>
                <a:effectLst>
                  <a:outerShdw blurRad="38100" dist="25400" dir="5400000" algn="ctr" rotWithShape="0">
                    <a:srgbClr val="6E747A">
                      <a:alpha val="43000"/>
                    </a:srgbClr>
                  </a:outerShdw>
                </a:effectLst>
              </a:rPr>
              <a:t>→</a:t>
            </a:r>
            <a:r>
              <a:rPr lang="fr-FR" dirty="0"/>
              <a:t> Le prototype final rempli 3 objectifs sur 4 (pas de détection 2 doigts)</a:t>
            </a:r>
          </a:p>
          <a:p>
            <a:endParaRPr lang="fr-FR" dirty="0"/>
          </a:p>
          <a:p>
            <a:endParaRPr lang="fr-FR" dirty="0"/>
          </a:p>
          <a:p>
            <a:r>
              <a:rPr lang="fr-FR" dirty="0">
                <a:ln w="0"/>
                <a:solidFill>
                  <a:schemeClr val="accent1"/>
                </a:solidFill>
                <a:effectLst>
                  <a:outerShdw blurRad="38100" dist="25400" dir="5400000" algn="ctr" rotWithShape="0">
                    <a:srgbClr val="6E747A">
                      <a:alpha val="43000"/>
                    </a:srgbClr>
                  </a:outerShdw>
                </a:effectLst>
              </a:rPr>
              <a:t>→</a:t>
            </a:r>
            <a:r>
              <a:rPr lang="fr-FR" dirty="0"/>
              <a:t> Rajout de la fonctionnalité des LED</a:t>
            </a:r>
          </a:p>
          <a:p>
            <a:endParaRPr lang="fr-FR" dirty="0"/>
          </a:p>
          <a:p>
            <a:endParaRPr lang="fr-FR" dirty="0"/>
          </a:p>
          <a:p>
            <a:r>
              <a:rPr lang="fr-FR" dirty="0">
                <a:ln w="0"/>
                <a:solidFill>
                  <a:schemeClr val="accent1"/>
                </a:solidFill>
                <a:effectLst>
                  <a:outerShdw blurRad="38100" dist="25400" dir="5400000" algn="ctr" rotWithShape="0">
                    <a:srgbClr val="6E747A">
                      <a:alpha val="43000"/>
                    </a:srgbClr>
                  </a:outerShdw>
                </a:effectLst>
              </a:rPr>
              <a:t>→ </a:t>
            </a:r>
            <a:r>
              <a:rPr lang="fr-FR" dirty="0">
                <a:ln w="0"/>
                <a:effectLst>
                  <a:outerShdw blurRad="38100" dist="19050" dir="2700000" algn="tl" rotWithShape="0">
                    <a:schemeClr val="dk1">
                      <a:alpha val="40000"/>
                    </a:schemeClr>
                  </a:outerShdw>
                </a:effectLst>
              </a:rPr>
              <a:t>Bonne entente dans le groupe bien mené par notre chef de projet</a:t>
            </a:r>
            <a:endParaRPr lang="fr-FR"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44690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adre">
  <a:themeElements>
    <a:clrScheme name="Personnalisé 2">
      <a:dk1>
        <a:srgbClr val="2F2B20"/>
      </a:dk1>
      <a:lt1>
        <a:srgbClr val="FFFFFF"/>
      </a:lt1>
      <a:dk2>
        <a:srgbClr val="DFD9CF"/>
      </a:dk2>
      <a:lt2>
        <a:srgbClr val="ACEBF2"/>
      </a:lt2>
      <a:accent1>
        <a:srgbClr val="679B9A"/>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TM03457475[[fn=Cadre]]</Template>
  <TotalTime>187</TotalTime>
  <Words>277</Words>
  <Application>Microsoft Office PowerPoint</Application>
  <PresentationFormat>Grand écran</PresentationFormat>
  <Paragraphs>80</Paragraphs>
  <Slides>6</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Calibri</vt:lpstr>
      <vt:lpstr>Calibri Light</vt:lpstr>
      <vt:lpstr>Cambria</vt:lpstr>
      <vt:lpstr>Cambria Math</vt:lpstr>
      <vt:lpstr>Corbel</vt:lpstr>
      <vt:lpstr>Tahoma</vt:lpstr>
      <vt:lpstr>Times New Roman</vt:lpstr>
      <vt:lpstr>Wingdings 2</vt:lpstr>
      <vt:lpstr>Cadre</vt:lpstr>
      <vt:lpstr>Présentation PowerPoint</vt:lpstr>
      <vt:lpstr>Contexte</vt:lpstr>
      <vt:lpstr>Résultat des expériences</vt:lpstr>
      <vt:lpstr>Explication du circuit et du fonctionnement du capteur</vt:lpstr>
      <vt:lpstr>Présentation du prototype</vt:lpstr>
      <vt:lpstr>Bilan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Juliette PORTE</dc:creator>
  <cp:lastModifiedBy>Juliette PORTE</cp:lastModifiedBy>
  <cp:revision>14</cp:revision>
  <dcterms:created xsi:type="dcterms:W3CDTF">2016-11-16T09:55:05Z</dcterms:created>
  <dcterms:modified xsi:type="dcterms:W3CDTF">2016-11-16T13:02:52Z</dcterms:modified>
</cp:coreProperties>
</file>