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298" r:id="rId13"/>
    <p:sldId id="324" r:id="rId14"/>
    <p:sldId id="299" r:id="rId15"/>
    <p:sldId id="312" r:id="rId16"/>
    <p:sldId id="314" r:id="rId17"/>
    <p:sldId id="325" r:id="rId18"/>
    <p:sldId id="318" r:id="rId19"/>
    <p:sldId id="293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1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A9F-5611-4548-8870-FD850D98FAA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AC7-1647-0241-A0EB-12DC00B8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ZFS (from Sun / Oracle) – unique in that it carries out both file management and volume management</a:t>
            </a:r>
          </a:p>
          <a:p>
            <a:r>
              <a:rPr lang="en-US" dirty="0" err="1"/>
              <a:t>glusterfs</a:t>
            </a:r>
            <a:r>
              <a:rPr lang="en-US" dirty="0"/>
              <a:t> (now from Red Hat) – scale-out network-attached storage file system – private/public cloud based systems – unified name </a:t>
            </a:r>
            <a:r>
              <a:rPr lang="en-US" dirty="0" err="1"/>
              <a:t>sapce</a:t>
            </a:r>
            <a:r>
              <a:rPr lang="en-US" dirty="0"/>
              <a:t> for storage, compute and I/O resources</a:t>
            </a:r>
          </a:p>
          <a:p>
            <a:r>
              <a:rPr lang="en-US" dirty="0"/>
              <a:t>NFS (Sun1984)  - original distributed file system often used on Unix and </a:t>
            </a:r>
            <a:r>
              <a:rPr lang="en-US" dirty="0" err="1"/>
              <a:t>unix</a:t>
            </a:r>
            <a:r>
              <a:rPr lang="en-US" dirty="0"/>
              <a:t>-like systems</a:t>
            </a:r>
          </a:p>
          <a:p>
            <a:r>
              <a:rPr lang="en-US" dirty="0"/>
              <a:t>parquet – columnar storage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8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.com/blog/2018/05/03/benchmarking-apache-spark-on-a-single-node-mach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Conclusions and Recap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F5FCD88C-F32C-B543-9375-30C73112D39F}"/>
              </a:ext>
            </a:extLst>
          </p:cNvPr>
          <p:cNvSpPr txBox="1">
            <a:spLocks/>
          </p:cNvSpPr>
          <p:nvPr/>
        </p:nvSpPr>
        <p:spPr bwMode="auto">
          <a:xfrm>
            <a:off x="1371824" y="4162310"/>
            <a:ext cx="6400354" cy="17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Julie Weeds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dirty="0" err="1"/>
              <a:t>visualise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SQL database?</a:t>
            </a:r>
          </a:p>
          <a:p>
            <a:r>
              <a:rPr lang="en-US" dirty="0"/>
              <a:t>From a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  <a:p>
            <a:r>
              <a:rPr lang="en-US" dirty="0"/>
              <a:t>Generate charts in Python Spark?</a:t>
            </a:r>
          </a:p>
          <a:p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/ Queuing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 of making the choice</a:t>
            </a:r>
          </a:p>
          <a:p>
            <a:pPr lvl="1"/>
            <a:r>
              <a:rPr lang="en-US" dirty="0"/>
              <a:t>The protocol</a:t>
            </a:r>
          </a:p>
          <a:p>
            <a:pPr lvl="1"/>
            <a:r>
              <a:rPr lang="en-US" dirty="0"/>
              <a:t>The middleware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 err="1"/>
              <a:t>ZeroMQ</a:t>
            </a:r>
            <a:r>
              <a:rPr lang="en-US" dirty="0"/>
              <a:t>, MQTT, AMQP, STOMP, Kafka Protocol, </a:t>
            </a:r>
            <a:r>
              <a:rPr lang="en-US" dirty="0" err="1"/>
              <a:t>Rendevouz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Middleware	</a:t>
            </a:r>
          </a:p>
          <a:p>
            <a:pPr lvl="1"/>
            <a:r>
              <a:rPr lang="en-US" dirty="0"/>
              <a:t>Kafka, Apollo, </a:t>
            </a:r>
            <a:r>
              <a:rPr lang="en-US" dirty="0" err="1"/>
              <a:t>Mosquitto</a:t>
            </a:r>
            <a:r>
              <a:rPr lang="en-US" dirty="0"/>
              <a:t>, </a:t>
            </a:r>
            <a:r>
              <a:rPr lang="en-US" dirty="0" err="1"/>
              <a:t>QPid</a:t>
            </a:r>
            <a:r>
              <a:rPr lang="en-US" dirty="0"/>
              <a:t>, WSO2,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Covered in detail already</a:t>
            </a:r>
          </a:p>
          <a:p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YARN</a:t>
            </a:r>
          </a:p>
          <a:p>
            <a:r>
              <a:rPr lang="en-US" dirty="0" err="1"/>
              <a:t>Mesos</a:t>
            </a:r>
            <a:endParaRPr lang="en-US" dirty="0"/>
          </a:p>
          <a:p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683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products</a:t>
            </a:r>
          </a:p>
          <a:p>
            <a:pPr lvl="1"/>
            <a:r>
              <a:rPr lang="en-US" dirty="0"/>
              <a:t>Tableau, </a:t>
            </a:r>
            <a:r>
              <a:rPr lang="en-US" dirty="0" err="1"/>
              <a:t>Qlik</a:t>
            </a:r>
            <a:r>
              <a:rPr lang="en-US" dirty="0"/>
              <a:t>, SAS, </a:t>
            </a:r>
            <a:r>
              <a:rPr lang="en-US" dirty="0" err="1"/>
              <a:t>GoodData</a:t>
            </a:r>
            <a:endParaRPr lang="en-US" dirty="0"/>
          </a:p>
          <a:p>
            <a:r>
              <a:rPr lang="en-US" dirty="0"/>
              <a:t>Web-based systems</a:t>
            </a:r>
          </a:p>
          <a:p>
            <a:pPr lvl="1"/>
            <a:r>
              <a:rPr lang="en-US" dirty="0"/>
              <a:t>Tableau Public, </a:t>
            </a:r>
            <a:r>
              <a:rPr lang="en-US" dirty="0" err="1"/>
              <a:t>Datawrapper</a:t>
            </a:r>
            <a:r>
              <a:rPr lang="en-US" dirty="0"/>
              <a:t>, Raw,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Developer oriented</a:t>
            </a:r>
          </a:p>
          <a:p>
            <a:pPr lvl="1"/>
            <a:r>
              <a:rPr lang="en-US" dirty="0"/>
              <a:t>D3.js, </a:t>
            </a:r>
            <a:r>
              <a:rPr lang="en-US" dirty="0" err="1"/>
              <a:t>dygraphs</a:t>
            </a:r>
            <a:r>
              <a:rPr lang="en-US" dirty="0"/>
              <a:t>, Python charting, Leaflet, Fusion Charts, Google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top 10 big data 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MapR</a:t>
            </a:r>
            <a:r>
              <a:rPr lang="en-US" dirty="0"/>
              <a:t> – Apache Hadoop</a:t>
            </a:r>
          </a:p>
          <a:p>
            <a:r>
              <a:rPr lang="en-US" dirty="0" err="1"/>
              <a:t>MemSQL</a:t>
            </a:r>
            <a:endParaRPr lang="en-US" dirty="0"/>
          </a:p>
          <a:p>
            <a:r>
              <a:rPr lang="en-US" dirty="0" err="1"/>
              <a:t>Databricks</a:t>
            </a:r>
            <a:r>
              <a:rPr lang="en-US" dirty="0"/>
              <a:t> – Apache Spark</a:t>
            </a:r>
          </a:p>
          <a:p>
            <a:r>
              <a:rPr lang="en-US" dirty="0" err="1"/>
              <a:t>Platfora</a:t>
            </a:r>
            <a:r>
              <a:rPr lang="en-US" dirty="0"/>
              <a:t> – Apache Hadoop</a:t>
            </a:r>
          </a:p>
          <a:p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Teradata – Apache Hadoop</a:t>
            </a:r>
          </a:p>
          <a:p>
            <a:r>
              <a:rPr lang="en-US" dirty="0" err="1"/>
              <a:t>Palantir</a:t>
            </a:r>
            <a:r>
              <a:rPr lang="en-US" dirty="0"/>
              <a:t> – Hadoop, Cassandra,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Premise</a:t>
            </a:r>
          </a:p>
          <a:p>
            <a:r>
              <a:rPr lang="en-US" dirty="0" err="1"/>
              <a:t>Datameer</a:t>
            </a:r>
            <a:r>
              <a:rPr lang="en-US" dirty="0"/>
              <a:t> – Apache Hadoop</a:t>
            </a:r>
          </a:p>
          <a:p>
            <a:r>
              <a:rPr lang="en-US" dirty="0" err="1"/>
              <a:t>Cloudera</a:t>
            </a:r>
            <a:r>
              <a:rPr lang="en-US" dirty="0"/>
              <a:t> – Apache Hadoop</a:t>
            </a:r>
          </a:p>
          <a:p>
            <a:r>
              <a:rPr lang="en-US" dirty="0" err="1"/>
              <a:t>Hortonworks</a:t>
            </a:r>
            <a:r>
              <a:rPr lang="en-US" dirty="0"/>
              <a:t> – Apache Hadoop</a:t>
            </a:r>
          </a:p>
          <a:p>
            <a:r>
              <a:rPr lang="en-US" dirty="0" err="1"/>
              <a:t>MongoDB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r>
              <a:rPr lang="en-US" dirty="0" err="1"/>
              <a:t>Trifacta</a:t>
            </a:r>
            <a:r>
              <a:rPr lang="en-US" dirty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JVM – Trisha Gee – Tuesday 16:15</a:t>
            </a: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B73-56A3-F74D-9023-72EA6BE8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Trustradius</a:t>
            </a:r>
            <a:r>
              <a:rPr lang="en-US" dirty="0"/>
              <a:t> big data companies to watch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8C99-288B-0D4C-AA3B-4D3C8648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5" y="1600200"/>
            <a:ext cx="4331832" cy="4428067"/>
          </a:xfrm>
        </p:spPr>
        <p:txBody>
          <a:bodyPr>
            <a:normAutofit/>
          </a:bodyPr>
          <a:lstStyle/>
          <a:p>
            <a:r>
              <a:rPr lang="en-US" sz="2200" dirty="0"/>
              <a:t>Business Analytics</a:t>
            </a:r>
          </a:p>
          <a:p>
            <a:pPr lvl="1"/>
            <a:r>
              <a:rPr lang="en-US" sz="2200" dirty="0"/>
              <a:t>Alteryx</a:t>
            </a:r>
          </a:p>
          <a:p>
            <a:pPr lvl="1"/>
            <a:r>
              <a:rPr lang="en-US" sz="2200" dirty="0"/>
              <a:t>Arcadia Data</a:t>
            </a:r>
          </a:p>
          <a:p>
            <a:pPr lvl="1"/>
            <a:r>
              <a:rPr lang="en-US" sz="2200" dirty="0" err="1"/>
              <a:t>ClearStory</a:t>
            </a:r>
            <a:r>
              <a:rPr lang="en-US" sz="2200" dirty="0"/>
              <a:t> Data</a:t>
            </a:r>
          </a:p>
          <a:p>
            <a:pPr lvl="1"/>
            <a:r>
              <a:rPr lang="en-US" sz="2200" dirty="0" err="1"/>
              <a:t>Cooladata</a:t>
            </a:r>
            <a:endParaRPr lang="en-US" sz="2200" dirty="0"/>
          </a:p>
          <a:p>
            <a:r>
              <a:rPr lang="en-US" sz="2200" dirty="0"/>
              <a:t>Data management and integration</a:t>
            </a:r>
          </a:p>
          <a:p>
            <a:pPr lvl="1"/>
            <a:r>
              <a:rPr lang="en-US" sz="2200" dirty="0" err="1"/>
              <a:t>Actian</a:t>
            </a:r>
            <a:endParaRPr lang="en-US" sz="2200" dirty="0"/>
          </a:p>
          <a:p>
            <a:pPr lvl="1"/>
            <a:r>
              <a:rPr lang="en-US" sz="2200" dirty="0" err="1"/>
              <a:t>Alation</a:t>
            </a:r>
            <a:endParaRPr lang="en-US" sz="2200" dirty="0"/>
          </a:p>
          <a:p>
            <a:pPr lvl="1"/>
            <a:r>
              <a:rPr lang="en-US" sz="2200" dirty="0" err="1"/>
              <a:t>Attunity</a:t>
            </a:r>
            <a:endParaRPr lang="en-US" sz="2200" dirty="0"/>
          </a:p>
          <a:p>
            <a:pPr lvl="1"/>
            <a:r>
              <a:rPr lang="en-US" sz="2200" dirty="0" err="1"/>
              <a:t>Iguazio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D94E9-ACBD-FC45-8149-6D1B54CD3714}"/>
              </a:ext>
            </a:extLst>
          </p:cNvPr>
          <p:cNvSpPr txBox="1">
            <a:spLocks/>
          </p:cNvSpPr>
          <p:nvPr/>
        </p:nvSpPr>
        <p:spPr>
          <a:xfrm>
            <a:off x="4707467" y="1600200"/>
            <a:ext cx="4331832" cy="44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Big data platforms</a:t>
            </a:r>
          </a:p>
          <a:p>
            <a:pPr lvl="1"/>
            <a:r>
              <a:rPr lang="en-US" sz="2200" b="1" dirty="0"/>
              <a:t>Hortonworks</a:t>
            </a:r>
          </a:p>
          <a:p>
            <a:pPr lvl="1"/>
            <a:r>
              <a:rPr lang="en-US" sz="2200" dirty="0"/>
              <a:t>Micro Focus</a:t>
            </a:r>
          </a:p>
          <a:p>
            <a:pPr lvl="1"/>
            <a:r>
              <a:rPr lang="en-US" sz="2200" b="1" dirty="0"/>
              <a:t>Teradata</a:t>
            </a:r>
          </a:p>
          <a:p>
            <a:r>
              <a:rPr lang="en-US" sz="2200" dirty="0"/>
              <a:t>Machine learning</a:t>
            </a:r>
          </a:p>
          <a:p>
            <a:pPr lvl="1"/>
            <a:r>
              <a:rPr lang="en-US" sz="2200" dirty="0" err="1"/>
              <a:t>DataRobot</a:t>
            </a:r>
            <a:endParaRPr lang="en-US" sz="2200" dirty="0"/>
          </a:p>
          <a:p>
            <a:pPr lvl="1"/>
            <a:r>
              <a:rPr lang="en-US" sz="2200" dirty="0"/>
              <a:t>H20.ai</a:t>
            </a:r>
          </a:p>
          <a:p>
            <a:pPr lvl="1"/>
            <a:r>
              <a:rPr lang="en-US" sz="2200" b="1" dirty="0"/>
              <a:t>Splunk</a:t>
            </a:r>
          </a:p>
          <a:p>
            <a:pPr lvl="1"/>
            <a:r>
              <a:rPr lang="en-US" sz="2200" dirty="0"/>
              <a:t>The Data Incubator</a:t>
            </a:r>
          </a:p>
          <a:p>
            <a:pPr lvl="1"/>
            <a:r>
              <a:rPr lang="en-US" sz="2200" dirty="0"/>
              <a:t>Domino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You are on the cutting edge</a:t>
            </a:r>
          </a:p>
          <a:p>
            <a:pPr lvl="1"/>
            <a:r>
              <a:rPr lang="en-US" sz="3600" dirty="0"/>
              <a:t>Expect to have some pain</a:t>
            </a:r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2EAC-0198-884C-B90B-633B553F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vs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D67C-2899-3548-92FD-C4AAF8C6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https://databricks.com/blog/2018/05/03/benchmarking-apache-spark-on-a-single-node-</a:t>
            </a:r>
            <a:r>
              <a:rPr lang="en-GB">
                <a:hlinkClick r:id="rId2"/>
              </a:rPr>
              <a:t>machine.html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World</a:t>
              </a:r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 </a:t>
              </a:r>
              <a:br>
                <a:rPr lang="en-US" dirty="0"/>
              </a:br>
              <a:r>
                <a:rPr lang="en-US" dirty="0"/>
                <a:t>models, </a:t>
              </a:r>
              <a:r>
                <a:rPr lang="en-US" dirty="0" err="1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Realtime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 data</a:t>
              </a:r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Store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System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DAG pipeline</a:t>
              </a:r>
              <a:br>
                <a:rPr lang="en-US" dirty="0"/>
              </a:br>
              <a:r>
                <a:rPr lang="en-US" dirty="0"/>
                <a:t>Map-Reduce</a:t>
              </a:r>
              <a:br>
                <a:rPr lang="en-US" dirty="0"/>
              </a:br>
              <a:r>
                <a:rPr lang="en-US" dirty="0"/>
                <a:t>Micro-batch </a:t>
              </a:r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NoSQL</a:t>
              </a:r>
              <a:r>
                <a:rPr lang="en-US" dirty="0"/>
                <a:t> or</a:t>
              </a:r>
              <a:br>
                <a:rPr lang="en-US" dirty="0"/>
              </a:br>
              <a:r>
                <a:rPr lang="en-US" dirty="0"/>
                <a:t>SQL database</a:t>
              </a:r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big picture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</a:t>
            </a:r>
            <a:r>
              <a:rPr lang="en-US" i="1" dirty="0"/>
              <a:t>immutable </a:t>
            </a:r>
            <a:r>
              <a:rPr lang="en-US" dirty="0"/>
              <a:t>master data</a:t>
            </a:r>
          </a:p>
          <a:p>
            <a:r>
              <a:rPr lang="en-US" dirty="0"/>
              <a:t>You create a set of processes to:</a:t>
            </a:r>
          </a:p>
          <a:p>
            <a:pPr lvl="1"/>
            <a:r>
              <a:rPr lang="en-US" dirty="0"/>
              <a:t>Collect that data</a:t>
            </a:r>
          </a:p>
          <a:p>
            <a:pPr lvl="1"/>
            <a:r>
              <a:rPr lang="en-US" dirty="0"/>
              <a:t>Store master data</a:t>
            </a:r>
          </a:p>
          <a:p>
            <a:pPr lvl="1"/>
            <a:r>
              <a:rPr lang="en-US" dirty="0"/>
              <a:t>Process data </a:t>
            </a:r>
          </a:p>
          <a:p>
            <a:pPr lvl="1"/>
            <a:r>
              <a:rPr lang="en-US" dirty="0" err="1"/>
              <a:t>Visualise</a:t>
            </a:r>
            <a:r>
              <a:rPr lang="en-US" dirty="0"/>
              <a:t> and present</a:t>
            </a:r>
          </a:p>
          <a:p>
            <a:r>
              <a:rPr lang="en-US" dirty="0"/>
              <a:t>Some of those processes act on batch and others on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Best of breed</a:t>
            </a:r>
          </a:p>
          <a:p>
            <a:pPr lvl="2"/>
            <a:r>
              <a:rPr lang="en-US" dirty="0"/>
              <a:t>Choose the best available component in each space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Choose a curated stack that a team or organization is providing/selling/supporting</a:t>
            </a:r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Minimise</a:t>
            </a:r>
            <a:r>
              <a:rPr lang="en-US" dirty="0"/>
              <a:t> the pain</a:t>
            </a:r>
          </a:p>
          <a:p>
            <a:pPr lvl="1"/>
            <a:r>
              <a:rPr lang="en-US" dirty="0"/>
              <a:t>Choose what you need when you need it</a:t>
            </a:r>
          </a:p>
          <a:p>
            <a:pPr lvl="1"/>
            <a:r>
              <a:rPr lang="en-US" dirty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ingest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  <a:p>
            <a:r>
              <a:rPr lang="en-US" dirty="0"/>
              <a:t>Live stream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Messaging system</a:t>
            </a:r>
          </a:p>
          <a:p>
            <a:r>
              <a:rPr lang="en-US" dirty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r>
              <a:rPr lang="en-US" dirty="0" err="1"/>
              <a:t>zFS</a:t>
            </a:r>
            <a:r>
              <a:rPr lang="en-US" dirty="0"/>
              <a:t> / </a:t>
            </a:r>
            <a:r>
              <a:rPr lang="en-US" dirty="0" err="1"/>
              <a:t>GlusterFS</a:t>
            </a:r>
            <a:r>
              <a:rPr lang="en-US" dirty="0"/>
              <a:t> / NFS …</a:t>
            </a:r>
          </a:p>
          <a:p>
            <a:r>
              <a:rPr lang="en-US" dirty="0"/>
              <a:t>NoSQL database </a:t>
            </a:r>
          </a:p>
          <a:p>
            <a:pPr lvl="1"/>
            <a:r>
              <a:rPr lang="en-US" dirty="0"/>
              <a:t>Mongo / HBase / Cassandra / Apache Parquet</a:t>
            </a:r>
          </a:p>
          <a:p>
            <a:r>
              <a:rPr lang="en-US" dirty="0"/>
              <a:t>CSV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process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Map Reduce</a:t>
            </a:r>
          </a:p>
          <a:p>
            <a:r>
              <a:rPr lang="en-US" dirty="0"/>
              <a:t>Hive / Pig</a:t>
            </a:r>
          </a:p>
          <a:p>
            <a:r>
              <a:rPr lang="en-US" dirty="0"/>
              <a:t>DAG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</TotalTime>
  <Words>526</Words>
  <Application>Microsoft Macintosh PowerPoint</Application>
  <PresentationFormat>On-screen Show (4:3)</PresentationFormat>
  <Paragraphs>139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Damascus</vt:lpstr>
      <vt:lpstr>Montserrat</vt:lpstr>
      <vt:lpstr>Office Theme</vt:lpstr>
      <vt:lpstr>Big Data Engineering   Conclusions and Recap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Processing approaches</vt:lpstr>
      <vt:lpstr>Cluster Management</vt:lpstr>
      <vt:lpstr>Visualisation</vt:lpstr>
      <vt:lpstr>Visualisation approaches</vt:lpstr>
      <vt:lpstr>Fortune top 10 big data companies fortune.com/2014/06/13/these-big-data-companies-are-ones-to-watch/</vt:lpstr>
      <vt:lpstr>Trustradius big data companies to watch 2018</vt:lpstr>
      <vt:lpstr>The real answer</vt:lpstr>
      <vt:lpstr>Questions?</vt:lpstr>
      <vt:lpstr>Pandas vs Pyspark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412</cp:revision>
  <cp:lastPrinted>2017-12-05T15:02:36Z</cp:lastPrinted>
  <dcterms:created xsi:type="dcterms:W3CDTF">2012-03-07T10:41:54Z</dcterms:created>
  <dcterms:modified xsi:type="dcterms:W3CDTF">2020-03-04T15:12:06Z</dcterms:modified>
</cp:coreProperties>
</file>