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60" r:id="rId5"/>
    <p:sldId id="258" r:id="rId6"/>
    <p:sldId id="265" r:id="rId7"/>
    <p:sldId id="261" r:id="rId8"/>
    <p:sldId id="263" r:id="rId9"/>
    <p:sldId id="264" r:id="rId10"/>
    <p:sldId id="266" r:id="rId11"/>
    <p:sldId id="267" r:id="rId12"/>
    <p:sldId id="273" r:id="rId13"/>
    <p:sldId id="274" r:id="rId14"/>
    <p:sldId id="275" r:id="rId15"/>
    <p:sldId id="287" r:id="rId16"/>
    <p:sldId id="288" r:id="rId17"/>
    <p:sldId id="276" r:id="rId18"/>
    <p:sldId id="277" r:id="rId19"/>
    <p:sldId id="271" r:id="rId20"/>
    <p:sldId id="278" r:id="rId21"/>
    <p:sldId id="289" r:id="rId22"/>
    <p:sldId id="269" r:id="rId23"/>
    <p:sldId id="284" r:id="rId24"/>
    <p:sldId id="285" r:id="rId25"/>
    <p:sldId id="279" r:id="rId26"/>
    <p:sldId id="280" r:id="rId27"/>
    <p:sldId id="281" r:id="rId28"/>
    <p:sldId id="282" r:id="rId29"/>
    <p:sldId id="283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/>
    <p:restoredTop sz="91867"/>
  </p:normalViewPr>
  <p:slideViewPr>
    <p:cSldViewPr snapToGrid="0" snapToObjects="1">
      <p:cViewPr varScale="1">
        <p:scale>
          <a:sx n="84" d="100"/>
          <a:sy n="84" d="100"/>
        </p:scale>
        <p:origin x="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56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Siddhi = open-source software for processing data streams in real time, written in Java, </a:t>
            </a:r>
            <a:r>
              <a:rPr lang="en-US" dirty="0" err="1"/>
              <a:t>optimised</a:t>
            </a:r>
            <a:r>
              <a:rPr lang="en-US" dirty="0"/>
              <a:t> for high performance; used by companies like Uber and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/>
              <a:t>KSQL = </a:t>
            </a:r>
            <a:r>
              <a:rPr lang="en-US" dirty="0" err="1"/>
              <a:t>strraming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for apache </a:t>
            </a:r>
            <a:r>
              <a:rPr lang="en-US" dirty="0" err="1"/>
              <a:t>karka</a:t>
            </a:r>
            <a:endParaRPr lang="en-US" dirty="0"/>
          </a:p>
          <a:p>
            <a:r>
              <a:rPr lang="en-US" dirty="0"/>
              <a:t>Sloan digital sky survey = detailed three dimensional maps of the universe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1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trying to do?</a:t>
            </a:r>
          </a:p>
          <a:p>
            <a:r>
              <a:rPr lang="en-US" dirty="0"/>
              <a:t>What errors can you see?  </a:t>
            </a:r>
          </a:p>
          <a:p>
            <a:r>
              <a:rPr lang="en-US" dirty="0"/>
              <a:t>The [0] should be outside the brackets on the 4</a:t>
            </a:r>
            <a:r>
              <a:rPr lang="en-US" baseline="30000" dirty="0"/>
              <a:t>th</a:t>
            </a:r>
            <a:r>
              <a:rPr lang="en-US" dirty="0"/>
              <a:t> line.  There is also a </a:t>
            </a:r>
            <a:r>
              <a:rPr lang="en-US" dirty="0" err="1"/>
              <a:t>probem</a:t>
            </a:r>
            <a:r>
              <a:rPr lang="en-US" dirty="0"/>
              <a:t> with using </a:t>
            </a:r>
            <a:r>
              <a:rPr lang="en-US" dirty="0" err="1"/>
              <a:t>withColumn</a:t>
            </a:r>
            <a:r>
              <a:rPr lang="en-US" dirty="0"/>
              <a:t> like this.</a:t>
            </a:r>
          </a:p>
          <a:p>
            <a:r>
              <a:rPr lang="en-US" dirty="0"/>
              <a:t>There is an end bracket missing at the end of the where statement</a:t>
            </a:r>
          </a:p>
          <a:p>
            <a:r>
              <a:rPr lang="en-US" dirty="0"/>
              <a:t>Can’t use split like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ive.apache.or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1" y="2095083"/>
            <a:ext cx="7772400" cy="14700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An overview of SQL</a:t>
            </a: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B21B8-C9EF-9040-BB64-90F024A39F76}"/>
              </a:ext>
            </a:extLst>
          </p:cNvPr>
          <p:cNvSpPr/>
          <p:nvPr/>
        </p:nvSpPr>
        <p:spPr>
          <a:xfrm>
            <a:off x="2707933" y="913106"/>
            <a:ext cx="3728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ヒラギノ角ゴ ProN W3" charset="0"/>
                <a:cs typeface="ヒラギノ角ゴ ProN W3" charset="0"/>
              </a:rPr>
              <a:t>Big Data Engineering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INSERT INTO </a:t>
            </a:r>
            <a:r>
              <a:rPr lang="en-US" dirty="0"/>
              <a:t>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(564, "Henry", "Gleeson", "1968-12-5");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INSERT INTO </a:t>
            </a:r>
            <a:r>
              <a:rPr lang="en-US" dirty="0"/>
              <a:t>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(2343, "Eleanor", "Gleeson", "1995-1-9");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Person;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2343        </a:t>
            </a:r>
            <a:r>
              <a:rPr lang="mr-IN" sz="2000" dirty="0" err="1">
                <a:latin typeface="Menlo Bold"/>
                <a:cs typeface="Menlo Bold"/>
              </a:rPr>
              <a:t>Eleanor</a:t>
            </a:r>
            <a:r>
              <a:rPr lang="mr-IN" sz="2000" dirty="0">
                <a:latin typeface="Menlo Bold"/>
                <a:cs typeface="Menlo Bold"/>
              </a:rPr>
              <a:t>     </a:t>
            </a:r>
            <a:r>
              <a:rPr lang="en-GB" sz="2000" dirty="0">
                <a:latin typeface="Menlo Bold"/>
                <a:cs typeface="Menlo Bold"/>
              </a:rPr>
              <a:t>Gleeson</a:t>
            </a:r>
            <a:r>
              <a:rPr lang="mr-IN" sz="2000" dirty="0">
                <a:latin typeface="Menlo Bold"/>
                <a:cs typeface="Menlo Bold"/>
              </a:rPr>
              <a:t>       1995-1-9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FROM </a:t>
            </a:r>
            <a:r>
              <a:rPr lang="en-US" dirty="0"/>
              <a:t>Person 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/>
              <a:t> id = 564;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*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Person 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= ”Eleanor";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dirty="0">
                <a:latin typeface="Menlo Bold"/>
                <a:cs typeface="Menlo Bold"/>
              </a:rPr>
              <a:t>id          </a:t>
            </a:r>
            <a:r>
              <a:rPr lang="en-US" sz="2000" dirty="0" err="1">
                <a:latin typeface="Menlo Bold"/>
                <a:cs typeface="Menlo Bold"/>
              </a:rPr>
              <a:t>firstname</a:t>
            </a:r>
            <a:r>
              <a:rPr lang="en-US" sz="2000" dirty="0">
                <a:latin typeface="Menlo Bold"/>
                <a:cs typeface="Menlo Bold"/>
              </a:rPr>
              <a:t>   </a:t>
            </a:r>
            <a:r>
              <a:rPr lang="en-US" sz="2000" dirty="0" err="1">
                <a:latin typeface="Menlo Bold"/>
                <a:cs typeface="Menlo Bold"/>
              </a:rPr>
              <a:t>lastname</a:t>
            </a:r>
            <a:r>
              <a:rPr lang="en-US" sz="2000" dirty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>
                <a:latin typeface="Menlo Bold"/>
                <a:cs typeface="Menlo Bold"/>
              </a:rPr>
              <a:t>2343        </a:t>
            </a:r>
            <a:r>
              <a:rPr lang="mr-IN" sz="2000" dirty="0" err="1">
                <a:latin typeface="Menlo Bold"/>
                <a:cs typeface="Menlo Bold"/>
              </a:rPr>
              <a:t>Eleanor</a:t>
            </a:r>
            <a:r>
              <a:rPr lang="mr-IN" sz="2000" dirty="0">
                <a:latin typeface="Menlo Bold"/>
                <a:cs typeface="Menlo Bold"/>
              </a:rPr>
              <a:t>     </a:t>
            </a:r>
            <a:r>
              <a:rPr lang="en-GB" sz="2000" dirty="0">
                <a:latin typeface="Menlo Bold"/>
                <a:cs typeface="Menlo Bold"/>
              </a:rPr>
              <a:t>Gleeson</a:t>
            </a:r>
            <a:r>
              <a:rPr lang="mr-IN" sz="2000" dirty="0">
                <a:latin typeface="Menlo Bold"/>
                <a:cs typeface="Menlo Bold"/>
              </a:rPr>
              <a:t>       1995-1-9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FROM</a:t>
            </a:r>
            <a:r>
              <a:rPr lang="en-US" sz="2800" dirty="0"/>
              <a:t> Person   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dirty="0">
                <a:solidFill>
                  <a:schemeClr val="accent1"/>
                </a:solidFill>
              </a:rPr>
              <a:t>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Eleanor     Smith   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</a:t>
            </a:r>
          </a:p>
        </p:txBody>
      </p:sp>
    </p:spTree>
    <p:extLst>
      <p:ext uri="{BB962C8B-B14F-4D97-AF65-F5344CB8AC3E}">
        <p14:creationId xmlns:p14="http://schemas.microsoft.com/office/powerpoint/2010/main" val="26869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FROM</a:t>
            </a:r>
            <a:r>
              <a:rPr lang="en-US" sz="2800" dirty="0"/>
              <a:t> Person   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dirty="0">
                <a:solidFill>
                  <a:schemeClr val="accent1"/>
                </a:solidFill>
              </a:rPr>
              <a:t>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Gleeson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Gleeson          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A106073-DF24-1E4F-AC6E-D3E8C4C2CF10}"/>
              </a:ext>
            </a:extLst>
          </p:cNvPr>
          <p:cNvSpPr/>
          <p:nvPr/>
        </p:nvSpPr>
        <p:spPr>
          <a:xfrm>
            <a:off x="4216400" y="3860800"/>
            <a:ext cx="372533" cy="11853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D46F8-BF8A-2744-8164-38D2BEAE4482}"/>
              </a:ext>
            </a:extLst>
          </p:cNvPr>
          <p:cNvSpPr txBox="1"/>
          <p:nvPr/>
        </p:nvSpPr>
        <p:spPr>
          <a:xfrm>
            <a:off x="4792134" y="4268799"/>
            <a:ext cx="418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rows means that an SQL database is not really a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27467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SELECT DISTINCT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FROM</a:t>
            </a:r>
            <a:r>
              <a:rPr lang="en-US" sz="2800" dirty="0"/>
              <a:t> Person   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dirty="0">
                <a:solidFill>
                  <a:schemeClr val="accent1"/>
                </a:solidFill>
              </a:rPr>
              <a:t>ORDER BY </a:t>
            </a:r>
            <a:r>
              <a:rPr lang="en-US" sz="2800" dirty="0" err="1"/>
              <a:t>firstname</a:t>
            </a:r>
            <a:r>
              <a:rPr lang="en-US" sz="2800" dirty="0"/>
              <a:t>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Gleeson          </a:t>
            </a:r>
          </a:p>
        </p:txBody>
      </p:sp>
    </p:spTree>
    <p:extLst>
      <p:ext uri="{BB962C8B-B14F-4D97-AF65-F5344CB8AC3E}">
        <p14:creationId xmlns:p14="http://schemas.microsoft.com/office/powerpoint/2010/main" val="277667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Menlo Bold"/>
                <a:cs typeface="Menlo Bold"/>
              </a:rPr>
              <a:t>SELECT</a:t>
            </a: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 err="1">
                <a:latin typeface="Menlo Bold"/>
                <a:cs typeface="Menlo Bold"/>
              </a:rPr>
              <a:t>firstname</a:t>
            </a:r>
            <a:r>
              <a:rPr lang="en-US" sz="2400" dirty="0">
                <a:latin typeface="Menlo Bold"/>
                <a:cs typeface="Menlo Bold"/>
              </a:rPr>
              <a:t>,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Menlo Bold"/>
                <a:cs typeface="Menlo Bold"/>
              </a:rPr>
              <a:t>FROM</a:t>
            </a:r>
            <a:r>
              <a:rPr lang="en-US" sz="2400" dirty="0">
                <a:latin typeface="Menlo Bold"/>
                <a:cs typeface="Menlo Bold"/>
              </a:rPr>
              <a:t> Person </a:t>
            </a:r>
            <a:br>
              <a:rPr lang="en-US" sz="2400" dirty="0">
                <a:latin typeface="Menlo Bold"/>
                <a:cs typeface="Menlo Bold"/>
              </a:rPr>
            </a:br>
            <a:r>
              <a:rPr lang="en-US" sz="2400" dirty="0">
                <a:latin typeface="Menlo Bold"/>
                <a:cs typeface="Menlo Bold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Menlo Bold"/>
                <a:cs typeface="Menlo Bold"/>
              </a:rPr>
              <a:t>ORDER BY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Menlo Bold"/>
                <a:cs typeface="Menlo Bold"/>
              </a:rPr>
              <a:t>LIMIT</a:t>
            </a:r>
            <a:r>
              <a:rPr lang="en-US" sz="2400" dirty="0">
                <a:latin typeface="Menlo Bold"/>
                <a:cs typeface="Menlo Bold"/>
              </a:rPr>
              <a:t> 1;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  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68731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Menlo Bold"/>
                <a:cs typeface="Menlo Bold"/>
              </a:rPr>
              <a:t>SELECT</a:t>
            </a:r>
            <a:r>
              <a:rPr lang="en-US" sz="2800" dirty="0">
                <a:latin typeface="Menlo Bold"/>
                <a:cs typeface="Menlo Bold"/>
              </a:rPr>
              <a:t> AVG(birthdate) </a:t>
            </a:r>
            <a:r>
              <a:rPr lang="en-US" sz="2800" dirty="0">
                <a:solidFill>
                  <a:schemeClr val="accent1"/>
                </a:solidFill>
                <a:latin typeface="Menlo Bold"/>
                <a:cs typeface="Menlo Bold"/>
              </a:rPr>
              <a:t>FROM </a:t>
            </a:r>
            <a:r>
              <a:rPr lang="en-US" sz="2800" dirty="0">
                <a:latin typeface="Menlo Bold"/>
                <a:cs typeface="Menlo Bold"/>
              </a:rPr>
              <a:t>Person;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AVG(birthdate)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--------------</a:t>
            </a:r>
          </a:p>
          <a:p>
            <a:pPr marL="0" indent="0">
              <a:buNone/>
            </a:pPr>
            <a:r>
              <a:rPr lang="mr-IN" sz="2800" dirty="0">
                <a:latin typeface="Menlo Bold"/>
                <a:cs typeface="Menlo Bold"/>
              </a:rPr>
              <a:t>1981.5        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95574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AVG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1" y="2008830"/>
            <a:ext cx="8696764" cy="2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800" dirty="0"/>
              <a:t>	DELETE FROM person WHERE ID=564;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UPDATE PERSON </a:t>
            </a:r>
          </a:p>
          <a:p>
            <a:pPr marL="0" indent="0">
              <a:buNone/>
            </a:pPr>
            <a:r>
              <a:rPr lang="en-US" sz="2400" dirty="0"/>
              <a:t>		   SET </a:t>
            </a:r>
            <a:r>
              <a:rPr lang="en-US" sz="2400" dirty="0" err="1"/>
              <a:t>firstname</a:t>
            </a:r>
            <a:r>
              <a:rPr lang="en-US" sz="2400" dirty="0"/>
              <a:t> = Henrietta WHERE ID=564;</a:t>
            </a:r>
          </a:p>
        </p:txBody>
      </p:sp>
    </p:spTree>
    <p:extLst>
      <p:ext uri="{BB962C8B-B14F-4D97-AF65-F5344CB8AC3E}">
        <p14:creationId xmlns:p14="http://schemas.microsoft.com/office/powerpoint/2010/main" val="118488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FE2F-6741-DF48-88CA-4D0DC1CA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00F6-2326-FF49-9E39-B8FF762A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SELECT DISTINCT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	Person </a:t>
            </a:r>
            <a:r>
              <a:rPr lang="en-US" dirty="0">
                <a:solidFill>
                  <a:schemeClr val="accent1"/>
                </a:solidFill>
              </a:rPr>
              <a:t>INNER JOIN </a:t>
            </a:r>
            <a:r>
              <a:rPr lang="en-US" dirty="0"/>
              <a:t>Manager ON Person(id) = 	Manager(id)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Menlo Bold"/>
                <a:cs typeface="Menlo Bold"/>
              </a:rPr>
              <a:t>firstname</a:t>
            </a:r>
            <a:r>
              <a:rPr lang="en-US" dirty="0">
                <a:latin typeface="Menlo Bold"/>
                <a:cs typeface="Menlo Bold"/>
              </a:rPr>
              <a:t>   </a:t>
            </a:r>
            <a:r>
              <a:rPr lang="en-US" dirty="0" err="1">
                <a:latin typeface="Menlo Bold"/>
                <a:cs typeface="Menlo Bold"/>
              </a:rPr>
              <a:t>lastname</a:t>
            </a:r>
            <a:r>
              <a:rPr lang="en-US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dirty="0">
                <a:latin typeface="Menlo Bold"/>
                <a:cs typeface="Menlo Bold"/>
              </a:rPr>
              <a:t>Eleanor     Smith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E2BA8-8ECD-044D-9108-7AFF429DF5C1}"/>
              </a:ext>
            </a:extLst>
          </p:cNvPr>
          <p:cNvSpPr txBox="1"/>
          <p:nvPr/>
        </p:nvSpPr>
        <p:spPr>
          <a:xfrm>
            <a:off x="6477000" y="4267200"/>
            <a:ext cx="237744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does this tell us about Eleanor Smith?</a:t>
            </a:r>
          </a:p>
        </p:txBody>
      </p:sp>
    </p:spTree>
    <p:extLst>
      <p:ext uri="{BB962C8B-B14F-4D97-AF65-F5344CB8AC3E}">
        <p14:creationId xmlns:p14="http://schemas.microsoft.com/office/powerpoint/2010/main" val="146047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very brief introduction!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more from the exercises</a:t>
            </a:r>
          </a:p>
          <a:p>
            <a:r>
              <a:rPr lang="en-US" dirty="0"/>
              <a:t>There are lots of </a:t>
            </a:r>
            <a:br>
              <a:rPr lang="en-US" dirty="0"/>
            </a:br>
            <a:r>
              <a:rPr lang="en-US" dirty="0"/>
              <a:t>resources on the Web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89" y="2429346"/>
            <a:ext cx="3019446" cy="3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5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Hive</a:t>
            </a:r>
            <a:br>
              <a:rPr lang="en-US" dirty="0"/>
            </a:br>
            <a:r>
              <a:rPr lang="en-US" sz="2700" dirty="0">
                <a:hlinkClick r:id="rId2"/>
              </a:rPr>
              <a:t>http://hive.apache.org</a:t>
            </a: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SQL except it generates Map Reduce jobs</a:t>
            </a:r>
          </a:p>
          <a:p>
            <a:r>
              <a:rPr lang="en-US" dirty="0"/>
              <a:t>Works on </a:t>
            </a:r>
            <a:r>
              <a:rPr lang="en-US" dirty="0" err="1"/>
              <a:t>Hadoop</a:t>
            </a:r>
            <a:r>
              <a:rPr lang="en-US" dirty="0"/>
              <a:t> and Spark</a:t>
            </a:r>
          </a:p>
          <a:p>
            <a:pPr lvl="1"/>
            <a:r>
              <a:rPr lang="en-US" dirty="0"/>
              <a:t>Embedded into Spark as </a:t>
            </a:r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Includes DDL (Data Definition Language) as well as SQL</a:t>
            </a:r>
          </a:p>
          <a:p>
            <a:r>
              <a:rPr lang="en-US" dirty="0"/>
              <a:t>Makes many processing tasks very 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749" y="84138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1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CREATE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viewTime</a:t>
            </a:r>
            <a:r>
              <a:rPr lang="en-US" dirty="0">
                <a:latin typeface="Lucida Console"/>
                <a:cs typeface="Lucida Console"/>
              </a:rPr>
              <a:t> INT, </a:t>
            </a:r>
            <a:r>
              <a:rPr lang="en-US" dirty="0" err="1">
                <a:latin typeface="Lucida Console"/>
                <a:cs typeface="Lucida Console"/>
              </a:rPr>
              <a:t>userid</a:t>
            </a:r>
            <a:r>
              <a:rPr lang="en-US" dirty="0">
                <a:latin typeface="Lucida Console"/>
                <a:cs typeface="Lucida Console"/>
              </a:rPr>
              <a:t> BIGINT,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page_url</a:t>
            </a:r>
            <a:r>
              <a:rPr lang="en-US" dirty="0">
                <a:latin typeface="Lucida Console"/>
                <a:cs typeface="Lucida Console"/>
              </a:rPr>
              <a:t> STRING, </a:t>
            </a:r>
            <a:r>
              <a:rPr lang="en-US" dirty="0" err="1">
                <a:latin typeface="Lucida Console"/>
                <a:cs typeface="Lucida Console"/>
              </a:rPr>
              <a:t>referrer_url</a:t>
            </a:r>
            <a:r>
              <a:rPr lang="en-US" dirty="0">
                <a:latin typeface="Lucida Console"/>
                <a:cs typeface="Lucida Console"/>
              </a:rPr>
              <a:t> STRING,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         </a:t>
            </a:r>
            <a:r>
              <a:rPr lang="en-US" dirty="0" err="1">
                <a:latin typeface="Lucida Console"/>
                <a:cs typeface="Lucida Console"/>
              </a:rPr>
              <a:t>ip</a:t>
            </a:r>
            <a:r>
              <a:rPr lang="en-US" dirty="0">
                <a:latin typeface="Lucida Console"/>
                <a:cs typeface="Lucida Console"/>
              </a:rPr>
              <a:t> STRING COMMENT 'IP Address of the User')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COMMENT 'This is the page view table'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PARTITIONED BY(</a:t>
            </a:r>
            <a:r>
              <a:rPr lang="en-US" dirty="0" err="1">
                <a:latin typeface="Lucida Console"/>
                <a:cs typeface="Lucida Console"/>
              </a:rPr>
              <a:t>dt</a:t>
            </a:r>
            <a:r>
              <a:rPr lang="en-US" dirty="0">
                <a:latin typeface="Lucida Console"/>
                <a:cs typeface="Lucida Console"/>
              </a:rPr>
              <a:t> STRING, country STRING)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STORED AS SEQUENCEFILE;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LOAD DATA LOCAL INPATH /</a:t>
            </a:r>
            <a:r>
              <a:rPr lang="en-US" dirty="0" err="1">
                <a:latin typeface="Lucida Console"/>
                <a:cs typeface="Lucida Console"/>
              </a:rPr>
              <a:t>tmp</a:t>
            </a:r>
            <a:r>
              <a:rPr lang="en-US" dirty="0">
                <a:latin typeface="Lucida Console"/>
                <a:cs typeface="Lucida Console"/>
              </a:rPr>
              <a:t>/pv_2008-06-08_us.txt INTO TABLE </a:t>
            </a:r>
            <a:r>
              <a:rPr lang="en-US" dirty="0" err="1">
                <a:latin typeface="Lucida Console"/>
                <a:cs typeface="Lucida Console"/>
              </a:rPr>
              <a:t>page_view</a:t>
            </a:r>
            <a:r>
              <a:rPr lang="en-US" dirty="0">
                <a:latin typeface="Lucida Console"/>
                <a:cs typeface="Lucida Console"/>
              </a:rPr>
              <a:t> PARTITION(date='2008-06-08', country='US')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INSERT OVERWRITE TABLE </a:t>
            </a:r>
            <a:r>
              <a:rPr lang="en-US" dirty="0" err="1">
                <a:latin typeface="Lucida Console"/>
                <a:cs typeface="Lucida Console"/>
              </a:rPr>
              <a:t>xyz_com_page_views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SELECT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r>
              <a:rPr lang="en-US" dirty="0">
                <a:latin typeface="Lucida Console"/>
                <a:cs typeface="Lucida Console"/>
              </a:rPr>
              <a:t>.*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page_views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WHERE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&gt;= '2008-03-01' AND </a:t>
            </a:r>
            <a:r>
              <a:rPr lang="en-US" dirty="0" err="1">
                <a:latin typeface="Lucida Console"/>
                <a:cs typeface="Lucida Console"/>
              </a:rPr>
              <a:t>page_views.date</a:t>
            </a:r>
            <a:r>
              <a:rPr lang="en-US" dirty="0">
                <a:latin typeface="Lucida Console"/>
                <a:cs typeface="Lucida Console"/>
              </a:rPr>
              <a:t> &lt;= '2008-03-31' AND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</a:t>
            </a:r>
            <a:r>
              <a:rPr lang="en-US" dirty="0" err="1">
                <a:latin typeface="Lucida Console"/>
                <a:cs typeface="Lucida Console"/>
              </a:rPr>
              <a:t>page_views.referrer_url</a:t>
            </a:r>
            <a:r>
              <a:rPr lang="en-US" dirty="0">
                <a:latin typeface="Lucida Console"/>
                <a:cs typeface="Lucida Console"/>
              </a:rPr>
              <a:t> like '%</a:t>
            </a:r>
            <a:r>
              <a:rPr lang="en-US" dirty="0" err="1">
                <a:latin typeface="Lucida Console"/>
                <a:cs typeface="Lucida Console"/>
              </a:rPr>
              <a:t>xyz.com</a:t>
            </a:r>
            <a:r>
              <a:rPr lang="en-US" dirty="0">
                <a:latin typeface="Lucida Console"/>
                <a:cs typeface="Lucida Console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48977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Integrates into existing Spark programs</a:t>
            </a:r>
          </a:p>
          <a:p>
            <a:pPr lvl="1"/>
            <a:r>
              <a:rPr lang="en-US" dirty="0"/>
              <a:t>Mixes SQL with Python, </a:t>
            </a:r>
            <a:r>
              <a:rPr lang="en-US" dirty="0" err="1"/>
              <a:t>Scala</a:t>
            </a:r>
            <a:r>
              <a:rPr lang="en-US" dirty="0"/>
              <a:t> or Java</a:t>
            </a:r>
          </a:p>
          <a:p>
            <a:r>
              <a:rPr lang="en-US" dirty="0"/>
              <a:t>Integrates data from CSV, Avro, Parquet, JDBC, ODBC, JSON,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Including joins across them</a:t>
            </a:r>
          </a:p>
          <a:p>
            <a:r>
              <a:rPr lang="en-US" dirty="0"/>
              <a:t>Fully supports Apache Hive</a:t>
            </a:r>
          </a:p>
          <a:p>
            <a:pPr lvl="1"/>
            <a:r>
              <a:rPr lang="en-US" i="1" dirty="0"/>
              <a:t>If you build it with Hive support</a:t>
            </a:r>
          </a:p>
          <a:p>
            <a:r>
              <a:rPr lang="en-US" dirty="0"/>
              <a:t>Fits into the resilient scalable model of Spark</a:t>
            </a:r>
          </a:p>
        </p:txBody>
      </p:sp>
    </p:spTree>
    <p:extLst>
      <p:ext uri="{BB962C8B-B14F-4D97-AF65-F5344CB8AC3E}">
        <p14:creationId xmlns:p14="http://schemas.microsoft.com/office/powerpoint/2010/main" val="382580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31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br>
              <a:rPr lang="en-US" dirty="0"/>
            </a:br>
            <a:r>
              <a:rPr lang="en-US" sz="3100" dirty="0"/>
              <a:t>Based on Python and R </a:t>
            </a:r>
            <a:r>
              <a:rPr lang="en-US" sz="3100" dirty="0" err="1"/>
              <a:t>dataframes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based object used by SQL</a:t>
            </a:r>
          </a:p>
          <a:p>
            <a:r>
              <a:rPr lang="en-US" dirty="0"/>
              <a:t>Offers SQL like programming </a:t>
            </a:r>
          </a:p>
          <a:p>
            <a:r>
              <a:rPr lang="en-US" dirty="0"/>
              <a:t>Supports algebraic </a:t>
            </a:r>
            <a:r>
              <a:rPr lang="en-US" dirty="0" err="1"/>
              <a:t>optimisation</a:t>
            </a:r>
            <a:r>
              <a:rPr lang="en-US" dirty="0"/>
              <a:t> and code gen</a:t>
            </a:r>
          </a:p>
          <a:p>
            <a:r>
              <a:rPr lang="en-US" dirty="0"/>
              <a:t>E.g. in </a:t>
            </a:r>
            <a:r>
              <a:rPr lang="en-US" dirty="0" err="1"/>
              <a:t>Scala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19" y="4572608"/>
            <a:ext cx="7454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8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select('</a:t>
            </a:r>
            <a:r>
              <a:rPr lang="en-US" dirty="0" err="1"/>
              <a:t>postcode’,’id</a:t>
            </a:r>
            <a:r>
              <a:rPr lang="en-US" dirty="0"/>
              <a:t>').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withColumn</a:t>
            </a:r>
            <a:r>
              <a:rPr lang="en-US" dirty="0"/>
              <a:t>('</a:t>
            </a:r>
            <a:r>
              <a:rPr lang="en-US" dirty="0" err="1"/>
              <a:t>first_pc</a:t>
            </a:r>
            <a:r>
              <a:rPr lang="en-US" dirty="0"/>
              <a:t>', </a:t>
            </a:r>
            <a:br>
              <a:rPr lang="en-US" dirty="0"/>
            </a:br>
            <a:r>
              <a:rPr lang="en-US" dirty="0"/>
              <a:t>    split(</a:t>
            </a:r>
            <a:r>
              <a:rPr lang="en-US" dirty="0" err="1"/>
              <a:t>df.postcode</a:t>
            </a:r>
            <a:r>
              <a:rPr lang="en-US" dirty="0"/>
              <a:t>, ‘\s’[0]).</a:t>
            </a:r>
            <a:br>
              <a:rPr lang="en-US" dirty="0"/>
            </a:br>
            <a:r>
              <a:rPr lang="en-US" dirty="0"/>
              <a:t>    where((col("</a:t>
            </a:r>
            <a:r>
              <a:rPr lang="en-US" dirty="0" err="1"/>
              <a:t>first_pc</a:t>
            </a:r>
            <a:r>
              <a:rPr lang="en-US" dirty="0"/>
              <a:t>") == 'SW11') or  </a:t>
            </a:r>
            <a:br>
              <a:rPr lang="en-US" dirty="0"/>
            </a:br>
            <a:r>
              <a:rPr lang="en-US" dirty="0"/>
              <a:t>                 (col("</a:t>
            </a:r>
            <a:r>
              <a:rPr lang="en-US" dirty="0" err="1"/>
              <a:t>first_pc</a:t>
            </a:r>
            <a:r>
              <a:rPr lang="en-US" dirty="0"/>
              <a:t>") == 'OX1')).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groupBy</a:t>
            </a:r>
            <a:r>
              <a:rPr lang="en-US" dirty="0"/>
              <a:t>('</a:t>
            </a:r>
            <a:r>
              <a:rPr lang="en-US" dirty="0" err="1"/>
              <a:t>first_pc</a:t>
            </a:r>
            <a:r>
              <a:rPr lang="en-US" dirty="0"/>
              <a:t>').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agg</a:t>
            </a:r>
            <a:r>
              <a:rPr lang="en-US" dirty="0"/>
              <a:t>({"id": "count"}).show()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59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SQL a User Defined Function is an extension that helps perform other functions in SQL</a:t>
            </a:r>
          </a:p>
          <a:p>
            <a:r>
              <a:rPr lang="en-US" dirty="0"/>
              <a:t>In Spark we can add our own functions (e.g. written in Python)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def</a:t>
            </a:r>
            <a:r>
              <a:rPr lang="en-US" sz="2000" dirty="0">
                <a:latin typeface="Menlo Regular"/>
                <a:cs typeface="Menlo Regular"/>
              </a:rPr>
              <a:t> squared(s):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  return s * s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sqlContext.udf.register</a:t>
            </a:r>
            <a:r>
              <a:rPr lang="en-US" sz="2000" dirty="0">
                <a:latin typeface="Menlo Regular"/>
                <a:cs typeface="Menlo Regular"/>
              </a:rPr>
              <a:t>("squared", squared)</a:t>
            </a:r>
            <a:br>
              <a:rPr lang="en-US" sz="2000" dirty="0">
                <a:latin typeface="Menlo Regular"/>
                <a:cs typeface="Menlo Regular"/>
              </a:rPr>
            </a:br>
            <a:br>
              <a:rPr lang="en-US" sz="2000" dirty="0">
                <a:latin typeface="Menlo Regular"/>
                <a:cs typeface="Menlo Regular"/>
              </a:rPr>
            </a:br>
            <a:r>
              <a:rPr lang="en-US" sz="2000" dirty="0">
                <a:latin typeface="Menlo Regular"/>
                <a:cs typeface="Menlo Regular"/>
              </a:rPr>
              <a:t>SELECT squared(age) as </a:t>
            </a:r>
            <a:r>
              <a:rPr lang="en-US" sz="2000" dirty="0" err="1">
                <a:latin typeface="Menlo Regular"/>
                <a:cs typeface="Menlo Regular"/>
              </a:rPr>
              <a:t>agesquared</a:t>
            </a:r>
            <a:r>
              <a:rPr lang="en-US" sz="2000">
                <a:latin typeface="Menlo Regular"/>
                <a:cs typeface="Menlo Regular"/>
              </a:rPr>
              <a:t> from PERSON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10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Pronounced “Sequel”</a:t>
            </a:r>
          </a:p>
          <a:p>
            <a:pPr lvl="1"/>
            <a:r>
              <a:rPr lang="en-US" dirty="0"/>
              <a:t>Originally called Sequel but changed for trademark reasons</a:t>
            </a:r>
          </a:p>
          <a:p>
            <a:r>
              <a:rPr lang="en-US" dirty="0"/>
              <a:t>Dates to 1974</a:t>
            </a:r>
          </a:p>
          <a:p>
            <a:pPr lvl="1"/>
            <a:r>
              <a:rPr lang="en-US" dirty="0"/>
              <a:t>Written by IBM (Chamberlin and Boyce)</a:t>
            </a:r>
          </a:p>
          <a:p>
            <a:pPr lvl="1"/>
            <a:r>
              <a:rPr lang="en-US" dirty="0"/>
              <a:t>Based on “A Relational Model of Data for Large Shared Data Banks” by Edward </a:t>
            </a:r>
            <a:r>
              <a:rPr lang="en-US" dirty="0" err="1"/>
              <a:t>Codd</a:t>
            </a:r>
            <a:endParaRPr lang="en-US" dirty="0"/>
          </a:p>
          <a:p>
            <a:pPr lvl="1"/>
            <a:r>
              <a:rPr lang="en-US" dirty="0"/>
              <a:t>First </a:t>
            </a:r>
            <a:r>
              <a:rPr lang="en-US" dirty="0" err="1"/>
              <a:t>commercialised</a:t>
            </a:r>
            <a:r>
              <a:rPr lang="en-US" dirty="0"/>
              <a:t> by Oracle</a:t>
            </a:r>
          </a:p>
          <a:p>
            <a:pPr lvl="1"/>
            <a:r>
              <a:rPr lang="en-US" dirty="0" err="1"/>
              <a:t>Standardised</a:t>
            </a:r>
            <a:r>
              <a:rPr lang="en-US" dirty="0"/>
              <a:t> in 1986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5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5061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terminology </a:t>
            </a:r>
            <a:br>
              <a:rPr lang="en-US" dirty="0"/>
            </a:br>
            <a:r>
              <a:rPr lang="en-US" dirty="0"/>
              <a:t>(from </a:t>
            </a:r>
            <a:r>
              <a:rPr lang="en-US" dirty="0" err="1"/>
              <a:t>Codd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07311"/>
            <a:ext cx="8890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row in a table has the same attributes (columns)</a:t>
            </a:r>
          </a:p>
          <a:p>
            <a:pPr lvl="1"/>
            <a:r>
              <a:rPr lang="en-US" dirty="0"/>
              <a:t>Relations are either tables or views on those tables</a:t>
            </a:r>
          </a:p>
          <a:p>
            <a:r>
              <a:rPr lang="en-US" dirty="0"/>
              <a:t>A </a:t>
            </a:r>
            <a:r>
              <a:rPr lang="en-US" b="1" dirty="0"/>
              <a:t>primary key </a:t>
            </a:r>
            <a:r>
              <a:rPr lang="en-US" dirty="0"/>
              <a:t>for each row uniquely identifies it</a:t>
            </a:r>
          </a:p>
          <a:p>
            <a:r>
              <a:rPr lang="en-US" dirty="0"/>
              <a:t>A </a:t>
            </a:r>
            <a:r>
              <a:rPr lang="en-US" b="1" dirty="0"/>
              <a:t>foreign key</a:t>
            </a:r>
            <a:r>
              <a:rPr lang="en-US" dirty="0"/>
              <a:t> points to another table’s primary key</a:t>
            </a:r>
          </a:p>
        </p:txBody>
      </p:sp>
    </p:spTree>
    <p:extLst>
      <p:ext uri="{BB962C8B-B14F-4D97-AF65-F5344CB8AC3E}">
        <p14:creationId xmlns:p14="http://schemas.microsoft.com/office/powerpoint/2010/main" val="27477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783156"/>
              </p:ext>
            </p:extLst>
          </p:nvPr>
        </p:nvGraphicFramePr>
        <p:xfrm>
          <a:off x="376237" y="2297517"/>
          <a:ext cx="7921096" cy="234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2587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5/12/1973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7789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1/5/1985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r>
                        <a:rPr lang="en-US" dirty="0"/>
                        <a:t>22398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Eleanor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Gleeson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10/6/1996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6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we looking at SQL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and variations are widely used </a:t>
            </a:r>
          </a:p>
          <a:p>
            <a:pPr lvl="1"/>
            <a:r>
              <a:rPr lang="en-US" dirty="0"/>
              <a:t>Not just for relational databases</a:t>
            </a:r>
          </a:p>
          <a:p>
            <a:r>
              <a:rPr lang="en-US" dirty="0"/>
              <a:t>Hive / </a:t>
            </a:r>
            <a:r>
              <a:rPr lang="en-US" dirty="0" err="1"/>
              <a:t>SparkSQL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 over big data using map-reduce techniques</a:t>
            </a:r>
          </a:p>
          <a:p>
            <a:r>
              <a:rPr lang="en-US" dirty="0"/>
              <a:t>Siddhi / KSQL / </a:t>
            </a:r>
            <a:r>
              <a:rPr lang="en-US" dirty="0" err="1"/>
              <a:t>StreamingSQL</a:t>
            </a:r>
            <a:endParaRPr lang="en-US" dirty="0"/>
          </a:p>
          <a:p>
            <a:pPr lvl="1"/>
            <a:r>
              <a:rPr lang="en-US" dirty="0"/>
              <a:t>SQL queries over real-time streaming data</a:t>
            </a:r>
          </a:p>
          <a:p>
            <a:r>
              <a:rPr lang="en-US" dirty="0"/>
              <a:t>Other SQL interfaces</a:t>
            </a:r>
          </a:p>
          <a:p>
            <a:pPr lvl="1"/>
            <a:r>
              <a:rPr lang="en-US" dirty="0"/>
              <a:t>e.g. SQL into Sloan Digital Sky Survey</a:t>
            </a:r>
          </a:p>
        </p:txBody>
      </p:sp>
    </p:spTree>
    <p:extLst>
      <p:ext uri="{BB962C8B-B14F-4D97-AF65-F5344CB8AC3E}">
        <p14:creationId xmlns:p14="http://schemas.microsoft.com/office/powerpoint/2010/main" val="25407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59C86C0-C1EE-DA4F-BAD6-3DF6482D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600"/>
            <a:ext cx="9144000" cy="537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38F18C-13F7-1F4D-BAEF-A44D07DA0612}"/>
              </a:ext>
            </a:extLst>
          </p:cNvPr>
          <p:cNvSpPr txBox="1"/>
          <p:nvPr/>
        </p:nvSpPr>
        <p:spPr>
          <a:xfrm>
            <a:off x="3139440" y="6214030"/>
            <a:ext cx="51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6A089-23DE-5446-A5D0-044988967290}"/>
              </a:ext>
            </a:extLst>
          </p:cNvPr>
          <p:cNvSpPr txBox="1"/>
          <p:nvPr/>
        </p:nvSpPr>
        <p:spPr>
          <a:xfrm>
            <a:off x="2979420" y="5882641"/>
            <a:ext cx="678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PK, FK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E750D-0DF8-B041-B6C1-23D90A52BC31}"/>
              </a:ext>
            </a:extLst>
          </p:cNvPr>
          <p:cNvCxnSpPr>
            <a:cxnSpLocks/>
          </p:cNvCxnSpPr>
          <p:nvPr/>
        </p:nvCxnSpPr>
        <p:spPr>
          <a:xfrm flipH="1">
            <a:off x="2407920" y="6521807"/>
            <a:ext cx="571500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ED4E7E-E409-5042-AB90-78377BA7AE2F}"/>
              </a:ext>
            </a:extLst>
          </p:cNvPr>
          <p:cNvCxnSpPr>
            <a:cxnSpLocks/>
          </p:cNvCxnSpPr>
          <p:nvPr/>
        </p:nvCxnSpPr>
        <p:spPr>
          <a:xfrm flipV="1">
            <a:off x="2407920" y="6018887"/>
            <a:ext cx="0" cy="50292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CA5926-56C9-1344-9DD3-2D3A96610625}"/>
              </a:ext>
            </a:extLst>
          </p:cNvPr>
          <p:cNvCxnSpPr>
            <a:cxnSpLocks/>
          </p:cNvCxnSpPr>
          <p:nvPr/>
        </p:nvCxnSpPr>
        <p:spPr>
          <a:xfrm flipV="1">
            <a:off x="2686050" y="6408251"/>
            <a:ext cx="0" cy="227111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239658-8F40-374B-A746-407641B9D186}"/>
              </a:ext>
            </a:extLst>
          </p:cNvPr>
          <p:cNvCxnSpPr>
            <a:cxnSpLocks/>
          </p:cNvCxnSpPr>
          <p:nvPr/>
        </p:nvCxnSpPr>
        <p:spPr>
          <a:xfrm flipV="1">
            <a:off x="2815590" y="6408250"/>
            <a:ext cx="0" cy="227111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STATEMENTS </a:t>
            </a:r>
            <a:br>
              <a:rPr lang="en-US" dirty="0"/>
            </a:br>
            <a:r>
              <a:rPr lang="en-US" sz="3100" dirty="0"/>
              <a:t>corresponding to the previous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CREATE TABLE </a:t>
            </a:r>
            <a:r>
              <a:rPr lang="en-US" sz="2600" dirty="0"/>
              <a:t>Person (</a:t>
            </a:r>
          </a:p>
          <a:p>
            <a:pPr marL="0" indent="0">
              <a:buNone/>
            </a:pPr>
            <a:r>
              <a:rPr lang="en-US" sz="2600" dirty="0"/>
              <a:t>  id INT,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firstname</a:t>
            </a:r>
            <a:r>
              <a:rPr lang="en-US" sz="2600" dirty="0"/>
              <a:t> VARCHAR(40),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err="1"/>
              <a:t>lastname</a:t>
            </a:r>
            <a:r>
              <a:rPr lang="en-US" sz="2600" dirty="0"/>
              <a:t> VARCHAR(40),</a:t>
            </a:r>
          </a:p>
          <a:p>
            <a:pPr marL="0" indent="0">
              <a:buNone/>
            </a:pPr>
            <a:r>
              <a:rPr lang="en-US" sz="2600" dirty="0"/>
              <a:t>  birthdate DATE,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accent1"/>
                </a:solidFill>
              </a:rPr>
              <a:t>PRIMARY KEY </a:t>
            </a:r>
            <a:r>
              <a:rPr lang="en-US" sz="2600" dirty="0"/>
              <a:t>(id)</a:t>
            </a:r>
          </a:p>
          <a:p>
            <a:pPr marL="0" indent="0">
              <a:buNone/>
            </a:pPr>
            <a:r>
              <a:rPr lang="en-US" sz="2600" dirty="0"/>
              <a:t>);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CREATE TABLE </a:t>
            </a:r>
            <a:r>
              <a:rPr lang="en-US" sz="2600" dirty="0"/>
              <a:t>Manager (</a:t>
            </a:r>
          </a:p>
          <a:p>
            <a:pPr marL="0" indent="0">
              <a:buNone/>
            </a:pPr>
            <a:r>
              <a:rPr lang="en-US" sz="2600" dirty="0"/>
              <a:t>  id INT,</a:t>
            </a:r>
          </a:p>
          <a:p>
            <a:pPr marL="0" indent="0">
              <a:buNone/>
            </a:pPr>
            <a:r>
              <a:rPr lang="en-US" sz="2600" dirty="0"/>
              <a:t>  manager INT,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accent1"/>
                </a:solidFill>
              </a:rPr>
              <a:t>PRIMARY KEY </a:t>
            </a:r>
            <a:r>
              <a:rPr lang="en-US" sz="2600" dirty="0"/>
              <a:t>(id),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accent1"/>
                </a:solidFill>
              </a:rPr>
              <a:t>FOREIGN KEY </a:t>
            </a:r>
            <a:r>
              <a:rPr lang="en-US" sz="2600" dirty="0"/>
              <a:t>(id) 	</a:t>
            </a:r>
            <a:r>
              <a:rPr lang="en-US" sz="2600" dirty="0">
                <a:solidFill>
                  <a:schemeClr val="accent1"/>
                </a:solidFill>
              </a:rPr>
              <a:t>REFERENCES</a:t>
            </a:r>
            <a:r>
              <a:rPr lang="en-US" sz="2600" dirty="0"/>
              <a:t> Person(id)</a:t>
            </a:r>
          </a:p>
          <a:p>
            <a:pPr marL="0" indent="0">
              <a:buNone/>
            </a:pPr>
            <a:r>
              <a:rPr lang="en-US" sz="2600" dirty="0"/>
              <a:t>  FOREIGN KEY (manager) 	</a:t>
            </a:r>
            <a:r>
              <a:rPr lang="en-US" sz="2600" dirty="0">
                <a:solidFill>
                  <a:schemeClr val="accent1"/>
                </a:solidFill>
              </a:rPr>
              <a:t>REFERENCES</a:t>
            </a:r>
            <a:r>
              <a:rPr lang="en-US" sz="2600" dirty="0"/>
              <a:t> Person(id)</a:t>
            </a:r>
          </a:p>
          <a:p>
            <a:pPr marL="0" indent="0">
              <a:buNone/>
            </a:pPr>
            <a:r>
              <a:rPr lang="en-US" sz="26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921</Words>
  <Application>Microsoft Macintosh PowerPoint</Application>
  <PresentationFormat>On-screen Show (4:3)</PresentationFormat>
  <Paragraphs>208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Lucida Console</vt:lpstr>
      <vt:lpstr>Menlo Bold</vt:lpstr>
      <vt:lpstr>Menlo Regular</vt:lpstr>
      <vt:lpstr>Montserrat</vt:lpstr>
      <vt:lpstr>Office Theme</vt:lpstr>
      <vt:lpstr>An overview of SQL</vt:lpstr>
      <vt:lpstr>PowerPoint Presentation</vt:lpstr>
      <vt:lpstr>Structured Query Language</vt:lpstr>
      <vt:lpstr>Relational terminology  (from Codd)</vt:lpstr>
      <vt:lpstr>Relational Database</vt:lpstr>
      <vt:lpstr>Relational database</vt:lpstr>
      <vt:lpstr>Why are we looking at SQL today?</vt:lpstr>
      <vt:lpstr>Entity Relationship Diagram</vt:lpstr>
      <vt:lpstr>SQL STATEMENTS  corresponding to the previous diagram</vt:lpstr>
      <vt:lpstr>INSERT</vt:lpstr>
      <vt:lpstr>SELECT</vt:lpstr>
      <vt:lpstr>SELECT</vt:lpstr>
      <vt:lpstr>SELECT</vt:lpstr>
      <vt:lpstr>SELECT</vt:lpstr>
      <vt:lpstr>SELECT</vt:lpstr>
      <vt:lpstr>SELECT</vt:lpstr>
      <vt:lpstr>SELECT </vt:lpstr>
      <vt:lpstr>SELECT</vt:lpstr>
      <vt:lpstr>Functions</vt:lpstr>
      <vt:lpstr>OTHER COMMANDS</vt:lpstr>
      <vt:lpstr>JOIN</vt:lpstr>
      <vt:lpstr>This is a very brief introduction!</vt:lpstr>
      <vt:lpstr>Apache Hive http://hive.apache.org </vt:lpstr>
      <vt:lpstr>Hive example</vt:lpstr>
      <vt:lpstr>SparkSQL</vt:lpstr>
      <vt:lpstr>Spark SQL example</vt:lpstr>
      <vt:lpstr>DataFrame Based on Python and R dataframes</vt:lpstr>
      <vt:lpstr>More SQL</vt:lpstr>
      <vt:lpstr>User Defined Functions</vt:lpstr>
      <vt:lpstr>Questions?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405</cp:revision>
  <dcterms:created xsi:type="dcterms:W3CDTF">2012-03-07T10:41:54Z</dcterms:created>
  <dcterms:modified xsi:type="dcterms:W3CDTF">2020-02-25T10:54:06Z</dcterms:modified>
</cp:coreProperties>
</file>