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310" r:id="rId4"/>
    <p:sldId id="264" r:id="rId5"/>
    <p:sldId id="265" r:id="rId6"/>
    <p:sldId id="268" r:id="rId7"/>
    <p:sldId id="274" r:id="rId8"/>
    <p:sldId id="271" r:id="rId9"/>
    <p:sldId id="272" r:id="rId10"/>
    <p:sldId id="273" r:id="rId11"/>
    <p:sldId id="269" r:id="rId12"/>
    <p:sldId id="315" r:id="rId13"/>
    <p:sldId id="270" r:id="rId14"/>
    <p:sldId id="312" r:id="rId15"/>
    <p:sldId id="313" r:id="rId16"/>
    <p:sldId id="275" r:id="rId17"/>
    <p:sldId id="276" r:id="rId18"/>
    <p:sldId id="314" r:id="rId19"/>
    <p:sldId id="317" r:id="rId20"/>
    <p:sldId id="277" r:id="rId21"/>
    <p:sldId id="278" r:id="rId22"/>
    <p:sldId id="316" r:id="rId23"/>
    <p:sldId id="299" r:id="rId24"/>
    <p:sldId id="280" r:id="rId25"/>
    <p:sldId id="296" r:id="rId26"/>
    <p:sldId id="297" r:id="rId27"/>
    <p:sldId id="295" r:id="rId28"/>
    <p:sldId id="291" r:id="rId29"/>
    <p:sldId id="294" r:id="rId30"/>
    <p:sldId id="300" r:id="rId31"/>
    <p:sldId id="301" r:id="rId32"/>
    <p:sldId id="307" r:id="rId33"/>
    <p:sldId id="302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0"/>
    <p:restoredTop sz="94274"/>
  </p:normalViewPr>
  <p:slideViewPr>
    <p:cSldViewPr snapToGrid="0" snapToObjects="1">
      <p:cViewPr>
        <p:scale>
          <a:sx n="165" d="100"/>
          <a:sy n="165" d="100"/>
        </p:scale>
        <p:origin x="384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2/25/20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psi = speedup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524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psi = speedup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584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Speed-up isn’t everything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08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 B was able to achieve same speed as system A with less cores so is actually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96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Parallelization can slow things down!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29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latency = delay times</a:t>
            </a:r>
          </a:p>
          <a:p>
            <a:r>
              <a:rPr lang="en-US" dirty="0"/>
              <a:t>high-latency = long delays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12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 quorum e.g.,  all --&gt; write must be made to all nodes </a:t>
            </a:r>
            <a:r>
              <a:rPr lang="en-US" dirty="0">
                <a:sym typeface="Wingdings" pitchFamily="2" charset="2"/>
              </a:rPr>
              <a:t> high consistency, low availability (higher potential latency)</a:t>
            </a:r>
          </a:p>
          <a:p>
            <a:r>
              <a:rPr lang="en-US" dirty="0">
                <a:sym typeface="Wingdings" pitchFamily="2" charset="2"/>
              </a:rPr>
              <a:t>easy quorum e.g., any  write must be made to any node -&gt; low consistency, high availability (guaranteed low latency)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58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creativecommons.org/licenses/by-nc-sa/4.0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 Attribution-</a:t>
            </a:r>
            <a:r>
              <a:rPr lang="en-US" sz="700" dirty="0" err="1">
                <a:latin typeface="Montserrat"/>
              </a:rPr>
              <a:t>NonCommercial</a:t>
            </a:r>
            <a:r>
              <a:rPr lang="en-US" sz="700" dirty="0">
                <a:latin typeface="Montserrat"/>
              </a:rPr>
              <a:t>-</a:t>
            </a:r>
            <a:r>
              <a:rPr lang="en-US" sz="700" dirty="0" err="1">
                <a:latin typeface="Montserrat"/>
              </a:rPr>
              <a:t>ShareAlike</a:t>
            </a:r>
            <a:r>
              <a:rPr lang="en-US" sz="700" dirty="0">
                <a:latin typeface="Montserrat"/>
              </a:rPr>
              <a:t> 4.0 International License</a:t>
            </a:r>
            <a:br>
              <a:rPr lang="en-US" sz="700" dirty="0">
                <a:latin typeface="Montserrat"/>
              </a:rPr>
            </a:br>
            <a:r>
              <a:rPr lang="en-US" sz="700" dirty="0">
                <a:latin typeface="Montserrat"/>
              </a:rPr>
              <a:t>See  </a:t>
            </a:r>
            <a:r>
              <a:rPr lang="en-US" sz="700" dirty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ankmcsherry.org/assets/COST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://www.frankmcsherry.org/graph/scalability/cost/2015/01/15/COST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mccrory.me/2010/11/03/cap-theorem-and-the-clouds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q.com/articles/cap-twelve-years-later-how-the-rules-have-changed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cs-www.cs.yale.edu/homes/dna/papers/abadi-pacelc.pd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4"/>
            <a:ext cx="7679267" cy="732784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>
                <a:ea typeface="ヒラギノ角ゴ ProN W3" charset="0"/>
                <a:cs typeface="ヒラギノ角ゴ ProN W3" charset="0"/>
              </a:rPr>
              <a:t>Big Data Engineering</a:t>
            </a:r>
            <a:br>
              <a:rPr lang="en-US" sz="4000" dirty="0">
                <a:ea typeface="ヒラギノ角ゴ ProN W3" charset="0"/>
                <a:cs typeface="ヒラギノ角ゴ ProN W3" charset="0"/>
              </a:rPr>
            </a:br>
            <a:br>
              <a:rPr lang="en-US" sz="4000" dirty="0">
                <a:ea typeface="ヒラギノ角ゴ ProN W3" charset="0"/>
                <a:cs typeface="ヒラギノ角ゴ ProN W3" charset="0"/>
              </a:rPr>
            </a:br>
            <a:r>
              <a:rPr lang="en-US" sz="6000" dirty="0">
                <a:ea typeface="ヒラギノ角ゴ ProN W3" charset="0"/>
                <a:cs typeface="ヒラギノ角ゴ ProN W3" charset="0"/>
              </a:rPr>
              <a:t>Theory of Scalability</a:t>
            </a: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Julie Weeds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March 2020</a:t>
            </a: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driving metaphor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Amdahl’s Law</a:t>
            </a:r>
          </a:p>
          <a:p>
            <a:pPr lvl="1"/>
            <a:r>
              <a:rPr lang="en-US" dirty="0"/>
              <a:t>You are travelling to London (60 miles)</a:t>
            </a:r>
          </a:p>
          <a:p>
            <a:pPr lvl="1"/>
            <a:r>
              <a:rPr lang="en-US" dirty="0"/>
              <a:t>30 miles in, you have taken one hour</a:t>
            </a:r>
          </a:p>
          <a:p>
            <a:pPr lvl="1"/>
            <a:r>
              <a:rPr lang="en-US" dirty="0"/>
              <a:t>You can never average &gt; 60 mph</a:t>
            </a:r>
          </a:p>
          <a:p>
            <a:r>
              <a:rPr lang="en-US" b="1" dirty="0"/>
              <a:t>Gustafson’s Law</a:t>
            </a:r>
          </a:p>
          <a:p>
            <a:pPr lvl="1"/>
            <a:r>
              <a:rPr lang="en-US" dirty="0"/>
              <a:t>You are travelling across the US</a:t>
            </a:r>
          </a:p>
          <a:p>
            <a:pPr lvl="1"/>
            <a:r>
              <a:rPr lang="en-US" dirty="0"/>
              <a:t>You’ve spent an hour at 30 mph</a:t>
            </a:r>
          </a:p>
          <a:p>
            <a:pPr lvl="1"/>
            <a:r>
              <a:rPr lang="en-US" dirty="0"/>
              <a:t>You can achieve any average speed given enough time and distance</a:t>
            </a:r>
          </a:p>
        </p:txBody>
      </p:sp>
    </p:spTree>
    <p:extLst>
      <p:ext uri="{BB962C8B-B14F-4D97-AF65-F5344CB8AC3E}">
        <p14:creationId xmlns:p14="http://schemas.microsoft.com/office/powerpoint/2010/main" val="3394636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Karp-</a:t>
            </a:r>
            <a:r>
              <a:rPr lang="en-US" dirty="0" err="1"/>
              <a:t>Flatt</a:t>
            </a:r>
            <a:r>
              <a:rPr lang="en-US" dirty="0"/>
              <a:t> Metric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779" y="3049941"/>
            <a:ext cx="3022600" cy="158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 is the Karp-</a:t>
            </a:r>
            <a:r>
              <a:rPr lang="en-US" sz="3200" dirty="0" err="1"/>
              <a:t>Flatt</a:t>
            </a:r>
            <a:r>
              <a:rPr lang="en-US" sz="3200" dirty="0"/>
              <a:t> Metric</a:t>
            </a:r>
          </a:p>
          <a:p>
            <a:r>
              <a:rPr lang="en-US" sz="3200" dirty="0" err="1"/>
              <a:t>ψ</a:t>
            </a:r>
            <a:r>
              <a:rPr lang="en-US" sz="3200" dirty="0"/>
              <a:t> is the speedup</a:t>
            </a:r>
          </a:p>
          <a:p>
            <a:r>
              <a:rPr lang="en-US" sz="3200" dirty="0"/>
              <a:t>p is the number of processors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 = 0 is the best</a:t>
            </a:r>
          </a:p>
          <a:p>
            <a:r>
              <a:rPr lang="en-US" sz="2400" dirty="0"/>
              <a:t>e = 1 indicates no speedup</a:t>
            </a:r>
          </a:p>
          <a:p>
            <a:r>
              <a:rPr lang="en-US" sz="2400" dirty="0"/>
              <a:t>e &gt; 1 indicates adding processors</a:t>
            </a:r>
          </a:p>
          <a:p>
            <a:r>
              <a:rPr lang="en-US" sz="2400" dirty="0"/>
              <a:t> slows down the system!!!</a:t>
            </a:r>
          </a:p>
        </p:txBody>
      </p:sp>
    </p:spTree>
    <p:extLst>
      <p:ext uri="{BB962C8B-B14F-4D97-AF65-F5344CB8AC3E}">
        <p14:creationId xmlns:p14="http://schemas.microsoft.com/office/powerpoint/2010/main" val="1558240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Karp-Flatt Metric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94" y="1470086"/>
            <a:ext cx="3022600" cy="158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09104" y="3057586"/>
            <a:ext cx="1354858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/>
              <a:t>ψ</a:t>
            </a:r>
            <a:r>
              <a:rPr lang="en-US" sz="3200" dirty="0"/>
              <a:t> =2</a:t>
            </a:r>
          </a:p>
          <a:p>
            <a:r>
              <a:rPr lang="en-US" sz="3200" dirty="0"/>
              <a:t>p = 10</a:t>
            </a:r>
          </a:p>
          <a:p>
            <a:r>
              <a:rPr lang="en-US" sz="3200" dirty="0"/>
              <a:t>e = 4/9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2294" y="3415755"/>
            <a:ext cx="43071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 = 0 is the best</a:t>
            </a:r>
          </a:p>
          <a:p>
            <a:r>
              <a:rPr lang="en-US" sz="2400" dirty="0"/>
              <a:t>e = 1 indicates no speedup</a:t>
            </a:r>
          </a:p>
          <a:p>
            <a:r>
              <a:rPr lang="en-US" sz="2400" dirty="0"/>
              <a:t>e &gt; 1 indicates adding processors</a:t>
            </a:r>
          </a:p>
          <a:p>
            <a:r>
              <a:rPr lang="en-US" sz="2400" dirty="0"/>
              <a:t> slows down the system!!!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AC14DD-3546-424B-8436-7437AACA230C}"/>
              </a:ext>
            </a:extLst>
          </p:cNvPr>
          <p:cNvSpPr txBox="1"/>
          <p:nvPr/>
        </p:nvSpPr>
        <p:spPr>
          <a:xfrm>
            <a:off x="5516703" y="4985415"/>
            <a:ext cx="1563248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/>
              <a:t>ψ</a:t>
            </a:r>
            <a:r>
              <a:rPr lang="en-US" sz="3200" dirty="0"/>
              <a:t> =0.5</a:t>
            </a:r>
          </a:p>
          <a:p>
            <a:r>
              <a:rPr lang="en-US" sz="3200" dirty="0"/>
              <a:t>p = 10</a:t>
            </a:r>
          </a:p>
          <a:p>
            <a:r>
              <a:rPr lang="en-US" sz="3200" dirty="0"/>
              <a:t>e = 19/9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5DC50-7C08-9640-89F8-7B41958C22D5}"/>
              </a:ext>
            </a:extLst>
          </p:cNvPr>
          <p:cNvSpPr txBox="1"/>
          <p:nvPr/>
        </p:nvSpPr>
        <p:spPr>
          <a:xfrm>
            <a:off x="4801938" y="1501390"/>
            <a:ext cx="1429530" cy="15561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err="1"/>
              <a:t>ψ</a:t>
            </a:r>
            <a:r>
              <a:rPr lang="en-US" sz="3200" dirty="0"/>
              <a:t> =2</a:t>
            </a:r>
          </a:p>
          <a:p>
            <a:r>
              <a:rPr lang="en-US" sz="3200" dirty="0"/>
              <a:t>p = 2</a:t>
            </a:r>
          </a:p>
          <a:p>
            <a:r>
              <a:rPr lang="en-US" sz="3200" dirty="0"/>
              <a:t>e = 0</a:t>
            </a:r>
          </a:p>
        </p:txBody>
      </p:sp>
    </p:spTree>
    <p:extLst>
      <p:ext uri="{BB962C8B-B14F-4D97-AF65-F5344CB8AC3E}">
        <p14:creationId xmlns:p14="http://schemas.microsoft.com/office/powerpoint/2010/main" val="84277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Karp-</a:t>
            </a:r>
            <a:r>
              <a:rPr lang="en-US" dirty="0" err="1"/>
              <a:t>Flatt</a:t>
            </a:r>
            <a:r>
              <a:rPr lang="en-US" dirty="0"/>
              <a:t> metric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46308" y="1683204"/>
            <a:ext cx="7130816" cy="4193483"/>
            <a:chOff x="319573" y="1521286"/>
            <a:chExt cx="7842800" cy="4612186"/>
          </a:xfrm>
        </p:grpSpPr>
        <p:sp>
          <p:nvSpPr>
            <p:cNvPr id="5" name="TextBox 4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servers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196058" y="2999579"/>
              <a:ext cx="1400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Performance</a:t>
              </a:r>
            </a:p>
          </p:txBody>
        </p:sp>
        <p:cxnSp>
          <p:nvCxnSpPr>
            <p:cNvPr id="7" name="Curved Connector 6"/>
            <p:cNvCxnSpPr/>
            <p:nvPr/>
          </p:nvCxnSpPr>
          <p:spPr>
            <a:xfrm flipV="1">
              <a:off x="1339678" y="4337615"/>
              <a:ext cx="6289523" cy="1795857"/>
            </a:xfrm>
            <a:prstGeom prst="curvedConnector3">
              <a:avLst>
                <a:gd name="adj1" fmla="val -144"/>
              </a:avLst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 server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1576913" y="2330778"/>
              <a:ext cx="5065657" cy="265178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968764" y="3884542"/>
              <a:ext cx="2193609" cy="71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</a:t>
              </a:r>
              <a:r>
                <a:rPr lang="en-US" dirty="0">
                  <a:sym typeface="Wingdings"/>
                </a:rPr>
                <a:t>1 as p increases</a:t>
              </a:r>
              <a:r>
                <a:rPr lang="en-US" dirty="0"/>
                <a:t> </a:t>
              </a:r>
            </a:p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823344" y="1521286"/>
              <a:ext cx="4158584" cy="4159113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823344" y="1521286"/>
              <a:ext cx="0" cy="41591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119100" y="1560618"/>
              <a:ext cx="584544" cy="40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e=0</a:t>
              </a:r>
            </a:p>
          </p:txBody>
        </p:sp>
        <p:cxnSp>
          <p:nvCxnSpPr>
            <p:cNvPr id="16" name="Straight Connector 15"/>
            <p:cNvCxnSpPr>
              <a:stCxn id="8" idx="0"/>
            </p:cNvCxnSpPr>
            <p:nvPr/>
          </p:nvCxnSpPr>
          <p:spPr>
            <a:xfrm>
              <a:off x="1437363" y="5102775"/>
              <a:ext cx="0" cy="56366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server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46186" y="2280844"/>
              <a:ext cx="777310" cy="40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e=0.3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7017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0" y="1231900"/>
            <a:ext cx="48133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12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systems, new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1358900"/>
            <a:ext cx="49530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51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Nothing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1417638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1425501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2979670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2987533"/>
            <a:ext cx="1502860" cy="1156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4541702"/>
            <a:ext cx="1164361" cy="11643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4549565"/>
            <a:ext cx="1502860" cy="1156498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>
          <a:xfrm>
            <a:off x="4686327" y="199981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15" y="2979670"/>
            <a:ext cx="1164361" cy="1164361"/>
          </a:xfrm>
          <a:prstGeom prst="rect">
            <a:avLst/>
          </a:prstGeom>
        </p:spPr>
      </p:pic>
      <p:cxnSp>
        <p:nvCxnSpPr>
          <p:cNvPr id="18" name="Elbow Connector 17"/>
          <p:cNvCxnSpPr>
            <a:stCxn id="16" idx="3"/>
            <a:endCxn id="4" idx="1"/>
          </p:cNvCxnSpPr>
          <p:nvPr/>
        </p:nvCxnSpPr>
        <p:spPr>
          <a:xfrm flipV="1">
            <a:off x="2312876" y="1999819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6" idx="3"/>
            <a:endCxn id="8" idx="1"/>
          </p:cNvCxnSpPr>
          <p:nvPr/>
        </p:nvCxnSpPr>
        <p:spPr>
          <a:xfrm>
            <a:off x="2312876" y="3561851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3"/>
            <a:endCxn id="10" idx="1"/>
          </p:cNvCxnSpPr>
          <p:nvPr/>
        </p:nvCxnSpPr>
        <p:spPr>
          <a:xfrm>
            <a:off x="2312876" y="3561851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Balancer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</p:spTree>
    <p:extLst>
      <p:ext uri="{BB962C8B-B14F-4D97-AF65-F5344CB8AC3E}">
        <p14:creationId xmlns:p14="http://schemas.microsoft.com/office/powerpoint/2010/main" val="3424776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Nothing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Implies there is no serial part to the computation</a:t>
            </a:r>
          </a:p>
          <a:p>
            <a:r>
              <a:rPr lang="en-US" dirty="0"/>
              <a:t>Karp-</a:t>
            </a:r>
            <a:r>
              <a:rPr lang="en-US" dirty="0" err="1"/>
              <a:t>Flatt</a:t>
            </a:r>
            <a:r>
              <a:rPr lang="en-US" dirty="0"/>
              <a:t> Metric of 0 </a:t>
            </a:r>
          </a:p>
          <a:p>
            <a:pPr lvl="1"/>
            <a:r>
              <a:rPr lang="en-US" dirty="0"/>
              <a:t>Assuming 100% efficient load balancing</a:t>
            </a:r>
          </a:p>
          <a:p>
            <a:r>
              <a:rPr lang="en-US" dirty="0"/>
              <a:t>In practice, this is difficult!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130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at what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= Configuration that Outperforms a Single Thread</a:t>
            </a:r>
          </a:p>
          <a:p>
            <a:pPr lvl="1"/>
            <a:r>
              <a:rPr lang="en-US" sz="1600" dirty="0">
                <a:hlinkClick r:id="rId3"/>
              </a:rPr>
              <a:t>http://www.frankmcsherry.org/assets/COST.pdf</a:t>
            </a:r>
            <a:r>
              <a:rPr lang="en-US" sz="1600" dirty="0"/>
              <a:t> </a:t>
            </a:r>
          </a:p>
          <a:p>
            <a:pPr lvl="1"/>
            <a:r>
              <a:rPr lang="en-US" sz="1600" dirty="0">
                <a:hlinkClick r:id="rId4"/>
              </a:rPr>
              <a:t>http://www.frankmcsherry.org/graph/scalability/cost/2015/01/15/COST.html</a:t>
            </a:r>
            <a:r>
              <a:rPr lang="en-US" sz="1600" dirty="0"/>
              <a:t> 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145" y="3727869"/>
            <a:ext cx="5560583" cy="313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45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640F-A29B-7E42-B7A4-84C6E780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4DA28-BA1B-514E-A1A1-C34A9E5DD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centres</a:t>
            </a:r>
            <a:r>
              <a:rPr lang="en-US" dirty="0"/>
              <a:t> scale horizontally not vertically</a:t>
            </a:r>
          </a:p>
          <a:p>
            <a:r>
              <a:rPr lang="en-US" dirty="0"/>
              <a:t>Partition data horizontally</a:t>
            </a:r>
          </a:p>
          <a:p>
            <a:pPr lvl="1"/>
            <a:r>
              <a:rPr lang="en-US" dirty="0"/>
              <a:t>different rows of a table stored on different nodes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7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xfrm>
            <a:off x="375635" y="1265238"/>
            <a:ext cx="8229600" cy="45259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Distributed Computing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Scalability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Virtualization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Multi-tenancy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Amdahl’s Law and </a:t>
            </a:r>
            <a:r>
              <a:rPr lang="en-US" dirty="0" err="1">
                <a:ea typeface="ヒラギノ角ゴ ProN W3" charset="0"/>
                <a:cs typeface="ヒラギノ角ゴ ProN W3" charset="0"/>
              </a:rPr>
              <a:t>Gustavson’s</a:t>
            </a:r>
            <a:r>
              <a:rPr lang="en-US" dirty="0">
                <a:ea typeface="ヒラギノ角ゴ ProN W3" charset="0"/>
                <a:cs typeface="ヒラギノ角ゴ ProN W3" charset="0"/>
              </a:rPr>
              <a:t> Law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Karp-</a:t>
            </a:r>
            <a:r>
              <a:rPr lang="en-US" dirty="0" err="1">
                <a:ea typeface="ヒラギノ角ゴ ProN W3" charset="0"/>
                <a:cs typeface="ヒラギノ角ゴ ProN W3" charset="0"/>
              </a:rPr>
              <a:t>Flatt</a:t>
            </a:r>
            <a:r>
              <a:rPr lang="en-US" dirty="0">
                <a:ea typeface="ヒラギノ角ゴ ProN W3" charset="0"/>
                <a:cs typeface="ヒラギノ角ゴ ProN W3" charset="0"/>
              </a:rPr>
              <a:t> Metric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Shared Nothing Architectures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CAP Theorem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Eventual Consistency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Partitioning / </a:t>
            </a:r>
            <a:r>
              <a:rPr lang="en-US" dirty="0" err="1"/>
              <a:t>Sharding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1417638"/>
            <a:ext cx="1164361" cy="1164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1425501"/>
            <a:ext cx="1502860" cy="1156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2979670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2987533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4541702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4549565"/>
            <a:ext cx="1502860" cy="115649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4686327" y="199981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15" y="2979670"/>
            <a:ext cx="1164361" cy="1164361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13" idx="3"/>
            <a:endCxn id="4" idx="1"/>
          </p:cNvCxnSpPr>
          <p:nvPr/>
        </p:nvCxnSpPr>
        <p:spPr>
          <a:xfrm flipV="1">
            <a:off x="2312876" y="1999819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3"/>
            <a:endCxn id="6" idx="1"/>
          </p:cNvCxnSpPr>
          <p:nvPr/>
        </p:nvCxnSpPr>
        <p:spPr>
          <a:xfrm>
            <a:off x="2312876" y="3561851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3" idx="3"/>
            <a:endCxn id="8" idx="1"/>
          </p:cNvCxnSpPr>
          <p:nvPr/>
        </p:nvCxnSpPr>
        <p:spPr>
          <a:xfrm>
            <a:off x="2312876" y="3561851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Balancer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A-I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J-R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S-Z</a:t>
            </a:r>
          </a:p>
        </p:txBody>
      </p:sp>
    </p:spTree>
    <p:extLst>
      <p:ext uri="{BB962C8B-B14F-4D97-AF65-F5344CB8AC3E}">
        <p14:creationId xmlns:p14="http://schemas.microsoft.com/office/powerpoint/2010/main" val="2320826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</a:t>
            </a:r>
            <a:r>
              <a:rPr lang="en-US" dirty="0" err="1"/>
              <a:t>Sharding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Imbalance</a:t>
            </a:r>
          </a:p>
          <a:p>
            <a:pPr lvl="1"/>
            <a:r>
              <a:rPr lang="en-US" dirty="0"/>
              <a:t>Fewer S-Z’s than A-I’s</a:t>
            </a:r>
          </a:p>
          <a:p>
            <a:r>
              <a:rPr lang="en-US" dirty="0"/>
              <a:t>Failover</a:t>
            </a:r>
          </a:p>
          <a:p>
            <a:pPr lvl="1"/>
            <a:r>
              <a:rPr lang="en-US" dirty="0"/>
              <a:t>what happens if one of the servers crashes?</a:t>
            </a:r>
          </a:p>
          <a:p>
            <a:r>
              <a:rPr lang="en-US" dirty="0"/>
              <a:t>Adding new servers requires a </a:t>
            </a:r>
            <a:br>
              <a:rPr lang="en-US" dirty="0"/>
            </a:br>
            <a:r>
              <a:rPr lang="en-US" dirty="0"/>
              <a:t>re-balance</a:t>
            </a:r>
          </a:p>
          <a:p>
            <a:pPr lvl="1"/>
            <a:r>
              <a:rPr lang="en-US" dirty="0"/>
              <a:t>Is this automatic or manual?!</a:t>
            </a:r>
          </a:p>
        </p:txBody>
      </p:sp>
    </p:spTree>
    <p:extLst>
      <p:ext uri="{BB962C8B-B14F-4D97-AF65-F5344CB8AC3E}">
        <p14:creationId xmlns:p14="http://schemas.microsoft.com/office/powerpoint/2010/main" val="2341608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5417-379A-8946-81EF-D806CA118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3823A-FBC2-E941-B14A-713735C9D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properties should database transactions have to ensure validity in the case of power failures or errors?</a:t>
            </a:r>
          </a:p>
          <a:p>
            <a:r>
              <a:rPr lang="en-US" dirty="0"/>
              <a:t>Transferring money from one bank account to another</a:t>
            </a:r>
          </a:p>
          <a:p>
            <a:pPr lvl="1"/>
            <a:r>
              <a:rPr lang="en-US" dirty="0"/>
              <a:t>what if there is a power outage mid-transaction?</a:t>
            </a:r>
          </a:p>
          <a:p>
            <a:r>
              <a:rPr lang="en-US" dirty="0"/>
              <a:t>How does this work at scale?  In data </a:t>
            </a:r>
            <a:r>
              <a:rPr lang="en-US" dirty="0" err="1"/>
              <a:t>centres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34783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417638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atomicity </a:t>
            </a:r>
          </a:p>
          <a:p>
            <a:pPr lvl="1"/>
            <a:r>
              <a:rPr lang="en-US" dirty="0"/>
              <a:t>all-or-nothing  </a:t>
            </a:r>
          </a:p>
          <a:p>
            <a:r>
              <a:rPr lang="en-US" i="1" dirty="0"/>
              <a:t>consistency</a:t>
            </a:r>
          </a:p>
          <a:p>
            <a:pPr lvl="1"/>
            <a:r>
              <a:rPr lang="en-US" dirty="0"/>
              <a:t>integrity-preserving: invariants satisfied </a:t>
            </a:r>
          </a:p>
          <a:p>
            <a:r>
              <a:rPr lang="en-US" i="1" dirty="0"/>
              <a:t>isolation</a:t>
            </a:r>
          </a:p>
          <a:p>
            <a:pPr lvl="1"/>
            <a:r>
              <a:rPr lang="en-US" dirty="0"/>
              <a:t>concurrent execution is the same as sequential execution</a:t>
            </a:r>
          </a:p>
          <a:p>
            <a:pPr lvl="1"/>
            <a:r>
              <a:rPr lang="en-US" dirty="0"/>
              <a:t>hidden intermediate results</a:t>
            </a:r>
          </a:p>
          <a:p>
            <a:pPr lvl="1"/>
            <a:r>
              <a:rPr lang="en-US" dirty="0"/>
              <a:t>multi-user </a:t>
            </a:r>
            <a:r>
              <a:rPr lang="en-US" dirty="0" err="1"/>
              <a:t>behaviour</a:t>
            </a:r>
            <a:r>
              <a:rPr lang="en-US" dirty="0"/>
              <a:t> consistent with single-user mode </a:t>
            </a:r>
          </a:p>
          <a:p>
            <a:r>
              <a:rPr lang="en-US" i="1" dirty="0"/>
              <a:t>durability</a:t>
            </a:r>
          </a:p>
          <a:p>
            <a:pPr lvl="1"/>
            <a:r>
              <a:rPr lang="en-US" dirty="0"/>
              <a:t>permanent committed results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19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75635" y="1600200"/>
            <a:ext cx="5037048" cy="4732867"/>
          </a:xfrm>
        </p:spPr>
        <p:txBody>
          <a:bodyPr>
            <a:noAutofit/>
          </a:bodyPr>
          <a:lstStyle/>
          <a:p>
            <a:r>
              <a:rPr lang="en-US" sz="2400" dirty="0"/>
              <a:t>Originally proposed by Eric Brewer</a:t>
            </a:r>
          </a:p>
          <a:p>
            <a:pPr lvl="1"/>
            <a:r>
              <a:rPr lang="en-US" sz="2000" dirty="0"/>
              <a:t>Proved in 2002 by Gilbert</a:t>
            </a:r>
            <a:br>
              <a:rPr lang="en-US" sz="2000" dirty="0"/>
            </a:br>
            <a:r>
              <a:rPr lang="en-US" sz="2000" dirty="0"/>
              <a:t> and Lynch</a:t>
            </a:r>
          </a:p>
          <a:p>
            <a:r>
              <a:rPr lang="en-US" sz="2400" dirty="0"/>
              <a:t>You can have 2 out of three:</a:t>
            </a:r>
          </a:p>
          <a:p>
            <a:pPr lvl="1"/>
            <a:r>
              <a:rPr lang="en-US" sz="2000" dirty="0"/>
              <a:t>Consistent</a:t>
            </a:r>
          </a:p>
          <a:p>
            <a:pPr lvl="2"/>
            <a:r>
              <a:rPr lang="en-US" sz="1800" dirty="0"/>
              <a:t>every read receives the most recent write or an error</a:t>
            </a:r>
          </a:p>
          <a:p>
            <a:pPr lvl="1"/>
            <a:r>
              <a:rPr lang="en-US" sz="2000" dirty="0"/>
              <a:t>Available</a:t>
            </a:r>
          </a:p>
          <a:p>
            <a:pPr lvl="2"/>
            <a:r>
              <a:rPr lang="en-US" sz="1600" dirty="0"/>
              <a:t>every request gets a (non-error) response</a:t>
            </a:r>
          </a:p>
          <a:p>
            <a:pPr lvl="1"/>
            <a:r>
              <a:rPr lang="en-US" sz="2000" dirty="0"/>
              <a:t>Partition tolerance</a:t>
            </a:r>
          </a:p>
          <a:p>
            <a:pPr lvl="2"/>
            <a:r>
              <a:rPr lang="en-US" sz="1800" dirty="0"/>
              <a:t>system continues to operate despite an arbitrary number of messages dropped (or delayed) between nodes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683" y="2313317"/>
            <a:ext cx="3726713" cy="34882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http://blog.mccrory.me/2010/11/03/cap-theorem-and-the-clouds/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1945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 two nodes</a:t>
            </a:r>
          </a:p>
        </p:txBody>
      </p:sp>
      <p:sp>
        <p:nvSpPr>
          <p:cNvPr id="4" name="Oval 3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1</a:t>
            </a:r>
          </a:p>
        </p:txBody>
      </p:sp>
      <p:sp>
        <p:nvSpPr>
          <p:cNvPr id="5" name="Oval 4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2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551209" y="1889777"/>
            <a:ext cx="0" cy="235844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04244" y="4248218"/>
            <a:ext cx="274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Network Partition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</a:t>
            </a:r>
          </a:p>
        </p:txBody>
      </p:sp>
      <p:cxnSp>
        <p:nvCxnSpPr>
          <p:cNvPr id="15" name="Straight Arrow Connector 14"/>
          <p:cNvCxnSpPr>
            <a:stCxn id="4" idx="6"/>
            <a:endCxn id="5" idx="2"/>
          </p:cNvCxnSpPr>
          <p:nvPr/>
        </p:nvCxnSpPr>
        <p:spPr>
          <a:xfrm>
            <a:off x="3069420" y="3477189"/>
            <a:ext cx="27984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Propagate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CA485F-BA34-7C4F-B835-7A0FF087482A}"/>
              </a:ext>
            </a:extLst>
          </p:cNvPr>
          <p:cNvSpPr txBox="1"/>
          <p:nvPr/>
        </p:nvSpPr>
        <p:spPr>
          <a:xfrm>
            <a:off x="771135" y="5486400"/>
            <a:ext cx="7722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partition occurs if the network switch device between two subnets fails.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49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 two nodes</a:t>
            </a:r>
          </a:p>
        </p:txBody>
      </p:sp>
      <p:sp>
        <p:nvSpPr>
          <p:cNvPr id="4" name="Oval 3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1</a:t>
            </a:r>
          </a:p>
        </p:txBody>
      </p:sp>
      <p:sp>
        <p:nvSpPr>
          <p:cNvPr id="5" name="Oval 4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2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551209" y="1889777"/>
            <a:ext cx="0" cy="235844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81479" y="4238476"/>
            <a:ext cx="274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Network Partition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</a:t>
            </a:r>
          </a:p>
        </p:txBody>
      </p:sp>
      <p:cxnSp>
        <p:nvCxnSpPr>
          <p:cNvPr id="15" name="Straight Arrow Connector 14"/>
          <p:cNvCxnSpPr>
            <a:stCxn id="4" idx="6"/>
            <a:endCxn id="5" idx="2"/>
          </p:cNvCxnSpPr>
          <p:nvPr/>
        </p:nvCxnSpPr>
        <p:spPr>
          <a:xfrm>
            <a:off x="3069420" y="3477189"/>
            <a:ext cx="27984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Propagate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4003" y="4792474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there is a partition, then you can </a:t>
            </a:r>
            <a:r>
              <a:rPr lang="en-US" b="1" dirty="0"/>
              <a:t>either </a:t>
            </a:r>
            <a:r>
              <a:rPr lang="en-US" dirty="0"/>
              <a:t>update one node (give up on </a:t>
            </a:r>
            <a:r>
              <a:rPr lang="en-US" dirty="0" err="1">
                <a:solidFill>
                  <a:srgbClr val="FF0000"/>
                </a:solidFill>
              </a:rPr>
              <a:t>C</a:t>
            </a:r>
            <a:r>
              <a:rPr lang="en-US" dirty="0" err="1"/>
              <a:t>onsistencey</a:t>
            </a:r>
            <a:r>
              <a:rPr lang="en-US" dirty="0"/>
              <a:t>), </a:t>
            </a:r>
            <a:r>
              <a:rPr lang="en-US" b="1" dirty="0"/>
              <a:t>or </a:t>
            </a:r>
            <a:r>
              <a:rPr lang="en-US" dirty="0"/>
              <a:t>make one node unavailable (give up on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vailability).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 you want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you can’t allow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artition. </a:t>
            </a:r>
          </a:p>
        </p:txBody>
      </p:sp>
    </p:spTree>
    <p:extLst>
      <p:ext uri="{BB962C8B-B14F-4D97-AF65-F5344CB8AC3E}">
        <p14:creationId xmlns:p14="http://schemas.microsoft.com/office/powerpoint/2010/main" val="1257647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options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</a:t>
            </a:r>
          </a:p>
          <a:p>
            <a:pPr lvl="1"/>
            <a:r>
              <a:rPr lang="en-US" dirty="0"/>
              <a:t>Traditional databases</a:t>
            </a:r>
          </a:p>
          <a:p>
            <a:pPr lvl="1"/>
            <a:r>
              <a:rPr lang="en-US" dirty="0"/>
              <a:t>Cannot be scaled multi-</a:t>
            </a:r>
            <a:r>
              <a:rPr lang="en-US" dirty="0" err="1"/>
              <a:t>datacentre</a:t>
            </a:r>
            <a:r>
              <a:rPr lang="en-US" dirty="0"/>
              <a:t> or work in cases of high-latency</a:t>
            </a:r>
          </a:p>
          <a:p>
            <a:r>
              <a:rPr lang="en-US" dirty="0"/>
              <a:t>AP</a:t>
            </a:r>
          </a:p>
          <a:p>
            <a:pPr lvl="1"/>
            <a:r>
              <a:rPr lang="en-US" dirty="0"/>
              <a:t>Multi-master </a:t>
            </a:r>
            <a:r>
              <a:rPr lang="en-US" dirty="0" err="1"/>
              <a:t>NoSQL</a:t>
            </a:r>
            <a:r>
              <a:rPr lang="en-US" dirty="0"/>
              <a:t> databases </a:t>
            </a:r>
          </a:p>
          <a:p>
            <a:pPr lvl="2"/>
            <a:r>
              <a:rPr lang="en-US" dirty="0"/>
              <a:t>Dynamo, Cassandra, </a:t>
            </a:r>
            <a:r>
              <a:rPr lang="en-US" dirty="0" err="1"/>
              <a:t>CouchDB</a:t>
            </a:r>
            <a:endParaRPr lang="en-US" dirty="0"/>
          </a:p>
          <a:p>
            <a:pPr lvl="2"/>
            <a:r>
              <a:rPr lang="en-US" dirty="0"/>
              <a:t>Not consistent but work across </a:t>
            </a:r>
            <a:r>
              <a:rPr lang="en-US" dirty="0" err="1"/>
              <a:t>datacentres</a:t>
            </a:r>
            <a:r>
              <a:rPr lang="en-US" dirty="0"/>
              <a:t> in a highly available model</a:t>
            </a:r>
          </a:p>
          <a:p>
            <a:r>
              <a:rPr lang="en-US" dirty="0"/>
              <a:t>CP</a:t>
            </a:r>
          </a:p>
          <a:p>
            <a:pPr lvl="1"/>
            <a:r>
              <a:rPr lang="en-US" dirty="0"/>
              <a:t>Not a good idea, as not available!</a:t>
            </a:r>
          </a:p>
        </p:txBody>
      </p:sp>
    </p:spTree>
    <p:extLst>
      <p:ext uri="{BB962C8B-B14F-4D97-AF65-F5344CB8AC3E}">
        <p14:creationId xmlns:p14="http://schemas.microsoft.com/office/powerpoint/2010/main" val="1264779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proof requires some complex definitions of C, A and P</a:t>
            </a:r>
          </a:p>
          <a:p>
            <a:r>
              <a:rPr lang="en-US" dirty="0"/>
              <a:t>I recommend reading Brewer’s update:</a:t>
            </a:r>
          </a:p>
          <a:p>
            <a:pPr lvl="1"/>
            <a:r>
              <a:rPr lang="en-US" dirty="0">
                <a:hlinkClick r:id="rId2"/>
              </a:rPr>
              <a:t>http://www.infoq.com/articles/cap-twelve-years-later-how-the-rules-have-changed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 “The 2 of 3 formulation was always misleading” </a:t>
            </a:r>
          </a:p>
          <a:p>
            <a:pPr lvl="1"/>
            <a:r>
              <a:rPr lang="en-US" dirty="0"/>
              <a:t>“CAP prohibits only a tiny part of the design space”</a:t>
            </a:r>
          </a:p>
        </p:txBody>
      </p:sp>
    </p:spTree>
    <p:extLst>
      <p:ext uri="{BB962C8B-B14F-4D97-AF65-F5344CB8AC3E}">
        <p14:creationId xmlns:p14="http://schemas.microsoft.com/office/powerpoint/2010/main" val="3866263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real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partitions are rare</a:t>
            </a:r>
          </a:p>
          <a:p>
            <a:r>
              <a:rPr lang="en-US" dirty="0"/>
              <a:t>So we can implement a strategy:</a:t>
            </a:r>
          </a:p>
          <a:p>
            <a:pPr lvl="1"/>
            <a:r>
              <a:rPr lang="en-US" dirty="0"/>
              <a:t>Detect a partition</a:t>
            </a:r>
          </a:p>
          <a:p>
            <a:pPr lvl="1"/>
            <a:r>
              <a:rPr lang="en-US" dirty="0"/>
              <a:t>Enter “partition mode”</a:t>
            </a:r>
          </a:p>
          <a:p>
            <a:pPr lvl="1"/>
            <a:r>
              <a:rPr lang="en-US" dirty="0"/>
              <a:t>Carry on with inconsistency</a:t>
            </a:r>
          </a:p>
          <a:p>
            <a:pPr lvl="1"/>
            <a:r>
              <a:rPr lang="en-US" dirty="0"/>
              <a:t>Recover when partition vanishes</a:t>
            </a:r>
          </a:p>
          <a:p>
            <a:r>
              <a:rPr lang="en-US" dirty="0"/>
              <a:t>Known as “eventually consistent”</a:t>
            </a:r>
          </a:p>
        </p:txBody>
      </p:sp>
    </p:spTree>
    <p:extLst>
      <p:ext uri="{BB962C8B-B14F-4D97-AF65-F5344CB8AC3E}">
        <p14:creationId xmlns:p14="http://schemas.microsoft.com/office/powerpoint/2010/main" val="2252576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Fundamental problems in 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 distribution of work</a:t>
            </a:r>
          </a:p>
          <a:p>
            <a:pPr lvl="1"/>
            <a:r>
              <a:rPr lang="en-US" dirty="0"/>
              <a:t>combatting </a:t>
            </a:r>
            <a:r>
              <a:rPr lang="en-US" i="1" dirty="0"/>
              <a:t>serialization</a:t>
            </a:r>
          </a:p>
          <a:p>
            <a:pPr lvl="1"/>
            <a:r>
              <a:rPr lang="en-US" dirty="0"/>
              <a:t>Serialization is when work happens serially rather than in parallel</a:t>
            </a:r>
          </a:p>
          <a:p>
            <a:r>
              <a:rPr lang="en-US" dirty="0"/>
              <a:t>Consensus</a:t>
            </a:r>
          </a:p>
          <a:p>
            <a:pPr lvl="1"/>
            <a:r>
              <a:rPr lang="en-US" dirty="0"/>
              <a:t>combatting </a:t>
            </a:r>
            <a:r>
              <a:rPr lang="en-US" i="1" dirty="0"/>
              <a:t>failure</a:t>
            </a:r>
          </a:p>
        </p:txBody>
      </p:sp>
    </p:spTree>
    <p:extLst>
      <p:ext uri="{BB962C8B-B14F-4D97-AF65-F5344CB8AC3E}">
        <p14:creationId xmlns:p14="http://schemas.microsoft.com/office/powerpoint/2010/main" val="2958038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recovery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Depends on your database and requirements</a:t>
            </a:r>
          </a:p>
          <a:p>
            <a:pPr lvl="1"/>
            <a:r>
              <a:rPr lang="en-US" dirty="0"/>
              <a:t>E.g. Amazon’s shopping cart is made consistent by creating the union of the inconsistent carts</a:t>
            </a:r>
          </a:p>
          <a:p>
            <a:pPr lvl="1"/>
            <a:r>
              <a:rPr lang="en-US" dirty="0"/>
              <a:t>Deleted items may re-appear</a:t>
            </a:r>
          </a:p>
          <a:p>
            <a:r>
              <a:rPr lang="en-US" dirty="0"/>
              <a:t>Another option is to forbid certain operations during partition mode</a:t>
            </a:r>
          </a:p>
          <a:p>
            <a:pPr lvl="1"/>
            <a:r>
              <a:rPr lang="en-US" dirty="0"/>
              <a:t>To make it easier to recover consistency</a:t>
            </a:r>
          </a:p>
          <a:p>
            <a:r>
              <a:rPr lang="en-US" dirty="0"/>
              <a:t>A simplistic approach would be to go read</a:t>
            </a:r>
            <a:r>
              <a:rPr lang="en-US"/>
              <a:t>-only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7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that mean in real-life?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Databases like Cassandra let you “tune” consistency and availability</a:t>
            </a:r>
          </a:p>
          <a:p>
            <a:pPr lvl="1"/>
            <a:r>
              <a:rPr lang="en-US" dirty="0"/>
              <a:t>Define the quorum you need for a response</a:t>
            </a:r>
          </a:p>
          <a:p>
            <a:pPr lvl="1"/>
            <a:r>
              <a:rPr lang="en-US" dirty="0"/>
              <a:t>Trades off latency </a:t>
            </a:r>
            <a:r>
              <a:rPr lang="en-US" dirty="0" err="1"/>
              <a:t>vs</a:t>
            </a:r>
            <a:r>
              <a:rPr lang="en-US" dirty="0"/>
              <a:t> consistency</a:t>
            </a:r>
          </a:p>
          <a:p>
            <a:pPr lvl="2"/>
            <a:r>
              <a:rPr lang="en-US" dirty="0"/>
              <a:t>Choose an “easy quorum” for guaranteed low latency / high availability (but low consistency)</a:t>
            </a:r>
          </a:p>
          <a:p>
            <a:pPr lvl="2"/>
            <a:r>
              <a:rPr lang="en-US" dirty="0"/>
              <a:t>Choose a “hard quorum” for high consistency but higher potential latency / lower availability</a:t>
            </a:r>
          </a:p>
        </p:txBody>
      </p:sp>
    </p:spTree>
    <p:extLst>
      <p:ext uri="{BB962C8B-B14F-4D97-AF65-F5344CB8AC3E}">
        <p14:creationId xmlns:p14="http://schemas.microsoft.com/office/powerpoint/2010/main" val="2725510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PACELC</a:t>
            </a:r>
            <a:br>
              <a:rPr lang="en-US" dirty="0"/>
            </a:br>
            <a:r>
              <a:rPr lang="en-US" sz="2200" dirty="0"/>
              <a:t>(pr. pass-elk)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</a:t>
            </a:r>
            <a:r>
              <a:rPr lang="en-US" dirty="0"/>
              <a:t>artition: </a:t>
            </a:r>
            <a:r>
              <a:rPr lang="en-US" b="1" dirty="0"/>
              <a:t>A</a:t>
            </a:r>
            <a:r>
              <a:rPr lang="en-US" dirty="0"/>
              <a:t>vailability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b="1" dirty="0"/>
              <a:t>C</a:t>
            </a:r>
            <a:r>
              <a:rPr lang="en-US" dirty="0"/>
              <a:t>onsistency, </a:t>
            </a:r>
            <a:r>
              <a:rPr lang="en-US" b="1" dirty="0"/>
              <a:t>E</a:t>
            </a:r>
            <a:r>
              <a:rPr lang="en-US" dirty="0"/>
              <a:t>lse </a:t>
            </a:r>
            <a:r>
              <a:rPr lang="en-US" b="1" dirty="0"/>
              <a:t>L</a:t>
            </a:r>
            <a:r>
              <a:rPr lang="en-US" dirty="0"/>
              <a:t>atency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b="1" dirty="0"/>
              <a:t>C</a:t>
            </a:r>
            <a:r>
              <a:rPr lang="en-US" dirty="0"/>
              <a:t>onsistency</a:t>
            </a:r>
          </a:p>
          <a:p>
            <a:pPr lvl="1"/>
            <a:r>
              <a:rPr lang="en-US" i="1" dirty="0"/>
              <a:t>“For data replication over a WAN, there is no way around the consistency/latency tradeoff”</a:t>
            </a:r>
          </a:p>
          <a:p>
            <a:pPr lvl="1"/>
            <a:r>
              <a:rPr lang="en-US" dirty="0"/>
              <a:t>Usually a combination of sync/</a:t>
            </a:r>
            <a:r>
              <a:rPr lang="en-US" dirty="0" err="1"/>
              <a:t>async</a:t>
            </a:r>
            <a:endParaRPr lang="en-US" dirty="0"/>
          </a:p>
          <a:p>
            <a:pPr lvl="2"/>
            <a:r>
              <a:rPr lang="en-US" dirty="0"/>
              <a:t>Synchronous writes to </a:t>
            </a:r>
            <a:r>
              <a:rPr lang="en-US" i="1" dirty="0"/>
              <a:t>n</a:t>
            </a:r>
            <a:r>
              <a:rPr lang="en-US" dirty="0"/>
              <a:t> systems followed by asynchronous writes to </a:t>
            </a:r>
            <a:r>
              <a:rPr lang="en-US" i="1" dirty="0"/>
              <a:t>m </a:t>
            </a:r>
            <a:r>
              <a:rPr lang="en-US" dirty="0"/>
              <a:t>systems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32689" y="5615627"/>
            <a:ext cx="75926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http://cs-www.cs.yale.edu/homes/dna/papers/abadi-pacelc.pdf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6674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1726"/>
            <a:ext cx="9144000" cy="5896274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Cassandra Quorum Levels (Write)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4949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looked at the challenges to scaling on multiple servers</a:t>
            </a:r>
          </a:p>
          <a:p>
            <a:pPr lvl="1"/>
            <a:r>
              <a:rPr lang="en-US" dirty="0"/>
              <a:t>Serial </a:t>
            </a:r>
            <a:r>
              <a:rPr lang="en-US" dirty="0" err="1"/>
              <a:t>vs</a:t>
            </a:r>
            <a:r>
              <a:rPr lang="en-US" dirty="0"/>
              <a:t> Parallel</a:t>
            </a:r>
          </a:p>
          <a:p>
            <a:pPr lvl="1"/>
            <a:r>
              <a:rPr lang="en-US" dirty="0"/>
              <a:t>Fixed data </a:t>
            </a:r>
            <a:r>
              <a:rPr lang="en-US" dirty="0" err="1"/>
              <a:t>vs</a:t>
            </a:r>
            <a:r>
              <a:rPr lang="en-US" dirty="0"/>
              <a:t> growing</a:t>
            </a:r>
          </a:p>
          <a:p>
            <a:pPr lvl="1"/>
            <a:r>
              <a:rPr lang="en-US" dirty="0"/>
              <a:t>CAP</a:t>
            </a:r>
          </a:p>
          <a:p>
            <a:pPr lvl="1"/>
            <a:r>
              <a:rPr lang="en-US" dirty="0"/>
              <a:t>Eventually Consistent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12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90300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Computing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7503768" cy="447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94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943100"/>
            <a:ext cx="69596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18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speedup</a:t>
            </a:r>
            <a:r>
              <a:rPr lang="en-US" dirty="0"/>
              <a:t> is defined as the performance of new / performance of old</a:t>
            </a:r>
          </a:p>
          <a:p>
            <a:pPr lvl="1"/>
            <a:r>
              <a:rPr lang="en-US" dirty="0"/>
              <a:t>e.g. move from 1 -&gt; 2 servers</a:t>
            </a:r>
          </a:p>
          <a:p>
            <a:pPr lvl="1"/>
            <a:r>
              <a:rPr lang="en-US" dirty="0"/>
              <a:t>New system is 1.8 x faster than the old</a:t>
            </a:r>
          </a:p>
          <a:p>
            <a:pPr lvl="2"/>
            <a:r>
              <a:rPr lang="en-US" dirty="0"/>
              <a:t>In terms of transactions/sec (throughput)</a:t>
            </a:r>
          </a:p>
          <a:p>
            <a:pPr lvl="1"/>
            <a:r>
              <a:rPr lang="en-US" dirty="0"/>
              <a:t>Speedup = 1.8</a:t>
            </a:r>
          </a:p>
        </p:txBody>
      </p:sp>
    </p:spTree>
    <p:extLst>
      <p:ext uri="{BB962C8B-B14F-4D97-AF65-F5344CB8AC3E}">
        <p14:creationId xmlns:p14="http://schemas.microsoft.com/office/powerpoint/2010/main" val="123428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inhibits speedup?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 you can split work into </a:t>
            </a:r>
          </a:p>
          <a:p>
            <a:pPr lvl="1"/>
            <a:r>
              <a:rPr lang="en-US" dirty="0"/>
              <a:t>Parallelizable and </a:t>
            </a:r>
          </a:p>
          <a:p>
            <a:pPr lvl="1"/>
            <a:r>
              <a:rPr lang="en-US" dirty="0"/>
              <a:t>Serial parts</a:t>
            </a:r>
          </a:p>
          <a:p>
            <a:r>
              <a:rPr lang="en-US" dirty="0"/>
              <a:t>The serial parts stop you from scaling</a:t>
            </a:r>
          </a:p>
        </p:txBody>
      </p:sp>
    </p:spTree>
    <p:extLst>
      <p:ext uri="{BB962C8B-B14F-4D97-AF65-F5344CB8AC3E}">
        <p14:creationId xmlns:p14="http://schemas.microsoft.com/office/powerpoint/2010/main" val="2087196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Amdahl’s Law</a:t>
            </a:r>
            <a:br>
              <a:rPr lang="en-US" dirty="0"/>
            </a:br>
            <a:r>
              <a:rPr lang="en-US" sz="2200" dirty="0"/>
              <a:t>Theoretical speedup given a fixed data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6" y="1600200"/>
            <a:ext cx="283401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speedup of a program using multiple processors in parallel computing is limited by the time needed for the serial fraction of the program, given a fixed size of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178" y="1600200"/>
            <a:ext cx="5310542" cy="39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73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Gustafson’s Law</a:t>
            </a:r>
            <a:br>
              <a:rPr lang="en-US" dirty="0"/>
            </a:br>
            <a:r>
              <a:rPr lang="en-US" sz="2200" dirty="0"/>
              <a:t>What if the data increases too?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34" y="1357393"/>
            <a:ext cx="7154599" cy="50214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723" y="1329889"/>
            <a:ext cx="3647701" cy="493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7424" y="6035819"/>
            <a:ext cx="2643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α is the largest </a:t>
            </a:r>
          </a:p>
          <a:p>
            <a:r>
              <a:rPr lang="en-US" dirty="0"/>
              <a:t>non-parallelizable fraction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5F7DE7-F8D2-7F4D-BD1D-8F561DE185C5}"/>
              </a:ext>
            </a:extLst>
          </p:cNvPr>
          <p:cNvSpPr txBox="1"/>
          <p:nvPr/>
        </p:nvSpPr>
        <p:spPr>
          <a:xfrm>
            <a:off x="2048933" y="6620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50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3062</TotalTime>
  <Words>1107</Words>
  <Application>Microsoft Macintosh PowerPoint</Application>
  <PresentationFormat>On-screen Show (4:3)</PresentationFormat>
  <Paragraphs>224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Montserrat</vt:lpstr>
      <vt:lpstr>Office Theme</vt:lpstr>
      <vt:lpstr>Big Data Engineering  Theory of Scalability</vt:lpstr>
      <vt:lpstr>Contents</vt:lpstr>
      <vt:lpstr>Fundamental problems in Distributed Computing</vt:lpstr>
      <vt:lpstr>Grid Computing</vt:lpstr>
      <vt:lpstr>PowerPoint Presentation</vt:lpstr>
      <vt:lpstr>Speedup</vt:lpstr>
      <vt:lpstr>What inhibits speedup?</vt:lpstr>
      <vt:lpstr>Amdahl’s Law Theoretical speedup given a fixed data size</vt:lpstr>
      <vt:lpstr>Gustafson’s Law What if the data increases too?</vt:lpstr>
      <vt:lpstr>A driving metaphor</vt:lpstr>
      <vt:lpstr>Karp-Flatt Metric</vt:lpstr>
      <vt:lpstr>Karp-Flatt Metric Example</vt:lpstr>
      <vt:lpstr>Karp-Flatt metric</vt:lpstr>
      <vt:lpstr>Warning</vt:lpstr>
      <vt:lpstr>Same systems, new diagram</vt:lpstr>
      <vt:lpstr>Shared Nothing Architecture</vt:lpstr>
      <vt:lpstr>Shared Nothing Architecture</vt:lpstr>
      <vt:lpstr>Scalability at what COST</vt:lpstr>
      <vt:lpstr>Data partitioning</vt:lpstr>
      <vt:lpstr>Data Partitioning / Sharding</vt:lpstr>
      <vt:lpstr>Problems with Sharding</vt:lpstr>
      <vt:lpstr>Data Validity</vt:lpstr>
      <vt:lpstr>ACID</vt:lpstr>
      <vt:lpstr>CAP Theorem</vt:lpstr>
      <vt:lpstr>Imagine two nodes</vt:lpstr>
      <vt:lpstr>Imagine two nodes</vt:lpstr>
      <vt:lpstr>CAP options </vt:lpstr>
      <vt:lpstr>CAP Theorem</vt:lpstr>
      <vt:lpstr>In real life</vt:lpstr>
      <vt:lpstr>What does recovery mean?</vt:lpstr>
      <vt:lpstr>What does that mean in real-life?</vt:lpstr>
      <vt:lpstr>PACELC (pr. pass-elk)</vt:lpstr>
      <vt:lpstr>Cassandra Quorum Levels (Write) </vt:lpstr>
      <vt:lpstr>Summary </vt:lpstr>
      <vt:lpstr>Questions?</vt:lpstr>
    </vt:vector>
  </TitlesOfParts>
  <Company>WSO2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Julie</cp:lastModifiedBy>
  <cp:revision>382</cp:revision>
  <dcterms:created xsi:type="dcterms:W3CDTF">2012-03-07T10:41:54Z</dcterms:created>
  <dcterms:modified xsi:type="dcterms:W3CDTF">2020-02-25T13:44:26Z</dcterms:modified>
</cp:coreProperties>
</file>