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1" r:id="rId3"/>
    <p:sldId id="262" r:id="rId4"/>
    <p:sldId id="320" r:id="rId5"/>
    <p:sldId id="321" r:id="rId6"/>
    <p:sldId id="281" r:id="rId7"/>
    <p:sldId id="282" r:id="rId8"/>
    <p:sldId id="264" r:id="rId9"/>
    <p:sldId id="269" r:id="rId10"/>
    <p:sldId id="266" r:id="rId11"/>
    <p:sldId id="267" r:id="rId12"/>
    <p:sldId id="259" r:id="rId13"/>
    <p:sldId id="258" r:id="rId14"/>
    <p:sldId id="283" r:id="rId15"/>
    <p:sldId id="284" r:id="rId16"/>
    <p:sldId id="276" r:id="rId17"/>
    <p:sldId id="290" r:id="rId18"/>
    <p:sldId id="291" r:id="rId19"/>
    <p:sldId id="294" r:id="rId20"/>
    <p:sldId id="295" r:id="rId21"/>
    <p:sldId id="296" r:id="rId22"/>
    <p:sldId id="298" r:id="rId23"/>
    <p:sldId id="299" r:id="rId24"/>
    <p:sldId id="305" r:id="rId25"/>
    <p:sldId id="306" r:id="rId26"/>
    <p:sldId id="307" r:id="rId27"/>
    <p:sldId id="308" r:id="rId28"/>
    <p:sldId id="309" r:id="rId29"/>
    <p:sldId id="310" r:id="rId30"/>
    <p:sldId id="313" r:id="rId31"/>
    <p:sldId id="314" r:id="rId32"/>
    <p:sldId id="319" r:id="rId33"/>
    <p:sldId id="316" r:id="rId34"/>
    <p:sldId id="317" r:id="rId35"/>
    <p:sldId id="277" r:id="rId36"/>
    <p:sldId id="278" r:id="rId37"/>
    <p:sldId id="318" r:id="rId38"/>
    <p:sldId id="271" r:id="rId39"/>
    <p:sldId id="275" r:id="rId40"/>
    <p:sldId id="31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280"/>
  </p:normalViewPr>
  <p:slideViewPr>
    <p:cSldViewPr snapToGrid="0" snapToObjects="1">
      <p:cViewPr varScale="1">
        <p:scale>
          <a:sx n="75" d="100"/>
          <a:sy n="75" d="100"/>
        </p:scale>
        <p:origin x="128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a:defRPr>
            </a:lvl1pPr>
          </a:lstStyle>
          <a:p>
            <a:fld id="{7307762F-A706-E543-A832-3C298AA3103F}" type="datetimeFigureOut">
              <a:rPr lang="en-US" smtClean="0"/>
              <a:pPr/>
              <a:t>2/28/20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ontserrat"/>
        <a:ea typeface="+mn-ea"/>
        <a:cs typeface="+mn-cs"/>
      </a:defRPr>
    </a:lvl1pPr>
    <a:lvl2pPr marL="457200" algn="l" defTabSz="457200" rtl="0" eaLnBrk="1" latinLnBrk="0" hangingPunct="1">
      <a:defRPr sz="1200" kern="1200">
        <a:solidFill>
          <a:schemeClr val="tx1"/>
        </a:solidFill>
        <a:latin typeface="Montserrat"/>
        <a:ea typeface="+mn-ea"/>
        <a:cs typeface="+mn-cs"/>
      </a:defRPr>
    </a:lvl2pPr>
    <a:lvl3pPr marL="914400" algn="l" defTabSz="457200" rtl="0" eaLnBrk="1" latinLnBrk="0" hangingPunct="1">
      <a:defRPr sz="1200" kern="1200">
        <a:solidFill>
          <a:schemeClr val="tx1"/>
        </a:solidFill>
        <a:latin typeface="Montserrat"/>
        <a:ea typeface="+mn-ea"/>
        <a:cs typeface="+mn-cs"/>
      </a:defRPr>
    </a:lvl3pPr>
    <a:lvl4pPr marL="1371600" algn="l" defTabSz="457200" rtl="0" eaLnBrk="1" latinLnBrk="0" hangingPunct="1">
      <a:defRPr sz="1200" kern="1200">
        <a:solidFill>
          <a:schemeClr val="tx1"/>
        </a:solidFill>
        <a:latin typeface="Montserrat"/>
        <a:ea typeface="+mn-ea"/>
        <a:cs typeface="+mn-cs"/>
      </a:defRPr>
    </a:lvl4pPr>
    <a:lvl5pPr marL="1828800" algn="l" defTabSz="457200" rtl="0" eaLnBrk="1" latinLnBrk="0" hangingPunct="1">
      <a:defRPr sz="1200" kern="1200">
        <a:solidFill>
          <a:schemeClr val="tx1"/>
        </a:solidFill>
        <a:latin typeface="Montserra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Traditonal</a:t>
            </a:r>
            <a:r>
              <a:rPr lang="en-US" dirty="0"/>
              <a:t> databases provide consistency at the cost of availability.  In order to ensure consistent (all nodes have the same data), have to make non-available whilst replicating data</a:t>
            </a:r>
          </a:p>
          <a:p>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8</a:t>
            </a:fld>
            <a:endParaRPr lang="en-US" dirty="0"/>
          </a:p>
        </p:txBody>
      </p:sp>
    </p:spTree>
    <p:extLst>
      <p:ext uri="{BB962C8B-B14F-4D97-AF65-F5344CB8AC3E}">
        <p14:creationId xmlns:p14="http://schemas.microsoft.com/office/powerpoint/2010/main" val="219297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ontserrat"/>
                <a:ea typeface="+mn-ea"/>
                <a:cs typeface="+mn-cs"/>
              </a:rPr>
              <a:t>How It Works</a:t>
            </a:r>
          </a:p>
          <a:p>
            <a:r>
              <a:rPr lang="en-GB" sz="1200" b="0" i="0" kern="1200" dirty="0">
                <a:solidFill>
                  <a:schemeClr val="tx1"/>
                </a:solidFill>
                <a:effectLst/>
                <a:latin typeface="Montserrat"/>
                <a:ea typeface="+mn-ea"/>
                <a:cs typeface="+mn-cs"/>
              </a:rPr>
              <a:t>The architectural details of Cassandra lie beyond the scope of this article but a brief overview is warranted. At level comparable with the high of Mt. Everest, a Cassandra cluster consists of a decentralized network of autonomous nodes (commodity servers) with a ring-like network typology. A client connects to the Cassandra cluster by connecting with any particular node present in the ring and interfaces with that node via CQL. The node the client connects to is called the coordinator and it assumes the responsibility of satisfying the client’s request.</a:t>
            </a:r>
          </a:p>
          <a:p>
            <a:r>
              <a:rPr lang="en-GB" sz="1200" b="0" i="0" kern="1200" dirty="0">
                <a:solidFill>
                  <a:schemeClr val="tx1"/>
                </a:solidFill>
                <a:effectLst/>
                <a:latin typeface="Montserrat"/>
                <a:ea typeface="+mn-ea"/>
                <a:cs typeface="+mn-cs"/>
              </a:rPr>
              <a:t>Cassandra is a distributed database system and relies on data partitioning to equally distribute the data amongst the nodes in the cluster. To avoid the problem of single-point-of-failure associated with shared nothing architectures, Cassandra employs data replication to store replicas (data copies) on participating nodes. This contributes to the high availability of the database system.</a:t>
            </a:r>
          </a:p>
          <a:p>
            <a:r>
              <a:rPr lang="en-GB" sz="1200" b="0" i="0" kern="1200" dirty="0">
                <a:solidFill>
                  <a:schemeClr val="tx1"/>
                </a:solidFill>
                <a:effectLst/>
                <a:latin typeface="Montserrat"/>
                <a:ea typeface="+mn-ea"/>
                <a:cs typeface="+mn-cs"/>
              </a:rPr>
              <a:t>The coordinator will inform the client of a successful read or write operation in accordance with the established consistency level. This parameter allows users to configure the number of replicas that must acknowledge a read or write operation before the client is informed of a successful operation. Alternatively, this parameter describes the number of nodes which must complete the operation before the client is informed of a success.</a:t>
            </a:r>
          </a:p>
          <a:p>
            <a:r>
              <a:rPr lang="en-GB" sz="1200" b="0" i="0" kern="1200" dirty="0">
                <a:solidFill>
                  <a:schemeClr val="tx1"/>
                </a:solidFill>
                <a:effectLst/>
                <a:latin typeface="Montserrat"/>
                <a:ea typeface="+mn-ea"/>
                <a:cs typeface="+mn-cs"/>
              </a:rPr>
              <a:t>What is interesting here is that an operation can be considered successful before data has been propagated to every node in the cluster. This is very important for increasing network performance. Nodes in the Cassandra cluster rely on the Gossip Protocol to exchange information with each other.</a:t>
            </a:r>
          </a:p>
          <a:p>
            <a:r>
              <a:rPr lang="en-GB" sz="1200" b="0" i="0" kern="1200" dirty="0">
                <a:solidFill>
                  <a:schemeClr val="tx1"/>
                </a:solidFill>
                <a:effectLst/>
                <a:latin typeface="Montserrat"/>
                <a:ea typeface="+mn-ea"/>
                <a:cs typeface="+mn-cs"/>
              </a:rPr>
              <a:t>This protocol allows nodes to obtain state information about other nodes by exchanging information a node has about itself and other nodes. A particular node does not directly exchange information with every other node in the cluster; data is exchanged with a few nodes and with the passage of time data propagates throughout the cluster in a manner similar with which a virus would spread through a population.</a:t>
            </a:r>
          </a:p>
          <a:p>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18</a:t>
            </a:fld>
            <a:endParaRPr lang="en-US" dirty="0"/>
          </a:p>
        </p:txBody>
      </p:sp>
    </p:spTree>
    <p:extLst>
      <p:ext uri="{BB962C8B-B14F-4D97-AF65-F5344CB8AC3E}">
        <p14:creationId xmlns:p14="http://schemas.microsoft.com/office/powerpoint/2010/main" val="84881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38</a:t>
            </a:fld>
            <a:endParaRPr lang="en-US" dirty="0"/>
          </a:p>
        </p:txBody>
      </p:sp>
    </p:spTree>
    <p:extLst>
      <p:ext uri="{BB962C8B-B14F-4D97-AF65-F5344CB8AC3E}">
        <p14:creationId xmlns:p14="http://schemas.microsoft.com/office/powerpoint/2010/main" val="114845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2/28/20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creativecommons.org/licenses/by-nc-sa/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a:spLocks noChangeArrowheads="1"/>
          </p:cNvSpPr>
          <p:nvPr userDrawn="1"/>
        </p:nvSpPr>
        <p:spPr bwMode="auto">
          <a:xfrm>
            <a:off x="1168930" y="6408634"/>
            <a:ext cx="3429144"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700" dirty="0">
                <a:latin typeface="Montserrat"/>
              </a:rPr>
              <a:t>© Paul Fremantle 2015.  This work is licensed under a Creative Commons</a:t>
            </a:r>
          </a:p>
          <a:p>
            <a:pPr algn="l" eaLnBrk="1" hangingPunct="1">
              <a:defRPr/>
            </a:pPr>
            <a:r>
              <a:rPr lang="en-US" sz="700" dirty="0">
                <a:latin typeface="Montserrat"/>
              </a:rPr>
              <a:t> Attribution-</a:t>
            </a:r>
            <a:r>
              <a:rPr lang="en-US" sz="700" dirty="0" err="1">
                <a:latin typeface="Montserrat"/>
              </a:rPr>
              <a:t>NonCommercial</a:t>
            </a:r>
            <a:r>
              <a:rPr lang="en-US" sz="700" dirty="0">
                <a:latin typeface="Montserrat"/>
              </a:rPr>
              <a:t>-</a:t>
            </a:r>
            <a:r>
              <a:rPr lang="en-US" sz="700" dirty="0" err="1">
                <a:latin typeface="Montserrat"/>
              </a:rPr>
              <a:t>ShareAlike</a:t>
            </a:r>
            <a:r>
              <a:rPr lang="en-US" sz="700" dirty="0">
                <a:latin typeface="Montserrat"/>
              </a:rPr>
              <a:t> 4.0 International License</a:t>
            </a:r>
            <a:br>
              <a:rPr lang="en-US" sz="700" dirty="0">
                <a:latin typeface="Montserrat"/>
              </a:rPr>
            </a:br>
            <a:r>
              <a:rPr lang="en-US" sz="700" dirty="0">
                <a:latin typeface="Montserrat"/>
              </a:rPr>
              <a:t>See  </a:t>
            </a:r>
            <a:r>
              <a:rPr lang="en-US" sz="700" dirty="0">
                <a:latin typeface="Montserrat"/>
                <a:hlinkClick r:id="rId13"/>
              </a:rPr>
              <a:t>http://creativecommons.org/licenses/by-nc-sa/4.0/</a:t>
            </a:r>
            <a:r>
              <a:rPr lang="en-US" sz="700" dirty="0">
                <a:latin typeface="Montserrat"/>
              </a:rPr>
              <a:t> </a:t>
            </a:r>
          </a:p>
        </p:txBody>
      </p:sp>
      <p:pic>
        <p:nvPicPr>
          <p:cNvPr id="9" name="Picture 8"/>
          <p:cNvPicPr>
            <a:picLocks noChangeAspect="1"/>
          </p:cNvPicPr>
          <p:nvPr userDrawn="1"/>
        </p:nvPicPr>
        <p:blipFill>
          <a:blip r:embed="rId14"/>
          <a:stretch>
            <a:fillRect/>
          </a:stretch>
        </p:blipFill>
        <p:spPr>
          <a:xfrm>
            <a:off x="375635" y="6492098"/>
            <a:ext cx="792765" cy="279269"/>
          </a:xfrm>
          <a:prstGeom prst="rect">
            <a:avLst/>
          </a:prstGeom>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ontserra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ontserra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ontserra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ontserra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ontserra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ontserra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llthingsdistributed.com/2007/10/amazons_dynamo.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allthingsdistributed.com/2007/10/amazons_dynamo.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tflixtechblog.com/benchmarking-cassandra-scalability-on-aws-over-a-million-writes-per-second-39f45f066c9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db-engines.com/en/rank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blog.mccrory.me/2010/11/03/cap-theorem-and-the-clou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3"/>
          <p:cNvSpPr>
            <a:spLocks noGrp="1"/>
          </p:cNvSpPr>
          <p:nvPr>
            <p:ph type="ctrTitle"/>
          </p:nvPr>
        </p:nvSpPr>
        <p:spPr bwMode="auto">
          <a:xfrm>
            <a:off x="685800" y="1231483"/>
            <a:ext cx="7772400" cy="1470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numCol="1" anchor="t" anchorCtr="0" compatLnSpc="1">
            <a:prstTxWarp prst="textNoShape">
              <a:avLst/>
            </a:prstTxWarp>
            <a:normAutofit fontScale="90000"/>
          </a:bodyPr>
          <a:lstStyle/>
          <a:p>
            <a:pPr eaLnBrk="1" hangingPunct="1"/>
            <a:r>
              <a:rPr lang="en-US" sz="4000" dirty="0">
                <a:ea typeface="ヒラギノ角ゴ ProN W3" charset="0"/>
                <a:cs typeface="ヒラギノ角ゴ ProN W3" charset="0"/>
              </a:rPr>
              <a:t>Big Data Engineering</a:t>
            </a:r>
            <a:br>
              <a:rPr lang="en-US" sz="4000" dirty="0">
                <a:ea typeface="ヒラギノ角ゴ ProN W3" charset="0"/>
                <a:cs typeface="ヒラギノ角ゴ ProN W3" charset="0"/>
              </a:rPr>
            </a:br>
            <a:br>
              <a:rPr lang="en-US" dirty="0">
                <a:ea typeface="ヒラギノ角ゴ ProN W3" charset="0"/>
                <a:cs typeface="ヒラギノ角ゴ ProN W3" charset="0"/>
              </a:rPr>
            </a:br>
            <a:r>
              <a:rPr lang="en-US" dirty="0" err="1">
                <a:ea typeface="ヒラギノ角ゴ ProN W3" charset="0"/>
                <a:cs typeface="ヒラギノ角ゴ ProN W3" charset="0"/>
              </a:rPr>
              <a:t>NoSQL</a:t>
            </a:r>
            <a:r>
              <a:rPr lang="en-US" dirty="0">
                <a:ea typeface="ヒラギノ角ゴ ProN W3" charset="0"/>
                <a:cs typeface="ヒラギノ角ゴ ProN W3" charset="0"/>
              </a:rPr>
              <a:t> databases</a:t>
            </a:r>
          </a:p>
        </p:txBody>
      </p:sp>
      <p:sp>
        <p:nvSpPr>
          <p:cNvPr id="3" name="Subtitle 4">
            <a:extLst>
              <a:ext uri="{FF2B5EF4-FFF2-40B4-BE49-F238E27FC236}">
                <a16:creationId xmlns:a16="http://schemas.microsoft.com/office/drawing/2014/main" id="{030B25B2-9C82-8D4F-8184-782AC17EFEBA}"/>
              </a:ext>
            </a:extLst>
          </p:cNvPr>
          <p:cNvSpPr txBox="1">
            <a:spLocks/>
          </p:cNvSpPr>
          <p:nvPr/>
        </p:nvSpPr>
        <p:spPr bwMode="auto">
          <a:xfrm>
            <a:off x="1371824" y="4162310"/>
            <a:ext cx="6400354" cy="1752451"/>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4291" tIns="32146" rIns="64291" bIns="32146"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bg1">
                    <a:lumMod val="65000"/>
                  </a:schemeClr>
                </a:solidFill>
                <a:ea typeface="ヒラギノ角ゴ ProN W3" charset="0"/>
                <a:cs typeface="ヒラギノ角ゴ ProN W3" charset="0"/>
              </a:rPr>
              <a:t>Julie Weeds</a:t>
            </a:r>
          </a:p>
          <a:p>
            <a:r>
              <a:rPr lang="en-US" sz="3200" dirty="0">
                <a:solidFill>
                  <a:schemeClr val="bg1">
                    <a:lumMod val="65000"/>
                  </a:schemeClr>
                </a:solidFill>
                <a:ea typeface="ヒラギノ角ゴ ProN W3" charset="0"/>
                <a:cs typeface="ヒラギノ角ゴ ProN W3" charset="0"/>
              </a:rPr>
              <a:t>March 2020</a:t>
            </a:r>
          </a:p>
        </p:txBody>
      </p:sp>
    </p:spTree>
    <p:extLst>
      <p:ext uri="{BB962C8B-B14F-4D97-AF65-F5344CB8AC3E}">
        <p14:creationId xmlns:p14="http://schemas.microsoft.com/office/powerpoint/2010/main" val="141170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Dynamo Partitioning and Replication Model</a:t>
            </a:r>
          </a:p>
        </p:txBody>
      </p:sp>
      <p:sp>
        <p:nvSpPr>
          <p:cNvPr id="4" name="Rectangle 3"/>
          <p:cNvSpPr/>
          <p:nvPr/>
        </p:nvSpPr>
        <p:spPr>
          <a:xfrm>
            <a:off x="4417391" y="6546508"/>
            <a:ext cx="4572000" cy="276999"/>
          </a:xfrm>
          <a:prstGeom prst="rect">
            <a:avLst/>
          </a:prstGeom>
        </p:spPr>
        <p:txBody>
          <a:bodyPr>
            <a:spAutoFit/>
          </a:bodyPr>
          <a:lstStyle/>
          <a:p>
            <a:r>
              <a:rPr lang="en-US" sz="1200" dirty="0">
                <a:hlinkClick r:id="rId2"/>
              </a:rPr>
              <a:t>http://www.allthingsdistributed.com/2007/10/amazons_dynamo.html</a:t>
            </a:r>
            <a:r>
              <a:rPr lang="en-US" sz="1200" dirty="0"/>
              <a:t> </a:t>
            </a:r>
          </a:p>
        </p:txBody>
      </p:sp>
      <p:pic>
        <p:nvPicPr>
          <p:cNvPr id="5" name="Picture 4"/>
          <p:cNvPicPr>
            <a:picLocks noChangeAspect="1"/>
          </p:cNvPicPr>
          <p:nvPr/>
        </p:nvPicPr>
        <p:blipFill>
          <a:blip r:embed="rId3"/>
          <a:stretch>
            <a:fillRect/>
          </a:stretch>
        </p:blipFill>
        <p:spPr>
          <a:xfrm>
            <a:off x="2311100" y="1772575"/>
            <a:ext cx="5080000" cy="4025900"/>
          </a:xfrm>
          <a:prstGeom prst="rect">
            <a:avLst/>
          </a:prstGeom>
        </p:spPr>
      </p:pic>
    </p:spTree>
    <p:extLst>
      <p:ext uri="{BB962C8B-B14F-4D97-AF65-F5344CB8AC3E}">
        <p14:creationId xmlns:p14="http://schemas.microsoft.com/office/powerpoint/2010/main" val="66733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Reconciliation / Eventual Consistency</a:t>
            </a:r>
            <a:br>
              <a:rPr lang="en-US" sz="3200" dirty="0"/>
            </a:br>
            <a:endParaRPr lang="en-US" sz="3200" dirty="0"/>
          </a:p>
        </p:txBody>
      </p:sp>
      <p:sp>
        <p:nvSpPr>
          <p:cNvPr id="4" name="Rectangle 3"/>
          <p:cNvSpPr/>
          <p:nvPr/>
        </p:nvSpPr>
        <p:spPr>
          <a:xfrm>
            <a:off x="4417391" y="6546508"/>
            <a:ext cx="4572000" cy="276999"/>
          </a:xfrm>
          <a:prstGeom prst="rect">
            <a:avLst/>
          </a:prstGeom>
        </p:spPr>
        <p:txBody>
          <a:bodyPr>
            <a:spAutoFit/>
          </a:bodyPr>
          <a:lstStyle/>
          <a:p>
            <a:r>
              <a:rPr lang="en-US" sz="1200" dirty="0">
                <a:hlinkClick r:id="rId2"/>
              </a:rPr>
              <a:t>http://www.allthingsdistributed.com/2007/10/amazons_dynamo.html</a:t>
            </a:r>
            <a:r>
              <a:rPr lang="en-US" sz="1200" dirty="0"/>
              <a:t> </a:t>
            </a:r>
          </a:p>
        </p:txBody>
      </p:sp>
      <p:pic>
        <p:nvPicPr>
          <p:cNvPr id="3" name="Picture 2"/>
          <p:cNvPicPr>
            <a:picLocks noChangeAspect="1"/>
          </p:cNvPicPr>
          <p:nvPr/>
        </p:nvPicPr>
        <p:blipFill>
          <a:blip r:embed="rId3"/>
          <a:stretch>
            <a:fillRect/>
          </a:stretch>
        </p:blipFill>
        <p:spPr>
          <a:xfrm>
            <a:off x="2553760" y="1117939"/>
            <a:ext cx="3307815" cy="4725450"/>
          </a:xfrm>
          <a:prstGeom prst="rect">
            <a:avLst/>
          </a:prstGeom>
        </p:spPr>
      </p:pic>
    </p:spTree>
    <p:extLst>
      <p:ext uri="{BB962C8B-B14F-4D97-AF65-F5344CB8AC3E}">
        <p14:creationId xmlns:p14="http://schemas.microsoft.com/office/powerpoint/2010/main" val="4045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t>
            </a:r>
            <a:r>
              <a:rPr lang="en-US" dirty="0" err="1"/>
              <a:t>BigTable</a:t>
            </a:r>
            <a:endParaRPr lang="en-US" dirty="0"/>
          </a:p>
        </p:txBody>
      </p:sp>
      <p:sp>
        <p:nvSpPr>
          <p:cNvPr id="6" name="Content Placeholder 5"/>
          <p:cNvSpPr>
            <a:spLocks noGrp="1"/>
          </p:cNvSpPr>
          <p:nvPr>
            <p:ph idx="1"/>
          </p:nvPr>
        </p:nvSpPr>
        <p:spPr/>
        <p:txBody>
          <a:bodyPr>
            <a:normAutofit/>
          </a:bodyPr>
          <a:lstStyle/>
          <a:p>
            <a:r>
              <a:rPr lang="en-US" sz="2400" dirty="0"/>
              <a:t>Optimized to support very large data</a:t>
            </a:r>
          </a:p>
          <a:p>
            <a:pPr lvl="1"/>
            <a:r>
              <a:rPr lang="en-US" sz="2000" dirty="0"/>
              <a:t>Not just many rows, but rows that cannot fit into the memory of a single server</a:t>
            </a:r>
          </a:p>
          <a:p>
            <a:pPr lvl="1"/>
            <a:r>
              <a:rPr lang="en-US" sz="2000" dirty="0"/>
              <a:t>Column Families allow each row to live across servers</a:t>
            </a:r>
          </a:p>
          <a:p>
            <a:r>
              <a:rPr lang="en-US" sz="2000" dirty="0"/>
              <a:t>This table dates back to 2005</a:t>
            </a:r>
          </a:p>
        </p:txBody>
      </p:sp>
      <p:pic>
        <p:nvPicPr>
          <p:cNvPr id="5" name="Picture 4"/>
          <p:cNvPicPr>
            <a:picLocks noChangeAspect="1"/>
          </p:cNvPicPr>
          <p:nvPr/>
        </p:nvPicPr>
        <p:blipFill>
          <a:blip r:embed="rId2"/>
          <a:stretch>
            <a:fillRect/>
          </a:stretch>
        </p:blipFill>
        <p:spPr>
          <a:xfrm>
            <a:off x="0" y="3555085"/>
            <a:ext cx="8899878" cy="2907881"/>
          </a:xfrm>
          <a:prstGeom prst="rect">
            <a:avLst/>
          </a:prstGeom>
        </p:spPr>
      </p:pic>
    </p:spTree>
    <p:extLst>
      <p:ext uri="{BB962C8B-B14F-4D97-AF65-F5344CB8AC3E}">
        <p14:creationId xmlns:p14="http://schemas.microsoft.com/office/powerpoint/2010/main" val="21166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t>
            </a:r>
            <a:r>
              <a:rPr lang="en-US" dirty="0" err="1"/>
              <a:t>NoSQL</a:t>
            </a:r>
            <a:r>
              <a:rPr lang="en-US" dirty="0"/>
              <a:t> Databases</a:t>
            </a:r>
          </a:p>
        </p:txBody>
      </p:sp>
      <p:sp>
        <p:nvSpPr>
          <p:cNvPr id="3" name="Content Placeholder 2"/>
          <p:cNvSpPr>
            <a:spLocks noGrp="1"/>
          </p:cNvSpPr>
          <p:nvPr>
            <p:ph idx="1"/>
          </p:nvPr>
        </p:nvSpPr>
        <p:spPr/>
        <p:txBody>
          <a:bodyPr>
            <a:normAutofit fontScale="92500" lnSpcReduction="10000"/>
          </a:bodyPr>
          <a:lstStyle/>
          <a:p>
            <a:r>
              <a:rPr lang="en-US" dirty="0"/>
              <a:t>Too many to list!</a:t>
            </a:r>
          </a:p>
          <a:p>
            <a:r>
              <a:rPr lang="en-US" dirty="0"/>
              <a:t>Popular databases include:</a:t>
            </a:r>
          </a:p>
          <a:p>
            <a:pPr lvl="1"/>
            <a:r>
              <a:rPr lang="en-US" dirty="0" err="1"/>
              <a:t>MongoDB</a:t>
            </a:r>
            <a:endParaRPr lang="en-US" dirty="0"/>
          </a:p>
          <a:p>
            <a:pPr lvl="1"/>
            <a:r>
              <a:rPr lang="en-US" dirty="0" err="1"/>
              <a:t>Couchbase</a:t>
            </a:r>
            <a:endParaRPr lang="en-US" dirty="0"/>
          </a:p>
          <a:p>
            <a:pPr lvl="1"/>
            <a:r>
              <a:rPr lang="en-US" dirty="0"/>
              <a:t>Apache Cassandra</a:t>
            </a:r>
          </a:p>
          <a:p>
            <a:pPr lvl="1"/>
            <a:r>
              <a:rPr lang="en-US" dirty="0"/>
              <a:t>Apache HBase</a:t>
            </a:r>
          </a:p>
          <a:p>
            <a:pPr lvl="1"/>
            <a:r>
              <a:rPr lang="en-US" dirty="0" err="1"/>
              <a:t>Voldemort</a:t>
            </a:r>
            <a:endParaRPr lang="en-US" dirty="0"/>
          </a:p>
          <a:p>
            <a:pPr lvl="1"/>
            <a:r>
              <a:rPr lang="en-US" dirty="0" err="1"/>
              <a:t>Redis</a:t>
            </a:r>
            <a:r>
              <a:rPr lang="en-US" dirty="0"/>
              <a:t> </a:t>
            </a:r>
          </a:p>
          <a:p>
            <a:pPr lvl="1"/>
            <a:r>
              <a:rPr lang="en-US" dirty="0" err="1"/>
              <a:t>Riak</a:t>
            </a:r>
            <a:endParaRPr lang="en-US" dirty="0"/>
          </a:p>
          <a:p>
            <a:pPr lvl="1"/>
            <a:r>
              <a:rPr lang="en-US" dirty="0" err="1"/>
              <a:t>Etc</a:t>
            </a:r>
            <a:r>
              <a:rPr lang="en-US" dirty="0"/>
              <a:t>, </a:t>
            </a:r>
            <a:r>
              <a:rPr lang="en-US" dirty="0" err="1"/>
              <a:t>etc</a:t>
            </a:r>
            <a:endParaRPr lang="en-US" dirty="0"/>
          </a:p>
          <a:p>
            <a:pPr lvl="1"/>
            <a:endParaRPr lang="en-US" dirty="0"/>
          </a:p>
          <a:p>
            <a:pPr lvl="1"/>
            <a:endParaRPr lang="en-US" dirty="0"/>
          </a:p>
        </p:txBody>
      </p:sp>
    </p:spTree>
    <p:extLst>
      <p:ext uri="{BB962C8B-B14F-4D97-AF65-F5344CB8AC3E}">
        <p14:creationId xmlns:p14="http://schemas.microsoft.com/office/powerpoint/2010/main" val="180166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NoSQL</a:t>
            </a:r>
            <a:r>
              <a:rPr lang="en-US" dirty="0"/>
              <a:t> databases</a:t>
            </a:r>
          </a:p>
        </p:txBody>
      </p:sp>
      <p:graphicFrame>
        <p:nvGraphicFramePr>
          <p:cNvPr id="4" name="Content Placeholder 3"/>
          <p:cNvGraphicFramePr>
            <a:graphicFrameLocks noGrp="1"/>
          </p:cNvGraphicFramePr>
          <p:nvPr>
            <p:ph idx="1"/>
            <p:extLst/>
          </p:nvPr>
        </p:nvGraphicFramePr>
        <p:xfrm>
          <a:off x="363388" y="2125266"/>
          <a:ext cx="8281739" cy="3634740"/>
        </p:xfrm>
        <a:graphic>
          <a:graphicData uri="http://schemas.openxmlformats.org/drawingml/2006/table">
            <a:tbl>
              <a:tblPr firstRow="1" bandRow="1">
                <a:tableStyleId>{5C22544A-7EE6-4342-B048-85BDC9FD1C3A}</a:tableStyleId>
              </a:tblPr>
              <a:tblGrid>
                <a:gridCol w="2315268">
                  <a:extLst>
                    <a:ext uri="{9D8B030D-6E8A-4147-A177-3AD203B41FA5}">
                      <a16:colId xmlns:a16="http://schemas.microsoft.com/office/drawing/2014/main" val="20000"/>
                    </a:ext>
                  </a:extLst>
                </a:gridCol>
                <a:gridCol w="4688391">
                  <a:extLst>
                    <a:ext uri="{9D8B030D-6E8A-4147-A177-3AD203B41FA5}">
                      <a16:colId xmlns:a16="http://schemas.microsoft.com/office/drawing/2014/main" val="20001"/>
                    </a:ext>
                  </a:extLst>
                </a:gridCol>
                <a:gridCol w="1278080">
                  <a:extLst>
                    <a:ext uri="{9D8B030D-6E8A-4147-A177-3AD203B41FA5}">
                      <a16:colId xmlns:a16="http://schemas.microsoft.com/office/drawing/2014/main" val="20002"/>
                    </a:ext>
                  </a:extLst>
                </a:gridCol>
              </a:tblGrid>
              <a:tr h="342900">
                <a:tc>
                  <a:txBody>
                    <a:bodyPr/>
                    <a:lstStyle/>
                    <a:p>
                      <a:r>
                        <a:rPr lang="en-US" sz="1800" dirty="0"/>
                        <a:t>Type</a:t>
                      </a:r>
                    </a:p>
                  </a:txBody>
                  <a:tcPr marL="68580" marR="68580" marT="34290" marB="34290"/>
                </a:tc>
                <a:tc>
                  <a:txBody>
                    <a:bodyPr/>
                    <a:lstStyle/>
                    <a:p>
                      <a:r>
                        <a:rPr lang="en-US" sz="1800" dirty="0"/>
                        <a:t>Description</a:t>
                      </a:r>
                    </a:p>
                  </a:txBody>
                  <a:tcPr marL="68580" marR="68580" marT="34290" marB="34290"/>
                </a:tc>
                <a:tc>
                  <a:txBody>
                    <a:bodyPr/>
                    <a:lstStyle/>
                    <a:p>
                      <a:r>
                        <a:rPr lang="en-US" sz="1800" dirty="0"/>
                        <a:t>Examples</a:t>
                      </a:r>
                    </a:p>
                  </a:txBody>
                  <a:tcPr marL="68580" marR="68580" marT="34290" marB="34290"/>
                </a:tc>
                <a:extLst>
                  <a:ext uri="{0D108BD9-81ED-4DB2-BD59-A6C34878D82A}">
                    <a16:rowId xmlns:a16="http://schemas.microsoft.com/office/drawing/2014/main" val="10000"/>
                  </a:ext>
                </a:extLst>
              </a:tr>
              <a:tr h="617220">
                <a:tc>
                  <a:txBody>
                    <a:bodyPr/>
                    <a:lstStyle/>
                    <a:p>
                      <a:r>
                        <a:rPr lang="en-US" sz="1800" dirty="0"/>
                        <a:t>Key-value stores</a:t>
                      </a:r>
                    </a:p>
                  </a:txBody>
                  <a:tcPr marL="68580" marR="68580" marT="34290" marB="34290"/>
                </a:tc>
                <a:tc>
                  <a:txBody>
                    <a:bodyPr/>
                    <a:lstStyle/>
                    <a:p>
                      <a:r>
                        <a:rPr lang="en-US" sz="1800" dirty="0"/>
                        <a:t>every single item in the database is stored as an attribute</a:t>
                      </a:r>
                      <a:r>
                        <a:rPr lang="en-US" sz="1800" baseline="0" dirty="0"/>
                        <a:t> name (or </a:t>
                      </a:r>
                      <a:r>
                        <a:rPr lang="en-US" sz="1800" b="0" baseline="0" dirty="0"/>
                        <a:t>key</a:t>
                      </a:r>
                      <a:r>
                        <a:rPr lang="en-US" sz="1800" baseline="0" dirty="0"/>
                        <a:t>) together with its </a:t>
                      </a:r>
                      <a:r>
                        <a:rPr lang="en-US" sz="1800" b="0" baseline="0" dirty="0"/>
                        <a:t>value</a:t>
                      </a:r>
                      <a:endParaRPr lang="en-US" sz="1800" b="0" dirty="0"/>
                    </a:p>
                  </a:txBody>
                  <a:tcPr marL="68580" marR="68580" marT="34290" marB="34290"/>
                </a:tc>
                <a:tc>
                  <a:txBody>
                    <a:bodyPr/>
                    <a:lstStyle/>
                    <a:p>
                      <a:r>
                        <a:rPr lang="en-US" sz="1800" dirty="0"/>
                        <a:t>Berkeley DB</a:t>
                      </a:r>
                    </a:p>
                    <a:p>
                      <a:r>
                        <a:rPr lang="en-US" sz="1800" dirty="0" err="1"/>
                        <a:t>Riak</a:t>
                      </a:r>
                      <a:endParaRPr lang="en-US" sz="1800" dirty="0"/>
                    </a:p>
                  </a:txBody>
                  <a:tcPr marL="68580" marR="68580" marT="34290" marB="34290"/>
                </a:tc>
                <a:extLst>
                  <a:ext uri="{0D108BD9-81ED-4DB2-BD59-A6C34878D82A}">
                    <a16:rowId xmlns:a16="http://schemas.microsoft.com/office/drawing/2014/main" val="10001"/>
                  </a:ext>
                </a:extLst>
              </a:tr>
              <a:tr h="891540">
                <a:tc>
                  <a:txBody>
                    <a:bodyPr/>
                    <a:lstStyle/>
                    <a:p>
                      <a:r>
                        <a:rPr lang="en-US" sz="1800" dirty="0"/>
                        <a:t>Graph stores</a:t>
                      </a:r>
                    </a:p>
                  </a:txBody>
                  <a:tcPr marL="68580" marR="68580" marT="34290" marB="34290"/>
                </a:tc>
                <a:tc>
                  <a:txBody>
                    <a:bodyPr/>
                    <a:lstStyle/>
                    <a:p>
                      <a:r>
                        <a:rPr lang="en-US" sz="1800" dirty="0"/>
                        <a:t>used to store information about </a:t>
                      </a:r>
                      <a:r>
                        <a:rPr lang="en-US" sz="1800" b="0" dirty="0"/>
                        <a:t>graphs</a:t>
                      </a:r>
                      <a:r>
                        <a:rPr lang="en-US" sz="1800" dirty="0"/>
                        <a:t>/networks</a:t>
                      </a:r>
                      <a:r>
                        <a:rPr lang="en-US" sz="1800" baseline="0" dirty="0"/>
                        <a:t> of data (e.g., social connections)</a:t>
                      </a:r>
                      <a:endParaRPr lang="en-US" sz="1800" dirty="0"/>
                    </a:p>
                  </a:txBody>
                  <a:tcPr marL="68580" marR="68580" marT="34290" marB="34290"/>
                </a:tc>
                <a:tc>
                  <a:txBody>
                    <a:bodyPr/>
                    <a:lstStyle/>
                    <a:p>
                      <a:r>
                        <a:rPr lang="en-US" sz="1800" dirty="0"/>
                        <a:t>Neo4J</a:t>
                      </a:r>
                    </a:p>
                    <a:p>
                      <a:r>
                        <a:rPr lang="en-US" sz="1800" dirty="0" err="1"/>
                        <a:t>Giraph</a:t>
                      </a:r>
                      <a:endParaRPr lang="en-US" sz="1800" dirty="0"/>
                    </a:p>
                  </a:txBody>
                  <a:tcPr marL="68580" marR="68580" marT="34290" marB="34290"/>
                </a:tc>
                <a:extLst>
                  <a:ext uri="{0D108BD9-81ED-4DB2-BD59-A6C34878D82A}">
                    <a16:rowId xmlns:a16="http://schemas.microsoft.com/office/drawing/2014/main" val="10002"/>
                  </a:ext>
                </a:extLst>
              </a:tr>
              <a:tr h="1165860">
                <a:tc>
                  <a:txBody>
                    <a:bodyPr/>
                    <a:lstStyle/>
                    <a:p>
                      <a:r>
                        <a:rPr lang="en-US" sz="1800" dirty="0"/>
                        <a:t>Document</a:t>
                      </a:r>
                      <a:r>
                        <a:rPr lang="en-US" sz="1800" baseline="0" dirty="0"/>
                        <a:t> databases</a:t>
                      </a:r>
                      <a:endParaRPr lang="en-US" sz="1800" dirty="0"/>
                    </a:p>
                  </a:txBody>
                  <a:tcPr marL="68580" marR="68580" marT="34290" marB="34290"/>
                </a:tc>
                <a:tc>
                  <a:txBody>
                    <a:bodyPr/>
                    <a:lstStyle/>
                    <a:p>
                      <a:r>
                        <a:rPr lang="en-US" sz="1800" dirty="0"/>
                        <a:t>pair each key with a complex data structure</a:t>
                      </a:r>
                      <a:r>
                        <a:rPr lang="en-US" sz="1800" baseline="0" dirty="0"/>
                        <a:t> known as a document.  Documents can contain many different key-value pairs, key-array pairs or nested documents.</a:t>
                      </a:r>
                      <a:endParaRPr lang="en-US" sz="1800" dirty="0"/>
                    </a:p>
                  </a:txBody>
                  <a:tcPr marL="68580" marR="68580" marT="34290" marB="34290"/>
                </a:tc>
                <a:tc>
                  <a:txBody>
                    <a:bodyPr/>
                    <a:lstStyle/>
                    <a:p>
                      <a:r>
                        <a:rPr lang="en-US" sz="1800" dirty="0" err="1"/>
                        <a:t>MongoDB</a:t>
                      </a:r>
                      <a:endParaRPr lang="en-US" sz="1800" dirty="0"/>
                    </a:p>
                  </a:txBody>
                  <a:tcPr marL="68580" marR="68580" marT="34290" marB="34290"/>
                </a:tc>
                <a:extLst>
                  <a:ext uri="{0D108BD9-81ED-4DB2-BD59-A6C34878D82A}">
                    <a16:rowId xmlns:a16="http://schemas.microsoft.com/office/drawing/2014/main" val="10003"/>
                  </a:ext>
                </a:extLst>
              </a:tr>
              <a:tr h="617220">
                <a:tc>
                  <a:txBody>
                    <a:bodyPr/>
                    <a:lstStyle/>
                    <a:p>
                      <a:r>
                        <a:rPr lang="en-US" sz="1800" dirty="0"/>
                        <a:t>Wide-column stores</a:t>
                      </a:r>
                    </a:p>
                  </a:txBody>
                  <a:tcPr marL="68580" marR="68580" marT="34290" marB="34290"/>
                </a:tc>
                <a:tc>
                  <a:txBody>
                    <a:bodyPr/>
                    <a:lstStyle/>
                    <a:p>
                      <a:r>
                        <a:rPr lang="en-US" sz="1800" dirty="0" err="1"/>
                        <a:t>optimised</a:t>
                      </a:r>
                      <a:r>
                        <a:rPr lang="en-US" sz="1800" baseline="0" dirty="0"/>
                        <a:t> for queries over large datasets and store columns of data together, instead of rows.</a:t>
                      </a:r>
                      <a:endParaRPr lang="en-US" sz="1800" dirty="0"/>
                    </a:p>
                  </a:txBody>
                  <a:tcPr marL="68580" marR="68580" marT="34290" marB="34290"/>
                </a:tc>
                <a:tc>
                  <a:txBody>
                    <a:bodyPr/>
                    <a:lstStyle/>
                    <a:p>
                      <a:r>
                        <a:rPr lang="en-US" sz="1800" dirty="0"/>
                        <a:t>Cassandra</a:t>
                      </a:r>
                    </a:p>
                    <a:p>
                      <a:r>
                        <a:rPr lang="en-US" sz="1800" dirty="0" err="1"/>
                        <a:t>HBase</a:t>
                      </a:r>
                      <a:endParaRPr lang="en-US" sz="1800" dirty="0"/>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612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Uses a document data model</a:t>
            </a:r>
          </a:p>
          <a:p>
            <a:r>
              <a:rPr lang="en-US" dirty="0"/>
              <a:t>Each record and its associated data is thought of as a “document”</a:t>
            </a:r>
          </a:p>
          <a:p>
            <a:r>
              <a:rPr lang="en-US" dirty="0"/>
              <a:t>Documents encoded in a JSON-like format called BSON (essentially a binary encoding of JSON)</a:t>
            </a:r>
          </a:p>
          <a:p>
            <a:r>
              <a:rPr lang="en-US" dirty="0"/>
              <a:t>Advantages include</a:t>
            </a:r>
          </a:p>
          <a:p>
            <a:pPr lvl="1">
              <a:buFont typeface="Wingdings" charset="2"/>
              <a:buChar char="Ø"/>
            </a:pPr>
            <a:r>
              <a:rPr lang="en-US" dirty="0"/>
              <a:t>documents are independent units, related data is stored contiguously, making it easier to distribute data across multiple servers and maintain performance</a:t>
            </a:r>
          </a:p>
          <a:p>
            <a:pPr lvl="1">
              <a:buFont typeface="Wingdings" charset="2"/>
              <a:buChar char="Ø"/>
            </a:pPr>
            <a:r>
              <a:rPr lang="en-US" dirty="0"/>
              <a:t>application logic is written in any language which supports object-oriented programming.  The object model in your application can be turned directly into a document.</a:t>
            </a:r>
          </a:p>
          <a:p>
            <a:pPr lvl="1">
              <a:buFont typeface="Wingdings" charset="2"/>
              <a:buChar char="Ø"/>
            </a:pPr>
            <a:r>
              <a:rPr lang="en-US" dirty="0"/>
              <a:t>Unstructured data is stored easily</a:t>
            </a:r>
          </a:p>
          <a:p>
            <a:pPr lvl="1">
              <a:buFont typeface="Wingdings" charset="2"/>
              <a:buChar char="Ø"/>
            </a:pPr>
            <a:r>
              <a:rPr lang="en-US" dirty="0"/>
              <a:t>Database does not need to know the schema in advance</a:t>
            </a:r>
          </a:p>
        </p:txBody>
      </p:sp>
    </p:spTree>
    <p:extLst>
      <p:ext uri="{BB962C8B-B14F-4D97-AF65-F5344CB8AC3E}">
        <p14:creationId xmlns:p14="http://schemas.microsoft.com/office/powerpoint/2010/main" val="197997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databases</a:t>
            </a:r>
          </a:p>
        </p:txBody>
      </p:sp>
      <p:sp>
        <p:nvSpPr>
          <p:cNvPr id="3" name="Content Placeholder 2"/>
          <p:cNvSpPr>
            <a:spLocks noGrp="1"/>
          </p:cNvSpPr>
          <p:nvPr>
            <p:ph idx="1"/>
          </p:nvPr>
        </p:nvSpPr>
        <p:spPr/>
        <p:txBody>
          <a:bodyPr/>
          <a:lstStyle/>
          <a:p>
            <a:r>
              <a:rPr lang="en-US" dirty="0"/>
              <a:t>A persistent associative array or dictionary</a:t>
            </a:r>
          </a:p>
          <a:p>
            <a:r>
              <a:rPr lang="en-US" dirty="0"/>
              <a:t>Simple access and fits well with programming models (especially MapReduce)</a:t>
            </a:r>
          </a:p>
          <a:p>
            <a:r>
              <a:rPr lang="en-US" dirty="0"/>
              <a:t>Indexing on other data is not often possible and can be slow</a:t>
            </a:r>
          </a:p>
          <a:p>
            <a:pPr marL="0" indent="0">
              <a:buNone/>
            </a:pPr>
            <a:endParaRPr lang="en-US" dirty="0"/>
          </a:p>
        </p:txBody>
      </p:sp>
    </p:spTree>
    <p:extLst>
      <p:ext uri="{BB962C8B-B14F-4D97-AF65-F5344CB8AC3E}">
        <p14:creationId xmlns:p14="http://schemas.microsoft.com/office/powerpoint/2010/main" val="264699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Column-oriented DBMS</a:t>
            </a:r>
          </a:p>
        </p:txBody>
      </p:sp>
      <p:sp>
        <p:nvSpPr>
          <p:cNvPr id="3" name="Content Placeholder 2"/>
          <p:cNvSpPr>
            <a:spLocks noGrp="1"/>
          </p:cNvSpPr>
          <p:nvPr>
            <p:ph idx="1"/>
          </p:nvPr>
        </p:nvSpPr>
        <p:spPr>
          <a:xfrm>
            <a:off x="628650" y="2226469"/>
            <a:ext cx="7886700" cy="1105141"/>
          </a:xfrm>
        </p:spPr>
        <p:txBody>
          <a:bodyPr>
            <a:normAutofit/>
          </a:bodyPr>
          <a:lstStyle/>
          <a:p>
            <a:r>
              <a:rPr lang="en-US" sz="1800" dirty="0"/>
              <a:t>Data tables stored as columns rather than rows</a:t>
            </a:r>
          </a:p>
          <a:p>
            <a:r>
              <a:rPr lang="en-US" sz="1800" dirty="0"/>
              <a:t>Practical use is very similar to a row-oriented DBMS</a:t>
            </a:r>
          </a:p>
          <a:p>
            <a:r>
              <a:rPr lang="en-US" sz="1800" dirty="0"/>
              <a:t>Can use SQL to interact with data</a:t>
            </a:r>
          </a:p>
        </p:txBody>
      </p:sp>
      <p:sp>
        <p:nvSpPr>
          <p:cNvPr id="5" name="TextBox 4"/>
          <p:cNvSpPr txBox="1"/>
          <p:nvPr/>
        </p:nvSpPr>
        <p:spPr>
          <a:xfrm>
            <a:off x="717454" y="4503511"/>
            <a:ext cx="2489981" cy="923330"/>
          </a:xfrm>
          <a:prstGeom prst="rect">
            <a:avLst/>
          </a:prstGeom>
          <a:noFill/>
          <a:ln>
            <a:solidFill>
              <a:srgbClr val="7030A0"/>
            </a:solidFill>
          </a:ln>
        </p:spPr>
        <p:txBody>
          <a:bodyPr wrap="square" rtlCol="0">
            <a:spAutoFit/>
          </a:bodyPr>
          <a:lstStyle/>
          <a:p>
            <a:r>
              <a:rPr lang="en-US" sz="1350" dirty="0"/>
              <a:t>001:10, Smith, Joe, 40000</a:t>
            </a:r>
          </a:p>
          <a:p>
            <a:r>
              <a:rPr lang="en-US" sz="1350" dirty="0"/>
              <a:t>002:12, Jones, Mary, 50000</a:t>
            </a:r>
          </a:p>
          <a:p>
            <a:r>
              <a:rPr lang="en-US" sz="1350" dirty="0"/>
              <a:t>003:11, Johnson, Cathy, 44000</a:t>
            </a:r>
          </a:p>
          <a:p>
            <a:r>
              <a:rPr lang="en-US" sz="1350" dirty="0"/>
              <a:t>004:22, Jones, Bob, 55000</a:t>
            </a:r>
          </a:p>
        </p:txBody>
      </p:sp>
      <p:sp>
        <p:nvSpPr>
          <p:cNvPr id="6" name="TextBox 5"/>
          <p:cNvSpPr txBox="1"/>
          <p:nvPr/>
        </p:nvSpPr>
        <p:spPr>
          <a:xfrm>
            <a:off x="453525" y="3465052"/>
            <a:ext cx="3408056" cy="923330"/>
          </a:xfrm>
          <a:prstGeom prst="rect">
            <a:avLst/>
          </a:prstGeom>
          <a:noFill/>
        </p:spPr>
        <p:txBody>
          <a:bodyPr wrap="square" rtlCol="0">
            <a:spAutoFit/>
          </a:bodyPr>
          <a:lstStyle/>
          <a:p>
            <a:r>
              <a:rPr lang="en-US" sz="1350"/>
              <a:t>Row-oriented systems perform well at row-based queries – e.g., returning all information about a particular object</a:t>
            </a:r>
          </a:p>
          <a:p>
            <a:endParaRPr lang="en-US" sz="1350" dirty="0"/>
          </a:p>
        </p:txBody>
      </p:sp>
      <p:sp>
        <p:nvSpPr>
          <p:cNvPr id="7" name="TextBox 6"/>
          <p:cNvSpPr txBox="1"/>
          <p:nvPr/>
        </p:nvSpPr>
        <p:spPr>
          <a:xfrm>
            <a:off x="5074922" y="3465051"/>
            <a:ext cx="3281289" cy="923330"/>
          </a:xfrm>
          <a:prstGeom prst="rect">
            <a:avLst/>
          </a:prstGeom>
          <a:noFill/>
        </p:spPr>
        <p:txBody>
          <a:bodyPr wrap="square" rtlCol="0">
            <a:spAutoFit/>
          </a:bodyPr>
          <a:lstStyle/>
          <a:p>
            <a:r>
              <a:rPr lang="en-US" sz="1350"/>
              <a:t>Column-oriented systems perform well at column-based queries – e.g., find all record with a particular attribute value</a:t>
            </a:r>
          </a:p>
          <a:p>
            <a:endParaRPr lang="en-US" sz="1350" dirty="0"/>
          </a:p>
        </p:txBody>
      </p:sp>
      <p:cxnSp>
        <p:nvCxnSpPr>
          <p:cNvPr id="9" name="Straight Arrow Connector 8"/>
          <p:cNvCxnSpPr/>
          <p:nvPr/>
        </p:nvCxnSpPr>
        <p:spPr>
          <a:xfrm>
            <a:off x="2157553" y="4149090"/>
            <a:ext cx="0" cy="35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74922" y="4503511"/>
            <a:ext cx="3485249" cy="923330"/>
          </a:xfrm>
          <a:prstGeom prst="rect">
            <a:avLst/>
          </a:prstGeom>
          <a:noFill/>
          <a:ln>
            <a:solidFill>
              <a:schemeClr val="accent2"/>
            </a:solidFill>
          </a:ln>
        </p:spPr>
        <p:txBody>
          <a:bodyPr wrap="none" rtlCol="0">
            <a:spAutoFit/>
          </a:bodyPr>
          <a:lstStyle/>
          <a:p>
            <a:r>
              <a:rPr lang="en-US" sz="1350" dirty="0"/>
              <a:t>10:001; 12:002; 11:003; 22:004;</a:t>
            </a:r>
          </a:p>
          <a:p>
            <a:r>
              <a:rPr lang="en-US" sz="1350" dirty="0"/>
              <a:t>Smith:001; Jones:002,004; Johnson: 003;</a:t>
            </a:r>
          </a:p>
          <a:p>
            <a:r>
              <a:rPr lang="en-US" sz="1350" dirty="0"/>
              <a:t>Joe:001; Mary: 002; Cathy: 003; Bob: 004;</a:t>
            </a:r>
          </a:p>
          <a:p>
            <a:r>
              <a:rPr lang="en-US" sz="1350" dirty="0"/>
              <a:t>40000:001; 50000:002; 44000:004; 55000: 004</a:t>
            </a:r>
          </a:p>
        </p:txBody>
      </p:sp>
      <p:cxnSp>
        <p:nvCxnSpPr>
          <p:cNvPr id="13" name="Straight Arrow Connector 12"/>
          <p:cNvCxnSpPr/>
          <p:nvPr/>
        </p:nvCxnSpPr>
        <p:spPr>
          <a:xfrm>
            <a:off x="6699739" y="4222946"/>
            <a:ext cx="0" cy="28056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3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Cassandra</a:t>
            </a:r>
          </a:p>
        </p:txBody>
      </p:sp>
      <p:sp>
        <p:nvSpPr>
          <p:cNvPr id="3" name="Content Placeholder 2"/>
          <p:cNvSpPr>
            <a:spLocks noGrp="1"/>
          </p:cNvSpPr>
          <p:nvPr>
            <p:ph idx="1"/>
          </p:nvPr>
        </p:nvSpPr>
        <p:spPr/>
        <p:txBody>
          <a:bodyPr>
            <a:normAutofit fontScale="77500" lnSpcReduction="20000"/>
          </a:bodyPr>
          <a:lstStyle/>
          <a:p>
            <a:r>
              <a:rPr lang="en-US" dirty="0"/>
              <a:t>Hybrid between key-value and column-oriented DBMS</a:t>
            </a:r>
          </a:p>
          <a:p>
            <a:r>
              <a:rPr lang="en-US" dirty="0"/>
              <a:t>Uses Cassandra Query Language (CQL) as an alternative to SQL</a:t>
            </a:r>
          </a:p>
          <a:p>
            <a:r>
              <a:rPr lang="en-US" dirty="0"/>
              <a:t>Developed by Facebook and released as open-source project in 2008</a:t>
            </a:r>
          </a:p>
          <a:p>
            <a:r>
              <a:rPr lang="en-US" dirty="0"/>
              <a:t>Main features:</a:t>
            </a:r>
          </a:p>
          <a:p>
            <a:pPr lvl="1">
              <a:buFont typeface="Wingdings" charset="2"/>
              <a:buChar char="Ø"/>
            </a:pPr>
            <a:r>
              <a:rPr lang="en-US" dirty="0"/>
              <a:t>Data is distributed across a cluster (no single point of failure)</a:t>
            </a:r>
          </a:p>
          <a:p>
            <a:pPr lvl="1">
              <a:buFont typeface="Wingdings" charset="2"/>
              <a:buChar char="Ø"/>
            </a:pPr>
            <a:r>
              <a:rPr lang="en-US" dirty="0"/>
              <a:t>Supports replication, fault-tolerant</a:t>
            </a:r>
          </a:p>
          <a:p>
            <a:pPr lvl="1">
              <a:buFont typeface="Wingdings" charset="2"/>
              <a:buChar char="Ø"/>
            </a:pPr>
            <a:r>
              <a:rPr lang="en-US" dirty="0"/>
              <a:t>Horizontal scaling</a:t>
            </a:r>
          </a:p>
          <a:p>
            <a:pPr lvl="1">
              <a:buFont typeface="Wingdings" charset="2"/>
              <a:buChar char="Ø"/>
            </a:pPr>
            <a:r>
              <a:rPr lang="en-US" dirty="0"/>
              <a:t>Tunable consistency</a:t>
            </a:r>
          </a:p>
          <a:p>
            <a:pPr lvl="1">
              <a:buFont typeface="Wingdings" charset="2"/>
              <a:buChar char="Ø"/>
            </a:pPr>
            <a:r>
              <a:rPr lang="en-US" dirty="0"/>
              <a:t>Hadoop integration with MapReduce support (+Apache Pig and Apache Hive)</a:t>
            </a:r>
          </a:p>
          <a:p>
            <a:pPr lvl="1">
              <a:buFont typeface="Wingdings" charset="2"/>
              <a:buChar char="Ø"/>
            </a:pPr>
            <a:endParaRPr lang="en-US" dirty="0"/>
          </a:p>
        </p:txBody>
      </p:sp>
    </p:spTree>
    <p:extLst>
      <p:ext uri="{BB962C8B-B14F-4D97-AF65-F5344CB8AC3E}">
        <p14:creationId xmlns:p14="http://schemas.microsoft.com/office/powerpoint/2010/main" val="120360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Cassandra Write Model </a:t>
            </a:r>
            <a:br>
              <a:rPr lang="en-US" dirty="0"/>
            </a:br>
            <a:r>
              <a:rPr lang="en-US" sz="3100" dirty="0"/>
              <a:t>Single </a:t>
            </a:r>
            <a:r>
              <a:rPr lang="en-US" sz="3100" dirty="0" err="1"/>
              <a:t>Datacentre</a:t>
            </a:r>
            <a:endParaRPr lang="en-US" dirty="0"/>
          </a:p>
        </p:txBody>
      </p:sp>
      <p:pic>
        <p:nvPicPr>
          <p:cNvPr id="4" name="Picture 3"/>
          <p:cNvPicPr>
            <a:picLocks noChangeAspect="1"/>
          </p:cNvPicPr>
          <p:nvPr/>
        </p:nvPicPr>
        <p:blipFill>
          <a:blip r:embed="rId2"/>
          <a:stretch>
            <a:fillRect/>
          </a:stretch>
        </p:blipFill>
        <p:spPr>
          <a:xfrm>
            <a:off x="0" y="1546058"/>
            <a:ext cx="9144000" cy="5009622"/>
          </a:xfrm>
          <a:prstGeom prst="rect">
            <a:avLst/>
          </a:prstGeom>
        </p:spPr>
      </p:pic>
      <p:sp>
        <p:nvSpPr>
          <p:cNvPr id="5" name="TextBox 4"/>
          <p:cNvSpPr txBox="1"/>
          <p:nvPr/>
        </p:nvSpPr>
        <p:spPr>
          <a:xfrm>
            <a:off x="6772144" y="6450382"/>
            <a:ext cx="1556836" cy="369332"/>
          </a:xfrm>
          <a:prstGeom prst="rect">
            <a:avLst/>
          </a:prstGeom>
          <a:noFill/>
        </p:spPr>
        <p:txBody>
          <a:bodyPr wrap="none" rtlCol="0">
            <a:spAutoFit/>
          </a:bodyPr>
          <a:lstStyle/>
          <a:p>
            <a:r>
              <a:rPr lang="en-US" dirty="0"/>
              <a:t>Source: Netflix</a:t>
            </a:r>
          </a:p>
        </p:txBody>
      </p:sp>
    </p:spTree>
    <p:extLst>
      <p:ext uri="{BB962C8B-B14F-4D97-AF65-F5344CB8AC3E}">
        <p14:creationId xmlns:p14="http://schemas.microsoft.com/office/powerpoint/2010/main" val="80416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NoSQL (Not only SQL)?</a:t>
            </a:r>
          </a:p>
          <a:p>
            <a:r>
              <a:rPr lang="en-US" dirty="0"/>
              <a:t>A summary of a few NoSQL databases</a:t>
            </a:r>
          </a:p>
          <a:p>
            <a:pPr lvl="1"/>
            <a:r>
              <a:rPr lang="en-US" dirty="0"/>
              <a:t>MongoDB, Cassandra,</a:t>
            </a:r>
          </a:p>
          <a:p>
            <a:r>
              <a:rPr lang="en-US" dirty="0"/>
              <a:t>NewSQL</a:t>
            </a:r>
          </a:p>
          <a:p>
            <a:pPr lvl="1"/>
            <a:endParaRPr lang="en-US" dirty="0"/>
          </a:p>
        </p:txBody>
      </p:sp>
    </p:spTree>
    <p:extLst>
      <p:ext uri="{BB962C8B-B14F-4D97-AF65-F5344CB8AC3E}">
        <p14:creationId xmlns:p14="http://schemas.microsoft.com/office/powerpoint/2010/main" val="3620502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a:t>
            </a:r>
            <a:r>
              <a:rPr lang="en-US" dirty="0" err="1"/>
              <a:t>Datacentre</a:t>
            </a:r>
            <a:r>
              <a:rPr lang="en-US" dirty="0"/>
              <a:t> Writes</a:t>
            </a:r>
          </a:p>
        </p:txBody>
      </p:sp>
      <p:pic>
        <p:nvPicPr>
          <p:cNvPr id="4" name="Picture 3"/>
          <p:cNvPicPr>
            <a:picLocks noChangeAspect="1"/>
          </p:cNvPicPr>
          <p:nvPr/>
        </p:nvPicPr>
        <p:blipFill>
          <a:blip r:embed="rId2"/>
          <a:stretch>
            <a:fillRect/>
          </a:stretch>
        </p:blipFill>
        <p:spPr>
          <a:xfrm>
            <a:off x="0" y="1261858"/>
            <a:ext cx="9144000" cy="4624418"/>
          </a:xfrm>
          <a:prstGeom prst="rect">
            <a:avLst/>
          </a:prstGeom>
        </p:spPr>
      </p:pic>
      <p:sp>
        <p:nvSpPr>
          <p:cNvPr id="5" name="TextBox 4"/>
          <p:cNvSpPr txBox="1"/>
          <p:nvPr/>
        </p:nvSpPr>
        <p:spPr>
          <a:xfrm>
            <a:off x="7328704" y="6450382"/>
            <a:ext cx="1556836" cy="369332"/>
          </a:xfrm>
          <a:prstGeom prst="rect">
            <a:avLst/>
          </a:prstGeom>
          <a:noFill/>
        </p:spPr>
        <p:txBody>
          <a:bodyPr wrap="none" rtlCol="0">
            <a:spAutoFit/>
          </a:bodyPr>
          <a:lstStyle/>
          <a:p>
            <a:r>
              <a:rPr lang="en-US" dirty="0"/>
              <a:t>Source: Netflix</a:t>
            </a:r>
          </a:p>
        </p:txBody>
      </p:sp>
    </p:spTree>
    <p:extLst>
      <p:ext uri="{BB962C8B-B14F-4D97-AF65-F5344CB8AC3E}">
        <p14:creationId xmlns:p14="http://schemas.microsoft.com/office/powerpoint/2010/main" val="156730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Cassandra Scale Up </a:t>
            </a:r>
            <a:br>
              <a:rPr lang="en-US" dirty="0"/>
            </a:br>
            <a:r>
              <a:rPr lang="en-US" sz="2700" dirty="0"/>
              <a:t>In Amazon EC2</a:t>
            </a:r>
            <a:endParaRPr lang="en-US" dirty="0"/>
          </a:p>
        </p:txBody>
      </p:sp>
      <p:pic>
        <p:nvPicPr>
          <p:cNvPr id="4" name="Picture 3"/>
          <p:cNvPicPr>
            <a:picLocks noChangeAspect="1"/>
          </p:cNvPicPr>
          <p:nvPr/>
        </p:nvPicPr>
        <p:blipFill>
          <a:blip r:embed="rId2"/>
          <a:stretch>
            <a:fillRect/>
          </a:stretch>
        </p:blipFill>
        <p:spPr>
          <a:xfrm>
            <a:off x="829733" y="1417638"/>
            <a:ext cx="7857067" cy="4495386"/>
          </a:xfrm>
          <a:prstGeom prst="rect">
            <a:avLst/>
          </a:prstGeom>
        </p:spPr>
      </p:pic>
      <p:sp>
        <p:nvSpPr>
          <p:cNvPr id="5" name="TextBox 4"/>
          <p:cNvSpPr txBox="1"/>
          <p:nvPr/>
        </p:nvSpPr>
        <p:spPr>
          <a:xfrm>
            <a:off x="7129964" y="6470671"/>
            <a:ext cx="1556836" cy="369332"/>
          </a:xfrm>
          <a:prstGeom prst="rect">
            <a:avLst/>
          </a:prstGeom>
          <a:noFill/>
        </p:spPr>
        <p:txBody>
          <a:bodyPr wrap="none" rtlCol="0">
            <a:spAutoFit/>
          </a:bodyPr>
          <a:lstStyle/>
          <a:p>
            <a:r>
              <a:rPr lang="en-US" dirty="0"/>
              <a:t>Source: Netflix</a:t>
            </a:r>
          </a:p>
        </p:txBody>
      </p:sp>
      <p:sp>
        <p:nvSpPr>
          <p:cNvPr id="3" name="Rectangle 2">
            <a:extLst>
              <a:ext uri="{FF2B5EF4-FFF2-40B4-BE49-F238E27FC236}">
                <a16:creationId xmlns:a16="http://schemas.microsoft.com/office/drawing/2014/main" id="{19EDAA80-A31E-D146-BFA2-26EFE7D0D760}"/>
              </a:ext>
            </a:extLst>
          </p:cNvPr>
          <p:cNvSpPr/>
          <p:nvPr/>
        </p:nvSpPr>
        <p:spPr>
          <a:xfrm>
            <a:off x="3894666" y="5913024"/>
            <a:ext cx="4572000" cy="923330"/>
          </a:xfrm>
          <a:prstGeom prst="rect">
            <a:avLst/>
          </a:prstGeom>
        </p:spPr>
        <p:txBody>
          <a:bodyPr>
            <a:spAutoFit/>
          </a:bodyPr>
          <a:lstStyle/>
          <a:p>
            <a:r>
              <a:rPr lang="en-GB" dirty="0">
                <a:hlinkClick r:id="rId3"/>
              </a:rPr>
              <a:t>https://netflixtechblog.com/benchmarking-cassandra-scalability-on-aws-over-a-million-writes-per-second-39f45f066c9e</a:t>
            </a:r>
            <a:endParaRPr lang="en-US" dirty="0"/>
          </a:p>
        </p:txBody>
      </p:sp>
    </p:spTree>
    <p:extLst>
      <p:ext uri="{BB962C8B-B14F-4D97-AF65-F5344CB8AC3E}">
        <p14:creationId xmlns:p14="http://schemas.microsoft.com/office/powerpoint/2010/main" val="271583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Model</a:t>
            </a:r>
          </a:p>
        </p:txBody>
      </p:sp>
      <p:sp>
        <p:nvSpPr>
          <p:cNvPr id="3" name="Content Placeholder 2"/>
          <p:cNvSpPr>
            <a:spLocks noGrp="1"/>
          </p:cNvSpPr>
          <p:nvPr>
            <p:ph idx="1"/>
          </p:nvPr>
        </p:nvSpPr>
        <p:spPr/>
        <p:txBody>
          <a:bodyPr>
            <a:normAutofit lnSpcReduction="10000"/>
          </a:bodyPr>
          <a:lstStyle/>
          <a:p>
            <a:r>
              <a:rPr lang="en-US" b="1" dirty="0" err="1"/>
              <a:t>Keyspaces</a:t>
            </a:r>
            <a:r>
              <a:rPr lang="en-US" dirty="0"/>
              <a:t> are roughly equivalent to SQL Databases</a:t>
            </a:r>
          </a:p>
          <a:p>
            <a:pPr lvl="1"/>
            <a:r>
              <a:rPr lang="en-US" dirty="0"/>
              <a:t>Encapsulate replication strategies</a:t>
            </a:r>
          </a:p>
          <a:p>
            <a:r>
              <a:rPr lang="en-US" b="1" dirty="0"/>
              <a:t>Column Families</a:t>
            </a:r>
            <a:r>
              <a:rPr lang="en-US" dirty="0"/>
              <a:t> roughly equivalent to SQL tables</a:t>
            </a:r>
          </a:p>
          <a:p>
            <a:r>
              <a:rPr lang="en-US" dirty="0"/>
              <a:t>Generally a different approach </a:t>
            </a:r>
            <a:r>
              <a:rPr lang="en-US" dirty="0" err="1"/>
              <a:t>vs</a:t>
            </a:r>
            <a:r>
              <a:rPr lang="en-US" dirty="0"/>
              <a:t> SQL</a:t>
            </a:r>
          </a:p>
          <a:p>
            <a:pPr lvl="1"/>
            <a:r>
              <a:rPr lang="en-US" dirty="0"/>
              <a:t>Writes are cheap</a:t>
            </a:r>
          </a:p>
          <a:p>
            <a:pPr lvl="1"/>
            <a:r>
              <a:rPr lang="en-US" dirty="0"/>
              <a:t>Indexes are expensive</a:t>
            </a:r>
          </a:p>
          <a:p>
            <a:pPr lvl="1"/>
            <a:r>
              <a:rPr lang="en-US" dirty="0"/>
              <a:t>Normalization is not the goal</a:t>
            </a:r>
          </a:p>
        </p:txBody>
      </p:sp>
    </p:spTree>
    <p:extLst>
      <p:ext uri="{BB962C8B-B14F-4D97-AF65-F5344CB8AC3E}">
        <p14:creationId xmlns:p14="http://schemas.microsoft.com/office/powerpoint/2010/main" val="152294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Model cont.</a:t>
            </a:r>
          </a:p>
        </p:txBody>
      </p:sp>
      <p:sp>
        <p:nvSpPr>
          <p:cNvPr id="3" name="Content Placeholder 2"/>
          <p:cNvSpPr>
            <a:spLocks noGrp="1"/>
          </p:cNvSpPr>
          <p:nvPr>
            <p:ph idx="1"/>
          </p:nvPr>
        </p:nvSpPr>
        <p:spPr/>
        <p:txBody>
          <a:bodyPr>
            <a:normAutofit lnSpcReduction="10000"/>
          </a:bodyPr>
          <a:lstStyle/>
          <a:p>
            <a:r>
              <a:rPr lang="en-US" dirty="0"/>
              <a:t>Inserts are the same as updates</a:t>
            </a:r>
          </a:p>
          <a:p>
            <a:pPr lvl="1"/>
            <a:r>
              <a:rPr lang="en-US" dirty="0"/>
              <a:t>No read first</a:t>
            </a:r>
          </a:p>
          <a:p>
            <a:r>
              <a:rPr lang="en-US" dirty="0"/>
              <a:t>Data can be marked with a Time to Live (TTL)</a:t>
            </a:r>
          </a:p>
          <a:p>
            <a:pPr lvl="1"/>
            <a:r>
              <a:rPr lang="en-US" dirty="0"/>
              <a:t>Automatically deleted</a:t>
            </a:r>
          </a:p>
          <a:p>
            <a:r>
              <a:rPr lang="en-US" dirty="0"/>
              <a:t>Deletes are not instant</a:t>
            </a:r>
          </a:p>
          <a:p>
            <a:pPr lvl="1"/>
            <a:r>
              <a:rPr lang="en-US" dirty="0"/>
              <a:t>Deleted rows are marked with a tombstone</a:t>
            </a:r>
          </a:p>
          <a:p>
            <a:pPr lvl="1"/>
            <a:r>
              <a:rPr lang="en-US" dirty="0"/>
              <a:t>Eventually cleaned up</a:t>
            </a:r>
          </a:p>
          <a:p>
            <a:pPr lvl="1"/>
            <a:r>
              <a:rPr lang="en-US" dirty="0"/>
              <a:t>Can re-appear if you do not run node repair after a node failure </a:t>
            </a:r>
          </a:p>
          <a:p>
            <a:endParaRPr lang="en-US" dirty="0"/>
          </a:p>
        </p:txBody>
      </p:sp>
    </p:spTree>
    <p:extLst>
      <p:ext uri="{BB962C8B-B14F-4D97-AF65-F5344CB8AC3E}">
        <p14:creationId xmlns:p14="http://schemas.microsoft.com/office/powerpoint/2010/main" val="2033879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CQL	</a:t>
            </a:r>
          </a:p>
        </p:txBody>
      </p:sp>
      <p:sp>
        <p:nvSpPr>
          <p:cNvPr id="3" name="Content Placeholder 2"/>
          <p:cNvSpPr>
            <a:spLocks noGrp="1"/>
          </p:cNvSpPr>
          <p:nvPr>
            <p:ph idx="1"/>
          </p:nvPr>
        </p:nvSpPr>
        <p:spPr/>
        <p:txBody>
          <a:bodyPr/>
          <a:lstStyle/>
          <a:p>
            <a:r>
              <a:rPr lang="en-US" dirty="0"/>
              <a:t>A variant of SQL written specifically for Cassandra</a:t>
            </a:r>
          </a:p>
          <a:p>
            <a:pPr lvl="1"/>
            <a:r>
              <a:rPr lang="en-US" dirty="0"/>
              <a:t>The preferred model of access</a:t>
            </a:r>
          </a:p>
          <a:p>
            <a:pPr lvl="1"/>
            <a:r>
              <a:rPr lang="en-US" dirty="0"/>
              <a:t>Replaces the old “Thrift” API</a:t>
            </a:r>
          </a:p>
          <a:p>
            <a:r>
              <a:rPr lang="en-US" dirty="0"/>
              <a:t>Attempts to have some compatibility with normal SQL</a:t>
            </a:r>
          </a:p>
          <a:p>
            <a:pPr lvl="1"/>
            <a:r>
              <a:rPr lang="en-US" dirty="0"/>
              <a:t>e.g. you can use either KEYSPACE or TABLE interchangeably</a:t>
            </a:r>
          </a:p>
        </p:txBody>
      </p:sp>
    </p:spTree>
    <p:extLst>
      <p:ext uri="{BB962C8B-B14F-4D97-AF65-F5344CB8AC3E}">
        <p14:creationId xmlns:p14="http://schemas.microsoft.com/office/powerpoint/2010/main" val="241875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CQL examples</a:t>
            </a:r>
          </a:p>
        </p:txBody>
      </p:sp>
      <p:sp>
        <p:nvSpPr>
          <p:cNvPr id="3" name="Content Placeholder 2"/>
          <p:cNvSpPr>
            <a:spLocks noGrp="1"/>
          </p:cNvSpPr>
          <p:nvPr>
            <p:ph idx="1"/>
          </p:nvPr>
        </p:nvSpPr>
        <p:spPr/>
        <p:txBody>
          <a:bodyPr>
            <a:normAutofit lnSpcReduction="10000"/>
          </a:bodyPr>
          <a:lstStyle/>
          <a:p>
            <a:pPr marL="0" indent="0">
              <a:buNone/>
            </a:pPr>
            <a:r>
              <a:rPr lang="en-US" dirty="0"/>
              <a:t>SELECT name, occupation FROM users WHERE </a:t>
            </a:r>
            <a:r>
              <a:rPr lang="en-US" dirty="0" err="1"/>
              <a:t>userid</a:t>
            </a:r>
            <a:r>
              <a:rPr lang="en-US" dirty="0"/>
              <a:t> IN (199, 200, 207);</a:t>
            </a:r>
          </a:p>
          <a:p>
            <a:pPr marL="0" indent="0">
              <a:buNone/>
            </a:pPr>
            <a:endParaRPr lang="en-US" dirty="0"/>
          </a:p>
          <a:p>
            <a:pPr marL="0" indent="0">
              <a:buNone/>
            </a:pPr>
            <a:r>
              <a:rPr lang="en-US" dirty="0"/>
              <a:t>However, some queries are not permitted:</a:t>
            </a:r>
          </a:p>
          <a:p>
            <a:pPr marL="0" indent="0">
              <a:buNone/>
            </a:pPr>
            <a:r>
              <a:rPr lang="en-US" sz="2600" dirty="0"/>
              <a:t>	SELECT </a:t>
            </a:r>
            <a:r>
              <a:rPr lang="en-US" sz="2600" dirty="0" err="1"/>
              <a:t>firstname</a:t>
            </a:r>
            <a:r>
              <a:rPr lang="en-US" sz="2600" dirty="0"/>
              <a:t>, </a:t>
            </a:r>
            <a:r>
              <a:rPr lang="en-US" sz="2600" dirty="0" err="1"/>
              <a:t>lastname</a:t>
            </a:r>
            <a:r>
              <a:rPr lang="en-US" sz="2600" dirty="0"/>
              <a:t> FROM users WHERE </a:t>
            </a:r>
            <a:br>
              <a:rPr lang="en-US" sz="2600" dirty="0"/>
            </a:br>
            <a:r>
              <a:rPr lang="en-US" sz="2600" dirty="0"/>
              <a:t>		    </a:t>
            </a:r>
            <a:r>
              <a:rPr lang="en-US" sz="2600" dirty="0" err="1"/>
              <a:t>birth_year</a:t>
            </a:r>
            <a:r>
              <a:rPr lang="en-US" sz="2600" dirty="0"/>
              <a:t> = 1981 AND country = 'FR';</a:t>
            </a:r>
          </a:p>
          <a:p>
            <a:pPr marL="0" indent="0">
              <a:buNone/>
            </a:pPr>
            <a:r>
              <a:rPr lang="en-US" dirty="0"/>
              <a:t>Requires a large scan of the database and cannot give a predictable time response:</a:t>
            </a:r>
          </a:p>
          <a:p>
            <a:pPr marL="0" indent="0">
              <a:buNone/>
            </a:pPr>
            <a:r>
              <a:rPr lang="en-US" dirty="0"/>
              <a:t>	ALLOW FILTERING will make this run anyway</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65582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 UPDATE</a:t>
            </a:r>
          </a:p>
        </p:txBody>
      </p:sp>
      <p:sp>
        <p:nvSpPr>
          <p:cNvPr id="3" name="Content Placeholder 2"/>
          <p:cNvSpPr>
            <a:spLocks noGrp="1"/>
          </p:cNvSpPr>
          <p:nvPr>
            <p:ph idx="1"/>
          </p:nvPr>
        </p:nvSpPr>
        <p:spPr>
          <a:xfrm>
            <a:off x="375635" y="1600200"/>
            <a:ext cx="8229600" cy="4525963"/>
          </a:xfrm>
        </p:spPr>
        <p:txBody>
          <a:bodyPr>
            <a:normAutofit fontScale="92500" lnSpcReduction="20000"/>
          </a:bodyPr>
          <a:lstStyle/>
          <a:p>
            <a:pPr marL="0" indent="0">
              <a:buNone/>
            </a:pPr>
            <a:r>
              <a:rPr lang="en-US" sz="2000" dirty="0"/>
              <a:t>INSERT INTO </a:t>
            </a:r>
            <a:r>
              <a:rPr lang="en-US" sz="2000" dirty="0" err="1"/>
              <a:t>NerdMovies</a:t>
            </a:r>
            <a:r>
              <a:rPr lang="en-US" sz="2000" dirty="0"/>
              <a:t> (movie, director, </a:t>
            </a:r>
            <a:r>
              <a:rPr lang="en-US" sz="2000" dirty="0" err="1"/>
              <a:t>main_actor</a:t>
            </a:r>
            <a:r>
              <a:rPr lang="en-US" sz="2000" dirty="0"/>
              <a:t>, year)</a:t>
            </a:r>
          </a:p>
          <a:p>
            <a:pPr marL="0" indent="0">
              <a:buNone/>
            </a:pPr>
            <a:r>
              <a:rPr lang="en-US" sz="2000" dirty="0"/>
              <a:t>        VALUES ('Serenity', 'Joss </a:t>
            </a:r>
            <a:r>
              <a:rPr lang="en-US" sz="2000" dirty="0" err="1"/>
              <a:t>Whedon</a:t>
            </a:r>
            <a:r>
              <a:rPr lang="en-US" sz="2000" dirty="0"/>
              <a:t>', 'Nathan </a:t>
            </a:r>
            <a:r>
              <a:rPr lang="en-US" sz="2000" dirty="0" err="1"/>
              <a:t>Fillion</a:t>
            </a:r>
            <a:r>
              <a:rPr lang="en-US" sz="2000" dirty="0"/>
              <a:t>', 2005)</a:t>
            </a:r>
          </a:p>
          <a:p>
            <a:pPr marL="0" indent="0">
              <a:buNone/>
            </a:pPr>
            <a:r>
              <a:rPr lang="en-US" sz="2000" i="1" dirty="0"/>
              <a:t>		 USING TTL 86400;</a:t>
            </a:r>
          </a:p>
          <a:p>
            <a:pPr marL="0" indent="0">
              <a:buNone/>
            </a:pPr>
            <a:endParaRPr lang="en-US" dirty="0"/>
          </a:p>
          <a:p>
            <a:r>
              <a:rPr lang="en-US" sz="3000" dirty="0"/>
              <a:t>Every row can have a specified expiry time</a:t>
            </a:r>
          </a:p>
          <a:p>
            <a:r>
              <a:rPr lang="en-US" sz="3000" dirty="0"/>
              <a:t>Inserts work even if the data is already there, unless you specify:</a:t>
            </a:r>
          </a:p>
          <a:p>
            <a:pPr marL="0" indent="0">
              <a:buNone/>
            </a:pPr>
            <a:endParaRPr lang="en-US" sz="1900" dirty="0"/>
          </a:p>
          <a:p>
            <a:pPr marL="0" indent="0">
              <a:buNone/>
            </a:pPr>
            <a:r>
              <a:rPr lang="en-US" sz="1900" dirty="0"/>
              <a:t>INSERT INTO </a:t>
            </a:r>
            <a:r>
              <a:rPr lang="en-US" sz="1900" dirty="0" err="1"/>
              <a:t>NerdMovies</a:t>
            </a:r>
            <a:r>
              <a:rPr lang="en-US" sz="1900" dirty="0"/>
              <a:t> (movie, director, </a:t>
            </a:r>
            <a:r>
              <a:rPr lang="en-US" sz="1900" dirty="0" err="1"/>
              <a:t>main_actor</a:t>
            </a:r>
            <a:r>
              <a:rPr lang="en-US" sz="1900" dirty="0"/>
              <a:t>, year)</a:t>
            </a:r>
          </a:p>
          <a:p>
            <a:pPr marL="0" indent="0">
              <a:buNone/>
            </a:pPr>
            <a:r>
              <a:rPr lang="en-US" sz="1900" dirty="0"/>
              <a:t>        VALUES ('Serenity', 'Joss </a:t>
            </a:r>
            <a:r>
              <a:rPr lang="en-US" sz="1900" dirty="0" err="1"/>
              <a:t>Whedon</a:t>
            </a:r>
            <a:r>
              <a:rPr lang="en-US" sz="1900" dirty="0"/>
              <a:t>', 'Nathan </a:t>
            </a:r>
            <a:r>
              <a:rPr lang="en-US" sz="1900" dirty="0" err="1"/>
              <a:t>Fillion</a:t>
            </a:r>
            <a:r>
              <a:rPr lang="en-US" sz="1900" dirty="0"/>
              <a:t>', 2005)</a:t>
            </a:r>
            <a:br>
              <a:rPr lang="en-US" sz="1900" dirty="0"/>
            </a:br>
            <a:r>
              <a:rPr lang="en-US" sz="1900" i="1" dirty="0"/>
              <a:t>	IF NOT EXISTS</a:t>
            </a:r>
          </a:p>
          <a:p>
            <a:pPr marL="0" indent="0">
              <a:buNone/>
            </a:pPr>
            <a:r>
              <a:rPr lang="en-US" sz="1900" dirty="0"/>
              <a:t>		USING TTL 86400;</a:t>
            </a:r>
            <a:br>
              <a:rPr lang="en-US" sz="1900" dirty="0"/>
            </a:br>
            <a:endParaRPr lang="en-US" sz="1900" dirty="0"/>
          </a:p>
          <a:p>
            <a:pPr marL="0" indent="0">
              <a:buNone/>
            </a:pPr>
            <a:r>
              <a:rPr lang="en-US" sz="1900" dirty="0"/>
              <a:t>This can have unpredictable timing because it requires read-before-write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3706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Non-SQL data types</a:t>
            </a:r>
          </a:p>
        </p:txBody>
      </p:sp>
      <p:sp>
        <p:nvSpPr>
          <p:cNvPr id="3" name="Content Placeholder 2"/>
          <p:cNvSpPr>
            <a:spLocks noGrp="1"/>
          </p:cNvSpPr>
          <p:nvPr>
            <p:ph idx="1"/>
          </p:nvPr>
        </p:nvSpPr>
        <p:spPr/>
        <p:txBody>
          <a:bodyPr>
            <a:noAutofit/>
          </a:bodyPr>
          <a:lstStyle/>
          <a:p>
            <a:r>
              <a:rPr lang="en-US" sz="2000" dirty="0"/>
              <a:t>Sets</a:t>
            </a:r>
          </a:p>
          <a:p>
            <a:pPr lvl="1"/>
            <a:r>
              <a:rPr lang="en-US" sz="2000" dirty="0"/>
              <a:t>CREATE TABLE </a:t>
            </a:r>
            <a:r>
              <a:rPr lang="en-US" sz="2000" dirty="0" err="1"/>
              <a:t>cycling.cyclist_career_teams</a:t>
            </a:r>
            <a:r>
              <a:rPr lang="en-US" sz="2000" dirty="0"/>
              <a:t> ( id UUID PRIMARY KEY, </a:t>
            </a:r>
            <a:r>
              <a:rPr lang="en-US" sz="2000" dirty="0" err="1"/>
              <a:t>lastname</a:t>
            </a:r>
            <a:r>
              <a:rPr lang="en-US" sz="2000" dirty="0"/>
              <a:t> text, teams </a:t>
            </a:r>
            <a:r>
              <a:rPr lang="en-US" sz="2000" b="1" dirty="0"/>
              <a:t>set</a:t>
            </a:r>
            <a:r>
              <a:rPr lang="en-US" sz="2000" dirty="0"/>
              <a:t>&lt;text&gt; );</a:t>
            </a:r>
          </a:p>
          <a:p>
            <a:r>
              <a:rPr lang="en-US" sz="2000" dirty="0"/>
              <a:t>Lists</a:t>
            </a:r>
          </a:p>
          <a:p>
            <a:pPr lvl="1"/>
            <a:r>
              <a:rPr lang="en-US" sz="2000" dirty="0"/>
              <a:t>CREATE TABLE </a:t>
            </a:r>
            <a:r>
              <a:rPr lang="en-US" sz="2000" dirty="0" err="1"/>
              <a:t>cycling.upcoming_calendar</a:t>
            </a:r>
            <a:r>
              <a:rPr lang="en-US" sz="2000" dirty="0"/>
              <a:t> ( year </a:t>
            </a:r>
            <a:r>
              <a:rPr lang="en-US" sz="2000" dirty="0" err="1"/>
              <a:t>int</a:t>
            </a:r>
            <a:r>
              <a:rPr lang="en-US" sz="2000" dirty="0"/>
              <a:t>, month </a:t>
            </a:r>
            <a:r>
              <a:rPr lang="en-US" sz="2000" dirty="0" err="1"/>
              <a:t>int</a:t>
            </a:r>
            <a:r>
              <a:rPr lang="en-US" sz="2000" dirty="0"/>
              <a:t>, events </a:t>
            </a:r>
            <a:r>
              <a:rPr lang="en-US" sz="2000" b="1" dirty="0"/>
              <a:t>list</a:t>
            </a:r>
            <a:r>
              <a:rPr lang="en-US" sz="2000" dirty="0"/>
              <a:t>&lt;text&gt;, PRIMARY KEY ( year, month) );</a:t>
            </a:r>
          </a:p>
          <a:p>
            <a:r>
              <a:rPr lang="en-US" sz="2000" dirty="0"/>
              <a:t>Maps</a:t>
            </a:r>
          </a:p>
          <a:p>
            <a:pPr lvl="1"/>
            <a:r>
              <a:rPr lang="en-US" sz="2000" dirty="0"/>
              <a:t>CREATE TABLE </a:t>
            </a:r>
            <a:r>
              <a:rPr lang="en-US" sz="2000" dirty="0" err="1"/>
              <a:t>cycling.cyclist_teams</a:t>
            </a:r>
            <a:r>
              <a:rPr lang="en-US" sz="2000" dirty="0"/>
              <a:t> ( id UUID PRIMARY KEY, </a:t>
            </a:r>
            <a:r>
              <a:rPr lang="en-US" sz="2000" dirty="0" err="1"/>
              <a:t>lastname</a:t>
            </a:r>
            <a:r>
              <a:rPr lang="en-US" sz="2000" dirty="0"/>
              <a:t> text, </a:t>
            </a:r>
            <a:r>
              <a:rPr lang="en-US" sz="2000" dirty="0" err="1"/>
              <a:t>firstname</a:t>
            </a:r>
            <a:r>
              <a:rPr lang="en-US" sz="2000" dirty="0"/>
              <a:t> text, teams </a:t>
            </a:r>
            <a:r>
              <a:rPr lang="en-US" sz="2000" b="1" dirty="0"/>
              <a:t>map</a:t>
            </a:r>
            <a:r>
              <a:rPr lang="en-US" sz="2000" dirty="0"/>
              <a:t>&lt;</a:t>
            </a:r>
            <a:r>
              <a:rPr lang="en-US" sz="2000" dirty="0" err="1"/>
              <a:t>int,text</a:t>
            </a:r>
            <a:r>
              <a:rPr lang="en-US" sz="2000" dirty="0"/>
              <a:t>&gt; );</a:t>
            </a:r>
          </a:p>
          <a:p>
            <a:r>
              <a:rPr lang="en-US" sz="2000" dirty="0"/>
              <a:t>Tuples</a:t>
            </a:r>
          </a:p>
          <a:p>
            <a:pPr lvl="1"/>
            <a:r>
              <a:rPr lang="en-US" sz="2000" dirty="0"/>
              <a:t>CREATE TABLE </a:t>
            </a:r>
            <a:r>
              <a:rPr lang="en-US" sz="2000" dirty="0" err="1"/>
              <a:t>cycling.popular</a:t>
            </a:r>
            <a:r>
              <a:rPr lang="en-US" sz="2000" dirty="0"/>
              <a:t> (rank </a:t>
            </a:r>
            <a:r>
              <a:rPr lang="en-US" sz="2000" dirty="0" err="1"/>
              <a:t>int</a:t>
            </a:r>
            <a:r>
              <a:rPr lang="en-US" sz="2000" dirty="0"/>
              <a:t> PRIMARY KEY, </a:t>
            </a:r>
            <a:r>
              <a:rPr lang="en-US" sz="2000" dirty="0" err="1"/>
              <a:t>cinfo</a:t>
            </a:r>
            <a:r>
              <a:rPr lang="en-US" sz="2000" dirty="0"/>
              <a:t> </a:t>
            </a:r>
            <a:r>
              <a:rPr lang="en-US" sz="2000" b="1" dirty="0"/>
              <a:t>tuple</a:t>
            </a:r>
            <a:r>
              <a:rPr lang="en-US" sz="2000" dirty="0"/>
              <a:t>&lt;</a:t>
            </a:r>
            <a:r>
              <a:rPr lang="en-US" sz="2000" dirty="0" err="1"/>
              <a:t>text,text,int</a:t>
            </a:r>
            <a:r>
              <a:rPr lang="en-US" sz="2000" dirty="0"/>
              <a:t>&gt; );</a:t>
            </a:r>
          </a:p>
        </p:txBody>
      </p:sp>
    </p:spTree>
    <p:extLst>
      <p:ext uri="{BB962C8B-B14F-4D97-AF65-F5344CB8AC3E}">
        <p14:creationId xmlns:p14="http://schemas.microsoft.com/office/powerpoint/2010/main" val="3815957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support for JSON</a:t>
            </a:r>
          </a:p>
        </p:txBody>
      </p:sp>
      <p:sp>
        <p:nvSpPr>
          <p:cNvPr id="3" name="Content Placeholder 2"/>
          <p:cNvSpPr>
            <a:spLocks noGrp="1"/>
          </p:cNvSpPr>
          <p:nvPr>
            <p:ph idx="1"/>
          </p:nvPr>
        </p:nvSpPr>
        <p:spPr/>
        <p:txBody>
          <a:bodyPr/>
          <a:lstStyle/>
          <a:p>
            <a:pPr marL="0" indent="0">
              <a:buNone/>
            </a:pPr>
            <a:r>
              <a:rPr lang="en-US" dirty="0"/>
              <a:t>INSERT INTO </a:t>
            </a:r>
            <a:r>
              <a:rPr lang="en-US" dirty="0" err="1"/>
              <a:t>cycling.cyclist_category</a:t>
            </a:r>
            <a:r>
              <a:rPr lang="en-US" dirty="0"/>
              <a:t> JSON '{</a:t>
            </a:r>
          </a:p>
          <a:p>
            <a:pPr marL="0" indent="0">
              <a:buNone/>
            </a:pPr>
            <a:r>
              <a:rPr lang="en-US" dirty="0"/>
              <a:t>  "category" : "GC", </a:t>
            </a:r>
          </a:p>
          <a:p>
            <a:pPr marL="0" indent="0">
              <a:buNone/>
            </a:pPr>
            <a:r>
              <a:rPr lang="en-US" dirty="0"/>
              <a:t>  "points" : 780, </a:t>
            </a:r>
          </a:p>
          <a:p>
            <a:pPr marL="0" indent="0">
              <a:buNone/>
            </a:pPr>
            <a:r>
              <a:rPr lang="en-US" dirty="0"/>
              <a:t>  "id" : "829aa84a-4bba-411f-a4fb-38167a987cda",</a:t>
            </a:r>
          </a:p>
          <a:p>
            <a:pPr marL="0" indent="0">
              <a:buNone/>
            </a:pPr>
            <a:r>
              <a:rPr lang="en-US" dirty="0"/>
              <a:t>  "</a:t>
            </a:r>
            <a:r>
              <a:rPr lang="en-US" dirty="0" err="1"/>
              <a:t>lastname</a:t>
            </a:r>
            <a:r>
              <a:rPr lang="en-US" dirty="0"/>
              <a:t>" : "SUTHERLAND" }';</a:t>
            </a:r>
          </a:p>
          <a:p>
            <a:pPr marL="0" indent="0">
              <a:buNone/>
            </a:pPr>
            <a:r>
              <a:rPr lang="en-US"/>
              <a:t> </a:t>
            </a:r>
          </a:p>
        </p:txBody>
      </p:sp>
    </p:spTree>
    <p:extLst>
      <p:ext uri="{BB962C8B-B14F-4D97-AF65-F5344CB8AC3E}">
        <p14:creationId xmlns:p14="http://schemas.microsoft.com/office/powerpoint/2010/main" val="3323545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cassandra.yaml</a:t>
            </a:r>
            <a:r>
              <a:rPr lang="en-US" dirty="0"/>
              <a:t>	</a:t>
            </a:r>
          </a:p>
        </p:txBody>
      </p:sp>
      <p:sp>
        <p:nvSpPr>
          <p:cNvPr id="3" name="Content Placeholder 2"/>
          <p:cNvSpPr>
            <a:spLocks noGrp="1"/>
          </p:cNvSpPr>
          <p:nvPr>
            <p:ph idx="1"/>
          </p:nvPr>
        </p:nvSpPr>
        <p:spPr/>
        <p:txBody>
          <a:bodyPr>
            <a:normAutofit/>
          </a:bodyPr>
          <a:lstStyle/>
          <a:p>
            <a:r>
              <a:rPr lang="en-US" dirty="0"/>
              <a:t>Configuration of the major parts of the system</a:t>
            </a:r>
          </a:p>
          <a:p>
            <a:pPr lvl="1"/>
            <a:r>
              <a:rPr lang="en-US" dirty="0" err="1"/>
              <a:t>Datacentres</a:t>
            </a:r>
            <a:r>
              <a:rPr lang="en-US" dirty="0"/>
              <a:t>, Racks, Cluster name</a:t>
            </a:r>
          </a:p>
          <a:p>
            <a:pPr lvl="1"/>
            <a:r>
              <a:rPr lang="en-US" dirty="0"/>
              <a:t>Authentication and Authorization</a:t>
            </a:r>
          </a:p>
          <a:p>
            <a:pPr lvl="1"/>
            <a:r>
              <a:rPr lang="en-US" dirty="0" err="1"/>
              <a:t>Partitioner</a:t>
            </a:r>
            <a:endParaRPr lang="en-US" dirty="0"/>
          </a:p>
          <a:p>
            <a:pPr lvl="1"/>
            <a:r>
              <a:rPr lang="en-US" dirty="0"/>
              <a:t>Data Storage location</a:t>
            </a:r>
          </a:p>
          <a:p>
            <a:pPr lvl="1"/>
            <a:r>
              <a:rPr lang="en-US" dirty="0" err="1"/>
              <a:t>Cacheing</a:t>
            </a:r>
            <a:endParaRPr lang="en-US" dirty="0"/>
          </a:p>
          <a:p>
            <a:pPr lvl="1"/>
            <a:r>
              <a:rPr lang="en-US" dirty="0"/>
              <a:t>Network topology and ports</a:t>
            </a:r>
          </a:p>
          <a:p>
            <a:pPr lvl="1"/>
            <a:r>
              <a:rPr lang="en-US" dirty="0" err="1"/>
              <a:t>Etc</a:t>
            </a:r>
            <a:r>
              <a:rPr lang="en-US" dirty="0"/>
              <a:t>, </a:t>
            </a:r>
            <a:r>
              <a:rPr lang="en-US" dirty="0" err="1"/>
              <a:t>etc</a:t>
            </a:r>
            <a:endParaRPr lang="en-US" dirty="0"/>
          </a:p>
        </p:txBody>
      </p:sp>
    </p:spTree>
    <p:extLst>
      <p:ext uri="{BB962C8B-B14F-4D97-AF65-F5344CB8AC3E}">
        <p14:creationId xmlns:p14="http://schemas.microsoft.com/office/powerpoint/2010/main" val="333723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history</a:t>
            </a:r>
          </a:p>
        </p:txBody>
      </p:sp>
      <p:sp>
        <p:nvSpPr>
          <p:cNvPr id="3" name="Content Placeholder 2"/>
          <p:cNvSpPr>
            <a:spLocks noGrp="1"/>
          </p:cNvSpPr>
          <p:nvPr>
            <p:ph idx="1"/>
          </p:nvPr>
        </p:nvSpPr>
        <p:spPr/>
        <p:txBody>
          <a:bodyPr/>
          <a:lstStyle/>
          <a:p>
            <a:r>
              <a:rPr lang="en-US" dirty="0"/>
              <a:t>Not just a recent thing </a:t>
            </a:r>
            <a:r>
              <a:rPr lang="en-US" dirty="0">
                <a:sym typeface="Wingdings"/>
              </a:rPr>
              <a:t></a:t>
            </a:r>
          </a:p>
          <a:p>
            <a:r>
              <a:rPr lang="en-US" dirty="0">
                <a:sym typeface="Wingdings"/>
              </a:rPr>
              <a:t>IBM IMS (Information Management System)</a:t>
            </a:r>
          </a:p>
          <a:p>
            <a:pPr lvl="1"/>
            <a:r>
              <a:rPr lang="en-US" dirty="0">
                <a:sym typeface="Wingdings"/>
              </a:rPr>
              <a:t>Launched in 1968 </a:t>
            </a:r>
          </a:p>
          <a:p>
            <a:pPr lvl="1"/>
            <a:r>
              <a:rPr lang="en-US" dirty="0">
                <a:sym typeface="Wingdings"/>
              </a:rPr>
              <a:t>Used to store the bill of materials for the Saturn V rocket</a:t>
            </a:r>
          </a:p>
          <a:p>
            <a:pPr lvl="1"/>
            <a:r>
              <a:rPr lang="en-US" dirty="0">
                <a:sym typeface="Wingdings"/>
              </a:rPr>
              <a:t>Hierarchical model </a:t>
            </a:r>
          </a:p>
          <a:p>
            <a:r>
              <a:rPr lang="en-US" dirty="0">
                <a:sym typeface="Wingdings"/>
              </a:rPr>
              <a:t>Still in widespread use today</a:t>
            </a:r>
          </a:p>
          <a:p>
            <a:pPr lvl="1"/>
            <a:endParaRPr lang="en-US" dirty="0"/>
          </a:p>
        </p:txBody>
      </p:sp>
    </p:spTree>
    <p:extLst>
      <p:ext uri="{BB962C8B-B14F-4D97-AF65-F5344CB8AC3E}">
        <p14:creationId xmlns:p14="http://schemas.microsoft.com/office/powerpoint/2010/main" val="946987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ScyllaDB</a:t>
            </a:r>
            <a:endParaRPr lang="en-US" dirty="0"/>
          </a:p>
        </p:txBody>
      </p:sp>
      <p:sp>
        <p:nvSpPr>
          <p:cNvPr id="5" name="Content Placeholder 4"/>
          <p:cNvSpPr>
            <a:spLocks noGrp="1"/>
          </p:cNvSpPr>
          <p:nvPr>
            <p:ph idx="1"/>
          </p:nvPr>
        </p:nvSpPr>
        <p:spPr/>
        <p:txBody>
          <a:bodyPr/>
          <a:lstStyle/>
          <a:p>
            <a:r>
              <a:rPr lang="en-US" dirty="0"/>
              <a:t>A C++ “clone” of </a:t>
            </a:r>
            <a:br>
              <a:rPr lang="en-US" dirty="0"/>
            </a:br>
            <a:r>
              <a:rPr lang="en-US" dirty="0"/>
              <a:t>Cassandra</a:t>
            </a:r>
          </a:p>
          <a:p>
            <a:r>
              <a:rPr lang="en-US" dirty="0"/>
              <a:t>Also Open Source</a:t>
            </a:r>
          </a:p>
          <a:p>
            <a:r>
              <a:rPr lang="en-US" dirty="0"/>
              <a:t>Claims to be </a:t>
            </a:r>
            <a:br>
              <a:rPr lang="en-US" dirty="0"/>
            </a:br>
            <a:r>
              <a:rPr lang="en-US" dirty="0"/>
              <a:t>significantly</a:t>
            </a:r>
            <a:br>
              <a:rPr lang="en-US" dirty="0"/>
            </a:br>
            <a:r>
              <a:rPr lang="en-US" dirty="0"/>
              <a:t>faster</a:t>
            </a:r>
          </a:p>
        </p:txBody>
      </p:sp>
      <p:pic>
        <p:nvPicPr>
          <p:cNvPr id="4" name="Picture 3"/>
          <p:cNvPicPr>
            <a:picLocks noChangeAspect="1"/>
          </p:cNvPicPr>
          <p:nvPr/>
        </p:nvPicPr>
        <p:blipFill>
          <a:blip r:embed="rId2"/>
          <a:stretch>
            <a:fillRect/>
          </a:stretch>
        </p:blipFill>
        <p:spPr>
          <a:xfrm>
            <a:off x="4507063" y="1646601"/>
            <a:ext cx="4394200" cy="5054600"/>
          </a:xfrm>
          <a:prstGeom prst="rect">
            <a:avLst/>
          </a:prstGeom>
        </p:spPr>
      </p:pic>
    </p:spTree>
    <p:extLst>
      <p:ext uri="{BB962C8B-B14F-4D97-AF65-F5344CB8AC3E}">
        <p14:creationId xmlns:p14="http://schemas.microsoft.com/office/powerpoint/2010/main" val="4210381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Scylla </a:t>
            </a:r>
            <a:r>
              <a:rPr lang="en-US" dirty="0" err="1"/>
              <a:t>vs</a:t>
            </a:r>
            <a:r>
              <a:rPr lang="en-US" dirty="0"/>
              <a:t> Cassandra</a:t>
            </a:r>
          </a:p>
        </p:txBody>
      </p:sp>
      <p:pic>
        <p:nvPicPr>
          <p:cNvPr id="5" name="Picture 4">
            <a:extLst>
              <a:ext uri="{FF2B5EF4-FFF2-40B4-BE49-F238E27FC236}">
                <a16:creationId xmlns:a16="http://schemas.microsoft.com/office/drawing/2014/main" id="{986EC6B3-30A5-7349-81CD-2D44F07880BC}"/>
              </a:ext>
            </a:extLst>
          </p:cNvPr>
          <p:cNvPicPr>
            <a:picLocks noChangeAspect="1"/>
          </p:cNvPicPr>
          <p:nvPr/>
        </p:nvPicPr>
        <p:blipFill>
          <a:blip r:embed="rId2"/>
          <a:stretch>
            <a:fillRect/>
          </a:stretch>
        </p:blipFill>
        <p:spPr>
          <a:xfrm>
            <a:off x="0" y="1786590"/>
            <a:ext cx="9144000" cy="3284819"/>
          </a:xfrm>
          <a:prstGeom prst="rect">
            <a:avLst/>
          </a:prstGeom>
        </p:spPr>
      </p:pic>
    </p:spTree>
    <p:extLst>
      <p:ext uri="{BB962C8B-B14F-4D97-AF65-F5344CB8AC3E}">
        <p14:creationId xmlns:p14="http://schemas.microsoft.com/office/powerpoint/2010/main" val="114162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AEAA-9864-334F-B43B-0C23E03F05B0}"/>
              </a:ext>
            </a:extLst>
          </p:cNvPr>
          <p:cNvSpPr>
            <a:spLocks noGrp="1"/>
          </p:cNvSpPr>
          <p:nvPr>
            <p:ph type="title"/>
          </p:nvPr>
        </p:nvSpPr>
        <p:spPr/>
        <p:txBody>
          <a:bodyPr/>
          <a:lstStyle/>
          <a:p>
            <a:r>
              <a:rPr lang="en-US" dirty="0"/>
              <a:t>Amazon EC2 I3 Instances</a:t>
            </a:r>
          </a:p>
        </p:txBody>
      </p:sp>
      <p:pic>
        <p:nvPicPr>
          <p:cNvPr id="5" name="Content Placeholder 4">
            <a:extLst>
              <a:ext uri="{FF2B5EF4-FFF2-40B4-BE49-F238E27FC236}">
                <a16:creationId xmlns:a16="http://schemas.microsoft.com/office/drawing/2014/main" id="{5CE70997-64D5-1C46-ADF3-10E97F835A5B}"/>
              </a:ext>
            </a:extLst>
          </p:cNvPr>
          <p:cNvPicPr>
            <a:picLocks noGrp="1" noChangeAspect="1"/>
          </p:cNvPicPr>
          <p:nvPr>
            <p:ph idx="1"/>
          </p:nvPr>
        </p:nvPicPr>
        <p:blipFill>
          <a:blip r:embed="rId2"/>
          <a:stretch>
            <a:fillRect/>
          </a:stretch>
        </p:blipFill>
        <p:spPr>
          <a:xfrm>
            <a:off x="376238" y="2110277"/>
            <a:ext cx="8229600" cy="3505809"/>
          </a:xfrm>
        </p:spPr>
      </p:pic>
      <p:sp>
        <p:nvSpPr>
          <p:cNvPr id="6" name="TextBox 5">
            <a:extLst>
              <a:ext uri="{FF2B5EF4-FFF2-40B4-BE49-F238E27FC236}">
                <a16:creationId xmlns:a16="http://schemas.microsoft.com/office/drawing/2014/main" id="{D547FB6F-51B3-CF41-A4B4-CB7E75F41FA2}"/>
              </a:ext>
            </a:extLst>
          </p:cNvPr>
          <p:cNvSpPr txBox="1"/>
          <p:nvPr/>
        </p:nvSpPr>
        <p:spPr>
          <a:xfrm>
            <a:off x="931333" y="1417638"/>
            <a:ext cx="4850174" cy="369332"/>
          </a:xfrm>
          <a:prstGeom prst="rect">
            <a:avLst/>
          </a:prstGeom>
          <a:noFill/>
        </p:spPr>
        <p:txBody>
          <a:bodyPr wrap="none" rtlCol="0">
            <a:spAutoFit/>
          </a:bodyPr>
          <a:lstStyle/>
          <a:p>
            <a:r>
              <a:rPr lang="en-US" dirty="0"/>
              <a:t>Storage </a:t>
            </a:r>
            <a:r>
              <a:rPr lang="en-US" dirty="0" err="1"/>
              <a:t>optimised</a:t>
            </a:r>
            <a:r>
              <a:rPr lang="en-US" dirty="0"/>
              <a:t> for high transaction workloads</a:t>
            </a:r>
          </a:p>
        </p:txBody>
      </p:sp>
    </p:spTree>
    <p:extLst>
      <p:ext uri="{BB962C8B-B14F-4D97-AF65-F5344CB8AC3E}">
        <p14:creationId xmlns:p14="http://schemas.microsoft.com/office/powerpoint/2010/main" val="4087943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2B7B-F9D8-6047-A207-73E7949D15A6}"/>
              </a:ext>
            </a:extLst>
          </p:cNvPr>
          <p:cNvSpPr>
            <a:spLocks noGrp="1"/>
          </p:cNvSpPr>
          <p:nvPr>
            <p:ph type="title"/>
          </p:nvPr>
        </p:nvSpPr>
        <p:spPr/>
        <p:txBody>
          <a:bodyPr/>
          <a:lstStyle/>
          <a:p>
            <a:r>
              <a:rPr lang="en-US" dirty="0"/>
              <a:t>Top ten databases 2019</a:t>
            </a:r>
          </a:p>
        </p:txBody>
      </p:sp>
      <p:sp>
        <p:nvSpPr>
          <p:cNvPr id="7" name="Rectangle 6">
            <a:extLst>
              <a:ext uri="{FF2B5EF4-FFF2-40B4-BE49-F238E27FC236}">
                <a16:creationId xmlns:a16="http://schemas.microsoft.com/office/drawing/2014/main" id="{D212CD34-FEE3-2B45-ADE0-35BBF92748CD}"/>
              </a:ext>
            </a:extLst>
          </p:cNvPr>
          <p:cNvSpPr/>
          <p:nvPr/>
        </p:nvSpPr>
        <p:spPr>
          <a:xfrm>
            <a:off x="5412617" y="5513093"/>
            <a:ext cx="3427704" cy="369332"/>
          </a:xfrm>
          <a:prstGeom prst="rect">
            <a:avLst/>
          </a:prstGeom>
        </p:spPr>
        <p:txBody>
          <a:bodyPr wrap="none">
            <a:spAutoFit/>
          </a:bodyPr>
          <a:lstStyle/>
          <a:p>
            <a:r>
              <a:rPr lang="en-US" dirty="0">
                <a:hlinkClick r:id="rId2"/>
              </a:rPr>
              <a:t>http://db-engines.com/en/ranking</a:t>
            </a:r>
            <a:r>
              <a:rPr lang="en-US" dirty="0"/>
              <a:t> </a:t>
            </a:r>
          </a:p>
        </p:txBody>
      </p:sp>
      <p:pic>
        <p:nvPicPr>
          <p:cNvPr id="11" name="Content Placeholder 10">
            <a:extLst>
              <a:ext uri="{FF2B5EF4-FFF2-40B4-BE49-F238E27FC236}">
                <a16:creationId xmlns:a16="http://schemas.microsoft.com/office/drawing/2014/main" id="{FFAC1AC2-387A-A940-A4D4-34CE52FB3D23}"/>
              </a:ext>
            </a:extLst>
          </p:cNvPr>
          <p:cNvPicPr>
            <a:picLocks noGrp="1" noChangeAspect="1"/>
          </p:cNvPicPr>
          <p:nvPr>
            <p:ph idx="1"/>
          </p:nvPr>
        </p:nvPicPr>
        <p:blipFill>
          <a:blip r:embed="rId3"/>
          <a:stretch>
            <a:fillRect/>
          </a:stretch>
        </p:blipFill>
        <p:spPr>
          <a:xfrm>
            <a:off x="0" y="1045104"/>
            <a:ext cx="8976429" cy="3287266"/>
          </a:xfrm>
        </p:spPr>
      </p:pic>
      <p:sp>
        <p:nvSpPr>
          <p:cNvPr id="12" name="TextBox 11">
            <a:extLst>
              <a:ext uri="{FF2B5EF4-FFF2-40B4-BE49-F238E27FC236}">
                <a16:creationId xmlns:a16="http://schemas.microsoft.com/office/drawing/2014/main" id="{09E26BE4-F343-2B44-8574-8CFCC3915CA9}"/>
              </a:ext>
            </a:extLst>
          </p:cNvPr>
          <p:cNvSpPr txBox="1"/>
          <p:nvPr/>
        </p:nvSpPr>
        <p:spPr>
          <a:xfrm>
            <a:off x="796626" y="4358931"/>
            <a:ext cx="4018536" cy="2308324"/>
          </a:xfrm>
          <a:prstGeom prst="rect">
            <a:avLst/>
          </a:prstGeom>
          <a:noFill/>
        </p:spPr>
        <p:txBody>
          <a:bodyPr wrap="none" rtlCol="0">
            <a:spAutoFit/>
          </a:bodyPr>
          <a:lstStyle/>
          <a:p>
            <a:r>
              <a:rPr lang="en-US" dirty="0"/>
              <a:t>ranked by popularity:</a:t>
            </a:r>
          </a:p>
          <a:p>
            <a:pPr marL="285750" indent="-285750">
              <a:buFont typeface="Arial" panose="020B0604020202020204" pitchFamily="34" charset="0"/>
              <a:buChar char="•"/>
            </a:pPr>
            <a:r>
              <a:rPr lang="en-US" dirty="0"/>
              <a:t>number of results in web searches</a:t>
            </a:r>
          </a:p>
          <a:p>
            <a:pPr marL="285750" indent="-285750">
              <a:buFont typeface="Arial" panose="020B0604020202020204" pitchFamily="34" charset="0"/>
              <a:buChar char="•"/>
            </a:pPr>
            <a:r>
              <a:rPr lang="en-US" dirty="0"/>
              <a:t>Stack Overflow &amp; DBA Stack Exchange</a:t>
            </a:r>
          </a:p>
          <a:p>
            <a:pPr marL="285750" indent="-285750">
              <a:buFont typeface="Arial" panose="020B0604020202020204" pitchFamily="34" charset="0"/>
              <a:buChar char="•"/>
            </a:pPr>
            <a:r>
              <a:rPr lang="en-US" dirty="0"/>
              <a:t>Google Trends</a:t>
            </a:r>
          </a:p>
          <a:p>
            <a:pPr marL="285750" indent="-285750">
              <a:buFont typeface="Arial" panose="020B0604020202020204" pitchFamily="34" charset="0"/>
              <a:buChar char="•"/>
            </a:pPr>
            <a:r>
              <a:rPr lang="en-US" dirty="0"/>
              <a:t>job advertisements</a:t>
            </a:r>
          </a:p>
          <a:p>
            <a:pPr marL="285750" indent="-285750">
              <a:buFont typeface="Arial" panose="020B0604020202020204" pitchFamily="34" charset="0"/>
              <a:buChar char="•"/>
            </a:pPr>
            <a:r>
              <a:rPr lang="en-US" dirty="0"/>
              <a:t>professional networks</a:t>
            </a:r>
          </a:p>
          <a:p>
            <a:pPr marL="285750" indent="-285750">
              <a:buFont typeface="Arial" panose="020B0604020202020204" pitchFamily="34" charset="0"/>
              <a:buChar char="•"/>
            </a:pPr>
            <a:r>
              <a:rPr lang="en-US" dirty="0"/>
              <a:t>social networks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9136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6BCF-BDB9-1A48-BDE5-EF601597AA9C}"/>
              </a:ext>
            </a:extLst>
          </p:cNvPr>
          <p:cNvSpPr>
            <a:spLocks noGrp="1"/>
          </p:cNvSpPr>
          <p:nvPr>
            <p:ph type="title"/>
          </p:nvPr>
        </p:nvSpPr>
        <p:spPr/>
        <p:txBody>
          <a:bodyPr/>
          <a:lstStyle/>
          <a:p>
            <a:r>
              <a:rPr lang="en-US" dirty="0"/>
              <a:t>Next 20</a:t>
            </a:r>
          </a:p>
        </p:txBody>
      </p:sp>
      <p:pic>
        <p:nvPicPr>
          <p:cNvPr id="5" name="Content Placeholder 4">
            <a:extLst>
              <a:ext uri="{FF2B5EF4-FFF2-40B4-BE49-F238E27FC236}">
                <a16:creationId xmlns:a16="http://schemas.microsoft.com/office/drawing/2014/main" id="{B7900CE7-9FCF-0748-8760-37EEBEED37AF}"/>
              </a:ext>
            </a:extLst>
          </p:cNvPr>
          <p:cNvPicPr>
            <a:picLocks noGrp="1" noChangeAspect="1"/>
          </p:cNvPicPr>
          <p:nvPr>
            <p:ph idx="1"/>
          </p:nvPr>
        </p:nvPicPr>
        <p:blipFill>
          <a:blip r:embed="rId2"/>
          <a:stretch>
            <a:fillRect/>
          </a:stretch>
        </p:blipFill>
        <p:spPr>
          <a:xfrm>
            <a:off x="376238" y="1678332"/>
            <a:ext cx="8229600" cy="4369699"/>
          </a:xfrm>
        </p:spPr>
      </p:pic>
    </p:spTree>
    <p:extLst>
      <p:ext uri="{BB962C8B-B14F-4D97-AF65-F5344CB8AC3E}">
        <p14:creationId xmlns:p14="http://schemas.microsoft.com/office/powerpoint/2010/main" val="381728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ten databases 2015	</a:t>
            </a:r>
          </a:p>
        </p:txBody>
      </p:sp>
      <p:pic>
        <p:nvPicPr>
          <p:cNvPr id="4" name="Picture 3"/>
          <p:cNvPicPr>
            <a:picLocks noChangeAspect="1"/>
          </p:cNvPicPr>
          <p:nvPr/>
        </p:nvPicPr>
        <p:blipFill>
          <a:blip r:embed="rId2"/>
          <a:stretch>
            <a:fillRect/>
          </a:stretch>
        </p:blipFill>
        <p:spPr>
          <a:xfrm>
            <a:off x="0" y="1536700"/>
            <a:ext cx="9144000" cy="3778594"/>
          </a:xfrm>
          <a:prstGeom prst="rect">
            <a:avLst/>
          </a:prstGeom>
        </p:spPr>
      </p:pic>
      <p:sp>
        <p:nvSpPr>
          <p:cNvPr id="5" name="Rectangle 4"/>
          <p:cNvSpPr/>
          <p:nvPr/>
        </p:nvSpPr>
        <p:spPr>
          <a:xfrm>
            <a:off x="5412617" y="5513093"/>
            <a:ext cx="3427704" cy="369332"/>
          </a:xfrm>
          <a:prstGeom prst="rect">
            <a:avLst/>
          </a:prstGeom>
        </p:spPr>
        <p:txBody>
          <a:bodyPr wrap="none">
            <a:spAutoFit/>
          </a:bodyPr>
          <a:lstStyle/>
          <a:p>
            <a:r>
              <a:rPr lang="en-US" dirty="0">
                <a:hlinkClick r:id="rId3"/>
              </a:rPr>
              <a:t>http://db-engines.com/en/ranking</a:t>
            </a:r>
            <a:r>
              <a:rPr lang="en-US" dirty="0"/>
              <a:t> </a:t>
            </a:r>
          </a:p>
        </p:txBody>
      </p:sp>
    </p:spTree>
    <p:extLst>
      <p:ext uri="{BB962C8B-B14F-4D97-AF65-F5344CB8AC3E}">
        <p14:creationId xmlns:p14="http://schemas.microsoft.com/office/powerpoint/2010/main" val="237573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20</a:t>
            </a:r>
          </a:p>
        </p:txBody>
      </p:sp>
      <p:pic>
        <p:nvPicPr>
          <p:cNvPr id="4" name="Picture 3"/>
          <p:cNvPicPr>
            <a:picLocks noChangeAspect="1"/>
          </p:cNvPicPr>
          <p:nvPr/>
        </p:nvPicPr>
        <p:blipFill>
          <a:blip r:embed="rId2"/>
          <a:stretch>
            <a:fillRect/>
          </a:stretch>
        </p:blipFill>
        <p:spPr>
          <a:xfrm>
            <a:off x="0" y="1405802"/>
            <a:ext cx="9144000" cy="5452198"/>
          </a:xfrm>
          <a:prstGeom prst="rect">
            <a:avLst/>
          </a:prstGeom>
        </p:spPr>
      </p:pic>
    </p:spTree>
    <p:extLst>
      <p:ext uri="{BB962C8B-B14F-4D97-AF65-F5344CB8AC3E}">
        <p14:creationId xmlns:p14="http://schemas.microsoft.com/office/powerpoint/2010/main" val="151762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63B2-8B34-B143-877D-F12302F1120A}"/>
              </a:ext>
            </a:extLst>
          </p:cNvPr>
          <p:cNvSpPr>
            <a:spLocks noGrp="1"/>
          </p:cNvSpPr>
          <p:nvPr>
            <p:ph type="title"/>
          </p:nvPr>
        </p:nvSpPr>
        <p:spPr/>
        <p:txBody>
          <a:bodyPr/>
          <a:lstStyle/>
          <a:p>
            <a:r>
              <a:rPr lang="en-US" dirty="0"/>
              <a:t>2015 </a:t>
            </a:r>
            <a:r>
              <a:rPr lang="en-US" dirty="0">
                <a:sym typeface="Wingdings" pitchFamily="2" charset="2"/>
              </a:rPr>
              <a:t> 2019</a:t>
            </a:r>
            <a:endParaRPr lang="en-US" dirty="0"/>
          </a:p>
        </p:txBody>
      </p:sp>
      <p:sp>
        <p:nvSpPr>
          <p:cNvPr id="4" name="Text Placeholder 3">
            <a:extLst>
              <a:ext uri="{FF2B5EF4-FFF2-40B4-BE49-F238E27FC236}">
                <a16:creationId xmlns:a16="http://schemas.microsoft.com/office/drawing/2014/main" id="{848B68F5-41CA-1F4A-82C0-3AA9F5A94432}"/>
              </a:ext>
            </a:extLst>
          </p:cNvPr>
          <p:cNvSpPr>
            <a:spLocks noGrp="1"/>
          </p:cNvSpPr>
          <p:nvPr>
            <p:ph type="body" idx="1"/>
          </p:nvPr>
        </p:nvSpPr>
        <p:spPr/>
        <p:txBody>
          <a:bodyPr/>
          <a:lstStyle/>
          <a:p>
            <a:r>
              <a:rPr lang="en-US" dirty="0"/>
              <a:t>Gaining popularity</a:t>
            </a:r>
          </a:p>
        </p:txBody>
      </p:sp>
      <p:sp>
        <p:nvSpPr>
          <p:cNvPr id="5" name="Content Placeholder 4">
            <a:extLst>
              <a:ext uri="{FF2B5EF4-FFF2-40B4-BE49-F238E27FC236}">
                <a16:creationId xmlns:a16="http://schemas.microsoft.com/office/drawing/2014/main" id="{0BBC9489-2925-7F4D-8322-C4BC8FD0E532}"/>
              </a:ext>
            </a:extLst>
          </p:cNvPr>
          <p:cNvSpPr>
            <a:spLocks noGrp="1"/>
          </p:cNvSpPr>
          <p:nvPr>
            <p:ph sz="half" idx="2"/>
          </p:nvPr>
        </p:nvSpPr>
        <p:spPr>
          <a:xfrm>
            <a:off x="457200" y="2174875"/>
            <a:ext cx="4040188" cy="1668992"/>
          </a:xfrm>
        </p:spPr>
        <p:txBody>
          <a:bodyPr/>
          <a:lstStyle/>
          <a:p>
            <a:r>
              <a:rPr lang="en-US" dirty="0" err="1"/>
              <a:t>Redis</a:t>
            </a:r>
            <a:endParaRPr lang="en-US" dirty="0"/>
          </a:p>
          <a:p>
            <a:r>
              <a:rPr lang="en-US" dirty="0"/>
              <a:t>Elasticsearch</a:t>
            </a:r>
          </a:p>
          <a:p>
            <a:r>
              <a:rPr lang="en-US" dirty="0"/>
              <a:t>Splunk</a:t>
            </a:r>
          </a:p>
        </p:txBody>
      </p:sp>
      <p:sp>
        <p:nvSpPr>
          <p:cNvPr id="6" name="Text Placeholder 5">
            <a:extLst>
              <a:ext uri="{FF2B5EF4-FFF2-40B4-BE49-F238E27FC236}">
                <a16:creationId xmlns:a16="http://schemas.microsoft.com/office/drawing/2014/main" id="{DCE180FC-CF6F-AD42-95A7-A53DF1ECEFD8}"/>
              </a:ext>
            </a:extLst>
          </p:cNvPr>
          <p:cNvSpPr>
            <a:spLocks noGrp="1"/>
          </p:cNvSpPr>
          <p:nvPr>
            <p:ph type="body" sz="quarter" idx="3"/>
          </p:nvPr>
        </p:nvSpPr>
        <p:spPr/>
        <p:txBody>
          <a:bodyPr/>
          <a:lstStyle/>
          <a:p>
            <a:r>
              <a:rPr lang="en-US" dirty="0"/>
              <a:t>Losing popularity</a:t>
            </a:r>
          </a:p>
        </p:txBody>
      </p:sp>
      <p:sp>
        <p:nvSpPr>
          <p:cNvPr id="7" name="Content Placeholder 6">
            <a:extLst>
              <a:ext uri="{FF2B5EF4-FFF2-40B4-BE49-F238E27FC236}">
                <a16:creationId xmlns:a16="http://schemas.microsoft.com/office/drawing/2014/main" id="{B7274E76-6DAD-1947-8EE8-30CD47A59CEE}"/>
              </a:ext>
            </a:extLst>
          </p:cNvPr>
          <p:cNvSpPr>
            <a:spLocks noGrp="1"/>
          </p:cNvSpPr>
          <p:nvPr>
            <p:ph sz="quarter" idx="4"/>
          </p:nvPr>
        </p:nvSpPr>
        <p:spPr>
          <a:xfrm>
            <a:off x="4645025" y="2174875"/>
            <a:ext cx="4041775" cy="1177925"/>
          </a:xfrm>
        </p:spPr>
        <p:txBody>
          <a:bodyPr/>
          <a:lstStyle/>
          <a:p>
            <a:r>
              <a:rPr lang="en-US" dirty="0"/>
              <a:t>Cassandra</a:t>
            </a:r>
          </a:p>
          <a:p>
            <a:r>
              <a:rPr lang="en-US" dirty="0" err="1"/>
              <a:t>Hbase</a:t>
            </a:r>
            <a:endParaRPr lang="en-US" dirty="0"/>
          </a:p>
        </p:txBody>
      </p:sp>
      <p:sp>
        <p:nvSpPr>
          <p:cNvPr id="8" name="Right Brace 7">
            <a:extLst>
              <a:ext uri="{FF2B5EF4-FFF2-40B4-BE49-F238E27FC236}">
                <a16:creationId xmlns:a16="http://schemas.microsoft.com/office/drawing/2014/main" id="{7B06B8F8-C010-CE44-8CB7-9E6930069491}"/>
              </a:ext>
            </a:extLst>
          </p:cNvPr>
          <p:cNvSpPr/>
          <p:nvPr/>
        </p:nvSpPr>
        <p:spPr>
          <a:xfrm>
            <a:off x="6824133" y="2174875"/>
            <a:ext cx="304800" cy="9577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A3A719D-3905-DF44-8AB1-86A5EA65153A}"/>
              </a:ext>
            </a:extLst>
          </p:cNvPr>
          <p:cNvSpPr txBox="1"/>
          <p:nvPr/>
        </p:nvSpPr>
        <p:spPr>
          <a:xfrm>
            <a:off x="7416800" y="2438400"/>
            <a:ext cx="1417637" cy="646331"/>
          </a:xfrm>
          <a:prstGeom prst="rect">
            <a:avLst/>
          </a:prstGeom>
          <a:noFill/>
        </p:spPr>
        <p:txBody>
          <a:bodyPr wrap="square" rtlCol="0">
            <a:spAutoFit/>
          </a:bodyPr>
          <a:lstStyle/>
          <a:p>
            <a:r>
              <a:rPr lang="en-US" dirty="0"/>
              <a:t>wide column stores</a:t>
            </a:r>
          </a:p>
        </p:txBody>
      </p:sp>
      <p:sp>
        <p:nvSpPr>
          <p:cNvPr id="10" name="Right Brace 9">
            <a:extLst>
              <a:ext uri="{FF2B5EF4-FFF2-40B4-BE49-F238E27FC236}">
                <a16:creationId xmlns:a16="http://schemas.microsoft.com/office/drawing/2014/main" id="{54C404E4-C49D-CF40-AD1E-76FEC5F3E761}"/>
              </a:ext>
            </a:extLst>
          </p:cNvPr>
          <p:cNvSpPr/>
          <p:nvPr/>
        </p:nvSpPr>
        <p:spPr>
          <a:xfrm>
            <a:off x="2540000" y="2760133"/>
            <a:ext cx="237067" cy="79586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BAE3077-A655-C046-BA4A-527A4E3F9424}"/>
              </a:ext>
            </a:extLst>
          </p:cNvPr>
          <p:cNvSpPr txBox="1"/>
          <p:nvPr/>
        </p:nvSpPr>
        <p:spPr>
          <a:xfrm>
            <a:off x="3087158" y="3084731"/>
            <a:ext cx="1486112" cy="369332"/>
          </a:xfrm>
          <a:prstGeom prst="rect">
            <a:avLst/>
          </a:prstGeom>
          <a:noFill/>
        </p:spPr>
        <p:txBody>
          <a:bodyPr wrap="none" rtlCol="0">
            <a:spAutoFit/>
          </a:bodyPr>
          <a:lstStyle/>
          <a:p>
            <a:r>
              <a:rPr lang="en-US" dirty="0"/>
              <a:t>search engine</a:t>
            </a:r>
          </a:p>
        </p:txBody>
      </p:sp>
      <p:sp>
        <p:nvSpPr>
          <p:cNvPr id="12" name="TextBox 11">
            <a:extLst>
              <a:ext uri="{FF2B5EF4-FFF2-40B4-BE49-F238E27FC236}">
                <a16:creationId xmlns:a16="http://schemas.microsoft.com/office/drawing/2014/main" id="{E92F7C07-511B-624F-82E3-9E3505F23CDC}"/>
              </a:ext>
            </a:extLst>
          </p:cNvPr>
          <p:cNvSpPr txBox="1"/>
          <p:nvPr/>
        </p:nvSpPr>
        <p:spPr>
          <a:xfrm>
            <a:off x="3087158" y="2174875"/>
            <a:ext cx="1064522" cy="369332"/>
          </a:xfrm>
          <a:prstGeom prst="rect">
            <a:avLst/>
          </a:prstGeom>
          <a:noFill/>
        </p:spPr>
        <p:txBody>
          <a:bodyPr wrap="none" rtlCol="0">
            <a:spAutoFit/>
          </a:bodyPr>
          <a:lstStyle/>
          <a:p>
            <a:r>
              <a:rPr lang="en-US" dirty="0"/>
              <a:t>key-value</a:t>
            </a:r>
          </a:p>
        </p:txBody>
      </p:sp>
      <p:sp>
        <p:nvSpPr>
          <p:cNvPr id="13" name="TextBox 12">
            <a:extLst>
              <a:ext uri="{FF2B5EF4-FFF2-40B4-BE49-F238E27FC236}">
                <a16:creationId xmlns:a16="http://schemas.microsoft.com/office/drawing/2014/main" id="{08F4E7AB-3497-3A4F-80D2-EF69602180CA}"/>
              </a:ext>
            </a:extLst>
          </p:cNvPr>
          <p:cNvSpPr txBox="1"/>
          <p:nvPr/>
        </p:nvSpPr>
        <p:spPr>
          <a:xfrm>
            <a:off x="727037" y="4384391"/>
            <a:ext cx="7689926" cy="523220"/>
          </a:xfrm>
          <a:prstGeom prst="rect">
            <a:avLst/>
          </a:prstGeom>
          <a:noFill/>
        </p:spPr>
        <p:txBody>
          <a:bodyPr wrap="none" rtlCol="0">
            <a:spAutoFit/>
          </a:bodyPr>
          <a:lstStyle/>
          <a:p>
            <a:r>
              <a:rPr lang="en-US" sz="2800" dirty="0"/>
              <a:t>Relational databases (e.g., SQL) still seem dominant</a:t>
            </a:r>
          </a:p>
        </p:txBody>
      </p:sp>
    </p:spTree>
    <p:extLst>
      <p:ext uri="{BB962C8B-B14F-4D97-AF65-F5344CB8AC3E}">
        <p14:creationId xmlns:p14="http://schemas.microsoft.com/office/powerpoint/2010/main" val="1416893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NewSQL</a:t>
            </a:r>
            <a:r>
              <a:rPr lang="en-US" dirty="0"/>
              <a:t>”</a:t>
            </a:r>
          </a:p>
        </p:txBody>
      </p:sp>
      <p:sp>
        <p:nvSpPr>
          <p:cNvPr id="3" name="Content Placeholder 2"/>
          <p:cNvSpPr>
            <a:spLocks noGrp="1"/>
          </p:cNvSpPr>
          <p:nvPr>
            <p:ph idx="1"/>
          </p:nvPr>
        </p:nvSpPr>
        <p:spPr/>
        <p:txBody>
          <a:bodyPr>
            <a:noAutofit/>
          </a:bodyPr>
          <a:lstStyle/>
          <a:p>
            <a:r>
              <a:rPr lang="en-US" sz="2400" dirty="0"/>
              <a:t>ACID databases that aim to provide high availability and </a:t>
            </a:r>
            <a:r>
              <a:rPr lang="en-US" sz="2400" dirty="0" err="1"/>
              <a:t>scalabilility</a:t>
            </a:r>
            <a:endParaRPr lang="en-US" sz="2400" dirty="0"/>
          </a:p>
          <a:p>
            <a:pPr lvl="1"/>
            <a:r>
              <a:rPr lang="en-US" sz="2000" dirty="0" err="1"/>
              <a:t>VoltDB</a:t>
            </a:r>
            <a:endParaRPr lang="en-US" sz="2000" dirty="0"/>
          </a:p>
          <a:p>
            <a:pPr lvl="1"/>
            <a:r>
              <a:rPr lang="en-US" sz="2000" dirty="0" err="1"/>
              <a:t>NuoDB</a:t>
            </a:r>
            <a:endParaRPr lang="en-US" sz="2000" dirty="0"/>
          </a:p>
          <a:p>
            <a:pPr lvl="1"/>
            <a:r>
              <a:rPr lang="en-US" sz="2000" dirty="0"/>
              <a:t>Google Spanner</a:t>
            </a:r>
          </a:p>
          <a:p>
            <a:pPr lvl="1"/>
            <a:r>
              <a:rPr lang="en-US" sz="2000" dirty="0" err="1"/>
              <a:t>MemSQL</a:t>
            </a:r>
            <a:endParaRPr lang="en-US" sz="2000" dirty="0"/>
          </a:p>
          <a:p>
            <a:r>
              <a:rPr lang="en-US" sz="2400" dirty="0"/>
              <a:t>Generally assume</a:t>
            </a:r>
          </a:p>
          <a:p>
            <a:pPr lvl="1"/>
            <a:r>
              <a:rPr lang="en-US" sz="2000" dirty="0"/>
              <a:t>online transaction processing (rather than analysis)</a:t>
            </a:r>
          </a:p>
          <a:p>
            <a:pPr lvl="1"/>
            <a:r>
              <a:rPr lang="en-US" sz="2000" dirty="0"/>
              <a:t>individual transactions touch on a small portion of the database</a:t>
            </a:r>
          </a:p>
          <a:p>
            <a:pPr lvl="1"/>
            <a:r>
              <a:rPr lang="en-US" sz="2000" dirty="0"/>
              <a:t>transactions are repetitive (with different values)</a:t>
            </a:r>
          </a:p>
        </p:txBody>
      </p:sp>
    </p:spTree>
    <p:extLst>
      <p:ext uri="{BB962C8B-B14F-4D97-AF65-F5344CB8AC3E}">
        <p14:creationId xmlns:p14="http://schemas.microsoft.com/office/powerpoint/2010/main" val="3159563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Memory Databases	</a:t>
            </a:r>
          </a:p>
        </p:txBody>
      </p:sp>
      <p:sp>
        <p:nvSpPr>
          <p:cNvPr id="3" name="Content Placeholder 2"/>
          <p:cNvSpPr>
            <a:spLocks noGrp="1"/>
          </p:cNvSpPr>
          <p:nvPr>
            <p:ph idx="1"/>
          </p:nvPr>
        </p:nvSpPr>
        <p:spPr/>
        <p:txBody>
          <a:bodyPr>
            <a:normAutofit fontScale="92500" lnSpcReduction="10000"/>
          </a:bodyPr>
          <a:lstStyle/>
          <a:p>
            <a:r>
              <a:rPr lang="en-US" dirty="0"/>
              <a:t>Memory is relatively much cheaper than it used to be</a:t>
            </a:r>
          </a:p>
          <a:p>
            <a:r>
              <a:rPr lang="en-US" dirty="0"/>
              <a:t>Uses snapshots or transaction logs to ensure durability</a:t>
            </a:r>
          </a:p>
          <a:p>
            <a:r>
              <a:rPr lang="en-US" i="1" dirty="0"/>
              <a:t>Some </a:t>
            </a:r>
            <a:r>
              <a:rPr lang="en-US" i="1" dirty="0" err="1"/>
              <a:t>NoSQL</a:t>
            </a:r>
            <a:r>
              <a:rPr lang="en-US" i="1" dirty="0"/>
              <a:t>, some </a:t>
            </a:r>
            <a:r>
              <a:rPr lang="en-US" i="1" dirty="0" err="1"/>
              <a:t>NewSQL</a:t>
            </a:r>
            <a:endParaRPr lang="en-US" i="1" dirty="0"/>
          </a:p>
          <a:p>
            <a:pPr lvl="1"/>
            <a:r>
              <a:rPr lang="en-US" dirty="0"/>
              <a:t>SAP Hana</a:t>
            </a:r>
          </a:p>
          <a:p>
            <a:pPr lvl="1"/>
            <a:r>
              <a:rPr lang="en-US" dirty="0" err="1"/>
              <a:t>Redis</a:t>
            </a:r>
            <a:endParaRPr lang="en-US" dirty="0"/>
          </a:p>
          <a:p>
            <a:pPr lvl="1"/>
            <a:r>
              <a:rPr lang="en-US" dirty="0" err="1"/>
              <a:t>VoltDB</a:t>
            </a:r>
            <a:endParaRPr lang="en-US" dirty="0"/>
          </a:p>
          <a:p>
            <a:pPr lvl="1"/>
            <a:r>
              <a:rPr lang="en-US" dirty="0" err="1"/>
              <a:t>MemSQL</a:t>
            </a:r>
            <a:endParaRPr lang="en-US" dirty="0"/>
          </a:p>
          <a:p>
            <a:pPr lvl="1"/>
            <a:r>
              <a:rPr lang="en-US" dirty="0"/>
              <a:t>Apache Geode</a:t>
            </a:r>
          </a:p>
        </p:txBody>
      </p:sp>
    </p:spTree>
    <p:extLst>
      <p:ext uri="{BB962C8B-B14F-4D97-AF65-F5344CB8AC3E}">
        <p14:creationId xmlns:p14="http://schemas.microsoft.com/office/powerpoint/2010/main" val="377019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and SQL</a:t>
            </a:r>
          </a:p>
        </p:txBody>
      </p:sp>
      <p:sp>
        <p:nvSpPr>
          <p:cNvPr id="3" name="Content Placeholder 2"/>
          <p:cNvSpPr>
            <a:spLocks noGrp="1"/>
          </p:cNvSpPr>
          <p:nvPr>
            <p:ph idx="1"/>
          </p:nvPr>
        </p:nvSpPr>
        <p:spPr>
          <a:xfrm>
            <a:off x="628650" y="2004047"/>
            <a:ext cx="8073596" cy="1262771"/>
          </a:xfrm>
        </p:spPr>
        <p:txBody>
          <a:bodyPr>
            <a:normAutofit/>
          </a:bodyPr>
          <a:lstStyle/>
          <a:p>
            <a:pPr>
              <a:spcBef>
                <a:spcPts val="0"/>
              </a:spcBef>
            </a:pPr>
            <a:r>
              <a:rPr lang="en-US" sz="1500" dirty="0"/>
              <a:t>Invented by the English computer scientist Edgar F. </a:t>
            </a:r>
            <a:r>
              <a:rPr lang="en-US" sz="1500" dirty="0" err="1"/>
              <a:t>Codd</a:t>
            </a:r>
            <a:r>
              <a:rPr lang="en-US" sz="1500" dirty="0"/>
              <a:t> whilst working at IBM in the 1970s</a:t>
            </a:r>
          </a:p>
          <a:p>
            <a:pPr>
              <a:spcBef>
                <a:spcPts val="0"/>
              </a:spcBef>
            </a:pPr>
            <a:r>
              <a:rPr lang="en-US" sz="1500" dirty="0"/>
              <a:t>Dominant for many years and still incredibly popular / pervasive.</a:t>
            </a:r>
          </a:p>
          <a:p>
            <a:pPr>
              <a:spcBef>
                <a:spcPts val="0"/>
              </a:spcBef>
            </a:pPr>
            <a:endParaRPr lang="en-US" sz="1500" dirty="0"/>
          </a:p>
          <a:p>
            <a:pPr>
              <a:spcBef>
                <a:spcPts val="0"/>
              </a:spcBef>
            </a:pPr>
            <a:r>
              <a:rPr lang="en-US" sz="1500" b="1" dirty="0"/>
              <a:t>In a relational database management system the data is perceived by the user as tables (and nothing but tables).</a:t>
            </a:r>
          </a:p>
        </p:txBody>
      </p:sp>
      <p:sp>
        <p:nvSpPr>
          <p:cNvPr id="4" name="TextBox 3"/>
          <p:cNvSpPr txBox="1"/>
          <p:nvPr/>
        </p:nvSpPr>
        <p:spPr>
          <a:xfrm>
            <a:off x="6273362" y="1267755"/>
            <a:ext cx="2769458" cy="646331"/>
          </a:xfrm>
          <a:prstGeom prst="rect">
            <a:avLst/>
          </a:prstGeom>
          <a:noFill/>
          <a:ln>
            <a:solidFill>
              <a:schemeClr val="accent1"/>
            </a:solidFill>
          </a:ln>
        </p:spPr>
        <p:txBody>
          <a:bodyPr wrap="square" rtlCol="0">
            <a:spAutoFit/>
          </a:bodyPr>
          <a:lstStyle/>
          <a:p>
            <a:r>
              <a:rPr lang="en-US" sz="1200" b="1" dirty="0"/>
              <a:t>S</a:t>
            </a:r>
            <a:r>
              <a:rPr lang="en-US" sz="1200" dirty="0"/>
              <a:t>tructured </a:t>
            </a:r>
            <a:r>
              <a:rPr lang="en-US" sz="1200" b="1" dirty="0"/>
              <a:t>Q</a:t>
            </a:r>
            <a:r>
              <a:rPr lang="en-US" sz="1200" dirty="0"/>
              <a:t>uery </a:t>
            </a:r>
            <a:r>
              <a:rPr lang="en-US" sz="1200" b="1" dirty="0"/>
              <a:t>L</a:t>
            </a:r>
            <a:r>
              <a:rPr lang="en-US" sz="1200" dirty="0"/>
              <a:t>anguage.</a:t>
            </a:r>
          </a:p>
          <a:p>
            <a:r>
              <a:rPr lang="en-US" sz="1200" dirty="0"/>
              <a:t>Originally pronounced “Sequel”, now usually ``</a:t>
            </a:r>
            <a:r>
              <a:rPr lang="en-US" sz="1200" dirty="0" err="1"/>
              <a:t>EssQueEll</a:t>
            </a:r>
            <a:r>
              <a:rPr lang="en-US" sz="1200" dirty="0"/>
              <a:t>’’</a:t>
            </a:r>
          </a:p>
        </p:txBody>
      </p:sp>
      <p:cxnSp>
        <p:nvCxnSpPr>
          <p:cNvPr id="6" name="Straight Arrow Connector 5"/>
          <p:cNvCxnSpPr>
            <a:cxnSpLocks/>
            <a:stCxn id="4" idx="0"/>
          </p:cNvCxnSpPr>
          <p:nvPr/>
        </p:nvCxnSpPr>
        <p:spPr>
          <a:xfrm flipH="1" flipV="1">
            <a:off x="7366001" y="1037883"/>
            <a:ext cx="292090" cy="22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nvPr>
        </p:nvGraphicFramePr>
        <p:xfrm>
          <a:off x="1472250" y="3613383"/>
          <a:ext cx="3591703" cy="1545302"/>
        </p:xfrm>
        <a:graphic>
          <a:graphicData uri="http://schemas.openxmlformats.org/drawingml/2006/table">
            <a:tbl>
              <a:tblPr firstRow="1" bandRow="1">
                <a:tableStyleId>{5C22544A-7EE6-4342-B048-85BDC9FD1C3A}</a:tableStyleId>
              </a:tblPr>
              <a:tblGrid>
                <a:gridCol w="707233">
                  <a:extLst>
                    <a:ext uri="{9D8B030D-6E8A-4147-A177-3AD203B41FA5}">
                      <a16:colId xmlns:a16="http://schemas.microsoft.com/office/drawing/2014/main" val="20000"/>
                    </a:ext>
                  </a:extLst>
                </a:gridCol>
                <a:gridCol w="999950">
                  <a:extLst>
                    <a:ext uri="{9D8B030D-6E8A-4147-A177-3AD203B41FA5}">
                      <a16:colId xmlns:a16="http://schemas.microsoft.com/office/drawing/2014/main" val="20001"/>
                    </a:ext>
                  </a:extLst>
                </a:gridCol>
                <a:gridCol w="884571">
                  <a:extLst>
                    <a:ext uri="{9D8B030D-6E8A-4147-A177-3AD203B41FA5}">
                      <a16:colId xmlns:a16="http://schemas.microsoft.com/office/drawing/2014/main" val="20002"/>
                    </a:ext>
                  </a:extLst>
                </a:gridCol>
                <a:gridCol w="999949">
                  <a:extLst>
                    <a:ext uri="{9D8B030D-6E8A-4147-A177-3AD203B41FA5}">
                      <a16:colId xmlns:a16="http://schemas.microsoft.com/office/drawing/2014/main" val="20003"/>
                    </a:ext>
                  </a:extLst>
                </a:gridCol>
              </a:tblGrid>
              <a:tr h="425288">
                <a:tc>
                  <a:txBody>
                    <a:bodyPr/>
                    <a:lstStyle/>
                    <a:p>
                      <a:r>
                        <a:rPr lang="en-US" sz="1400" dirty="0"/>
                        <a:t>STUD#</a:t>
                      </a:r>
                    </a:p>
                  </a:txBody>
                  <a:tcPr marL="68580" marR="68580" marT="34290" marB="34290"/>
                </a:tc>
                <a:tc>
                  <a:txBody>
                    <a:bodyPr/>
                    <a:lstStyle/>
                    <a:p>
                      <a:r>
                        <a:rPr lang="en-US" sz="1400" dirty="0"/>
                        <a:t>SURNAME</a:t>
                      </a:r>
                    </a:p>
                  </a:txBody>
                  <a:tcPr marL="68580" marR="68580" marT="34290" marB="34290"/>
                </a:tc>
                <a:tc>
                  <a:txBody>
                    <a:bodyPr/>
                    <a:lstStyle/>
                    <a:p>
                      <a:r>
                        <a:rPr lang="en-US" sz="1400" dirty="0"/>
                        <a:t>COURSE#</a:t>
                      </a:r>
                    </a:p>
                  </a:txBody>
                  <a:tcPr marL="68580" marR="68580" marT="34290" marB="34290"/>
                </a:tc>
                <a:tc>
                  <a:txBody>
                    <a:bodyPr/>
                    <a:lstStyle/>
                    <a:p>
                      <a:r>
                        <a:rPr lang="en-US" sz="1400" dirty="0"/>
                        <a:t>DOB</a:t>
                      </a:r>
                    </a:p>
                  </a:txBody>
                  <a:tcPr marL="68580" marR="68580" marT="34290" marB="34290"/>
                </a:tc>
                <a:extLst>
                  <a:ext uri="{0D108BD9-81ED-4DB2-BD59-A6C34878D82A}">
                    <a16:rowId xmlns:a16="http://schemas.microsoft.com/office/drawing/2014/main" val="10000"/>
                  </a:ext>
                </a:extLst>
              </a:tr>
              <a:tr h="487256">
                <a:tc>
                  <a:txBody>
                    <a:bodyPr/>
                    <a:lstStyle/>
                    <a:p>
                      <a:r>
                        <a:rPr lang="en-US" sz="1400" dirty="0"/>
                        <a:t>S1</a:t>
                      </a:r>
                    </a:p>
                  </a:txBody>
                  <a:tcPr marL="68580" marR="68580" marT="34290" marB="34290"/>
                </a:tc>
                <a:tc>
                  <a:txBody>
                    <a:bodyPr/>
                    <a:lstStyle/>
                    <a:p>
                      <a:r>
                        <a:rPr lang="en-US" sz="1400" dirty="0"/>
                        <a:t>Smith</a:t>
                      </a:r>
                    </a:p>
                  </a:txBody>
                  <a:tcPr marL="68580" marR="68580" marT="34290" marB="34290"/>
                </a:tc>
                <a:tc>
                  <a:txBody>
                    <a:bodyPr/>
                    <a:lstStyle/>
                    <a:p>
                      <a:r>
                        <a:rPr lang="en-US" sz="1400" dirty="0"/>
                        <a:t>C2</a:t>
                      </a:r>
                    </a:p>
                  </a:txBody>
                  <a:tcPr marL="68580" marR="68580" marT="34290" marB="34290"/>
                </a:tc>
                <a:tc>
                  <a:txBody>
                    <a:bodyPr/>
                    <a:lstStyle/>
                    <a:p>
                      <a:r>
                        <a:rPr lang="en-US" sz="1400" dirty="0"/>
                        <a:t>31/10/1982</a:t>
                      </a:r>
                    </a:p>
                  </a:txBody>
                  <a:tcPr marL="68580" marR="68580" marT="34290" marB="34290"/>
                </a:tc>
                <a:extLst>
                  <a:ext uri="{0D108BD9-81ED-4DB2-BD59-A6C34878D82A}">
                    <a16:rowId xmlns:a16="http://schemas.microsoft.com/office/drawing/2014/main" val="10001"/>
                  </a:ext>
                </a:extLst>
              </a:tr>
              <a:tr h="316379">
                <a:tc>
                  <a:txBody>
                    <a:bodyPr/>
                    <a:lstStyle/>
                    <a:p>
                      <a:r>
                        <a:rPr lang="en-US" sz="1400" dirty="0"/>
                        <a:t>S2</a:t>
                      </a:r>
                    </a:p>
                  </a:txBody>
                  <a:tcPr marL="68580" marR="68580" marT="34290" marB="34290"/>
                </a:tc>
                <a:tc>
                  <a:txBody>
                    <a:bodyPr/>
                    <a:lstStyle/>
                    <a:p>
                      <a:r>
                        <a:rPr lang="en-US" sz="1400" dirty="0"/>
                        <a:t>Jones</a:t>
                      </a:r>
                    </a:p>
                  </a:txBody>
                  <a:tcPr marL="68580" marR="68580" marT="34290" marB="34290"/>
                </a:tc>
                <a:tc>
                  <a:txBody>
                    <a:bodyPr/>
                    <a:lstStyle/>
                    <a:p>
                      <a:r>
                        <a:rPr lang="en-US" sz="1400" dirty="0"/>
                        <a:t>C1</a:t>
                      </a:r>
                    </a:p>
                  </a:txBody>
                  <a:tcPr marL="68580" marR="68580" marT="34290" marB="34290"/>
                </a:tc>
                <a:tc>
                  <a:txBody>
                    <a:bodyPr/>
                    <a:lstStyle/>
                    <a:p>
                      <a:r>
                        <a:rPr lang="en-US" sz="1400" dirty="0"/>
                        <a:t>6/6/1995</a:t>
                      </a:r>
                    </a:p>
                  </a:txBody>
                  <a:tcPr marL="68580" marR="68580" marT="34290" marB="34290"/>
                </a:tc>
                <a:extLst>
                  <a:ext uri="{0D108BD9-81ED-4DB2-BD59-A6C34878D82A}">
                    <a16:rowId xmlns:a16="http://schemas.microsoft.com/office/drawing/2014/main" val="10002"/>
                  </a:ext>
                </a:extLst>
              </a:tr>
              <a:tr h="316379">
                <a:tc>
                  <a:txBody>
                    <a:bodyPr/>
                    <a:lstStyle/>
                    <a:p>
                      <a:r>
                        <a:rPr lang="en-US" sz="1400" dirty="0"/>
                        <a:t>S3</a:t>
                      </a:r>
                    </a:p>
                  </a:txBody>
                  <a:tcPr marL="68580" marR="68580" marT="34290" marB="34290"/>
                </a:tc>
                <a:tc>
                  <a:txBody>
                    <a:bodyPr/>
                    <a:lstStyle/>
                    <a:p>
                      <a:r>
                        <a:rPr lang="en-US" sz="1400" dirty="0"/>
                        <a:t>Smith</a:t>
                      </a:r>
                    </a:p>
                  </a:txBody>
                  <a:tcPr marL="68580" marR="68580" marT="34290" marB="34290"/>
                </a:tc>
                <a:tc>
                  <a:txBody>
                    <a:bodyPr/>
                    <a:lstStyle/>
                    <a:p>
                      <a:r>
                        <a:rPr lang="en-US" sz="1400" dirty="0"/>
                        <a:t>C1</a:t>
                      </a:r>
                    </a:p>
                  </a:txBody>
                  <a:tcPr marL="68580" marR="68580" marT="34290" marB="34290"/>
                </a:tc>
                <a:tc>
                  <a:txBody>
                    <a:bodyPr/>
                    <a:lstStyle/>
                    <a:p>
                      <a:r>
                        <a:rPr lang="en-US" sz="1400" dirty="0"/>
                        <a:t>11/10/1990</a:t>
                      </a:r>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nvPr>
        </p:nvGraphicFramePr>
        <p:xfrm>
          <a:off x="5352526" y="3613382"/>
          <a:ext cx="3296681" cy="1103882"/>
        </p:xfrm>
        <a:graphic>
          <a:graphicData uri="http://schemas.openxmlformats.org/drawingml/2006/table">
            <a:tbl>
              <a:tblPr firstRow="1" bandRow="1">
                <a:tableStyleId>{5C22544A-7EE6-4342-B048-85BDC9FD1C3A}</a:tableStyleId>
              </a:tblPr>
              <a:tblGrid>
                <a:gridCol w="845862">
                  <a:extLst>
                    <a:ext uri="{9D8B030D-6E8A-4147-A177-3AD203B41FA5}">
                      <a16:colId xmlns:a16="http://schemas.microsoft.com/office/drawing/2014/main" val="20000"/>
                    </a:ext>
                  </a:extLst>
                </a:gridCol>
                <a:gridCol w="1476870">
                  <a:extLst>
                    <a:ext uri="{9D8B030D-6E8A-4147-A177-3AD203B41FA5}">
                      <a16:colId xmlns:a16="http://schemas.microsoft.com/office/drawing/2014/main" val="20001"/>
                    </a:ext>
                  </a:extLst>
                </a:gridCol>
                <a:gridCol w="973949">
                  <a:extLst>
                    <a:ext uri="{9D8B030D-6E8A-4147-A177-3AD203B41FA5}">
                      <a16:colId xmlns:a16="http://schemas.microsoft.com/office/drawing/2014/main" val="20002"/>
                    </a:ext>
                  </a:extLst>
                </a:gridCol>
              </a:tblGrid>
              <a:tr h="274320">
                <a:tc>
                  <a:txBody>
                    <a:bodyPr/>
                    <a:lstStyle/>
                    <a:p>
                      <a:r>
                        <a:rPr lang="en-US" sz="1400" dirty="0"/>
                        <a:t>COURSE#</a:t>
                      </a:r>
                    </a:p>
                  </a:txBody>
                  <a:tcPr marL="68580" marR="68580" marT="34290" marB="34290"/>
                </a:tc>
                <a:tc>
                  <a:txBody>
                    <a:bodyPr/>
                    <a:lstStyle/>
                    <a:p>
                      <a:r>
                        <a:rPr lang="en-US" sz="1400" dirty="0"/>
                        <a:t>NAME</a:t>
                      </a:r>
                    </a:p>
                  </a:txBody>
                  <a:tcPr marL="68580" marR="68580" marT="34290" marB="34290"/>
                </a:tc>
                <a:tc>
                  <a:txBody>
                    <a:bodyPr/>
                    <a:lstStyle/>
                    <a:p>
                      <a:r>
                        <a:rPr lang="en-US" sz="1400" dirty="0"/>
                        <a:t>SCHOOL#</a:t>
                      </a:r>
                    </a:p>
                  </a:txBody>
                  <a:tcPr marL="68580" marR="68580" marT="34290" marB="34290"/>
                </a:tc>
                <a:extLst>
                  <a:ext uri="{0D108BD9-81ED-4DB2-BD59-A6C34878D82A}">
                    <a16:rowId xmlns:a16="http://schemas.microsoft.com/office/drawing/2014/main" val="10000"/>
                  </a:ext>
                </a:extLst>
              </a:tr>
              <a:tr h="410971">
                <a:tc>
                  <a:txBody>
                    <a:bodyPr/>
                    <a:lstStyle/>
                    <a:p>
                      <a:r>
                        <a:rPr lang="en-US" sz="1200" dirty="0"/>
                        <a:t>C1</a:t>
                      </a:r>
                    </a:p>
                  </a:txBody>
                  <a:tcPr marL="68580" marR="68580" marT="34290" marB="34290"/>
                </a:tc>
                <a:tc>
                  <a:txBody>
                    <a:bodyPr/>
                    <a:lstStyle/>
                    <a:p>
                      <a:r>
                        <a:rPr lang="en-US" sz="1200" dirty="0"/>
                        <a:t>Computer</a:t>
                      </a:r>
                      <a:r>
                        <a:rPr lang="en-US" sz="1200" baseline="0" dirty="0"/>
                        <a:t> Science</a:t>
                      </a:r>
                      <a:endParaRPr lang="en-US" sz="1200" dirty="0"/>
                    </a:p>
                  </a:txBody>
                  <a:tcPr marL="68580" marR="68580" marT="34290" marB="34290"/>
                </a:tc>
                <a:tc>
                  <a:txBody>
                    <a:bodyPr/>
                    <a:lstStyle/>
                    <a:p>
                      <a:r>
                        <a:rPr lang="en-US" sz="1200" dirty="0"/>
                        <a:t>S1</a:t>
                      </a:r>
                    </a:p>
                  </a:txBody>
                  <a:tcPr marL="68580" marR="68580" marT="34290" marB="34290"/>
                </a:tc>
                <a:extLst>
                  <a:ext uri="{0D108BD9-81ED-4DB2-BD59-A6C34878D82A}">
                    <a16:rowId xmlns:a16="http://schemas.microsoft.com/office/drawing/2014/main" val="10001"/>
                  </a:ext>
                </a:extLst>
              </a:tr>
              <a:tr h="410971">
                <a:tc>
                  <a:txBody>
                    <a:bodyPr/>
                    <a:lstStyle/>
                    <a:p>
                      <a:r>
                        <a:rPr lang="en-US" sz="1200" dirty="0"/>
                        <a:t>C2</a:t>
                      </a:r>
                    </a:p>
                  </a:txBody>
                  <a:tcPr marL="68580" marR="68580" marT="34290" marB="34290"/>
                </a:tc>
                <a:tc>
                  <a:txBody>
                    <a:bodyPr/>
                    <a:lstStyle/>
                    <a:p>
                      <a:r>
                        <a:rPr lang="en-US" sz="1200" dirty="0"/>
                        <a:t>Artificial</a:t>
                      </a:r>
                      <a:r>
                        <a:rPr lang="en-US" sz="1200" baseline="0" dirty="0"/>
                        <a:t> Intelligence</a:t>
                      </a:r>
                      <a:endParaRPr lang="en-US" sz="1200" dirty="0"/>
                    </a:p>
                  </a:txBody>
                  <a:tcPr marL="68580" marR="68580" marT="34290" marB="34290"/>
                </a:tc>
                <a:tc>
                  <a:txBody>
                    <a:bodyPr/>
                    <a:lstStyle/>
                    <a:p>
                      <a:r>
                        <a:rPr lang="en-US" sz="1200" dirty="0"/>
                        <a:t>S1</a:t>
                      </a:r>
                    </a:p>
                  </a:txBody>
                  <a:tcPr marL="68580" marR="68580" marT="34290" marB="34290"/>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a:off x="1158445" y="4221377"/>
            <a:ext cx="31380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78" y="3496691"/>
            <a:ext cx="1088286" cy="2377574"/>
          </a:xfrm>
          <a:prstGeom prst="rect">
            <a:avLst/>
          </a:prstGeom>
          <a:noFill/>
        </p:spPr>
        <p:txBody>
          <a:bodyPr wrap="square" rtlCol="0">
            <a:spAutoFit/>
          </a:bodyPr>
          <a:lstStyle/>
          <a:p>
            <a:r>
              <a:rPr lang="en-US" sz="1350" dirty="0">
                <a:solidFill>
                  <a:srgbClr val="C00000"/>
                </a:solidFill>
              </a:rPr>
              <a:t>Each row or record is referred to as a </a:t>
            </a:r>
            <a:r>
              <a:rPr lang="en-US" sz="1350" b="1" dirty="0">
                <a:solidFill>
                  <a:srgbClr val="C00000"/>
                </a:solidFill>
              </a:rPr>
              <a:t>tuple.  </a:t>
            </a:r>
          </a:p>
          <a:p>
            <a:r>
              <a:rPr lang="en-US" sz="1350" dirty="0">
                <a:solidFill>
                  <a:srgbClr val="C00000"/>
                </a:solidFill>
              </a:rPr>
              <a:t>The number of tuples is referred to as the </a:t>
            </a:r>
            <a:r>
              <a:rPr lang="en-US" sz="1350" b="1" dirty="0">
                <a:solidFill>
                  <a:srgbClr val="C00000"/>
                </a:solidFill>
              </a:rPr>
              <a:t>cardinality </a:t>
            </a:r>
            <a:r>
              <a:rPr lang="en-US" sz="1350" dirty="0">
                <a:solidFill>
                  <a:srgbClr val="C00000"/>
                </a:solidFill>
              </a:rPr>
              <a:t>of the relation</a:t>
            </a:r>
            <a:r>
              <a:rPr lang="en-US" sz="1350" dirty="0">
                <a:solidFill>
                  <a:schemeClr val="accent1">
                    <a:lumMod val="50000"/>
                  </a:schemeClr>
                </a:solidFill>
              </a:rPr>
              <a:t>. </a:t>
            </a:r>
          </a:p>
        </p:txBody>
      </p:sp>
      <p:sp>
        <p:nvSpPr>
          <p:cNvPr id="12" name="TextBox 11"/>
          <p:cNvSpPr txBox="1"/>
          <p:nvPr/>
        </p:nvSpPr>
        <p:spPr>
          <a:xfrm>
            <a:off x="5643168" y="5047691"/>
            <a:ext cx="2715397" cy="923330"/>
          </a:xfrm>
          <a:prstGeom prst="rect">
            <a:avLst/>
          </a:prstGeom>
          <a:noFill/>
        </p:spPr>
        <p:txBody>
          <a:bodyPr wrap="square" rtlCol="0">
            <a:spAutoFit/>
          </a:bodyPr>
          <a:lstStyle/>
          <a:p>
            <a:r>
              <a:rPr lang="en-US" sz="1350" dirty="0">
                <a:solidFill>
                  <a:schemeClr val="accent6">
                    <a:lumMod val="75000"/>
                  </a:schemeClr>
                </a:solidFill>
              </a:rPr>
              <a:t>Each column or field is referred to as an </a:t>
            </a:r>
            <a:r>
              <a:rPr lang="en-US" sz="1350" b="1" dirty="0">
                <a:solidFill>
                  <a:schemeClr val="accent6">
                    <a:lumMod val="75000"/>
                  </a:schemeClr>
                </a:solidFill>
              </a:rPr>
              <a:t>attribute.</a:t>
            </a:r>
            <a:r>
              <a:rPr lang="en-US" sz="1350" dirty="0">
                <a:solidFill>
                  <a:schemeClr val="accent6">
                    <a:lumMod val="75000"/>
                  </a:schemeClr>
                </a:solidFill>
              </a:rPr>
              <a:t>  The number of attributes is referred to as the </a:t>
            </a:r>
            <a:r>
              <a:rPr lang="en-US" sz="1350" b="1" dirty="0">
                <a:solidFill>
                  <a:schemeClr val="accent6">
                    <a:lumMod val="75000"/>
                  </a:schemeClr>
                </a:solidFill>
              </a:rPr>
              <a:t>degree</a:t>
            </a:r>
            <a:r>
              <a:rPr lang="en-US" sz="1350" dirty="0">
                <a:solidFill>
                  <a:schemeClr val="accent6">
                    <a:lumMod val="75000"/>
                  </a:schemeClr>
                </a:solidFill>
              </a:rPr>
              <a:t> of the relation.</a:t>
            </a:r>
            <a:endParaRPr lang="en-US" sz="1350" b="1" dirty="0">
              <a:solidFill>
                <a:schemeClr val="accent6">
                  <a:lumMod val="75000"/>
                </a:schemeClr>
              </a:solidFill>
            </a:endParaRPr>
          </a:p>
        </p:txBody>
      </p:sp>
      <p:cxnSp>
        <p:nvCxnSpPr>
          <p:cNvPr id="14" name="Straight Arrow Connector 13"/>
          <p:cNvCxnSpPr>
            <a:stCxn id="12" idx="0"/>
            <a:endCxn id="8" idx="2"/>
          </p:cNvCxnSpPr>
          <p:nvPr/>
        </p:nvCxnSpPr>
        <p:spPr>
          <a:xfrm flipH="1" flipV="1">
            <a:off x="7000866" y="4717264"/>
            <a:ext cx="1" cy="3304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99703" y="3109269"/>
            <a:ext cx="2549672" cy="300082"/>
          </a:xfrm>
          <a:prstGeom prst="rect">
            <a:avLst/>
          </a:prstGeom>
          <a:noFill/>
        </p:spPr>
        <p:txBody>
          <a:bodyPr wrap="none" rtlCol="0">
            <a:spAutoFit/>
          </a:bodyPr>
          <a:lstStyle/>
          <a:p>
            <a:r>
              <a:rPr lang="en-US" sz="1350" dirty="0">
                <a:solidFill>
                  <a:schemeClr val="accent1">
                    <a:lumMod val="50000"/>
                  </a:schemeClr>
                </a:solidFill>
              </a:rPr>
              <a:t>Tables are referred to as </a:t>
            </a:r>
            <a:r>
              <a:rPr lang="en-US" sz="1350" b="1" dirty="0">
                <a:solidFill>
                  <a:schemeClr val="accent1">
                    <a:lumMod val="50000"/>
                  </a:schemeClr>
                </a:solidFill>
              </a:rPr>
              <a:t>relations</a:t>
            </a:r>
          </a:p>
        </p:txBody>
      </p:sp>
      <p:cxnSp>
        <p:nvCxnSpPr>
          <p:cNvPr id="17" name="Straight Arrow Connector 16"/>
          <p:cNvCxnSpPr>
            <a:stCxn id="15" idx="1"/>
          </p:cNvCxnSpPr>
          <p:nvPr/>
        </p:nvCxnSpPr>
        <p:spPr>
          <a:xfrm flipH="1">
            <a:off x="1575489" y="3259310"/>
            <a:ext cx="2224214" cy="35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08239" y="3386269"/>
            <a:ext cx="144287" cy="22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1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962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Relational Approach</a:t>
            </a:r>
          </a:p>
        </p:txBody>
      </p:sp>
      <p:sp>
        <p:nvSpPr>
          <p:cNvPr id="3" name="Content Placeholder 2"/>
          <p:cNvSpPr>
            <a:spLocks noGrp="1"/>
          </p:cNvSpPr>
          <p:nvPr>
            <p:ph idx="1"/>
          </p:nvPr>
        </p:nvSpPr>
        <p:spPr/>
        <p:txBody>
          <a:bodyPr>
            <a:normAutofit fontScale="77500" lnSpcReduction="20000"/>
          </a:bodyPr>
          <a:lstStyle/>
          <a:p>
            <a:r>
              <a:rPr lang="en-US" dirty="0"/>
              <a:t>In the 1970s databases were conceived to store “operational data” for large enterprises (banks, universities, businesses, ....)</a:t>
            </a:r>
          </a:p>
          <a:p>
            <a:r>
              <a:rPr lang="en-US" dirty="0"/>
              <a:t>This data largely fit into the relational model – that the data should be perceived by the user as tables and nothing but tables.</a:t>
            </a:r>
          </a:p>
          <a:p>
            <a:r>
              <a:rPr lang="en-US" dirty="0"/>
              <a:t>The </a:t>
            </a:r>
            <a:r>
              <a:rPr lang="en-US" i="1" dirty="0"/>
              <a:t>schema</a:t>
            </a:r>
            <a:r>
              <a:rPr lang="en-US" dirty="0"/>
              <a:t> for such a database (i.e., how the database is divided into tables) could be designed once and then fixed.</a:t>
            </a:r>
          </a:p>
          <a:p>
            <a:r>
              <a:rPr lang="en-US" dirty="0"/>
              <a:t>Acceptable performance on cross-table joins and transactions could be achieved by hosting the database on a single, very large and powerful server.</a:t>
            </a:r>
          </a:p>
          <a:p>
            <a:r>
              <a:rPr lang="en-US" dirty="0"/>
              <a:t>Does this approach work for “big” data?</a:t>
            </a:r>
          </a:p>
        </p:txBody>
      </p:sp>
    </p:spTree>
    <p:extLst>
      <p:ext uri="{BB962C8B-B14F-4D97-AF65-F5344CB8AC3E}">
        <p14:creationId xmlns:p14="http://schemas.microsoft.com/office/powerpoint/2010/main" val="7990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database requirements</a:t>
            </a:r>
          </a:p>
        </p:txBody>
      </p:sp>
      <p:sp>
        <p:nvSpPr>
          <p:cNvPr id="3" name="Content Placeholder 2"/>
          <p:cNvSpPr>
            <a:spLocks noGrp="1"/>
          </p:cNvSpPr>
          <p:nvPr>
            <p:ph idx="1"/>
          </p:nvPr>
        </p:nvSpPr>
        <p:spPr/>
        <p:txBody>
          <a:bodyPr>
            <a:normAutofit fontScale="85000" lnSpcReduction="10000"/>
          </a:bodyPr>
          <a:lstStyle/>
          <a:p>
            <a:r>
              <a:rPr lang="en-US" dirty="0"/>
              <a:t>Support for massive volumes of data ... without placing it all on a single expensive server.</a:t>
            </a:r>
          </a:p>
          <a:p>
            <a:r>
              <a:rPr lang="en-US" dirty="0"/>
              <a:t>Support for variety in data forms:-</a:t>
            </a:r>
          </a:p>
          <a:p>
            <a:pPr lvl="1">
              <a:buFont typeface="Wingdings" charset="2"/>
              <a:buChar char="Ø"/>
            </a:pPr>
            <a:r>
              <a:rPr lang="en-US" dirty="0"/>
              <a:t>temporal data, spatial data, multimedia data, unstructured data, document libraries</a:t>
            </a:r>
          </a:p>
          <a:p>
            <a:r>
              <a:rPr lang="en-US" dirty="0"/>
              <a:t>Support for agility in database design – want to be able to quickly and cheaply integrate a new data source</a:t>
            </a:r>
          </a:p>
          <a:p>
            <a:r>
              <a:rPr lang="en-US" dirty="0"/>
              <a:t>Support for complex/structured data types</a:t>
            </a:r>
          </a:p>
          <a:p>
            <a:r>
              <a:rPr lang="en-US" dirty="0"/>
              <a:t>Support for generalization and inheritance</a:t>
            </a:r>
          </a:p>
          <a:p>
            <a:r>
              <a:rPr lang="en-US" dirty="0"/>
              <a:t>May only require access via primary key</a:t>
            </a:r>
          </a:p>
          <a:p>
            <a:pPr lvl="1">
              <a:buFont typeface="Wingdings" charset="2"/>
              <a:buChar char="Ø"/>
            </a:pPr>
            <a:endParaRPr lang="en-US" dirty="0"/>
          </a:p>
        </p:txBody>
      </p:sp>
    </p:spTree>
    <p:extLst>
      <p:ext uri="{BB962C8B-B14F-4D97-AF65-F5344CB8AC3E}">
        <p14:creationId xmlns:p14="http://schemas.microsoft.com/office/powerpoint/2010/main" val="31170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NoSQL?</a:t>
            </a:r>
          </a:p>
        </p:txBody>
      </p:sp>
      <p:sp>
        <p:nvSpPr>
          <p:cNvPr id="3" name="Content Placeholder 2"/>
          <p:cNvSpPr>
            <a:spLocks noGrp="1"/>
          </p:cNvSpPr>
          <p:nvPr>
            <p:ph idx="1"/>
          </p:nvPr>
        </p:nvSpPr>
        <p:spPr/>
        <p:txBody>
          <a:bodyPr>
            <a:normAutofit fontScale="77500" lnSpcReduction="20000"/>
          </a:bodyPr>
          <a:lstStyle/>
          <a:p>
            <a:r>
              <a:rPr lang="en-US" dirty="0"/>
              <a:t>better handling of large volumes of rapidly changing structured, semi-structured and unstructured data</a:t>
            </a:r>
          </a:p>
          <a:p>
            <a:r>
              <a:rPr lang="en-US" dirty="0"/>
              <a:t>dynamic schemas which allow agile development</a:t>
            </a:r>
          </a:p>
          <a:p>
            <a:r>
              <a:rPr lang="en-US" dirty="0"/>
              <a:t>use of object-oriented programming paradigm</a:t>
            </a:r>
          </a:p>
          <a:p>
            <a:r>
              <a:rPr lang="en-US" dirty="0"/>
              <a:t>Horizontal scaling – increase capacity by adding more servers rather than increasing the size of a single server</a:t>
            </a:r>
          </a:p>
          <a:p>
            <a:r>
              <a:rPr lang="en-US" dirty="0"/>
              <a:t>Servers can be geographically distributed, i.e., in the cloud.</a:t>
            </a:r>
          </a:p>
          <a:p>
            <a:r>
              <a:rPr lang="en-US" dirty="0"/>
              <a:t>Databases automatically replicated to maintain availability in the event of </a:t>
            </a:r>
            <a:r>
              <a:rPr lang="en-US" dirty="0" err="1"/>
              <a:t>localised</a:t>
            </a:r>
            <a:r>
              <a:rPr lang="en-US" dirty="0"/>
              <a:t> outages or downtime.</a:t>
            </a:r>
          </a:p>
          <a:p>
            <a:r>
              <a:rPr lang="en-US" dirty="0"/>
              <a:t>More appropriate balance between read/write performance</a:t>
            </a:r>
          </a:p>
        </p:txBody>
      </p:sp>
    </p:spTree>
    <p:extLst>
      <p:ext uri="{BB962C8B-B14F-4D97-AF65-F5344CB8AC3E}">
        <p14:creationId xmlns:p14="http://schemas.microsoft.com/office/powerpoint/2010/main" val="381524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ReCAP</a:t>
            </a:r>
            <a:endParaRPr lang="en-US" dirty="0"/>
          </a:p>
        </p:txBody>
      </p:sp>
      <p:sp>
        <p:nvSpPr>
          <p:cNvPr id="7" name="Content Placeholder 6"/>
          <p:cNvSpPr>
            <a:spLocks noGrp="1"/>
          </p:cNvSpPr>
          <p:nvPr>
            <p:ph idx="1"/>
          </p:nvPr>
        </p:nvSpPr>
        <p:spPr/>
        <p:txBody>
          <a:bodyPr/>
          <a:lstStyle/>
          <a:p>
            <a:r>
              <a:rPr lang="en-US" dirty="0"/>
              <a:t>You can have 2 out of three:</a:t>
            </a:r>
          </a:p>
          <a:p>
            <a:pPr lvl="1"/>
            <a:r>
              <a:rPr lang="en-US" dirty="0"/>
              <a:t>Consistent</a:t>
            </a:r>
          </a:p>
          <a:p>
            <a:pPr lvl="2"/>
            <a:r>
              <a:rPr lang="en-US" dirty="0"/>
              <a:t>ACID</a:t>
            </a:r>
          </a:p>
          <a:p>
            <a:pPr lvl="1"/>
            <a:r>
              <a:rPr lang="en-US" dirty="0"/>
              <a:t>Available </a:t>
            </a:r>
          </a:p>
          <a:p>
            <a:pPr lvl="2"/>
            <a:r>
              <a:rPr lang="en-US" dirty="0"/>
              <a:t>HA / Accessible 24x7</a:t>
            </a:r>
          </a:p>
          <a:p>
            <a:pPr lvl="1"/>
            <a:r>
              <a:rPr lang="en-US" dirty="0"/>
              <a:t>Partitioned</a:t>
            </a:r>
          </a:p>
          <a:p>
            <a:pPr lvl="2"/>
            <a:r>
              <a:rPr lang="en-US" dirty="0"/>
              <a:t>Able to split into </a:t>
            </a:r>
            <a:br>
              <a:rPr lang="en-US" dirty="0"/>
            </a:br>
            <a:r>
              <a:rPr lang="en-US" dirty="0"/>
              <a:t>different </a:t>
            </a:r>
            <a:r>
              <a:rPr lang="en-US" dirty="0" err="1"/>
              <a:t>datacentres</a:t>
            </a:r>
            <a:endParaRPr lang="en-US" dirty="0"/>
          </a:p>
          <a:p>
            <a:pPr lvl="2"/>
            <a:r>
              <a:rPr lang="en-US" dirty="0"/>
              <a:t>Survive network down</a:t>
            </a:r>
          </a:p>
        </p:txBody>
      </p:sp>
      <p:pic>
        <p:nvPicPr>
          <p:cNvPr id="4" name="Picture 3"/>
          <p:cNvPicPr>
            <a:picLocks noChangeAspect="1"/>
          </p:cNvPicPr>
          <p:nvPr/>
        </p:nvPicPr>
        <p:blipFill>
          <a:blip r:embed="rId3"/>
          <a:stretch>
            <a:fillRect/>
          </a:stretch>
        </p:blipFill>
        <p:spPr>
          <a:xfrm>
            <a:off x="5201793" y="2177253"/>
            <a:ext cx="3726713" cy="3488203"/>
          </a:xfrm>
          <a:prstGeom prst="rect">
            <a:avLst/>
          </a:prstGeom>
        </p:spPr>
      </p:pic>
      <p:sp>
        <p:nvSpPr>
          <p:cNvPr id="5" name="Rectangle 4"/>
          <p:cNvSpPr/>
          <p:nvPr/>
        </p:nvSpPr>
        <p:spPr>
          <a:xfrm>
            <a:off x="2510088" y="6488668"/>
            <a:ext cx="6728916" cy="369332"/>
          </a:xfrm>
          <a:prstGeom prst="rect">
            <a:avLst/>
          </a:prstGeom>
        </p:spPr>
        <p:txBody>
          <a:bodyPr wrap="square">
            <a:spAutoFit/>
          </a:bodyPr>
          <a:lstStyle/>
          <a:p>
            <a:r>
              <a:rPr lang="en-US" dirty="0">
                <a:hlinkClick r:id="rId4"/>
              </a:rPr>
              <a:t>http://blog.mccrory.me/2010/11/03/cap-theorem-and-the-clouds/</a:t>
            </a:r>
            <a:r>
              <a:rPr lang="en-US" dirty="0"/>
              <a:t> </a:t>
            </a:r>
          </a:p>
        </p:txBody>
      </p:sp>
    </p:spTree>
    <p:extLst>
      <p:ext uri="{BB962C8B-B14F-4D97-AF65-F5344CB8AC3E}">
        <p14:creationId xmlns:p14="http://schemas.microsoft.com/office/powerpoint/2010/main" val="214176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parents</a:t>
            </a:r>
          </a:p>
        </p:txBody>
      </p:sp>
      <p:sp>
        <p:nvSpPr>
          <p:cNvPr id="3" name="Content Placeholder 2"/>
          <p:cNvSpPr>
            <a:spLocks noGrp="1"/>
          </p:cNvSpPr>
          <p:nvPr>
            <p:ph idx="1"/>
          </p:nvPr>
        </p:nvSpPr>
        <p:spPr/>
        <p:txBody>
          <a:bodyPr/>
          <a:lstStyle/>
          <a:p>
            <a:r>
              <a:rPr lang="en-US" dirty="0"/>
              <a:t>Amazon Dynamo </a:t>
            </a:r>
          </a:p>
          <a:p>
            <a:pPr lvl="1"/>
            <a:r>
              <a:rPr lang="en-US" dirty="0"/>
              <a:t>Eventually consistent</a:t>
            </a:r>
          </a:p>
          <a:p>
            <a:r>
              <a:rPr lang="en-US" dirty="0"/>
              <a:t>Google </a:t>
            </a:r>
            <a:r>
              <a:rPr lang="en-US" dirty="0" err="1"/>
              <a:t>BigTable</a:t>
            </a:r>
            <a:endParaRPr lang="en-US" dirty="0"/>
          </a:p>
          <a:p>
            <a:pPr lvl="1"/>
            <a:r>
              <a:rPr lang="en-US" dirty="0"/>
              <a:t>Supporting very large rows</a:t>
            </a:r>
          </a:p>
          <a:p>
            <a:r>
              <a:rPr lang="en-US" dirty="0"/>
              <a:t>LDM </a:t>
            </a:r>
          </a:p>
          <a:p>
            <a:pPr lvl="1"/>
            <a:r>
              <a:rPr lang="en-US" dirty="0"/>
              <a:t>Graph database </a:t>
            </a:r>
          </a:p>
          <a:p>
            <a:pPr lvl="1"/>
            <a:endParaRPr lang="en-US" dirty="0"/>
          </a:p>
        </p:txBody>
      </p:sp>
    </p:spTree>
    <p:extLst>
      <p:ext uri="{BB962C8B-B14F-4D97-AF65-F5344CB8AC3E}">
        <p14:creationId xmlns:p14="http://schemas.microsoft.com/office/powerpoint/2010/main" val="117932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8135</TotalTime>
  <Words>2059</Words>
  <Application>Microsoft Macintosh PowerPoint</Application>
  <PresentationFormat>On-screen Show (4:3)</PresentationFormat>
  <Paragraphs>304</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Montserrat</vt:lpstr>
      <vt:lpstr>Wingdings</vt:lpstr>
      <vt:lpstr>Office Theme</vt:lpstr>
      <vt:lpstr>Big Data Engineering  NoSQL databases</vt:lpstr>
      <vt:lpstr>Contents</vt:lpstr>
      <vt:lpstr>NoSQL history</vt:lpstr>
      <vt:lpstr>Relational databases and SQL</vt:lpstr>
      <vt:lpstr>Limitations of Relational Approach</vt:lpstr>
      <vt:lpstr>Big data database requirements</vt:lpstr>
      <vt:lpstr>Why NoSQL?</vt:lpstr>
      <vt:lpstr>ReCAP</vt:lpstr>
      <vt:lpstr>NoSQL parents</vt:lpstr>
      <vt:lpstr>Dynamo Partitioning and Replication Model</vt:lpstr>
      <vt:lpstr>Reconciliation / Eventual Consistency </vt:lpstr>
      <vt:lpstr>Google BigTable</vt:lpstr>
      <vt:lpstr>Current NoSQL Databases</vt:lpstr>
      <vt:lpstr>Types of NoSQL databases</vt:lpstr>
      <vt:lpstr>MongoDB</vt:lpstr>
      <vt:lpstr>Key Value databases</vt:lpstr>
      <vt:lpstr>Column-oriented DBMS</vt:lpstr>
      <vt:lpstr>Apache Cassandra</vt:lpstr>
      <vt:lpstr>Cassandra Write Model  Single Datacentre</vt:lpstr>
      <vt:lpstr>Multi Datacentre Writes</vt:lpstr>
      <vt:lpstr>Cassandra Scale Up  In Amazon EC2</vt:lpstr>
      <vt:lpstr>Cassandra Model</vt:lpstr>
      <vt:lpstr>Cassandra Model cont.</vt:lpstr>
      <vt:lpstr>CQL </vt:lpstr>
      <vt:lpstr>CQL examples</vt:lpstr>
      <vt:lpstr>INSERT / UPDATE</vt:lpstr>
      <vt:lpstr>Non-SQL data types</vt:lpstr>
      <vt:lpstr>Direct support for JSON</vt:lpstr>
      <vt:lpstr>cassandra.yaml </vt:lpstr>
      <vt:lpstr>ScyllaDB</vt:lpstr>
      <vt:lpstr>Scylla vs Cassandra</vt:lpstr>
      <vt:lpstr>Amazon EC2 I3 Instances</vt:lpstr>
      <vt:lpstr>Top ten databases 2019</vt:lpstr>
      <vt:lpstr>Next 20</vt:lpstr>
      <vt:lpstr>Top ten databases 2015 </vt:lpstr>
      <vt:lpstr>Next 20</vt:lpstr>
      <vt:lpstr>2015  2019</vt:lpstr>
      <vt:lpstr>“NewSQL”</vt:lpstr>
      <vt:lpstr>In Memory Databases </vt:lpstr>
      <vt:lpstr>Questions?</vt:lpstr>
    </vt:vector>
  </TitlesOfParts>
  <Company>WSO2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Julie</cp:lastModifiedBy>
  <cp:revision>350</cp:revision>
  <dcterms:created xsi:type="dcterms:W3CDTF">2012-03-07T10:41:54Z</dcterms:created>
  <dcterms:modified xsi:type="dcterms:W3CDTF">2020-02-28T23:31:47Z</dcterms:modified>
</cp:coreProperties>
</file>