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1" r:id="rId4"/>
    <p:sldId id="262" r:id="rId5"/>
    <p:sldId id="302" r:id="rId6"/>
    <p:sldId id="303" r:id="rId7"/>
    <p:sldId id="293" r:id="rId8"/>
    <p:sldId id="299" r:id="rId9"/>
    <p:sldId id="301" r:id="rId10"/>
    <p:sldId id="297" r:id="rId11"/>
    <p:sldId id="295" r:id="rId12"/>
    <p:sldId id="265" r:id="rId13"/>
    <p:sldId id="289" r:id="rId14"/>
    <p:sldId id="266" r:id="rId15"/>
    <p:sldId id="259" r:id="rId16"/>
    <p:sldId id="282" r:id="rId17"/>
    <p:sldId id="283" r:id="rId18"/>
    <p:sldId id="300" r:id="rId19"/>
    <p:sldId id="260" r:id="rId20"/>
    <p:sldId id="298" r:id="rId21"/>
    <p:sldId id="270" r:id="rId22"/>
    <p:sldId id="271" r:id="rId23"/>
    <p:sldId id="272" r:id="rId24"/>
    <p:sldId id="263" r:id="rId25"/>
    <p:sldId id="264" r:id="rId26"/>
    <p:sldId id="276" r:id="rId27"/>
    <p:sldId id="27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280"/>
  </p:normalViewPr>
  <p:slideViewPr>
    <p:cSldViewPr snapToGrid="0" snapToObjects="1">
      <p:cViewPr varScale="1">
        <p:scale>
          <a:sx n="75" d="100"/>
          <a:sy n="75" d="100"/>
        </p:scale>
        <p:origin x="1280"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9" d="100"/>
          <a:sy n="79" d="100"/>
        </p:scale>
        <p:origin x="-388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ontserra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ontserrat"/>
              </a:defRPr>
            </a:lvl1pPr>
          </a:lstStyle>
          <a:p>
            <a:fld id="{7307762F-A706-E543-A832-3C298AA3103F}" type="datetimeFigureOut">
              <a:rPr lang="en-US" smtClean="0"/>
              <a:pPr/>
              <a:t>2/12/20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ontserra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ontserrat"/>
              </a:defRPr>
            </a:lvl1pPr>
          </a:lstStyle>
          <a:p>
            <a:fld id="{BC39F3E1-B436-EB4D-8332-DAA0486A7B2B}" type="slidenum">
              <a:rPr lang="en-US" smtClean="0"/>
              <a:pPr/>
              <a:t>‹#›</a:t>
            </a:fld>
            <a:endParaRPr lang="en-US" dirty="0"/>
          </a:p>
        </p:txBody>
      </p:sp>
    </p:spTree>
    <p:extLst>
      <p:ext uri="{BB962C8B-B14F-4D97-AF65-F5344CB8AC3E}">
        <p14:creationId xmlns:p14="http://schemas.microsoft.com/office/powerpoint/2010/main" val="3334096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ontserrat"/>
        <a:ea typeface="+mn-ea"/>
        <a:cs typeface="+mn-cs"/>
      </a:defRPr>
    </a:lvl1pPr>
    <a:lvl2pPr marL="457200" algn="l" defTabSz="457200" rtl="0" eaLnBrk="1" latinLnBrk="0" hangingPunct="1">
      <a:defRPr sz="1200" kern="1200">
        <a:solidFill>
          <a:schemeClr val="tx1"/>
        </a:solidFill>
        <a:latin typeface="Montserrat"/>
        <a:ea typeface="+mn-ea"/>
        <a:cs typeface="+mn-cs"/>
      </a:defRPr>
    </a:lvl2pPr>
    <a:lvl3pPr marL="914400" algn="l" defTabSz="457200" rtl="0" eaLnBrk="1" latinLnBrk="0" hangingPunct="1">
      <a:defRPr sz="1200" kern="1200">
        <a:solidFill>
          <a:schemeClr val="tx1"/>
        </a:solidFill>
        <a:latin typeface="Montserrat"/>
        <a:ea typeface="+mn-ea"/>
        <a:cs typeface="+mn-cs"/>
      </a:defRPr>
    </a:lvl3pPr>
    <a:lvl4pPr marL="1371600" algn="l" defTabSz="457200" rtl="0" eaLnBrk="1" latinLnBrk="0" hangingPunct="1">
      <a:defRPr sz="1200" kern="1200">
        <a:solidFill>
          <a:schemeClr val="tx1"/>
        </a:solidFill>
        <a:latin typeface="Montserrat"/>
        <a:ea typeface="+mn-ea"/>
        <a:cs typeface="+mn-cs"/>
      </a:defRPr>
    </a:lvl4pPr>
    <a:lvl5pPr marL="1828800" algn="l" defTabSz="457200" rtl="0" eaLnBrk="1" latinLnBrk="0" hangingPunct="1">
      <a:defRPr sz="1200" kern="1200">
        <a:solidFill>
          <a:schemeClr val="tx1"/>
        </a:solidFill>
        <a:latin typeface="Montserra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ontserrat"/>
                <a:ea typeface="+mn-ea"/>
                <a:cs typeface="+mn-cs"/>
              </a:rPr>
              <a:t>The Hadoop Distributed File System (</a:t>
            </a:r>
            <a:r>
              <a:rPr lang="en-GB" dirty="0"/>
              <a:t>HDFS</a:t>
            </a:r>
            <a:r>
              <a:rPr lang="en-GB" sz="1200" b="0" i="0" kern="1200" dirty="0">
                <a:solidFill>
                  <a:schemeClr val="tx1"/>
                </a:solidFill>
                <a:effectLst/>
                <a:latin typeface="Montserrat"/>
                <a:ea typeface="+mn-ea"/>
                <a:cs typeface="+mn-cs"/>
              </a:rPr>
              <a:t>) is a distributed file system designed to run on commodity hardware. It has many similarities with existing distributed file systems. However, the differences from other distributed file systems are significant. HDFS is highly fault-tolerant and is designed to be deployed on low-cost hardware. HDFS provides high throughput access to application data and is suitable for applications that have large data sets.</a:t>
            </a:r>
            <a:endParaRPr lang="en-US" dirty="0"/>
          </a:p>
        </p:txBody>
      </p:sp>
      <p:sp>
        <p:nvSpPr>
          <p:cNvPr id="4" name="Slide Number Placeholder 3"/>
          <p:cNvSpPr>
            <a:spLocks noGrp="1"/>
          </p:cNvSpPr>
          <p:nvPr>
            <p:ph type="sldNum" sz="quarter" idx="5"/>
          </p:nvPr>
        </p:nvSpPr>
        <p:spPr/>
        <p:txBody>
          <a:bodyPr/>
          <a:lstStyle/>
          <a:p>
            <a:fld id="{BC39F3E1-B436-EB4D-8332-DAA0486A7B2B}" type="slidenum">
              <a:rPr lang="en-US" smtClean="0"/>
              <a:pPr/>
              <a:t>2</a:t>
            </a:fld>
            <a:endParaRPr lang="en-US" dirty="0"/>
          </a:p>
        </p:txBody>
      </p:sp>
    </p:spTree>
    <p:extLst>
      <p:ext uri="{BB962C8B-B14F-4D97-AF65-F5344CB8AC3E}">
        <p14:creationId xmlns:p14="http://schemas.microsoft.com/office/powerpoint/2010/main" val="2198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 find the total / average number of siblings per university</a:t>
            </a:r>
          </a:p>
          <a:p>
            <a:r>
              <a:rPr lang="en-US" dirty="0"/>
              <a:t>Map: each data item (person) to a </a:t>
            </a:r>
            <a:r>
              <a:rPr lang="en-US" dirty="0" err="1"/>
              <a:t>key:value</a:t>
            </a:r>
            <a:r>
              <a:rPr lang="en-US" dirty="0"/>
              <a:t> pair</a:t>
            </a:r>
          </a:p>
          <a:p>
            <a:r>
              <a:rPr lang="en-US" dirty="0"/>
              <a:t>Reduce: for each key, accumulate all of the values using a reduce operation (e.g., add)</a:t>
            </a:r>
          </a:p>
          <a:p>
            <a:endParaRPr lang="en-US" dirty="0"/>
          </a:p>
        </p:txBody>
      </p:sp>
      <p:sp>
        <p:nvSpPr>
          <p:cNvPr id="4" name="Slide Number Placeholder 3"/>
          <p:cNvSpPr>
            <a:spLocks noGrp="1"/>
          </p:cNvSpPr>
          <p:nvPr>
            <p:ph type="sldNum" sz="quarter" idx="5"/>
          </p:nvPr>
        </p:nvSpPr>
        <p:spPr/>
        <p:txBody>
          <a:bodyPr/>
          <a:lstStyle/>
          <a:p>
            <a:fld id="{BC39F3E1-B436-EB4D-8332-DAA0486A7B2B}" type="slidenum">
              <a:rPr lang="en-US" smtClean="0"/>
              <a:pPr/>
              <a:t>9</a:t>
            </a:fld>
            <a:endParaRPr lang="en-US" dirty="0"/>
          </a:p>
        </p:txBody>
      </p:sp>
    </p:spTree>
    <p:extLst>
      <p:ext uri="{BB962C8B-B14F-4D97-AF65-F5344CB8AC3E}">
        <p14:creationId xmlns:p14="http://schemas.microsoft.com/office/powerpoint/2010/main" val="229501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Map&gt;&gt; word:1</a:t>
            </a:r>
          </a:p>
          <a:p>
            <a:r>
              <a:rPr lang="en-US" dirty="0"/>
              <a:t>Reduce&gt;&gt; sort by key and add</a:t>
            </a:r>
          </a:p>
          <a:p>
            <a:endParaRPr lang="en-US" dirty="0"/>
          </a:p>
        </p:txBody>
      </p:sp>
      <p:sp>
        <p:nvSpPr>
          <p:cNvPr id="4" name="Slide Number Placeholder 3"/>
          <p:cNvSpPr>
            <a:spLocks noGrp="1"/>
          </p:cNvSpPr>
          <p:nvPr>
            <p:ph type="sldNum" sz="quarter" idx="5"/>
          </p:nvPr>
        </p:nvSpPr>
        <p:spPr/>
        <p:txBody>
          <a:bodyPr/>
          <a:lstStyle/>
          <a:p>
            <a:fld id="{BC39F3E1-B436-EB4D-8332-DAA0486A7B2B}" type="slidenum">
              <a:rPr lang="en-US" smtClean="0"/>
              <a:pPr/>
              <a:t>13</a:t>
            </a:fld>
            <a:endParaRPr lang="en-US" dirty="0"/>
          </a:p>
        </p:txBody>
      </p:sp>
    </p:spTree>
    <p:extLst>
      <p:ext uri="{BB962C8B-B14F-4D97-AF65-F5344CB8AC3E}">
        <p14:creationId xmlns:p14="http://schemas.microsoft.com/office/powerpoint/2010/main" val="162101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06-additional tools</a:t>
            </a:r>
          </a:p>
        </p:txBody>
      </p:sp>
      <p:sp>
        <p:nvSpPr>
          <p:cNvPr id="4" name="Slide Number Placeholder 3"/>
          <p:cNvSpPr>
            <a:spLocks noGrp="1"/>
          </p:cNvSpPr>
          <p:nvPr>
            <p:ph type="sldNum" sz="quarter" idx="5"/>
          </p:nvPr>
        </p:nvSpPr>
        <p:spPr/>
        <p:txBody>
          <a:bodyPr/>
          <a:lstStyle/>
          <a:p>
            <a:fld id="{BC39F3E1-B436-EB4D-8332-DAA0486A7B2B}" type="slidenum">
              <a:rPr lang="en-US" smtClean="0"/>
              <a:pPr/>
              <a:t>26</a:t>
            </a:fld>
            <a:endParaRPr lang="en-US" dirty="0"/>
          </a:p>
        </p:txBody>
      </p:sp>
    </p:spTree>
    <p:extLst>
      <p:ext uri="{BB962C8B-B14F-4D97-AF65-F5344CB8AC3E}">
        <p14:creationId xmlns:p14="http://schemas.microsoft.com/office/powerpoint/2010/main" val="3384916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7964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941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62018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254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55990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40477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150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948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1467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60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2/12/20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3801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creativecommons.org/licenses/by-nc-sa/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75635"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a:spLocks noChangeArrowheads="1"/>
          </p:cNvSpPr>
          <p:nvPr userDrawn="1"/>
        </p:nvSpPr>
        <p:spPr bwMode="auto">
          <a:xfrm>
            <a:off x="1168930" y="6408634"/>
            <a:ext cx="3429144"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a:lstStyle>
          <a:p>
            <a:pPr algn="l" eaLnBrk="1" hangingPunct="1">
              <a:defRPr/>
            </a:pPr>
            <a:r>
              <a:rPr lang="en-US" sz="700" dirty="0">
                <a:latin typeface="Montserrat"/>
              </a:rPr>
              <a:t>© Paul Fremantle 2015.  This work is licensed under a Creative Commons</a:t>
            </a:r>
          </a:p>
          <a:p>
            <a:pPr algn="l" eaLnBrk="1" hangingPunct="1">
              <a:defRPr/>
            </a:pPr>
            <a:r>
              <a:rPr lang="en-US" sz="700" dirty="0">
                <a:latin typeface="Montserrat"/>
              </a:rPr>
              <a:t> Attribution-</a:t>
            </a:r>
            <a:r>
              <a:rPr lang="en-US" sz="700" dirty="0" err="1">
                <a:latin typeface="Montserrat"/>
              </a:rPr>
              <a:t>NonCommercial</a:t>
            </a:r>
            <a:r>
              <a:rPr lang="en-US" sz="700" dirty="0">
                <a:latin typeface="Montserrat"/>
              </a:rPr>
              <a:t>-</a:t>
            </a:r>
            <a:r>
              <a:rPr lang="en-US" sz="700" dirty="0" err="1">
                <a:latin typeface="Montserrat"/>
              </a:rPr>
              <a:t>ShareAlike</a:t>
            </a:r>
            <a:r>
              <a:rPr lang="en-US" sz="700" dirty="0">
                <a:latin typeface="Montserrat"/>
              </a:rPr>
              <a:t> 4.0 International License</a:t>
            </a:r>
            <a:br>
              <a:rPr lang="en-US" sz="700" dirty="0">
                <a:latin typeface="Montserrat"/>
              </a:rPr>
            </a:br>
            <a:r>
              <a:rPr lang="en-US" sz="700" dirty="0">
                <a:latin typeface="Montserrat"/>
              </a:rPr>
              <a:t>See  </a:t>
            </a:r>
            <a:r>
              <a:rPr lang="en-US" sz="700" dirty="0">
                <a:latin typeface="Montserrat"/>
                <a:hlinkClick r:id="rId13"/>
              </a:rPr>
              <a:t>http://creativecommons.org/licenses/by-nc-sa/4.0/</a:t>
            </a:r>
            <a:r>
              <a:rPr lang="en-US" sz="700" dirty="0">
                <a:latin typeface="Montserrat"/>
              </a:rPr>
              <a:t> </a:t>
            </a:r>
          </a:p>
        </p:txBody>
      </p:sp>
      <p:pic>
        <p:nvPicPr>
          <p:cNvPr id="9" name="Picture 8"/>
          <p:cNvPicPr>
            <a:picLocks noChangeAspect="1"/>
          </p:cNvPicPr>
          <p:nvPr userDrawn="1"/>
        </p:nvPicPr>
        <p:blipFill>
          <a:blip r:embed="rId14"/>
          <a:stretch>
            <a:fillRect/>
          </a:stretch>
        </p:blipFill>
        <p:spPr>
          <a:xfrm>
            <a:off x="375635" y="6492098"/>
            <a:ext cx="792765" cy="279269"/>
          </a:xfrm>
          <a:prstGeom prst="rect">
            <a:avLst/>
          </a:prstGeom>
        </p:spPr>
      </p:pic>
    </p:spTree>
    <p:extLst>
      <p:ext uri="{BB962C8B-B14F-4D97-AF65-F5344CB8AC3E}">
        <p14:creationId xmlns:p14="http://schemas.microsoft.com/office/powerpoint/2010/main" val="281943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ontserra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ontserra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ontserra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ontserra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ontserra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ontserra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atic.googleusercontent.com/media/research.google.com/en/archive/mapreduce-osdi04.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3"/>
          <p:cNvSpPr>
            <a:spLocks noGrp="1"/>
          </p:cNvSpPr>
          <p:nvPr>
            <p:ph type="ctrTitle"/>
          </p:nvPr>
        </p:nvSpPr>
        <p:spPr bwMode="auto">
          <a:xfrm>
            <a:off x="685800" y="1976550"/>
            <a:ext cx="7899400" cy="181651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91" tIns="32146" rIns="64291" bIns="32146" numCol="1" anchor="t" anchorCtr="0" compatLnSpc="1">
            <a:prstTxWarp prst="textNoShape">
              <a:avLst/>
            </a:prstTxWarp>
            <a:noAutofit/>
          </a:bodyPr>
          <a:lstStyle/>
          <a:p>
            <a:pPr eaLnBrk="1" hangingPunct="1"/>
            <a:r>
              <a:rPr lang="en-US" sz="5400" dirty="0">
                <a:ea typeface="ヒラギノ角ゴ ProN W3" charset="0"/>
                <a:cs typeface="ヒラギノ角ゴ ProN W3" charset="0"/>
              </a:rPr>
              <a:t>Map-Reduce and Scaling Big Data Processing</a:t>
            </a:r>
          </a:p>
        </p:txBody>
      </p:sp>
      <p:sp>
        <p:nvSpPr>
          <p:cNvPr id="4" name="Title 3">
            <a:extLst>
              <a:ext uri="{FF2B5EF4-FFF2-40B4-BE49-F238E27FC236}">
                <a16:creationId xmlns:a16="http://schemas.microsoft.com/office/drawing/2014/main" id="{60D9639B-8FEE-E64A-AF4E-8EFE0A98A43D}"/>
              </a:ext>
            </a:extLst>
          </p:cNvPr>
          <p:cNvSpPr txBox="1">
            <a:spLocks/>
          </p:cNvSpPr>
          <p:nvPr/>
        </p:nvSpPr>
        <p:spPr bwMode="auto">
          <a:xfrm>
            <a:off x="905933" y="1096017"/>
            <a:ext cx="7679267" cy="73278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91" tIns="32146" rIns="64291" bIns="32146" numCol="1" rtlCol="0" anchor="t" anchorCtr="0" compatLnSpc="1">
            <a:prstTxWarp prst="textNoShape">
              <a:avLst/>
            </a:prstTxWarp>
            <a:normAutofit fontScale="97500"/>
          </a:bodyPr>
          <a:lstStyle>
            <a:lvl1pPr algn="ctr" defTabSz="457200" rtl="0" eaLnBrk="1" latinLnBrk="0" hangingPunct="1">
              <a:spcBef>
                <a:spcPct val="0"/>
              </a:spcBef>
              <a:buNone/>
              <a:defRPr sz="4400" kern="1200">
                <a:solidFill>
                  <a:schemeClr val="tx1"/>
                </a:solidFill>
                <a:latin typeface="Montserrat"/>
                <a:ea typeface="+mj-ea"/>
                <a:cs typeface="+mj-cs"/>
              </a:defRPr>
            </a:lvl1pPr>
          </a:lstStyle>
          <a:p>
            <a:r>
              <a:rPr lang="en-US" sz="3200" dirty="0">
                <a:ea typeface="ヒラギノ角ゴ ProN W3" charset="0"/>
                <a:cs typeface="ヒラギノ角ゴ ProN W3" charset="0"/>
              </a:rPr>
              <a:t>Big Data Engineering</a:t>
            </a:r>
          </a:p>
        </p:txBody>
      </p:sp>
      <p:sp>
        <p:nvSpPr>
          <p:cNvPr id="5" name="Subtitle 4">
            <a:extLst>
              <a:ext uri="{FF2B5EF4-FFF2-40B4-BE49-F238E27FC236}">
                <a16:creationId xmlns:a16="http://schemas.microsoft.com/office/drawing/2014/main" id="{1B0CAF15-5FAB-044A-9E15-E197CBFBB5CF}"/>
              </a:ext>
            </a:extLst>
          </p:cNvPr>
          <p:cNvSpPr>
            <a:spLocks noGrp="1"/>
          </p:cNvSpPr>
          <p:nvPr>
            <p:ph type="subTitle" idx="1"/>
          </p:nvPr>
        </p:nvSpPr>
        <p:spPr bwMode="auto">
          <a:xfrm>
            <a:off x="1371824" y="4162310"/>
            <a:ext cx="6400354" cy="175245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91" tIns="32146" rIns="64291" bIns="32146" numCol="1" anchor="t" anchorCtr="0" compatLnSpc="1">
            <a:prstTxWarp prst="textNoShape">
              <a:avLst/>
            </a:prstTxWarp>
            <a:normAutofit/>
          </a:bodyPr>
          <a:lstStyle/>
          <a:p>
            <a:pPr eaLnBrk="1" hangingPunct="1"/>
            <a:r>
              <a:rPr lang="en-US" dirty="0">
                <a:ea typeface="ヒラギノ角ゴ ProN W3" charset="0"/>
                <a:cs typeface="ヒラギノ角ゴ ProN W3" charset="0"/>
              </a:rPr>
              <a:t>Julie Weeds</a:t>
            </a:r>
          </a:p>
          <a:p>
            <a:pPr eaLnBrk="1" hangingPunct="1"/>
            <a:r>
              <a:rPr lang="en-US" dirty="0">
                <a:ea typeface="ヒラギノ角ゴ ProN W3" charset="0"/>
                <a:cs typeface="ヒラギノ角ゴ ProN W3" charset="0"/>
              </a:rPr>
              <a:t>March 2020</a:t>
            </a:r>
          </a:p>
        </p:txBody>
      </p:sp>
    </p:spTree>
    <p:extLst>
      <p:ext uri="{BB962C8B-B14F-4D97-AF65-F5344CB8AC3E}">
        <p14:creationId xmlns:p14="http://schemas.microsoft.com/office/powerpoint/2010/main" val="141170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Pictorially</a:t>
            </a:r>
          </a:p>
        </p:txBody>
      </p:sp>
      <p:pic>
        <p:nvPicPr>
          <p:cNvPr id="4" name="Picture 3"/>
          <p:cNvPicPr>
            <a:picLocks noChangeAspect="1"/>
          </p:cNvPicPr>
          <p:nvPr/>
        </p:nvPicPr>
        <p:blipFill>
          <a:blip r:embed="rId2"/>
          <a:stretch>
            <a:fillRect/>
          </a:stretch>
        </p:blipFill>
        <p:spPr>
          <a:xfrm>
            <a:off x="0" y="292100"/>
            <a:ext cx="9144000" cy="6251171"/>
          </a:xfrm>
          <a:prstGeom prst="rect">
            <a:avLst/>
          </a:prstGeom>
        </p:spPr>
      </p:pic>
    </p:spTree>
    <p:extLst>
      <p:ext uri="{BB962C8B-B14F-4D97-AF65-F5344CB8AC3E}">
        <p14:creationId xmlns:p14="http://schemas.microsoft.com/office/powerpoint/2010/main" val="72055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Google’s early use of MR</a:t>
            </a:r>
            <a:br>
              <a:rPr lang="en-US" dirty="0"/>
            </a:br>
            <a:r>
              <a:rPr lang="en-US" sz="2700" dirty="0"/>
              <a:t>Map Reduce programs in their code repository</a:t>
            </a:r>
            <a:endParaRPr lang="en-US" dirty="0"/>
          </a:p>
        </p:txBody>
      </p:sp>
      <p:pic>
        <p:nvPicPr>
          <p:cNvPr id="4" name="Picture 3"/>
          <p:cNvPicPr>
            <a:picLocks noChangeAspect="1"/>
          </p:cNvPicPr>
          <p:nvPr/>
        </p:nvPicPr>
        <p:blipFill>
          <a:blip r:embed="rId2"/>
          <a:stretch>
            <a:fillRect/>
          </a:stretch>
        </p:blipFill>
        <p:spPr>
          <a:xfrm>
            <a:off x="917887" y="1440285"/>
            <a:ext cx="6937814" cy="4634865"/>
          </a:xfrm>
          <a:prstGeom prst="rect">
            <a:avLst/>
          </a:prstGeom>
        </p:spPr>
      </p:pic>
    </p:spTree>
    <p:extLst>
      <p:ext uri="{BB962C8B-B14F-4D97-AF65-F5344CB8AC3E}">
        <p14:creationId xmlns:p14="http://schemas.microsoft.com/office/powerpoint/2010/main" val="414413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 </a:t>
            </a:r>
            <a:r>
              <a:rPr lang="en-US" dirty="0" err="1"/>
              <a:t>MapReduce</a:t>
            </a:r>
            <a:r>
              <a:rPr lang="en-US" dirty="0"/>
              <a:t> algorithm ...</a:t>
            </a:r>
          </a:p>
        </p:txBody>
      </p:sp>
      <p:sp>
        <p:nvSpPr>
          <p:cNvPr id="3" name="Content Placeholder 2"/>
          <p:cNvSpPr>
            <a:spLocks noGrp="1"/>
          </p:cNvSpPr>
          <p:nvPr>
            <p:ph idx="1"/>
          </p:nvPr>
        </p:nvSpPr>
        <p:spPr/>
        <p:txBody>
          <a:bodyPr/>
          <a:lstStyle/>
          <a:p>
            <a:pPr marL="0" indent="0">
              <a:buNone/>
            </a:pPr>
            <a:r>
              <a:rPr lang="en-US" dirty="0"/>
              <a:t>... typically involves counting words</a:t>
            </a:r>
          </a:p>
          <a:p>
            <a:pPr marL="0" indent="0">
              <a:buNone/>
            </a:pPr>
            <a:endParaRPr lang="en-US" dirty="0"/>
          </a:p>
          <a:p>
            <a:pPr marL="0" indent="0">
              <a:buNone/>
            </a:pPr>
            <a:r>
              <a:rPr lang="en-US" b="1" dirty="0"/>
              <a:t>I</a:t>
            </a:r>
            <a:r>
              <a:rPr lang="en-US" dirty="0"/>
              <a:t> want to know the frequency of occurrence of the all of the words in a number of texts.</a:t>
            </a:r>
          </a:p>
          <a:p>
            <a:pPr marL="0" indent="0">
              <a:buNone/>
            </a:pPr>
            <a:endParaRPr lang="en-US" dirty="0"/>
          </a:p>
          <a:p>
            <a:pPr marL="0" indent="0">
              <a:buNone/>
            </a:pPr>
            <a:r>
              <a:rPr lang="en-US" dirty="0"/>
              <a:t>How shall </a:t>
            </a:r>
            <a:r>
              <a:rPr lang="en-US" b="1" dirty="0"/>
              <a:t>we</a:t>
            </a:r>
            <a:r>
              <a:rPr lang="en-US" dirty="0"/>
              <a:t> go about computing that distribution efficiently?</a:t>
            </a:r>
          </a:p>
        </p:txBody>
      </p:sp>
    </p:spTree>
    <p:extLst>
      <p:ext uri="{BB962C8B-B14F-4D97-AF65-F5344CB8AC3E}">
        <p14:creationId xmlns:p14="http://schemas.microsoft.com/office/powerpoint/2010/main" val="416847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87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words with </a:t>
            </a:r>
            <a:r>
              <a:rPr lang="en-US" dirty="0" err="1"/>
              <a:t>MapReduce</a:t>
            </a:r>
            <a:endParaRPr lang="en-US" dirty="0"/>
          </a:p>
        </p:txBody>
      </p:sp>
      <p:sp>
        <p:nvSpPr>
          <p:cNvPr id="3" name="Content Placeholder 2"/>
          <p:cNvSpPr>
            <a:spLocks noGrp="1"/>
          </p:cNvSpPr>
          <p:nvPr>
            <p:ph idx="1"/>
          </p:nvPr>
        </p:nvSpPr>
        <p:spPr>
          <a:xfrm>
            <a:off x="457201" y="1600200"/>
            <a:ext cx="6312774" cy="4692069"/>
          </a:xfrm>
        </p:spPr>
        <p:txBody>
          <a:bodyPr>
            <a:normAutofit fontScale="85000" lnSpcReduction="20000"/>
          </a:bodyPr>
          <a:lstStyle/>
          <a:p>
            <a:r>
              <a:rPr lang="en-US" dirty="0"/>
              <a:t>Chunks of the input (individual texts) are distributed to different nodes.</a:t>
            </a:r>
          </a:p>
          <a:p>
            <a:r>
              <a:rPr lang="en-US" dirty="0"/>
              <a:t>A worker at each node works out the frequency of each word in its chunk</a:t>
            </a:r>
          </a:p>
          <a:p>
            <a:r>
              <a:rPr lang="en-US" dirty="0"/>
              <a:t>Key-value pairs are stored in an intermediate file according to some hash function (the first letter of the word)</a:t>
            </a:r>
          </a:p>
          <a:p>
            <a:r>
              <a:rPr lang="en-US" dirty="0"/>
              <a:t>Intermediate files transferred to the node responsible for those key-values pairs</a:t>
            </a:r>
          </a:p>
          <a:p>
            <a:r>
              <a:rPr lang="en-US" dirty="0"/>
              <a:t>A worker at that node adds up the associated key-value pairs and produces a single file with the output.</a:t>
            </a:r>
          </a:p>
        </p:txBody>
      </p:sp>
      <p:sp>
        <p:nvSpPr>
          <p:cNvPr id="4" name="Rectangle 3"/>
          <p:cNvSpPr/>
          <p:nvPr/>
        </p:nvSpPr>
        <p:spPr>
          <a:xfrm>
            <a:off x="7066839" y="2156514"/>
            <a:ext cx="1503386" cy="923330"/>
          </a:xfrm>
          <a:prstGeom prst="rect">
            <a:avLst/>
          </a:prstGeom>
          <a:noFill/>
        </p:spPr>
        <p:txBody>
          <a:bodyPr wrap="none" lIns="91440" tIns="45720" rIns="91440" bIns="45720">
            <a:spAutoFit/>
          </a:bodyPr>
          <a:lstStyle/>
          <a:p>
            <a:pPr algn="ctr"/>
            <a:r>
              <a:rPr lang="en-GB"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Map</a:t>
            </a:r>
          </a:p>
        </p:txBody>
      </p:sp>
      <p:sp>
        <p:nvSpPr>
          <p:cNvPr id="5" name="Rectangle 4"/>
          <p:cNvSpPr/>
          <p:nvPr/>
        </p:nvSpPr>
        <p:spPr>
          <a:xfrm>
            <a:off x="6703136" y="4781495"/>
            <a:ext cx="2304763" cy="923330"/>
          </a:xfrm>
          <a:prstGeom prst="rect">
            <a:avLst/>
          </a:prstGeom>
          <a:noFill/>
        </p:spPr>
        <p:txBody>
          <a:bodyPr wrap="none" lIns="91440" tIns="45720" rIns="91440" bIns="45720">
            <a:spAutoFit/>
          </a:bodyPr>
          <a:lstStyle/>
          <a:p>
            <a:pPr algn="ctr"/>
            <a:r>
              <a:rPr lang="en-GB"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Reduce</a:t>
            </a:r>
          </a:p>
        </p:txBody>
      </p:sp>
      <p:sp>
        <p:nvSpPr>
          <p:cNvPr id="6" name="Rectangle 5"/>
          <p:cNvSpPr/>
          <p:nvPr/>
        </p:nvSpPr>
        <p:spPr>
          <a:xfrm>
            <a:off x="6837789" y="3368359"/>
            <a:ext cx="2056973" cy="707886"/>
          </a:xfrm>
          <a:prstGeom prst="rect">
            <a:avLst/>
          </a:prstGeom>
          <a:noFill/>
        </p:spPr>
        <p:txBody>
          <a:bodyPr wrap="none" lIns="91440" tIns="45720" rIns="91440" bIns="45720">
            <a:spAutoFit/>
          </a:bodyPr>
          <a:lstStyle/>
          <a:p>
            <a:pPr algn="ctr"/>
            <a:r>
              <a:rPr lang="en-GB" sz="4000" b="1" cap="none" spc="0" dirty="0" err="1">
                <a:ln w="12700">
                  <a:solidFill>
                    <a:schemeClr val="tx2">
                      <a:satMod val="155000"/>
                    </a:schemeClr>
                  </a:solidFill>
                  <a:prstDash val="solid"/>
                </a:ln>
                <a:solidFill>
                  <a:schemeClr val="accent6"/>
                </a:solidFill>
                <a:effectLst>
                  <a:outerShdw blurRad="41275" dist="20320" dir="1800000" algn="tl" rotWithShape="0">
                    <a:srgbClr val="000000">
                      <a:alpha val="40000"/>
                    </a:srgbClr>
                  </a:outerShdw>
                </a:effectLst>
              </a:rPr>
              <a:t>GroupBy</a:t>
            </a:r>
            <a:endParaRPr lang="en-GB" sz="4000" b="1" cap="none" spc="0" dirty="0">
              <a:ln w="12700">
                <a:solidFill>
                  <a:schemeClr val="tx2">
                    <a:satMod val="155000"/>
                  </a:schemeClr>
                </a:solidFill>
                <a:prstDash val="solid"/>
              </a:ln>
              <a:solidFill>
                <a:schemeClr val="accent6"/>
              </a:solidFill>
              <a:effectLst>
                <a:outerShdw blurRad="41275" dist="20320" dir="1800000" algn="tl" rotWithShape="0">
                  <a:srgbClr val="000000">
                    <a:alpha val="40000"/>
                  </a:srgbClr>
                </a:outerShdw>
              </a:effectLst>
            </a:endParaRPr>
          </a:p>
        </p:txBody>
      </p:sp>
      <p:sp>
        <p:nvSpPr>
          <p:cNvPr id="7" name="Rectangle 6"/>
          <p:cNvSpPr/>
          <p:nvPr/>
        </p:nvSpPr>
        <p:spPr>
          <a:xfrm>
            <a:off x="6696499" y="1448628"/>
            <a:ext cx="2311400" cy="707886"/>
          </a:xfrm>
          <a:prstGeom prst="rect">
            <a:avLst/>
          </a:prstGeom>
          <a:noFill/>
        </p:spPr>
        <p:txBody>
          <a:bodyPr wrap="none" lIns="91440" tIns="45720" rIns="91440" bIns="45720">
            <a:spAutoFit/>
          </a:bodyPr>
          <a:lstStyle/>
          <a:p>
            <a:pPr algn="ctr"/>
            <a:r>
              <a:rPr lang="en-GB" sz="4000" b="1" dirty="0">
                <a:ln w="12700">
                  <a:solidFill>
                    <a:schemeClr val="tx2">
                      <a:satMod val="155000"/>
                    </a:schemeClr>
                  </a:solidFill>
                  <a:prstDash val="solid"/>
                </a:ln>
                <a:solidFill>
                  <a:srgbClr val="F79646"/>
                </a:solidFill>
                <a:effectLst>
                  <a:outerShdw blurRad="41275" dist="20320" dir="1800000" algn="tl" rotWithShape="0">
                    <a:srgbClr val="000000">
                      <a:alpha val="40000"/>
                    </a:srgbClr>
                  </a:outerShdw>
                </a:effectLst>
              </a:rPr>
              <a:t>Distribute</a:t>
            </a:r>
            <a:endParaRPr lang="en-GB" sz="4000" b="1" cap="none" spc="0" dirty="0">
              <a:ln w="12700">
                <a:solidFill>
                  <a:schemeClr val="tx2">
                    <a:satMod val="155000"/>
                  </a:schemeClr>
                </a:solidFill>
                <a:prstDash val="solid"/>
              </a:ln>
              <a:solidFill>
                <a:srgbClr val="F79646"/>
              </a:solidFill>
              <a:effectLst>
                <a:outerShdw blurRad="41275" dist="20320" dir="1800000" algn="tl" rotWithShape="0">
                  <a:srgbClr val="000000">
                    <a:alpha val="40000"/>
                  </a:srgbClr>
                </a:outerShdw>
              </a:effectLst>
            </a:endParaRPr>
          </a:p>
        </p:txBody>
      </p:sp>
      <p:cxnSp>
        <p:nvCxnSpPr>
          <p:cNvPr id="9" name="Straight Arrow Connector 8"/>
          <p:cNvCxnSpPr/>
          <p:nvPr/>
        </p:nvCxnSpPr>
        <p:spPr>
          <a:xfrm>
            <a:off x="7839419" y="1317653"/>
            <a:ext cx="19098" cy="282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7304697" y="2052865"/>
            <a:ext cx="0" cy="3628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858517" y="2052865"/>
            <a:ext cx="0" cy="3628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8374142" y="2052865"/>
            <a:ext cx="19098" cy="3628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304697" y="2969493"/>
            <a:ext cx="0" cy="515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858517" y="2969493"/>
            <a:ext cx="0" cy="515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8393240" y="2969493"/>
            <a:ext cx="0" cy="515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304697" y="4076245"/>
            <a:ext cx="1265528" cy="9938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7638898" y="4076245"/>
            <a:ext cx="754343" cy="9938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7304698" y="4076245"/>
            <a:ext cx="334200" cy="9938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6" idx="2"/>
          </p:cNvCxnSpPr>
          <p:nvPr/>
        </p:nvCxnSpPr>
        <p:spPr>
          <a:xfrm>
            <a:off x="7866276" y="4076245"/>
            <a:ext cx="335991" cy="9938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7304698" y="5604798"/>
            <a:ext cx="334200" cy="315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7855518" y="5604798"/>
            <a:ext cx="98485" cy="315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8116329" y="5604798"/>
            <a:ext cx="85938" cy="315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8374142" y="5604798"/>
            <a:ext cx="196083" cy="315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0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 Reduce example</a:t>
            </a:r>
            <a:br>
              <a:rPr lang="en-US" dirty="0"/>
            </a:br>
            <a:r>
              <a:rPr lang="en-US" dirty="0"/>
              <a:t>in words</a:t>
            </a:r>
          </a:p>
        </p:txBody>
      </p:sp>
      <p:sp>
        <p:nvSpPr>
          <p:cNvPr id="3" name="Content Placeholder 2"/>
          <p:cNvSpPr>
            <a:spLocks noGrp="1"/>
          </p:cNvSpPr>
          <p:nvPr>
            <p:ph idx="1"/>
          </p:nvPr>
        </p:nvSpPr>
        <p:spPr/>
        <p:txBody>
          <a:bodyPr/>
          <a:lstStyle/>
          <a:p>
            <a:r>
              <a:rPr lang="en-US" dirty="0"/>
              <a:t>Count how many times each word occurs in 1000 books:</a:t>
            </a:r>
          </a:p>
          <a:p>
            <a:endParaRPr lang="en-US" dirty="0"/>
          </a:p>
          <a:p>
            <a:pPr lvl="1"/>
            <a:r>
              <a:rPr lang="en-US" dirty="0"/>
              <a:t>First count each book (</a:t>
            </a:r>
            <a:r>
              <a:rPr lang="en-US" b="1" dirty="0"/>
              <a:t>map</a:t>
            </a:r>
            <a:r>
              <a:rPr lang="en-US" dirty="0"/>
              <a:t> </a:t>
            </a:r>
            <a:r>
              <a:rPr lang="en-US" dirty="0" err="1"/>
              <a:t>wc</a:t>
            </a:r>
            <a:r>
              <a:rPr lang="en-US" dirty="0"/>
              <a:t> onto book)</a:t>
            </a:r>
          </a:p>
          <a:p>
            <a:pPr lvl="1"/>
            <a:endParaRPr lang="en-US" dirty="0"/>
          </a:p>
          <a:p>
            <a:pPr lvl="1"/>
            <a:r>
              <a:rPr lang="en-US" dirty="0"/>
              <a:t>Then </a:t>
            </a:r>
            <a:r>
              <a:rPr lang="en-US" b="1" dirty="0"/>
              <a:t>reduce</a:t>
            </a:r>
            <a:r>
              <a:rPr lang="en-US" dirty="0"/>
              <a:t> the outputs to a global </a:t>
            </a:r>
            <a:r>
              <a:rPr lang="en-US" dirty="0" err="1"/>
              <a:t>wordcount</a:t>
            </a:r>
            <a:r>
              <a:rPr lang="en-US" dirty="0"/>
              <a:t> across all books</a:t>
            </a:r>
          </a:p>
          <a:p>
            <a:pPr lvl="2"/>
            <a:endParaRPr lang="en-US" dirty="0"/>
          </a:p>
        </p:txBody>
      </p:sp>
    </p:spTree>
    <p:extLst>
      <p:ext uri="{BB962C8B-B14F-4D97-AF65-F5344CB8AC3E}">
        <p14:creationId xmlns:p14="http://schemas.microsoft.com/office/powerpoint/2010/main" val="359749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Efficiency</a:t>
            </a:r>
          </a:p>
        </p:txBody>
      </p:sp>
      <p:sp>
        <p:nvSpPr>
          <p:cNvPr id="3" name="Content Placeholder 2"/>
          <p:cNvSpPr>
            <a:spLocks noGrp="1"/>
          </p:cNvSpPr>
          <p:nvPr>
            <p:ph idx="1"/>
          </p:nvPr>
        </p:nvSpPr>
        <p:spPr/>
        <p:txBody>
          <a:bodyPr>
            <a:normAutofit/>
          </a:bodyPr>
          <a:lstStyle/>
          <a:p>
            <a:r>
              <a:rPr lang="en-US" dirty="0"/>
              <a:t>Reduce phase:</a:t>
            </a:r>
          </a:p>
          <a:p>
            <a:pPr lvl="1"/>
            <a:r>
              <a:rPr lang="en-US" dirty="0"/>
              <a:t>We can theoretically process each word in parallel</a:t>
            </a:r>
          </a:p>
          <a:p>
            <a:pPr lvl="1"/>
            <a:endParaRPr lang="en-US" dirty="0"/>
          </a:p>
          <a:p>
            <a:r>
              <a:rPr lang="en-US" dirty="0"/>
              <a:t>How?</a:t>
            </a:r>
          </a:p>
          <a:p>
            <a:pPr lvl="1"/>
            <a:r>
              <a:rPr lang="en-US" dirty="0"/>
              <a:t>Shuffle / Sort the results from the map phase by key (word)</a:t>
            </a:r>
          </a:p>
          <a:p>
            <a:pPr lvl="1"/>
            <a:r>
              <a:rPr lang="en-US" dirty="0"/>
              <a:t>Partition by keys</a:t>
            </a:r>
          </a:p>
          <a:p>
            <a:pPr lvl="1"/>
            <a:r>
              <a:rPr lang="en-US" dirty="0"/>
              <a:t>Parallelize the reduce phase</a:t>
            </a:r>
          </a:p>
          <a:p>
            <a:pPr marL="0" indent="0">
              <a:buNone/>
            </a:pPr>
            <a:endParaRPr lang="en-US" dirty="0"/>
          </a:p>
        </p:txBody>
      </p:sp>
    </p:spTree>
    <p:extLst>
      <p:ext uri="{BB962C8B-B14F-4D97-AF65-F5344CB8AC3E}">
        <p14:creationId xmlns:p14="http://schemas.microsoft.com/office/powerpoint/2010/main" val="115062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Map/Shuffle/Reduce</a:t>
            </a:r>
          </a:p>
        </p:txBody>
      </p:sp>
      <p:pic>
        <p:nvPicPr>
          <p:cNvPr id="4" name="Picture 3"/>
          <p:cNvPicPr>
            <a:picLocks noChangeAspect="1"/>
          </p:cNvPicPr>
          <p:nvPr/>
        </p:nvPicPr>
        <p:blipFill>
          <a:blip r:embed="rId2"/>
          <a:stretch>
            <a:fillRect/>
          </a:stretch>
        </p:blipFill>
        <p:spPr>
          <a:xfrm>
            <a:off x="273839" y="1633277"/>
            <a:ext cx="8542621" cy="3267760"/>
          </a:xfrm>
          <a:prstGeom prst="rect">
            <a:avLst/>
          </a:prstGeom>
        </p:spPr>
      </p:pic>
    </p:spTree>
    <p:extLst>
      <p:ext uri="{BB962C8B-B14F-4D97-AF65-F5344CB8AC3E}">
        <p14:creationId xmlns:p14="http://schemas.microsoft.com/office/powerpoint/2010/main" val="63640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0" y="254000"/>
            <a:ext cx="9144000" cy="6334188"/>
          </a:xfrm>
          <a:prstGeom prst="rect">
            <a:avLst/>
          </a:prstGeom>
        </p:spPr>
      </p:pic>
    </p:spTree>
    <p:extLst>
      <p:ext uri="{BB962C8B-B14F-4D97-AF65-F5344CB8AC3E}">
        <p14:creationId xmlns:p14="http://schemas.microsoft.com/office/powerpoint/2010/main" val="419873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Reduce in Real Life</a:t>
            </a:r>
          </a:p>
        </p:txBody>
      </p:sp>
      <p:sp>
        <p:nvSpPr>
          <p:cNvPr id="3" name="Content Placeholder 2"/>
          <p:cNvSpPr>
            <a:spLocks noGrp="1"/>
          </p:cNvSpPr>
          <p:nvPr>
            <p:ph idx="1"/>
          </p:nvPr>
        </p:nvSpPr>
        <p:spPr/>
        <p:txBody>
          <a:bodyPr>
            <a:normAutofit lnSpcReduction="10000"/>
          </a:bodyPr>
          <a:lstStyle/>
          <a:p>
            <a:r>
              <a:rPr lang="en-US" dirty="0" err="1"/>
              <a:t>Analysing</a:t>
            </a:r>
            <a:r>
              <a:rPr lang="en-US" dirty="0"/>
              <a:t> web logs</a:t>
            </a:r>
          </a:p>
          <a:p>
            <a:pPr lvl="1"/>
            <a:r>
              <a:rPr lang="en-US" dirty="0" err="1"/>
              <a:t>Summarise</a:t>
            </a:r>
            <a:r>
              <a:rPr lang="en-US" dirty="0"/>
              <a:t> by user / cookie</a:t>
            </a:r>
          </a:p>
          <a:p>
            <a:pPr lvl="1"/>
            <a:r>
              <a:rPr lang="en-US" dirty="0"/>
              <a:t>Then aggregate to identify who did what</a:t>
            </a:r>
          </a:p>
          <a:p>
            <a:r>
              <a:rPr lang="en-US" dirty="0" err="1"/>
              <a:t>Analysing</a:t>
            </a:r>
            <a:r>
              <a:rPr lang="en-US" dirty="0"/>
              <a:t> twitter data</a:t>
            </a:r>
          </a:p>
          <a:p>
            <a:pPr lvl="1"/>
            <a:r>
              <a:rPr lang="en-US" dirty="0"/>
              <a:t>Who </a:t>
            </a:r>
            <a:r>
              <a:rPr lang="en-US" dirty="0" err="1"/>
              <a:t>retweeted</a:t>
            </a:r>
            <a:endParaRPr lang="en-US" dirty="0"/>
          </a:p>
          <a:p>
            <a:pPr lvl="1"/>
            <a:r>
              <a:rPr lang="en-US" dirty="0"/>
              <a:t>Who was </a:t>
            </a:r>
            <a:r>
              <a:rPr lang="en-US" dirty="0" err="1"/>
              <a:t>retweeted</a:t>
            </a:r>
            <a:r>
              <a:rPr lang="en-US" dirty="0"/>
              <a:t> the most</a:t>
            </a:r>
          </a:p>
          <a:p>
            <a:r>
              <a:rPr lang="en-US" dirty="0"/>
              <a:t>Almost all big data problems can be re-factored into Map Reduce</a:t>
            </a:r>
          </a:p>
          <a:p>
            <a:pPr lvl="1"/>
            <a:r>
              <a:rPr lang="en-US" dirty="0"/>
              <a:t>Some more efficiently than others</a:t>
            </a:r>
          </a:p>
          <a:p>
            <a:endParaRPr lang="en-US" dirty="0"/>
          </a:p>
          <a:p>
            <a:pPr lvl="1"/>
            <a:endParaRPr lang="en-US" dirty="0"/>
          </a:p>
        </p:txBody>
      </p:sp>
    </p:spTree>
    <p:extLst>
      <p:ext uri="{BB962C8B-B14F-4D97-AF65-F5344CB8AC3E}">
        <p14:creationId xmlns:p14="http://schemas.microsoft.com/office/powerpoint/2010/main" val="24670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91" tIns="32146" rIns="64291" bIns="32146" numCol="1" anchor="t" anchorCtr="0" compatLnSpc="1">
            <a:prstTxWarp prst="textNoShape">
              <a:avLst/>
            </a:prstTxWarp>
          </a:bodyPr>
          <a:lstStyle/>
          <a:p>
            <a:pPr eaLnBrk="1" hangingPunct="1"/>
            <a:r>
              <a:rPr lang="en-US" dirty="0">
                <a:ea typeface="ヒラギノ角ゴ ProN W3" charset="0"/>
                <a:cs typeface="ヒラギノ角ゴ ProN W3" charset="0"/>
              </a:rPr>
              <a:t>Contents</a:t>
            </a:r>
          </a:p>
        </p:txBody>
      </p:sp>
      <p:sp>
        <p:nvSpPr>
          <p:cNvPr id="4098"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291" tIns="32146" rIns="64291" bIns="32146" numCol="1" anchor="t" anchorCtr="0" compatLnSpc="1">
            <a:prstTxWarp prst="textNoShape">
              <a:avLst/>
            </a:prstTxWarp>
            <a:normAutofit lnSpcReduction="10000"/>
          </a:bodyPr>
          <a:lstStyle/>
          <a:p>
            <a:pPr eaLnBrk="1" hangingPunct="1"/>
            <a:r>
              <a:rPr lang="en-US" dirty="0">
                <a:ea typeface="ヒラギノ角ゴ ProN W3" charset="0"/>
                <a:cs typeface="ヒラギノ角ゴ ProN W3" charset="0"/>
              </a:rPr>
              <a:t>Understanding Map Reduce</a:t>
            </a:r>
          </a:p>
          <a:p>
            <a:pPr lvl="1"/>
            <a:r>
              <a:rPr lang="en-US" dirty="0">
                <a:ea typeface="ヒラギノ角ゴ ProN W3" charset="0"/>
                <a:cs typeface="ヒラギノ角ゴ ProN W3" charset="0"/>
              </a:rPr>
              <a:t>Functional programming patterns applied for scalability</a:t>
            </a:r>
          </a:p>
          <a:p>
            <a:r>
              <a:rPr lang="en-US" dirty="0" err="1">
                <a:ea typeface="ヒラギノ角ゴ ProN W3" charset="0"/>
                <a:cs typeface="ヒラギノ角ゴ ProN W3" charset="0"/>
              </a:rPr>
              <a:t>Hadoop</a:t>
            </a:r>
            <a:endParaRPr lang="en-US" dirty="0">
              <a:ea typeface="ヒラギノ角ゴ ProN W3" charset="0"/>
              <a:cs typeface="ヒラギノ角ゴ ProN W3" charset="0"/>
            </a:endParaRPr>
          </a:p>
          <a:p>
            <a:pPr lvl="1"/>
            <a:r>
              <a:rPr lang="en-US" dirty="0">
                <a:ea typeface="ヒラギノ角ゴ ProN W3" charset="0"/>
                <a:cs typeface="ヒラギノ角ゴ ProN W3" charset="0"/>
              </a:rPr>
              <a:t>Map-reduce in </a:t>
            </a:r>
            <a:r>
              <a:rPr lang="en-US" dirty="0" err="1">
                <a:ea typeface="ヒラギノ角ゴ ProN W3" charset="0"/>
                <a:cs typeface="ヒラギノ角ゴ ProN W3" charset="0"/>
              </a:rPr>
              <a:t>Hadoop</a:t>
            </a:r>
            <a:endParaRPr lang="en-US" dirty="0">
              <a:ea typeface="ヒラギノ角ゴ ProN W3" charset="0"/>
              <a:cs typeface="ヒラギノ角ゴ ProN W3" charset="0"/>
            </a:endParaRPr>
          </a:p>
          <a:p>
            <a:pPr lvl="2"/>
            <a:r>
              <a:rPr lang="en-US" dirty="0">
                <a:ea typeface="ヒラギノ角ゴ ProN W3" charset="0"/>
                <a:cs typeface="ヒラギノ角ゴ ProN W3" charset="0"/>
              </a:rPr>
              <a:t>Python</a:t>
            </a:r>
          </a:p>
          <a:p>
            <a:pPr lvl="2"/>
            <a:r>
              <a:rPr lang="en-US" dirty="0">
                <a:ea typeface="ヒラギノ角ゴ ProN W3" charset="0"/>
                <a:cs typeface="ヒラギノ角ゴ ProN W3" charset="0"/>
              </a:rPr>
              <a:t>Java</a:t>
            </a:r>
          </a:p>
          <a:p>
            <a:pPr lvl="1"/>
            <a:r>
              <a:rPr lang="en-US" dirty="0">
                <a:ea typeface="ヒラギノ角ゴ ProN W3" charset="0"/>
                <a:cs typeface="ヒラギノ角ゴ ProN W3" charset="0"/>
              </a:rPr>
              <a:t>Hadoop Distributed File System (HDFS)</a:t>
            </a:r>
          </a:p>
          <a:p>
            <a:r>
              <a:rPr lang="en-US" dirty="0">
                <a:ea typeface="ヒラギノ角ゴ ProN W3" charset="0"/>
                <a:cs typeface="ヒラギノ角ゴ ProN W3" charset="0"/>
              </a:rPr>
              <a:t>Further reading</a:t>
            </a:r>
          </a:p>
        </p:txBody>
      </p:sp>
    </p:spTree>
    <p:extLst>
      <p:ext uri="{BB962C8B-B14F-4D97-AF65-F5344CB8AC3E}">
        <p14:creationId xmlns:p14="http://schemas.microsoft.com/office/powerpoint/2010/main" val="298535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Fault tolerance</a:t>
            </a:r>
          </a:p>
          <a:p>
            <a:pPr lvl="1"/>
            <a:r>
              <a:rPr lang="en-US" dirty="0"/>
              <a:t>Simply re-execute work that fails</a:t>
            </a:r>
          </a:p>
          <a:p>
            <a:r>
              <a:rPr lang="en-US" dirty="0"/>
              <a:t>Performance:</a:t>
            </a:r>
          </a:p>
          <a:p>
            <a:pPr lvl="1"/>
            <a:r>
              <a:rPr lang="en-US" dirty="0"/>
              <a:t>Partitioning the data </a:t>
            </a:r>
          </a:p>
          <a:p>
            <a:pPr lvl="1"/>
            <a:r>
              <a:rPr lang="en-US" dirty="0"/>
              <a:t>Moving the work to near the data</a:t>
            </a:r>
          </a:p>
        </p:txBody>
      </p:sp>
    </p:spTree>
    <p:extLst>
      <p:ext uri="{BB962C8B-B14F-4D97-AF65-F5344CB8AC3E}">
        <p14:creationId xmlns:p14="http://schemas.microsoft.com/office/powerpoint/2010/main" val="199207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the Execution of a </a:t>
            </a:r>
            <a:r>
              <a:rPr lang="en-US" dirty="0" err="1"/>
              <a:t>MapReduce</a:t>
            </a:r>
            <a:r>
              <a:rPr lang="en-US" dirty="0"/>
              <a:t> Program</a:t>
            </a:r>
          </a:p>
        </p:txBody>
      </p:sp>
      <p:sp>
        <p:nvSpPr>
          <p:cNvPr id="4" name="Rectangle 3"/>
          <p:cNvSpPr/>
          <p:nvPr/>
        </p:nvSpPr>
        <p:spPr>
          <a:xfrm>
            <a:off x="7809929" y="2871822"/>
            <a:ext cx="525174" cy="31927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878473" y="3045877"/>
            <a:ext cx="582466" cy="31700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4" idx="1"/>
            <a:endCxn id="4" idx="3"/>
          </p:cNvCxnSpPr>
          <p:nvPr/>
        </p:nvCxnSpPr>
        <p:spPr>
          <a:xfrm>
            <a:off x="7809929" y="4468204"/>
            <a:ext cx="5251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78473" y="4048440"/>
            <a:ext cx="5824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78473" y="5060549"/>
            <a:ext cx="582466" cy="9548"/>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233621" y="3397863"/>
            <a:ext cx="1528537" cy="353284"/>
          </a:xfrm>
          <a:prstGeom prst="ellipse">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Map Task</a:t>
            </a:r>
          </a:p>
        </p:txBody>
      </p:sp>
      <p:sp>
        <p:nvSpPr>
          <p:cNvPr id="18" name="Oval 17"/>
          <p:cNvSpPr/>
          <p:nvPr/>
        </p:nvSpPr>
        <p:spPr>
          <a:xfrm>
            <a:off x="4067334" y="2472986"/>
            <a:ext cx="1212675" cy="362832"/>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master</a:t>
            </a:r>
          </a:p>
        </p:txBody>
      </p:sp>
      <p:sp>
        <p:nvSpPr>
          <p:cNvPr id="19" name="Oval 18"/>
          <p:cNvSpPr/>
          <p:nvPr/>
        </p:nvSpPr>
        <p:spPr>
          <a:xfrm>
            <a:off x="3971848" y="1613275"/>
            <a:ext cx="1413576" cy="515975"/>
          </a:xfrm>
          <a:prstGeom prst="ellipse">
            <a:avLst/>
          </a:prstGeom>
          <a:solidFill>
            <a:schemeClr val="accent4"/>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User program</a:t>
            </a:r>
          </a:p>
        </p:txBody>
      </p:sp>
      <p:grpSp>
        <p:nvGrpSpPr>
          <p:cNvPr id="23" name="Group 22"/>
          <p:cNvGrpSpPr/>
          <p:nvPr/>
        </p:nvGrpSpPr>
        <p:grpSpPr>
          <a:xfrm>
            <a:off x="4325526" y="3308454"/>
            <a:ext cx="859376" cy="532101"/>
            <a:chOff x="4325526" y="3265487"/>
            <a:chExt cx="859376" cy="532101"/>
          </a:xfrm>
        </p:grpSpPr>
        <p:sp>
          <p:nvSpPr>
            <p:cNvPr id="20" name="Rectangle 19"/>
            <p:cNvSpPr/>
            <p:nvPr/>
          </p:nvSpPr>
          <p:spPr>
            <a:xfrm>
              <a:off x="4325526" y="3265487"/>
              <a:ext cx="859376" cy="532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20" idx="1"/>
              <a:endCxn id="20" idx="3"/>
            </p:cNvCxnSpPr>
            <p:nvPr/>
          </p:nvCxnSpPr>
          <p:spPr>
            <a:xfrm>
              <a:off x="4325526" y="3531538"/>
              <a:ext cx="85937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4325526" y="4364829"/>
            <a:ext cx="859376" cy="532101"/>
            <a:chOff x="4325526" y="3265487"/>
            <a:chExt cx="859376" cy="532101"/>
          </a:xfrm>
        </p:grpSpPr>
        <p:sp>
          <p:nvSpPr>
            <p:cNvPr id="25" name="Rectangle 24"/>
            <p:cNvSpPr/>
            <p:nvPr/>
          </p:nvSpPr>
          <p:spPr>
            <a:xfrm>
              <a:off x="4325526" y="3265487"/>
              <a:ext cx="859376" cy="532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a:stCxn id="25" idx="1"/>
              <a:endCxn id="25" idx="3"/>
            </p:cNvCxnSpPr>
            <p:nvPr/>
          </p:nvCxnSpPr>
          <p:spPr>
            <a:xfrm>
              <a:off x="4325526" y="3531538"/>
              <a:ext cx="85937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4325526" y="5423567"/>
            <a:ext cx="859376" cy="532101"/>
            <a:chOff x="4325526" y="3265487"/>
            <a:chExt cx="859376" cy="532101"/>
          </a:xfrm>
        </p:grpSpPr>
        <p:sp>
          <p:nvSpPr>
            <p:cNvPr id="28" name="Rectangle 27"/>
            <p:cNvSpPr/>
            <p:nvPr/>
          </p:nvSpPr>
          <p:spPr>
            <a:xfrm>
              <a:off x="4325526" y="3265487"/>
              <a:ext cx="859376" cy="532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a:stCxn id="28" idx="1"/>
              <a:endCxn id="28" idx="3"/>
            </p:cNvCxnSpPr>
            <p:nvPr/>
          </p:nvCxnSpPr>
          <p:spPr>
            <a:xfrm>
              <a:off x="4325526" y="3531538"/>
              <a:ext cx="859376"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1" name="Straight Arrow Connector 30"/>
          <p:cNvCxnSpPr>
            <a:endCxn id="12" idx="2"/>
          </p:cNvCxnSpPr>
          <p:nvPr/>
        </p:nvCxnSpPr>
        <p:spPr>
          <a:xfrm>
            <a:off x="1460939" y="3574505"/>
            <a:ext cx="7726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3"/>
          </p:cNvCxnSpPr>
          <p:nvPr/>
        </p:nvCxnSpPr>
        <p:spPr>
          <a:xfrm>
            <a:off x="1460939" y="4630880"/>
            <a:ext cx="9250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460939" y="5689618"/>
            <a:ext cx="896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2357753" y="4454238"/>
            <a:ext cx="1528537" cy="353284"/>
          </a:xfrm>
          <a:prstGeom prst="ellipse">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Map Task</a:t>
            </a:r>
          </a:p>
        </p:txBody>
      </p:sp>
      <p:sp>
        <p:nvSpPr>
          <p:cNvPr id="48" name="Oval 47"/>
          <p:cNvSpPr/>
          <p:nvPr/>
        </p:nvSpPr>
        <p:spPr>
          <a:xfrm>
            <a:off x="2357753" y="5512976"/>
            <a:ext cx="1528537" cy="353284"/>
          </a:xfrm>
          <a:prstGeom prst="ellipse">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Map Task</a:t>
            </a:r>
          </a:p>
        </p:txBody>
      </p:sp>
      <p:sp>
        <p:nvSpPr>
          <p:cNvPr id="50" name="Oval 49"/>
          <p:cNvSpPr/>
          <p:nvPr/>
        </p:nvSpPr>
        <p:spPr>
          <a:xfrm>
            <a:off x="5718112" y="3574504"/>
            <a:ext cx="1528537" cy="559870"/>
          </a:xfrm>
          <a:prstGeom prst="ellips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Reduce Task</a:t>
            </a:r>
          </a:p>
        </p:txBody>
      </p:sp>
      <p:sp>
        <p:nvSpPr>
          <p:cNvPr id="51" name="Oval 50"/>
          <p:cNvSpPr/>
          <p:nvPr/>
        </p:nvSpPr>
        <p:spPr>
          <a:xfrm>
            <a:off x="5718112" y="5379858"/>
            <a:ext cx="1596133" cy="486402"/>
          </a:xfrm>
          <a:prstGeom prst="ellips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Reduce Task</a:t>
            </a:r>
          </a:p>
        </p:txBody>
      </p:sp>
      <p:cxnSp>
        <p:nvCxnSpPr>
          <p:cNvPr id="53" name="Straight Arrow Connector 52"/>
          <p:cNvCxnSpPr>
            <a:stCxn id="12" idx="6"/>
            <a:endCxn id="20" idx="1"/>
          </p:cNvCxnSpPr>
          <p:nvPr/>
        </p:nvCxnSpPr>
        <p:spPr>
          <a:xfrm>
            <a:off x="3762158" y="3574505"/>
            <a:ext cx="5633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7" idx="6"/>
            <a:endCxn id="25" idx="1"/>
          </p:cNvCxnSpPr>
          <p:nvPr/>
        </p:nvCxnSpPr>
        <p:spPr>
          <a:xfrm>
            <a:off x="3886290" y="4630880"/>
            <a:ext cx="4392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8" idx="6"/>
            <a:endCxn id="28" idx="1"/>
          </p:cNvCxnSpPr>
          <p:nvPr/>
        </p:nvCxnSpPr>
        <p:spPr>
          <a:xfrm>
            <a:off x="3886290" y="5689618"/>
            <a:ext cx="4392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163200" y="6064585"/>
            <a:ext cx="1554912" cy="646331"/>
          </a:xfrm>
          <a:prstGeom prst="rect">
            <a:avLst/>
          </a:prstGeom>
          <a:noFill/>
        </p:spPr>
        <p:txBody>
          <a:bodyPr wrap="square" rtlCol="0">
            <a:spAutoFit/>
          </a:bodyPr>
          <a:lstStyle/>
          <a:p>
            <a:r>
              <a:rPr lang="en-US" dirty="0"/>
              <a:t>intermediate files</a:t>
            </a:r>
          </a:p>
        </p:txBody>
      </p:sp>
      <p:sp>
        <p:nvSpPr>
          <p:cNvPr id="59" name="TextBox 58"/>
          <p:cNvSpPr txBox="1"/>
          <p:nvPr/>
        </p:nvSpPr>
        <p:spPr>
          <a:xfrm>
            <a:off x="878473" y="6445042"/>
            <a:ext cx="684803" cy="369332"/>
          </a:xfrm>
          <a:prstGeom prst="rect">
            <a:avLst/>
          </a:prstGeom>
          <a:noFill/>
        </p:spPr>
        <p:txBody>
          <a:bodyPr wrap="none" rtlCol="0">
            <a:spAutoFit/>
          </a:bodyPr>
          <a:lstStyle/>
          <a:p>
            <a:r>
              <a:rPr lang="en-US" dirty="0"/>
              <a:t>input</a:t>
            </a:r>
          </a:p>
        </p:txBody>
      </p:sp>
      <p:sp>
        <p:nvSpPr>
          <p:cNvPr id="60" name="TextBox 59"/>
          <p:cNvSpPr txBox="1"/>
          <p:nvPr/>
        </p:nvSpPr>
        <p:spPr>
          <a:xfrm>
            <a:off x="7659582" y="6341584"/>
            <a:ext cx="825867" cy="369332"/>
          </a:xfrm>
          <a:prstGeom prst="rect">
            <a:avLst/>
          </a:prstGeom>
          <a:noFill/>
        </p:spPr>
        <p:txBody>
          <a:bodyPr wrap="none" rtlCol="0">
            <a:spAutoFit/>
          </a:bodyPr>
          <a:lstStyle/>
          <a:p>
            <a:r>
              <a:rPr lang="en-US" dirty="0"/>
              <a:t>output</a:t>
            </a:r>
          </a:p>
        </p:txBody>
      </p:sp>
      <p:cxnSp>
        <p:nvCxnSpPr>
          <p:cNvPr id="66" name="Straight Arrow Connector 65"/>
          <p:cNvCxnSpPr/>
          <p:nvPr/>
        </p:nvCxnSpPr>
        <p:spPr>
          <a:xfrm>
            <a:off x="5184902" y="3397863"/>
            <a:ext cx="639758" cy="353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51" idx="1"/>
          </p:cNvCxnSpPr>
          <p:nvPr/>
        </p:nvCxnSpPr>
        <p:spPr>
          <a:xfrm>
            <a:off x="5184902" y="3751147"/>
            <a:ext cx="766958" cy="16999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5184902" y="3962506"/>
            <a:ext cx="639758" cy="505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5184902" y="4807522"/>
            <a:ext cx="639758" cy="7054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endCxn id="50" idx="3"/>
          </p:cNvCxnSpPr>
          <p:nvPr/>
        </p:nvCxnSpPr>
        <p:spPr>
          <a:xfrm flipV="1">
            <a:off x="5184902" y="4052383"/>
            <a:ext cx="757059" cy="1460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V="1">
            <a:off x="5184902" y="5689618"/>
            <a:ext cx="639758" cy="176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50" idx="6"/>
          </p:cNvCxnSpPr>
          <p:nvPr/>
        </p:nvCxnSpPr>
        <p:spPr>
          <a:xfrm flipV="1">
            <a:off x="7246649" y="3840555"/>
            <a:ext cx="563280" cy="13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51" idx="6"/>
          </p:cNvCxnSpPr>
          <p:nvPr/>
        </p:nvCxnSpPr>
        <p:spPr>
          <a:xfrm flipV="1">
            <a:off x="7314245" y="5595250"/>
            <a:ext cx="495684" cy="278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19" idx="4"/>
            <a:endCxn id="18" idx="0"/>
          </p:cNvCxnSpPr>
          <p:nvPr/>
        </p:nvCxnSpPr>
        <p:spPr>
          <a:xfrm flipH="1">
            <a:off x="4673672" y="2129250"/>
            <a:ext cx="4964" cy="343736"/>
          </a:xfrm>
          <a:prstGeom prst="straightConnector1">
            <a:avLst/>
          </a:prstGeom>
          <a:ln w="9525" cmpd="sng">
            <a:solidFill>
              <a:schemeClr val="accent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H="1">
            <a:off x="3007816" y="1871077"/>
            <a:ext cx="968996" cy="1437377"/>
          </a:xfrm>
          <a:prstGeom prst="straightConnector1">
            <a:avLst/>
          </a:prstGeom>
          <a:ln w="9525" cmpd="sng">
            <a:solidFill>
              <a:schemeClr val="accent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5307710" y="1966188"/>
            <a:ext cx="1175805" cy="1431675"/>
          </a:xfrm>
          <a:prstGeom prst="straightConnector1">
            <a:avLst/>
          </a:prstGeom>
          <a:ln w="9525" cmpd="sng">
            <a:solidFill>
              <a:schemeClr val="accent4"/>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824660" y="2472986"/>
            <a:ext cx="479618" cy="307777"/>
          </a:xfrm>
          <a:prstGeom prst="rect">
            <a:avLst/>
          </a:prstGeom>
          <a:noFill/>
        </p:spPr>
        <p:txBody>
          <a:bodyPr wrap="none" rtlCol="0">
            <a:spAutoFit/>
          </a:bodyPr>
          <a:lstStyle/>
          <a:p>
            <a:r>
              <a:rPr lang="en-US" sz="1400" dirty="0"/>
              <a:t>fork</a:t>
            </a:r>
          </a:p>
        </p:txBody>
      </p:sp>
      <p:sp>
        <p:nvSpPr>
          <p:cNvPr id="88" name="Rectangle 87"/>
          <p:cNvSpPr/>
          <p:nvPr/>
        </p:nvSpPr>
        <p:spPr>
          <a:xfrm>
            <a:off x="4438827" y="2165209"/>
            <a:ext cx="479618" cy="307777"/>
          </a:xfrm>
          <a:prstGeom prst="rect">
            <a:avLst/>
          </a:prstGeom>
        </p:spPr>
        <p:txBody>
          <a:bodyPr wrap="none">
            <a:spAutoFit/>
          </a:bodyPr>
          <a:lstStyle/>
          <a:p>
            <a:r>
              <a:rPr lang="en-US" sz="1400" dirty="0"/>
              <a:t>fork</a:t>
            </a:r>
          </a:p>
        </p:txBody>
      </p:sp>
      <p:sp>
        <p:nvSpPr>
          <p:cNvPr id="89" name="Rectangle 88"/>
          <p:cNvSpPr/>
          <p:nvPr/>
        </p:nvSpPr>
        <p:spPr>
          <a:xfrm>
            <a:off x="3007816" y="2298046"/>
            <a:ext cx="479618" cy="307777"/>
          </a:xfrm>
          <a:prstGeom prst="rect">
            <a:avLst/>
          </a:prstGeom>
        </p:spPr>
        <p:txBody>
          <a:bodyPr wrap="none">
            <a:spAutoFit/>
          </a:bodyPr>
          <a:lstStyle/>
          <a:p>
            <a:r>
              <a:rPr lang="en-US" sz="1400" dirty="0"/>
              <a:t>fork</a:t>
            </a:r>
          </a:p>
        </p:txBody>
      </p:sp>
      <p:cxnSp>
        <p:nvCxnSpPr>
          <p:cNvPr id="90" name="Straight Arrow Connector 89"/>
          <p:cNvCxnSpPr/>
          <p:nvPr/>
        </p:nvCxnSpPr>
        <p:spPr>
          <a:xfrm>
            <a:off x="5280009" y="2655433"/>
            <a:ext cx="661952" cy="653021"/>
          </a:xfrm>
          <a:prstGeom prst="straightConnector1">
            <a:avLst/>
          </a:prstGeom>
          <a:ln w="9525"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18" idx="2"/>
          </p:cNvCxnSpPr>
          <p:nvPr/>
        </p:nvCxnSpPr>
        <p:spPr>
          <a:xfrm flipH="1">
            <a:off x="3487434" y="2654402"/>
            <a:ext cx="579900" cy="654052"/>
          </a:xfrm>
          <a:prstGeom prst="straightConnector1">
            <a:avLst/>
          </a:prstGeom>
          <a:ln w="9525"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3383513" y="2835818"/>
            <a:ext cx="1005554" cy="307777"/>
          </a:xfrm>
          <a:prstGeom prst="rect">
            <a:avLst/>
          </a:prstGeom>
          <a:noFill/>
        </p:spPr>
        <p:txBody>
          <a:bodyPr wrap="none" rtlCol="0">
            <a:spAutoFit/>
          </a:bodyPr>
          <a:lstStyle/>
          <a:p>
            <a:r>
              <a:rPr lang="en-US" sz="1400" dirty="0"/>
              <a:t>assign Map</a:t>
            </a:r>
          </a:p>
        </p:txBody>
      </p:sp>
      <p:sp>
        <p:nvSpPr>
          <p:cNvPr id="98" name="TextBox 97"/>
          <p:cNvSpPr txBox="1"/>
          <p:nvPr/>
        </p:nvSpPr>
        <p:spPr>
          <a:xfrm>
            <a:off x="5044095" y="2854913"/>
            <a:ext cx="1212441" cy="307777"/>
          </a:xfrm>
          <a:prstGeom prst="rect">
            <a:avLst/>
          </a:prstGeom>
          <a:noFill/>
        </p:spPr>
        <p:txBody>
          <a:bodyPr wrap="none" rtlCol="0">
            <a:spAutoFit/>
          </a:bodyPr>
          <a:lstStyle/>
          <a:p>
            <a:r>
              <a:rPr lang="en-US" sz="1400" dirty="0"/>
              <a:t>assign Reduce</a:t>
            </a:r>
          </a:p>
        </p:txBody>
      </p:sp>
    </p:spTree>
    <p:extLst>
      <p:ext uri="{BB962C8B-B14F-4D97-AF65-F5344CB8AC3E}">
        <p14:creationId xmlns:p14="http://schemas.microsoft.com/office/powerpoint/2010/main" val="158322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Coping with Node Failures</a:t>
            </a:r>
          </a:p>
        </p:txBody>
      </p:sp>
      <p:sp>
        <p:nvSpPr>
          <p:cNvPr id="3" name="Content Placeholder 2"/>
          <p:cNvSpPr>
            <a:spLocks noGrp="1"/>
          </p:cNvSpPr>
          <p:nvPr>
            <p:ph idx="1"/>
          </p:nvPr>
        </p:nvSpPr>
        <p:spPr/>
        <p:txBody>
          <a:bodyPr>
            <a:normAutofit fontScale="92500" lnSpcReduction="20000"/>
          </a:bodyPr>
          <a:lstStyle/>
          <a:p>
            <a:r>
              <a:rPr lang="en-US" sz="2800" dirty="0"/>
              <a:t>If the compute node at which the Master is executing fails, the entire </a:t>
            </a:r>
            <a:r>
              <a:rPr lang="en-US" sz="2800" dirty="0" err="1"/>
              <a:t>MapReduce</a:t>
            </a:r>
            <a:r>
              <a:rPr lang="en-US" sz="2800" dirty="0"/>
              <a:t> job must be restarted.</a:t>
            </a:r>
          </a:p>
          <a:p>
            <a:r>
              <a:rPr lang="en-US" sz="2800" dirty="0"/>
              <a:t>Other failures managed by the Master.</a:t>
            </a:r>
          </a:p>
          <a:p>
            <a:r>
              <a:rPr lang="en-US" sz="2800" dirty="0"/>
              <a:t>Master periodically </a:t>
            </a:r>
            <a:r>
              <a:rPr lang="en-US" sz="2800" i="1" dirty="0"/>
              <a:t>pings</a:t>
            </a:r>
            <a:r>
              <a:rPr lang="en-US" sz="2800" dirty="0"/>
              <a:t> Worker processes to check they are still alive.</a:t>
            </a:r>
          </a:p>
          <a:p>
            <a:r>
              <a:rPr lang="en-US" sz="2800" dirty="0"/>
              <a:t>If a Map worker fails, all of the Map tasks assigned to this worker must be redone.  The Master reschedules them for a new worker and informs the Reduce tasks where to look for the location of its input</a:t>
            </a:r>
          </a:p>
          <a:p>
            <a:r>
              <a:rPr lang="en-US" sz="2800" dirty="0"/>
              <a:t>If a Reduce worker fails, the Master simply reschedules its currently executing Reduce tasks on another reduce worker.</a:t>
            </a:r>
          </a:p>
        </p:txBody>
      </p:sp>
    </p:spTree>
    <p:extLst>
      <p:ext uri="{BB962C8B-B14F-4D97-AF65-F5344CB8AC3E}">
        <p14:creationId xmlns:p14="http://schemas.microsoft.com/office/powerpoint/2010/main" val="172021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a:t>
            </a:r>
            <a:r>
              <a:rPr lang="en-US" dirty="0" err="1"/>
              <a:t>MapReduce</a:t>
            </a:r>
            <a:endParaRPr lang="en-US" dirty="0"/>
          </a:p>
        </p:txBody>
      </p:sp>
      <p:sp>
        <p:nvSpPr>
          <p:cNvPr id="3" name="Content Placeholder 2"/>
          <p:cNvSpPr>
            <a:spLocks noGrp="1"/>
          </p:cNvSpPr>
          <p:nvPr>
            <p:ph idx="1"/>
          </p:nvPr>
        </p:nvSpPr>
        <p:spPr>
          <a:xfrm>
            <a:off x="457200" y="1600200"/>
            <a:ext cx="5453398" cy="4739810"/>
          </a:xfrm>
        </p:spPr>
        <p:txBody>
          <a:bodyPr>
            <a:normAutofit fontScale="85000" lnSpcReduction="20000"/>
          </a:bodyPr>
          <a:lstStyle/>
          <a:p>
            <a:r>
              <a:rPr lang="en-US" dirty="0"/>
              <a:t>Don’t use </a:t>
            </a:r>
            <a:r>
              <a:rPr lang="en-US" dirty="0" err="1"/>
              <a:t>MapReduce</a:t>
            </a:r>
            <a:r>
              <a:rPr lang="en-US" dirty="0"/>
              <a:t> for processes which involve relatively little calculation and/or which change the database e.g., interacting with a product data-base</a:t>
            </a:r>
          </a:p>
          <a:p>
            <a:r>
              <a:rPr lang="en-US" dirty="0" err="1"/>
              <a:t>MapReduce</a:t>
            </a:r>
            <a:r>
              <a:rPr lang="en-US" dirty="0"/>
              <a:t> is good for </a:t>
            </a:r>
            <a:r>
              <a:rPr lang="en-US" i="1" dirty="0"/>
              <a:t>data-parallelism</a:t>
            </a:r>
            <a:r>
              <a:rPr lang="en-US" dirty="0"/>
              <a:t> i.e., when the same task needs to be done repeatedly to lots of data</a:t>
            </a:r>
          </a:p>
          <a:p>
            <a:r>
              <a:rPr lang="en-US" dirty="0"/>
              <a:t>It is not good for </a:t>
            </a:r>
            <a:r>
              <a:rPr lang="en-US" i="1" dirty="0"/>
              <a:t>task-parallelism</a:t>
            </a:r>
            <a:r>
              <a:rPr lang="en-US" dirty="0"/>
              <a:t> i.e., when lots of different tasks need to be done to the same data</a:t>
            </a:r>
          </a:p>
        </p:txBody>
      </p:sp>
      <p:grpSp>
        <p:nvGrpSpPr>
          <p:cNvPr id="21" name="Group 20"/>
          <p:cNvGrpSpPr/>
          <p:nvPr/>
        </p:nvGrpSpPr>
        <p:grpSpPr>
          <a:xfrm>
            <a:off x="6235251" y="4277597"/>
            <a:ext cx="2635420" cy="1928738"/>
            <a:chOff x="6235251" y="4525850"/>
            <a:chExt cx="2635420" cy="1928738"/>
          </a:xfrm>
        </p:grpSpPr>
        <p:sp>
          <p:nvSpPr>
            <p:cNvPr id="4" name="Oval 3"/>
            <p:cNvSpPr/>
            <p:nvPr/>
          </p:nvSpPr>
          <p:spPr>
            <a:xfrm>
              <a:off x="6235251" y="5241966"/>
              <a:ext cx="744792" cy="295994"/>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Diamond 4"/>
            <p:cNvSpPr/>
            <p:nvPr/>
          </p:nvSpPr>
          <p:spPr>
            <a:xfrm>
              <a:off x="7237856" y="5070098"/>
              <a:ext cx="668404" cy="544248"/>
            </a:xfrm>
            <a:prstGeom prst="diamon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apezoid 5"/>
            <p:cNvSpPr/>
            <p:nvPr/>
          </p:nvSpPr>
          <p:spPr>
            <a:xfrm>
              <a:off x="8355045" y="5175128"/>
              <a:ext cx="515626" cy="439218"/>
            </a:xfrm>
            <a:prstGeom prst="trapezoid">
              <a:avLst/>
            </a:prstGeom>
            <a:solidFill>
              <a:schemeClr val="accent6"/>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980043" y="4525850"/>
              <a:ext cx="1241321" cy="276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065981" y="6149046"/>
              <a:ext cx="1289064" cy="3055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7" idx="2"/>
              <a:endCxn id="4" idx="0"/>
            </p:cNvCxnSpPr>
            <p:nvPr/>
          </p:nvCxnSpPr>
          <p:spPr>
            <a:xfrm flipH="1">
              <a:off x="6607647" y="4802748"/>
              <a:ext cx="993057" cy="439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2"/>
              <a:endCxn id="5" idx="0"/>
            </p:cNvCxnSpPr>
            <p:nvPr/>
          </p:nvCxnSpPr>
          <p:spPr>
            <a:xfrm flipH="1">
              <a:off x="7572058" y="4802748"/>
              <a:ext cx="28646" cy="26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2"/>
              <a:endCxn id="6" idx="0"/>
            </p:cNvCxnSpPr>
            <p:nvPr/>
          </p:nvCxnSpPr>
          <p:spPr>
            <a:xfrm>
              <a:off x="7600704" y="4802748"/>
              <a:ext cx="1012154" cy="372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4"/>
              <a:endCxn id="8" idx="0"/>
            </p:cNvCxnSpPr>
            <p:nvPr/>
          </p:nvCxnSpPr>
          <p:spPr>
            <a:xfrm>
              <a:off x="6607647" y="5537960"/>
              <a:ext cx="1102866" cy="611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0"/>
            </p:cNvCxnSpPr>
            <p:nvPr/>
          </p:nvCxnSpPr>
          <p:spPr>
            <a:xfrm>
              <a:off x="7572058" y="5614346"/>
              <a:ext cx="138455" cy="534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2"/>
              <a:endCxn id="8" idx="0"/>
            </p:cNvCxnSpPr>
            <p:nvPr/>
          </p:nvCxnSpPr>
          <p:spPr>
            <a:xfrm flipH="1">
              <a:off x="7710513" y="5614346"/>
              <a:ext cx="902345" cy="534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6397577" y="1937915"/>
            <a:ext cx="2601622" cy="1928738"/>
            <a:chOff x="6397577" y="1937915"/>
            <a:chExt cx="2601622" cy="1928738"/>
          </a:xfrm>
        </p:grpSpPr>
        <p:grpSp>
          <p:nvGrpSpPr>
            <p:cNvPr id="22" name="Group 21"/>
            <p:cNvGrpSpPr/>
            <p:nvPr/>
          </p:nvGrpSpPr>
          <p:grpSpPr>
            <a:xfrm>
              <a:off x="6659786" y="1937915"/>
              <a:ext cx="2005211" cy="1928738"/>
              <a:chOff x="6607647" y="4525850"/>
              <a:chExt cx="2005211" cy="1928738"/>
            </a:xfrm>
          </p:grpSpPr>
          <p:sp>
            <p:nvSpPr>
              <p:cNvPr id="24" name="Diamond 23"/>
              <p:cNvSpPr/>
              <p:nvPr/>
            </p:nvSpPr>
            <p:spPr>
              <a:xfrm>
                <a:off x="7237856" y="5070098"/>
                <a:ext cx="668404" cy="544248"/>
              </a:xfrm>
              <a:prstGeom prst="diamon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80043" y="4525850"/>
                <a:ext cx="1241321" cy="276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065981" y="6149046"/>
                <a:ext cx="1289064" cy="3055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6607648" y="4802748"/>
                <a:ext cx="578069" cy="439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6" idx="2"/>
                <a:endCxn id="24" idx="0"/>
              </p:cNvCxnSpPr>
              <p:nvPr/>
            </p:nvCxnSpPr>
            <p:spPr>
              <a:xfrm flipH="1">
                <a:off x="7572058" y="4802748"/>
                <a:ext cx="28646" cy="26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8016447" y="4802748"/>
                <a:ext cx="596411" cy="372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7" idx="0"/>
              </p:cNvCxnSpPr>
              <p:nvPr/>
            </p:nvCxnSpPr>
            <p:spPr>
              <a:xfrm>
                <a:off x="6607647" y="5537960"/>
                <a:ext cx="1102866" cy="611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4" idx="2"/>
                <a:endCxn id="27" idx="0"/>
              </p:cNvCxnSpPr>
              <p:nvPr/>
            </p:nvCxnSpPr>
            <p:spPr>
              <a:xfrm>
                <a:off x="7572058" y="5614346"/>
                <a:ext cx="138455" cy="534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27" idx="0"/>
              </p:cNvCxnSpPr>
              <p:nvPr/>
            </p:nvCxnSpPr>
            <p:spPr>
              <a:xfrm flipH="1">
                <a:off x="7710513" y="5614346"/>
                <a:ext cx="902345" cy="534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Diamond 33"/>
            <p:cNvSpPr/>
            <p:nvPr/>
          </p:nvSpPr>
          <p:spPr>
            <a:xfrm>
              <a:off x="6397577" y="2567725"/>
              <a:ext cx="668404" cy="544248"/>
            </a:xfrm>
            <a:prstGeom prst="diamon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8330795" y="2567725"/>
              <a:ext cx="668404" cy="544248"/>
            </a:xfrm>
            <a:prstGeom prst="diamon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7390634" y="1937915"/>
              <a:ext cx="9549" cy="276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906260" y="1937915"/>
              <a:ext cx="0" cy="27689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6156664" y="3975635"/>
            <a:ext cx="2888080" cy="2780915"/>
            <a:chOff x="6111119" y="4077085"/>
            <a:chExt cx="2888080" cy="2780915"/>
          </a:xfrm>
        </p:grpSpPr>
        <p:sp>
          <p:nvSpPr>
            <p:cNvPr id="47" name="Oval 46"/>
            <p:cNvSpPr/>
            <p:nvPr/>
          </p:nvSpPr>
          <p:spPr>
            <a:xfrm>
              <a:off x="6111119" y="4077085"/>
              <a:ext cx="2888080" cy="2780915"/>
            </a:xfrm>
            <a:prstGeom prst="ellipse">
              <a:avLst/>
            </a:prstGeom>
            <a:solidFill>
              <a:schemeClr val="bg2">
                <a:alpha val="49000"/>
              </a:schemeClr>
            </a:solid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Connector 48"/>
            <p:cNvCxnSpPr>
              <a:stCxn id="47" idx="3"/>
              <a:endCxn id="47" idx="7"/>
            </p:cNvCxnSpPr>
            <p:nvPr/>
          </p:nvCxnSpPr>
          <p:spPr>
            <a:xfrm flipV="1">
              <a:off x="6534069" y="4484341"/>
              <a:ext cx="2042180" cy="1966403"/>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0569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a:t>Hadoop</a:t>
            </a:r>
            <a:endParaRPr lang="en-US" dirty="0"/>
          </a:p>
        </p:txBody>
      </p:sp>
      <p:sp>
        <p:nvSpPr>
          <p:cNvPr id="3" name="Content Placeholder 2"/>
          <p:cNvSpPr>
            <a:spLocks noGrp="1"/>
          </p:cNvSpPr>
          <p:nvPr>
            <p:ph idx="1"/>
          </p:nvPr>
        </p:nvSpPr>
        <p:spPr/>
        <p:txBody>
          <a:bodyPr>
            <a:normAutofit/>
          </a:bodyPr>
          <a:lstStyle/>
          <a:p>
            <a:r>
              <a:rPr lang="en-US" dirty="0"/>
              <a:t>The most famous and popular </a:t>
            </a:r>
            <a:br>
              <a:rPr lang="en-US" dirty="0"/>
            </a:br>
            <a:r>
              <a:rPr lang="en-US" dirty="0"/>
              <a:t>Map Reduce framework</a:t>
            </a:r>
          </a:p>
          <a:p>
            <a:pPr lvl="1"/>
            <a:r>
              <a:rPr lang="en-US" dirty="0"/>
              <a:t>Open Source</a:t>
            </a:r>
          </a:p>
          <a:p>
            <a:pPr lvl="2"/>
            <a:r>
              <a:rPr lang="en-US" dirty="0"/>
              <a:t>Written in Java, but supports other languages</a:t>
            </a:r>
          </a:p>
          <a:p>
            <a:pPr lvl="1"/>
            <a:r>
              <a:rPr lang="en-US" dirty="0"/>
              <a:t>Runs Map Reduce workloads across a cloud or cluster of machines</a:t>
            </a:r>
          </a:p>
          <a:p>
            <a:pPr lvl="1"/>
            <a:r>
              <a:rPr lang="en-US" dirty="0"/>
              <a:t>Supports a distributed </a:t>
            </a:r>
            <a:r>
              <a:rPr lang="en-US" dirty="0" err="1"/>
              <a:t>filesystem</a:t>
            </a:r>
            <a:r>
              <a:rPr lang="en-US" dirty="0"/>
              <a:t> to store data for these jobs</a:t>
            </a:r>
          </a:p>
          <a:p>
            <a:pPr lvl="1"/>
            <a:r>
              <a:rPr lang="en-US" dirty="0"/>
              <a:t>Provides reliability when servers in the cluster fail</a:t>
            </a:r>
          </a:p>
        </p:txBody>
      </p:sp>
    </p:spTree>
    <p:extLst>
      <p:ext uri="{BB962C8B-B14F-4D97-AF65-F5344CB8AC3E}">
        <p14:creationId xmlns:p14="http://schemas.microsoft.com/office/powerpoint/2010/main" val="889996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
            </a:r>
            <a:r>
              <a:rPr lang="en-US" dirty="0" err="1"/>
              <a:t>Hadoop</a:t>
            </a:r>
            <a:endParaRPr lang="en-US" dirty="0"/>
          </a:p>
        </p:txBody>
      </p:sp>
      <p:sp>
        <p:nvSpPr>
          <p:cNvPr id="4" name="Rounded Rectangle 3"/>
          <p:cNvSpPr/>
          <p:nvPr/>
        </p:nvSpPr>
        <p:spPr>
          <a:xfrm>
            <a:off x="814487" y="4445451"/>
            <a:ext cx="7399410" cy="14219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Hadoop</a:t>
            </a:r>
            <a:r>
              <a:rPr lang="en-US" dirty="0"/>
              <a:t> Distributed File System (HDFS)</a:t>
            </a:r>
          </a:p>
          <a:p>
            <a:pPr algn="ctr"/>
            <a:endParaRPr lang="en-US" dirty="0"/>
          </a:p>
          <a:p>
            <a:pPr algn="ctr"/>
            <a:r>
              <a:rPr lang="en-US" dirty="0"/>
              <a:t>Redundant Reliable Distributed File System</a:t>
            </a:r>
          </a:p>
        </p:txBody>
      </p:sp>
      <p:sp>
        <p:nvSpPr>
          <p:cNvPr id="5" name="Rounded Rectangle 4"/>
          <p:cNvSpPr/>
          <p:nvPr/>
        </p:nvSpPr>
        <p:spPr>
          <a:xfrm>
            <a:off x="814487" y="2872134"/>
            <a:ext cx="7399410" cy="14219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YARN (Yet Another Resource Negotiator)</a:t>
            </a:r>
          </a:p>
          <a:p>
            <a:pPr algn="ctr"/>
            <a:r>
              <a:rPr lang="en-US" dirty="0"/>
              <a:t>Cluster Resource Management</a:t>
            </a:r>
          </a:p>
        </p:txBody>
      </p:sp>
      <p:sp>
        <p:nvSpPr>
          <p:cNvPr id="6" name="Rounded Rectangle 5"/>
          <p:cNvSpPr/>
          <p:nvPr/>
        </p:nvSpPr>
        <p:spPr>
          <a:xfrm>
            <a:off x="814487" y="1340235"/>
            <a:ext cx="7399410" cy="14219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Map Reduce or Other Workloads</a:t>
            </a:r>
          </a:p>
          <a:p>
            <a:pPr algn="ctr"/>
            <a:endParaRPr lang="en-US" dirty="0"/>
          </a:p>
          <a:p>
            <a:pPr algn="ctr"/>
            <a:r>
              <a:rPr lang="en-US" dirty="0"/>
              <a:t>Java, </a:t>
            </a:r>
            <a:r>
              <a:rPr lang="en-US" dirty="0" err="1"/>
              <a:t>Scala</a:t>
            </a:r>
            <a:r>
              <a:rPr lang="en-US" dirty="0"/>
              <a:t>, Python, Apache Pig, Apache Hive, </a:t>
            </a:r>
            <a:r>
              <a:rPr lang="en-US" dirty="0" err="1"/>
              <a:t>etc</a:t>
            </a:r>
            <a:endParaRPr lang="en-US" dirty="0"/>
          </a:p>
        </p:txBody>
      </p:sp>
    </p:spTree>
    <p:extLst>
      <p:ext uri="{BB962C8B-B14F-4D97-AF65-F5344CB8AC3E}">
        <p14:creationId xmlns:p14="http://schemas.microsoft.com/office/powerpoint/2010/main" val="3186538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Understanding the Map Reduce Model</a:t>
            </a:r>
          </a:p>
          <a:p>
            <a:r>
              <a:rPr lang="en-US" dirty="0"/>
              <a:t>How is it implemented in </a:t>
            </a:r>
            <a:r>
              <a:rPr lang="en-US" dirty="0" err="1"/>
              <a:t>Hadoop</a:t>
            </a:r>
            <a:endParaRPr lang="en-US" dirty="0"/>
          </a:p>
          <a:p>
            <a:pPr marL="0" indent="0">
              <a:buNone/>
            </a:pPr>
            <a:endParaRPr lang="en-US" dirty="0"/>
          </a:p>
        </p:txBody>
      </p:sp>
    </p:spTree>
    <p:extLst>
      <p:ext uri="{BB962C8B-B14F-4D97-AF65-F5344CB8AC3E}">
        <p14:creationId xmlns:p14="http://schemas.microsoft.com/office/powerpoint/2010/main" val="80535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97308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centres</a:t>
            </a:r>
            <a:endParaRPr lang="en-US" dirty="0"/>
          </a:p>
        </p:txBody>
      </p:sp>
      <p:sp>
        <p:nvSpPr>
          <p:cNvPr id="3" name="Content Placeholder 2"/>
          <p:cNvSpPr>
            <a:spLocks noGrp="1"/>
          </p:cNvSpPr>
          <p:nvPr>
            <p:ph idx="1"/>
          </p:nvPr>
        </p:nvSpPr>
        <p:spPr>
          <a:xfrm>
            <a:off x="457200" y="1600200"/>
            <a:ext cx="3849229" cy="4525963"/>
          </a:xfrm>
        </p:spPr>
        <p:txBody>
          <a:bodyPr>
            <a:normAutofit fontScale="92500" lnSpcReduction="10000"/>
          </a:bodyPr>
          <a:lstStyle/>
          <a:p>
            <a:r>
              <a:rPr lang="en-US" sz="2400" dirty="0"/>
              <a:t>Big Data analysis can be greatly speeded up through parallel and distributed computation.</a:t>
            </a:r>
          </a:p>
          <a:p>
            <a:r>
              <a:rPr lang="en-US" sz="2400" dirty="0"/>
              <a:t>Data </a:t>
            </a:r>
            <a:r>
              <a:rPr lang="en-US" sz="2400" dirty="0" err="1"/>
              <a:t>centres</a:t>
            </a:r>
            <a:r>
              <a:rPr lang="en-US" sz="2400" dirty="0"/>
              <a:t> provide parallelism through </a:t>
            </a:r>
            <a:r>
              <a:rPr lang="en-US" sz="2400" b="1" dirty="0"/>
              <a:t>computing clusters</a:t>
            </a:r>
            <a:r>
              <a:rPr lang="en-US" sz="2400" dirty="0"/>
              <a:t> – large collections of commodity hardware, including conventional processors (</a:t>
            </a:r>
            <a:r>
              <a:rPr lang="en-US" sz="2400" b="1" dirty="0"/>
              <a:t>“compute nodes”</a:t>
            </a:r>
            <a:r>
              <a:rPr lang="en-US" sz="2400" dirty="0"/>
              <a:t>) connected by Ethernet cables or inexpensive switches</a:t>
            </a:r>
          </a:p>
        </p:txBody>
      </p:sp>
      <p:pic>
        <p:nvPicPr>
          <p:cNvPr id="4" name="Picture 3" descr="Screenshot 2016-11-29 12.57.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326" y="1749073"/>
            <a:ext cx="4338474" cy="3228315"/>
          </a:xfrm>
          <a:prstGeom prst="rect">
            <a:avLst/>
          </a:prstGeom>
        </p:spPr>
      </p:pic>
      <p:sp>
        <p:nvSpPr>
          <p:cNvPr id="5" name="TextBox 4"/>
          <p:cNvSpPr txBox="1"/>
          <p:nvPr/>
        </p:nvSpPr>
        <p:spPr>
          <a:xfrm>
            <a:off x="4348326" y="5270611"/>
            <a:ext cx="4338474" cy="923330"/>
          </a:xfrm>
          <a:prstGeom prst="rect">
            <a:avLst/>
          </a:prstGeom>
          <a:noFill/>
        </p:spPr>
        <p:txBody>
          <a:bodyPr wrap="square" rtlCol="0">
            <a:spAutoFit/>
          </a:bodyPr>
          <a:lstStyle/>
          <a:p>
            <a:r>
              <a:rPr lang="en-US" dirty="0"/>
              <a:t>Compute </a:t>
            </a:r>
            <a:r>
              <a:rPr lang="en-US" dirty="0">
                <a:solidFill>
                  <a:schemeClr val="accent6"/>
                </a:solidFill>
              </a:rPr>
              <a:t>nodes</a:t>
            </a:r>
            <a:r>
              <a:rPr lang="en-US" dirty="0"/>
              <a:t> are stored on </a:t>
            </a:r>
            <a:r>
              <a:rPr lang="en-US" dirty="0">
                <a:solidFill>
                  <a:srgbClr val="FF0000"/>
                </a:solidFill>
              </a:rPr>
              <a:t>racks</a:t>
            </a:r>
            <a:r>
              <a:rPr lang="en-US" dirty="0"/>
              <a:t> – maybe 8-64 on a rack (5 per rack shown in the diagram).</a:t>
            </a:r>
          </a:p>
        </p:txBody>
      </p:sp>
      <p:cxnSp>
        <p:nvCxnSpPr>
          <p:cNvPr id="7" name="Straight Arrow Connector 6"/>
          <p:cNvCxnSpPr/>
          <p:nvPr/>
        </p:nvCxnSpPr>
        <p:spPr>
          <a:xfrm flipV="1">
            <a:off x="5662333" y="4649977"/>
            <a:ext cx="85938" cy="725664"/>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662333" y="4506754"/>
            <a:ext cx="276910" cy="868887"/>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65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idx="1"/>
          </p:nvPr>
        </p:nvSpPr>
        <p:spPr>
          <a:xfrm>
            <a:off x="457200" y="4382629"/>
            <a:ext cx="4441244" cy="1728224"/>
          </a:xfrm>
        </p:spPr>
        <p:txBody>
          <a:bodyPr>
            <a:normAutofit lnSpcReduction="10000"/>
          </a:bodyPr>
          <a:lstStyle/>
          <a:p>
            <a:pPr marL="0" indent="0">
              <a:buNone/>
            </a:pPr>
            <a:r>
              <a:rPr lang="en-US" sz="2200" dirty="0"/>
              <a:t>Components (including individual nodes, entire racks and network connections) can fail.  The more components a system has, the more likely it is for one to fail.</a:t>
            </a:r>
          </a:p>
        </p:txBody>
      </p:sp>
      <p:pic>
        <p:nvPicPr>
          <p:cNvPr id="4" name="Picture 3" descr="Screenshot 2016-11-29 12.57.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1"/>
            <a:ext cx="4298861" cy="2595539"/>
          </a:xfrm>
          <a:prstGeom prst="rect">
            <a:avLst/>
          </a:prstGeom>
        </p:spPr>
      </p:pic>
      <p:sp>
        <p:nvSpPr>
          <p:cNvPr id="5" name="Rectangle 4"/>
          <p:cNvSpPr/>
          <p:nvPr/>
        </p:nvSpPr>
        <p:spPr>
          <a:xfrm>
            <a:off x="5118061" y="1600201"/>
            <a:ext cx="3953321" cy="4247317"/>
          </a:xfrm>
          <a:prstGeom prst="rect">
            <a:avLst/>
          </a:prstGeom>
        </p:spPr>
        <p:txBody>
          <a:bodyPr wrap="square">
            <a:spAutoFit/>
          </a:bodyPr>
          <a:lstStyle/>
          <a:p>
            <a:r>
              <a:rPr lang="en-US" sz="2200" dirty="0"/>
              <a:t>To avoid having to abort and restart an entire computation every time a component fails, systems should be fault tolerant.  This involves:</a:t>
            </a:r>
          </a:p>
          <a:p>
            <a:pPr marL="800100" lvl="1" indent="-342900">
              <a:buFont typeface="Arial"/>
              <a:buChar char="•"/>
            </a:pPr>
            <a:r>
              <a:rPr lang="en-US" sz="2000" dirty="0"/>
              <a:t>file replication at different nodes (e.g., x3 in HDFS)</a:t>
            </a:r>
          </a:p>
          <a:p>
            <a:pPr marL="800100" lvl="1" indent="-342900">
              <a:buFont typeface="Arial"/>
              <a:buChar char="•"/>
            </a:pPr>
            <a:r>
              <a:rPr lang="en-US" sz="2000" dirty="0"/>
              <a:t>division of computation into tasks, such that if one fails to complete it can be restarted without affecting other tasks (e.g., </a:t>
            </a:r>
            <a:r>
              <a:rPr lang="en-US" sz="2000" dirty="0" err="1"/>
              <a:t>MapReduce</a:t>
            </a:r>
            <a:r>
              <a:rPr lang="en-US" sz="2000" dirty="0"/>
              <a:t>)</a:t>
            </a:r>
          </a:p>
        </p:txBody>
      </p:sp>
    </p:spTree>
    <p:extLst>
      <p:ext uri="{BB962C8B-B14F-4D97-AF65-F5344CB8AC3E}">
        <p14:creationId xmlns:p14="http://schemas.microsoft.com/office/powerpoint/2010/main" val="145171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file systems</a:t>
            </a:r>
          </a:p>
        </p:txBody>
      </p:sp>
      <p:sp>
        <p:nvSpPr>
          <p:cNvPr id="3" name="Content Placeholder 2"/>
          <p:cNvSpPr>
            <a:spLocks noGrp="1"/>
          </p:cNvSpPr>
          <p:nvPr>
            <p:ph idx="1"/>
          </p:nvPr>
        </p:nvSpPr>
        <p:spPr/>
        <p:txBody>
          <a:bodyPr>
            <a:normAutofit fontScale="92500" lnSpcReduction="10000"/>
          </a:bodyPr>
          <a:lstStyle/>
          <a:p>
            <a:r>
              <a:rPr lang="en-US" sz="2400" dirty="0"/>
              <a:t>A DFS may be suitable when</a:t>
            </a:r>
          </a:p>
          <a:p>
            <a:pPr lvl="1"/>
            <a:r>
              <a:rPr lang="en-US" sz="2000" dirty="0"/>
              <a:t>Files are enormous (maybe a TB or more)</a:t>
            </a:r>
          </a:p>
          <a:p>
            <a:pPr lvl="1"/>
            <a:r>
              <a:rPr lang="en-US" sz="2000" dirty="0"/>
              <a:t>Files are rarely updated.  They are appended or read sequentially (read or write random access not required)</a:t>
            </a:r>
          </a:p>
          <a:p>
            <a:r>
              <a:rPr lang="en-US" sz="2400" dirty="0"/>
              <a:t>Files are divided into </a:t>
            </a:r>
            <a:r>
              <a:rPr lang="en-US" sz="2400" b="1" dirty="0"/>
              <a:t>chunks.</a:t>
            </a:r>
          </a:p>
          <a:p>
            <a:r>
              <a:rPr lang="en-US" sz="2400" dirty="0"/>
              <a:t>Typically (e.g., HDFS), chunks are 64MB and are replicated 3 times at 3 different compute nodes (on 3 different racks).</a:t>
            </a:r>
          </a:p>
          <a:p>
            <a:r>
              <a:rPr lang="en-US" sz="2400" dirty="0"/>
              <a:t>The </a:t>
            </a:r>
            <a:r>
              <a:rPr lang="en-US" sz="2400" b="1" dirty="0"/>
              <a:t>name node</a:t>
            </a:r>
            <a:r>
              <a:rPr lang="en-US" sz="2400" dirty="0"/>
              <a:t> (or master node) for a file stores where the chunks are to be found.  </a:t>
            </a:r>
          </a:p>
          <a:p>
            <a:r>
              <a:rPr lang="en-US" sz="2400" dirty="0"/>
              <a:t>The name node is replicated and the directory for the file system knows where to find the copies</a:t>
            </a:r>
          </a:p>
          <a:p>
            <a:r>
              <a:rPr lang="en-US" sz="2400" dirty="0"/>
              <a:t>The directory itself can be replicated and all users know where the directory copies are. </a:t>
            </a:r>
          </a:p>
          <a:p>
            <a:endParaRPr lang="en-US" sz="2400" dirty="0"/>
          </a:p>
        </p:txBody>
      </p:sp>
    </p:spTree>
    <p:extLst>
      <p:ext uri="{BB962C8B-B14F-4D97-AF65-F5344CB8AC3E}">
        <p14:creationId xmlns:p14="http://schemas.microsoft.com/office/powerpoint/2010/main" val="329099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endParaRPr lang="en-US" dirty="0"/>
          </a:p>
        </p:txBody>
      </p:sp>
      <p:sp>
        <p:nvSpPr>
          <p:cNvPr id="3" name="Content Placeholder 2"/>
          <p:cNvSpPr>
            <a:spLocks noGrp="1"/>
          </p:cNvSpPr>
          <p:nvPr>
            <p:ph idx="1"/>
          </p:nvPr>
        </p:nvSpPr>
        <p:spPr/>
        <p:txBody>
          <a:bodyPr>
            <a:normAutofit/>
          </a:bodyPr>
          <a:lstStyle/>
          <a:p>
            <a:r>
              <a:rPr lang="en-US" sz="2400" dirty="0"/>
              <a:t>a computing paradigm</a:t>
            </a:r>
          </a:p>
          <a:p>
            <a:r>
              <a:rPr lang="en-US" sz="2400" dirty="0"/>
              <a:t>developed by Google for indexing web pages and </a:t>
            </a:r>
            <a:r>
              <a:rPr lang="en-US" sz="2400" dirty="0">
                <a:hlinkClick r:id="rId2"/>
              </a:rPr>
              <a:t>published</a:t>
            </a:r>
            <a:r>
              <a:rPr lang="en-US" sz="2400" dirty="0"/>
              <a:t> in 2004</a:t>
            </a:r>
          </a:p>
          <a:p>
            <a:r>
              <a:rPr lang="en-US" sz="2400" dirty="0"/>
              <a:t>open-source implementation </a:t>
            </a:r>
            <a:r>
              <a:rPr lang="en-US" sz="2400" dirty="0" err="1"/>
              <a:t>Hadoop</a:t>
            </a:r>
            <a:r>
              <a:rPr lang="en-US" sz="2400" dirty="0"/>
              <a:t> first made available by Yahoo in 2005</a:t>
            </a:r>
          </a:p>
          <a:p>
            <a:r>
              <a:rPr lang="en-US" sz="2400" dirty="0"/>
              <a:t>All you write are two functions </a:t>
            </a:r>
            <a:r>
              <a:rPr lang="en-US" sz="2400" b="1" i="1" dirty="0"/>
              <a:t>Map()</a:t>
            </a:r>
            <a:r>
              <a:rPr lang="en-US" sz="2400" dirty="0"/>
              <a:t> and </a:t>
            </a:r>
            <a:r>
              <a:rPr lang="en-US" sz="2400" b="1" i="1" dirty="0"/>
              <a:t>Reduce()</a:t>
            </a:r>
          </a:p>
          <a:p>
            <a:r>
              <a:rPr lang="en-US" sz="2400" dirty="0"/>
              <a:t>The system manages the parallel execution and coordination of the tasks that execute Map and Reduce, as well as dealing with the possibility that one of these tasks might fail.</a:t>
            </a:r>
          </a:p>
          <a:p>
            <a:pPr marL="0" indent="0">
              <a:buNone/>
            </a:pPr>
            <a:endParaRPr lang="en-US" sz="2400" dirty="0"/>
          </a:p>
        </p:txBody>
      </p:sp>
    </p:spTree>
    <p:extLst>
      <p:ext uri="{BB962C8B-B14F-4D97-AF65-F5344CB8AC3E}">
        <p14:creationId xmlns:p14="http://schemas.microsoft.com/office/powerpoint/2010/main" val="380154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35915"/>
            <a:ext cx="9144000" cy="4873518"/>
          </a:xfrm>
          <a:prstGeom prst="rect">
            <a:avLst/>
          </a:prstGeom>
        </p:spPr>
      </p:pic>
      <p:sp>
        <p:nvSpPr>
          <p:cNvPr id="7" name="Title 6"/>
          <p:cNvSpPr>
            <a:spLocks noGrp="1"/>
          </p:cNvSpPr>
          <p:nvPr>
            <p:ph type="title"/>
          </p:nvPr>
        </p:nvSpPr>
        <p:spPr/>
        <p:txBody>
          <a:bodyPr/>
          <a:lstStyle/>
          <a:p>
            <a:r>
              <a:rPr lang="en-US" dirty="0"/>
              <a:t>Original 2004 Google Paper</a:t>
            </a:r>
          </a:p>
        </p:txBody>
      </p:sp>
    </p:spTree>
    <p:extLst>
      <p:ext uri="{BB962C8B-B14F-4D97-AF65-F5344CB8AC3E}">
        <p14:creationId xmlns:p14="http://schemas.microsoft.com/office/powerpoint/2010/main" val="33044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Yahoo 2007</a:t>
            </a:r>
          </a:p>
        </p:txBody>
      </p:sp>
      <p:pic>
        <p:nvPicPr>
          <p:cNvPr id="4" name="Picture 3"/>
          <p:cNvPicPr>
            <a:picLocks noChangeAspect="1"/>
          </p:cNvPicPr>
          <p:nvPr/>
        </p:nvPicPr>
        <p:blipFill>
          <a:blip r:embed="rId2"/>
          <a:stretch>
            <a:fillRect/>
          </a:stretch>
        </p:blipFill>
        <p:spPr>
          <a:xfrm>
            <a:off x="12700" y="2222500"/>
            <a:ext cx="9118600" cy="2400300"/>
          </a:xfrm>
          <a:prstGeom prst="rect">
            <a:avLst/>
          </a:prstGeom>
        </p:spPr>
      </p:pic>
    </p:spTree>
    <p:extLst>
      <p:ext uri="{BB962C8B-B14F-4D97-AF65-F5344CB8AC3E}">
        <p14:creationId xmlns:p14="http://schemas.microsoft.com/office/powerpoint/2010/main" val="250806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a:t>
            </a:r>
          </a:p>
        </p:txBody>
      </p:sp>
      <p:sp>
        <p:nvSpPr>
          <p:cNvPr id="3" name="Content Placeholder 2"/>
          <p:cNvSpPr>
            <a:spLocks noGrp="1"/>
          </p:cNvSpPr>
          <p:nvPr>
            <p:ph idx="1"/>
          </p:nvPr>
        </p:nvSpPr>
        <p:spPr/>
        <p:txBody>
          <a:bodyPr/>
          <a:lstStyle/>
          <a:p>
            <a:r>
              <a:rPr lang="en-US" dirty="0"/>
              <a:t>Find a small piece of paper and write your university and number of siblings on it</a:t>
            </a:r>
            <a:r>
              <a:rPr lang="en-US" b="1" dirty="0"/>
              <a:t>. </a:t>
            </a:r>
            <a:endParaRPr lang="en-US" dirty="0"/>
          </a:p>
        </p:txBody>
      </p:sp>
      <p:sp>
        <p:nvSpPr>
          <p:cNvPr id="4" name="Rectangle 3"/>
          <p:cNvSpPr/>
          <p:nvPr/>
        </p:nvSpPr>
        <p:spPr>
          <a:xfrm>
            <a:off x="1762849" y="3274530"/>
            <a:ext cx="5160210" cy="2312737"/>
          </a:xfrm>
          <a:prstGeom prst="rect">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chemeClr val="tx1"/>
                </a:solidFill>
              </a:rPr>
              <a:t>Sussex</a:t>
            </a:r>
            <a:br>
              <a:rPr lang="en-US" sz="3600" dirty="0">
                <a:solidFill>
                  <a:schemeClr val="tx1"/>
                </a:solidFill>
              </a:rPr>
            </a:br>
            <a:r>
              <a:rPr lang="en-US" sz="3600" dirty="0">
                <a:solidFill>
                  <a:schemeClr val="tx1"/>
                </a:solidFill>
              </a:rPr>
              <a:t>3</a:t>
            </a:r>
          </a:p>
        </p:txBody>
      </p:sp>
    </p:spTree>
    <p:extLst>
      <p:ext uri="{BB962C8B-B14F-4D97-AF65-F5344CB8AC3E}">
        <p14:creationId xmlns:p14="http://schemas.microsoft.com/office/powerpoint/2010/main" val="18438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4689</TotalTime>
  <Words>1119</Words>
  <Application>Microsoft Macintosh PowerPoint</Application>
  <PresentationFormat>On-screen Show (4:3)</PresentationFormat>
  <Paragraphs>147</Paragraphs>
  <Slides>27</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Montserrat</vt:lpstr>
      <vt:lpstr>Office Theme</vt:lpstr>
      <vt:lpstr>Map-Reduce and Scaling Big Data Processing</vt:lpstr>
      <vt:lpstr>Contents</vt:lpstr>
      <vt:lpstr>Data centres</vt:lpstr>
      <vt:lpstr>Fault tolerance</vt:lpstr>
      <vt:lpstr>Distributed file systems</vt:lpstr>
      <vt:lpstr>MapReduce</vt:lpstr>
      <vt:lpstr>Original 2004 Google Paper</vt:lpstr>
      <vt:lpstr>Yahoo 2007</vt:lpstr>
      <vt:lpstr>Class Exercise</vt:lpstr>
      <vt:lpstr>Pictorially</vt:lpstr>
      <vt:lpstr>Google’s early use of MR Map Reduce programs in their code repository</vt:lpstr>
      <vt:lpstr>A first MapReduce algorithm ...</vt:lpstr>
      <vt:lpstr>PowerPoint Presentation</vt:lpstr>
      <vt:lpstr>Counting words with MapReduce</vt:lpstr>
      <vt:lpstr>Map Reduce example in words</vt:lpstr>
      <vt:lpstr>Efficiency</vt:lpstr>
      <vt:lpstr>Map/Shuffle/Reduce</vt:lpstr>
      <vt:lpstr>PowerPoint Presentation</vt:lpstr>
      <vt:lpstr>Map Reduce in Real Life</vt:lpstr>
      <vt:lpstr>Tuning</vt:lpstr>
      <vt:lpstr>Overview of the Execution of a MapReduce Program</vt:lpstr>
      <vt:lpstr>Coping with Node Failures</vt:lpstr>
      <vt:lpstr>When NOT to use MapReduce</vt:lpstr>
      <vt:lpstr>Apache Hadoop</vt:lpstr>
      <vt:lpstr>Components of Hadoop</vt:lpstr>
      <vt:lpstr>Summary</vt:lpstr>
      <vt:lpstr>Questions?</vt:lpstr>
    </vt:vector>
  </TitlesOfParts>
  <Company>WSO2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Fremantle</dc:creator>
  <cp:lastModifiedBy>Julie</cp:lastModifiedBy>
  <cp:revision>399</cp:revision>
  <dcterms:created xsi:type="dcterms:W3CDTF">2012-03-07T10:41:54Z</dcterms:created>
  <dcterms:modified xsi:type="dcterms:W3CDTF">2020-02-12T21:43:32Z</dcterms:modified>
</cp:coreProperties>
</file>