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317" r:id="rId11"/>
    <p:sldId id="296" r:id="rId12"/>
    <p:sldId id="297" r:id="rId13"/>
    <p:sldId id="272" r:id="rId14"/>
    <p:sldId id="280" r:id="rId15"/>
    <p:sldId id="302" r:id="rId16"/>
    <p:sldId id="303" r:id="rId17"/>
    <p:sldId id="267" r:id="rId18"/>
    <p:sldId id="300" r:id="rId19"/>
    <p:sldId id="301" r:id="rId20"/>
    <p:sldId id="308" r:id="rId21"/>
    <p:sldId id="305" r:id="rId22"/>
    <p:sldId id="304" r:id="rId23"/>
    <p:sldId id="306" r:id="rId24"/>
    <p:sldId id="307" r:id="rId25"/>
    <p:sldId id="319" r:id="rId26"/>
    <p:sldId id="318" r:id="rId27"/>
    <p:sldId id="282" r:id="rId28"/>
    <p:sldId id="278" r:id="rId29"/>
    <p:sldId id="316" r:id="rId30"/>
    <p:sldId id="276" r:id="rId31"/>
    <p:sldId id="268" r:id="rId32"/>
    <p:sldId id="283" r:id="rId33"/>
    <p:sldId id="277" r:id="rId34"/>
    <p:sldId id="274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128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HDFS = </a:t>
            </a:r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9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lineage = graph (DAG) of all of the parent RDDs of an RDD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Concentrate on</a:t>
            </a:r>
          </a:p>
          <a:p>
            <a:r>
              <a:rPr lang="en-US" dirty="0"/>
              <a:t>reduce()</a:t>
            </a:r>
          </a:p>
          <a:p>
            <a:r>
              <a:rPr lang="en-US" dirty="0"/>
              <a:t>collect()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9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</a:t>
            </a:r>
            <a:r>
              <a:rPr lang="en-US" dirty="0" err="1"/>
              <a:t>sortByKey</a:t>
            </a:r>
            <a:endParaRPr lang="en-US" dirty="0"/>
          </a:p>
          <a:p>
            <a:r>
              <a:rPr lang="en-US" dirty="0"/>
              <a:t>Is this faster than sorting the results in serial?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6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reduceByKey</a:t>
            </a:r>
            <a:r>
              <a:rPr lang="en-US" dirty="0"/>
              <a:t> are transformations whereas reduce is an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matei/papers/2012/nsdi_spark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matei/papers/2012/nsdi_spark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1" y="1400816"/>
            <a:ext cx="7916332" cy="198585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600" dirty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6000" dirty="0">
                <a:ea typeface="ヒラギノ角ゴ ProN W3" charset="0"/>
                <a:cs typeface="ヒラギノ角ゴ ProN W3" charset="0"/>
              </a:rPr>
              <a:t>Apache Spark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B2CC6D28-204D-694D-A764-4B310F7C6F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Julie Weeds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RDD Lineage</a:t>
            </a:r>
            <a:br>
              <a:rPr lang="en-US" dirty="0"/>
            </a:br>
            <a:r>
              <a:rPr lang="en-US" sz="3100" dirty="0"/>
              <a:t>(aka RDD operator graph and RDD dependency graph)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4" y="2233249"/>
            <a:ext cx="4521200" cy="325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BAF57-9DBD-7F4D-86DA-91A8870A7385}"/>
              </a:ext>
            </a:extLst>
          </p:cNvPr>
          <p:cNvSpPr txBox="1"/>
          <p:nvPr/>
        </p:nvSpPr>
        <p:spPr>
          <a:xfrm>
            <a:off x="6536267" y="2963333"/>
            <a:ext cx="2150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RDDs depend on which other RDDs?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is it important that it is a DAG?</a:t>
            </a:r>
          </a:p>
        </p:txBody>
      </p:sp>
    </p:spTree>
    <p:extLst>
      <p:ext uri="{BB962C8B-B14F-4D97-AF65-F5344CB8AC3E}">
        <p14:creationId xmlns:p14="http://schemas.microsoft.com/office/powerpoint/2010/main" val="105338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Narrow and Wide dependencies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http://www.cs.berkeley.edu/~matei/papers/2012/nsdi_spark.pdf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Narrow dependencies:</a:t>
            </a:r>
            <a:br>
              <a:rPr lang="en-US" sz="1400" b="1" dirty="0"/>
            </a:br>
            <a:r>
              <a:rPr lang="en-US" sz="1400" dirty="0"/>
              <a:t>Each partition of the parent is used by one child partition</a:t>
            </a:r>
          </a:p>
          <a:p>
            <a:r>
              <a:rPr lang="en-US" sz="1400" b="1" dirty="0"/>
              <a:t>Wide Dependencies:</a:t>
            </a:r>
            <a:br>
              <a:rPr lang="en-US" sz="1400" b="1" dirty="0"/>
            </a:br>
            <a:r>
              <a:rPr lang="en-US" sz="1400" dirty="0"/>
              <a:t>multiple child dependencies depend upon it</a:t>
            </a:r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How Spark computes jobs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http://www.cs.berkeley.edu/~matei/papers/2012/nsdi_spark.pdf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Boxes</a:t>
            </a:r>
            <a:r>
              <a:rPr lang="en-US" b="1" dirty="0"/>
              <a:t> </a:t>
            </a:r>
            <a:r>
              <a:rPr lang="en-US" dirty="0"/>
              <a:t>with 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Partitions</a:t>
            </a:r>
            <a:r>
              <a:rPr lang="en-US" dirty="0"/>
              <a:t> are shaded rectangles, in 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run an action on RDD</a:t>
            </a:r>
          </a:p>
          <a:p>
            <a:r>
              <a:rPr lang="en-US" dirty="0"/>
              <a:t>G, 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narrow transformations inside each stage.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Spark sorting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cluster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code in:</a:t>
            </a:r>
          </a:p>
          <a:p>
            <a:pPr lvl="1"/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SQL</a:t>
            </a:r>
          </a:p>
          <a:p>
            <a:r>
              <a:rPr lang="en-US" dirty="0"/>
              <a:t>We will be using Python and SQL in the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After you leave here you can use anything you like </a:t>
            </a:r>
          </a:p>
          <a:p>
            <a:pPr lvl="1"/>
            <a:r>
              <a:rPr lang="en-US" dirty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Key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RDD</a:t>
            </a:r>
          </a:p>
          <a:p>
            <a:pPr lvl="1"/>
            <a:r>
              <a:rPr lang="en-US" dirty="0"/>
              <a:t>Think of it like an array</a:t>
            </a:r>
          </a:p>
          <a:p>
            <a:pPr lvl="1"/>
            <a:r>
              <a:rPr lang="en-US" dirty="0"/>
              <a:t>You can do map/reduce operations on it</a:t>
            </a:r>
          </a:p>
          <a:p>
            <a:pPr lvl="2"/>
            <a:r>
              <a:rPr lang="en-US" dirty="0"/>
              <a:t>And others</a:t>
            </a:r>
          </a:p>
          <a:p>
            <a:pPr lvl="1"/>
            <a:r>
              <a:rPr lang="en-US" dirty="0"/>
              <a:t>But you can’t assume everything is run on one machine</a:t>
            </a:r>
          </a:p>
          <a:p>
            <a:pPr lvl="1"/>
            <a:r>
              <a:rPr lang="en-US" dirty="0"/>
              <a:t>Unless you explicitly force that using </a:t>
            </a:r>
            <a:r>
              <a:rPr lang="en-US" dirty="0" err="1"/>
              <a:t>forEach</a:t>
            </a:r>
            <a:r>
              <a:rPr lang="en-US" dirty="0"/>
              <a:t>() or collect()</a:t>
            </a:r>
          </a:p>
          <a:p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Just like a Pandas </a:t>
            </a:r>
            <a:r>
              <a:rPr lang="en-US" dirty="0" err="1"/>
              <a:t>DataFrame</a:t>
            </a:r>
            <a:r>
              <a:rPr lang="en-US" dirty="0"/>
              <a:t> except distributed across machines and threads</a:t>
            </a:r>
          </a:p>
          <a:p>
            <a:r>
              <a:rPr lang="en-US" dirty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RDD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Typical operations include</a:t>
            </a:r>
          </a:p>
          <a:p>
            <a:pPr lvl="1"/>
            <a:r>
              <a:rPr lang="en-US" dirty="0"/>
              <a:t>map: apply a function to each line/element</a:t>
            </a:r>
          </a:p>
          <a:p>
            <a:pPr lvl="1"/>
            <a:r>
              <a:rPr lang="en-US" dirty="0" err="1"/>
              <a:t>flatMap</a:t>
            </a:r>
            <a:r>
              <a:rPr lang="en-US" dirty="0"/>
              <a:t>: can return a sequence not just an element</a:t>
            </a:r>
          </a:p>
          <a:p>
            <a:pPr lvl="1"/>
            <a:r>
              <a:rPr lang="en-US" dirty="0"/>
              <a:t>filter: return element if </a:t>
            </a:r>
            <a:r>
              <a:rPr lang="en-US" dirty="0" err="1"/>
              <a:t>func</a:t>
            </a:r>
            <a:r>
              <a:rPr lang="en-US" dirty="0"/>
              <a:t>(element) is true</a:t>
            </a:r>
          </a:p>
          <a:p>
            <a:pPr lvl="1"/>
            <a:r>
              <a:rPr lang="en-US" dirty="0" err="1"/>
              <a:t>reduceByKey</a:t>
            </a:r>
            <a:r>
              <a:rPr lang="en-US" dirty="0"/>
              <a:t>: reduces a set of [K,V] key/value pairs</a:t>
            </a:r>
          </a:p>
          <a:p>
            <a:pPr lvl="1"/>
            <a:r>
              <a:rPr lang="en-US" dirty="0"/>
              <a:t>reduce: apply a reducer function</a:t>
            </a:r>
          </a:p>
          <a:p>
            <a:pPr lvl="1"/>
            <a:r>
              <a:rPr lang="en-US" dirty="0"/>
              <a:t>collect: get all the results back to the master (driver) server in the cluster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: apply a function across each element</a:t>
            </a:r>
          </a:p>
          <a:p>
            <a:r>
              <a:rPr lang="en-US" dirty="0"/>
              <a:t>Operations on RDDs will happen across machines</a:t>
            </a:r>
          </a:p>
          <a:p>
            <a:pPr lvl="1"/>
            <a:r>
              <a:rPr lang="en-US" dirty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RDD.map</a:t>
            </a:r>
            <a:r>
              <a:rPr lang="en-US" dirty="0"/>
              <a:t>(lambda x: </a:t>
            </a:r>
            <a:r>
              <a:rPr lang="is-IS" dirty="0"/>
              <a:t>…)</a:t>
            </a:r>
          </a:p>
          <a:p>
            <a:pPr lvl="1"/>
            <a:r>
              <a:rPr lang="is-IS" dirty="0"/>
              <a:t>Applies the lambda function to each element in the RDD</a:t>
            </a:r>
          </a:p>
          <a:p>
            <a:r>
              <a:rPr lang="is-IS" dirty="0"/>
              <a:t>RDD.flatMap(lambda x: ...)</a:t>
            </a:r>
          </a:p>
          <a:p>
            <a:pPr lvl="1"/>
            <a:r>
              <a:rPr lang="en-US" dirty="0"/>
              <a:t>The lambda produces a sequence of items that are then flattened into a single RDD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(V,V) -&gt; V</a:t>
            </a:r>
          </a:p>
          <a:p>
            <a:r>
              <a:rPr lang="en-US" dirty="0"/>
              <a:t>Takes pairs (K,V)</a:t>
            </a:r>
          </a:p>
          <a:p>
            <a:pPr lvl="1"/>
            <a:r>
              <a:rPr lang="en-US" dirty="0"/>
              <a:t>It will apply the function </a:t>
            </a:r>
            <a:r>
              <a:rPr lang="en-US" i="1" dirty="0"/>
              <a:t>within</a:t>
            </a:r>
            <a:r>
              <a:rPr lang="en-US" dirty="0"/>
              <a:t> the Key K</a:t>
            </a:r>
          </a:p>
          <a:p>
            <a:pPr lvl="1"/>
            <a:r>
              <a:rPr lang="en-US" dirty="0"/>
              <a:t>[(hello, 1), (hello, 1), (hello, 1), </a:t>
            </a:r>
            <a:br>
              <a:rPr lang="en-US" dirty="0"/>
            </a:br>
            <a:r>
              <a:rPr lang="en-US" dirty="0"/>
              <a:t>(world,1), (world, 1)]</a:t>
            </a:r>
            <a:br>
              <a:rPr lang="en-US" dirty="0"/>
            </a:br>
            <a:r>
              <a:rPr lang="en-US" i="1" dirty="0"/>
              <a:t>lambda </a:t>
            </a:r>
            <a:r>
              <a:rPr lang="en-US" i="1" dirty="0" err="1"/>
              <a:t>x,y</a:t>
            </a:r>
            <a:r>
              <a:rPr lang="en-US" i="1" dirty="0"/>
              <a:t>: </a:t>
            </a:r>
            <a:r>
              <a:rPr lang="en-US" i="1" dirty="0" err="1"/>
              <a:t>x+y</a:t>
            </a:r>
            <a:endParaRPr lang="en-US" i="1" dirty="0"/>
          </a:p>
          <a:p>
            <a:r>
              <a:rPr lang="en-US" dirty="0"/>
              <a:t>What is the result?</a:t>
            </a:r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marL="0" indent="0" eaLnBrk="1" hangingPunct="1">
              <a:buNone/>
            </a:pP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often need to bring the results back to a single thread to display them:</a:t>
            </a:r>
          </a:p>
          <a:p>
            <a:pPr lvl="1"/>
            <a:r>
              <a:rPr lang="en-US" dirty="0"/>
              <a:t>collect()</a:t>
            </a:r>
          </a:p>
          <a:p>
            <a:r>
              <a:rPr lang="en-US" dirty="0"/>
              <a:t>Alternatively you can save the results (which can happen in parallel)</a:t>
            </a:r>
          </a:p>
          <a:p>
            <a:pPr lvl="1"/>
            <a:r>
              <a:rPr lang="en-US" dirty="0" err="1"/>
              <a:t>RDD.saveAsTextFile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DataFrame.save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first()</a:t>
            </a:r>
          </a:p>
          <a:p>
            <a:pPr lvl="1"/>
            <a:r>
              <a:rPr lang="en-US" sz="1600" dirty="0"/>
              <a:t>Returns the first member of an RDD</a:t>
            </a:r>
          </a:p>
          <a:p>
            <a:r>
              <a:rPr lang="en-US" sz="2000" dirty="0"/>
              <a:t>take(10)</a:t>
            </a:r>
          </a:p>
          <a:p>
            <a:pPr lvl="1"/>
            <a:r>
              <a:rPr lang="en-US" sz="1600" dirty="0"/>
              <a:t>Returns the first 10 elements</a:t>
            </a:r>
          </a:p>
          <a:p>
            <a:r>
              <a:rPr lang="en-US" sz="2000" dirty="0"/>
              <a:t>sample(..)/</a:t>
            </a:r>
            <a:r>
              <a:rPr lang="en-US" sz="2000" dirty="0" err="1"/>
              <a:t>takeSample</a:t>
            </a:r>
            <a:r>
              <a:rPr lang="en-US" sz="2000" dirty="0"/>
              <a:t>(..)</a:t>
            </a:r>
          </a:p>
          <a:p>
            <a:pPr lvl="1"/>
            <a:r>
              <a:rPr lang="en-US" sz="1600" dirty="0"/>
              <a:t>Samples the RDD </a:t>
            </a:r>
          </a:p>
          <a:p>
            <a:pPr lvl="1"/>
            <a:r>
              <a:rPr lang="en-US" sz="1600" dirty="0"/>
              <a:t>Very useful for reducing a massive dataset to something workable while you are testing</a:t>
            </a:r>
          </a:p>
          <a:p>
            <a:r>
              <a:rPr lang="en-US" sz="2000" dirty="0"/>
              <a:t>count() </a:t>
            </a:r>
          </a:p>
          <a:p>
            <a:pPr lvl="1"/>
            <a:r>
              <a:rPr lang="en-US" sz="1600" dirty="0"/>
              <a:t>Counts the RDD</a:t>
            </a:r>
          </a:p>
          <a:p>
            <a:r>
              <a:rPr lang="en-US" sz="2000" dirty="0" err="1"/>
              <a:t>countByKey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Counts by key </a:t>
            </a:r>
          </a:p>
          <a:p>
            <a:pPr lvl="1"/>
            <a:r>
              <a:rPr lang="en-US" sz="1600" dirty="0"/>
              <a:t>Might have been useful in our word count example </a:t>
            </a:r>
            <a:r>
              <a:rPr lang="en-US" sz="1600" dirty="0">
                <a:sym typeface="Wingdings"/>
              </a:rPr>
              <a:t></a:t>
            </a:r>
          </a:p>
          <a:p>
            <a:r>
              <a:rPr lang="en-US" sz="2000" dirty="0" err="1"/>
              <a:t>forEach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288F-6985-6B4F-BA66-001762CE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and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0B6F-3B7E-B24B-84BA-F2A8407E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Transformations</a:t>
            </a:r>
            <a:r>
              <a:rPr lang="en-US" dirty="0"/>
              <a:t>: create a new RDD from an existing one</a:t>
            </a:r>
          </a:p>
          <a:p>
            <a:r>
              <a:rPr lang="en-US" b="1" dirty="0"/>
              <a:t>Actions</a:t>
            </a:r>
            <a:r>
              <a:rPr lang="en-US" dirty="0"/>
              <a:t>: return a value to the driver program after carrying out a computation</a:t>
            </a:r>
          </a:p>
          <a:p>
            <a:r>
              <a:rPr lang="en-US" dirty="0"/>
              <a:t>What are map(), reduce() and </a:t>
            </a:r>
            <a:r>
              <a:rPr lang="en-US" dirty="0" err="1"/>
              <a:t>reduceByKey</a:t>
            </a:r>
            <a:r>
              <a:rPr lang="en-US" dirty="0"/>
              <a:t>()?</a:t>
            </a:r>
          </a:p>
          <a:p>
            <a:r>
              <a:rPr lang="en-US" dirty="0"/>
              <a:t>All transformations in Spark are </a:t>
            </a:r>
            <a:r>
              <a:rPr lang="en-US" b="1" dirty="0"/>
              <a:t>lazy</a:t>
            </a:r>
            <a:r>
              <a:rPr lang="en-US" dirty="0"/>
              <a:t>: only carried out when needed by an 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70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61DC-A588-1E48-846B-01892F24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and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10EA-A19D-EA49-B94E-7FD5C256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serialization</a:t>
            </a:r>
            <a:r>
              <a:rPr lang="en-GB" dirty="0"/>
              <a:t> = converting an object into a sequence of bytes which can be persisted to a disk or database or can be sent through streams. </a:t>
            </a:r>
          </a:p>
          <a:p>
            <a:r>
              <a:rPr lang="en-GB" b="1" dirty="0"/>
              <a:t>deserialization</a:t>
            </a:r>
            <a:r>
              <a:rPr lang="en-GB" dirty="0"/>
              <a:t> =  creating object from sequence of bytes.</a:t>
            </a:r>
          </a:p>
          <a:p>
            <a:r>
              <a:rPr lang="en-GB" dirty="0"/>
              <a:t> may be necessary for persistence of data</a:t>
            </a:r>
          </a:p>
          <a:p>
            <a:r>
              <a:rPr lang="en-GB" dirty="0"/>
              <a:t>but avoid unnecessary serializations and deserializations (e.g., RDD </a:t>
            </a:r>
            <a:r>
              <a:rPr lang="en-GB" dirty="0">
                <a:sym typeface="Wingdings" pitchFamily="2" charset="2"/>
              </a:rPr>
              <a:t> DF  RDD)</a:t>
            </a:r>
          </a:p>
          <a:p>
            <a:r>
              <a:rPr lang="en-GB" dirty="0">
                <a:sym typeface="Wingdings" pitchFamily="2" charset="2"/>
              </a:rPr>
              <a:t>why?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4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Lambda’s are unnamed functions</a:t>
            </a:r>
          </a:p>
          <a:p>
            <a:pPr lvl="1"/>
            <a:r>
              <a:rPr lang="en-US" dirty="0"/>
              <a:t>From Alonzo Church’s 1930s work on the Lambda Calculus</a:t>
            </a:r>
          </a:p>
          <a:p>
            <a:r>
              <a:rPr lang="en-US" dirty="0"/>
              <a:t>In Python, 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f = lambda x: </a:t>
            </a:r>
            <a:r>
              <a:rPr lang="en-US" dirty="0" err="1"/>
              <a:t>x.split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g = lambda </a:t>
            </a:r>
            <a:r>
              <a:rPr lang="en-US" dirty="0" err="1"/>
              <a:t>x,y</a:t>
            </a:r>
            <a:r>
              <a:rPr lang="en-US" dirty="0"/>
              <a:t>: </a:t>
            </a:r>
            <a:r>
              <a:rPr lang="en-US" dirty="0" err="1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Tuples</a:t>
            </a:r>
            <a:br>
              <a:rPr lang="en-US" dirty="0"/>
            </a:br>
            <a:r>
              <a:rPr lang="en-US" dirty="0"/>
              <a:t>Clever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tuple in Python is just (</a:t>
            </a:r>
            <a:r>
              <a:rPr lang="en-US" dirty="0" err="1"/>
              <a:t>x,y</a:t>
            </a:r>
            <a:r>
              <a:rPr lang="en-US" dirty="0"/>
              <a:t>) or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have tuples in tuples:</a:t>
            </a:r>
          </a:p>
          <a:p>
            <a:pPr marL="0" indent="0">
              <a:buNone/>
            </a:pPr>
            <a:r>
              <a:rPr lang="en-US" dirty="0"/>
              <a:t>	(x, (</a:t>
            </a:r>
            <a:r>
              <a:rPr lang="en-US" dirty="0" err="1"/>
              <a:t>y,w</a:t>
            </a:r>
            <a:r>
              <a:rPr lang="en-US" dirty="0"/>
              <a:t>), 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parameters do the following functions take and return?</a:t>
            </a:r>
          </a:p>
          <a:p>
            <a:pPr marL="0" indent="0">
              <a:buNone/>
            </a:pPr>
            <a:r>
              <a:rPr lang="en-US" dirty="0"/>
              <a:t>lambda </a:t>
            </a:r>
            <a:r>
              <a:rPr lang="en-US" dirty="0" err="1"/>
              <a:t>x,y</a:t>
            </a:r>
            <a:r>
              <a:rPr lang="en-US" dirty="0"/>
              <a:t>: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lambda (</a:t>
            </a:r>
            <a:r>
              <a:rPr lang="en-US" dirty="0" err="1"/>
              <a:t>x,y</a:t>
            </a:r>
            <a:r>
              <a:rPr lang="en-US" dirty="0"/>
              <a:t>):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lambda (</a:t>
            </a:r>
            <a:r>
              <a:rPr lang="en-US" dirty="0" err="1"/>
              <a:t>w,v</a:t>
            </a:r>
            <a:r>
              <a:rPr lang="en-US" dirty="0"/>
              <a:t>),(</a:t>
            </a:r>
            <a:r>
              <a:rPr lang="en-US" dirty="0" err="1"/>
              <a:t>x,y</a:t>
            </a:r>
            <a:r>
              <a:rPr lang="en-US" dirty="0"/>
              <a:t>): ((</a:t>
            </a:r>
            <a:r>
              <a:rPr lang="en-US" dirty="0" err="1"/>
              <a:t>w+x</a:t>
            </a:r>
            <a:r>
              <a:rPr lang="en-US" dirty="0"/>
              <a:t>), (</a:t>
            </a:r>
            <a:r>
              <a:rPr lang="en-US" dirty="0" err="1"/>
              <a:t>v+y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lambda (x,(</a:t>
            </a:r>
            <a:r>
              <a:rPr lang="en-US" dirty="0" err="1"/>
              <a:t>y,z</a:t>
            </a:r>
            <a:r>
              <a:rPr lang="en-US" dirty="0"/>
              <a:t>)): (</a:t>
            </a:r>
            <a:r>
              <a:rPr lang="en-US" dirty="0" err="1"/>
              <a:t>x,y+z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Hadoop</a:t>
            </a:r>
            <a:r>
              <a:rPr lang="en-US" dirty="0"/>
              <a:t> is fundamentally all about Map Reduce</a:t>
            </a:r>
          </a:p>
          <a:p>
            <a:pPr lvl="1"/>
            <a:r>
              <a:rPr lang="en-US" dirty="0"/>
              <a:t>Though v2 did allow for other approaches</a:t>
            </a:r>
          </a:p>
          <a:p>
            <a:r>
              <a:rPr lang="en-US" dirty="0"/>
              <a:t>Based on cheap commodity hardware</a:t>
            </a:r>
          </a:p>
          <a:p>
            <a:r>
              <a:rPr lang="en-US" dirty="0"/>
              <a:t>But</a:t>
            </a:r>
            <a:r>
              <a:rPr lang="is-IS" dirty="0"/>
              <a:t>….</a:t>
            </a:r>
          </a:p>
          <a:p>
            <a:pPr lvl="1"/>
            <a:r>
              <a:rPr lang="is-IS" dirty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sc</a:t>
            </a:r>
            <a:r>
              <a:rPr lang="en-US" sz="2000" dirty="0"/>
              <a:t> = </a:t>
            </a:r>
            <a:r>
              <a:rPr lang="en-US" sz="2000" dirty="0" err="1"/>
              <a:t>SparkContext</a:t>
            </a:r>
            <a:r>
              <a:rPr lang="en-US" sz="2000" dirty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books = </a:t>
            </a:r>
            <a:r>
              <a:rPr lang="en-US" sz="2000" dirty="0" err="1"/>
              <a:t>sc.textFile</a:t>
            </a:r>
            <a:r>
              <a:rPr lang="en-US" sz="2000" dirty="0"/>
              <a:t>(“books/*”)</a:t>
            </a:r>
          </a:p>
          <a:p>
            <a:pPr marL="0" indent="0">
              <a:buNone/>
            </a:pPr>
            <a:r>
              <a:rPr lang="en-US" sz="2000" dirty="0" err="1"/>
              <a:t>mysplit</a:t>
            </a:r>
            <a:r>
              <a:rPr lang="en-US" sz="2000" dirty="0"/>
              <a:t>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/>
              <a:t>numbered = </a:t>
            </a:r>
            <a:r>
              <a:rPr lang="en-US" sz="2000" dirty="0" err="1"/>
              <a:t>mysplit.map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(</a:t>
            </a:r>
            <a:r>
              <a:rPr lang="en-US" sz="2000" dirty="0" err="1"/>
              <a:t>k,v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doesn’t work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1)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cluster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count across a 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Accumulators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>
                <a:latin typeface="Lucida Console"/>
                <a:cs typeface="Lucida Console"/>
              </a:rPr>
              <a:t>acc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sc.accumulator</a:t>
            </a:r>
            <a:r>
              <a:rPr lang="en-US" sz="2800" dirty="0">
                <a:latin typeface="Lucida Console"/>
                <a:cs typeface="Lucida Console"/>
              </a:rPr>
              <a:t>(0)</a:t>
            </a: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	</a:t>
            </a: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  <a:br>
              <a:rPr lang="en-US" sz="2800" dirty="0">
                <a:latin typeface="Lucida Console"/>
                <a:cs typeface="Lucida Console"/>
              </a:rPr>
            </a:br>
            <a:r>
              <a:rPr lang="en-US" sz="2800" dirty="0">
                <a:latin typeface="Lucida Console"/>
                <a:cs typeface="Lucida Console"/>
              </a:rPr>
              <a:t>	</a:t>
            </a: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</a:t>
            </a:r>
            <a:r>
              <a:rPr lang="en-US" sz="2800" dirty="0" err="1">
                <a:latin typeface="Lucida Console"/>
                <a:cs typeface="Lucida Console"/>
              </a:rPr>
              <a:t>acc.add</a:t>
            </a:r>
            <a:r>
              <a:rPr lang="en-US" sz="2800" dirty="0">
                <a:latin typeface="Lucida Console"/>
                <a:cs typeface="Lucida Console"/>
              </a:rPr>
              <a:t>(1))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also doesn’t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Of course this </a:t>
            </a:r>
            <a:r>
              <a:rPr lang="en-US" i="1" dirty="0"/>
              <a:t>will</a:t>
            </a:r>
            <a:r>
              <a:rPr lang="en-US" dirty="0"/>
              <a:t> work when you test in local mode</a:t>
            </a:r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Model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and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does everything via replicated disk images</a:t>
            </a:r>
          </a:p>
          <a:p>
            <a:r>
              <a:rPr lang="en-US" dirty="0"/>
              <a:t>Intermediate results are stored on disk</a:t>
            </a:r>
          </a:p>
          <a:p>
            <a:pPr lvl="1"/>
            <a:r>
              <a:rPr lang="en-US" dirty="0"/>
              <a:t>Slow for many operations</a:t>
            </a:r>
          </a:p>
          <a:p>
            <a:pPr lvl="1"/>
            <a:r>
              <a:rPr lang="en-US" dirty="0"/>
              <a:t>Including Machine Learning</a:t>
            </a:r>
          </a:p>
          <a:p>
            <a:pPr lvl="1"/>
            <a:r>
              <a:rPr lang="en-US" dirty="0"/>
              <a:t>No support for interactive processing</a:t>
            </a:r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model based on memory</a:t>
            </a:r>
          </a:p>
          <a:p>
            <a:pPr lvl="1"/>
            <a:r>
              <a:rPr lang="en-US" dirty="0"/>
              <a:t>Based on Directed Acyclic Graphs (DAGs)</a:t>
            </a:r>
          </a:p>
          <a:p>
            <a:pPr lvl="1"/>
            <a:r>
              <a:rPr lang="en-US" dirty="0"/>
              <a:t>And partitions</a:t>
            </a:r>
          </a:p>
          <a:p>
            <a:endParaRPr lang="en-US" dirty="0"/>
          </a:p>
          <a:p>
            <a:r>
              <a:rPr lang="en-US" dirty="0"/>
              <a:t>What about reliability?</a:t>
            </a:r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DAG</a:t>
            </a:r>
            <a:br>
              <a:rPr lang="en-US" dirty="0"/>
            </a:br>
            <a:r>
              <a:rPr lang="en-US" sz="2700" dirty="0"/>
              <a:t>Directed Acyclic Graph</a:t>
            </a:r>
            <a:br>
              <a:rPr lang="en-US" sz="2700" dirty="0"/>
            </a:br>
            <a:r>
              <a:rPr lang="en-US" dirty="0"/>
              <a:t>No Loops!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Started in 2009 at UC Berkeley</a:t>
            </a:r>
          </a:p>
          <a:p>
            <a:r>
              <a:rPr lang="en-US" dirty="0"/>
              <a:t>Donated to Apache in 2013</a:t>
            </a:r>
          </a:p>
          <a:p>
            <a:r>
              <a:rPr lang="en-US" dirty="0"/>
              <a:t>Written on top of JVM mainly in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10x-100x faster than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Supports coding in:</a:t>
            </a:r>
          </a:p>
          <a:p>
            <a:pPr lvl="1"/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r>
              <a:rPr lang="en-US" dirty="0"/>
              <a:t>Supports an interactive shell</a:t>
            </a:r>
          </a:p>
          <a:p>
            <a:r>
              <a:rPr lang="en-US" dirty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Resilient Distributed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collection of data </a:t>
            </a:r>
          </a:p>
          <a:p>
            <a:pPr lvl="1"/>
            <a:r>
              <a:rPr lang="en-US" dirty="0"/>
              <a:t>Partitioned across multiple machines</a:t>
            </a:r>
          </a:p>
          <a:p>
            <a:r>
              <a:rPr lang="en-US" dirty="0"/>
              <a:t>Logs the lineage of the current data</a:t>
            </a:r>
          </a:p>
          <a:p>
            <a:pPr lvl="1"/>
            <a:r>
              <a:rPr lang="en-US" dirty="0"/>
              <a:t>If there is a failure, recreate the data</a:t>
            </a:r>
          </a:p>
          <a:p>
            <a:pPr lvl="1"/>
            <a:r>
              <a:rPr lang="en-US" dirty="0"/>
              <a:t>Solves the reliability problem</a:t>
            </a:r>
          </a:p>
          <a:p>
            <a:r>
              <a:rPr lang="en-US" dirty="0"/>
              <a:t>Developers can specify the </a:t>
            </a:r>
            <a:r>
              <a:rPr lang="en-US" i="1" dirty="0"/>
              <a:t>persistence</a:t>
            </a:r>
            <a:r>
              <a:rPr lang="en-US" dirty="0"/>
              <a:t> and </a:t>
            </a:r>
            <a:r>
              <a:rPr lang="en-US" i="1" dirty="0"/>
              <a:t>partitioning</a:t>
            </a:r>
            <a:r>
              <a:rPr lang="en-US" dirty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1069</Words>
  <Application>Microsoft Macintosh PowerPoint</Application>
  <PresentationFormat>On-screen Show (4:3)</PresentationFormat>
  <Paragraphs>205</Paragraphs>
  <Slides>35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Lucida Console</vt:lpstr>
      <vt:lpstr>Montserrat</vt:lpstr>
      <vt:lpstr>Office Theme</vt:lpstr>
      <vt:lpstr>Big Data Engineering  Apache Spark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RDD Lineage (aka RDD operator graph and RDD dependency graph)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Transformations and Actions</vt:lpstr>
      <vt:lpstr>Serialization and Deserialization</vt:lpstr>
      <vt:lpstr>Serialization</vt:lpstr>
      <vt:lpstr>Lambda syntax</vt:lpstr>
      <vt:lpstr>Tuples Clever pattern matching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Questions?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393</cp:revision>
  <dcterms:created xsi:type="dcterms:W3CDTF">2012-03-07T10:41:54Z</dcterms:created>
  <dcterms:modified xsi:type="dcterms:W3CDTF">2020-02-13T07:52:10Z</dcterms:modified>
</cp:coreProperties>
</file>