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handoutMasterIdLst>
    <p:handoutMasterId r:id="rId10"/>
  </p:handoutMasterIdLst>
  <p:sldIdLst>
    <p:sldId id="257" r:id="rId2"/>
    <p:sldId id="261" r:id="rId3"/>
    <p:sldId id="263" r:id="rId4"/>
    <p:sldId id="266" r:id="rId5"/>
    <p:sldId id="267" r:id="rId6"/>
    <p:sldId id="262" r:id="rId7"/>
    <p:sldId id="265" r:id="rId8"/>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40FC4FFE-8987-4A26-B7F4-8A516F18ADAE}">
      <dgm:prSet/>
      <dgm:spPr/>
      <dgm:t>
        <a:bodyPr rtlCol="0"/>
        <a:lstStyle/>
        <a:p>
          <a:pPr rtl="0">
            <a:lnSpc>
              <a:spcPct val="100000"/>
            </a:lnSpc>
            <a:defRPr cap="all"/>
          </a:pPr>
          <a:r>
            <a:rPr lang="pt-br" dirty="0"/>
            <a:t>As “máquinas produtoras de texto’: Jusnaturalismo</a:t>
          </a:r>
        </a:p>
        <a:p>
          <a:pPr rtl="0">
            <a:lnSpc>
              <a:spcPct val="100000"/>
            </a:lnSpc>
            <a:defRPr cap="all"/>
          </a:pPr>
          <a:r>
            <a:rPr lang="pt-BR" dirty="0"/>
            <a:t>Positivismo</a:t>
          </a:r>
        </a:p>
        <a:p>
          <a:pPr rtl="0">
            <a:lnSpc>
              <a:spcPct val="100000"/>
            </a:lnSpc>
            <a:defRPr cap="all"/>
          </a:pPr>
          <a:r>
            <a:rPr lang="pt-BR" dirty="0"/>
            <a:t>Realismo Jurídico</a:t>
          </a:r>
        </a:p>
        <a:p>
          <a:pPr rtl="0">
            <a:lnSpc>
              <a:spcPct val="100000"/>
            </a:lnSpc>
            <a:defRPr cap="all"/>
          </a:pPr>
          <a:r>
            <a:rPr lang="pt-BR" dirty="0"/>
            <a:t>Tópica</a:t>
          </a:r>
          <a:endParaRPr lang="pt-br" dirty="0"/>
        </a:p>
      </dgm:t>
    </dgm:pt>
    <dgm:pt modelId="{CAD7EF86-FB23-41F6-BF42-040B36DEFDB1}" type="parTrans" cxnId="{C7AD8469-3C68-4AF9-AB82-79B0043AA120}">
      <dgm:prSet/>
      <dgm:spPr/>
      <dgm:t>
        <a:bodyPr rtlCol="0"/>
        <a:lstStyle/>
        <a:p>
          <a:pPr rtl="0"/>
          <a:endParaRPr lang="en-US"/>
        </a:p>
      </dgm:t>
    </dgm:pt>
    <dgm:pt modelId="{5B62599A-5C9B-48E7-896E-EA782AC60C8B}" type="sibTrans" cxnId="{C7AD8469-3C68-4AF9-AB82-79B0043AA120}">
      <dgm:prSet/>
      <dgm:spPr/>
      <dgm:t>
        <a:bodyPr rtlCol="0"/>
        <a:lstStyle/>
        <a:p>
          <a:pPr rtl="0"/>
          <a:endParaRPr lang="en-US"/>
        </a:p>
      </dgm:t>
    </dgm:pt>
    <dgm:pt modelId="{49225C73-1633-42F1-AB3B-7CB183E5F8B8}">
      <dgm:prSet/>
      <dgm:spPr/>
      <dgm:t>
        <a:bodyPr rtlCol="0"/>
        <a:lstStyle/>
        <a:p>
          <a:pPr rtl="0">
            <a:lnSpc>
              <a:spcPct val="100000"/>
            </a:lnSpc>
            <a:defRPr cap="all"/>
          </a:pPr>
          <a:r>
            <a:rPr lang="pt-br" dirty="0"/>
            <a:t>Cerca de 30 k (1,4 mi de </a:t>
          </a:r>
          <a:r>
            <a:rPr lang="pt-br" dirty="0" err="1"/>
            <a:t>Pragrafos</a:t>
          </a:r>
          <a:r>
            <a:rPr lang="pt-br" dirty="0"/>
            <a:t>) acórdãos do </a:t>
          </a:r>
          <a:r>
            <a:rPr lang="pt-br" dirty="0" err="1"/>
            <a:t>SuPremo</a:t>
          </a:r>
          <a:r>
            <a:rPr lang="pt-br" dirty="0"/>
            <a:t> Tribunal Federal</a:t>
          </a:r>
        </a:p>
      </dgm:t>
    </dgm:pt>
    <dgm:pt modelId="{1A0E2090-1D4F-438A-8766-B6030CE01ADD}" type="parTrans" cxnId="{A9154303-8225-4248-91DC-1B0156A35F07}">
      <dgm:prSet/>
      <dgm:spPr/>
      <dgm:t>
        <a:bodyPr rtlCol="0"/>
        <a:lstStyle/>
        <a:p>
          <a:pPr rtl="0"/>
          <a:endParaRPr lang="en-US"/>
        </a:p>
      </dgm:t>
    </dgm:pt>
    <dgm:pt modelId="{9646853A-8964-4519-A5B1-0B7D18B2983D}" type="sibTrans" cxnId="{A9154303-8225-4248-91DC-1B0156A35F07}">
      <dgm:prSet/>
      <dgm:spPr/>
      <dgm:t>
        <a:bodyPr rtlCol="0"/>
        <a:lstStyle/>
        <a:p>
          <a:pPr rtl="0"/>
          <a:endParaRPr lang="en-US"/>
        </a:p>
      </dgm:t>
    </dgm:pt>
    <dgm:pt modelId="{1C383F32-22E8-4F62-A3E0-BDC3D5F48992}">
      <dgm:prSet/>
      <dgm:spPr/>
      <dgm:t>
        <a:bodyPr rtlCol="0"/>
        <a:lstStyle/>
        <a:p>
          <a:pPr rtl="0">
            <a:lnSpc>
              <a:spcPct val="100000"/>
            </a:lnSpc>
            <a:defRPr cap="all"/>
          </a:pPr>
          <a:r>
            <a:rPr lang="pt-br" dirty="0"/>
            <a:t>Método:</a:t>
          </a:r>
        </a:p>
        <a:p>
          <a:pPr rtl="0">
            <a:lnSpc>
              <a:spcPct val="100000"/>
            </a:lnSpc>
            <a:defRPr cap="all"/>
          </a:pPr>
          <a:r>
            <a:rPr lang="pt-br" dirty="0"/>
            <a:t>Bert</a:t>
          </a:r>
          <a:endParaRPr lang="pt-BR" dirty="0"/>
        </a:p>
        <a:p>
          <a:pPr rtl="0">
            <a:lnSpc>
              <a:spcPct val="100000"/>
            </a:lnSpc>
            <a:defRPr cap="all"/>
          </a:pPr>
          <a:r>
            <a:rPr lang="pt-BR" dirty="0"/>
            <a:t>LIME</a:t>
          </a:r>
          <a:r>
            <a:rPr lang="pt-br" dirty="0"/>
            <a:t> </a:t>
          </a:r>
        </a:p>
      </dgm:t>
    </dgm:pt>
    <dgm:pt modelId="{A7920A2F-3244-4159-AF04-6A1D38B7B317}" type="parTrans" cxnId="{C4CCE57E-E871-46D6-BAD5-880252C95D22}">
      <dgm:prSet/>
      <dgm:spPr/>
      <dgm:t>
        <a:bodyPr rtlCol="0"/>
        <a:lstStyle/>
        <a:p>
          <a:pPr rtl="0"/>
          <a:endParaRPr lang="en-US"/>
        </a:p>
      </dgm:t>
    </dgm:pt>
    <dgm:pt modelId="{8500F72A-2C6D-4FDF-9C1D-CA691380EB0B}" type="sibTrans" cxnId="{C4CCE57E-E871-46D6-BAD5-880252C95D22}">
      <dgm:prSet/>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bate de grupo estrutura de tópicos"/>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nco de dados com preenchimento sólido"/>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de com preenchimento sólido"/>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14155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529118"/>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526556"/>
          <a:ext cx="298125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488950" rtl="0">
            <a:lnSpc>
              <a:spcPct val="100000"/>
            </a:lnSpc>
            <a:spcBef>
              <a:spcPct val="0"/>
            </a:spcBef>
            <a:spcAft>
              <a:spcPct val="35000"/>
            </a:spcAft>
            <a:buNone/>
            <a:defRPr cap="all"/>
          </a:pPr>
          <a:r>
            <a:rPr lang="pt-br" sz="1100" kern="1200" dirty="0"/>
            <a:t>As “máquinas produtoras de texto’: Jusnaturalismo</a:t>
          </a:r>
        </a:p>
        <a:p>
          <a:pPr marL="0" lvl="0" indent="0" algn="ctr" defTabSz="488950" rtl="0">
            <a:lnSpc>
              <a:spcPct val="100000"/>
            </a:lnSpc>
            <a:spcBef>
              <a:spcPct val="0"/>
            </a:spcBef>
            <a:spcAft>
              <a:spcPct val="35000"/>
            </a:spcAft>
            <a:buNone/>
            <a:defRPr cap="all"/>
          </a:pPr>
          <a:r>
            <a:rPr lang="pt-BR" sz="1100" kern="1200" dirty="0"/>
            <a:t>Positivismo</a:t>
          </a:r>
        </a:p>
        <a:p>
          <a:pPr marL="0" lvl="0" indent="0" algn="ctr" defTabSz="488950" rtl="0">
            <a:lnSpc>
              <a:spcPct val="100000"/>
            </a:lnSpc>
            <a:spcBef>
              <a:spcPct val="0"/>
            </a:spcBef>
            <a:spcAft>
              <a:spcPct val="35000"/>
            </a:spcAft>
            <a:buNone/>
            <a:defRPr cap="all"/>
          </a:pPr>
          <a:r>
            <a:rPr lang="pt-BR" sz="1100" kern="1200" dirty="0"/>
            <a:t>Realismo Jurídico</a:t>
          </a:r>
        </a:p>
        <a:p>
          <a:pPr marL="0" lvl="0" indent="0" algn="ctr" defTabSz="488950" rtl="0">
            <a:lnSpc>
              <a:spcPct val="100000"/>
            </a:lnSpc>
            <a:spcBef>
              <a:spcPct val="0"/>
            </a:spcBef>
            <a:spcAft>
              <a:spcPct val="35000"/>
            </a:spcAft>
            <a:buNone/>
            <a:defRPr cap="all"/>
          </a:pPr>
          <a:r>
            <a:rPr lang="pt-BR" sz="1100" kern="1200" dirty="0"/>
            <a:t>Tópica</a:t>
          </a:r>
          <a:endParaRPr lang="pt-br" sz="1100" kern="1200" dirty="0"/>
        </a:p>
      </dsp:txBody>
      <dsp:txXfrm>
        <a:off x="35606" y="2526556"/>
        <a:ext cx="2981250" cy="1057500"/>
      </dsp:txXfrm>
    </dsp:sp>
    <dsp:sp modelId="{BCD8CDD9-0C56-4401-ADB1-8B48DAB2C96F}">
      <dsp:nvSpPr>
        <dsp:cNvPr id="0" name=""/>
        <dsp:cNvSpPr/>
      </dsp:nvSpPr>
      <dsp:spPr>
        <a:xfrm>
          <a:off x="4119918" y="14155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529118"/>
          <a:ext cx="1043437" cy="10434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526556"/>
          <a:ext cx="298125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488950" rtl="0">
            <a:lnSpc>
              <a:spcPct val="100000"/>
            </a:lnSpc>
            <a:spcBef>
              <a:spcPct val="0"/>
            </a:spcBef>
            <a:spcAft>
              <a:spcPct val="35000"/>
            </a:spcAft>
            <a:buNone/>
            <a:defRPr cap="all"/>
          </a:pPr>
          <a:r>
            <a:rPr lang="pt-br" sz="1100" kern="1200" dirty="0"/>
            <a:t>Cerca de 30 k (1,4 mi de </a:t>
          </a:r>
          <a:r>
            <a:rPr lang="pt-br" sz="1100" kern="1200" dirty="0" err="1"/>
            <a:t>Pragrafos</a:t>
          </a:r>
          <a:r>
            <a:rPr lang="pt-br" sz="1100" kern="1200" dirty="0"/>
            <a:t>) acórdãos do </a:t>
          </a:r>
          <a:r>
            <a:rPr lang="pt-br" sz="1100" kern="1200" dirty="0" err="1"/>
            <a:t>SuPremo</a:t>
          </a:r>
          <a:r>
            <a:rPr lang="pt-br" sz="1100" kern="1200" dirty="0"/>
            <a:t> Tribunal Federal</a:t>
          </a:r>
        </a:p>
      </dsp:txBody>
      <dsp:txXfrm>
        <a:off x="3538574" y="2526556"/>
        <a:ext cx="2981250" cy="1057500"/>
      </dsp:txXfrm>
    </dsp:sp>
    <dsp:sp modelId="{FF93E135-77D6-48A0-8871-9BC93D705D06}">
      <dsp:nvSpPr>
        <dsp:cNvPr id="0" name=""/>
        <dsp:cNvSpPr/>
      </dsp:nvSpPr>
      <dsp:spPr>
        <a:xfrm>
          <a:off x="7622887" y="14155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529118"/>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526556"/>
          <a:ext cx="298125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488950" rtl="0">
            <a:lnSpc>
              <a:spcPct val="100000"/>
            </a:lnSpc>
            <a:spcBef>
              <a:spcPct val="0"/>
            </a:spcBef>
            <a:spcAft>
              <a:spcPct val="35000"/>
            </a:spcAft>
            <a:buNone/>
            <a:defRPr cap="all"/>
          </a:pPr>
          <a:r>
            <a:rPr lang="pt-br" sz="1100" kern="1200" dirty="0"/>
            <a:t>Método:</a:t>
          </a:r>
        </a:p>
        <a:p>
          <a:pPr marL="0" lvl="0" indent="0" algn="ctr" defTabSz="488950" rtl="0">
            <a:lnSpc>
              <a:spcPct val="100000"/>
            </a:lnSpc>
            <a:spcBef>
              <a:spcPct val="0"/>
            </a:spcBef>
            <a:spcAft>
              <a:spcPct val="35000"/>
            </a:spcAft>
            <a:buNone/>
            <a:defRPr cap="all"/>
          </a:pPr>
          <a:r>
            <a:rPr lang="pt-br" sz="1100" kern="1200" dirty="0"/>
            <a:t>Bert</a:t>
          </a:r>
          <a:endParaRPr lang="pt-BR" sz="1100" kern="1200" dirty="0"/>
        </a:p>
        <a:p>
          <a:pPr marL="0" lvl="0" indent="0" algn="ctr" defTabSz="488950" rtl="0">
            <a:lnSpc>
              <a:spcPct val="100000"/>
            </a:lnSpc>
            <a:spcBef>
              <a:spcPct val="0"/>
            </a:spcBef>
            <a:spcAft>
              <a:spcPct val="35000"/>
            </a:spcAft>
            <a:buNone/>
            <a:defRPr cap="all"/>
          </a:pPr>
          <a:r>
            <a:rPr lang="pt-BR" sz="1100" kern="1200" dirty="0"/>
            <a:t>LIME</a:t>
          </a:r>
          <a:r>
            <a:rPr lang="pt-br" sz="1100" kern="1200" dirty="0"/>
            <a:t> </a:t>
          </a:r>
        </a:p>
      </dsp:txBody>
      <dsp:txXfrm>
        <a:off x="7041543" y="2526556"/>
        <a:ext cx="2981250" cy="1057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A170B22-A4BB-4708-B0CE-A73E8306129B}" type="datetime1">
              <a:rPr lang="pt-BR" smtClean="0"/>
              <a:t>10/12/2021</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6245E56-2EE9-450B-A671-BE5C90BAC91C}" type="datetime1">
              <a:rPr lang="pt-BR" smtClean="0"/>
              <a:t>10/12/2021</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â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â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â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400" b="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Clique para editar o estilo do subtítulo Mestre</a:t>
            </a:r>
            <a:endParaRPr lang="en-US" dirty="0"/>
          </a:p>
        </p:txBody>
      </p:sp>
      <p:sp>
        <p:nvSpPr>
          <p:cNvPr id="20" name="Espaço Reservado para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2F3AF6F7-5911-45C3-BE0F-7F38FEFE43FA}" type="datetime1">
              <a:rPr lang="pt-BR" smtClean="0"/>
              <a:t>10/12/2021</a:t>
            </a:fld>
            <a:endParaRPr lang="en-US" dirty="0"/>
          </a:p>
        </p:txBody>
      </p:sp>
      <p:sp>
        <p:nvSpPr>
          <p:cNvPr id="21" name="Espaço Reservado para Rodapé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ço reservado para o número do slid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870C3F0E-1EAD-419A-B8F3-CB7CDE6B1E86}" type="datetime1">
              <a:rPr lang="pt-BR" smtClean="0"/>
              <a:t>10/12/2021</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pt-br" dirty="0"/>
              <a:t>Clique para editar o estilo de título Mestre</a:t>
            </a:r>
            <a:endParaRPr lang="en-US" dirty="0"/>
          </a:p>
        </p:txBody>
      </p:sp>
      <p:sp>
        <p:nvSpPr>
          <p:cNvPr id="3" name="Espaço reservado para texto vertical 2"/>
          <p:cNvSpPr>
            <a:spLocks noGrp="1"/>
          </p:cNvSpPr>
          <p:nvPr>
            <p:ph type="body" orient="vert" idx="1"/>
          </p:nvPr>
        </p:nvSpPr>
        <p:spPr>
          <a:xfrm>
            <a:off x="838200" y="762000"/>
            <a:ext cx="8077200" cy="5257800"/>
          </a:xfrm>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5274CCBA-3812-426F-BA8C-8BC3E97D7FB5}" type="datetime1">
              <a:rPr lang="pt-BR" smtClean="0"/>
              <a:t>10/12/2021</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conteúdo 2"/>
          <p:cNvSpPr>
            <a:spLocks noGrp="1"/>
          </p:cNvSpPr>
          <p:nvPr>
            <p:ph idx="1"/>
          </p:nvPr>
        </p:nvSpPr>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D48C737E-092E-4203-A347-8410086932C6}" type="datetime1">
              <a:rPr lang="pt-BR" smtClean="0"/>
              <a:t>10/12/2021</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â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â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â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629156" y="2275165"/>
            <a:ext cx="8933688" cy="2406895"/>
          </a:xfrm>
        </p:spPr>
        <p:txBody>
          <a:bodyPr rtlCol="0" anchor="ctr">
            <a:noAutofit/>
          </a:bodyPr>
          <a:lstStyle>
            <a:lvl1pPr algn="ctr">
              <a:lnSpc>
                <a:spcPct val="83000"/>
              </a:lnSpc>
              <a:defRPr lang="en-US" sz="640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ço reservado para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4" name="Espaço Reservado para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494319B4-ED34-4D08-91C0-F7E8BD9417E6}" type="datetime1">
              <a:rPr lang="pt-BR" smtClean="0"/>
              <a:t>10/12/2021</a:t>
            </a:fld>
            <a:endParaRPr lang="en-US" dirty="0"/>
          </a:p>
        </p:txBody>
      </p:sp>
      <p:sp>
        <p:nvSpPr>
          <p:cNvPr id="5" name="Espaço Reservado para Rodapé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EDD1C28D-3F4C-4305-9CD5-9949626E9ED5}" type="datetime1">
              <a:rPr lang="pt-BR" smtClean="0"/>
              <a:t>10/12/2021</a:t>
            </a:fld>
            <a:endParaRPr lang="en-US"/>
          </a:p>
        </p:txBody>
      </p:sp>
      <p:sp>
        <p:nvSpPr>
          <p:cNvPr id="6" name="Espaço Reservado para Rodapé 5"/>
          <p:cNvSpPr>
            <a:spLocks noGrp="1"/>
          </p:cNvSpPr>
          <p:nvPr>
            <p:ph type="ftr" sz="quarter" idx="11"/>
          </p:nvPr>
        </p:nvSpPr>
        <p:spPr/>
        <p:txBody>
          <a:bodyPr rtlCol="0"/>
          <a:lstStyle/>
          <a:p>
            <a:pPr rtl="0"/>
            <a:endParaRPr lang="en-US"/>
          </a:p>
        </p:txBody>
      </p:sp>
      <p:sp>
        <p:nvSpPr>
          <p:cNvPr id="7" name="Espaço Reservado para o Número do Slide 6"/>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5" name="Espaço reservado para tex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7" name="Espaço Reservado para Data 6"/>
          <p:cNvSpPr>
            <a:spLocks noGrp="1"/>
          </p:cNvSpPr>
          <p:nvPr>
            <p:ph type="dt" sz="half" idx="10"/>
          </p:nvPr>
        </p:nvSpPr>
        <p:spPr/>
        <p:txBody>
          <a:bodyPr rtlCol="0"/>
          <a:lstStyle/>
          <a:p>
            <a:pPr rtl="0"/>
            <a:fld id="{D05F8630-DFFC-437C-A718-61BE3F548C4E}" type="datetime1">
              <a:rPr lang="pt-BR" smtClean="0"/>
              <a:t>10/12/2021</a:t>
            </a:fld>
            <a:endParaRPr lang="en-US"/>
          </a:p>
        </p:txBody>
      </p:sp>
      <p:sp>
        <p:nvSpPr>
          <p:cNvPr id="8" name="Espaço Reservado para Rodapé 7"/>
          <p:cNvSpPr>
            <a:spLocks noGrp="1"/>
          </p:cNvSpPr>
          <p:nvPr>
            <p:ph type="ftr" sz="quarter" idx="11"/>
          </p:nvPr>
        </p:nvSpPr>
        <p:spPr/>
        <p:txBody>
          <a:bodyPr rtlCol="0"/>
          <a:lstStyle/>
          <a:p>
            <a:pPr rtl="0"/>
            <a:endParaRPr lang="en-US"/>
          </a:p>
        </p:txBody>
      </p:sp>
      <p:sp>
        <p:nvSpPr>
          <p:cNvPr id="9" name="Espaço Reservado para o Número do Slide 8"/>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3812AD8E-909B-47FE-B3D6-961E1D2E7A49}" type="datetime1">
              <a:rPr lang="pt-BR" smtClean="0"/>
              <a:t>10/12/2021</a:t>
            </a:fld>
            <a:endParaRPr lang="en-US"/>
          </a:p>
        </p:txBody>
      </p:sp>
      <p:sp>
        <p:nvSpPr>
          <p:cNvPr id="4" name="Espaço Reservado para Rodapé 3"/>
          <p:cNvSpPr>
            <a:spLocks noGrp="1"/>
          </p:cNvSpPr>
          <p:nvPr>
            <p:ph type="ftr" sz="quarter" idx="11"/>
          </p:nvPr>
        </p:nvSpPr>
        <p:spPr/>
        <p:txBody>
          <a:bodyPr rtlCol="0"/>
          <a:lstStyle/>
          <a:p>
            <a:pPr rtl="0"/>
            <a:endParaRPr lang="en-US"/>
          </a:p>
        </p:txBody>
      </p:sp>
      <p:sp>
        <p:nvSpPr>
          <p:cNvPr id="5" name="Espaço Reservado para o Número do Slide 4"/>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5D0BF672-AFC3-4C39-AA84-C1113D4307F1}" type="datetime1">
              <a:rPr lang="pt-BR" smtClean="0"/>
              <a:t>10/12/2021</a:t>
            </a:fld>
            <a:endParaRPr lang="en-US"/>
          </a:p>
        </p:txBody>
      </p:sp>
      <p:sp>
        <p:nvSpPr>
          <p:cNvPr id="3" name="Espaço Reservado para Rodapé 2"/>
          <p:cNvSpPr>
            <a:spLocks noGrp="1"/>
          </p:cNvSpPr>
          <p:nvPr>
            <p:ph type="ftr" sz="quarter" idx="11"/>
          </p:nvPr>
        </p:nvSpPr>
        <p:spPr/>
        <p:txBody>
          <a:bodyPr rtlCol="0"/>
          <a:lstStyle/>
          <a:p>
            <a:pPr rtl="0"/>
            <a:endParaRPr lang="en-US"/>
          </a:p>
        </p:txBody>
      </p:sp>
      <p:sp>
        <p:nvSpPr>
          <p:cNvPr id="4" name="Espaço reservado para o número do slide 3"/>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â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hasCustomPrompt="1"/>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
        <p:nvSpPr>
          <p:cNvPr id="8" name="Espaço Reservado para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B01F5550-97CC-4F3B-A34B-FE39BFD06EF0}" type="datetime1">
              <a:rPr lang="pt-BR" smtClean="0"/>
              <a:t>10/12/2021</a:t>
            </a:fld>
            <a:endParaRPr lang="en-US"/>
          </a:p>
        </p:txBody>
      </p:sp>
      <p:sp>
        <p:nvSpPr>
          <p:cNvPr id="9" name="Espaço Reservado para Rodapé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ço Reservado para o Número do Slid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dirty="0"/>
              <a:t>Clique no ícone para adicionar uma imagem</a:t>
            </a:r>
            <a:endParaRPr lang="en-US" dirty="0"/>
          </a:p>
        </p:txBody>
      </p:sp>
      <p:sp>
        <p:nvSpPr>
          <p:cNvPr id="5" name="Espaço Reservado para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975B8C2-382E-4F5E-B0CE-7E0EEF75E017}" type="datetime1">
              <a:rPr lang="pt-BR" smtClean="0"/>
              <a:t>10/12/2021</a:t>
            </a:fld>
            <a:endParaRPr lang="en-US" dirty="0"/>
          </a:p>
        </p:txBody>
      </p:sp>
      <p:sp>
        <p:nvSpPr>
          <p:cNvPr id="6" name="Espaço Reservado para Rodapé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ço Reservado para o Número do Slid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‹nº›</a:t>
            </a:fld>
            <a:endParaRPr lang="en-US"/>
          </a:p>
        </p:txBody>
      </p:sp>
      <p:sp>
        <p:nvSpPr>
          <p:cNvPr id="12" name="Retâ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pt-br" dirty="0"/>
              <a:t>Clique para editar o estilo de título Mestre</a:t>
            </a:r>
            <a:endParaRPr lang="en-US" dirty="0"/>
          </a:p>
        </p:txBody>
      </p:sp>
      <p:sp>
        <p:nvSpPr>
          <p:cNvPr id="4" name="Espaço reservado para texto 3"/>
          <p:cNvSpPr>
            <a:spLocks noGrp="1"/>
          </p:cNvSpPr>
          <p:nvPr>
            <p:ph type="body" sz="half" idx="2" hasCustomPrompt="1"/>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â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â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â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ço reservado para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91DF2A3A-30FD-464E-8202-27A276433376}" type="datetime1">
              <a:rPr lang="pt-BR" smtClean="0"/>
              <a:t>10/12/2021</a:t>
            </a:fld>
            <a:endParaRPr lang="en-US" dirty="0"/>
          </a:p>
        </p:txBody>
      </p:sp>
      <p:sp>
        <p:nvSpPr>
          <p:cNvPr id="5" name="Espaço Reservado para Rodapé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www.estrellaproject.org/lkif-core/do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m 5" descr="Imagem ampliada de um logotipo&#10;&#10;Descrição gerad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tângu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ângu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pt-BR" sz="4400" dirty="0" err="1">
                <a:solidFill>
                  <a:schemeClr val="tx1"/>
                </a:solidFill>
              </a:rPr>
              <a:t>IDENTIFICAção</a:t>
            </a:r>
            <a:r>
              <a:rPr lang="pt-BR" sz="4400" dirty="0">
                <a:solidFill>
                  <a:schemeClr val="tx1"/>
                </a:solidFill>
              </a:rPr>
              <a:t> de </a:t>
            </a:r>
            <a:r>
              <a:rPr lang="pt-BR" sz="4400" dirty="0" err="1">
                <a:solidFill>
                  <a:schemeClr val="tx1"/>
                </a:solidFill>
              </a:rPr>
              <a:t>topoi</a:t>
            </a:r>
            <a:r>
              <a:rPr lang="pt-BR" sz="4400" dirty="0">
                <a:solidFill>
                  <a:schemeClr val="tx1"/>
                </a:solidFill>
              </a:rPr>
              <a:t> usando LIME</a:t>
            </a:r>
            <a:endParaRPr lang="pt-br" sz="4400" dirty="0">
              <a:solidFill>
                <a:schemeClr val="tx1"/>
              </a:solidFill>
            </a:endParaRPr>
          </a:p>
        </p:txBody>
      </p:sp>
      <p:sp>
        <p:nvSpPr>
          <p:cNvPr id="3" name="Subtítulo 2">
            <a:extLst>
              <a:ext uri="{FF2B5EF4-FFF2-40B4-BE49-F238E27FC236}">
                <a16:creationId xmlns:a16="http://schemas.microsoft.com/office/drawing/2014/main" id="{C8722DDC-8EEE-4A06-8DFE-B44871EAA2CF}"/>
              </a:ext>
            </a:extLst>
          </p:cNvPr>
          <p:cNvSpPr>
            <a:spLocks noGrp="1"/>
          </p:cNvSpPr>
          <p:nvPr>
            <p:ph type="subTitle" idx="1"/>
          </p:nvPr>
        </p:nvSpPr>
        <p:spPr>
          <a:xfrm>
            <a:off x="5959149" y="4350251"/>
            <a:ext cx="4775075" cy="559656"/>
          </a:xfrm>
        </p:spPr>
        <p:txBody>
          <a:bodyPr rtlCol="0">
            <a:normAutofit/>
          </a:bodyPr>
          <a:lstStyle/>
          <a:p>
            <a:pPr rtl="0">
              <a:spcAft>
                <a:spcPts val="600"/>
              </a:spcAft>
            </a:pPr>
            <a:r>
              <a:rPr lang="pt-br" dirty="0">
                <a:solidFill>
                  <a:schemeClr val="tx1"/>
                </a:solidFill>
              </a:rPr>
              <a:t>Lucas Freire Silva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pt-br" dirty="0"/>
              <a:t>O problema de pesquisa</a:t>
            </a:r>
          </a:p>
        </p:txBody>
      </p:sp>
      <p:graphicFrame>
        <p:nvGraphicFramePr>
          <p:cNvPr id="5" name="Espaço Reservado para Conteúdo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187799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DCBE1-A3C1-4845-B6E4-831C66F12093}"/>
              </a:ext>
            </a:extLst>
          </p:cNvPr>
          <p:cNvSpPr>
            <a:spLocks noGrp="1"/>
          </p:cNvSpPr>
          <p:nvPr>
            <p:ph type="title"/>
          </p:nvPr>
        </p:nvSpPr>
        <p:spPr/>
        <p:txBody>
          <a:bodyPr/>
          <a:lstStyle/>
          <a:p>
            <a:r>
              <a:rPr lang="pt-BR" dirty="0"/>
              <a:t>Características de um Topos</a:t>
            </a:r>
          </a:p>
        </p:txBody>
      </p:sp>
      <p:graphicFrame>
        <p:nvGraphicFramePr>
          <p:cNvPr id="6" name="Espaço Reservado para Conteúdo 5">
            <a:extLst>
              <a:ext uri="{FF2B5EF4-FFF2-40B4-BE49-F238E27FC236}">
                <a16:creationId xmlns:a16="http://schemas.microsoft.com/office/drawing/2014/main" id="{C9D4A5C7-30A1-4222-A5FB-0008F8C0BFD7}"/>
              </a:ext>
            </a:extLst>
          </p:cNvPr>
          <p:cNvGraphicFramePr>
            <a:graphicFrameLocks noGrp="1"/>
          </p:cNvGraphicFramePr>
          <p:nvPr>
            <p:ph idx="1"/>
            <p:extLst>
              <p:ext uri="{D42A27DB-BD31-4B8C-83A1-F6EECF244321}">
                <p14:modId xmlns:p14="http://schemas.microsoft.com/office/powerpoint/2010/main" val="790461794"/>
              </p:ext>
            </p:extLst>
          </p:nvPr>
        </p:nvGraphicFramePr>
        <p:xfrm>
          <a:off x="809625" y="219075"/>
          <a:ext cx="7162799" cy="6181727"/>
        </p:xfrm>
        <a:graphic>
          <a:graphicData uri="http://schemas.openxmlformats.org/drawingml/2006/table">
            <a:tbl>
              <a:tblPr/>
              <a:tblGrid>
                <a:gridCol w="1208183">
                  <a:extLst>
                    <a:ext uri="{9D8B030D-6E8A-4147-A177-3AD203B41FA5}">
                      <a16:colId xmlns:a16="http://schemas.microsoft.com/office/drawing/2014/main" val="641546319"/>
                    </a:ext>
                  </a:extLst>
                </a:gridCol>
                <a:gridCol w="1208183">
                  <a:extLst>
                    <a:ext uri="{9D8B030D-6E8A-4147-A177-3AD203B41FA5}">
                      <a16:colId xmlns:a16="http://schemas.microsoft.com/office/drawing/2014/main" val="2579557509"/>
                    </a:ext>
                  </a:extLst>
                </a:gridCol>
                <a:gridCol w="1208183">
                  <a:extLst>
                    <a:ext uri="{9D8B030D-6E8A-4147-A177-3AD203B41FA5}">
                      <a16:colId xmlns:a16="http://schemas.microsoft.com/office/drawing/2014/main" val="498345817"/>
                    </a:ext>
                  </a:extLst>
                </a:gridCol>
                <a:gridCol w="3538250">
                  <a:extLst>
                    <a:ext uri="{9D8B030D-6E8A-4147-A177-3AD203B41FA5}">
                      <a16:colId xmlns:a16="http://schemas.microsoft.com/office/drawing/2014/main" val="1428508192"/>
                    </a:ext>
                  </a:extLst>
                </a:gridCol>
              </a:tblGrid>
              <a:tr h="168211">
                <a:tc>
                  <a:txBody>
                    <a:bodyPr/>
                    <a:lstStyle/>
                    <a:p>
                      <a:pPr algn="ctr"/>
                      <a:r>
                        <a:rPr lang="pt-BR" sz="700" b="1">
                          <a:effectLst/>
                        </a:rPr>
                        <a:t>Place</a:t>
                      </a:r>
                      <a:endParaRPr lang="pt-BR" sz="700">
                        <a:effectLst/>
                      </a:endParaRPr>
                    </a:p>
                  </a:txBody>
                  <a:tcPr marL="9071" marR="9071" marT="9071" marB="9071" anchor="ctr">
                    <a:lnL>
                      <a:noFill/>
                    </a:lnL>
                    <a:lnR>
                      <a:noFill/>
                    </a:lnR>
                    <a:lnT>
                      <a:noFill/>
                    </a:lnT>
                    <a:lnB>
                      <a:noFill/>
                    </a:lnB>
                    <a:solidFill>
                      <a:srgbClr val="FFFFFF"/>
                    </a:solidFill>
                  </a:tcPr>
                </a:tc>
                <a:tc>
                  <a:txBody>
                    <a:bodyPr/>
                    <a:lstStyle/>
                    <a:p>
                      <a:pPr algn="ctr"/>
                      <a:r>
                        <a:rPr lang="pt-BR" sz="700" b="1">
                          <a:effectLst/>
                        </a:rPr>
                        <a:t>Description</a:t>
                      </a:r>
                      <a:endParaRPr lang="pt-BR" sz="700">
                        <a:effectLst/>
                      </a:endParaRPr>
                    </a:p>
                  </a:txBody>
                  <a:tcPr marL="9071" marR="9071" marT="9071" marB="9071" anchor="ctr">
                    <a:lnL>
                      <a:noFill/>
                    </a:lnL>
                    <a:lnR>
                      <a:noFill/>
                    </a:lnR>
                    <a:lnT>
                      <a:noFill/>
                    </a:lnT>
                    <a:lnB>
                      <a:noFill/>
                    </a:lnB>
                    <a:solidFill>
                      <a:srgbClr val="FFFFFF"/>
                    </a:solidFill>
                  </a:tcPr>
                </a:tc>
                <a:tc>
                  <a:txBody>
                    <a:bodyPr/>
                    <a:lstStyle/>
                    <a:p>
                      <a:pPr algn="ctr"/>
                      <a:r>
                        <a:rPr lang="pt-BR" sz="700" b="1">
                          <a:effectLst/>
                        </a:rPr>
                        <a:t>Examples</a:t>
                      </a:r>
                      <a:endParaRPr lang="pt-BR" sz="700">
                        <a:effectLst/>
                      </a:endParaRPr>
                    </a:p>
                  </a:txBody>
                  <a:tcPr marL="9071" marR="9071" marT="9071" marB="9071" anchor="ctr">
                    <a:lnL>
                      <a:noFill/>
                    </a:lnL>
                    <a:lnR>
                      <a:noFill/>
                    </a:lnR>
                    <a:lnT>
                      <a:noFill/>
                    </a:lnT>
                    <a:lnB>
                      <a:noFill/>
                    </a:lnB>
                    <a:solidFill>
                      <a:srgbClr val="FFFFFF"/>
                    </a:solidFill>
                  </a:tcPr>
                </a:tc>
                <a:tc>
                  <a:txBody>
                    <a:bodyPr/>
                    <a:lstStyle/>
                    <a:p>
                      <a:endParaRPr lang="pt-BR" sz="700"/>
                    </a:p>
                  </a:txBody>
                  <a:tcPr marL="36286" marR="36286" marT="18143" marB="18143">
                    <a:lnL>
                      <a:noFill/>
                    </a:lnL>
                  </a:tcPr>
                </a:tc>
                <a:extLst>
                  <a:ext uri="{0D108BD9-81ED-4DB2-BD59-A6C34878D82A}">
                    <a16:rowId xmlns:a16="http://schemas.microsoft.com/office/drawing/2014/main" val="1077019064"/>
                  </a:ext>
                </a:extLst>
              </a:tr>
              <a:tr h="777973">
                <a:tc>
                  <a:txBody>
                    <a:bodyPr/>
                    <a:lstStyle/>
                    <a:p>
                      <a:pPr algn="r"/>
                      <a:r>
                        <a:rPr lang="pt-BR" sz="700">
                          <a:effectLst/>
                        </a:rPr>
                        <a:t>(i)</a:t>
                      </a:r>
                    </a:p>
                  </a:txBody>
                  <a:tcPr marL="9071" marR="9071" marT="9071" marB="9071">
                    <a:lnL>
                      <a:noFill/>
                    </a:lnL>
                    <a:lnR>
                      <a:noFill/>
                    </a:lnR>
                    <a:lnT>
                      <a:noFill/>
                    </a:lnT>
                    <a:lnB>
                      <a:noFill/>
                    </a:lnB>
                    <a:solidFill>
                      <a:srgbClr val="FFFFFF"/>
                    </a:solidFill>
                  </a:tcPr>
                </a:tc>
                <a:tc>
                  <a:txBody>
                    <a:bodyPr/>
                    <a:lstStyle/>
                    <a:p>
                      <a:r>
                        <a:rPr lang="en-US" sz="700">
                          <a:effectLst/>
                        </a:rPr>
                        <a:t>I.5–14</a:t>
                      </a:r>
                      <a:br>
                        <a:rPr lang="en-US" sz="700">
                          <a:effectLst/>
                        </a:rPr>
                      </a:br>
                      <a:r>
                        <a:rPr lang="en-US" sz="700">
                          <a:effectLst/>
                        </a:rPr>
                        <a:t>(without I.6b—I.7)</a:t>
                      </a:r>
                    </a:p>
                  </a:txBody>
                  <a:tcPr marL="9071" marR="9071" marT="9071" marB="9071">
                    <a:lnL>
                      <a:noFill/>
                    </a:lnL>
                    <a:lnR>
                      <a:noFill/>
                    </a:lnR>
                    <a:lnT>
                      <a:noFill/>
                    </a:lnT>
                    <a:lnB>
                      <a:noFill/>
                    </a:lnB>
                    <a:solidFill>
                      <a:srgbClr val="FFFFFF"/>
                    </a:solidFill>
                  </a:tcPr>
                </a:tc>
                <a:tc>
                  <a:txBody>
                    <a:bodyPr/>
                    <a:lstStyle/>
                    <a:p>
                      <a:r>
                        <a:rPr lang="en-US" sz="700">
                          <a:effectLst/>
                        </a:rPr>
                        <a:t>specific </a:t>
                      </a:r>
                      <a:r>
                        <a:rPr lang="en-US" sz="700" i="1">
                          <a:effectLst/>
                        </a:rPr>
                        <a:t>topoi</a:t>
                      </a:r>
                      <a:r>
                        <a:rPr lang="en-US" sz="700">
                          <a:effectLst/>
                        </a:rPr>
                        <a:t> of the three species of speech</a:t>
                      </a:r>
                    </a:p>
                  </a:txBody>
                  <a:tcPr marL="9071" marR="9071" marT="9071" marB="9071">
                    <a:lnL>
                      <a:noFill/>
                    </a:lnL>
                    <a:lnR>
                      <a:noFill/>
                    </a:lnR>
                    <a:lnT>
                      <a:noFill/>
                    </a:lnT>
                    <a:lnB>
                      <a:noFill/>
                    </a:lnB>
                    <a:solidFill>
                      <a:srgbClr val="FFFFFF"/>
                    </a:solidFill>
                  </a:tcPr>
                </a:tc>
                <a:tc>
                  <a:txBody>
                    <a:bodyPr/>
                    <a:lstStyle/>
                    <a:p>
                      <a:r>
                        <a:rPr lang="en-US" sz="700">
                          <a:effectLst/>
                        </a:rPr>
                        <a:t>“Further, health, beauty, and the like are goods, for being bodily excellences and productive of many other good things.” “It is noble to avenge oneself on one's enemies and not to come to terms with them; for requital is just, and the just is noble.”</a:t>
                      </a:r>
                    </a:p>
                  </a:txBody>
                  <a:tcPr marL="9071" marR="9071" marT="9071" marB="9071">
                    <a:lnL>
                      <a:noFill/>
                    </a:lnL>
                    <a:lnR>
                      <a:noFill/>
                    </a:lnR>
                    <a:lnB>
                      <a:noFill/>
                    </a:lnB>
                    <a:solidFill>
                      <a:srgbClr val="FFFFFF"/>
                    </a:solidFill>
                  </a:tcPr>
                </a:tc>
                <a:extLst>
                  <a:ext uri="{0D108BD9-81ED-4DB2-BD59-A6C34878D82A}">
                    <a16:rowId xmlns:a16="http://schemas.microsoft.com/office/drawing/2014/main" val="4038022580"/>
                  </a:ext>
                </a:extLst>
              </a:tr>
              <a:tr h="777973">
                <a:tc>
                  <a:txBody>
                    <a:bodyPr/>
                    <a:lstStyle/>
                    <a:p>
                      <a:pPr algn="r"/>
                      <a:r>
                        <a:rPr lang="pt-BR" sz="700">
                          <a:effectLst/>
                        </a:rPr>
                        <a:t>(ii)</a:t>
                      </a:r>
                    </a:p>
                  </a:txBody>
                  <a:tcPr marL="9071" marR="9071" marT="9071" marB="9071">
                    <a:lnL>
                      <a:noFill/>
                    </a:lnL>
                    <a:lnR>
                      <a:noFill/>
                    </a:lnR>
                    <a:lnT>
                      <a:noFill/>
                    </a:lnT>
                    <a:lnB>
                      <a:noFill/>
                    </a:lnB>
                    <a:solidFill>
                      <a:srgbClr val="FFFFFF"/>
                    </a:solidFill>
                  </a:tcPr>
                </a:tc>
                <a:tc>
                  <a:txBody>
                    <a:bodyPr/>
                    <a:lstStyle/>
                    <a:p>
                      <a:r>
                        <a:rPr lang="pt-BR" sz="700">
                          <a:effectLst/>
                        </a:rPr>
                        <a:t>I.6b</a:t>
                      </a:r>
                    </a:p>
                  </a:txBody>
                  <a:tcPr marL="9071" marR="9071" marT="9071" marB="9071">
                    <a:lnL>
                      <a:noFill/>
                    </a:lnL>
                    <a:lnR>
                      <a:noFill/>
                    </a:lnR>
                    <a:lnT>
                      <a:noFill/>
                    </a:lnT>
                    <a:lnB>
                      <a:noFill/>
                    </a:lnB>
                    <a:solidFill>
                      <a:srgbClr val="FFFFFF"/>
                    </a:solidFill>
                  </a:tcPr>
                </a:tc>
                <a:tc>
                  <a:txBody>
                    <a:bodyPr/>
                    <a:lstStyle/>
                    <a:p>
                      <a:r>
                        <a:rPr lang="pt-BR" sz="700" i="1">
                          <a:effectLst/>
                        </a:rPr>
                        <a:t>topoi</a:t>
                      </a:r>
                      <a:r>
                        <a:rPr lang="pt-BR" sz="700">
                          <a:effectLst/>
                        </a:rPr>
                        <a:t> on controversial goods</a:t>
                      </a:r>
                    </a:p>
                  </a:txBody>
                  <a:tcPr marL="9071" marR="9071" marT="9071" marB="9071">
                    <a:lnL>
                      <a:noFill/>
                    </a:lnL>
                    <a:lnR>
                      <a:noFill/>
                    </a:lnR>
                    <a:lnT>
                      <a:noFill/>
                    </a:lnT>
                    <a:lnB>
                      <a:noFill/>
                    </a:lnB>
                    <a:solidFill>
                      <a:srgbClr val="FFFFFF"/>
                    </a:solidFill>
                  </a:tcPr>
                </a:tc>
                <a:tc>
                  <a:txBody>
                    <a:bodyPr/>
                    <a:lstStyle/>
                    <a:p>
                      <a:r>
                        <a:rPr lang="en-US" sz="700">
                          <a:effectLst/>
                        </a:rPr>
                        <a:t>“That which most people seek after, and which is obviously an object of contention, is also a good; for, as has been shown, that is good which is sought after by everybody, and ‘most people’ is taken to be equivalent to ‘everybody’.”</a:t>
                      </a:r>
                    </a:p>
                  </a:txBody>
                  <a:tcPr marL="9071" marR="9071" marT="9071" marB="9071">
                    <a:lnL>
                      <a:noFill/>
                    </a:lnL>
                    <a:lnR>
                      <a:noFill/>
                    </a:lnR>
                    <a:lnT>
                      <a:noFill/>
                    </a:lnT>
                    <a:lnB>
                      <a:noFill/>
                    </a:lnB>
                    <a:solidFill>
                      <a:srgbClr val="FFFFFF"/>
                    </a:solidFill>
                  </a:tcPr>
                </a:tc>
                <a:extLst>
                  <a:ext uri="{0D108BD9-81ED-4DB2-BD59-A6C34878D82A}">
                    <a16:rowId xmlns:a16="http://schemas.microsoft.com/office/drawing/2014/main" val="3488041049"/>
                  </a:ext>
                </a:extLst>
              </a:tr>
              <a:tr h="651815">
                <a:tc>
                  <a:txBody>
                    <a:bodyPr/>
                    <a:lstStyle/>
                    <a:p>
                      <a:pPr algn="r"/>
                      <a:r>
                        <a:rPr lang="pt-BR" sz="700">
                          <a:effectLst/>
                        </a:rPr>
                        <a:t>(iii)</a:t>
                      </a:r>
                    </a:p>
                  </a:txBody>
                  <a:tcPr marL="9071" marR="9071" marT="9071" marB="9071">
                    <a:lnL>
                      <a:noFill/>
                    </a:lnL>
                    <a:lnR>
                      <a:noFill/>
                    </a:lnR>
                    <a:lnT>
                      <a:noFill/>
                    </a:lnT>
                    <a:lnB>
                      <a:noFill/>
                    </a:lnB>
                    <a:solidFill>
                      <a:srgbClr val="FFFFFF"/>
                    </a:solidFill>
                  </a:tcPr>
                </a:tc>
                <a:tc>
                  <a:txBody>
                    <a:bodyPr/>
                    <a:lstStyle/>
                    <a:p>
                      <a:r>
                        <a:rPr lang="pt-BR" sz="700">
                          <a:effectLst/>
                        </a:rPr>
                        <a:t>I.7</a:t>
                      </a:r>
                    </a:p>
                  </a:txBody>
                  <a:tcPr marL="9071" marR="9071" marT="9071" marB="9071">
                    <a:lnL>
                      <a:noFill/>
                    </a:lnL>
                    <a:lnR>
                      <a:noFill/>
                    </a:lnR>
                    <a:lnT>
                      <a:noFill/>
                    </a:lnT>
                    <a:lnB>
                      <a:noFill/>
                    </a:lnB>
                    <a:solidFill>
                      <a:srgbClr val="FFFFFF"/>
                    </a:solidFill>
                  </a:tcPr>
                </a:tc>
                <a:tc>
                  <a:txBody>
                    <a:bodyPr/>
                    <a:lstStyle/>
                    <a:p>
                      <a:r>
                        <a:rPr lang="en-US" sz="700" i="1">
                          <a:effectLst/>
                        </a:rPr>
                        <a:t>topoi</a:t>
                      </a:r>
                      <a:r>
                        <a:rPr lang="en-US" sz="700">
                          <a:effectLst/>
                        </a:rPr>
                        <a:t> on the greater good (the better)</a:t>
                      </a:r>
                    </a:p>
                  </a:txBody>
                  <a:tcPr marL="9071" marR="9071" marT="9071" marB="9071">
                    <a:lnL>
                      <a:noFill/>
                    </a:lnL>
                    <a:lnR>
                      <a:noFill/>
                    </a:lnR>
                    <a:lnT>
                      <a:noFill/>
                    </a:lnT>
                    <a:lnB>
                      <a:noFill/>
                    </a:lnB>
                    <a:solidFill>
                      <a:srgbClr val="FFFFFF"/>
                    </a:solidFill>
                  </a:tcPr>
                </a:tc>
                <a:tc>
                  <a:txBody>
                    <a:bodyPr/>
                    <a:lstStyle/>
                    <a:p>
                      <a:r>
                        <a:rPr lang="en-US" sz="700">
                          <a:effectLst/>
                        </a:rPr>
                        <a:t>“Again, where one good is always accompanied by another, but does not always accompany it, it is greater than the other, for the use of the second thing is implied in the use of the first.”</a:t>
                      </a:r>
                    </a:p>
                  </a:txBody>
                  <a:tcPr marL="9071" marR="9071" marT="9071" marB="9071">
                    <a:lnL>
                      <a:noFill/>
                    </a:lnL>
                    <a:lnR>
                      <a:noFill/>
                    </a:lnR>
                    <a:lnT>
                      <a:noFill/>
                    </a:lnT>
                    <a:lnB>
                      <a:noFill/>
                    </a:lnB>
                    <a:solidFill>
                      <a:srgbClr val="FFFFFF"/>
                    </a:solidFill>
                  </a:tcPr>
                </a:tc>
                <a:extLst>
                  <a:ext uri="{0D108BD9-81ED-4DB2-BD59-A6C34878D82A}">
                    <a16:rowId xmlns:a16="http://schemas.microsoft.com/office/drawing/2014/main" val="784352118"/>
                  </a:ext>
                </a:extLst>
              </a:tr>
              <a:tr h="651815">
                <a:tc>
                  <a:txBody>
                    <a:bodyPr/>
                    <a:lstStyle/>
                    <a:p>
                      <a:pPr algn="r"/>
                      <a:r>
                        <a:rPr lang="pt-BR" sz="700">
                          <a:effectLst/>
                        </a:rPr>
                        <a:t>(iv)</a:t>
                      </a:r>
                    </a:p>
                  </a:txBody>
                  <a:tcPr marL="9071" marR="9071" marT="9071" marB="9071">
                    <a:lnL>
                      <a:noFill/>
                    </a:lnL>
                    <a:lnR>
                      <a:noFill/>
                    </a:lnR>
                    <a:lnT>
                      <a:noFill/>
                    </a:lnT>
                    <a:lnB>
                      <a:noFill/>
                    </a:lnB>
                    <a:solidFill>
                      <a:srgbClr val="FFFFFF"/>
                    </a:solidFill>
                  </a:tcPr>
                </a:tc>
                <a:tc>
                  <a:txBody>
                    <a:bodyPr/>
                    <a:lstStyle/>
                    <a:p>
                      <a:r>
                        <a:rPr lang="pt-BR" sz="700">
                          <a:effectLst/>
                        </a:rPr>
                        <a:t>I.15</a:t>
                      </a:r>
                    </a:p>
                  </a:txBody>
                  <a:tcPr marL="9071" marR="9071" marT="9071" marB="9071">
                    <a:lnL>
                      <a:noFill/>
                    </a:lnL>
                    <a:lnR>
                      <a:noFill/>
                    </a:lnR>
                    <a:lnT>
                      <a:noFill/>
                    </a:lnT>
                    <a:lnB>
                      <a:noFill/>
                    </a:lnB>
                    <a:solidFill>
                      <a:srgbClr val="FFFFFF"/>
                    </a:solidFill>
                  </a:tcPr>
                </a:tc>
                <a:tc>
                  <a:txBody>
                    <a:bodyPr/>
                    <a:lstStyle/>
                    <a:p>
                      <a:r>
                        <a:rPr lang="en-US" sz="700" i="1">
                          <a:effectLst/>
                        </a:rPr>
                        <a:t>topoi</a:t>
                      </a:r>
                      <a:r>
                        <a:rPr lang="en-US" sz="700">
                          <a:effectLst/>
                        </a:rPr>
                        <a:t> of non-technical means of persuasion</a:t>
                      </a:r>
                    </a:p>
                  </a:txBody>
                  <a:tcPr marL="9071" marR="9071" marT="9071" marB="9071">
                    <a:lnL>
                      <a:noFill/>
                    </a:lnL>
                    <a:lnR>
                      <a:noFill/>
                    </a:lnR>
                    <a:lnT>
                      <a:noFill/>
                    </a:lnT>
                    <a:lnB>
                      <a:noFill/>
                    </a:lnB>
                    <a:solidFill>
                      <a:srgbClr val="FFFFFF"/>
                    </a:solidFill>
                  </a:tcPr>
                </a:tc>
                <a:tc>
                  <a:txBody>
                    <a:bodyPr/>
                    <a:lstStyle/>
                    <a:p>
                      <a:r>
                        <a:rPr lang="en-US" sz="700">
                          <a:effectLst/>
                        </a:rPr>
                        <a:t>“We shall argue that justice indeed is true and profitable, but that sham justice is not, and that consequently the written law is not, because it does not fulfill the true purpose of law.”</a:t>
                      </a:r>
                    </a:p>
                  </a:txBody>
                  <a:tcPr marL="9071" marR="9071" marT="9071" marB="9071">
                    <a:lnL>
                      <a:noFill/>
                    </a:lnL>
                    <a:lnR>
                      <a:noFill/>
                    </a:lnR>
                    <a:lnT>
                      <a:noFill/>
                    </a:lnT>
                    <a:lnB>
                      <a:noFill/>
                    </a:lnB>
                    <a:solidFill>
                      <a:srgbClr val="FFFFFF"/>
                    </a:solidFill>
                  </a:tcPr>
                </a:tc>
                <a:extLst>
                  <a:ext uri="{0D108BD9-81ED-4DB2-BD59-A6C34878D82A}">
                    <a16:rowId xmlns:a16="http://schemas.microsoft.com/office/drawing/2014/main" val="744929147"/>
                  </a:ext>
                </a:extLst>
              </a:tr>
              <a:tr h="525656">
                <a:tc>
                  <a:txBody>
                    <a:bodyPr/>
                    <a:lstStyle/>
                    <a:p>
                      <a:pPr algn="r"/>
                      <a:r>
                        <a:rPr lang="pt-BR" sz="700">
                          <a:effectLst/>
                        </a:rPr>
                        <a:t>(v)</a:t>
                      </a:r>
                    </a:p>
                  </a:txBody>
                  <a:tcPr marL="9071" marR="9071" marT="9071" marB="9071">
                    <a:lnL>
                      <a:noFill/>
                    </a:lnL>
                    <a:lnR>
                      <a:noFill/>
                    </a:lnR>
                    <a:lnT>
                      <a:noFill/>
                    </a:lnT>
                    <a:lnB>
                      <a:noFill/>
                    </a:lnB>
                    <a:solidFill>
                      <a:srgbClr val="FFFFFF"/>
                    </a:solidFill>
                  </a:tcPr>
                </a:tc>
                <a:tc>
                  <a:txBody>
                    <a:bodyPr/>
                    <a:lstStyle/>
                    <a:p>
                      <a:r>
                        <a:rPr lang="pt-BR" sz="700">
                          <a:effectLst/>
                        </a:rPr>
                        <a:t>II.2–11, II.12–17</a:t>
                      </a:r>
                    </a:p>
                  </a:txBody>
                  <a:tcPr marL="9071" marR="9071" marT="9071" marB="9071">
                    <a:lnL>
                      <a:noFill/>
                    </a:lnL>
                    <a:lnR>
                      <a:noFill/>
                    </a:lnR>
                    <a:lnT>
                      <a:noFill/>
                    </a:lnT>
                    <a:lnB>
                      <a:noFill/>
                    </a:lnB>
                    <a:solidFill>
                      <a:srgbClr val="FFFFFF"/>
                    </a:solidFill>
                  </a:tcPr>
                </a:tc>
                <a:tc>
                  <a:txBody>
                    <a:bodyPr/>
                    <a:lstStyle/>
                    <a:p>
                      <a:r>
                        <a:rPr lang="pt-BR" sz="700" i="1">
                          <a:effectLst/>
                        </a:rPr>
                        <a:t>topoi</a:t>
                      </a:r>
                      <a:r>
                        <a:rPr lang="pt-BR" sz="700">
                          <a:effectLst/>
                        </a:rPr>
                        <a:t> to arouse emotions</a:t>
                      </a:r>
                    </a:p>
                  </a:txBody>
                  <a:tcPr marL="9071" marR="9071" marT="9071" marB="9071">
                    <a:lnL>
                      <a:noFill/>
                    </a:lnL>
                    <a:lnR>
                      <a:noFill/>
                    </a:lnR>
                    <a:lnT>
                      <a:noFill/>
                    </a:lnT>
                    <a:lnB>
                      <a:noFill/>
                    </a:lnB>
                    <a:solidFill>
                      <a:srgbClr val="FFFFFF"/>
                    </a:solidFill>
                  </a:tcPr>
                </a:tc>
                <a:tc>
                  <a:txBody>
                    <a:bodyPr/>
                    <a:lstStyle/>
                    <a:p>
                      <a:r>
                        <a:rPr lang="en-US" sz="700">
                          <a:effectLst/>
                        </a:rPr>
                        <a:t>“Again we are angry if something is not in line with what we expected, since what is not in line with what we expect provides more pain.”</a:t>
                      </a:r>
                    </a:p>
                  </a:txBody>
                  <a:tcPr marL="9071" marR="9071" marT="9071" marB="9071">
                    <a:lnL>
                      <a:noFill/>
                    </a:lnL>
                    <a:lnR>
                      <a:noFill/>
                    </a:lnR>
                    <a:lnT>
                      <a:noFill/>
                    </a:lnT>
                    <a:lnB>
                      <a:noFill/>
                    </a:lnB>
                    <a:solidFill>
                      <a:srgbClr val="FFFFFF"/>
                    </a:solidFill>
                  </a:tcPr>
                </a:tc>
                <a:extLst>
                  <a:ext uri="{0D108BD9-81ED-4DB2-BD59-A6C34878D82A}">
                    <a16:rowId xmlns:a16="http://schemas.microsoft.com/office/drawing/2014/main" val="1955619721"/>
                  </a:ext>
                </a:extLst>
              </a:tr>
              <a:tr h="525656">
                <a:tc>
                  <a:txBody>
                    <a:bodyPr/>
                    <a:lstStyle/>
                    <a:p>
                      <a:pPr algn="r"/>
                      <a:r>
                        <a:rPr lang="pt-BR" sz="700">
                          <a:effectLst/>
                        </a:rPr>
                        <a:t>(vi)</a:t>
                      </a:r>
                    </a:p>
                  </a:txBody>
                  <a:tcPr marL="9071" marR="9071" marT="9071" marB="9071">
                    <a:lnL>
                      <a:noFill/>
                    </a:lnL>
                    <a:lnR>
                      <a:noFill/>
                    </a:lnR>
                    <a:lnT>
                      <a:noFill/>
                    </a:lnT>
                    <a:lnB>
                      <a:noFill/>
                    </a:lnB>
                    <a:solidFill>
                      <a:srgbClr val="FFFFFF"/>
                    </a:solidFill>
                  </a:tcPr>
                </a:tc>
                <a:tc>
                  <a:txBody>
                    <a:bodyPr/>
                    <a:lstStyle/>
                    <a:p>
                      <a:r>
                        <a:rPr lang="pt-BR" sz="700">
                          <a:effectLst/>
                        </a:rPr>
                        <a:t>II.19</a:t>
                      </a:r>
                    </a:p>
                  </a:txBody>
                  <a:tcPr marL="9071" marR="9071" marT="9071" marB="9071">
                    <a:lnL>
                      <a:noFill/>
                    </a:lnL>
                    <a:lnR>
                      <a:noFill/>
                    </a:lnR>
                    <a:lnT>
                      <a:noFill/>
                    </a:lnT>
                    <a:lnB>
                      <a:noFill/>
                    </a:lnB>
                    <a:solidFill>
                      <a:srgbClr val="FFFFFF"/>
                    </a:solidFill>
                  </a:tcPr>
                </a:tc>
                <a:tc>
                  <a:txBody>
                    <a:bodyPr/>
                    <a:lstStyle/>
                    <a:p>
                      <a:r>
                        <a:rPr lang="en-US" sz="700" i="1">
                          <a:effectLst/>
                        </a:rPr>
                        <a:t>topoi</a:t>
                      </a:r>
                      <a:r>
                        <a:rPr lang="en-US" sz="700">
                          <a:effectLst/>
                        </a:rPr>
                        <a:t> about the possible, the past, the future</a:t>
                      </a:r>
                    </a:p>
                  </a:txBody>
                  <a:tcPr marL="9071" marR="9071" marT="9071" marB="9071">
                    <a:lnL>
                      <a:noFill/>
                    </a:lnL>
                    <a:lnR>
                      <a:noFill/>
                    </a:lnR>
                    <a:lnT>
                      <a:noFill/>
                    </a:lnT>
                    <a:lnB>
                      <a:noFill/>
                    </a:lnB>
                    <a:solidFill>
                      <a:srgbClr val="FFFFFF"/>
                    </a:solidFill>
                  </a:tcPr>
                </a:tc>
                <a:tc>
                  <a:txBody>
                    <a:bodyPr/>
                    <a:lstStyle/>
                    <a:p>
                      <a:r>
                        <a:rPr lang="en-US" sz="700">
                          <a:effectLst/>
                        </a:rPr>
                        <a:t>“If the beginning of a thing can occur, so can the end; for nothing impossible occurs or begins to occur.”</a:t>
                      </a:r>
                    </a:p>
                  </a:txBody>
                  <a:tcPr marL="9071" marR="9071" marT="9071" marB="9071">
                    <a:lnL>
                      <a:noFill/>
                    </a:lnL>
                    <a:lnR>
                      <a:noFill/>
                    </a:lnR>
                    <a:lnT>
                      <a:noFill/>
                    </a:lnT>
                    <a:lnB>
                      <a:noFill/>
                    </a:lnB>
                    <a:solidFill>
                      <a:srgbClr val="FFFFFF"/>
                    </a:solidFill>
                  </a:tcPr>
                </a:tc>
                <a:extLst>
                  <a:ext uri="{0D108BD9-81ED-4DB2-BD59-A6C34878D82A}">
                    <a16:rowId xmlns:a16="http://schemas.microsoft.com/office/drawing/2014/main" val="2150695921"/>
                  </a:ext>
                </a:extLst>
              </a:tr>
              <a:tr h="399499">
                <a:tc>
                  <a:txBody>
                    <a:bodyPr/>
                    <a:lstStyle/>
                    <a:p>
                      <a:pPr algn="r"/>
                      <a:r>
                        <a:rPr lang="pt-BR" sz="700">
                          <a:effectLst/>
                        </a:rPr>
                        <a:t>(vii)</a:t>
                      </a:r>
                    </a:p>
                  </a:txBody>
                  <a:tcPr marL="9071" marR="9071" marT="9071" marB="9071">
                    <a:lnL>
                      <a:noFill/>
                    </a:lnL>
                    <a:lnR>
                      <a:noFill/>
                    </a:lnR>
                    <a:lnT>
                      <a:noFill/>
                    </a:lnT>
                    <a:lnB>
                      <a:noFill/>
                    </a:lnB>
                    <a:solidFill>
                      <a:srgbClr val="FFFFFF"/>
                    </a:solidFill>
                  </a:tcPr>
                </a:tc>
                <a:tc>
                  <a:txBody>
                    <a:bodyPr/>
                    <a:lstStyle/>
                    <a:p>
                      <a:r>
                        <a:rPr lang="pt-BR" sz="700">
                          <a:effectLst/>
                        </a:rPr>
                        <a:t>II.23–24</a:t>
                      </a:r>
                    </a:p>
                  </a:txBody>
                  <a:tcPr marL="9071" marR="9071" marT="9071" marB="9071">
                    <a:lnL>
                      <a:noFill/>
                    </a:lnL>
                    <a:lnR>
                      <a:noFill/>
                    </a:lnR>
                    <a:lnT>
                      <a:noFill/>
                    </a:lnT>
                    <a:lnB>
                      <a:noFill/>
                    </a:lnB>
                    <a:solidFill>
                      <a:srgbClr val="FFFFFF"/>
                    </a:solidFill>
                  </a:tcPr>
                </a:tc>
                <a:tc>
                  <a:txBody>
                    <a:bodyPr/>
                    <a:lstStyle/>
                    <a:p>
                      <a:r>
                        <a:rPr lang="pt-BR" sz="700">
                          <a:effectLst/>
                        </a:rPr>
                        <a:t>common </a:t>
                      </a:r>
                      <a:r>
                        <a:rPr lang="pt-BR" sz="700" i="1">
                          <a:effectLst/>
                        </a:rPr>
                        <a:t>topoi</a:t>
                      </a:r>
                      <a:br>
                        <a:rPr lang="pt-BR" sz="700">
                          <a:effectLst/>
                        </a:rPr>
                      </a:br>
                      <a:r>
                        <a:rPr lang="pt-BR" sz="700">
                          <a:effectLst/>
                        </a:rPr>
                        <a:t>(type 1)</a:t>
                      </a:r>
                    </a:p>
                  </a:txBody>
                  <a:tcPr marL="9071" marR="9071" marT="9071" marB="9071">
                    <a:lnL>
                      <a:noFill/>
                    </a:lnL>
                    <a:lnR>
                      <a:noFill/>
                    </a:lnR>
                    <a:lnT>
                      <a:noFill/>
                    </a:lnT>
                    <a:lnB>
                      <a:noFill/>
                    </a:lnB>
                    <a:solidFill>
                      <a:srgbClr val="FFFFFF"/>
                    </a:solidFill>
                  </a:tcPr>
                </a:tc>
                <a:tc>
                  <a:txBody>
                    <a:bodyPr/>
                    <a:lstStyle/>
                    <a:p>
                      <a:r>
                        <a:rPr lang="en-US" sz="700">
                          <a:effectLst/>
                        </a:rPr>
                        <a:t>“If a quality does not in fact exist where it is more likely to exist, it clearly does not exist where it is less likely.”</a:t>
                      </a:r>
                    </a:p>
                  </a:txBody>
                  <a:tcPr marL="9071" marR="9071" marT="9071" marB="9071">
                    <a:lnL>
                      <a:noFill/>
                    </a:lnL>
                    <a:lnR>
                      <a:noFill/>
                    </a:lnR>
                    <a:lnT>
                      <a:noFill/>
                    </a:lnT>
                    <a:lnB>
                      <a:noFill/>
                    </a:lnB>
                    <a:solidFill>
                      <a:srgbClr val="FFFFFF"/>
                    </a:solidFill>
                  </a:tcPr>
                </a:tc>
                <a:extLst>
                  <a:ext uri="{0D108BD9-81ED-4DB2-BD59-A6C34878D82A}">
                    <a16:rowId xmlns:a16="http://schemas.microsoft.com/office/drawing/2014/main" val="101330742"/>
                  </a:ext>
                </a:extLst>
              </a:tr>
              <a:tr h="651815">
                <a:tc>
                  <a:txBody>
                    <a:bodyPr/>
                    <a:lstStyle/>
                    <a:p>
                      <a:pPr algn="r"/>
                      <a:r>
                        <a:rPr lang="pt-BR" sz="700">
                          <a:effectLst/>
                        </a:rPr>
                        <a:t>(viii)</a:t>
                      </a:r>
                    </a:p>
                  </a:txBody>
                  <a:tcPr marL="9071" marR="9071" marT="9071" marB="9071">
                    <a:lnL>
                      <a:noFill/>
                    </a:lnL>
                    <a:lnR>
                      <a:noFill/>
                    </a:lnR>
                    <a:lnT>
                      <a:noFill/>
                    </a:lnT>
                    <a:lnB>
                      <a:noFill/>
                    </a:lnB>
                    <a:solidFill>
                      <a:srgbClr val="FFFFFF"/>
                    </a:solidFill>
                  </a:tcPr>
                </a:tc>
                <a:tc>
                  <a:txBody>
                    <a:bodyPr/>
                    <a:lstStyle/>
                    <a:p>
                      <a:r>
                        <a:rPr lang="pt-BR" sz="700">
                          <a:effectLst/>
                        </a:rPr>
                        <a:t>II.23–24</a:t>
                      </a:r>
                    </a:p>
                  </a:txBody>
                  <a:tcPr marL="9071" marR="9071" marT="9071" marB="9071">
                    <a:lnL>
                      <a:noFill/>
                    </a:lnL>
                    <a:lnR>
                      <a:noFill/>
                    </a:lnR>
                    <a:lnT>
                      <a:noFill/>
                    </a:lnT>
                    <a:lnB>
                      <a:noFill/>
                    </a:lnB>
                    <a:solidFill>
                      <a:srgbClr val="FFFFFF"/>
                    </a:solidFill>
                  </a:tcPr>
                </a:tc>
                <a:tc>
                  <a:txBody>
                    <a:bodyPr/>
                    <a:lstStyle/>
                    <a:p>
                      <a:r>
                        <a:rPr lang="pt-BR" sz="700">
                          <a:effectLst/>
                        </a:rPr>
                        <a:t>common </a:t>
                      </a:r>
                      <a:r>
                        <a:rPr lang="pt-BR" sz="700" i="1">
                          <a:effectLst/>
                        </a:rPr>
                        <a:t>topoi</a:t>
                      </a:r>
                      <a:br>
                        <a:rPr lang="pt-BR" sz="700">
                          <a:effectLst/>
                        </a:rPr>
                      </a:br>
                      <a:r>
                        <a:rPr lang="pt-BR" sz="700">
                          <a:effectLst/>
                        </a:rPr>
                        <a:t>(type 2)</a:t>
                      </a:r>
                    </a:p>
                  </a:txBody>
                  <a:tcPr marL="9071" marR="9071" marT="9071" marB="9071">
                    <a:lnL>
                      <a:noFill/>
                    </a:lnL>
                    <a:lnR>
                      <a:noFill/>
                    </a:lnR>
                    <a:lnT>
                      <a:noFill/>
                    </a:lnT>
                    <a:lnB>
                      <a:noFill/>
                    </a:lnB>
                    <a:solidFill>
                      <a:srgbClr val="FFFFFF"/>
                    </a:solidFill>
                  </a:tcPr>
                </a:tc>
                <a:tc>
                  <a:txBody>
                    <a:bodyPr/>
                    <a:lstStyle/>
                    <a:p>
                      <a:r>
                        <a:rPr lang="en-US" sz="700">
                          <a:effectLst/>
                        </a:rPr>
                        <a:t>“Another line of argument is common to forensic and deliberative oratory, namely, to consider inducements and deterrents, and the motives people have for doing or avoiding the actions in question.”</a:t>
                      </a:r>
                    </a:p>
                  </a:txBody>
                  <a:tcPr marL="9071" marR="9071" marT="9071" marB="9071">
                    <a:lnL>
                      <a:noFill/>
                    </a:lnL>
                    <a:lnR>
                      <a:noFill/>
                    </a:lnR>
                    <a:lnT>
                      <a:noFill/>
                    </a:lnT>
                    <a:lnB>
                      <a:noFill/>
                    </a:lnB>
                    <a:solidFill>
                      <a:srgbClr val="FFFFFF"/>
                    </a:solidFill>
                  </a:tcPr>
                </a:tc>
                <a:extLst>
                  <a:ext uri="{0D108BD9-81ED-4DB2-BD59-A6C34878D82A}">
                    <a16:rowId xmlns:a16="http://schemas.microsoft.com/office/drawing/2014/main" val="2517405940"/>
                  </a:ext>
                </a:extLst>
              </a:tr>
              <a:tr h="399499">
                <a:tc>
                  <a:txBody>
                    <a:bodyPr/>
                    <a:lstStyle/>
                    <a:p>
                      <a:pPr algn="r"/>
                      <a:r>
                        <a:rPr lang="pt-BR" sz="700">
                          <a:effectLst/>
                        </a:rPr>
                        <a:t>(ix)</a:t>
                      </a:r>
                    </a:p>
                  </a:txBody>
                  <a:tcPr marL="9071" marR="9071" marT="9071" marB="9071">
                    <a:lnL>
                      <a:noFill/>
                    </a:lnL>
                    <a:lnR>
                      <a:noFill/>
                    </a:lnR>
                    <a:lnT>
                      <a:noFill/>
                    </a:lnT>
                    <a:lnB>
                      <a:noFill/>
                    </a:lnB>
                    <a:solidFill>
                      <a:srgbClr val="FFFFFF"/>
                    </a:solidFill>
                  </a:tcPr>
                </a:tc>
                <a:tc>
                  <a:txBody>
                    <a:bodyPr/>
                    <a:lstStyle/>
                    <a:p>
                      <a:r>
                        <a:rPr lang="pt-BR" sz="700">
                          <a:effectLst/>
                        </a:rPr>
                        <a:t>II.23–24</a:t>
                      </a:r>
                    </a:p>
                  </a:txBody>
                  <a:tcPr marL="9071" marR="9071" marT="9071" marB="9071">
                    <a:lnL>
                      <a:noFill/>
                    </a:lnL>
                    <a:lnR>
                      <a:noFill/>
                    </a:lnR>
                    <a:lnT>
                      <a:noFill/>
                    </a:lnT>
                    <a:lnB>
                      <a:noFill/>
                    </a:lnB>
                    <a:solidFill>
                      <a:srgbClr val="FFFFFF"/>
                    </a:solidFill>
                  </a:tcPr>
                </a:tc>
                <a:tc>
                  <a:txBody>
                    <a:bodyPr/>
                    <a:lstStyle/>
                    <a:p>
                      <a:r>
                        <a:rPr lang="pt-BR" sz="700">
                          <a:effectLst/>
                        </a:rPr>
                        <a:t>common </a:t>
                      </a:r>
                      <a:r>
                        <a:rPr lang="pt-BR" sz="700" i="1">
                          <a:effectLst/>
                        </a:rPr>
                        <a:t>topoi</a:t>
                      </a:r>
                      <a:br>
                        <a:rPr lang="pt-BR" sz="700">
                          <a:effectLst/>
                        </a:rPr>
                      </a:br>
                      <a:r>
                        <a:rPr lang="pt-BR" sz="700">
                          <a:effectLst/>
                        </a:rPr>
                        <a:t>(type 3)</a:t>
                      </a:r>
                    </a:p>
                  </a:txBody>
                  <a:tcPr marL="9071" marR="9071" marT="9071" marB="9071">
                    <a:lnL>
                      <a:noFill/>
                    </a:lnL>
                    <a:lnR>
                      <a:noFill/>
                    </a:lnR>
                    <a:lnT>
                      <a:noFill/>
                    </a:lnT>
                    <a:lnB>
                      <a:noFill/>
                    </a:lnB>
                    <a:solidFill>
                      <a:srgbClr val="FFFFFF"/>
                    </a:solidFill>
                  </a:tcPr>
                </a:tc>
                <a:tc>
                  <a:txBody>
                    <a:bodyPr/>
                    <a:lstStyle/>
                    <a:p>
                      <a:r>
                        <a:rPr lang="en-US" sz="700">
                          <a:effectLst/>
                        </a:rPr>
                        <a:t>“Another line is to apply to the other speaker what he has said against yourself.”</a:t>
                      </a:r>
                    </a:p>
                  </a:txBody>
                  <a:tcPr marL="9071" marR="9071" marT="9071" marB="9071">
                    <a:lnL>
                      <a:noFill/>
                    </a:lnL>
                    <a:lnR>
                      <a:noFill/>
                    </a:lnR>
                    <a:lnT>
                      <a:noFill/>
                    </a:lnT>
                    <a:lnB>
                      <a:noFill/>
                    </a:lnB>
                    <a:solidFill>
                      <a:srgbClr val="FFFFFF"/>
                    </a:solidFill>
                  </a:tcPr>
                </a:tc>
                <a:extLst>
                  <a:ext uri="{0D108BD9-81ED-4DB2-BD59-A6C34878D82A}">
                    <a16:rowId xmlns:a16="http://schemas.microsoft.com/office/drawing/2014/main" val="3683411021"/>
                  </a:ext>
                </a:extLst>
              </a:tr>
              <a:tr h="651815">
                <a:tc>
                  <a:txBody>
                    <a:bodyPr/>
                    <a:lstStyle/>
                    <a:p>
                      <a:pPr algn="r"/>
                      <a:r>
                        <a:rPr lang="pt-BR" sz="700">
                          <a:effectLst/>
                        </a:rPr>
                        <a:t>(x)</a:t>
                      </a:r>
                    </a:p>
                  </a:txBody>
                  <a:tcPr marL="9071" marR="9071" marT="9071" marB="9071">
                    <a:lnL>
                      <a:noFill/>
                    </a:lnL>
                    <a:lnR>
                      <a:noFill/>
                    </a:lnR>
                    <a:lnT>
                      <a:noFill/>
                    </a:lnT>
                    <a:lnB>
                      <a:noFill/>
                    </a:lnB>
                    <a:solidFill>
                      <a:srgbClr val="FFFFFF"/>
                    </a:solidFill>
                  </a:tcPr>
                </a:tc>
                <a:tc>
                  <a:txBody>
                    <a:bodyPr/>
                    <a:lstStyle/>
                    <a:p>
                      <a:r>
                        <a:rPr lang="pt-BR" sz="700">
                          <a:effectLst/>
                        </a:rPr>
                        <a:t>III.15</a:t>
                      </a:r>
                    </a:p>
                  </a:txBody>
                  <a:tcPr marL="9071" marR="9071" marT="9071" marB="9071">
                    <a:lnL>
                      <a:noFill/>
                    </a:lnL>
                    <a:lnR>
                      <a:noFill/>
                    </a:lnR>
                    <a:lnT>
                      <a:noFill/>
                    </a:lnT>
                    <a:lnB>
                      <a:noFill/>
                    </a:lnB>
                    <a:solidFill>
                      <a:srgbClr val="FFFFFF"/>
                    </a:solidFill>
                  </a:tcPr>
                </a:tc>
                <a:tc>
                  <a:txBody>
                    <a:bodyPr/>
                    <a:lstStyle/>
                    <a:p>
                      <a:r>
                        <a:rPr lang="pt-BR" sz="700" i="1">
                          <a:effectLst/>
                        </a:rPr>
                        <a:t>topoi</a:t>
                      </a:r>
                      <a:r>
                        <a:rPr lang="pt-BR" sz="700">
                          <a:effectLst/>
                        </a:rPr>
                        <a:t> for slandering</a:t>
                      </a:r>
                    </a:p>
                  </a:txBody>
                  <a:tcPr marL="9071" marR="9071" marT="9071" marB="9071">
                    <a:lnL>
                      <a:noFill/>
                    </a:lnL>
                    <a:lnR>
                      <a:noFill/>
                    </a:lnR>
                    <a:lnT>
                      <a:noFill/>
                    </a:lnT>
                    <a:lnB>
                      <a:noFill/>
                    </a:lnB>
                    <a:solidFill>
                      <a:srgbClr val="FFFFFF"/>
                    </a:solidFill>
                  </a:tcPr>
                </a:tc>
                <a:tc>
                  <a:txBody>
                    <a:bodyPr/>
                    <a:lstStyle/>
                    <a:p>
                      <a:r>
                        <a:rPr lang="en-US" sz="700" dirty="0">
                          <a:effectLst/>
                        </a:rPr>
                        <a:t>“Another method is to denounce calumny, by saying what an enormity it is, and in particular that it raises false issues, and that it means a lack of confidence in the merits of his case.”</a:t>
                      </a:r>
                    </a:p>
                  </a:txBody>
                  <a:tcPr marL="9071" marR="9071" marT="9071" marB="9071">
                    <a:lnL>
                      <a:noFill/>
                    </a:lnL>
                    <a:lnR>
                      <a:noFill/>
                    </a:lnR>
                    <a:lnT>
                      <a:noFill/>
                    </a:lnT>
                    <a:lnB>
                      <a:noFill/>
                    </a:lnB>
                    <a:solidFill>
                      <a:srgbClr val="FFFFFF"/>
                    </a:solidFill>
                  </a:tcPr>
                </a:tc>
                <a:extLst>
                  <a:ext uri="{0D108BD9-81ED-4DB2-BD59-A6C34878D82A}">
                    <a16:rowId xmlns:a16="http://schemas.microsoft.com/office/drawing/2014/main" val="1602280564"/>
                  </a:ext>
                </a:extLst>
              </a:tr>
            </a:tbl>
          </a:graphicData>
        </a:graphic>
      </p:graphicFrame>
      <p:sp>
        <p:nvSpPr>
          <p:cNvPr id="4" name="Espaço Reservado para Texto 3">
            <a:extLst>
              <a:ext uri="{FF2B5EF4-FFF2-40B4-BE49-F238E27FC236}">
                <a16:creationId xmlns:a16="http://schemas.microsoft.com/office/drawing/2014/main" id="{BC1D4AFC-E07E-4B55-93BB-C893ECBC4199}"/>
              </a:ext>
            </a:extLst>
          </p:cNvPr>
          <p:cNvSpPr>
            <a:spLocks noGrp="1"/>
          </p:cNvSpPr>
          <p:nvPr>
            <p:ph type="body" sz="half" idx="2"/>
          </p:nvPr>
        </p:nvSpPr>
        <p:spPr/>
        <p:txBody>
          <a:bodyPr/>
          <a:lstStyle/>
          <a:p>
            <a:endParaRPr lang="pt-BR" dirty="0"/>
          </a:p>
        </p:txBody>
      </p:sp>
      <p:sp>
        <p:nvSpPr>
          <p:cNvPr id="5" name="Espaço Reservado para Data 4">
            <a:extLst>
              <a:ext uri="{FF2B5EF4-FFF2-40B4-BE49-F238E27FC236}">
                <a16:creationId xmlns:a16="http://schemas.microsoft.com/office/drawing/2014/main" id="{A61560C0-4A47-4E27-833E-863AE7BD2348}"/>
              </a:ext>
            </a:extLst>
          </p:cNvPr>
          <p:cNvSpPr>
            <a:spLocks noGrp="1"/>
          </p:cNvSpPr>
          <p:nvPr>
            <p:ph type="dt" sz="half" idx="10"/>
          </p:nvPr>
        </p:nvSpPr>
        <p:spPr/>
        <p:txBody>
          <a:bodyPr/>
          <a:lstStyle/>
          <a:p>
            <a:pPr rtl="0"/>
            <a:fld id="{B01F5550-97CC-4F3B-A34B-FE39BFD06EF0}" type="datetime1">
              <a:rPr lang="pt-BR" smtClean="0"/>
              <a:t>10/12/2021</a:t>
            </a:fld>
            <a:endParaRPr lang="en-US"/>
          </a:p>
        </p:txBody>
      </p:sp>
    </p:spTree>
    <p:extLst>
      <p:ext uri="{BB962C8B-B14F-4D97-AF65-F5344CB8AC3E}">
        <p14:creationId xmlns:p14="http://schemas.microsoft.com/office/powerpoint/2010/main" val="221524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DCBE1-A3C1-4845-B6E4-831C66F12093}"/>
              </a:ext>
            </a:extLst>
          </p:cNvPr>
          <p:cNvSpPr>
            <a:spLocks noGrp="1"/>
          </p:cNvSpPr>
          <p:nvPr>
            <p:ph type="title"/>
          </p:nvPr>
        </p:nvSpPr>
        <p:spPr/>
        <p:txBody>
          <a:bodyPr/>
          <a:lstStyle/>
          <a:p>
            <a:r>
              <a:rPr lang="pt-BR" dirty="0"/>
              <a:t>Características de </a:t>
            </a:r>
            <a:r>
              <a:rPr lang="pt-BR"/>
              <a:t>um Topos</a:t>
            </a:r>
            <a:endParaRPr lang="pt-BR" dirty="0"/>
          </a:p>
        </p:txBody>
      </p:sp>
      <p:sp>
        <p:nvSpPr>
          <p:cNvPr id="4" name="Espaço Reservado para Texto 3">
            <a:extLst>
              <a:ext uri="{FF2B5EF4-FFF2-40B4-BE49-F238E27FC236}">
                <a16:creationId xmlns:a16="http://schemas.microsoft.com/office/drawing/2014/main" id="{BC1D4AFC-E07E-4B55-93BB-C893ECBC4199}"/>
              </a:ext>
            </a:extLst>
          </p:cNvPr>
          <p:cNvSpPr>
            <a:spLocks noGrp="1"/>
          </p:cNvSpPr>
          <p:nvPr>
            <p:ph type="body" sz="half" idx="2"/>
          </p:nvPr>
        </p:nvSpPr>
        <p:spPr/>
        <p:txBody>
          <a:bodyPr/>
          <a:lstStyle/>
          <a:p>
            <a:endParaRPr lang="pt-BR" dirty="0"/>
          </a:p>
        </p:txBody>
      </p:sp>
      <p:sp>
        <p:nvSpPr>
          <p:cNvPr id="5" name="Espaço Reservado para Data 4">
            <a:extLst>
              <a:ext uri="{FF2B5EF4-FFF2-40B4-BE49-F238E27FC236}">
                <a16:creationId xmlns:a16="http://schemas.microsoft.com/office/drawing/2014/main" id="{A61560C0-4A47-4E27-833E-863AE7BD2348}"/>
              </a:ext>
            </a:extLst>
          </p:cNvPr>
          <p:cNvSpPr>
            <a:spLocks noGrp="1"/>
          </p:cNvSpPr>
          <p:nvPr>
            <p:ph type="dt" sz="half" idx="10"/>
          </p:nvPr>
        </p:nvSpPr>
        <p:spPr/>
        <p:txBody>
          <a:bodyPr/>
          <a:lstStyle/>
          <a:p>
            <a:pPr rtl="0"/>
            <a:fld id="{B01F5550-97CC-4F3B-A34B-FE39BFD06EF0}" type="datetime1">
              <a:rPr lang="pt-BR" smtClean="0"/>
              <a:t>10/12/2021</a:t>
            </a:fld>
            <a:endParaRPr lang="en-US"/>
          </a:p>
        </p:txBody>
      </p:sp>
      <p:sp>
        <p:nvSpPr>
          <p:cNvPr id="7" name="Espaço Reservado para Conteúdo 6">
            <a:extLst>
              <a:ext uri="{FF2B5EF4-FFF2-40B4-BE49-F238E27FC236}">
                <a16:creationId xmlns:a16="http://schemas.microsoft.com/office/drawing/2014/main" id="{B0BB243A-2F29-4B50-9FC1-29EBA30CBCFB}"/>
              </a:ext>
            </a:extLst>
          </p:cNvPr>
          <p:cNvSpPr>
            <a:spLocks noGrp="1"/>
          </p:cNvSpPr>
          <p:nvPr>
            <p:ph idx="1"/>
          </p:nvPr>
        </p:nvSpPr>
        <p:spPr/>
        <p:txBody>
          <a:bodyPr/>
          <a:lstStyle/>
          <a:p>
            <a:endParaRPr lang="pt-BR"/>
          </a:p>
        </p:txBody>
      </p:sp>
      <p:pic>
        <p:nvPicPr>
          <p:cNvPr id="9" name="Imagem 8">
            <a:extLst>
              <a:ext uri="{FF2B5EF4-FFF2-40B4-BE49-F238E27FC236}">
                <a16:creationId xmlns:a16="http://schemas.microsoft.com/office/drawing/2014/main" id="{2B20CFF8-40BD-4192-AEAA-D7375C7CB02B}"/>
              </a:ext>
            </a:extLst>
          </p:cNvPr>
          <p:cNvPicPr>
            <a:picLocks noChangeAspect="1"/>
          </p:cNvPicPr>
          <p:nvPr/>
        </p:nvPicPr>
        <p:blipFill>
          <a:blip r:embed="rId2"/>
          <a:stretch>
            <a:fillRect/>
          </a:stretch>
        </p:blipFill>
        <p:spPr>
          <a:xfrm>
            <a:off x="826593" y="607392"/>
            <a:ext cx="7292361" cy="4898058"/>
          </a:xfrm>
          <a:prstGeom prst="rect">
            <a:avLst/>
          </a:prstGeom>
        </p:spPr>
      </p:pic>
    </p:spTree>
    <p:extLst>
      <p:ext uri="{BB962C8B-B14F-4D97-AF65-F5344CB8AC3E}">
        <p14:creationId xmlns:p14="http://schemas.microsoft.com/office/powerpoint/2010/main" val="269540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022E9-C551-4F64-9F19-0471237D1661}"/>
              </a:ext>
            </a:extLst>
          </p:cNvPr>
          <p:cNvSpPr>
            <a:spLocks noGrp="1"/>
          </p:cNvSpPr>
          <p:nvPr>
            <p:ph type="title"/>
          </p:nvPr>
        </p:nvSpPr>
        <p:spPr/>
        <p:txBody>
          <a:bodyPr/>
          <a:lstStyle/>
          <a:p>
            <a:r>
              <a:rPr lang="pt-BR" dirty="0"/>
              <a:t>LIME</a:t>
            </a:r>
          </a:p>
        </p:txBody>
      </p:sp>
      <p:sp>
        <p:nvSpPr>
          <p:cNvPr id="3" name="Espaço Reservado para Conteúdo 2">
            <a:extLst>
              <a:ext uri="{FF2B5EF4-FFF2-40B4-BE49-F238E27FC236}">
                <a16:creationId xmlns:a16="http://schemas.microsoft.com/office/drawing/2014/main" id="{083DA47D-B7AA-4256-ADD1-8F82BFA1205C}"/>
              </a:ext>
            </a:extLst>
          </p:cNvPr>
          <p:cNvSpPr>
            <a:spLocks noGrp="1"/>
          </p:cNvSpPr>
          <p:nvPr>
            <p:ph idx="1"/>
          </p:nvPr>
        </p:nvSpPr>
        <p:spPr/>
        <p:txBody>
          <a:bodyPr/>
          <a:lstStyle/>
          <a:p>
            <a:endParaRPr lang="pt-BR" dirty="0"/>
          </a:p>
          <a:p>
            <a:endParaRPr lang="pt-BR" dirty="0"/>
          </a:p>
          <a:p>
            <a:endParaRPr lang="pt-BR" dirty="0"/>
          </a:p>
          <a:p>
            <a:endParaRPr lang="pt-BR" dirty="0"/>
          </a:p>
          <a:p>
            <a:endParaRPr lang="pt-BR" dirty="0"/>
          </a:p>
          <a:p>
            <a:endParaRPr lang="pt-BR" dirty="0"/>
          </a:p>
          <a:p>
            <a:endParaRPr lang="pt-BR" dirty="0"/>
          </a:p>
          <a:p>
            <a:r>
              <a:rPr lang="pt-BR" dirty="0"/>
              <a:t>Trade-off entre complexidade e fidelidade</a:t>
            </a:r>
          </a:p>
        </p:txBody>
      </p:sp>
      <p:sp>
        <p:nvSpPr>
          <p:cNvPr id="4" name="Espaço Reservado para Texto 3">
            <a:extLst>
              <a:ext uri="{FF2B5EF4-FFF2-40B4-BE49-F238E27FC236}">
                <a16:creationId xmlns:a16="http://schemas.microsoft.com/office/drawing/2014/main" id="{DF2CAFE6-2254-49D3-86B6-80EC516C9006}"/>
              </a:ext>
            </a:extLst>
          </p:cNvPr>
          <p:cNvSpPr>
            <a:spLocks noGrp="1"/>
          </p:cNvSpPr>
          <p:nvPr>
            <p:ph type="body" sz="half" idx="2"/>
          </p:nvPr>
        </p:nvSpPr>
        <p:spPr/>
        <p:txBody>
          <a:bodyPr/>
          <a:lstStyle/>
          <a:p>
            <a:endParaRPr lang="pt-BR" dirty="0"/>
          </a:p>
        </p:txBody>
      </p:sp>
      <p:sp>
        <p:nvSpPr>
          <p:cNvPr id="5" name="Espaço Reservado para Data 4">
            <a:extLst>
              <a:ext uri="{FF2B5EF4-FFF2-40B4-BE49-F238E27FC236}">
                <a16:creationId xmlns:a16="http://schemas.microsoft.com/office/drawing/2014/main" id="{38F9F012-6D1C-474B-B257-C9D28D513491}"/>
              </a:ext>
            </a:extLst>
          </p:cNvPr>
          <p:cNvSpPr>
            <a:spLocks noGrp="1"/>
          </p:cNvSpPr>
          <p:nvPr>
            <p:ph type="dt" sz="half" idx="10"/>
          </p:nvPr>
        </p:nvSpPr>
        <p:spPr/>
        <p:txBody>
          <a:bodyPr/>
          <a:lstStyle/>
          <a:p>
            <a:pPr rtl="0"/>
            <a:fld id="{B01F5550-97CC-4F3B-A34B-FE39BFD06EF0}" type="datetime1">
              <a:rPr lang="pt-BR" smtClean="0"/>
              <a:t>10/12/2021</a:t>
            </a:fld>
            <a:endParaRPr lang="en-US"/>
          </a:p>
        </p:txBody>
      </p:sp>
      <p:pic>
        <p:nvPicPr>
          <p:cNvPr id="7" name="Imagem 6">
            <a:extLst>
              <a:ext uri="{FF2B5EF4-FFF2-40B4-BE49-F238E27FC236}">
                <a16:creationId xmlns:a16="http://schemas.microsoft.com/office/drawing/2014/main" id="{BAF60053-4A86-481F-8115-053A9627E552}"/>
              </a:ext>
            </a:extLst>
          </p:cNvPr>
          <p:cNvPicPr>
            <a:picLocks noChangeAspect="1"/>
          </p:cNvPicPr>
          <p:nvPr/>
        </p:nvPicPr>
        <p:blipFill>
          <a:blip r:embed="rId2"/>
          <a:stretch>
            <a:fillRect/>
          </a:stretch>
        </p:blipFill>
        <p:spPr>
          <a:xfrm>
            <a:off x="685800" y="730303"/>
            <a:ext cx="5014395" cy="2674852"/>
          </a:xfrm>
          <a:prstGeom prst="rect">
            <a:avLst/>
          </a:prstGeom>
        </p:spPr>
      </p:pic>
      <p:pic>
        <p:nvPicPr>
          <p:cNvPr id="9" name="Imagem 8">
            <a:extLst>
              <a:ext uri="{FF2B5EF4-FFF2-40B4-BE49-F238E27FC236}">
                <a16:creationId xmlns:a16="http://schemas.microsoft.com/office/drawing/2014/main" id="{67019FDF-4C6D-4428-9511-53C4147F0047}"/>
              </a:ext>
            </a:extLst>
          </p:cNvPr>
          <p:cNvPicPr>
            <a:picLocks noChangeAspect="1"/>
          </p:cNvPicPr>
          <p:nvPr/>
        </p:nvPicPr>
        <p:blipFill>
          <a:blip r:embed="rId3"/>
          <a:stretch>
            <a:fillRect/>
          </a:stretch>
        </p:blipFill>
        <p:spPr>
          <a:xfrm>
            <a:off x="685800" y="4436633"/>
            <a:ext cx="9891617" cy="2575783"/>
          </a:xfrm>
          <a:prstGeom prst="rect">
            <a:avLst/>
          </a:prstGeom>
        </p:spPr>
      </p:pic>
    </p:spTree>
    <p:extLst>
      <p:ext uri="{BB962C8B-B14F-4D97-AF65-F5344CB8AC3E}">
        <p14:creationId xmlns:p14="http://schemas.microsoft.com/office/powerpoint/2010/main" val="142359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34602-47A1-4546-B00A-68173EE2610B}"/>
              </a:ext>
            </a:extLst>
          </p:cNvPr>
          <p:cNvSpPr>
            <a:spLocks noGrp="1"/>
          </p:cNvSpPr>
          <p:nvPr>
            <p:ph type="title"/>
          </p:nvPr>
        </p:nvSpPr>
        <p:spPr/>
        <p:txBody>
          <a:bodyPr/>
          <a:lstStyle/>
          <a:p>
            <a:r>
              <a:rPr lang="pt-BR" dirty="0"/>
              <a:t>Como identificar categorias </a:t>
            </a:r>
          </a:p>
        </p:txBody>
      </p:sp>
      <p:sp>
        <p:nvSpPr>
          <p:cNvPr id="3" name="Espaço Reservado para Conteúdo 2">
            <a:extLst>
              <a:ext uri="{FF2B5EF4-FFF2-40B4-BE49-F238E27FC236}">
                <a16:creationId xmlns:a16="http://schemas.microsoft.com/office/drawing/2014/main" id="{80B81224-6B64-4891-9273-21264A3BE784}"/>
              </a:ext>
            </a:extLst>
          </p:cNvPr>
          <p:cNvSpPr>
            <a:spLocks noGrp="1"/>
          </p:cNvSpPr>
          <p:nvPr>
            <p:ph idx="1"/>
          </p:nvPr>
        </p:nvSpPr>
        <p:spPr/>
        <p:txBody>
          <a:bodyPr>
            <a:normAutofit fontScale="85000" lnSpcReduction="20000"/>
          </a:bodyPr>
          <a:lstStyle/>
          <a:p>
            <a:pPr marL="304800" indent="-304800"/>
            <a:r>
              <a:rPr lang="pt-BR" dirty="0">
                <a:effectLst/>
              </a:rPr>
              <a:t>Luz de </a:t>
            </a:r>
            <a:r>
              <a:rPr lang="pt-BR" dirty="0" err="1">
                <a:effectLst/>
              </a:rPr>
              <a:t>Araujo</a:t>
            </a:r>
            <a:r>
              <a:rPr lang="pt-BR" dirty="0">
                <a:effectLst/>
              </a:rPr>
              <a:t>, Pedro Henrique, Teófilo E. de Campos, Renato R.R. de Oliveira, Matheus </a:t>
            </a:r>
            <a:r>
              <a:rPr lang="pt-BR" dirty="0" err="1">
                <a:effectLst/>
              </a:rPr>
              <a:t>Stauffer</a:t>
            </a:r>
            <a:r>
              <a:rPr lang="pt-BR" dirty="0">
                <a:effectLst/>
              </a:rPr>
              <a:t>, Samuel Couto, </a:t>
            </a:r>
            <a:r>
              <a:rPr lang="pt-BR" dirty="0" err="1">
                <a:effectLst/>
              </a:rPr>
              <a:t>and</a:t>
            </a:r>
            <a:r>
              <a:rPr lang="pt-BR" dirty="0">
                <a:effectLst/>
              </a:rPr>
              <a:t> Paulo </a:t>
            </a:r>
            <a:r>
              <a:rPr lang="pt-BR" dirty="0" err="1">
                <a:effectLst/>
              </a:rPr>
              <a:t>Bermejo</a:t>
            </a:r>
            <a:r>
              <a:rPr lang="pt-BR" dirty="0">
                <a:effectLst/>
              </a:rPr>
              <a:t>. 2018. “</a:t>
            </a:r>
            <a:r>
              <a:rPr lang="pt-BR" dirty="0" err="1">
                <a:effectLst/>
              </a:rPr>
              <a:t>LeNER</a:t>
            </a:r>
            <a:r>
              <a:rPr lang="pt-BR" dirty="0">
                <a:effectLst/>
              </a:rPr>
              <a:t>-Br: A </a:t>
            </a:r>
            <a:r>
              <a:rPr lang="pt-BR" dirty="0" err="1">
                <a:effectLst/>
              </a:rPr>
              <a:t>Dataset</a:t>
            </a:r>
            <a:r>
              <a:rPr lang="pt-BR" dirty="0">
                <a:effectLst/>
              </a:rPr>
              <a:t> for </a:t>
            </a:r>
            <a:r>
              <a:rPr lang="pt-BR" dirty="0" err="1">
                <a:effectLst/>
              </a:rPr>
              <a:t>Named</a:t>
            </a:r>
            <a:r>
              <a:rPr lang="pt-BR" dirty="0">
                <a:effectLst/>
              </a:rPr>
              <a:t> </a:t>
            </a:r>
            <a:r>
              <a:rPr lang="pt-BR" dirty="0" err="1">
                <a:effectLst/>
              </a:rPr>
              <a:t>Entity</a:t>
            </a:r>
            <a:r>
              <a:rPr lang="pt-BR" dirty="0">
                <a:effectLst/>
              </a:rPr>
              <a:t> </a:t>
            </a:r>
            <a:r>
              <a:rPr lang="pt-BR" dirty="0" err="1">
                <a:effectLst/>
              </a:rPr>
              <a:t>Recognition</a:t>
            </a:r>
            <a:r>
              <a:rPr lang="pt-BR" dirty="0">
                <a:effectLst/>
              </a:rPr>
              <a:t> in </a:t>
            </a:r>
            <a:r>
              <a:rPr lang="pt-BR" dirty="0" err="1">
                <a:effectLst/>
              </a:rPr>
              <a:t>Brazilian</a:t>
            </a:r>
            <a:r>
              <a:rPr lang="pt-BR" dirty="0">
                <a:effectLst/>
              </a:rPr>
              <a:t> Legal </a:t>
            </a:r>
            <a:r>
              <a:rPr lang="pt-BR" dirty="0" err="1">
                <a:effectLst/>
              </a:rPr>
              <a:t>Text</a:t>
            </a:r>
            <a:r>
              <a:rPr lang="pt-BR" dirty="0">
                <a:effectLst/>
              </a:rPr>
              <a:t>.” </a:t>
            </a:r>
            <a:r>
              <a:rPr lang="pt-BR" i="1" dirty="0" err="1">
                <a:effectLst/>
              </a:rPr>
              <a:t>Lecture</a:t>
            </a:r>
            <a:r>
              <a:rPr lang="pt-BR" i="1" dirty="0">
                <a:effectLst/>
              </a:rPr>
              <a:t> Notes in Computer Science (</a:t>
            </a:r>
            <a:r>
              <a:rPr lang="pt-BR" i="1" dirty="0" err="1">
                <a:effectLst/>
              </a:rPr>
              <a:t>Including</a:t>
            </a:r>
            <a:r>
              <a:rPr lang="pt-BR" i="1" dirty="0">
                <a:effectLst/>
              </a:rPr>
              <a:t> </a:t>
            </a:r>
            <a:r>
              <a:rPr lang="pt-BR" i="1" dirty="0" err="1">
                <a:effectLst/>
              </a:rPr>
              <a:t>Subseries</a:t>
            </a:r>
            <a:r>
              <a:rPr lang="pt-BR" i="1" dirty="0">
                <a:effectLst/>
              </a:rPr>
              <a:t> </a:t>
            </a:r>
            <a:r>
              <a:rPr lang="pt-BR" i="1" dirty="0" err="1">
                <a:effectLst/>
              </a:rPr>
              <a:t>Lecture</a:t>
            </a:r>
            <a:r>
              <a:rPr lang="pt-BR" i="1" dirty="0">
                <a:effectLst/>
              </a:rPr>
              <a:t> Notes in Artificial </a:t>
            </a:r>
            <a:r>
              <a:rPr lang="pt-BR" i="1" dirty="0" err="1">
                <a:effectLst/>
              </a:rPr>
              <a:t>Intelligence</a:t>
            </a:r>
            <a:r>
              <a:rPr lang="pt-BR" i="1" dirty="0">
                <a:effectLst/>
              </a:rPr>
              <a:t> </a:t>
            </a:r>
            <a:r>
              <a:rPr lang="pt-BR" i="1" dirty="0" err="1">
                <a:effectLst/>
              </a:rPr>
              <a:t>and</a:t>
            </a:r>
            <a:r>
              <a:rPr lang="pt-BR" i="1" dirty="0">
                <a:effectLst/>
              </a:rPr>
              <a:t> </a:t>
            </a:r>
            <a:r>
              <a:rPr lang="pt-BR" i="1" dirty="0" err="1">
                <a:effectLst/>
              </a:rPr>
              <a:t>Lecture</a:t>
            </a:r>
            <a:r>
              <a:rPr lang="pt-BR" i="1" dirty="0">
                <a:effectLst/>
              </a:rPr>
              <a:t> Notes in </a:t>
            </a:r>
            <a:r>
              <a:rPr lang="pt-BR" i="1" dirty="0" err="1">
                <a:effectLst/>
              </a:rPr>
              <a:t>Bioinformatics</a:t>
            </a:r>
            <a:r>
              <a:rPr lang="pt-BR" i="1" dirty="0">
                <a:effectLst/>
              </a:rPr>
              <a:t>)</a:t>
            </a:r>
            <a:r>
              <a:rPr lang="pt-BR" dirty="0">
                <a:effectLst/>
              </a:rPr>
              <a:t> 11122 LNAI: 313–23. https://doi.org/10.1007/978-3-319-99722-3_32.</a:t>
            </a:r>
          </a:p>
          <a:p>
            <a:endParaRPr lang="en-US" dirty="0"/>
          </a:p>
          <a:p>
            <a:r>
              <a:rPr lang="en-US" dirty="0">
                <a:effectLst/>
              </a:rPr>
              <a:t>Sartor, Giovanni. 2009. “Legal Concepts as Inferential Nodes and Ontological Categories.” </a:t>
            </a:r>
            <a:r>
              <a:rPr lang="en-US" i="1" dirty="0">
                <a:effectLst/>
              </a:rPr>
              <a:t>Artificial Intelligence and Law</a:t>
            </a:r>
            <a:r>
              <a:rPr lang="en-US" dirty="0">
                <a:effectLst/>
              </a:rPr>
              <a:t> 17 (3): 217–51. https://doi.org/10.1007/s10506-009-9079-7.</a:t>
            </a:r>
          </a:p>
          <a:p>
            <a:endParaRPr lang="pt-BR" dirty="0"/>
          </a:p>
          <a:p>
            <a:r>
              <a:rPr lang="en-US" altLang="pt-BR" dirty="0"/>
              <a:t>LKIF-Core</a:t>
            </a:r>
            <a:endParaRPr lang="pt-BR" dirty="0"/>
          </a:p>
          <a:p>
            <a:r>
              <a:rPr lang="en-US" altLang="pt-BR" dirty="0"/>
              <a:t>Core ontology of </a:t>
            </a:r>
            <a:r>
              <a:rPr lang="en-US" altLang="pt-BR" i="1" dirty="0"/>
              <a:t>basic</a:t>
            </a:r>
            <a:r>
              <a:rPr lang="en-US" altLang="pt-BR" dirty="0"/>
              <a:t> legal concepts</a:t>
            </a:r>
          </a:p>
          <a:p>
            <a:r>
              <a:rPr lang="en-US" altLang="pt-BR" dirty="0"/>
              <a:t>Specified using OWL-DL (SHOIN(D))</a:t>
            </a:r>
          </a:p>
          <a:p>
            <a:r>
              <a:rPr lang="en-US" altLang="pt-BR" dirty="0"/>
              <a:t>14 modules, 205 classes, 99 properties</a:t>
            </a:r>
          </a:p>
          <a:p>
            <a:r>
              <a:rPr lang="en-US" altLang="pt-BR" dirty="0"/>
              <a:t>Descriptive annotations</a:t>
            </a:r>
          </a:p>
          <a:p>
            <a:r>
              <a:rPr lang="en-US" altLang="pt-BR" dirty="0"/>
              <a:t>Documentation at </a:t>
            </a:r>
            <a:r>
              <a:rPr lang="en-US" altLang="pt-BR" dirty="0">
                <a:hlinkClick r:id="rId2"/>
              </a:rPr>
              <a:t>http://www.estrellaproject.org/lkif-core/doc</a:t>
            </a:r>
            <a:endParaRPr lang="en-US" altLang="pt-BR" dirty="0"/>
          </a:p>
          <a:p>
            <a:endParaRPr lang="pt-BR" dirty="0"/>
          </a:p>
        </p:txBody>
      </p:sp>
      <p:sp>
        <p:nvSpPr>
          <p:cNvPr id="4" name="Espaço Reservado para Data 3">
            <a:extLst>
              <a:ext uri="{FF2B5EF4-FFF2-40B4-BE49-F238E27FC236}">
                <a16:creationId xmlns:a16="http://schemas.microsoft.com/office/drawing/2014/main" id="{E6CC4EF6-3820-4A09-9031-B0965B2C5AB8}"/>
              </a:ext>
            </a:extLst>
          </p:cNvPr>
          <p:cNvSpPr>
            <a:spLocks noGrp="1"/>
          </p:cNvSpPr>
          <p:nvPr>
            <p:ph type="dt" sz="half" idx="10"/>
          </p:nvPr>
        </p:nvSpPr>
        <p:spPr/>
        <p:txBody>
          <a:bodyPr/>
          <a:lstStyle/>
          <a:p>
            <a:pPr rtl="0"/>
            <a:fld id="{D48C737E-092E-4203-A347-8410086932C6}" type="datetime1">
              <a:rPr lang="pt-BR" smtClean="0"/>
              <a:t>10/12/2021</a:t>
            </a:fld>
            <a:endParaRPr lang="en-US"/>
          </a:p>
        </p:txBody>
      </p:sp>
    </p:spTree>
    <p:extLst>
      <p:ext uri="{BB962C8B-B14F-4D97-AF65-F5344CB8AC3E}">
        <p14:creationId xmlns:p14="http://schemas.microsoft.com/office/powerpoint/2010/main" val="122256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02094-C08E-4A7D-A534-BDCC50634950}"/>
              </a:ext>
            </a:extLst>
          </p:cNvPr>
          <p:cNvSpPr>
            <a:spLocks noGrp="1"/>
          </p:cNvSpPr>
          <p:nvPr>
            <p:ph type="title"/>
          </p:nvPr>
        </p:nvSpPr>
        <p:spPr/>
        <p:txBody>
          <a:bodyPr/>
          <a:lstStyle/>
          <a:p>
            <a:r>
              <a:rPr lang="pt-BR" dirty="0"/>
              <a:t>Pesquisa futura</a:t>
            </a:r>
          </a:p>
        </p:txBody>
      </p:sp>
      <p:sp>
        <p:nvSpPr>
          <p:cNvPr id="3" name="Espaço Reservado para Conteúdo 2">
            <a:extLst>
              <a:ext uri="{FF2B5EF4-FFF2-40B4-BE49-F238E27FC236}">
                <a16:creationId xmlns:a16="http://schemas.microsoft.com/office/drawing/2014/main" id="{A22CA3D8-981B-4E97-AFC7-9D0246FF8BE0}"/>
              </a:ext>
            </a:extLst>
          </p:cNvPr>
          <p:cNvSpPr>
            <a:spLocks noGrp="1"/>
          </p:cNvSpPr>
          <p:nvPr>
            <p:ph sz="half" idx="1"/>
          </p:nvPr>
        </p:nvSpPr>
        <p:spPr/>
        <p:txBody>
          <a:bodyPr/>
          <a:lstStyle/>
          <a:p>
            <a:r>
              <a:rPr lang="pt-BR" dirty="0"/>
              <a:t>Active Learning (</a:t>
            </a:r>
            <a:r>
              <a:rPr lang="pt-BR" b="0" i="0" dirty="0" err="1">
                <a:solidFill>
                  <a:srgbClr val="FFFFFF"/>
                </a:solidFill>
                <a:effectLst/>
                <a:latin typeface="Lato" panose="020B0604020202020204" pitchFamily="34" charset="0"/>
              </a:rPr>
              <a:t>INCEpTION</a:t>
            </a:r>
            <a:r>
              <a:rPr lang="pt-BR" b="0" i="0" dirty="0">
                <a:solidFill>
                  <a:srgbClr val="FFFFFF"/>
                </a:solidFill>
                <a:effectLst/>
                <a:latin typeface="Lato" panose="020B0604020202020204" pitchFamily="34" charset="0"/>
              </a:rPr>
              <a:t> </a:t>
            </a:r>
            <a:r>
              <a:rPr lang="pt-BR" dirty="0"/>
              <a:t>?)</a:t>
            </a:r>
          </a:p>
          <a:p>
            <a:r>
              <a:rPr lang="pt-BR" dirty="0"/>
              <a:t>Categorização padronizada do conhecimento jurídico</a:t>
            </a:r>
          </a:p>
          <a:p>
            <a:r>
              <a:rPr lang="pt-BR" dirty="0"/>
              <a:t>Pré-processamento do texto, aquisição dos relatórios e organização dos metadados</a:t>
            </a:r>
          </a:p>
        </p:txBody>
      </p:sp>
      <p:sp>
        <p:nvSpPr>
          <p:cNvPr id="4" name="Espaço Reservado para Conteúdo 3">
            <a:extLst>
              <a:ext uri="{FF2B5EF4-FFF2-40B4-BE49-F238E27FC236}">
                <a16:creationId xmlns:a16="http://schemas.microsoft.com/office/drawing/2014/main" id="{72748996-221E-4858-B753-0DB3A1F69130}"/>
              </a:ext>
            </a:extLst>
          </p:cNvPr>
          <p:cNvSpPr>
            <a:spLocks noGrp="1"/>
          </p:cNvSpPr>
          <p:nvPr>
            <p:ph sz="half" idx="2"/>
          </p:nvPr>
        </p:nvSpPr>
        <p:spPr/>
        <p:txBody>
          <a:bodyPr/>
          <a:lstStyle/>
          <a:p>
            <a:endParaRPr lang="pt-BR" dirty="0"/>
          </a:p>
        </p:txBody>
      </p:sp>
      <p:sp>
        <p:nvSpPr>
          <p:cNvPr id="5" name="Espaço Reservado para Data 4">
            <a:extLst>
              <a:ext uri="{FF2B5EF4-FFF2-40B4-BE49-F238E27FC236}">
                <a16:creationId xmlns:a16="http://schemas.microsoft.com/office/drawing/2014/main" id="{6CAF2B37-DEBD-4FBD-8241-20ED078C46D7}"/>
              </a:ext>
            </a:extLst>
          </p:cNvPr>
          <p:cNvSpPr>
            <a:spLocks noGrp="1"/>
          </p:cNvSpPr>
          <p:nvPr>
            <p:ph type="dt" sz="half" idx="10"/>
          </p:nvPr>
        </p:nvSpPr>
        <p:spPr/>
        <p:txBody>
          <a:bodyPr/>
          <a:lstStyle/>
          <a:p>
            <a:pPr rtl="0"/>
            <a:fld id="{EDD1C28D-3F4C-4305-9CD5-9949626E9ED5}" type="datetime1">
              <a:rPr lang="pt-BR" smtClean="0"/>
              <a:t>10/12/2021</a:t>
            </a:fld>
            <a:endParaRPr lang="en-US"/>
          </a:p>
        </p:txBody>
      </p:sp>
    </p:spTree>
    <p:extLst>
      <p:ext uri="{BB962C8B-B14F-4D97-AF65-F5344CB8AC3E}">
        <p14:creationId xmlns:p14="http://schemas.microsoft.com/office/powerpoint/2010/main" val="803488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14_TF78438558" id="{EFC388B7-E3E7-46E9-90A0-7401A222EB8A}" vid="{685F28B6-3FA5-49C7-9831-35ED941F70C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{2993388D-5E97-41A9-AD69-18BBC5B5F077}tf78438558_win32</Template>
  <TotalTime>367</TotalTime>
  <Words>747</Words>
  <Application>Microsoft Office PowerPoint</Application>
  <PresentationFormat>Widescreen</PresentationFormat>
  <Paragraphs>85</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Calibri</vt:lpstr>
      <vt:lpstr>Century Gothic</vt:lpstr>
      <vt:lpstr>Garamond</vt:lpstr>
      <vt:lpstr>Lato</vt:lpstr>
      <vt:lpstr>SavonVTI</vt:lpstr>
      <vt:lpstr>IDENTIFICAção de topoi usando LIME</vt:lpstr>
      <vt:lpstr>O problema de pesquisa</vt:lpstr>
      <vt:lpstr>Características de um Topos</vt:lpstr>
      <vt:lpstr>Características de um Topos</vt:lpstr>
      <vt:lpstr>LIME</vt:lpstr>
      <vt:lpstr>Como identificar categorias </vt:lpstr>
      <vt:lpstr>Pesquisa futura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IDENTIFICAção de topoi usando LIME</dc:title>
  <dc:creator>Lucas Freire Silva</dc:creator>
  <cp:lastModifiedBy>Lucas Freire Silva</cp:lastModifiedBy>
  <cp:revision>4</cp:revision>
  <dcterms:created xsi:type="dcterms:W3CDTF">2021-12-09T22:20:55Z</dcterms:created>
  <dcterms:modified xsi:type="dcterms:W3CDTF">2021-12-10T18:53:51Z</dcterms:modified>
</cp:coreProperties>
</file>