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4D053F-1E4E-4708-963E-7451C0DA5CCC}">
          <p14:sldIdLst>
            <p14:sldId id="256"/>
            <p14:sldId id="257"/>
            <p14:sldId id="258"/>
            <p14:sldId id="259"/>
            <p14:sldId id="260"/>
            <p14:sldId id="261"/>
          </p14:sldIdLst>
        </p14:section>
        <p14:section name="Temario" id="{161165FC-0E47-4626-9B47-1DE6987E26A3}">
          <p14:sldIdLst>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4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5085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5465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759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7948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0112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5224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301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266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692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6971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2023-06-27</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2289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2023-06-27</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64608705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74F076C-8921-0500-C5CC-18F1733575B9}"/>
              </a:ext>
            </a:extLst>
          </p:cNvPr>
          <p:cNvSpPr>
            <a:spLocks noGrp="1"/>
          </p:cNvSpPr>
          <p:nvPr>
            <p:ph type="ctrTitle"/>
          </p:nvPr>
        </p:nvSpPr>
        <p:spPr>
          <a:xfrm>
            <a:off x="457200" y="676656"/>
            <a:ext cx="3277432" cy="3063240"/>
          </a:xfrm>
        </p:spPr>
        <p:txBody>
          <a:bodyPr>
            <a:normAutofit/>
          </a:bodyPr>
          <a:lstStyle/>
          <a:p>
            <a:r>
              <a:rPr lang="es-MX" sz="5000" dirty="0" err="1"/>
              <a:t>Modelaci</a:t>
            </a:r>
            <a:r>
              <a:rPr lang="en-US" sz="5000" dirty="0" err="1"/>
              <a:t>ón</a:t>
            </a:r>
            <a:r>
              <a:rPr lang="en-US" sz="5000" dirty="0"/>
              <a:t> </a:t>
            </a:r>
            <a:r>
              <a:rPr lang="en-US" sz="5000" dirty="0" err="1"/>
              <a:t>estadística</a:t>
            </a:r>
            <a:endParaRPr lang="es-MX" sz="5000" dirty="0"/>
          </a:p>
        </p:txBody>
      </p:sp>
      <p:sp>
        <p:nvSpPr>
          <p:cNvPr id="3" name="Subtitle 2">
            <a:extLst>
              <a:ext uri="{FF2B5EF4-FFF2-40B4-BE49-F238E27FC236}">
                <a16:creationId xmlns:a16="http://schemas.microsoft.com/office/drawing/2014/main" id="{F423128A-19D5-C7F4-35FB-C695E999DC58}"/>
              </a:ext>
            </a:extLst>
          </p:cNvPr>
          <p:cNvSpPr>
            <a:spLocks noGrp="1"/>
          </p:cNvSpPr>
          <p:nvPr>
            <p:ph type="subTitle" idx="1"/>
          </p:nvPr>
        </p:nvSpPr>
        <p:spPr>
          <a:xfrm>
            <a:off x="457200" y="3840481"/>
            <a:ext cx="3277432" cy="2347272"/>
          </a:xfrm>
        </p:spPr>
        <p:txBody>
          <a:bodyPr>
            <a:normAutofit/>
          </a:bodyPr>
          <a:lstStyle/>
          <a:p>
            <a:r>
              <a:rPr lang="en-US" dirty="0" err="1"/>
              <a:t>CodePro</a:t>
            </a:r>
            <a:r>
              <a:rPr lang="en-US" dirty="0"/>
              <a:t>, curso 3, Centro Turing</a:t>
            </a:r>
          </a:p>
          <a:p>
            <a:r>
              <a:rPr lang="en-US" dirty="0"/>
              <a:t>Dr. Juliho Castillo Colmenares Ph.D.</a:t>
            </a:r>
            <a:endParaRPr lang="es-MX" dirty="0"/>
          </a:p>
        </p:txBody>
      </p:sp>
      <p:pic>
        <p:nvPicPr>
          <p:cNvPr id="4" name="Picture 3" descr="Gráficas financieras en una pantalla oscura">
            <a:extLst>
              <a:ext uri="{FF2B5EF4-FFF2-40B4-BE49-F238E27FC236}">
                <a16:creationId xmlns:a16="http://schemas.microsoft.com/office/drawing/2014/main" id="{D178AC21-DDA2-BD33-CEDC-006EA201D5F6}"/>
              </a:ext>
            </a:extLst>
          </p:cNvPr>
          <p:cNvPicPr>
            <a:picLocks noChangeAspect="1"/>
          </p:cNvPicPr>
          <p:nvPr/>
        </p:nvPicPr>
        <p:blipFill rotWithShape="1">
          <a:blip r:embed="rId3"/>
          <a:srcRect l="9572" r="1538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142211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Gota de agua sobre pétalo">
            <a:extLst>
              <a:ext uri="{FF2B5EF4-FFF2-40B4-BE49-F238E27FC236}">
                <a16:creationId xmlns:a16="http://schemas.microsoft.com/office/drawing/2014/main" id="{CBA48CBE-16EE-16A3-D9B9-4681A638BE8C}"/>
              </a:ext>
            </a:extLst>
          </p:cNvPr>
          <p:cNvPicPr>
            <a:picLocks noChangeAspect="1"/>
          </p:cNvPicPr>
          <p:nvPr/>
        </p:nvPicPr>
        <p:blipFill rotWithShape="1">
          <a:blip r:embed="rId2">
            <a:alphaModFix amt="60000"/>
          </a:blip>
          <a:srcRect l="25"/>
          <a:stretch/>
        </p:blipFill>
        <p:spPr>
          <a:xfrm>
            <a:off x="20" y="8571"/>
            <a:ext cx="12188932" cy="6858000"/>
          </a:xfrm>
          <a:prstGeom prst="rect">
            <a:avLst/>
          </a:prstGeom>
        </p:spPr>
      </p:pic>
      <p:sp>
        <p:nvSpPr>
          <p:cNvPr id="2" name="Title 1">
            <a:extLst>
              <a:ext uri="{FF2B5EF4-FFF2-40B4-BE49-F238E27FC236}">
                <a16:creationId xmlns:a16="http://schemas.microsoft.com/office/drawing/2014/main" id="{18800A0B-5F4E-F587-A1FA-B2C046179326}"/>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Introducción a la Regresión Logística</a:t>
            </a:r>
            <a:endParaRPr lang="es-MX">
              <a:solidFill>
                <a:srgbClr val="FFFFFF"/>
              </a:solidFill>
            </a:endParaRPr>
          </a:p>
        </p:txBody>
      </p:sp>
      <p:sp>
        <p:nvSpPr>
          <p:cNvPr id="3" name="Content Placeholder 2">
            <a:extLst>
              <a:ext uri="{FF2B5EF4-FFF2-40B4-BE49-F238E27FC236}">
                <a16:creationId xmlns:a16="http://schemas.microsoft.com/office/drawing/2014/main" id="{29FCECF5-4273-97C6-4726-5D4D2AD88E3C}"/>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Esta sección continúa estableciendo las bases del conocimiento sobre modelos lineales. Partiendo de las definiciones matemáticas necesarias, muestra cómo extender aún más la regresión lineal a problemas de clasificación, tanto binarios como multiclase.</a:t>
            </a:r>
            <a:endParaRPr lang="es-MX">
              <a:solidFill>
                <a:srgbClr val="FFFFFF"/>
              </a:solidFill>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6665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5" name="Picture 24" descr="Biblioteca pública desenfocada abstracta con estanterías">
            <a:extLst>
              <a:ext uri="{FF2B5EF4-FFF2-40B4-BE49-F238E27FC236}">
                <a16:creationId xmlns:a16="http://schemas.microsoft.com/office/drawing/2014/main" id="{32557256-5307-AC23-8434-9C644F8D4068}"/>
              </a:ext>
            </a:extLst>
          </p:cNvPr>
          <p:cNvPicPr>
            <a:picLocks noChangeAspect="1"/>
          </p:cNvPicPr>
          <p:nvPr/>
        </p:nvPicPr>
        <p:blipFill rotWithShape="1">
          <a:blip r:embed="rId2">
            <a:alphaModFix amt="60000"/>
          </a:blip>
          <a:srcRect t="1300" r="-1" b="14409"/>
          <a:stretch/>
        </p:blipFill>
        <p:spPr>
          <a:xfrm>
            <a:off x="20" y="10"/>
            <a:ext cx="12188932" cy="6857990"/>
          </a:xfrm>
          <a:prstGeom prst="rect">
            <a:avLst/>
          </a:prstGeom>
        </p:spPr>
      </p:pic>
      <p:sp>
        <p:nvSpPr>
          <p:cNvPr id="2" name="Title 1">
            <a:extLst>
              <a:ext uri="{FF2B5EF4-FFF2-40B4-BE49-F238E27FC236}">
                <a16:creationId xmlns:a16="http://schemas.microsoft.com/office/drawing/2014/main" id="{7BC0C2E8-9F3E-E87E-220A-56CE0395729D}"/>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Antecedentes de los Modelos Lineales</a:t>
            </a:r>
            <a:endParaRPr lang="es-MX">
              <a:solidFill>
                <a:srgbClr val="FFFFFF"/>
              </a:solidFill>
            </a:endParaRPr>
          </a:p>
        </p:txBody>
      </p:sp>
      <p:sp>
        <p:nvSpPr>
          <p:cNvPr id="3" name="Content Placeholder 2">
            <a:extLst>
              <a:ext uri="{FF2B5EF4-FFF2-40B4-BE49-F238E27FC236}">
                <a16:creationId xmlns:a16="http://schemas.microsoft.com/office/drawing/2014/main" id="{264FB1F1-A12A-948C-827A-5DADBB480690}"/>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Los modelos lineales han sido conocidos y estudiados por académicos y profesionales durante mucho tiempo. Antes de ser adoptados en ciencia de datos y ser incluidos en diversos programas de capacitación y libros prácticos, ya eran un elemento prominente y relevante en el campo del conocimiento de estadísticas, economía y otras áreas cuantitativas respetables.</a:t>
            </a:r>
            <a:endParaRPr lang="es-MX">
              <a:solidFill>
                <a:srgbClr val="FFFFFF"/>
              </a:solidFill>
            </a:endParaRPr>
          </a:p>
        </p:txBody>
      </p:sp>
      <p:grpSp>
        <p:nvGrpSpPr>
          <p:cNvPr id="31" name="Group 3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2" name="Oval 3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4" name="Freeform: Shape 3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5" name="Freeform: Shape 3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3296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3" name="Picture 22" descr="Papel flotante colorido">
            <a:extLst>
              <a:ext uri="{FF2B5EF4-FFF2-40B4-BE49-F238E27FC236}">
                <a16:creationId xmlns:a16="http://schemas.microsoft.com/office/drawing/2014/main" id="{A6DBAD93-83BC-BCA9-EA9A-F5E6FC47C6C2}"/>
              </a:ext>
            </a:extLst>
          </p:cNvPr>
          <p:cNvPicPr>
            <a:picLocks noChangeAspect="1"/>
          </p:cNvPicPr>
          <p:nvPr/>
        </p:nvPicPr>
        <p:blipFill rotWithShape="1">
          <a:blip r:embed="rId2">
            <a:alphaModFix amt="60000"/>
          </a:blip>
          <a:srcRect t="4818" r="-1" b="10891"/>
          <a:stretch/>
        </p:blipFill>
        <p:spPr>
          <a:xfrm>
            <a:off x="20" y="10"/>
            <a:ext cx="12188932" cy="6857990"/>
          </a:xfrm>
          <a:prstGeom prst="rect">
            <a:avLst/>
          </a:prstGeom>
        </p:spPr>
      </p:pic>
      <p:sp>
        <p:nvSpPr>
          <p:cNvPr id="2" name="Title 1">
            <a:extLst>
              <a:ext uri="{FF2B5EF4-FFF2-40B4-BE49-F238E27FC236}">
                <a16:creationId xmlns:a16="http://schemas.microsoft.com/office/drawing/2014/main" id="{652A6000-FB09-BCBA-3130-0C7984875440}"/>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Riqueza de Recursos sobre Modelos Lineales</a:t>
            </a:r>
            <a:endParaRPr lang="es-MX">
              <a:solidFill>
                <a:srgbClr val="FFFFFF"/>
              </a:solidFill>
            </a:endParaRPr>
          </a:p>
        </p:txBody>
      </p:sp>
      <p:sp>
        <p:nvSpPr>
          <p:cNvPr id="3" name="Content Placeholder 2">
            <a:extLst>
              <a:ext uri="{FF2B5EF4-FFF2-40B4-BE49-F238E27FC236}">
                <a16:creationId xmlns:a16="http://schemas.microsoft.com/office/drawing/2014/main" id="{C3F5B6CC-8F9B-6C5B-53A3-D6D9B1372C99}"/>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Existe una amplia gama de monografías, capítulos de libros y artículos sobre regresión lineal, regresión logística (su variante de clasificación) y diversos tipos de modelos lineales generalizados. Estos últimos adaptan el paradigma original de regresión lineal en su formulación para resolver problemas más complejos.</a:t>
            </a:r>
            <a:endParaRPr lang="es-MX">
              <a:solidFill>
                <a:srgbClr val="FFFFFF"/>
              </a:solidFill>
            </a:endParaRPr>
          </a:p>
        </p:txBody>
      </p:sp>
      <p:grpSp>
        <p:nvGrpSpPr>
          <p:cNvPr id="29" name="Group 28">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0" name="Oval 29">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2" name="Freeform: Shape 31">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3" name="Freeform: Shape 32">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4"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17431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4" name="Picture 23" descr="Bombilla en fondo amarillo con rayos de luz y cable pintados">
            <a:extLst>
              <a:ext uri="{FF2B5EF4-FFF2-40B4-BE49-F238E27FC236}">
                <a16:creationId xmlns:a16="http://schemas.microsoft.com/office/drawing/2014/main" id="{45F7E999-5E5E-D187-D6AB-748547D18E98}"/>
              </a:ext>
            </a:extLst>
          </p:cNvPr>
          <p:cNvPicPr>
            <a:picLocks noChangeAspect="1"/>
          </p:cNvPicPr>
          <p:nvPr/>
        </p:nvPicPr>
        <p:blipFill rotWithShape="1">
          <a:blip r:embed="rId2">
            <a:alphaModFix amt="60000"/>
          </a:blip>
          <a:srcRect t="8514"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80B0B241-5F32-3AA9-E74B-D3D8046527F1}"/>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Brecha en la Implementación Rápida de Modelos Lineales</a:t>
            </a:r>
            <a:endParaRPr lang="es-MX">
              <a:solidFill>
                <a:srgbClr val="FFFFFF"/>
              </a:solidFill>
            </a:endParaRPr>
          </a:p>
        </p:txBody>
      </p:sp>
      <p:sp>
        <p:nvSpPr>
          <p:cNvPr id="3" name="Content Placeholder 2">
            <a:extLst>
              <a:ext uri="{FF2B5EF4-FFF2-40B4-BE49-F238E27FC236}">
                <a16:creationId xmlns:a16="http://schemas.microsoft.com/office/drawing/2014/main" id="{7E66BFA5-37AD-EBCF-3575-9B98A8A666FE}"/>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A pesar de la abundancia de recursos, no se encuentra material que explique con claridad la rapidez y facilidad de implementación de los modelos lineales cuando, como desarrollador o científico de datos, se necesita crear rápidamente una aplicación o API que deba aprender a partir de datos en lugar de ser definida programáticamente.</a:t>
            </a:r>
            <a:endParaRPr lang="es-MX">
              <a:solidFill>
                <a:srgbClr val="FFFFFF"/>
              </a:solidFill>
            </a:endParaRPr>
          </a:p>
        </p:txBody>
      </p:sp>
      <p:grpSp>
        <p:nvGrpSpPr>
          <p:cNvPr id="30" name="Group 29">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1" name="Oval 30">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3" name="Freeform: Shape 32">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4" name="Freeform: Shape 33">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5"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6"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9917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Calculadora, lápiz, brújula, dinero y un papel con gráficos impresos en él">
            <a:extLst>
              <a:ext uri="{FF2B5EF4-FFF2-40B4-BE49-F238E27FC236}">
                <a16:creationId xmlns:a16="http://schemas.microsoft.com/office/drawing/2014/main" id="{AB4E4559-E1E9-8E87-7BD8-BE7755A471D0}"/>
              </a:ext>
            </a:extLst>
          </p:cNvPr>
          <p:cNvPicPr>
            <a:picLocks noChangeAspect="1"/>
          </p:cNvPicPr>
          <p:nvPr/>
        </p:nvPicPr>
        <p:blipFill rotWithShape="1">
          <a:blip r:embed="rId2">
            <a:alphaModFix amt="60000"/>
          </a:blip>
          <a:srcRect r="-1" b="6614"/>
          <a:stretch/>
        </p:blipFill>
        <p:spPr>
          <a:xfrm>
            <a:off x="20" y="8571"/>
            <a:ext cx="12188932" cy="6858000"/>
          </a:xfrm>
          <a:prstGeom prst="rect">
            <a:avLst/>
          </a:prstGeom>
        </p:spPr>
      </p:pic>
      <p:sp>
        <p:nvSpPr>
          <p:cNvPr id="2" name="Title 1">
            <a:extLst>
              <a:ext uri="{FF2B5EF4-FFF2-40B4-BE49-F238E27FC236}">
                <a16:creationId xmlns:a16="http://schemas.microsoft.com/office/drawing/2014/main" id="{0DF7B2DA-6CDD-73F2-62B6-D201F6DEA498}"/>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Ventajas de los Modelos Lineales</a:t>
            </a:r>
            <a:endParaRPr lang="es-MX">
              <a:solidFill>
                <a:srgbClr val="FFFFFF"/>
              </a:solidFill>
            </a:endParaRPr>
          </a:p>
        </p:txBody>
      </p:sp>
      <p:sp>
        <p:nvSpPr>
          <p:cNvPr id="3" name="Content Placeholder 2">
            <a:extLst>
              <a:ext uri="{FF2B5EF4-FFF2-40B4-BE49-F238E27FC236}">
                <a16:creationId xmlns:a16="http://schemas.microsoft.com/office/drawing/2014/main" id="{B718BB82-8B82-9BD5-C799-E61FFBD60308}"/>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A pesar de las limitaciones de los modelos lineales, su simplicidad conlleva ventajas significativas, como la facilidad para explicar su funcionamiento, la flexibilidad para manejar diversos tipos de datos (numéricos, estimaciones de probabilidad, clasificaciones, etc.), rapidez en entrenamiento, facilidad y rapidez en la implementación en entornos de producción, y escalabilidad para respuestas en tiempo real.</a:t>
            </a:r>
            <a:endParaRPr lang="es-MX">
              <a:solidFill>
                <a:srgbClr val="FFFFFF"/>
              </a:solidFill>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55772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Escaleras blancas con una flecha azul dibujada en el medio que señala hacia arriba">
            <a:extLst>
              <a:ext uri="{FF2B5EF4-FFF2-40B4-BE49-F238E27FC236}">
                <a16:creationId xmlns:a16="http://schemas.microsoft.com/office/drawing/2014/main" id="{1FBE991F-CC37-5959-7C8C-3E8A9966C4A4}"/>
              </a:ext>
            </a:extLst>
          </p:cNvPr>
          <p:cNvPicPr>
            <a:picLocks noChangeAspect="1"/>
          </p:cNvPicPr>
          <p:nvPr/>
        </p:nvPicPr>
        <p:blipFill rotWithShape="1">
          <a:blip r:embed="rId2">
            <a:alphaModFix amt="60000"/>
          </a:blip>
          <a:srcRect t="25246" r="-1" b="18490"/>
          <a:stretch/>
        </p:blipFill>
        <p:spPr>
          <a:xfrm>
            <a:off x="20" y="10"/>
            <a:ext cx="12188932" cy="6857990"/>
          </a:xfrm>
          <a:prstGeom prst="rect">
            <a:avLst/>
          </a:prstGeom>
        </p:spPr>
      </p:pic>
      <p:sp>
        <p:nvSpPr>
          <p:cNvPr id="2" name="Title 1">
            <a:extLst>
              <a:ext uri="{FF2B5EF4-FFF2-40B4-BE49-F238E27FC236}">
                <a16:creationId xmlns:a16="http://schemas.microsoft.com/office/drawing/2014/main" id="{CC8E5F1B-96CA-E203-0D3E-2819351A9379}"/>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Entregando Valor Rápido con Modelos Lineales</a:t>
            </a:r>
            <a:endParaRPr lang="es-MX">
              <a:solidFill>
                <a:srgbClr val="FFFFFF"/>
              </a:solidFill>
            </a:endParaRPr>
          </a:p>
        </p:txBody>
      </p:sp>
      <p:sp>
        <p:nvSpPr>
          <p:cNvPr id="3" name="Content Placeholder 2">
            <a:extLst>
              <a:ext uri="{FF2B5EF4-FFF2-40B4-BE49-F238E27FC236}">
                <a16:creationId xmlns:a16="http://schemas.microsoft.com/office/drawing/2014/main" id="{990351F1-7BCC-1FEF-CB59-FE8718868A5E}"/>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Si es esencial entregar valor a partir de los datos de manera rápida y tangible, descubre cómo los modelos lineales pueden ser una herramienta valiosa en este objetivo.</a:t>
            </a:r>
            <a:endParaRPr lang="es-MX">
              <a:solidFill>
                <a:srgbClr val="FFFFFF"/>
              </a:solidFill>
            </a:endParaRP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852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Gráfico">
            <a:extLst>
              <a:ext uri="{FF2B5EF4-FFF2-40B4-BE49-F238E27FC236}">
                <a16:creationId xmlns:a16="http://schemas.microsoft.com/office/drawing/2014/main" id="{57C3E9C1-4835-340C-08A4-A1D5211A9A9A}"/>
              </a:ext>
            </a:extLst>
          </p:cNvPr>
          <p:cNvPicPr>
            <a:picLocks noChangeAspect="1"/>
          </p:cNvPicPr>
          <p:nvPr/>
        </p:nvPicPr>
        <p:blipFill rotWithShape="1">
          <a:blip r:embed="rId2">
            <a:alphaModFix amt="60000"/>
          </a:blip>
          <a:srcRect t="3970" r="-1" b="6006"/>
          <a:stretch/>
        </p:blipFill>
        <p:spPr>
          <a:xfrm>
            <a:off x="20" y="10"/>
            <a:ext cx="12188932" cy="6857990"/>
          </a:xfrm>
          <a:prstGeom prst="rect">
            <a:avLst/>
          </a:prstGeom>
        </p:spPr>
      </p:pic>
      <p:sp>
        <p:nvSpPr>
          <p:cNvPr id="2" name="Title 1">
            <a:extLst>
              <a:ext uri="{FF2B5EF4-FFF2-40B4-BE49-F238E27FC236}">
                <a16:creationId xmlns:a16="http://schemas.microsoft.com/office/drawing/2014/main" id="{8FDFCD12-AEB2-826A-042B-DA33D79D4AB9}"/>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Regresión: El Caballo de Batalla de la Ciencia de Datos</a:t>
            </a:r>
            <a:endParaRPr lang="es-MX">
              <a:solidFill>
                <a:srgbClr val="FFFFFF"/>
              </a:solidFill>
            </a:endParaRPr>
          </a:p>
        </p:txBody>
      </p:sp>
      <p:sp>
        <p:nvSpPr>
          <p:cNvPr id="3" name="Content Placeholder 2">
            <a:extLst>
              <a:ext uri="{FF2B5EF4-FFF2-40B4-BE49-F238E27FC236}">
                <a16:creationId xmlns:a16="http://schemas.microsoft.com/office/drawing/2014/main" id="{04FEEBC6-F934-3800-AB2C-2C7977A3B0D1}"/>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Este segmento introduce la importancia de la regresión en la ciencia de datos, cómo configurar rápidamente Python para tal fin, y proporciona una visión general de los paquetes utilizados con ejemplos. Al final, se comprenderá cómo la regresión no es solo una técnica subestimada de estadística, sino un algoritmo de ciencia de datos potente y efectivo. Se estará preparado para ejecutar todos los ejemplos en los capítulos siguientes.</a:t>
            </a:r>
            <a:endParaRPr lang="es-MX">
              <a:solidFill>
                <a:srgbClr val="FFFFFF"/>
              </a:solidFill>
            </a:endParaRP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1650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a:extLst>
              <a:ext uri="{FF2B5EF4-FFF2-40B4-BE49-F238E27FC236}">
                <a16:creationId xmlns:a16="http://schemas.microsoft.com/office/drawing/2014/main" id="{B817EC28-A183-4A61-EF4E-BE598C90718B}"/>
              </a:ext>
            </a:extLst>
          </p:cNvPr>
          <p:cNvPicPr>
            <a:picLocks noChangeAspect="1"/>
          </p:cNvPicPr>
          <p:nvPr/>
        </p:nvPicPr>
        <p:blipFill rotWithShape="1">
          <a:blip r:embed="rId2">
            <a:alphaModFix amt="60000"/>
          </a:blip>
          <a:srcRect r="25"/>
          <a:stretch/>
        </p:blipFill>
        <p:spPr>
          <a:xfrm>
            <a:off x="20" y="10"/>
            <a:ext cx="12188932" cy="6857990"/>
          </a:xfrm>
          <a:prstGeom prst="rect">
            <a:avLst/>
          </a:prstGeom>
        </p:spPr>
      </p:pic>
      <p:sp>
        <p:nvSpPr>
          <p:cNvPr id="2" name="Title 1">
            <a:extLst>
              <a:ext uri="{FF2B5EF4-FFF2-40B4-BE49-F238E27FC236}">
                <a16:creationId xmlns:a16="http://schemas.microsoft.com/office/drawing/2014/main" id="{D5FB6C9E-CCD1-7805-7533-D46F09C35885}"/>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Abordando la Regresión Lineal Simple</a:t>
            </a:r>
            <a:endParaRPr lang="es-MX">
              <a:solidFill>
                <a:srgbClr val="FFFFFF"/>
              </a:solidFill>
            </a:endParaRPr>
          </a:p>
        </p:txBody>
      </p:sp>
      <p:sp>
        <p:nvSpPr>
          <p:cNvPr id="3" name="Content Placeholder 2">
            <a:extLst>
              <a:ext uri="{FF2B5EF4-FFF2-40B4-BE49-F238E27FC236}">
                <a16:creationId xmlns:a16="http://schemas.microsoft.com/office/drawing/2014/main" id="{DE37B2A8-D99A-663A-D428-ED32FD5F3930}"/>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Esta sección presenta la regresión lineal simple describiendo primero un problema de regresión y cómo ajustar un regresor, seguido de intuiciones sobre la formulación matemática de su algoritmo. Luego, se aprenderá a afinar el modelo para mejorar su rendimiento y a entender en profundidad cada uno de sus parámetros. Finalmente, se describirá el motor detrás de la técnica: el descenso del gradiente.</a:t>
            </a:r>
            <a:endParaRPr lang="es-MX">
              <a:solidFill>
                <a:srgbClr val="FFFFFF"/>
              </a:solidFill>
            </a:endParaRP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11738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Toma en ángulo de un bolígrafo en un gráfico">
            <a:extLst>
              <a:ext uri="{FF2B5EF4-FFF2-40B4-BE49-F238E27FC236}">
                <a16:creationId xmlns:a16="http://schemas.microsoft.com/office/drawing/2014/main" id="{AD811912-7A80-12E5-F4F6-9D8D1DA0B9E1}"/>
              </a:ext>
            </a:extLst>
          </p:cNvPr>
          <p:cNvPicPr>
            <a:picLocks noChangeAspect="1"/>
          </p:cNvPicPr>
          <p:nvPr/>
        </p:nvPicPr>
        <p:blipFill rotWithShape="1">
          <a:blip r:embed="rId2">
            <a:alphaModFix amt="60000"/>
          </a:blip>
          <a:srcRect t="9430" r="-1" b="6278"/>
          <a:stretch/>
        </p:blipFill>
        <p:spPr>
          <a:xfrm>
            <a:off x="20" y="8571"/>
            <a:ext cx="12188932" cy="6858000"/>
          </a:xfrm>
          <a:prstGeom prst="rect">
            <a:avLst/>
          </a:prstGeom>
        </p:spPr>
      </p:pic>
      <p:sp>
        <p:nvSpPr>
          <p:cNvPr id="2" name="Title 1">
            <a:extLst>
              <a:ext uri="{FF2B5EF4-FFF2-40B4-BE49-F238E27FC236}">
                <a16:creationId xmlns:a16="http://schemas.microsoft.com/office/drawing/2014/main" id="{F69F6236-B663-FFBE-A7CF-1A8482F8CE19}"/>
              </a:ext>
            </a:extLst>
          </p:cNvPr>
          <p:cNvSpPr>
            <a:spLocks noGrp="1"/>
          </p:cNvSpPr>
          <p:nvPr>
            <p:ph type="title"/>
          </p:nvPr>
        </p:nvSpPr>
        <p:spPr>
          <a:xfrm>
            <a:off x="457200" y="668049"/>
            <a:ext cx="7685037" cy="1325563"/>
          </a:xfrm>
        </p:spPr>
        <p:txBody>
          <a:bodyPr>
            <a:normAutofit/>
          </a:bodyPr>
          <a:lstStyle/>
          <a:p>
            <a:r>
              <a:rPr lang="es-MX" b="1" i="0">
                <a:solidFill>
                  <a:srgbClr val="FFFFFF"/>
                </a:solidFill>
                <a:effectLst/>
                <a:latin typeface="Söhne"/>
              </a:rPr>
              <a:t>Regresión Múltiple en Acción</a:t>
            </a:r>
            <a:endParaRPr lang="es-MX">
              <a:solidFill>
                <a:srgbClr val="FFFFFF"/>
              </a:solidFill>
            </a:endParaRPr>
          </a:p>
        </p:txBody>
      </p:sp>
      <p:sp>
        <p:nvSpPr>
          <p:cNvPr id="3" name="Content Placeholder 2">
            <a:extLst>
              <a:ext uri="{FF2B5EF4-FFF2-40B4-BE49-F238E27FC236}">
                <a16:creationId xmlns:a16="http://schemas.microsoft.com/office/drawing/2014/main" id="{EEAF165B-3A8B-664E-D849-F7A7F91B08D3}"/>
              </a:ext>
            </a:extLst>
          </p:cNvPr>
          <p:cNvSpPr>
            <a:spLocks noGrp="1"/>
          </p:cNvSpPr>
          <p:nvPr>
            <p:ph idx="1"/>
          </p:nvPr>
        </p:nvSpPr>
        <p:spPr>
          <a:xfrm>
            <a:off x="457200" y="2096713"/>
            <a:ext cx="7685037" cy="4080250"/>
          </a:xfrm>
        </p:spPr>
        <p:txBody>
          <a:bodyPr>
            <a:normAutofit/>
          </a:bodyPr>
          <a:lstStyle/>
          <a:p>
            <a:r>
              <a:rPr lang="es-MX" b="0" i="0">
                <a:solidFill>
                  <a:srgbClr val="FFFFFF"/>
                </a:solidFill>
                <a:effectLst/>
                <a:latin typeface="Söhne"/>
              </a:rPr>
              <a:t>Esta parte amplía la regresión lineal simple para extraer información predictiva de más de una característica y crear modelos capaces de resolver tareas de predicción de la vida real. Se potenciará la técnica de descenso de gradiente estocástico para manejar una matriz de características y, para completar la visión general, se abordarán temas de multicolinealidad, interacciones y regresión polinómica.</a:t>
            </a:r>
            <a:endParaRPr lang="es-MX">
              <a:solidFill>
                <a:srgbClr val="FFFFFF"/>
              </a:solidFill>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624477091"/>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20</TotalTime>
  <Words>580</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Nova</vt:lpstr>
      <vt:lpstr>Söhne</vt:lpstr>
      <vt:lpstr>TropicVTI</vt:lpstr>
      <vt:lpstr>Modelación estadística</vt:lpstr>
      <vt:lpstr>Antecedentes de los Modelos Lineales</vt:lpstr>
      <vt:lpstr>Riqueza de Recursos sobre Modelos Lineales</vt:lpstr>
      <vt:lpstr>Brecha en la Implementación Rápida de Modelos Lineales</vt:lpstr>
      <vt:lpstr>Ventajas de los Modelos Lineales</vt:lpstr>
      <vt:lpstr>Entregando Valor Rápido con Modelos Lineales</vt:lpstr>
      <vt:lpstr>Regresión: El Caballo de Batalla de la Ciencia de Datos</vt:lpstr>
      <vt:lpstr>Abordando la Regresión Lineal Simple</vt:lpstr>
      <vt:lpstr>Regresión Múltiple en Acción</vt:lpstr>
      <vt:lpstr>Introducción a la Regresión Logística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Modelación estadística</dc:title>
  <dc:creator>Juliho Castillo Colmenares</dc:creator>
  <cp:lastModifiedBy>Juliho Castillo Colmenares</cp:lastModifiedBy>
  <cp:revision>1</cp:revision>
  <dcterms:created xsi:type="dcterms:W3CDTF">2023-06-28T00:03:30Z</dcterms:created>
  <dcterms:modified xsi:type="dcterms:W3CDTF">2023-06-28T00:24:03Z</dcterms:modified>
</cp:coreProperties>
</file>