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3"/>
                <c:pt idx="0">
                  <c:v>WINDOWS</c:v>
                </c:pt>
                <c:pt idx="1">
                  <c:v>LINUX</c:v>
                </c:pt>
                <c:pt idx="2">
                  <c:v>MAC OS</c:v>
                </c:pt>
              </c:strCache>
            </c:strRef>
          </c:cat>
          <c:val>
            <c:numRef>
              <c:f>Hoja1!$B$2:$B$5</c:f>
              <c:numCache>
                <c:formatCode>0%</c:formatCode>
                <c:ptCount val="4"/>
                <c:pt idx="0">
                  <c:v>0.5</c:v>
                </c:pt>
                <c:pt idx="1">
                  <c:v>0.5</c:v>
                </c:pt>
                <c:pt idx="2">
                  <c:v>0.25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53868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91202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D73163-B8F4-4B0C-B6A2-A5461824AE72}"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356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65096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D73163-B8F4-4B0C-B6A2-A5461824AE72}"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6513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76896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684888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4907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338137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F78354C-B029-476D-BF22-DEAB71857DF6}" type="datetimeFigureOut">
              <a:rPr lang="es-GT" smtClean="0"/>
              <a:t>23/05/2017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83017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419711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78354C-B029-476D-BF22-DEAB71857DF6}" type="datetimeFigureOut">
              <a:rPr lang="es-GT" smtClean="0"/>
              <a:t>23/05/2017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92215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78354C-B029-476D-BF22-DEAB71857DF6}" type="datetimeFigureOut">
              <a:rPr lang="es-GT" smtClean="0"/>
              <a:t>23/05/2017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68437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8354C-B029-476D-BF22-DEAB71857DF6}" type="datetimeFigureOut">
              <a:rPr lang="es-GT" smtClean="0"/>
              <a:t>23/05/2017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81983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12807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78354C-B029-476D-BF22-DEAB71857DF6}" type="datetimeFigureOut">
              <a:rPr lang="es-GT" smtClean="0"/>
              <a:t>23/05/2017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D73163-B8F4-4B0C-B6A2-A5461824AE72}" type="slidenum">
              <a:rPr lang="es-GT" smtClean="0"/>
              <a:t>‹Nº›</a:t>
            </a:fld>
            <a:endParaRPr lang="es-GT"/>
          </a:p>
        </p:txBody>
      </p:sp>
    </p:spTree>
    <p:extLst>
      <p:ext uri="{BB962C8B-B14F-4D97-AF65-F5344CB8AC3E}">
        <p14:creationId xmlns:p14="http://schemas.microsoft.com/office/powerpoint/2010/main" val="235876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78354C-B029-476D-BF22-DEAB71857DF6}" type="datetimeFigureOut">
              <a:rPr lang="es-GT" smtClean="0"/>
              <a:t>23/05/2017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D73163-B8F4-4B0C-B6A2-A5461824AE72}" type="slidenum">
              <a:rPr lang="es-GT" smtClean="0"/>
              <a:t>‹Nº›</a:t>
            </a:fld>
            <a:endParaRPr lang="es-GT"/>
          </a:p>
        </p:txBody>
      </p:sp>
    </p:spTree>
    <p:extLst>
      <p:ext uri="{BB962C8B-B14F-4D97-AF65-F5344CB8AC3E}">
        <p14:creationId xmlns:p14="http://schemas.microsoft.com/office/powerpoint/2010/main" val="3403291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0382385">
            <a:off x="2206442" y="1618723"/>
            <a:ext cx="8915399" cy="1984297"/>
          </a:xfrm>
        </p:spPr>
        <p:txBody>
          <a:bodyPr/>
          <a:lstStyle/>
          <a:p>
            <a:r>
              <a:rPr lang="es-GT" dirty="0" smtClean="0">
                <a:latin typeface="Adobe Heiti Std R" panose="020B0400000000000000" pitchFamily="34" charset="-128"/>
                <a:ea typeface="Adobe Heiti Std R" panose="020B0400000000000000" pitchFamily="34" charset="-128"/>
              </a:rPr>
              <a:t>SISTEMAS OPERATIVOS</a:t>
            </a:r>
            <a:endParaRPr lang="es-GT" dirty="0">
              <a:latin typeface="Adobe Heiti Std R" panose="020B0400000000000000" pitchFamily="34" charset="-128"/>
              <a:ea typeface="Adobe Heiti Std R" panose="020B0400000000000000" pitchFamily="34" charset="-128"/>
            </a:endParaRPr>
          </a:p>
        </p:txBody>
      </p:sp>
      <p:sp>
        <p:nvSpPr>
          <p:cNvPr id="3" name="Subtítulo 2"/>
          <p:cNvSpPr>
            <a:spLocks noGrp="1"/>
          </p:cNvSpPr>
          <p:nvPr>
            <p:ph type="subTitle" idx="1"/>
          </p:nvPr>
        </p:nvSpPr>
        <p:spPr/>
        <p:txBody>
          <a:bodyPr/>
          <a:lstStyle/>
          <a:p>
            <a:endParaRPr lang="es-GT"/>
          </a:p>
        </p:txBody>
      </p:sp>
    </p:spTree>
    <p:extLst>
      <p:ext uri="{BB962C8B-B14F-4D97-AF65-F5344CB8AC3E}">
        <p14:creationId xmlns:p14="http://schemas.microsoft.com/office/powerpoint/2010/main" val="3856277875"/>
      </p:ext>
    </p:extLst>
  </p:cSld>
  <p:clrMapOvr>
    <a:masterClrMapping/>
  </p:clrMapOvr>
  <mc:AlternateContent xmlns:mc="http://schemas.openxmlformats.org/markup-compatibility/2006">
    <mc:Choice xmlns:p14="http://schemas.microsoft.com/office/powerpoint/2010/main" Requires="p14">
      <p:transition p14:dur="10" advTm="5000">
        <p:pull/>
      </p:transition>
    </mc:Choice>
    <mc:Fallback>
      <p:transition advTm="5000">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¿QUE SISTEMA ES EL MAS UTILIZADO?</a:t>
            </a:r>
            <a:endParaRPr lang="es-GT"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448625593"/>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2372366"/>
      </p:ext>
    </p:extLst>
  </p:cSld>
  <p:clrMapOvr>
    <a:masterClrMapping/>
  </p:clrMapOvr>
  <p:transition spd="slow" advClick="0" advTm="5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rial Black" panose="020B0A04020102020204" pitchFamily="34" charset="0"/>
              </a:rPr>
              <a:t>¿Qué es sistema operativo?</a:t>
            </a:r>
            <a:endParaRPr lang="es-GT" dirty="0">
              <a:latin typeface="Arial Black" panose="020B0A04020102020204" pitchFamily="34" charset="0"/>
            </a:endParaRPr>
          </a:p>
        </p:txBody>
      </p:sp>
      <p:sp>
        <p:nvSpPr>
          <p:cNvPr id="3" name="Marcador de contenido 2"/>
          <p:cNvSpPr>
            <a:spLocks noGrp="1"/>
          </p:cNvSpPr>
          <p:nvPr>
            <p:ph idx="1"/>
          </p:nvPr>
        </p:nvSpPr>
        <p:spPr/>
        <p:txBody>
          <a:bodyPr/>
          <a:lstStyle/>
          <a:p>
            <a:r>
              <a:rPr lang="es-GT" dirty="0"/>
              <a:t>  E</a:t>
            </a:r>
            <a:r>
              <a:rPr lang="es-GT" dirty="0" smtClean="0"/>
              <a:t>s </a:t>
            </a:r>
            <a:r>
              <a:rPr lang="es-GT" dirty="0"/>
              <a:t>el software principal o conjunto de programas de un sistema informático que gestiona los recursos de hardware y provee servicios a los programas de aplicación de software, ejecutándose en modo privilegiado respecto de los restantes (aunque puede que parte de él se ejecute en espacio de </a:t>
            </a:r>
            <a:r>
              <a:rPr lang="es-GT" dirty="0" smtClean="0"/>
              <a:t>usuario).</a:t>
            </a:r>
          </a:p>
          <a:p>
            <a:r>
              <a:rPr lang="es-GT" dirty="0"/>
              <a:t>En ciertos textos, el sistema operativo es llamado indistintamente como núcleo o </a:t>
            </a:r>
            <a:r>
              <a:rPr lang="es-GT" dirty="0" err="1"/>
              <a:t>kernel</a:t>
            </a:r>
            <a:r>
              <a:rPr lang="es-GT" dirty="0"/>
              <a:t>, pero debe tenerse en cuenta que la diferencia entre </a:t>
            </a:r>
            <a:r>
              <a:rPr lang="es-GT" dirty="0" err="1"/>
              <a:t>kernel</a:t>
            </a:r>
            <a:r>
              <a:rPr lang="es-GT" dirty="0"/>
              <a:t> y sistema operativo solo es aplicable si el núcleo es monolítico, lo cual fue muy común entre los primeros sistemas. En caso contrario, es incorrecto llamar al sistema operativo núcleo</a:t>
            </a:r>
          </a:p>
        </p:txBody>
      </p:sp>
    </p:spTree>
    <p:extLst>
      <p:ext uri="{BB962C8B-B14F-4D97-AF65-F5344CB8AC3E}">
        <p14:creationId xmlns:p14="http://schemas.microsoft.com/office/powerpoint/2010/main" val="1290498853"/>
      </p:ext>
    </p:extLst>
  </p:cSld>
  <p:clrMapOvr>
    <a:masterClrMapping/>
  </p:clrMapOvr>
  <mc:AlternateContent xmlns:mc="http://schemas.openxmlformats.org/markup-compatibility/2006">
    <mc:Choice xmlns:p14="http://schemas.microsoft.com/office/powerpoint/2010/main" Requires="p14">
      <p:transition spd="slow" p14:dur="800" advTm="5000">
        <p:circle/>
      </p:transition>
    </mc:Choice>
    <mc:Fallback>
      <p:transition spd="slow" advTm="5000">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contenido 4"/>
          <p:cNvPicPr>
            <a:picLocks noGrp="1" noChangeAspect="1"/>
          </p:cNvPicPr>
          <p:nvPr>
            <p:ph idx="1"/>
          </p:nvPr>
        </p:nvPicPr>
        <p:blipFill>
          <a:blip r:embed="rId2"/>
          <a:stretch>
            <a:fillRect/>
          </a:stretch>
        </p:blipFill>
        <p:spPr>
          <a:xfrm>
            <a:off x="1894826" y="2224087"/>
            <a:ext cx="2316565" cy="2600325"/>
          </a:xfrm>
          <a:prstGeom prst="rect">
            <a:avLst/>
          </a:prstGeom>
        </p:spPr>
      </p:pic>
      <p:pic>
        <p:nvPicPr>
          <p:cNvPr id="6" name="Imagen 5"/>
          <p:cNvPicPr>
            <a:picLocks noChangeAspect="1"/>
          </p:cNvPicPr>
          <p:nvPr/>
        </p:nvPicPr>
        <p:blipFill>
          <a:blip r:embed="rId3"/>
          <a:stretch>
            <a:fillRect/>
          </a:stretch>
        </p:blipFill>
        <p:spPr>
          <a:xfrm>
            <a:off x="4642900" y="624110"/>
            <a:ext cx="2828925" cy="1977422"/>
          </a:xfrm>
          <a:prstGeom prst="rect">
            <a:avLst/>
          </a:prstGeom>
        </p:spPr>
      </p:pic>
      <p:pic>
        <p:nvPicPr>
          <p:cNvPr id="7" name="Imagen 6"/>
          <p:cNvPicPr>
            <a:picLocks noChangeAspect="1"/>
          </p:cNvPicPr>
          <p:nvPr/>
        </p:nvPicPr>
        <p:blipFill>
          <a:blip r:embed="rId4"/>
          <a:stretch>
            <a:fillRect/>
          </a:stretch>
        </p:blipFill>
        <p:spPr>
          <a:xfrm>
            <a:off x="8573976" y="2243360"/>
            <a:ext cx="3028950" cy="2581052"/>
          </a:xfrm>
          <a:prstGeom prst="rect">
            <a:avLst/>
          </a:prstGeom>
        </p:spPr>
      </p:pic>
    </p:spTree>
    <p:extLst>
      <p:ext uri="{BB962C8B-B14F-4D97-AF65-F5344CB8AC3E}">
        <p14:creationId xmlns:p14="http://schemas.microsoft.com/office/powerpoint/2010/main" val="1982026004"/>
      </p:ext>
    </p:extLst>
  </p:cSld>
  <p:clrMapOvr>
    <a:masterClrMapping/>
  </p:clrMapOvr>
  <mc:AlternateContent xmlns:mc="http://schemas.openxmlformats.org/markup-compatibility/2006">
    <mc:Choice xmlns:p14="http://schemas.microsoft.com/office/powerpoint/2010/main" Requires="p14">
      <p:transition p14:dur="10" advTm="5000">
        <p14:reveal/>
      </p:transition>
    </mc:Choice>
    <mc:Fallback>
      <p:transition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WINDOWS</a:t>
            </a: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fontScale="92500" lnSpcReduction="20000"/>
          </a:bodyPr>
          <a:lstStyle/>
          <a:p>
            <a:r>
              <a:rPr lang="es-GT" b="1" dirty="0"/>
              <a:t>Microsoft Windows (conocido generalmente como Windows o MS Windows), es el nombre de una familia de distribuciones de software para PC, </a:t>
            </a:r>
            <a:r>
              <a:rPr lang="es-GT" b="1" dirty="0" err="1"/>
              <a:t>smartphone</a:t>
            </a:r>
            <a:r>
              <a:rPr lang="es-GT" b="1" dirty="0"/>
              <a:t>, servidores y sistemas empotrados, desarrollados y vendidos por Microsoft y disponibles para múltiples arquitecturas, tales como x86 y ARM.</a:t>
            </a:r>
          </a:p>
          <a:p>
            <a:endParaRPr lang="es-GT" b="1" dirty="0"/>
          </a:p>
          <a:p>
            <a:r>
              <a:rPr lang="es-GT" b="1" dirty="0"/>
              <a:t>Desde un punto de vista técnico, no son sistemas operativos, sino que contienen uno (tradicionalmente MS-DOS, o el más actual cuyo núcleo es Windows NT) junto con una amplia variedad de software; no obstante, es usual (aunque no necesariamente correcto) denominar al conjunto como sistema operativo en lugar de distribución. Microsoft introdujo un entorno operativo denominado Windows el 20 de noviembre de 1985 como un complemento para MS-DOS en respuesta al creciente interés en las interfaces gráficas de usuario (GUI).1 Microsoft Windows llegó a dominar el mercado mundial de computadoras personales, con más del 90 % de la cuota de mercado, superando a Mac OS, que había sido introducido en 1984.</a:t>
            </a:r>
            <a:endParaRPr lang="es-GT" dirty="0"/>
          </a:p>
        </p:txBody>
      </p:sp>
    </p:spTree>
    <p:extLst>
      <p:ext uri="{BB962C8B-B14F-4D97-AF65-F5344CB8AC3E}">
        <p14:creationId xmlns:p14="http://schemas.microsoft.com/office/powerpoint/2010/main" val="1663694041"/>
      </p:ext>
    </p:extLst>
  </p:cSld>
  <p:clrMapOvr>
    <a:masterClrMapping/>
  </p:clrMapOvr>
  <mc:AlternateContent xmlns:mc="http://schemas.openxmlformats.org/markup-compatibility/2006">
    <mc:Choice xmlns:p14="http://schemas.microsoft.com/office/powerpoint/2010/main" Requires="p14">
      <p:transition p14:dur="50" advTm="5000">
        <p:fade/>
      </p:transition>
    </mc:Choice>
    <mc:Fallback>
      <p:transition advTm="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4" name="Marcador de contenido 3"/>
          <p:cNvPicPr>
            <a:picLocks noGrp="1" noChangeAspect="1"/>
          </p:cNvPicPr>
          <p:nvPr>
            <p:ph idx="1"/>
          </p:nvPr>
        </p:nvPicPr>
        <p:blipFill>
          <a:blip r:embed="rId2"/>
          <a:stretch>
            <a:fillRect/>
          </a:stretch>
        </p:blipFill>
        <p:spPr>
          <a:xfrm>
            <a:off x="1810778" y="917307"/>
            <a:ext cx="6109729" cy="3706208"/>
          </a:xfrm>
          <a:prstGeom prst="rect">
            <a:avLst/>
          </a:prstGeom>
        </p:spPr>
      </p:pic>
      <p:pic>
        <p:nvPicPr>
          <p:cNvPr id="5" name="Imagen 4"/>
          <p:cNvPicPr>
            <a:picLocks noChangeAspect="1"/>
          </p:cNvPicPr>
          <p:nvPr/>
        </p:nvPicPr>
        <p:blipFill>
          <a:blip r:embed="rId3"/>
          <a:stretch>
            <a:fillRect/>
          </a:stretch>
        </p:blipFill>
        <p:spPr>
          <a:xfrm>
            <a:off x="8461420" y="4513441"/>
            <a:ext cx="3286527" cy="1514475"/>
          </a:xfrm>
          <a:prstGeom prst="rect">
            <a:avLst/>
          </a:prstGeom>
        </p:spPr>
      </p:pic>
    </p:spTree>
    <p:extLst>
      <p:ext uri="{BB962C8B-B14F-4D97-AF65-F5344CB8AC3E}">
        <p14:creationId xmlns:p14="http://schemas.microsoft.com/office/powerpoint/2010/main" val="227878447"/>
      </p:ext>
    </p:extLst>
  </p:cSld>
  <p:clrMapOvr>
    <a:masterClrMapping/>
  </p:clrMapOvr>
  <mc:AlternateContent xmlns:mc="http://schemas.openxmlformats.org/markup-compatibility/2006">
    <mc:Choice xmlns:p14="http://schemas.microsoft.com/office/powerpoint/2010/main" Requires="p14">
      <p:transition p14:dur="50" advTm="5000">
        <p:wipe/>
      </p:transition>
    </mc:Choice>
    <mc:Fallback>
      <p:transition advTm="5000">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Baskerville Old Face" panose="02020602080505020303" pitchFamily="18" charset="0"/>
              </a:rPr>
              <a:t>LINUX</a:t>
            </a:r>
            <a:endParaRPr lang="es-GT" dirty="0">
              <a:latin typeface="Baskerville Old Face" panose="02020602080505020303" pitchFamily="18" charset="0"/>
            </a:endParaRPr>
          </a:p>
        </p:txBody>
      </p:sp>
      <p:sp>
        <p:nvSpPr>
          <p:cNvPr id="3" name="Marcador de contenido 2"/>
          <p:cNvSpPr>
            <a:spLocks noGrp="1"/>
          </p:cNvSpPr>
          <p:nvPr>
            <p:ph idx="1"/>
          </p:nvPr>
        </p:nvSpPr>
        <p:spPr/>
        <p:txBody>
          <a:bodyPr>
            <a:normAutofit fontScale="92500" lnSpcReduction="20000"/>
          </a:bodyPr>
          <a:lstStyle/>
          <a:p>
            <a:r>
              <a:rPr lang="es-GT" dirty="0"/>
              <a:t>Linux fue desarrollado originalmente para computadoras personales basadas en el Intel x86 arquitectura, pero desde entonces ha sido portado a más plataformas que cualquier otro sistema operativo. [18] Debido a la dominación de </a:t>
            </a:r>
            <a:r>
              <a:rPr lang="es-GT" dirty="0" err="1"/>
              <a:t>Android</a:t>
            </a:r>
            <a:r>
              <a:rPr lang="es-GT" dirty="0"/>
              <a:t> en los teléfonos inteligentes , Linux tiene la mayor base instalada de todos los sistemas operativos de propósito general . [19] Linux es también el sistema operativo líder en servidores y otros grandes de hierro sistemas tales como los ordenadores centrales , y se utiliza en el 99,6% de los TOP500 superordenadores . [20] [21] Se utiliza por alrededor de 2,3% de los ordenadores de sobremesa . [22] [23] El </a:t>
            </a:r>
            <a:r>
              <a:rPr lang="es-GT" dirty="0" err="1"/>
              <a:t>Chromebook</a:t>
            </a:r>
            <a:r>
              <a:rPr lang="es-GT" dirty="0"/>
              <a:t> , que ejecuta el núcleo basado en Linux </a:t>
            </a:r>
            <a:r>
              <a:rPr lang="es-GT" dirty="0" err="1"/>
              <a:t>Chrome</a:t>
            </a:r>
            <a:r>
              <a:rPr lang="es-GT" dirty="0"/>
              <a:t> OS , domina los EE.UU. K-12 mercado de la educación y representa casi el 20% de los sub- $ 300 portátiles ventas en los EE.UU.. [24] Linux también se ejecuta en sistemas embebidos - Los equipos cuya sistema operativo normalmente está integrado en el firmware y está altamente adaptada al sistema. Esto incluye TiVo y similares DVR dispositivos de red, </a:t>
            </a:r>
            <a:r>
              <a:rPr lang="es-GT" dirty="0" err="1"/>
              <a:t>routers</a:t>
            </a:r>
            <a:r>
              <a:rPr lang="es-GT" dirty="0"/>
              <a:t> , controles de automatización de las instalaciones, televisores, [25] [26] consolas de videojuegos y </a:t>
            </a:r>
            <a:r>
              <a:rPr lang="es-GT" dirty="0" err="1"/>
              <a:t>smartwatches</a:t>
            </a:r>
            <a:r>
              <a:rPr lang="es-GT" dirty="0"/>
              <a:t> . [27] Muchos teléfonos inteligentes y computadoras </a:t>
            </a:r>
            <a:r>
              <a:rPr lang="es-GT" dirty="0" err="1"/>
              <a:t>tablet</a:t>
            </a:r>
            <a:r>
              <a:rPr lang="es-GT" dirty="0"/>
              <a:t> ejecutar derivados androide y el otro Linux. [28]</a:t>
            </a:r>
          </a:p>
        </p:txBody>
      </p:sp>
    </p:spTree>
    <p:extLst>
      <p:ext uri="{BB962C8B-B14F-4D97-AF65-F5344CB8AC3E}">
        <p14:creationId xmlns:p14="http://schemas.microsoft.com/office/powerpoint/2010/main" val="3251669338"/>
      </p:ext>
    </p:extLst>
  </p:cSld>
  <p:clrMapOvr>
    <a:masterClrMapping/>
  </p:clrMapOvr>
  <mc:AlternateContent xmlns:mc="http://schemas.openxmlformats.org/markup-compatibility/2006">
    <mc:Choice xmlns:p14="http://schemas.microsoft.com/office/powerpoint/2010/main" Requires="p14">
      <p:transition p14:dur="50" advTm="5000">
        <p:circle/>
      </p:transition>
    </mc:Choice>
    <mc:Fallback>
      <p:transition advTm="5000">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53162" y="734096"/>
            <a:ext cx="4293092" cy="3683358"/>
          </a:xfrm>
          <a:prstGeom prst="rect">
            <a:avLst/>
          </a:prstGeom>
        </p:spPr>
      </p:pic>
      <p:pic>
        <p:nvPicPr>
          <p:cNvPr id="3" name="Imagen 2"/>
          <p:cNvPicPr>
            <a:picLocks noChangeAspect="1"/>
          </p:cNvPicPr>
          <p:nvPr/>
        </p:nvPicPr>
        <p:blipFill>
          <a:blip r:embed="rId3"/>
          <a:stretch>
            <a:fillRect/>
          </a:stretch>
        </p:blipFill>
        <p:spPr>
          <a:xfrm>
            <a:off x="8527558" y="4800666"/>
            <a:ext cx="2838450" cy="1609725"/>
          </a:xfrm>
          <a:prstGeom prst="rect">
            <a:avLst/>
          </a:prstGeom>
        </p:spPr>
      </p:pic>
    </p:spTree>
    <p:extLst>
      <p:ext uri="{BB962C8B-B14F-4D97-AF65-F5344CB8AC3E}">
        <p14:creationId xmlns:p14="http://schemas.microsoft.com/office/powerpoint/2010/main" val="1319961788"/>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dobe Hebrew" panose="02040503050201020203" pitchFamily="18" charset="-79"/>
                <a:cs typeface="Adobe Hebrew" panose="02040503050201020203" pitchFamily="18" charset="-79"/>
              </a:rPr>
              <a:t>MAC OS</a:t>
            </a:r>
            <a:endParaRPr lang="es-GT" dirty="0">
              <a:latin typeface="Adobe Hebrew" panose="02040503050201020203" pitchFamily="18" charset="-79"/>
              <a:cs typeface="Adobe Hebrew" panose="02040503050201020203" pitchFamily="18" charset="-79"/>
            </a:endParaRPr>
          </a:p>
        </p:txBody>
      </p:sp>
      <p:sp>
        <p:nvSpPr>
          <p:cNvPr id="3" name="Marcador de contenido 2"/>
          <p:cNvSpPr>
            <a:spLocks noGrp="1"/>
          </p:cNvSpPr>
          <p:nvPr>
            <p:ph idx="1"/>
          </p:nvPr>
        </p:nvSpPr>
        <p:spPr/>
        <p:txBody>
          <a:bodyPr>
            <a:normAutofit fontScale="85000" lnSpcReduction="20000"/>
          </a:bodyPr>
          <a:lstStyle/>
          <a:p>
            <a:r>
              <a:rPr lang="es-GT" dirty="0"/>
              <a:t>es el nombre del sistema operativo creado por Apple para su línea de computadoras Macintosh, también aplicado retroactivamente a las versiones anteriores a System 7.6, y que apareció por primera vez en System 7.5.1. Es conocido por haber sido uno de los primeros sistemas dirigidos al gran público en contar con una interfaz gráfica compuesta por la interacción del mouse con ventanas, iconos y menús.</a:t>
            </a:r>
          </a:p>
          <a:p>
            <a:endParaRPr lang="es-GT" dirty="0"/>
          </a:p>
          <a:p>
            <a:r>
              <a:rPr lang="es-GT" dirty="0"/>
              <a:t>Deliberada a la existencia del sistema operativo en los primeros años de su línea Macintosh en favor de que la máquina resultara más agradable al usuario, diferenciándolo de otros sistemas contemporáneos, como MS-DOS, que eran un desafío técnico. El equipo de desarrollo del Mac OS original incluía a Bill </a:t>
            </a:r>
            <a:r>
              <a:rPr lang="es-GT" dirty="0" err="1"/>
              <a:t>Atkinson</a:t>
            </a:r>
            <a:r>
              <a:rPr lang="es-GT" dirty="0"/>
              <a:t>, </a:t>
            </a:r>
            <a:r>
              <a:rPr lang="es-GT" dirty="0" err="1"/>
              <a:t>Jef</a:t>
            </a:r>
            <a:r>
              <a:rPr lang="es-GT" dirty="0"/>
              <a:t> </a:t>
            </a:r>
            <a:r>
              <a:rPr lang="es-GT" dirty="0" err="1"/>
              <a:t>Raskin</a:t>
            </a:r>
            <a:r>
              <a:rPr lang="es-GT" dirty="0"/>
              <a:t> y Andy Hertzfeld.</a:t>
            </a:r>
          </a:p>
          <a:p>
            <a:endParaRPr lang="es-GT" dirty="0"/>
          </a:p>
          <a:p>
            <a:r>
              <a:rPr lang="es-GT" dirty="0"/>
              <a:t>Este fue el comienzo del Mac OS clásico, desarrollado íntegramente por Apple, cuya primera versión vio la luz en 1985. Su desarrollo se extendería hasta la versión 9 del sistema, lanzada en 1999. A partir de la versión 10 (Mac OS X), el sistema cambió su arquitectura totalmente y pasó a basarse en Unix, sin embargo su interfaz gráfica mantiene muchos elementos de las versiones anteriores.</a:t>
            </a:r>
          </a:p>
        </p:txBody>
      </p:sp>
    </p:spTree>
    <p:extLst>
      <p:ext uri="{BB962C8B-B14F-4D97-AF65-F5344CB8AC3E}">
        <p14:creationId xmlns:p14="http://schemas.microsoft.com/office/powerpoint/2010/main" val="922617335"/>
      </p:ext>
    </p:extLst>
  </p:cSld>
  <p:clrMapOvr>
    <a:masterClrMapping/>
  </p:clrMapOvr>
  <mc:AlternateContent xmlns:mc="http://schemas.openxmlformats.org/markup-compatibility/2006">
    <mc:Choice xmlns:p14="http://schemas.microsoft.com/office/powerpoint/2010/main" Requires="p14">
      <p:transition p14:dur="50" advTm="5000">
        <p:fade/>
      </p:transition>
    </mc:Choice>
    <mc:Fallback>
      <p:transition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06828" y="979867"/>
            <a:ext cx="3940935" cy="3308797"/>
          </a:xfrm>
          <a:prstGeom prst="rect">
            <a:avLst/>
          </a:prstGeom>
        </p:spPr>
      </p:pic>
      <p:pic>
        <p:nvPicPr>
          <p:cNvPr id="3" name="Imagen 2"/>
          <p:cNvPicPr>
            <a:picLocks noChangeAspect="1"/>
          </p:cNvPicPr>
          <p:nvPr/>
        </p:nvPicPr>
        <p:blipFill>
          <a:blip r:embed="rId3"/>
          <a:stretch>
            <a:fillRect/>
          </a:stretch>
        </p:blipFill>
        <p:spPr>
          <a:xfrm>
            <a:off x="8242479" y="4288664"/>
            <a:ext cx="2984947" cy="1943100"/>
          </a:xfrm>
          <a:prstGeom prst="rect">
            <a:avLst/>
          </a:prstGeom>
        </p:spPr>
      </p:pic>
    </p:spTree>
    <p:extLst>
      <p:ext uri="{BB962C8B-B14F-4D97-AF65-F5344CB8AC3E}">
        <p14:creationId xmlns:p14="http://schemas.microsoft.com/office/powerpoint/2010/main" val="2526665771"/>
      </p:ext>
    </p:extLst>
  </p:cSld>
  <p:clrMapOvr>
    <a:masterClrMapping/>
  </p:clrMapOvr>
  <mc:AlternateContent xmlns:mc="http://schemas.openxmlformats.org/markup-compatibility/2006">
    <mc:Choice xmlns:p14="http://schemas.microsoft.com/office/powerpoint/2010/main" Requires="p14">
      <p:transition p14:dur="50" advTm="5000">
        <p14:reveal/>
      </p:transition>
    </mc:Choice>
    <mc:Fallback>
      <p:transition advTm="5000">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643</Words>
  <Application>Microsoft Office PowerPoint</Application>
  <PresentationFormat>Panorámica</PresentationFormat>
  <Paragraphs>18</Paragraphs>
  <Slides>10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Adobe Heiti Std R</vt:lpstr>
      <vt:lpstr>Adobe Hebrew</vt:lpstr>
      <vt:lpstr>Algerian</vt:lpstr>
      <vt:lpstr>Arial</vt:lpstr>
      <vt:lpstr>Arial Black</vt:lpstr>
      <vt:lpstr>Baskerville Old Face</vt:lpstr>
      <vt:lpstr>Century Gothic</vt:lpstr>
      <vt:lpstr>Wingdings 3</vt:lpstr>
      <vt:lpstr>Espiral</vt:lpstr>
      <vt:lpstr>SISTEMAS OPERATIVOS</vt:lpstr>
      <vt:lpstr>¿Qué es sistema operativo?</vt:lpstr>
      <vt:lpstr>Presentación de PowerPoint</vt:lpstr>
      <vt:lpstr>WINDOWS</vt:lpstr>
      <vt:lpstr>Presentación de PowerPoint</vt:lpstr>
      <vt:lpstr>LINUX</vt:lpstr>
      <vt:lpstr>Presentación de PowerPoint</vt:lpstr>
      <vt:lpstr>MAC OS</vt:lpstr>
      <vt:lpstr>Presentación de PowerPoint</vt:lpstr>
      <vt:lpstr>¿QUE SISTEMA ES EL MAS UTILIZADO?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dc:creator>estudiante de Liceo Compu-market</dc:creator>
  <cp:lastModifiedBy>estudiante de Liceo Compu-market</cp:lastModifiedBy>
  <cp:revision>6</cp:revision>
  <dcterms:created xsi:type="dcterms:W3CDTF">2017-05-22T20:39:52Z</dcterms:created>
  <dcterms:modified xsi:type="dcterms:W3CDTF">2017-05-23T22:04:18Z</dcterms:modified>
</cp:coreProperties>
</file>