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8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http://data1.csb.gov.lv/pxweb/en/iedz/iedz__tautassk__riga__tsk2011/TSG11-R02.px/?rxid=0cebbc5d-dfba-43d1-903e-e18eb1de0ea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Users/julija/IT/IBM/Foursquare%20AP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7191255-0900-564A-949A-7DCACF8FA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04333"/>
            <a:ext cx="7766936" cy="2598233"/>
          </a:xfrm>
        </p:spPr>
        <p:txBody>
          <a:bodyPr/>
          <a:lstStyle/>
          <a:p>
            <a:pPr algn="ctr"/>
            <a:r>
              <a:rPr lang="it-IT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IBM CAPSTONE PROJECT 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b="1" dirty="0">
                <a:solidFill>
                  <a:schemeClr val="accent2">
                    <a:lumMod val="50000"/>
                  </a:schemeClr>
                </a:solidFill>
              </a:rPr>
              <a:t>The Battle of Neighborhoods:</a:t>
            </a:r>
            <a:endParaRPr lang="ru-LV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DEB6E1D-965D-6246-9F5F-3574C1359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224" y="4396521"/>
            <a:ext cx="9010186" cy="1096899"/>
          </a:xfrm>
        </p:spPr>
        <p:txBody>
          <a:bodyPr>
            <a:normAutofit/>
          </a:bodyPr>
          <a:lstStyle/>
          <a:p>
            <a:pPr algn="ctr"/>
            <a:r>
              <a:rPr lang="ru-LV" sz="2800" dirty="0">
                <a:solidFill>
                  <a:schemeClr val="bg2">
                    <a:lumMod val="50000"/>
                  </a:schemeClr>
                </a:solidFill>
              </a:rPr>
              <a:t>Best location for new Gym and Fitness center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in Riga</a:t>
            </a:r>
            <a:endParaRPr lang="ru-LV" sz="2800" dirty="0">
              <a:solidFill>
                <a:schemeClr val="bg2">
                  <a:lumMod val="50000"/>
                </a:schemeClr>
              </a:solidFill>
            </a:endParaRPr>
          </a:p>
          <a:p>
            <a:endParaRPr lang="ru-LV" dirty="0"/>
          </a:p>
        </p:txBody>
      </p:sp>
    </p:spTree>
    <p:extLst>
      <p:ext uri="{BB962C8B-B14F-4D97-AF65-F5344CB8AC3E}">
        <p14:creationId xmlns:p14="http://schemas.microsoft.com/office/powerpoint/2010/main" val="123649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8DC6D-CDA9-FF47-BEE5-3A5FF9A8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Introduction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: Business </a:t>
            </a:r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Problem</a:t>
            </a:r>
            <a:endParaRPr lang="ru-LV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D82FB-5A0A-8242-8156-9DB07E48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LV" sz="2400" dirty="0"/>
              <a:t>Nowadays in most cases work requires seating for multiple hours a day, which </a:t>
            </a:r>
            <a:r>
              <a:rPr lang="en-US" sz="2400" dirty="0"/>
              <a:t>is</a:t>
            </a:r>
            <a:r>
              <a:rPr lang="ru-LV" sz="2400" dirty="0"/>
              <a:t> very unhealthy </a:t>
            </a:r>
            <a:r>
              <a:rPr lang="en-US" sz="2400" dirty="0"/>
              <a:t>for humans. </a:t>
            </a:r>
            <a:r>
              <a:rPr lang="ru-LV" sz="2400" dirty="0"/>
              <a:t>Therefore, various sport venues became more and more popular among student and young workers.</a:t>
            </a:r>
            <a:endParaRPr lang="en-US" sz="2400" dirty="0"/>
          </a:p>
          <a:p>
            <a:endParaRPr lang="ru-LV" sz="2400" dirty="0"/>
          </a:p>
          <a:p>
            <a:pPr marL="0" indent="0">
              <a:buNone/>
            </a:pPr>
            <a:r>
              <a:rPr lang="ru-LV" sz="2400" dirty="0"/>
              <a:t>It is quite nice choice for new business but where will be better choice to start? </a:t>
            </a:r>
            <a:endParaRPr lang="en-US" sz="2400" dirty="0"/>
          </a:p>
          <a:p>
            <a:endParaRPr lang="en-US" dirty="0"/>
          </a:p>
          <a:p>
            <a:endParaRPr lang="ru-LV" dirty="0"/>
          </a:p>
        </p:txBody>
      </p:sp>
    </p:spTree>
    <p:extLst>
      <p:ext uri="{BB962C8B-B14F-4D97-AF65-F5344CB8AC3E}">
        <p14:creationId xmlns:p14="http://schemas.microsoft.com/office/powerpoint/2010/main" val="324908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09FE1-C063-6C4D-BFD2-5CD5E0EE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Introduction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: Goal and Target audience</a:t>
            </a:r>
            <a:endParaRPr lang="ru-LV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88CD8A-0CA7-5047-B481-A1133FE52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Goal</a:t>
            </a:r>
            <a:r>
              <a:rPr lang="ru-LV" sz="2400" b="1" dirty="0"/>
              <a:t>:</a:t>
            </a:r>
            <a:r>
              <a:rPr lang="ru-LV" sz="2400" dirty="0"/>
              <a:t> </a:t>
            </a:r>
            <a:r>
              <a:rPr lang="en-US" sz="2400" dirty="0"/>
              <a:t>O</a:t>
            </a:r>
            <a:r>
              <a:rPr lang="ru-LV" sz="2400" dirty="0"/>
              <a:t>ur goal to building a recommendation system for finding best suitable Gym/Fitness Center for </a:t>
            </a:r>
            <a:r>
              <a:rPr lang="lv-LV" sz="2400" dirty="0"/>
              <a:t>“</a:t>
            </a:r>
            <a:r>
              <a:rPr lang="ru-LV" sz="2400" dirty="0"/>
              <a:t>active</a:t>
            </a:r>
            <a:r>
              <a:rPr lang="en-US" sz="2400" dirty="0"/>
              <a:t>-</a:t>
            </a:r>
            <a:r>
              <a:rPr lang="lv-LV" sz="2400" dirty="0" err="1"/>
              <a:t>age</a:t>
            </a:r>
            <a:r>
              <a:rPr lang="lv-LV" sz="2400" dirty="0"/>
              <a:t>”</a:t>
            </a:r>
            <a:r>
              <a:rPr lang="ru-LV" sz="2400" dirty="0"/>
              <a:t> population (young people from 15- 49) based on certain criteria.</a:t>
            </a:r>
            <a:endParaRPr lang="en-US" sz="2400" dirty="0"/>
          </a:p>
          <a:p>
            <a:pPr marL="0" indent="0">
              <a:buNone/>
            </a:pPr>
            <a:endParaRPr lang="ru-LV" sz="2400" dirty="0"/>
          </a:p>
          <a:p>
            <a:r>
              <a:rPr lang="ru-LV" sz="2400" b="1" dirty="0"/>
              <a:t>Target Audience:</a:t>
            </a:r>
            <a:r>
              <a:rPr lang="ru-LV" sz="2400" dirty="0"/>
              <a:t> Group of activists and investors who want to start “gym/fitness business” in Riga.</a:t>
            </a:r>
          </a:p>
          <a:p>
            <a:endParaRPr lang="ru-LV" dirty="0"/>
          </a:p>
        </p:txBody>
      </p:sp>
    </p:spTree>
    <p:extLst>
      <p:ext uri="{BB962C8B-B14F-4D97-AF65-F5344CB8AC3E}">
        <p14:creationId xmlns:p14="http://schemas.microsoft.com/office/powerpoint/2010/main" val="110723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877CF-3711-BB41-B21D-2DC7CC0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endParaRPr lang="ru-LV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846E8-A7DD-9F45-828E-2B2D63C6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5055"/>
            <a:ext cx="8596668" cy="46363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LV" dirty="0"/>
          </a:p>
          <a:p>
            <a:pPr lvl="0"/>
            <a:r>
              <a:rPr lang="en-US" b="1" dirty="0"/>
              <a:t>Riga City Neighborhood &amp; Population.</a:t>
            </a:r>
            <a:endParaRPr lang="ru-LV" dirty="0"/>
          </a:p>
          <a:p>
            <a:pPr marL="0" indent="0">
              <a:buNone/>
            </a:pPr>
            <a:r>
              <a:rPr lang="en-US" i="1" dirty="0"/>
              <a:t>Data source: </a:t>
            </a:r>
            <a:r>
              <a:rPr lang="en-US" dirty="0"/>
              <a:t>Central Statistical Bureau of Latvia </a:t>
            </a:r>
            <a:endParaRPr lang="ru-LV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http://data1.csb.gov.lv/pxweb/en/iedz/iedz__tautassk__riga__tsk2011/TSG11-R02.px/?rxid=0cebbc5d-dfba-43d1-903e-e18eb1de0eaf</a:t>
            </a:r>
            <a:endParaRPr lang="ru-LV" dirty="0"/>
          </a:p>
          <a:p>
            <a:pPr lvl="0"/>
            <a:r>
              <a:rPr lang="en-US" b="1" dirty="0" err="1"/>
              <a:t>GeoJSON</a:t>
            </a:r>
            <a:r>
              <a:rPr lang="en-US" b="1" dirty="0"/>
              <a:t> file for Riga’s Neighborhoods.</a:t>
            </a:r>
            <a:endParaRPr lang="ru-LV" dirty="0"/>
          </a:p>
          <a:p>
            <a:pPr marL="0" indent="0">
              <a:buNone/>
            </a:pPr>
            <a:r>
              <a:rPr lang="en-US" i="1" dirty="0"/>
              <a:t>Data source: </a:t>
            </a:r>
            <a:r>
              <a:rPr lang="en-US" b="1" u="sng" dirty="0">
                <a:hlinkClick r:id="rId3" invalidUrl="http://:  https:/github.com/art-licis/riga-geojson-neighbourhoods"/>
              </a:rPr>
              <a:t>https://github.com/art-licis/riga-geojson-neighbourhoods</a:t>
            </a:r>
            <a:endParaRPr lang="ru-LV" dirty="0"/>
          </a:p>
          <a:p>
            <a:pPr marL="0" indent="0">
              <a:buNone/>
            </a:pPr>
            <a:r>
              <a:rPr lang="en-US" i="1" dirty="0"/>
              <a:t> </a:t>
            </a:r>
            <a:endParaRPr lang="ru-LV" dirty="0"/>
          </a:p>
          <a:p>
            <a:pPr lvl="0"/>
            <a:r>
              <a:rPr lang="en-US" b="1" dirty="0"/>
              <a:t>Gyms/Fitness Center in each neighborhood of Riga.</a:t>
            </a:r>
            <a:endParaRPr lang="ru-LV" dirty="0"/>
          </a:p>
          <a:p>
            <a:pPr marL="0" indent="0">
              <a:buNone/>
            </a:pPr>
            <a:r>
              <a:rPr lang="en-US" i="1" dirty="0"/>
              <a:t>Data source: </a:t>
            </a:r>
            <a:r>
              <a:rPr lang="en-US" b="1" u="sng" dirty="0">
                <a:hlinkClick r:id="rId4"/>
              </a:rPr>
              <a:t>Foursquare API</a:t>
            </a:r>
            <a:endParaRPr lang="ru-LV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LV" dirty="0"/>
          </a:p>
          <a:p>
            <a:endParaRPr lang="ru-LV" dirty="0"/>
          </a:p>
        </p:txBody>
      </p:sp>
    </p:spTree>
    <p:extLst>
      <p:ext uri="{BB962C8B-B14F-4D97-AF65-F5344CB8AC3E}">
        <p14:creationId xmlns:p14="http://schemas.microsoft.com/office/powerpoint/2010/main" val="130709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22FFF-36CD-A64C-9AE5-4E12584C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Methodology</a:t>
            </a:r>
            <a:endParaRPr lang="ru-LV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8CF10-26F2-B64F-B09B-6425ED4F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4693"/>
            <a:ext cx="8596668" cy="4736669"/>
          </a:xfrm>
        </p:spPr>
        <p:txBody>
          <a:bodyPr>
            <a:normAutofit/>
          </a:bodyPr>
          <a:lstStyle/>
          <a:p>
            <a:pPr marL="502920" lvl="0" indent="-457200" algn="just">
              <a:buFont typeface="+mj-lt"/>
              <a:buAutoNum type="arabicPeriod"/>
            </a:pPr>
            <a:r>
              <a:rPr lang="en-IN" dirty="0"/>
              <a:t>We begin by collecting the Riga city data from </a:t>
            </a:r>
            <a:r>
              <a:rPr lang="en-US" dirty="0"/>
              <a:t>Central Statistical Bureau of Latvia 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dirty="0"/>
              <a:t>We analyse population of Riga by </a:t>
            </a:r>
            <a:r>
              <a:rPr lang="en-IN" dirty="0" err="1"/>
              <a:t>Neighborhoods</a:t>
            </a:r>
            <a:r>
              <a:rPr lang="en-IN" dirty="0"/>
              <a:t> ( total and at age 15-49)</a:t>
            </a:r>
          </a:p>
          <a:p>
            <a:pPr marL="502920" lvl="0" indent="-457200" algn="just">
              <a:buFont typeface="+mj-lt"/>
              <a:buAutoNum type="arabicPeriod"/>
            </a:pPr>
            <a:r>
              <a:rPr lang="en-IN" dirty="0"/>
              <a:t>We find all venues for each neighbourhood using Foursquare API.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dirty="0"/>
              <a:t>We analyse population of Riga by </a:t>
            </a:r>
            <a:r>
              <a:rPr lang="en-IN" dirty="0" err="1"/>
              <a:t>Neighborhoods</a:t>
            </a:r>
            <a:r>
              <a:rPr lang="en-IN" dirty="0"/>
              <a:t> ( total and at age 15-49)</a:t>
            </a:r>
          </a:p>
          <a:p>
            <a:pPr marL="502920" lvl="0" indent="-457200" algn="just">
              <a:buFont typeface="+mj-lt"/>
              <a:buAutoNum type="arabicPeriod"/>
            </a:pPr>
            <a:r>
              <a:rPr lang="en-US" dirty="0"/>
              <a:t>W</a:t>
            </a:r>
            <a:r>
              <a:rPr lang="ru-LV" dirty="0"/>
              <a:t>e used the </a:t>
            </a:r>
            <a:r>
              <a:rPr lang="ru-LV" b="1" dirty="0"/>
              <a:t>Elbow Point</a:t>
            </a:r>
            <a:r>
              <a:rPr lang="ru-LV" dirty="0"/>
              <a:t> </a:t>
            </a:r>
            <a:r>
              <a:rPr lang="en-US" dirty="0"/>
              <a:t>to </a:t>
            </a:r>
            <a:r>
              <a:rPr lang="ru-LV" dirty="0"/>
              <a:t>chose the best K value </a:t>
            </a:r>
            <a:r>
              <a:rPr lang="en-US" dirty="0"/>
              <a:t>for </a:t>
            </a:r>
            <a:r>
              <a:rPr lang="ru-LV" dirty="0"/>
              <a:t> </a:t>
            </a:r>
            <a:r>
              <a:rPr lang="ru-LV" b="1" dirty="0"/>
              <a:t>K-Means </a:t>
            </a:r>
            <a:r>
              <a:rPr lang="ru-LV" dirty="0"/>
              <a:t>clustering.  </a:t>
            </a:r>
            <a:endParaRPr lang="en-IN" dirty="0"/>
          </a:p>
          <a:p>
            <a:pPr marL="502920" indent="-457200" algn="just">
              <a:buFont typeface="+mj-lt"/>
              <a:buAutoNum type="arabicPeriod"/>
            </a:pPr>
            <a:r>
              <a:rPr lang="en-IN" dirty="0"/>
              <a:t>We </a:t>
            </a:r>
            <a:r>
              <a:rPr lang="en-US" dirty="0"/>
              <a:t>clustering </a:t>
            </a:r>
            <a:r>
              <a:rPr lang="ru-LV" dirty="0"/>
              <a:t>the neighbourhoods based on the neighbourhoods that had similar average of </a:t>
            </a:r>
            <a:r>
              <a:rPr lang="en-US" dirty="0"/>
              <a:t>Gyms</a:t>
            </a:r>
            <a:r>
              <a:rPr lang="ru-LV" dirty="0"/>
              <a:t> in that Neighborhood </a:t>
            </a:r>
            <a:r>
              <a:rPr lang="en-IN" dirty="0"/>
              <a:t>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dirty="0"/>
              <a:t>We join this dataset to original Riga data to get longitude and latitude.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dirty="0"/>
              <a:t>Finally, we visualize the Neighbourhoods and Clusters based on average            of </a:t>
            </a:r>
            <a:r>
              <a:rPr lang="ru-LV" dirty="0"/>
              <a:t>of </a:t>
            </a:r>
            <a:r>
              <a:rPr lang="en-US" dirty="0"/>
              <a:t>Gyms</a:t>
            </a:r>
            <a:r>
              <a:rPr lang="ru-LV" dirty="0"/>
              <a:t> </a:t>
            </a:r>
            <a:r>
              <a:rPr lang="en-US" dirty="0"/>
              <a:t>/ Fitness Center and population ( age 15-49) in each Neighborhood </a:t>
            </a:r>
            <a:r>
              <a:rPr lang="en-IN" dirty="0"/>
              <a:t>using python’s Folium library.</a:t>
            </a:r>
          </a:p>
          <a:p>
            <a:endParaRPr lang="ru-LV" dirty="0"/>
          </a:p>
        </p:txBody>
      </p:sp>
    </p:spTree>
    <p:extLst>
      <p:ext uri="{BB962C8B-B14F-4D97-AF65-F5344CB8AC3E}">
        <p14:creationId xmlns:p14="http://schemas.microsoft.com/office/powerpoint/2010/main" val="23452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D591DB-1DEA-7347-9E09-F2510A74AE1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37425" y="1049454"/>
            <a:ext cx="7548563" cy="4506913"/>
          </a:xfrm>
        </p:spPr>
      </p:pic>
    </p:spTree>
    <p:extLst>
      <p:ext uri="{BB962C8B-B14F-4D97-AF65-F5344CB8AC3E}">
        <p14:creationId xmlns:p14="http://schemas.microsoft.com/office/powerpoint/2010/main" val="187045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BF917-A237-7E42-B632-58AB4BC4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5" y="541637"/>
            <a:ext cx="8596668" cy="1320800"/>
          </a:xfrm>
        </p:spPr>
        <p:txBody>
          <a:bodyPr/>
          <a:lstStyle/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Results</a:t>
            </a:r>
            <a:endParaRPr lang="ru-LV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AA168C5-E561-9843-9952-ED0D65C6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705384"/>
            <a:ext cx="4185623" cy="1320800"/>
          </a:xfrm>
        </p:spPr>
        <p:txBody>
          <a:bodyPr/>
          <a:lstStyle/>
          <a:p>
            <a:r>
              <a:rPr lang="ru-LV" sz="1600" dirty="0"/>
              <a:t>We see that Cluster </a:t>
            </a:r>
            <a:r>
              <a:rPr lang="en-US" sz="1600" dirty="0"/>
              <a:t>3</a:t>
            </a:r>
            <a:r>
              <a:rPr lang="ru-LV" sz="1600" dirty="0"/>
              <a:t> has the least neighbourhoods (</a:t>
            </a:r>
            <a:r>
              <a:rPr lang="en-US" sz="1600" dirty="0"/>
              <a:t>2</a:t>
            </a:r>
            <a:r>
              <a:rPr lang="ru-LV" sz="1600" dirty="0"/>
              <a:t>) while </a:t>
            </a:r>
            <a:r>
              <a:rPr lang="en-US" sz="1600" dirty="0"/>
              <a:t>C</a:t>
            </a:r>
            <a:r>
              <a:rPr lang="ru-LV" sz="1600" dirty="0"/>
              <a:t>luster </a:t>
            </a:r>
            <a:r>
              <a:rPr lang="en-US" sz="1600" dirty="0"/>
              <a:t>1</a:t>
            </a:r>
            <a:r>
              <a:rPr lang="ru-LV" sz="1600" dirty="0"/>
              <a:t> has the most (</a:t>
            </a:r>
            <a:r>
              <a:rPr lang="en-US" sz="1600" dirty="0"/>
              <a:t>24</a:t>
            </a:r>
            <a:r>
              <a:rPr lang="ru-LV" sz="1600" dirty="0"/>
              <a:t>). Cluster </a:t>
            </a:r>
            <a:r>
              <a:rPr lang="en-US" sz="1600" dirty="0"/>
              <a:t>2</a:t>
            </a:r>
            <a:r>
              <a:rPr lang="ru-LV" sz="1600" dirty="0"/>
              <a:t> has 1</a:t>
            </a:r>
            <a:r>
              <a:rPr lang="en-US" sz="1600" dirty="0"/>
              <a:t>0</a:t>
            </a:r>
            <a:r>
              <a:rPr lang="ru-LV" sz="1600" dirty="0"/>
              <a:t> neighbourhoods</a:t>
            </a:r>
            <a:r>
              <a:rPr lang="en-US" sz="1600" dirty="0"/>
              <a:t>, C</a:t>
            </a:r>
            <a:r>
              <a:rPr lang="ru-LV" sz="1600" dirty="0"/>
              <a:t>luster </a:t>
            </a:r>
            <a:r>
              <a:rPr lang="en-US" sz="1600" dirty="0"/>
              <a:t>6</a:t>
            </a:r>
            <a:r>
              <a:rPr lang="ru-LV" sz="1600" dirty="0"/>
              <a:t> has </a:t>
            </a:r>
            <a:r>
              <a:rPr lang="en-US" sz="1600" dirty="0"/>
              <a:t>9,  C</a:t>
            </a:r>
            <a:r>
              <a:rPr lang="ru-LV" sz="1600" dirty="0"/>
              <a:t>luster </a:t>
            </a:r>
            <a:r>
              <a:rPr lang="en-US" sz="1600" dirty="0"/>
              <a:t>4</a:t>
            </a:r>
            <a:r>
              <a:rPr lang="ru-LV" sz="1600" dirty="0"/>
              <a:t> has</a:t>
            </a:r>
            <a:r>
              <a:rPr lang="en-US" sz="1600" dirty="0"/>
              <a:t> 7 and C</a:t>
            </a:r>
            <a:r>
              <a:rPr lang="ru-LV" sz="1600" dirty="0"/>
              <a:t>luster </a:t>
            </a:r>
            <a:r>
              <a:rPr lang="en-US" sz="1600" dirty="0"/>
              <a:t>5</a:t>
            </a:r>
            <a:r>
              <a:rPr lang="ru-LV" sz="1600" dirty="0"/>
              <a:t> has only </a:t>
            </a:r>
            <a:r>
              <a:rPr lang="en-US" sz="1600" dirty="0"/>
              <a:t>5</a:t>
            </a:r>
            <a:r>
              <a:rPr lang="ru-LV" sz="1600" dirty="0"/>
              <a:t>. 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53535B4-5040-E242-A125-71D1B468E6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745" y="3468891"/>
            <a:ext cx="4184650" cy="2416584"/>
          </a:xfrm>
        </p:spPr>
      </p:pic>
      <p:sp>
        <p:nvSpPr>
          <p:cNvPr id="13" name="Текст 12">
            <a:extLst>
              <a:ext uri="{FF2B5EF4-FFF2-40B4-BE49-F238E27FC236}">
                <a16:creationId xmlns:a16="http://schemas.microsoft.com/office/drawing/2014/main" id="{41820B4D-F884-2545-9174-8061B0D72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500188"/>
            <a:ext cx="4185618" cy="1637107"/>
          </a:xfrm>
        </p:spPr>
        <p:txBody>
          <a:bodyPr/>
          <a:lstStyle/>
          <a:p>
            <a:r>
              <a:rPr lang="en-US" sz="1600" dirty="0"/>
              <a:t>E</a:t>
            </a:r>
            <a:r>
              <a:rPr lang="ru-LV" sz="1600" dirty="0"/>
              <a:t>ven though there is only </a:t>
            </a:r>
            <a:r>
              <a:rPr lang="en-US" sz="1600" dirty="0"/>
              <a:t>2</a:t>
            </a:r>
            <a:r>
              <a:rPr lang="ru-LV" sz="1600" dirty="0"/>
              <a:t> neighbourhood in Cluster </a:t>
            </a:r>
            <a:r>
              <a:rPr lang="en-US" sz="1600" dirty="0"/>
              <a:t>3</a:t>
            </a:r>
            <a:r>
              <a:rPr lang="ru-LV" sz="1600" dirty="0"/>
              <a:t>, it has the highest number of </a:t>
            </a:r>
            <a:r>
              <a:rPr lang="en-US" sz="1600" dirty="0"/>
              <a:t>Gym/Fitness Center</a:t>
            </a:r>
            <a:r>
              <a:rPr lang="ru-LV" sz="1600" dirty="0"/>
              <a:t> (0.</a:t>
            </a:r>
            <a:r>
              <a:rPr lang="en-US" sz="1600" dirty="0"/>
              <a:t>08</a:t>
            </a:r>
            <a:r>
              <a:rPr lang="ru-LV" sz="1600" dirty="0"/>
              <a:t>) while Cluster </a:t>
            </a:r>
            <a:r>
              <a:rPr lang="en-US" sz="1600" dirty="0"/>
              <a:t>1</a:t>
            </a:r>
            <a:r>
              <a:rPr lang="ru-LV" sz="1600" dirty="0"/>
              <a:t> has the most neighbourhoods but has the least average of </a:t>
            </a:r>
            <a:r>
              <a:rPr lang="en-US" sz="1600" dirty="0"/>
              <a:t>Gym/Fitness Center = zero </a:t>
            </a:r>
            <a:r>
              <a:rPr lang="ru-LV" sz="1600" dirty="0"/>
              <a:t>(0.00</a:t>
            </a:r>
            <a:r>
              <a:rPr lang="en-US" sz="1600" dirty="0"/>
              <a:t>00</a:t>
            </a:r>
            <a:r>
              <a:rPr lang="ru-LV" sz="1600" dirty="0"/>
              <a:t>). 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68FD5AA-99AE-A147-AFA0-3EC7C4F49A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8073" y="3435446"/>
            <a:ext cx="4186237" cy="2483475"/>
          </a:xfrm>
        </p:spPr>
      </p:pic>
    </p:spTree>
    <p:extLst>
      <p:ext uri="{BB962C8B-B14F-4D97-AF65-F5344CB8AC3E}">
        <p14:creationId xmlns:p14="http://schemas.microsoft.com/office/powerpoint/2010/main" val="356203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1C671DCC-78E8-4548-8153-1A3F53039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738"/>
            <a:ext cx="8596668" cy="6443662"/>
          </a:xfrm>
        </p:spPr>
        <p:txBody>
          <a:bodyPr>
            <a:normAutofit fontScale="92500"/>
          </a:bodyPr>
          <a:lstStyle/>
          <a:p>
            <a:r>
              <a:rPr lang="en-US" sz="1700" b="1" dirty="0">
                <a:solidFill>
                  <a:srgbClr val="FF0000"/>
                </a:solidFill>
              </a:rPr>
              <a:t>Cluster 1 </a:t>
            </a:r>
            <a:r>
              <a:rPr lang="en-US" sz="1700" dirty="0"/>
              <a:t>–</a:t>
            </a:r>
            <a:r>
              <a:rPr lang="ru-LV" sz="1700" dirty="0"/>
              <a:t>There was a </a:t>
            </a:r>
            <a:r>
              <a:rPr lang="en-US" sz="1700" dirty="0"/>
              <a:t>most</a:t>
            </a:r>
            <a:r>
              <a:rPr lang="ru-LV" sz="1700" dirty="0"/>
              <a:t> of neighbourhoods </a:t>
            </a:r>
            <a:r>
              <a:rPr lang="en-US" sz="1700" dirty="0"/>
              <a:t>(24)</a:t>
            </a:r>
            <a:r>
              <a:rPr lang="ru-LV" sz="1700" dirty="0"/>
              <a:t>, </a:t>
            </a:r>
            <a:r>
              <a:rPr lang="en-US" sz="1700" dirty="0"/>
              <a:t>362</a:t>
            </a:r>
            <a:r>
              <a:rPr lang="ru-LV" sz="1700" dirty="0"/>
              <a:t> different venues and </a:t>
            </a:r>
            <a:r>
              <a:rPr lang="en-US" sz="1700" dirty="0"/>
              <a:t>NO Gym/Fitness Center at all. May be because of Neighborhoods in Cluster 1 are </a:t>
            </a:r>
            <a:r>
              <a:rPr lang="ru-LV" sz="1700" dirty="0"/>
              <a:t>the most sparsely populated</a:t>
            </a:r>
            <a:r>
              <a:rPr lang="en-US" sz="1700" dirty="0"/>
              <a:t> in Riga, </a:t>
            </a:r>
            <a:r>
              <a:rPr lang="ru-LV" sz="1700" dirty="0"/>
              <a:t>mainly located in</a:t>
            </a:r>
            <a:r>
              <a:rPr lang="en-US" sz="1700" dirty="0"/>
              <a:t> Riga suburb, far from historical and office center</a:t>
            </a:r>
            <a:r>
              <a:rPr lang="ru-LV" sz="1700" dirty="0"/>
              <a:t>. </a:t>
            </a:r>
            <a:endParaRPr lang="en-US" sz="1700" dirty="0"/>
          </a:p>
          <a:p>
            <a:r>
              <a:rPr lang="en-US" sz="1700" b="1" dirty="0">
                <a:solidFill>
                  <a:srgbClr val="7030A0"/>
                </a:solidFill>
              </a:rPr>
              <a:t>Cluster 2</a:t>
            </a:r>
            <a:r>
              <a:rPr lang="en-US" sz="1700" dirty="0"/>
              <a:t> -Second place by Neighborhood count (10) and 543 </a:t>
            </a:r>
            <a:r>
              <a:rPr lang="ru-LV" sz="1700" dirty="0"/>
              <a:t>different venues</a:t>
            </a:r>
            <a:r>
              <a:rPr lang="en-US" sz="1700" dirty="0"/>
              <a:t>. It also has most Gym/Fitness centers - 38. But t</a:t>
            </a:r>
            <a:r>
              <a:rPr lang="ru-LV" sz="1700" dirty="0"/>
              <a:t>he average amount of </a:t>
            </a:r>
            <a:r>
              <a:rPr lang="en-US" sz="1700" dirty="0"/>
              <a:t>Gym/Fitness Centers </a:t>
            </a:r>
            <a:r>
              <a:rPr lang="ru-LV" sz="1700" dirty="0"/>
              <a:t>that were </a:t>
            </a:r>
            <a:r>
              <a:rPr lang="en-US" sz="1700" dirty="0"/>
              <a:t>0.0457.</a:t>
            </a:r>
            <a:r>
              <a:rPr lang="ru-LV" sz="1700" dirty="0"/>
              <a:t> In the map, we can see that </a:t>
            </a:r>
            <a:r>
              <a:rPr lang="en-US" sz="1700" dirty="0"/>
              <a:t>neighborhoods</a:t>
            </a:r>
            <a:r>
              <a:rPr lang="ru-LV" sz="1700" dirty="0"/>
              <a:t> of Cluster </a:t>
            </a:r>
            <a:r>
              <a:rPr lang="en-US" sz="1700" dirty="0"/>
              <a:t>2 also </a:t>
            </a:r>
            <a:r>
              <a:rPr lang="ru-LV" sz="1700" dirty="0"/>
              <a:t>sparsely populated clusters</a:t>
            </a:r>
            <a:r>
              <a:rPr lang="en-US" sz="1700" dirty="0"/>
              <a:t> (except </a:t>
            </a:r>
            <a:r>
              <a:rPr lang="en-US" sz="1700" dirty="0" err="1"/>
              <a:t>Imanta</a:t>
            </a:r>
            <a:r>
              <a:rPr lang="en-US" sz="1700" dirty="0"/>
              <a:t> – third most populated Neighborhood in Riga)</a:t>
            </a:r>
            <a:r>
              <a:rPr lang="ru-LV" sz="1700" dirty="0"/>
              <a:t>. </a:t>
            </a:r>
            <a:endParaRPr lang="en-US" sz="1700" dirty="0"/>
          </a:p>
          <a:p>
            <a:r>
              <a:rPr lang="ru-LV" sz="1700" b="1" dirty="0">
                <a:solidFill>
                  <a:srgbClr val="00B0F0"/>
                </a:solidFill>
              </a:rPr>
              <a:t>Cluster 3 </a:t>
            </a:r>
            <a:r>
              <a:rPr lang="en-US" sz="1700" dirty="0"/>
              <a:t>- </a:t>
            </a:r>
            <a:r>
              <a:rPr lang="ru-LV" sz="1700" dirty="0"/>
              <a:t>located in the </a:t>
            </a:r>
            <a:r>
              <a:rPr lang="en-US" sz="1700" dirty="0"/>
              <a:t>east of Riga .</a:t>
            </a:r>
            <a:r>
              <a:rPr lang="ru-LV" sz="1700" dirty="0"/>
              <a:t>There was a total of </a:t>
            </a:r>
            <a:r>
              <a:rPr lang="en-US" sz="1700" dirty="0"/>
              <a:t>103</a:t>
            </a:r>
            <a:r>
              <a:rPr lang="ru-LV" sz="1700" dirty="0"/>
              <a:t> unique </a:t>
            </a:r>
            <a:r>
              <a:rPr lang="en-US" sz="1700" dirty="0"/>
              <a:t>venues </a:t>
            </a:r>
            <a:r>
              <a:rPr lang="ru-LV" sz="1700" dirty="0"/>
              <a:t>and out of those </a:t>
            </a:r>
            <a:r>
              <a:rPr lang="en-US" sz="1700" dirty="0"/>
              <a:t>11</a:t>
            </a:r>
            <a:r>
              <a:rPr lang="ru-LV" sz="1700" dirty="0"/>
              <a:t> were </a:t>
            </a:r>
            <a:r>
              <a:rPr lang="en-US" sz="1700" dirty="0"/>
              <a:t>Gym / Fitness Centers</a:t>
            </a:r>
            <a:r>
              <a:rPr lang="ru-LV" sz="1700" dirty="0"/>
              <a:t>. </a:t>
            </a:r>
            <a:r>
              <a:rPr lang="en-US" sz="1700" dirty="0"/>
              <a:t>It has the highest </a:t>
            </a:r>
            <a:r>
              <a:rPr lang="ru-LV" sz="1700" dirty="0"/>
              <a:t>average of </a:t>
            </a:r>
            <a:r>
              <a:rPr lang="en-US" sz="1700" dirty="0"/>
              <a:t>Gym / Fitness Centers (0.0815)</a:t>
            </a:r>
            <a:r>
              <a:rPr lang="ru-LV" sz="1700" dirty="0"/>
              <a:t>. The reason why the </a:t>
            </a:r>
            <a:r>
              <a:rPr lang="en-US" sz="1700" dirty="0"/>
              <a:t>AVERAGE</a:t>
            </a:r>
            <a:r>
              <a:rPr lang="ru-LV" sz="1700" dirty="0"/>
              <a:t> of </a:t>
            </a:r>
            <a:r>
              <a:rPr lang="en-US" sz="1700" dirty="0"/>
              <a:t>Gym / Fitness Centers </a:t>
            </a:r>
            <a:r>
              <a:rPr lang="ru-LV" sz="1700" dirty="0"/>
              <a:t>is the highest is that all these </a:t>
            </a:r>
            <a:r>
              <a:rPr lang="en-US" sz="1700" dirty="0"/>
              <a:t>Gyms</a:t>
            </a:r>
            <a:r>
              <a:rPr lang="ru-LV" sz="1700" dirty="0"/>
              <a:t> are in two neighbourhoods, </a:t>
            </a:r>
            <a:r>
              <a:rPr lang="en-US" sz="1700" dirty="0" err="1"/>
              <a:t>Darzciems</a:t>
            </a:r>
            <a:r>
              <a:rPr lang="ru-LV" sz="1700" dirty="0"/>
              <a:t> and </a:t>
            </a:r>
            <a:r>
              <a:rPr lang="en-US" sz="1700" dirty="0" err="1"/>
              <a:t>Skirotava</a:t>
            </a:r>
            <a:r>
              <a:rPr lang="ru-LV" sz="1700" dirty="0"/>
              <a:t>.</a:t>
            </a:r>
            <a:endParaRPr lang="en-US" sz="1700" dirty="0"/>
          </a:p>
          <a:p>
            <a:r>
              <a:rPr lang="ru-LV" sz="1700" b="1" dirty="0">
                <a:solidFill>
                  <a:srgbClr val="0070C0"/>
                </a:solidFill>
              </a:rPr>
              <a:t>Cluster 4 </a:t>
            </a:r>
            <a:r>
              <a:rPr lang="en-US" sz="1700" dirty="0"/>
              <a:t>-</a:t>
            </a:r>
            <a:r>
              <a:rPr lang="ru-LV" sz="1700" dirty="0"/>
              <a:t> mainly located in the </a:t>
            </a:r>
            <a:r>
              <a:rPr lang="en-US" sz="1700" dirty="0"/>
              <a:t>historical &amp; office center of Riga . </a:t>
            </a:r>
            <a:r>
              <a:rPr lang="ru-LV" sz="1700" dirty="0"/>
              <a:t>There were a total of </a:t>
            </a:r>
            <a:r>
              <a:rPr lang="en-US" sz="1700" dirty="0"/>
              <a:t>477</a:t>
            </a:r>
            <a:r>
              <a:rPr lang="ru-LV" sz="1700" dirty="0"/>
              <a:t> unique Venues in Cluster 4 with 1</a:t>
            </a:r>
            <a:r>
              <a:rPr lang="en-US" sz="1700" dirty="0"/>
              <a:t>0 Gym/Fitness Center</a:t>
            </a:r>
            <a:r>
              <a:rPr lang="ru-LV" sz="1700" dirty="0"/>
              <a:t>. </a:t>
            </a:r>
            <a:r>
              <a:rPr lang="en-US" sz="1700" dirty="0"/>
              <a:t>But the a</a:t>
            </a:r>
            <a:r>
              <a:rPr lang="ru-LV" sz="1700" dirty="0"/>
              <a:t>verage of </a:t>
            </a:r>
            <a:r>
              <a:rPr lang="en-US" sz="1700" dirty="0"/>
              <a:t>Gym / Fitness Centers was rather low - 0.0169</a:t>
            </a:r>
            <a:r>
              <a:rPr lang="ru-LV" sz="1700" dirty="0"/>
              <a:t>.</a:t>
            </a:r>
            <a:endParaRPr lang="en-US" sz="1700" dirty="0"/>
          </a:p>
          <a:p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Cluster 5 </a:t>
            </a:r>
            <a:r>
              <a:rPr lang="en-US" sz="1700" dirty="0"/>
              <a:t>- mainly residential sleeping areas. . 316 unique venues and 22 Gym/Fitness Center. There are 5 rather populated Neighborhoods including </a:t>
            </a:r>
            <a:r>
              <a:rPr lang="en-US" sz="1700" dirty="0" err="1"/>
              <a:t>Purvciems</a:t>
            </a:r>
            <a:r>
              <a:rPr lang="en-US" sz="1700" dirty="0"/>
              <a:t> (most populated Neighborhood in Riga ) .</a:t>
            </a:r>
            <a:r>
              <a:rPr lang="ru-LV" sz="1700" dirty="0"/>
              <a:t>T</a:t>
            </a:r>
            <a:r>
              <a:rPr lang="en-US" sz="1700" dirty="0" err="1"/>
              <a:t>herefore</a:t>
            </a:r>
            <a:r>
              <a:rPr lang="ru-LV" sz="1700" dirty="0"/>
              <a:t> second-highest average of </a:t>
            </a:r>
            <a:r>
              <a:rPr lang="en-US" sz="1700" dirty="0"/>
              <a:t>Gym/ Fitness Centers</a:t>
            </a:r>
            <a:r>
              <a:rPr lang="ru-LV" sz="1700" dirty="0"/>
              <a:t> in that cluster which was approximately 0.0</a:t>
            </a:r>
            <a:r>
              <a:rPr lang="en-US" sz="1700" dirty="0"/>
              <a:t>596.</a:t>
            </a:r>
          </a:p>
          <a:p>
            <a:r>
              <a:rPr lang="en-US" sz="1700" b="1" dirty="0">
                <a:solidFill>
                  <a:schemeClr val="accent3">
                    <a:lumMod val="75000"/>
                  </a:schemeClr>
                </a:solidFill>
              </a:rPr>
              <a:t>Cluster 6- </a:t>
            </a:r>
            <a:r>
              <a:rPr lang="en-US" sz="1700" dirty="0"/>
              <a:t>located in not very expensive but extremely developing areas. </a:t>
            </a:r>
            <a:r>
              <a:rPr lang="en-US" sz="1700" dirty="0" err="1"/>
              <a:t>Teika</a:t>
            </a:r>
            <a:r>
              <a:rPr lang="en-US" sz="1700" dirty="0"/>
              <a:t>, </a:t>
            </a:r>
            <a:r>
              <a:rPr lang="en-US" sz="1700" dirty="0" err="1"/>
              <a:t>Avoti</a:t>
            </a:r>
            <a:r>
              <a:rPr lang="en-US" sz="1700" dirty="0"/>
              <a:t>, </a:t>
            </a:r>
            <a:r>
              <a:rPr lang="en-US" sz="1700" dirty="0" err="1"/>
              <a:t>Ciekurkalns</a:t>
            </a:r>
            <a:r>
              <a:rPr lang="en-US" sz="1700" dirty="0"/>
              <a:t> (in general 9 neighborhood per this cluster) there are many new office centers and young potential customers. Cluster 6 has 503 different venues and 22 Gym/Fitness Center. Average of Gyms 0.0305.</a:t>
            </a:r>
            <a:endParaRPr lang="ru-LV" sz="1700" dirty="0"/>
          </a:p>
          <a:p>
            <a:endParaRPr lang="en-US" sz="1700" dirty="0"/>
          </a:p>
          <a:p>
            <a:endParaRPr lang="ru-LV" dirty="0"/>
          </a:p>
          <a:p>
            <a:endParaRPr lang="en-US" dirty="0"/>
          </a:p>
          <a:p>
            <a:endParaRPr lang="en-US" dirty="0"/>
          </a:p>
          <a:p>
            <a:endParaRPr lang="ru-LV" dirty="0"/>
          </a:p>
          <a:p>
            <a:endParaRPr lang="ru-LV" dirty="0"/>
          </a:p>
          <a:p>
            <a:endParaRPr lang="ru-LV" dirty="0"/>
          </a:p>
        </p:txBody>
      </p:sp>
    </p:spTree>
    <p:extLst>
      <p:ext uri="{BB962C8B-B14F-4D97-AF65-F5344CB8AC3E}">
        <p14:creationId xmlns:p14="http://schemas.microsoft.com/office/powerpoint/2010/main" val="92459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5F153-AB52-E941-AF78-9BC285EE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ru-LV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0E497-EE85-AA49-9C5D-2AC077C0A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09" y="1589089"/>
            <a:ext cx="8596668" cy="3880773"/>
          </a:xfrm>
        </p:spPr>
        <p:txBody>
          <a:bodyPr/>
          <a:lstStyle/>
          <a:p>
            <a:r>
              <a:rPr lang="ru-LV" dirty="0"/>
              <a:t>Looking at the nearby venues, the optimum place to put a new </a:t>
            </a:r>
            <a:r>
              <a:rPr lang="en-US" dirty="0"/>
              <a:t>Gym/Fitness Center </a:t>
            </a:r>
            <a:r>
              <a:rPr lang="ru-LV" dirty="0"/>
              <a:t>in </a:t>
            </a:r>
            <a:r>
              <a:rPr lang="en-US" dirty="0"/>
              <a:t>Cluster 4 </a:t>
            </a:r>
            <a:r>
              <a:rPr lang="ru-LV" dirty="0"/>
              <a:t>as there are many </a:t>
            </a:r>
            <a:r>
              <a:rPr lang="en-US" dirty="0"/>
              <a:t>news offices </a:t>
            </a:r>
            <a:r>
              <a:rPr lang="ru-LV" dirty="0"/>
              <a:t>but little to no </a:t>
            </a:r>
            <a:r>
              <a:rPr lang="en-US" dirty="0"/>
              <a:t>Gym/Fitness Center</a:t>
            </a:r>
            <a:r>
              <a:rPr lang="ru-LV" dirty="0"/>
              <a:t>, therefore, eliminating any competition. </a:t>
            </a:r>
            <a:endParaRPr lang="en-US" dirty="0"/>
          </a:p>
          <a:p>
            <a:r>
              <a:rPr lang="ru-LV" dirty="0"/>
              <a:t>The second-best Neighborhoods that have a great opportunity would be in areas such as </a:t>
            </a:r>
            <a:r>
              <a:rPr lang="en-US" dirty="0"/>
              <a:t> </a:t>
            </a:r>
            <a:r>
              <a:rPr lang="en-US" dirty="0" err="1"/>
              <a:t>Maskavas</a:t>
            </a:r>
            <a:r>
              <a:rPr lang="en-US" dirty="0"/>
              <a:t> </a:t>
            </a:r>
            <a:r>
              <a:rPr lang="en-US" dirty="0" err="1"/>
              <a:t>forstate</a:t>
            </a:r>
            <a:r>
              <a:rPr lang="en-US" dirty="0"/>
              <a:t>. There is no Gym/Fitness Center at all, but it is rather populated and neighborhoods with many young people (potential clients) such as </a:t>
            </a:r>
            <a:r>
              <a:rPr lang="en-US" dirty="0" err="1"/>
              <a:t>Avoti</a:t>
            </a:r>
            <a:r>
              <a:rPr lang="en-US" dirty="0"/>
              <a:t> or Center are not far away. </a:t>
            </a:r>
          </a:p>
          <a:p>
            <a:r>
              <a:rPr lang="ru-LV" dirty="0"/>
              <a:t>Having </a:t>
            </a:r>
            <a:r>
              <a:rPr lang="en-US" dirty="0"/>
              <a:t>24 </a:t>
            </a:r>
            <a:r>
              <a:rPr lang="ru-LV" dirty="0"/>
              <a:t>neighbourhoods in the area with no </a:t>
            </a:r>
            <a:r>
              <a:rPr lang="en-US" dirty="0"/>
              <a:t>Gym/Fitness Center </a:t>
            </a:r>
            <a:r>
              <a:rPr lang="ru-LV" dirty="0"/>
              <a:t>gives a good opportunity for opening a new </a:t>
            </a:r>
            <a:r>
              <a:rPr lang="en-US" dirty="0"/>
              <a:t>one</a:t>
            </a:r>
            <a:r>
              <a:rPr lang="ru-LV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82658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90</TotalTime>
  <Words>916</Words>
  <Application>Microsoft Macintosh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IBM CAPSTONE PROJECT  The Battle of Neighborhoods:</vt:lpstr>
      <vt:lpstr>Introduction: Business Problem</vt:lpstr>
      <vt:lpstr>Introduction: Goal and Target audience</vt:lpstr>
      <vt:lpstr>Data</vt:lpstr>
      <vt:lpstr>Methodology</vt:lpstr>
      <vt:lpstr>Презентация PowerPoint</vt:lpstr>
      <vt:lpstr>Results</vt:lpstr>
      <vt:lpstr>Презентация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6</cp:revision>
  <dcterms:created xsi:type="dcterms:W3CDTF">2020-06-26T07:08:13Z</dcterms:created>
  <dcterms:modified xsi:type="dcterms:W3CDTF">2020-06-26T08:39:09Z</dcterms:modified>
</cp:coreProperties>
</file>