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94"/>
  </p:handoutMasterIdLst>
  <p:sldIdLst>
    <p:sldId id="534" r:id="rId4"/>
    <p:sldId id="535" r:id="rId6"/>
    <p:sldId id="536" r:id="rId7"/>
    <p:sldId id="537" r:id="rId8"/>
    <p:sldId id="538" r:id="rId9"/>
    <p:sldId id="539" r:id="rId10"/>
    <p:sldId id="540" r:id="rId11"/>
    <p:sldId id="541" r:id="rId12"/>
    <p:sldId id="542" r:id="rId13"/>
    <p:sldId id="543" r:id="rId14"/>
    <p:sldId id="544" r:id="rId15"/>
    <p:sldId id="545" r:id="rId16"/>
    <p:sldId id="546" r:id="rId17"/>
    <p:sldId id="549" r:id="rId18"/>
    <p:sldId id="550" r:id="rId19"/>
    <p:sldId id="551" r:id="rId20"/>
    <p:sldId id="552" r:id="rId21"/>
    <p:sldId id="553" r:id="rId22"/>
    <p:sldId id="554" r:id="rId23"/>
    <p:sldId id="555" r:id="rId24"/>
    <p:sldId id="556" r:id="rId25"/>
    <p:sldId id="557" r:id="rId26"/>
    <p:sldId id="558" r:id="rId27"/>
    <p:sldId id="559" r:id="rId28"/>
    <p:sldId id="560" r:id="rId29"/>
    <p:sldId id="561" r:id="rId30"/>
    <p:sldId id="562" r:id="rId31"/>
    <p:sldId id="564" r:id="rId32"/>
    <p:sldId id="565" r:id="rId33"/>
    <p:sldId id="566" r:id="rId34"/>
    <p:sldId id="567" r:id="rId35"/>
    <p:sldId id="568" r:id="rId36"/>
    <p:sldId id="569" r:id="rId37"/>
    <p:sldId id="570" r:id="rId38"/>
    <p:sldId id="571" r:id="rId39"/>
    <p:sldId id="572" r:id="rId40"/>
    <p:sldId id="573" r:id="rId41"/>
    <p:sldId id="574" r:id="rId42"/>
    <p:sldId id="575" r:id="rId43"/>
    <p:sldId id="576" r:id="rId44"/>
    <p:sldId id="577" r:id="rId45"/>
    <p:sldId id="578" r:id="rId46"/>
    <p:sldId id="579" r:id="rId47"/>
    <p:sldId id="580" r:id="rId48"/>
    <p:sldId id="581" r:id="rId49"/>
    <p:sldId id="582" r:id="rId50"/>
    <p:sldId id="583" r:id="rId51"/>
    <p:sldId id="584" r:id="rId52"/>
    <p:sldId id="585" r:id="rId53"/>
    <p:sldId id="586" r:id="rId54"/>
    <p:sldId id="587" r:id="rId55"/>
    <p:sldId id="588" r:id="rId56"/>
    <p:sldId id="589" r:id="rId57"/>
    <p:sldId id="590" r:id="rId58"/>
    <p:sldId id="591" r:id="rId59"/>
    <p:sldId id="592" r:id="rId60"/>
    <p:sldId id="593" r:id="rId61"/>
    <p:sldId id="594" r:id="rId62"/>
    <p:sldId id="595" r:id="rId63"/>
    <p:sldId id="596" r:id="rId64"/>
    <p:sldId id="597" r:id="rId65"/>
    <p:sldId id="598" r:id="rId66"/>
    <p:sldId id="599" r:id="rId67"/>
    <p:sldId id="600" r:id="rId68"/>
    <p:sldId id="601" r:id="rId69"/>
    <p:sldId id="603" r:id="rId70"/>
    <p:sldId id="604" r:id="rId71"/>
    <p:sldId id="605" r:id="rId72"/>
    <p:sldId id="606" r:id="rId73"/>
    <p:sldId id="607" r:id="rId74"/>
    <p:sldId id="608" r:id="rId75"/>
    <p:sldId id="609" r:id="rId76"/>
    <p:sldId id="610" r:id="rId77"/>
    <p:sldId id="611" r:id="rId78"/>
    <p:sldId id="612" r:id="rId79"/>
    <p:sldId id="613" r:id="rId80"/>
    <p:sldId id="614" r:id="rId81"/>
    <p:sldId id="615" r:id="rId82"/>
    <p:sldId id="616" r:id="rId83"/>
    <p:sldId id="617" r:id="rId84"/>
    <p:sldId id="618" r:id="rId85"/>
    <p:sldId id="619" r:id="rId86"/>
    <p:sldId id="620" r:id="rId87"/>
    <p:sldId id="621" r:id="rId88"/>
    <p:sldId id="622" r:id="rId89"/>
    <p:sldId id="623" r:id="rId90"/>
    <p:sldId id="624" r:id="rId91"/>
    <p:sldId id="625" r:id="rId92"/>
    <p:sldId id="626" r:id="rId9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开始" id="{5DE5CE4B-A674-46F6-B291-B9552508E9D2}">
          <p14:sldIdLst>
            <p14:sldId id="534"/>
          </p14:sldIdLst>
        </p14:section>
        <p14:section name="Linux基础" id="{C84E4B2F-38B8-4DE9-B17D-84F571751B40}">
          <p14:sldIdLst>
            <p14:sldId id="546"/>
            <p14:sldId id="544"/>
            <p14:sldId id="543"/>
            <p14:sldId id="542"/>
            <p14:sldId id="541"/>
            <p14:sldId id="538"/>
            <p14:sldId id="536"/>
            <p14:sldId id="535"/>
            <p14:sldId id="537"/>
            <p14:sldId id="539"/>
            <p14:sldId id="540"/>
            <p14:sldId id="545"/>
          </p14:sldIdLst>
        </p14:section>
        <p14:section name="用户空间开发" id="{43AA7B10-4E6F-4E77-9108-E82A7BC1E626}">
          <p14:sldIdLst>
            <p14:sldId id="578"/>
            <p14:sldId id="577"/>
            <p14:sldId id="576"/>
            <p14:sldId id="568"/>
            <p14:sldId id="567"/>
            <p14:sldId id="566"/>
            <p14:sldId id="565"/>
            <p14:sldId id="564"/>
            <p14:sldId id="562"/>
            <p14:sldId id="561"/>
            <p14:sldId id="560"/>
            <p14:sldId id="559"/>
            <p14:sldId id="558"/>
            <p14:sldId id="556"/>
            <p14:sldId id="555"/>
            <p14:sldId id="554"/>
            <p14:sldId id="553"/>
            <p14:sldId id="552"/>
            <p14:sldId id="551"/>
            <p14:sldId id="550"/>
            <p14:sldId id="549"/>
            <p14:sldId id="557"/>
            <p14:sldId id="569"/>
            <p14:sldId id="570"/>
            <p14:sldId id="571"/>
            <p14:sldId id="572"/>
            <p14:sldId id="573"/>
            <p14:sldId id="574"/>
            <p14:sldId id="575"/>
          </p14:sldIdLst>
        </p14:section>
        <p14:section name="内核模块开发" id="{8CC16192-F65B-48AA-BABB-D9D949019504}">
          <p14:sldIdLst>
            <p14:sldId id="601"/>
            <p14:sldId id="598"/>
            <p14:sldId id="597"/>
            <p14:sldId id="595"/>
            <p14:sldId id="593"/>
            <p14:sldId id="592"/>
            <p14:sldId id="589"/>
            <p14:sldId id="588"/>
            <p14:sldId id="587"/>
            <p14:sldId id="585"/>
            <p14:sldId id="584"/>
            <p14:sldId id="583"/>
            <p14:sldId id="582"/>
            <p14:sldId id="581"/>
            <p14:sldId id="580"/>
            <p14:sldId id="579"/>
            <p14:sldId id="586"/>
            <p14:sldId id="590"/>
            <p14:sldId id="591"/>
            <p14:sldId id="594"/>
            <p14:sldId id="596"/>
            <p14:sldId id="599"/>
            <p14:sldId id="600"/>
          </p14:sldIdLst>
        </p14:section>
        <p14:section name="内核与用户空间通讯" id="{7C72C7BA-FA99-4F3D-BE56-1ADC1E709C88}">
          <p14:sldIdLst>
            <p14:sldId id="619"/>
            <p14:sldId id="614"/>
            <p14:sldId id="613"/>
            <p14:sldId id="607"/>
            <p14:sldId id="606"/>
            <p14:sldId id="604"/>
            <p14:sldId id="603"/>
            <p14:sldId id="605"/>
            <p14:sldId id="608"/>
            <p14:sldId id="609"/>
            <p14:sldId id="610"/>
            <p14:sldId id="611"/>
            <p14:sldId id="612"/>
            <p14:sldId id="615"/>
            <p14:sldId id="616"/>
            <p14:sldId id="617"/>
            <p14:sldId id="618"/>
          </p14:sldIdLst>
        </p14:section>
        <p14:section name="编码注意事项" id="{455A5E8D-6BF9-414B-AE35-8CB6A9E233E8}">
          <p14:sldIdLst>
            <p14:sldId id="626"/>
            <p14:sldId id="623"/>
            <p14:sldId id="622"/>
            <p14:sldId id="620"/>
            <p14:sldId id="621"/>
            <p14:sldId id="624"/>
            <p14:sldId id="625"/>
          </p14:sldIdLst>
        </p14:section>
        <p14:section name="结尾" id="{FFD3EE14-995C-4241-B1EA-222EDF4CC65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DDDDD"/>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03" autoAdjust="0"/>
    <p:restoredTop sz="74149" autoAdjust="0"/>
  </p:normalViewPr>
  <p:slideViewPr>
    <p:cSldViewPr>
      <p:cViewPr varScale="1">
        <p:scale>
          <a:sx n="85" d="100"/>
          <a:sy n="85" d="100"/>
        </p:scale>
        <p:origin x="2238" y="60"/>
      </p:cViewPr>
      <p:guideLst>
        <p:guide orient="horz" pos="2160"/>
        <p:guide pos="2858"/>
        <p:guide pos="249"/>
        <p:guide pos="554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7" Type="http://schemas.openxmlformats.org/officeDocument/2006/relationships/tableStyles" Target="tableStyles.xml"/><Relationship Id="rId96" Type="http://schemas.openxmlformats.org/officeDocument/2006/relationships/viewProps" Target="viewProps.xml"/><Relationship Id="rId95" Type="http://schemas.openxmlformats.org/officeDocument/2006/relationships/presProps" Target="presProps.xml"/><Relationship Id="rId94" Type="http://schemas.openxmlformats.org/officeDocument/2006/relationships/handoutMaster" Target="handoutMasters/handoutMaster1.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a:defRPr/>
            </a:pPr>
            <a:endParaRPr lang="en-US" altLang="zh-CN"/>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a:defRPr/>
            </a:pPr>
            <a:endParaRPr lang="en-US" altLang="zh-CN"/>
          </a:p>
        </p:txBody>
      </p:sp>
      <p:sp>
        <p:nvSpPr>
          <p:cNvPr id="593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a:defRPr/>
            </a:pPr>
            <a:endParaRPr lang="en-US" altLang="zh-CN"/>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pPr>
              <a:defRPr/>
            </a:pPr>
            <a:fld id="{5F19A7B7-7929-486D-A02F-03625C5C758D}"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blog.csdn.net/lijunjie198772/article/details/7421924" TargetMode="External"/><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4" Type="http://schemas.openxmlformats.org/officeDocument/2006/relationships/hyperlink" Target="http://baike.baidu.com/view/117611.htm" TargetMode="External"/><Relationship Id="rId3" Type="http://schemas.openxmlformats.org/officeDocument/2006/relationships/hyperlink" Target="http://v.youku.com/v_show/id_XMjY5MzU4Nzcy.html" TargetMode="External"/><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4" Type="http://schemas.openxmlformats.org/officeDocument/2006/relationships/hyperlink" Target="http://baike.baidu.com/subview/60376/5122159.htm" TargetMode="External"/><Relationship Id="rId3" Type="http://schemas.openxmlformats.org/officeDocument/2006/relationships/hyperlink" Target="http://baike.baidu.com/subview/130692/130692.htm" TargetMode="External"/><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p:spPr>
        <p:txBody>
          <a:bodyPr/>
          <a:lstStyle/>
          <a:p>
            <a:endParaRPr lang="zh-CN" altLang="en-US" dirty="0" smtClean="0"/>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en-US" altLang="zh-CN" dirty="0" smtClean="0"/>
              <a:t>Linux</a:t>
            </a:r>
            <a:r>
              <a:rPr lang="zh-CN" altLang="en-US" dirty="0" smtClean="0"/>
              <a:t>内核是</a:t>
            </a:r>
            <a:r>
              <a:rPr lang="en-US" altLang="zh-CN" dirty="0" smtClean="0"/>
              <a:t>Linux</a:t>
            </a:r>
            <a:r>
              <a:rPr lang="zh-CN" altLang="en-US" dirty="0" smtClean="0"/>
              <a:t>操作系统的核心部分，它包括了硬件驱动与管理、文件管理、进程管理、内存管理等，并提供了网络通信、进程间通信等服务。</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sym typeface="+mn-ea"/>
              </a:rPr>
              <a:t>内核的灵活性，可动态加载</a:t>
            </a:r>
            <a:r>
              <a:rPr lang="en-US" altLang="zh-CN" dirty="0" smtClean="0">
                <a:sym typeface="+mn-ea"/>
              </a:rPr>
              <a:t>/</a:t>
            </a:r>
            <a:r>
              <a:rPr lang="zh-CN" altLang="en-US" dirty="0" smtClean="0">
                <a:sym typeface="+mn-ea"/>
              </a:rPr>
              <a:t>卸载 是</a:t>
            </a:r>
            <a:r>
              <a:rPr lang="en-US" altLang="zh-CN" dirty="0" smtClean="0">
                <a:sym typeface="+mn-ea"/>
              </a:rPr>
              <a:t>Linux</a:t>
            </a:r>
            <a:r>
              <a:rPr lang="zh-CN" altLang="en-US" dirty="0" smtClean="0">
                <a:sym typeface="+mn-ea"/>
              </a:rPr>
              <a:t>成功的关键，</a:t>
            </a:r>
            <a:endParaRPr lang="zh-CN" altLang="en-US" dirty="0" smtClean="0">
              <a:sym typeface="+mn-ea"/>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内核模块的例子：网卡驱动模块。网卡是硬件，刚刚说了，对硬件的操作，都要在内核中。为了给新插入的网卡适配驱动，仅仅在应用空间添加驱动，肯定是没有用的，必须往内核添加程序。</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r>
              <a:rPr lang="zh-CN" altLang="en-US" dirty="0" smtClean="0"/>
              <a:t>进程调度</a:t>
            </a:r>
            <a:endParaRPr lang="zh-CN" altLang="en-US" dirty="0" smtClean="0"/>
          </a:p>
          <a:p>
            <a:r>
              <a:rPr lang="zh-CN" altLang="en-US" dirty="0" smtClean="0"/>
              <a:t>可以用春晚导演来做比喻，安排节目。</a:t>
            </a:r>
            <a:endParaRPr lang="zh-CN" altLang="en-US" dirty="0" smtClean="0"/>
          </a:p>
          <a:p>
            <a:br>
              <a:rPr lang="zh-CN" altLang="en-US" dirty="0" smtClean="0"/>
            </a:br>
            <a:endParaRPr lang="zh-CN" altLang="en-US" dirty="0" smtClean="0"/>
          </a:p>
          <a:p>
            <a:r>
              <a:rPr lang="zh-CN" altLang="en-US" dirty="0" smtClean="0"/>
              <a:t>内核：来你优先级高你运行几毫秒。我先去躺着。</a:t>
            </a:r>
            <a:endParaRPr lang="zh-CN" altLang="en-US" dirty="0" smtClean="0"/>
          </a:p>
          <a:p>
            <a:r>
              <a:rPr lang="zh-CN" altLang="en-US" dirty="0" smtClean="0"/>
              <a:t>蓝后程序</a:t>
            </a:r>
            <a:r>
              <a:rPr lang="en-US" altLang="zh-CN" dirty="0" smtClean="0"/>
              <a:t>A</a:t>
            </a:r>
            <a:r>
              <a:rPr lang="zh-CN" altLang="en-US" dirty="0" smtClean="0"/>
              <a:t>就去处理器上</a:t>
            </a:r>
            <a:r>
              <a:rPr lang="en-US" altLang="zh-CN" dirty="0" smtClean="0"/>
              <a:t>run</a:t>
            </a:r>
            <a:r>
              <a:rPr lang="zh-CN" altLang="en-US" dirty="0" smtClean="0"/>
              <a:t>了</a:t>
            </a:r>
            <a:endParaRPr lang="zh-CN" altLang="en-US" dirty="0" smtClean="0"/>
          </a:p>
          <a:p>
            <a:r>
              <a:rPr lang="zh-CN" altLang="en-US" dirty="0" smtClean="0"/>
              <a:t>程序</a:t>
            </a:r>
            <a:r>
              <a:rPr lang="en-US" altLang="zh-CN" dirty="0" smtClean="0"/>
              <a:t>A</a:t>
            </a:r>
            <a:r>
              <a:rPr lang="zh-CN" altLang="en-US" dirty="0" smtClean="0"/>
              <a:t>：我运行完了。叫内核起来，他安排下一位。</a:t>
            </a:r>
            <a:endParaRPr lang="zh-CN" altLang="en-US" dirty="0" smtClean="0"/>
          </a:p>
          <a:p>
            <a:r>
              <a:rPr lang="zh-CN" altLang="en-US" dirty="0" smtClean="0"/>
              <a:t>内核又叫程序</a:t>
            </a:r>
            <a:r>
              <a:rPr lang="en-US" altLang="zh-CN" dirty="0" smtClean="0"/>
              <a:t>B</a:t>
            </a:r>
            <a:r>
              <a:rPr lang="zh-CN" altLang="en-US" dirty="0" smtClean="0"/>
              <a:t>上了，但是</a:t>
            </a:r>
            <a:r>
              <a:rPr lang="en-US" altLang="zh-CN" dirty="0" smtClean="0"/>
              <a:t>B</a:t>
            </a:r>
            <a:r>
              <a:rPr lang="zh-CN" altLang="en-US" dirty="0" smtClean="0"/>
              <a:t>很不自觉，一直占着处理器。于是内核越来越不满它（每隔一点时间调低他的优先级）。</a:t>
            </a:r>
            <a:endParaRPr lang="zh-CN" altLang="en-US" dirty="0" smtClean="0"/>
          </a:p>
          <a:p>
            <a:r>
              <a:rPr lang="zh-CN" altLang="en-US" dirty="0" smtClean="0"/>
              <a:t>终于内核忍不住了：你给我下来！</a:t>
            </a:r>
            <a:endParaRPr lang="zh-CN" altLang="en-US" dirty="0" smtClean="0"/>
          </a:p>
          <a:p>
            <a:r>
              <a:rPr lang="zh-CN" altLang="en-US" dirty="0" smtClean="0"/>
              <a:t>然后内核又从进程队列找优先级最高的运行，然后又去躺一会。</a:t>
            </a:r>
            <a:endParaRPr lang="zh-CN" altLang="en-US" dirty="0" smtClean="0"/>
          </a:p>
          <a:p>
            <a:endParaRPr lang="zh-CN" altLang="en-US" dirty="0" smtClean="0"/>
          </a:p>
          <a:p>
            <a:r>
              <a:rPr lang="zh-CN" altLang="en-US" dirty="0" smtClean="0"/>
              <a:t>哎玛有优先级比你高的来了，你运行到哪了我给你记着。（中断，中断是由相关硬件执行的，到了中断时</a:t>
            </a:r>
            <a:r>
              <a:rPr lang="en-US" altLang="zh-CN" dirty="0" smtClean="0"/>
              <a:t>CPU</a:t>
            </a:r>
            <a:r>
              <a:rPr lang="zh-CN" altLang="en-US" dirty="0" smtClean="0"/>
              <a:t>会切换到高优先级代码段）</a:t>
            </a:r>
            <a:endParaRPr lang="zh-CN" altLang="en-US" dirty="0" smtClean="0"/>
          </a:p>
          <a:p>
            <a:br>
              <a:rPr lang="zh-CN" altLang="en-US" dirty="0" smtClean="0"/>
            </a:br>
            <a:r>
              <a:rPr lang="zh-CN" altLang="en-US" dirty="0" smtClean="0"/>
              <a:t>内核运行的时候：好多人啊我先算算让谁先（内核进程调度）</a:t>
            </a:r>
            <a:endParaRPr lang="zh-CN" altLang="en-US" dirty="0" smtClean="0"/>
          </a:p>
          <a:p>
            <a:pPr marL="0" marR="0" lvl="1" indent="0" algn="l" defTabSz="914400" rtl="0" eaLnBrk="1" fontAlgn="base" latinLnBrk="0" hangingPunct="1">
              <a:lnSpc>
                <a:spcPct val="100000"/>
              </a:lnSpc>
              <a:spcBef>
                <a:spcPct val="30000"/>
              </a:spcBef>
              <a:spcAft>
                <a:spcPct val="0"/>
              </a:spcAft>
              <a:buClrTx/>
              <a:buSzTx/>
              <a:buFontTx/>
              <a:buNone/>
              <a:defRPr/>
            </a:pPr>
            <a:endParaRPr lang="zh-CN" altLang="en-US" dirty="0" smtClean="0"/>
          </a:p>
        </p:txBody>
      </p:sp>
      <p:sp>
        <p:nvSpPr>
          <p:cNvPr id="61444"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4F030E-0697-47BA-8294-C6B8ACD9A3E1}" type="slidenum">
              <a:rPr lang="en-US" altLang="zh-CN" smtClean="0"/>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cs typeface="+mn-cs"/>
              </a:rPr>
              <a:t>从单个进程的角度看，进程自己可访问的用户空间访问是（</a:t>
            </a:r>
            <a:r>
              <a:rPr lang="en-US" altLang="zh-CN" dirty="0" smtClean="0">
                <a:cs typeface="+mn-cs"/>
              </a:rPr>
              <a:t>0-3G</a:t>
            </a:r>
            <a:r>
              <a:rPr lang="zh-CN" altLang="en-US" dirty="0" smtClean="0">
                <a:cs typeface="+mn-cs"/>
              </a:rPr>
              <a:t>）</a:t>
            </a:r>
            <a:endParaRPr lang="en-US" altLang="zh-CN" dirty="0" smtClean="0">
              <a:cs typeface="+mn-cs"/>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cs typeface="+mn-cs"/>
              </a:rPr>
              <a:t>每个进程有自己独立的用户空间，如何实现？通过映射表实现，每个进程有自己的映射表。</a:t>
            </a:r>
            <a:endParaRPr lang="en-US" altLang="zh-CN" dirty="0" smtClean="0">
              <a:cs typeface="+mn-cs"/>
            </a:endParaRPr>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dirty="0" smtClean="0">
              <a:cs typeface="+mn-cs"/>
            </a:endParaRPr>
          </a:p>
          <a:p>
            <a:pPr lvl="2">
              <a:lnSpc>
                <a:spcPct val="150000"/>
              </a:lnSpc>
              <a:spcBef>
                <a:spcPts val="1200"/>
              </a:spcBef>
            </a:pPr>
            <a:r>
              <a:rPr lang="zh-CN" altLang="en-US" b="1" dirty="0" smtClean="0">
                <a:latin typeface="微软雅黑" panose="020B0503020204020204" pitchFamily="34" charset="-122"/>
                <a:ea typeface="微软雅黑" panose="020B0503020204020204" pitchFamily="34" charset="-122"/>
              </a:rPr>
              <a:t>虚拟地址 </a:t>
            </a:r>
            <a:r>
              <a:rPr lang="en-US" altLang="zh-CN" b="1" dirty="0" err="1" smtClean="0">
                <a:latin typeface="微软雅黑" panose="020B0503020204020204" pitchFamily="34" charset="-122"/>
                <a:ea typeface="微软雅黑" panose="020B0503020204020204" pitchFamily="34" charset="-122"/>
              </a:rPr>
              <a:t>vs</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物理地址</a:t>
            </a:r>
            <a:endParaRPr lang="en-US" altLang="zh-CN" b="1" dirty="0" smtClean="0">
              <a:latin typeface="微软雅黑" panose="020B0503020204020204" pitchFamily="34" charset="-122"/>
              <a:ea typeface="微软雅黑" panose="020B0503020204020204" pitchFamily="34" charset="-122"/>
            </a:endParaRPr>
          </a:p>
          <a:p>
            <a:pPr lvl="2">
              <a:lnSpc>
                <a:spcPct val="150000"/>
              </a:lnSpc>
              <a:spcBef>
                <a:spcPts val="1200"/>
              </a:spcBef>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 用户空间进程，以及大部分内核线程，都只能看到虚拟地址。</a:t>
            </a:r>
            <a:endParaRPr lang="en-US" altLang="zh-CN" dirty="0" smtClean="0">
              <a:latin typeface="微软雅黑" panose="020B0503020204020204" pitchFamily="34" charset="-122"/>
              <a:ea typeface="微软雅黑" panose="020B0503020204020204" pitchFamily="34" charset="-122"/>
            </a:endParaRPr>
          </a:p>
          <a:p>
            <a:pPr lvl="2">
              <a:lnSpc>
                <a:spcPct val="150000"/>
              </a:lnSpc>
              <a:spcBef>
                <a:spcPts val="1200"/>
              </a:spcBef>
              <a:buFont typeface="Wingdings" panose="05000000000000000000" pitchFamily="2" charset="2"/>
              <a:buChar char="l"/>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内核中的地址映射模块实现了虚拟地址以及物理地址的映射和转换。</a:t>
            </a:r>
            <a:endParaRPr lang="zh-CN" altLang="en-US" dirty="0" smtClean="0">
              <a:latin typeface="微软雅黑" panose="020B0503020204020204" pitchFamily="34" charset="-122"/>
              <a:ea typeface="微软雅黑" panose="020B0503020204020204" pitchFamily="34" charset="-122"/>
            </a:endParaRPr>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r>
              <a:rPr lang="zh-CN" altLang="en-US" dirty="0" smtClean="0"/>
              <a:t>思考：为什么要用虚拟地址？</a:t>
            </a:r>
            <a:endParaRPr lang="en-US" altLang="zh-CN" dirty="0" smtClean="0"/>
          </a:p>
          <a:p>
            <a:endParaRPr lang="en-US" altLang="zh-CN" dirty="0" smtClean="0"/>
          </a:p>
          <a:p>
            <a:r>
              <a:rPr lang="zh-CN" altLang="en-US" sz="1200" b="0" i="0" kern="1200" dirty="0" smtClean="0">
                <a:solidFill>
                  <a:schemeClr val="tx1"/>
                </a:solidFill>
                <a:latin typeface="Arial" panose="020B0604020202020204" pitchFamily="34" charset="0"/>
                <a:ea typeface="宋体" panose="02010600030101010101" pitchFamily="2" charset="-122"/>
                <a:cs typeface="+mn-cs"/>
              </a:rPr>
              <a:t>通过虚拟地址访问内存有以下优势：</a:t>
            </a:r>
            <a:endParaRPr lang="zh-CN" altLang="en-US" sz="1200" b="0" i="0" kern="1200" dirty="0" smtClean="0">
              <a:solidFill>
                <a:schemeClr val="tx1"/>
              </a:solidFill>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latin typeface="Arial" panose="020B0604020202020204" pitchFamily="34" charset="0"/>
                <a:ea typeface="宋体" panose="02010600030101010101" pitchFamily="2" charset="-122"/>
                <a:cs typeface="+mn-cs"/>
              </a:rPr>
              <a:t>1 </a:t>
            </a:r>
            <a:r>
              <a:rPr lang="zh-CN" altLang="en-US" sz="1200" b="0" i="0" kern="1200" dirty="0" smtClean="0">
                <a:solidFill>
                  <a:schemeClr val="tx1"/>
                </a:solidFill>
                <a:latin typeface="Arial" panose="020B0604020202020204" pitchFamily="34" charset="0"/>
                <a:ea typeface="宋体" panose="02010600030101010101" pitchFamily="2" charset="-122"/>
                <a:cs typeface="+mn-cs"/>
              </a:rPr>
              <a:t>程序可以使用一系列相邻的虚拟地址来访问物理内存中不相邻的大内存缓冲区。</a:t>
            </a:r>
            <a:endParaRPr lang="zh-CN" altLang="en-US" sz="1200" b="0" i="0" kern="1200" dirty="0" smtClean="0">
              <a:solidFill>
                <a:schemeClr val="tx1"/>
              </a:solidFill>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latin typeface="Arial" panose="020B0604020202020204" pitchFamily="34" charset="0"/>
                <a:ea typeface="宋体" panose="02010600030101010101" pitchFamily="2" charset="-122"/>
                <a:cs typeface="+mn-cs"/>
              </a:rPr>
              <a:t>2 </a:t>
            </a:r>
            <a:r>
              <a:rPr lang="zh-CN" altLang="en-US" sz="1200" b="0" i="0" kern="1200" dirty="0" smtClean="0">
                <a:solidFill>
                  <a:schemeClr val="tx1"/>
                </a:solidFill>
                <a:latin typeface="Arial" panose="020B0604020202020204" pitchFamily="34" charset="0"/>
                <a:ea typeface="宋体" panose="02010600030101010101" pitchFamily="2" charset="-122"/>
                <a:cs typeface="+mn-cs"/>
              </a:rPr>
              <a:t>程序可以使用一系列虚拟地址来访问大于可用物理内存的内存缓冲区。当物理内存的供应量变小时，内存管理器会将物理内存页（通常大小为 </a:t>
            </a:r>
            <a:r>
              <a:rPr lang="en-US" altLang="zh-CN" sz="1200" b="0" i="0" kern="1200" dirty="0" smtClean="0">
                <a:solidFill>
                  <a:schemeClr val="tx1"/>
                </a:solidFill>
                <a:latin typeface="Arial" panose="020B0604020202020204" pitchFamily="34" charset="0"/>
                <a:ea typeface="宋体" panose="02010600030101010101" pitchFamily="2" charset="-122"/>
                <a:cs typeface="+mn-cs"/>
              </a:rPr>
              <a:t>4 KB</a:t>
            </a:r>
            <a:r>
              <a:rPr lang="zh-CN" altLang="en-US" sz="1200" b="0" i="0" kern="1200" dirty="0" smtClean="0">
                <a:solidFill>
                  <a:schemeClr val="tx1"/>
                </a:solidFill>
                <a:latin typeface="Arial" panose="020B0604020202020204" pitchFamily="34" charset="0"/>
                <a:ea typeface="宋体" panose="02010600030101010101" pitchFamily="2" charset="-122"/>
                <a:cs typeface="+mn-cs"/>
              </a:rPr>
              <a:t>）保存到磁盘文件。数据或代码页会根据需要在物理内存与磁盘之间移动。</a:t>
            </a:r>
            <a:endParaRPr lang="zh-CN" altLang="en-US" sz="1200" b="0" i="0" kern="1200" dirty="0" smtClean="0">
              <a:solidFill>
                <a:schemeClr val="tx1"/>
              </a:solidFill>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latin typeface="Arial" panose="020B0604020202020204" pitchFamily="34" charset="0"/>
                <a:ea typeface="宋体" panose="02010600030101010101" pitchFamily="2" charset="-122"/>
                <a:cs typeface="+mn-cs"/>
              </a:rPr>
              <a:t>3 </a:t>
            </a:r>
            <a:r>
              <a:rPr lang="zh-CN" altLang="en-US" sz="1200" b="0" i="0" kern="1200" dirty="0" smtClean="0">
                <a:solidFill>
                  <a:schemeClr val="tx1"/>
                </a:solidFill>
                <a:latin typeface="Arial" panose="020B0604020202020204" pitchFamily="34" charset="0"/>
                <a:ea typeface="宋体" panose="02010600030101010101" pitchFamily="2" charset="-122"/>
                <a:cs typeface="+mn-cs"/>
              </a:rPr>
              <a:t>不同进程使用的虚拟地址彼此隔离。一个进程中的代码无法更改正在由另一进程或操作系统使用的物理内存。</a:t>
            </a:r>
            <a:endParaRPr lang="zh-CN" altLang="en-US" sz="1200" b="0" i="0" kern="1200" dirty="0" smtClean="0">
              <a:solidFill>
                <a:schemeClr val="tx1"/>
              </a:solidFill>
              <a:latin typeface="Arial" panose="020B0604020202020204" pitchFamily="34" charset="0"/>
              <a:ea typeface="宋体" panose="02010600030101010101" pitchFamily="2" charset="-122"/>
              <a:cs typeface="+mn-cs"/>
            </a:endParaRPr>
          </a:p>
          <a:p>
            <a:r>
              <a:rPr lang="zh-CN" altLang="en-US" dirty="0" smtClean="0"/>
              <a:t>一个进程在自己的虚拟地址空间 </a:t>
            </a:r>
            <a:r>
              <a:rPr lang="en-US" altLang="zh-CN" dirty="0" smtClean="0"/>
              <a:t>3G</a:t>
            </a:r>
            <a:r>
              <a:rPr lang="zh-CN" altLang="en-US" dirty="0" smtClean="0"/>
              <a:t>中随便访问，都不至于影响到其它进程的内存地址。</a:t>
            </a:r>
            <a:endParaRPr lang="en-US" altLang="zh-CN" dirty="0" smtClean="0"/>
          </a:p>
          <a:p>
            <a:r>
              <a:rPr lang="zh-CN" altLang="en-US" dirty="0" smtClean="0"/>
              <a:t>一旦有访问非法地址，地址映射模块就会立即报错。</a:t>
            </a:r>
            <a:endParaRPr lang="en-US" altLang="zh-CN" dirty="0" smtClean="0"/>
          </a:p>
          <a:p>
            <a:r>
              <a:rPr lang="en-US" altLang="zh-CN" dirty="0" smtClean="0"/>
              <a:t>http://blog.163.com/redhumor@126/blog/static/1955478420113249937688/</a:t>
            </a:r>
            <a:endParaRPr lang="zh-CN" altLang="en-US" dirty="0" smtClean="0"/>
          </a:p>
        </p:txBody>
      </p:sp>
      <p:sp>
        <p:nvSpPr>
          <p:cNvPr id="61444"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4F030E-0697-47BA-8294-C6B8ACD9A3E1}" type="slidenum">
              <a:rPr lang="en-US" altLang="zh-CN" smtClean="0"/>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p:spPr>
        <p:txBody>
          <a:bodyPr/>
          <a:lstStyle/>
          <a:p>
            <a:r>
              <a:rPr lang="zh-CN" altLang="en-US" dirty="0" smtClean="0"/>
              <a:t>什么是上下文：</a:t>
            </a:r>
            <a:endParaRPr lang="en-US" altLang="zh-CN" dirty="0" smtClean="0"/>
          </a:p>
          <a:p>
            <a:r>
              <a:rPr lang="zh-CN" altLang="en-US" sz="1200" b="0" i="0" kern="1200" dirty="0" smtClean="0">
                <a:solidFill>
                  <a:schemeClr val="tx1"/>
                </a:solidFill>
                <a:latin typeface="Arial" panose="020B0604020202020204" pitchFamily="34" charset="0"/>
                <a:ea typeface="宋体" panose="02010600030101010101" pitchFamily="2" charset="-122"/>
                <a:cs typeface="+mn-cs"/>
              </a:rPr>
              <a:t>计算机技术中，相对于进程而言，上下文就是进程执行时的环境。具体来说就是各个变量和数据，包括所有的寄存器变量、进程打开的文件、内存信息等。</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我们的用户空间的程序，运行的时候，可能会处于用户态，也有可能运行在内核态。</a:t>
            </a:r>
            <a:endParaRPr lang="zh-CN" altLang="en-US"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内核空间的程序，运行的时候，肯定是一直处于内核态。</a:t>
            </a:r>
            <a:endParaRPr lang="zh-CN" altLang="en-US" dirty="0" smtClean="0"/>
          </a:p>
          <a:p>
            <a:pPr marL="0" marR="0" lvl="1" indent="0" algn="l" defTabSz="914400" rtl="0" eaLnBrk="1" fontAlgn="base" latinLnBrk="0" hangingPunct="1">
              <a:lnSpc>
                <a:spcPct val="100000"/>
              </a:lnSpc>
              <a:spcBef>
                <a:spcPct val="30000"/>
              </a:spcBef>
              <a:spcAft>
                <a:spcPct val="0"/>
              </a:spcAft>
              <a:buClrTx/>
              <a:buSzTx/>
              <a:buFontTx/>
              <a:buNone/>
              <a:defRPr/>
            </a:pPr>
            <a:endParaRPr lang="zh-CN" altLang="en-US"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不仅在地址空间上，有用户地址空间和内核地址空间的隔离，在程序的上下文中，也会被区分为用户态和内核态。</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当用户进程使用内核提供的服务时会变为内核态</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为什么会变为内核态？</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通过以</a:t>
            </a:r>
            <a:r>
              <a:rPr lang="en-US" altLang="zh-CN" dirty="0" err="1" smtClean="0"/>
              <a:t>printf</a:t>
            </a:r>
            <a:r>
              <a:rPr lang="zh-CN" altLang="en-US" dirty="0" smtClean="0"/>
              <a:t>接口来举例，引导学员，用户空间的</a:t>
            </a:r>
            <a:r>
              <a:rPr lang="en-US" altLang="zh-CN" dirty="0" err="1" smtClean="0"/>
              <a:t>printf</a:t>
            </a:r>
            <a:r>
              <a:rPr lang="zh-CN" altLang="en-US" dirty="0" smtClean="0"/>
              <a:t>接口如何操作到串口打印</a:t>
            </a:r>
            <a:r>
              <a:rPr lang="zh-CN" altLang="en-US" baseline="0" dirty="0" smtClean="0"/>
              <a:t> ？</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内核态下只能访问内核空间 </a:t>
            </a:r>
            <a:r>
              <a:rPr lang="en-US" altLang="zh-CN" dirty="0" smtClean="0"/>
              <a:t>– </a:t>
            </a:r>
            <a:r>
              <a:rPr lang="zh-CN" altLang="en-US" dirty="0" smtClean="0"/>
              <a:t>包括运行内核空间中的代码（内核提供的服务所对应的代码都在内核空间中），访问内核的数据结构等。</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用户态下不能进行硬件相关的指令 </a:t>
            </a:r>
            <a:r>
              <a:rPr lang="en-US" altLang="zh-CN" dirty="0" smtClean="0"/>
              <a:t>– </a:t>
            </a:r>
            <a:r>
              <a:rPr lang="zh-CN" altLang="en-US" dirty="0" smtClean="0"/>
              <a:t>比如设置</a:t>
            </a:r>
            <a:r>
              <a:rPr lang="en-US" altLang="zh-CN" dirty="0" smtClean="0"/>
              <a:t>MMU</a:t>
            </a:r>
            <a:r>
              <a:rPr lang="zh-CN" altLang="en-US" dirty="0" smtClean="0"/>
              <a:t>、开关中断等</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对于每个用户进程，都有两个栈：</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用户栈 </a:t>
            </a:r>
            <a:r>
              <a:rPr lang="en-US" altLang="zh-CN" dirty="0" smtClean="0"/>
              <a:t>– </a:t>
            </a:r>
            <a:r>
              <a:rPr lang="zh-CN" altLang="en-US" dirty="0" smtClean="0"/>
              <a:t>位于用户空间，当进程在用户态运行时，使用用户栈</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内核栈 </a:t>
            </a:r>
            <a:r>
              <a:rPr lang="en-US" altLang="zh-CN" dirty="0" smtClean="0"/>
              <a:t>–</a:t>
            </a:r>
            <a:r>
              <a:rPr lang="en-US" altLang="zh-CN" baseline="0" dirty="0" smtClean="0"/>
              <a:t> </a:t>
            </a:r>
            <a:r>
              <a:rPr lang="zh-CN" altLang="en-US" baseline="0" dirty="0" smtClean="0"/>
              <a:t>位于内核空间，</a:t>
            </a:r>
            <a:r>
              <a:rPr lang="zh-CN" altLang="en-US" dirty="0" smtClean="0"/>
              <a:t>当进程在内核态运行时，使用内核栈</a:t>
            </a:r>
            <a:endParaRPr lang="zh-CN" altLang="en-US" dirty="0" smtClean="0"/>
          </a:p>
        </p:txBody>
      </p:sp>
      <p:sp>
        <p:nvSpPr>
          <p:cNvPr id="61444"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4F030E-0697-47BA-8294-C6B8ACD9A3E1}" type="slidenum">
              <a:rPr lang="en-US" altLang="zh-CN" smtClean="0"/>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a:noFill/>
        </p:spPr>
        <p:txBody>
          <a:bodyPr/>
          <a:lstStyle/>
          <a:p>
            <a:r>
              <a:rPr lang="zh-CN" altLang="en-US" dirty="0" smtClean="0"/>
              <a:t>强调：要访问硬件必须通过内核，以</a:t>
            </a:r>
            <a:r>
              <a:rPr lang="en-US" altLang="zh-CN" dirty="0" err="1" smtClean="0"/>
              <a:t>printf</a:t>
            </a:r>
            <a:r>
              <a:rPr lang="zh-CN" altLang="en-US" dirty="0" smtClean="0"/>
              <a:t>为例，</a:t>
            </a:r>
            <a:r>
              <a:rPr lang="en-US" altLang="zh-CN" dirty="0" err="1" smtClean="0"/>
              <a:t>printf</a:t>
            </a:r>
            <a:r>
              <a:rPr lang="zh-CN" altLang="en-US" dirty="0" smtClean="0"/>
              <a:t>最终是操作硬件把信息打印到串口上。</a:t>
            </a:r>
            <a:endParaRPr lang="en-US" altLang="zh-CN" dirty="0" smtClean="0"/>
          </a:p>
          <a:p>
            <a:r>
              <a:rPr lang="zh-CN" altLang="en-US" dirty="0" smtClean="0"/>
              <a:t>以</a:t>
            </a:r>
            <a:r>
              <a:rPr lang="en-US" altLang="zh-CN" dirty="0" smtClean="0"/>
              <a:t>write</a:t>
            </a:r>
            <a:r>
              <a:rPr lang="zh-CN" altLang="en-US" dirty="0" smtClean="0"/>
              <a:t>为例，</a:t>
            </a:r>
            <a:r>
              <a:rPr lang="en-US" altLang="zh-CN" dirty="0" smtClean="0"/>
              <a:t>write</a:t>
            </a:r>
            <a:r>
              <a:rPr lang="zh-CN" altLang="en-US" dirty="0" smtClean="0"/>
              <a:t>最终是把文件内容写到存储介质上，因此这些操作，都要使用到系统调用</a:t>
            </a:r>
            <a:r>
              <a:rPr lang="zh-CN" altLang="en-US" baseline="0" dirty="0" smtClean="0"/>
              <a:t>。</a:t>
            </a:r>
            <a:endParaRPr lang="en-US" altLang="zh-CN" dirty="0" smtClean="0"/>
          </a:p>
          <a:p>
            <a:endParaRPr lang="en-US" altLang="zh-CN" dirty="0" smtClean="0"/>
          </a:p>
          <a:p>
            <a:r>
              <a:rPr lang="zh-CN" altLang="en-US" dirty="0" smtClean="0"/>
              <a:t>什么是上下文：</a:t>
            </a:r>
            <a:endParaRPr lang="en-US" altLang="zh-CN" dirty="0" smtClean="0"/>
          </a:p>
          <a:p>
            <a:r>
              <a:rPr lang="zh-CN" altLang="en-US" sz="1200" b="0" i="0" kern="1200" dirty="0" smtClean="0">
                <a:solidFill>
                  <a:schemeClr val="tx1"/>
                </a:solidFill>
                <a:latin typeface="Arial" panose="020B0604020202020204" pitchFamily="34" charset="0"/>
                <a:ea typeface="宋体" panose="02010600030101010101" pitchFamily="2" charset="-122"/>
                <a:cs typeface="+mn-cs"/>
              </a:rPr>
              <a:t>计算机技术中，相对于进程而言，上下文就是进程执行时的环境。具体来说就是各个变量和数据，包括所有的寄存器变量、进程打开的文件、内存信息等。</a:t>
            </a:r>
            <a:endParaRPr lang="en-US" altLang="zh-CN" dirty="0" smtClean="0"/>
          </a:p>
          <a:p>
            <a:endParaRPr lang="en-US" altLang="zh-CN" dirty="0" smtClean="0"/>
          </a:p>
          <a:p>
            <a:r>
              <a:rPr lang="zh-CN" altLang="en-US" dirty="0" smtClean="0"/>
              <a:t>通常进程是不能访问内核的。它不能访问内核所占内存空间也不能调用内核函数。</a:t>
            </a:r>
            <a:r>
              <a:rPr lang="en-US" altLang="zh-CN" dirty="0" smtClean="0"/>
              <a:t>CPU</a:t>
            </a:r>
            <a:r>
              <a:rPr lang="zh-CN" altLang="en-US" dirty="0" smtClean="0"/>
              <a:t>硬件决定了这些。系统调用是这些规则的一个例外。</a:t>
            </a:r>
            <a:endParaRPr lang="en-US" altLang="zh-CN" dirty="0" smtClean="0"/>
          </a:p>
          <a:p>
            <a:endParaRPr lang="en-US" altLang="zh-CN" dirty="0" smtClean="0"/>
          </a:p>
          <a:p>
            <a:r>
              <a:rPr lang="zh-CN" altLang="en-US" dirty="0" smtClean="0"/>
              <a:t>内核提供了</a:t>
            </a:r>
            <a:r>
              <a:rPr lang="en-US" altLang="zh-CN" dirty="0" smtClean="0"/>
              <a:t>200</a:t>
            </a:r>
            <a:r>
              <a:rPr lang="zh-CN" altLang="en-US" dirty="0" smtClean="0"/>
              <a:t>多个系统调用。</a:t>
            </a:r>
            <a:endParaRPr lang="en-US" altLang="zh-CN" dirty="0" smtClean="0"/>
          </a:p>
          <a:p>
            <a:endParaRPr lang="en-US" altLang="zh-CN" dirty="0" smtClean="0"/>
          </a:p>
          <a:p>
            <a:r>
              <a:rPr lang="en-US" altLang="zh-CN" dirty="0" smtClean="0"/>
              <a:t>Current</a:t>
            </a:r>
            <a:r>
              <a:rPr lang="zh-CN" altLang="en-US" dirty="0" smtClean="0"/>
              <a:t>是内核中一个非常重要的指针，表示了当前线程。</a:t>
            </a:r>
            <a:endParaRPr lang="en-US" altLang="zh-CN" dirty="0" smtClean="0"/>
          </a:p>
          <a:p>
            <a:endParaRPr lang="en-US" altLang="zh-CN" dirty="0" smtClean="0"/>
          </a:p>
          <a:p>
            <a:r>
              <a:rPr lang="zh-CN" altLang="en-US" dirty="0" smtClean="0"/>
              <a:t>系统调用过程：</a:t>
            </a:r>
            <a:endParaRPr lang="en-US" altLang="zh-CN" dirty="0" smtClean="0"/>
          </a:p>
          <a:p>
            <a:pPr marL="342900" lvl="0" indent="-342900" eaLnBrk="1" hangingPunct="1">
              <a:buFont typeface="Arial" panose="020B0604020202020204" pitchFamily="34" charset="0"/>
              <a:buAutoNum type="arabicPeriod"/>
              <a:defRPr/>
            </a:pPr>
            <a:r>
              <a:rPr lang="zh-CN" altLang="en-US" dirty="0" smtClean="0"/>
              <a:t>进程将系统调用号等信息填充到指定寄存器中</a:t>
            </a:r>
            <a:endParaRPr lang="en-US" altLang="zh-CN" dirty="0" smtClean="0"/>
          </a:p>
          <a:p>
            <a:pPr marL="342900" lvl="0" indent="-342900" eaLnBrk="1" hangingPunct="1">
              <a:buFont typeface="Arial" panose="020B0604020202020204" pitchFamily="34" charset="0"/>
              <a:buAutoNum type="arabicPeriod"/>
              <a:defRPr/>
            </a:pPr>
            <a:r>
              <a:rPr lang="zh-CN" altLang="en-US" dirty="0" smtClean="0"/>
              <a:t>进程调用一个特殊的指令</a:t>
            </a:r>
            <a:endParaRPr lang="en-US" altLang="zh-CN" dirty="0" smtClean="0"/>
          </a:p>
          <a:p>
            <a:pPr lvl="1" eaLnBrk="1" hangingPunct="1">
              <a:defRPr/>
            </a:pPr>
            <a:r>
              <a:rPr lang="zh-CN" altLang="en-US" dirty="0" smtClean="0"/>
              <a:t>执行后会跳到内核空间中的特定位置，并从用户态切换到内核态</a:t>
            </a:r>
            <a:endParaRPr lang="en-US" altLang="zh-CN" dirty="0" smtClean="0"/>
          </a:p>
          <a:p>
            <a:pPr marL="342900" lvl="0" indent="-342900" eaLnBrk="1" hangingPunct="1">
              <a:buFont typeface="Arial" panose="020B0604020202020204" pitchFamily="34" charset="0"/>
              <a:buAutoNum type="arabicPeriod"/>
              <a:defRPr/>
            </a:pPr>
            <a:r>
              <a:rPr lang="zh-CN" altLang="en-US" dirty="0" smtClean="0"/>
              <a:t>内核获取系统调用号，执行对应的内核函数</a:t>
            </a:r>
            <a:endParaRPr lang="en-US" altLang="zh-CN" dirty="0" smtClean="0"/>
          </a:p>
          <a:p>
            <a:pPr marL="342900" lvl="0" indent="-342900" eaLnBrk="1" hangingPunct="1">
              <a:buFont typeface="Arial" panose="020B0604020202020204" pitchFamily="34" charset="0"/>
              <a:buAutoNum type="arabicPeriod"/>
              <a:defRPr/>
            </a:pPr>
            <a:r>
              <a:rPr lang="zh-CN" altLang="en-US" dirty="0" smtClean="0"/>
              <a:t>返回到进程，同时从内核态切换到用户态</a:t>
            </a:r>
            <a:endParaRPr lang="en-US" altLang="zh-CN" dirty="0" smtClean="0"/>
          </a:p>
          <a:p>
            <a:endParaRPr lang="zh-CN" altLang="en-US" dirty="0" smtClean="0"/>
          </a:p>
        </p:txBody>
      </p:sp>
      <p:sp>
        <p:nvSpPr>
          <p:cNvPr id="69636"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19A23DB-DC87-4182-80EF-A6E8DA5A48D8}" type="slidenum">
              <a:rPr lang="en-US" altLang="zh-CN" smtClean="0"/>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zh-CN" altLang="en-US" dirty="0" smtClean="0"/>
              <a:t>通过公司的帐户与我的个人帐户为例子，说明不同进程间资源隔离：</a:t>
            </a:r>
            <a:endParaRPr lang="en-US" altLang="zh-CN" dirty="0" smtClean="0"/>
          </a:p>
          <a:p>
            <a:r>
              <a:rPr lang="zh-CN" altLang="en-US" dirty="0" smtClean="0"/>
              <a:t>假设锐捷是一个进程，我是一个进程。</a:t>
            </a:r>
            <a:endParaRPr lang="en-US" altLang="zh-CN" dirty="0" smtClean="0"/>
          </a:p>
          <a:p>
            <a:r>
              <a:rPr lang="zh-CN" altLang="en-US" dirty="0" smtClean="0"/>
              <a:t>锐捷的公司账户里的钱，就是它所掌握的资源（可以理解成数据）。我帐户里的钱，是我掌握的资源。</a:t>
            </a:r>
            <a:endParaRPr lang="en-US" altLang="zh-CN" dirty="0" smtClean="0"/>
          </a:p>
          <a:p>
            <a:r>
              <a:rPr lang="zh-CN" altLang="en-US" dirty="0" smtClean="0"/>
              <a:t>我无法访问公司账户，更无法共享账户里的钱（你咋不上天呢）。当然，公司也动不了我账户里的钱。这就是进程间资源的隔离。</a:t>
            </a:r>
            <a:endParaRPr lang="en-US" altLang="zh-CN" dirty="0" smtClean="0"/>
          </a:p>
          <a:p>
            <a:r>
              <a:rPr lang="zh-CN" altLang="en-US" dirty="0" smtClean="0"/>
              <a:t>到了每月</a:t>
            </a:r>
            <a:r>
              <a:rPr lang="en-US" altLang="zh-CN" dirty="0" smtClean="0"/>
              <a:t>10</a:t>
            </a:r>
            <a:r>
              <a:rPr lang="zh-CN" altLang="en-US" dirty="0" smtClean="0"/>
              <a:t>日，公司帐户会给我的帐户里打一笔钱，就是我的工资。这叫进程间通信。</a:t>
            </a:r>
            <a:endParaRPr lang="zh-CN" altLang="en-US" dirty="0" smtClean="0"/>
          </a:p>
          <a:p>
            <a:endParaRPr lang="en-US" altLang="zh-CN" dirty="0" smtClean="0"/>
          </a:p>
          <a:p>
            <a:r>
              <a:rPr lang="zh-CN" altLang="en-US" sz="1200" b="0" i="0" kern="1200" dirty="0" smtClean="0">
                <a:solidFill>
                  <a:schemeClr val="tx1"/>
                </a:solidFill>
                <a:latin typeface="Arial" panose="020B0604020202020204" pitchFamily="34" charset="0"/>
                <a:ea typeface="宋体" panose="02010600030101010101" pitchFamily="2" charset="-122"/>
                <a:cs typeface="+mn-cs"/>
              </a:rPr>
              <a:t>堆和栈的区别可以用如下的比喻来看出： 使用栈就象我们去饭馆里吃饭，只管点菜</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发出申请</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、付钱、和吃</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使用</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，吃饱了就走，不必理会切菜、洗菜等准备工作和洗碗、刷锅等扫尾工作，他的好处是快捷，但是自由度小。 使用堆就象是自己动手做喜欢吃的菜肴，比较麻烦，但是比较符合自己的口味，而且自由度大。 </a:t>
            </a:r>
            <a:endParaRPr lang="en-US" altLang="zh-CN" dirty="0" smtClean="0"/>
          </a:p>
          <a:p>
            <a:endParaRPr lang="en-US" altLang="zh-CN" dirty="0" smtClean="0"/>
          </a:p>
          <a:p>
            <a:endParaRPr lang="en-US" altLang="zh-CN" dirty="0" smtClean="0"/>
          </a:p>
          <a:p>
            <a:r>
              <a:rPr lang="zh-CN" altLang="en-US" dirty="0" smtClean="0"/>
              <a:t>空间布局：</a:t>
            </a:r>
            <a:endParaRPr lang="en-US" altLang="zh-CN" dirty="0" smtClean="0"/>
          </a:p>
          <a:p>
            <a:r>
              <a:rPr lang="en-US" altLang="zh-CN" dirty="0" smtClean="0"/>
              <a:t>  </a:t>
            </a:r>
            <a:r>
              <a:rPr lang="zh-CN" altLang="en-US" dirty="0" smtClean="0"/>
              <a:t>代码被载入到“</a:t>
            </a:r>
            <a:r>
              <a:rPr lang="en-US" altLang="zh-CN" dirty="0" smtClean="0"/>
              <a:t>.text</a:t>
            </a:r>
            <a:r>
              <a:rPr lang="zh-CN" altLang="en-US" dirty="0" smtClean="0"/>
              <a:t>”中</a:t>
            </a:r>
            <a:endParaRPr lang="en-US" altLang="zh-CN" dirty="0" smtClean="0"/>
          </a:p>
          <a:p>
            <a:r>
              <a:rPr lang="en-US" altLang="zh-CN" dirty="0" smtClean="0"/>
              <a:t>  </a:t>
            </a:r>
            <a:r>
              <a:rPr lang="zh-CN" altLang="en-US" dirty="0" smtClean="0"/>
              <a:t>堆：</a:t>
            </a:r>
            <a:r>
              <a:rPr lang="en-US" altLang="zh-CN" dirty="0" err="1" smtClean="0"/>
              <a:t>malloc</a:t>
            </a:r>
            <a:r>
              <a:rPr lang="zh-CN" altLang="en-US" dirty="0" smtClean="0"/>
              <a:t>从堆中分配内存</a:t>
            </a:r>
            <a:endParaRPr lang="en-US" altLang="zh-CN" dirty="0" smtClean="0"/>
          </a:p>
          <a:p>
            <a:r>
              <a:rPr lang="en-US" altLang="zh-CN" baseline="0" dirty="0" smtClean="0"/>
              <a:t>  </a:t>
            </a:r>
            <a:r>
              <a:rPr lang="zh-CN" altLang="en-US" dirty="0" smtClean="0"/>
              <a:t>栈：随着函数的调用自动增长和缩减</a:t>
            </a:r>
            <a:endParaRPr lang="en-US" altLang="zh-CN" dirty="0" smtClean="0"/>
          </a:p>
          <a:p>
            <a:endParaRPr lang="en-US" altLang="zh-CN" dirty="0" smtClean="0"/>
          </a:p>
          <a:p>
            <a:endParaRPr lang="en-US" altLang="zh-CN" dirty="0" smtClean="0"/>
          </a:p>
          <a:p>
            <a:r>
              <a:rPr lang="zh-CN" altLang="en-US" b="1" dirty="0" smtClean="0"/>
              <a:t>内存段</a:t>
            </a:r>
            <a:r>
              <a:rPr lang="en-US" altLang="zh-CN" b="1" dirty="0" smtClean="0"/>
              <a:t>:</a:t>
            </a:r>
            <a:endParaRPr lang="zh-CN" altLang="en-US" dirty="0" smtClean="0"/>
          </a:p>
          <a:p>
            <a:br>
              <a:rPr lang="zh-CN" altLang="en-US" dirty="0" smtClean="0"/>
            </a:br>
            <a:endParaRPr lang="zh-CN" altLang="en-US" dirty="0" smtClean="0"/>
          </a:p>
          <a:p>
            <a:r>
              <a:rPr lang="zh-CN" altLang="en-US" b="1" dirty="0" smtClean="0"/>
              <a:t>代码段（</a:t>
            </a:r>
            <a:r>
              <a:rPr lang="en-US" altLang="zh-CN" b="1" dirty="0" smtClean="0"/>
              <a:t>code segment / text segment</a:t>
            </a:r>
            <a:r>
              <a:rPr lang="zh-CN" altLang="en-US" b="1" dirty="0" smtClean="0"/>
              <a:t>）</a:t>
            </a:r>
            <a:r>
              <a:rPr lang="zh-CN" altLang="en-US" dirty="0" smtClean="0"/>
              <a:t>通常是指用来存放程序执行代码的一块内存区域。这部分区域的大小在程序运行前就已经确定，并且内存区域通常属于只读</a:t>
            </a:r>
            <a:r>
              <a:rPr lang="en-US" altLang="zh-CN" dirty="0" smtClean="0"/>
              <a:t>, </a:t>
            </a:r>
            <a:r>
              <a:rPr lang="zh-CN" altLang="en-US" dirty="0" smtClean="0"/>
              <a:t>某些架构也允许代码段为可写，即允许程序自修改。 在代码段中，也有可能包含一些只读的常数变量，例如字符串常量等。</a:t>
            </a:r>
            <a:endParaRPr lang="zh-CN" altLang="en-US" dirty="0" smtClean="0"/>
          </a:p>
          <a:p>
            <a:br>
              <a:rPr lang="zh-CN" altLang="en-US" dirty="0" smtClean="0"/>
            </a:br>
            <a:endParaRPr lang="zh-CN" altLang="en-US" dirty="0" smtClean="0"/>
          </a:p>
          <a:p>
            <a:r>
              <a:rPr lang="zh-CN" altLang="en-US" b="1" dirty="0" smtClean="0"/>
              <a:t>数据段（</a:t>
            </a:r>
            <a:r>
              <a:rPr lang="en-US" altLang="zh-CN" b="1" dirty="0" smtClean="0"/>
              <a:t>data segment</a:t>
            </a:r>
            <a:r>
              <a:rPr lang="zh-CN" altLang="en-US" b="1" dirty="0" smtClean="0"/>
              <a:t>）</a:t>
            </a:r>
            <a:r>
              <a:rPr lang="zh-CN" altLang="en-US" dirty="0" smtClean="0"/>
              <a:t>存放初始化的全局变量，初始化的静态变量。</a:t>
            </a:r>
            <a:endParaRPr lang="zh-CN" altLang="en-US" dirty="0" smtClean="0"/>
          </a:p>
          <a:p>
            <a:br>
              <a:rPr lang="zh-CN" altLang="en-US" dirty="0" smtClean="0"/>
            </a:br>
            <a:endParaRPr lang="zh-CN" altLang="en-US" dirty="0" smtClean="0"/>
          </a:p>
          <a:p>
            <a:r>
              <a:rPr lang="en-US" altLang="zh-CN" sz="1200" b="1" dirty="0" smtClean="0"/>
              <a:t>BSS</a:t>
            </a:r>
            <a:r>
              <a:rPr lang="zh-CN" altLang="en-US" sz="1200" b="1" dirty="0" smtClean="0"/>
              <a:t>段</a:t>
            </a:r>
            <a:r>
              <a:rPr lang="zh-CN" altLang="en-US" sz="1200" dirty="0" smtClean="0"/>
              <a:t>：存放未初化的全局变量和静态变量。</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r>
              <a:rPr lang="zh-CN" altLang="en-US" dirty="0" smtClean="0"/>
              <a:t>用户进程的内核栈，在系统调用的时候，会被使用到。</a:t>
            </a:r>
            <a:endParaRPr lang="zh-CN" altLang="en-US" dirty="0" smtClean="0"/>
          </a:p>
          <a:p>
            <a:endParaRPr lang="zh-CN" altLang="en-US" dirty="0" smtClean="0"/>
          </a:p>
          <a:p>
            <a:r>
              <a:rPr lang="zh-CN" altLang="en-US" dirty="0" smtClean="0"/>
              <a:t>入口与退出：</a:t>
            </a:r>
            <a:endParaRPr lang="en-US" altLang="zh-CN" dirty="0" smtClean="0"/>
          </a:p>
          <a:p>
            <a:r>
              <a:rPr lang="en-US" altLang="zh-CN" baseline="0" dirty="0" smtClean="0"/>
              <a:t>  </a:t>
            </a:r>
            <a:r>
              <a:rPr lang="zh-CN" altLang="en-US" baseline="0" dirty="0" smtClean="0"/>
              <a:t>进程的启动与退出都需要通过内核</a:t>
            </a:r>
            <a:endParaRPr lang="en-US" altLang="zh-CN" baseline="0" dirty="0" smtClean="0"/>
          </a:p>
          <a:p>
            <a:r>
              <a:rPr lang="en-US" altLang="zh-CN" baseline="0" dirty="0" smtClean="0"/>
              <a:t>  </a:t>
            </a:r>
            <a:r>
              <a:rPr lang="zh-CN" altLang="en-US" baseline="0" dirty="0" smtClean="0"/>
              <a:t>内核通过调用</a:t>
            </a:r>
            <a:r>
              <a:rPr lang="en-US" altLang="zh-CN" baseline="0" dirty="0" smtClean="0"/>
              <a:t>exec</a:t>
            </a:r>
            <a:r>
              <a:rPr lang="zh-CN" altLang="en-US" baseline="0" dirty="0" smtClean="0"/>
              <a:t>函数来调用进程的</a:t>
            </a:r>
            <a:r>
              <a:rPr lang="en-US" altLang="zh-CN" baseline="0" dirty="0" smtClean="0"/>
              <a:t>main</a:t>
            </a:r>
            <a:r>
              <a:rPr lang="zh-CN" altLang="en-US" baseline="0" dirty="0" smtClean="0"/>
              <a:t>函数</a:t>
            </a:r>
            <a:endParaRPr lang="en-US" altLang="zh-CN" baseline="0" dirty="0" smtClean="0"/>
          </a:p>
          <a:p>
            <a:r>
              <a:rPr lang="en-US" altLang="zh-CN" baseline="0" dirty="0" smtClean="0"/>
              <a:t>  </a:t>
            </a:r>
            <a:r>
              <a:rPr lang="zh-CN" altLang="en-US" baseline="0" dirty="0" smtClean="0"/>
              <a:t>进程的</a:t>
            </a:r>
            <a:r>
              <a:rPr lang="zh-CN" altLang="en-US" b="1" baseline="0" dirty="0" smtClean="0"/>
              <a:t>自愿终止</a:t>
            </a:r>
            <a:r>
              <a:rPr lang="zh-CN" altLang="en-US" baseline="0" dirty="0" smtClean="0"/>
              <a:t>的方式是调用</a:t>
            </a:r>
            <a:r>
              <a:rPr lang="en-US" altLang="zh-CN" baseline="0" dirty="0" smtClean="0"/>
              <a:t>exit</a:t>
            </a:r>
            <a:r>
              <a:rPr lang="zh-CN" altLang="en-US" baseline="0" dirty="0" smtClean="0"/>
              <a:t>函数（间接调用到了</a:t>
            </a:r>
            <a:r>
              <a:rPr lang="en-US" altLang="zh-CN" baseline="0" dirty="0" smtClean="0"/>
              <a:t>_exit</a:t>
            </a:r>
            <a:r>
              <a:rPr lang="zh-CN" altLang="en-US" baseline="0" dirty="0" smtClean="0"/>
              <a:t>）或直接调用</a:t>
            </a:r>
            <a:r>
              <a:rPr lang="en-US" altLang="zh-CN" baseline="0" dirty="0" smtClean="0"/>
              <a:t>_exit</a:t>
            </a:r>
            <a:r>
              <a:rPr lang="zh-CN" altLang="en-US" baseline="0" dirty="0" smtClean="0"/>
              <a:t>；</a:t>
            </a:r>
            <a:endParaRPr lang="en-US" altLang="zh-CN" baseline="0" dirty="0" smtClean="0"/>
          </a:p>
          <a:p>
            <a:r>
              <a:rPr lang="en-US" altLang="zh-CN" baseline="0" dirty="0" smtClean="0"/>
              <a:t>  </a:t>
            </a:r>
            <a:r>
              <a:rPr lang="zh-CN" altLang="en-US" baseline="0" dirty="0" smtClean="0"/>
              <a:t>进程的</a:t>
            </a:r>
            <a:r>
              <a:rPr lang="zh-CN" altLang="en-US" b="1" baseline="0" dirty="0" smtClean="0"/>
              <a:t>异常退出</a:t>
            </a:r>
            <a:r>
              <a:rPr lang="zh-CN" altLang="en-US" baseline="0" dirty="0" smtClean="0"/>
              <a:t>有两种情况：</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    第一类：向进程发送信号导致进程异常退出；</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    第二类：代码错误导致进程运行时异常退出（异常处理函数在实现上，是通过向挂起进程发送信号，进而通过信号的默认信号处理程序终止进程运行，所以异常处理函数是“间接”终止进程运行）；</a:t>
            </a:r>
            <a:endParaRPr lang="en-US" altLang="zh-CN" dirty="0" smtClean="0"/>
          </a:p>
          <a:p>
            <a:endParaRPr lang="en-US" altLang="zh-CN" baseline="0" dirty="0" smtClean="0"/>
          </a:p>
          <a:p>
            <a:r>
              <a:rPr lang="zh-CN" altLang="en-US" dirty="0" smtClean="0"/>
              <a:t>进程</a:t>
            </a:r>
            <a:endParaRPr lang="zh-CN" altLang="en-US" dirty="0" smtClean="0"/>
          </a:p>
          <a:p>
            <a:r>
              <a:rPr lang="en-US" altLang="zh-CN" dirty="0" smtClean="0"/>
              <a:t>init</a:t>
            </a:r>
            <a:r>
              <a:rPr lang="zh-CN" altLang="en-US" dirty="0" smtClean="0"/>
              <a:t>进程，进程之父</a:t>
            </a:r>
            <a:endParaRPr lang="zh-CN" altLang="en-US" dirty="0" smtClean="0"/>
          </a:p>
          <a:p>
            <a:r>
              <a:rPr lang="en-US" altLang="zh-CN" dirty="0" smtClean="0"/>
              <a:t>Linux</a:t>
            </a:r>
            <a:r>
              <a:rPr lang="zh-CN" altLang="en-US" dirty="0" smtClean="0"/>
              <a:t>系统中的</a:t>
            </a:r>
            <a:r>
              <a:rPr lang="en-US" altLang="zh-CN" dirty="0" smtClean="0"/>
              <a:t>init</a:t>
            </a:r>
            <a:r>
              <a:rPr lang="zh-CN" altLang="en-US" dirty="0" smtClean="0"/>
              <a:t>进程</a:t>
            </a:r>
            <a:r>
              <a:rPr lang="en-US" altLang="zh-CN" dirty="0" smtClean="0"/>
              <a:t>(</a:t>
            </a:r>
            <a:r>
              <a:rPr lang="en-US" altLang="zh-CN" dirty="0" err="1" smtClean="0"/>
              <a:t>pid</a:t>
            </a:r>
            <a:r>
              <a:rPr lang="en-US" altLang="zh-CN" dirty="0" smtClean="0"/>
              <a:t>=1)</a:t>
            </a:r>
            <a:r>
              <a:rPr lang="zh-CN" altLang="en-US" dirty="0" smtClean="0"/>
              <a:t>是除了</a:t>
            </a:r>
            <a:r>
              <a:rPr lang="en-US" altLang="zh-CN" dirty="0" smtClean="0"/>
              <a:t>idle</a:t>
            </a:r>
            <a:r>
              <a:rPr lang="zh-CN" altLang="en-US" dirty="0" smtClean="0"/>
              <a:t>进程</a:t>
            </a:r>
            <a:r>
              <a:rPr lang="en-US" altLang="zh-CN" dirty="0" smtClean="0"/>
              <a:t>(</a:t>
            </a:r>
            <a:r>
              <a:rPr lang="en-US" altLang="zh-CN" dirty="0" err="1" smtClean="0"/>
              <a:t>pid</a:t>
            </a:r>
            <a:r>
              <a:rPr lang="en-US" altLang="zh-CN" dirty="0" smtClean="0"/>
              <a:t>=0</a:t>
            </a:r>
            <a:r>
              <a:rPr lang="zh-CN" altLang="en-US" dirty="0" smtClean="0"/>
              <a:t>，也就是</a:t>
            </a:r>
            <a:r>
              <a:rPr lang="en-US" altLang="zh-CN" dirty="0" err="1" smtClean="0"/>
              <a:t>init_task</a:t>
            </a:r>
            <a:r>
              <a:rPr lang="en-US" altLang="zh-CN" dirty="0" smtClean="0"/>
              <a:t>)</a:t>
            </a:r>
            <a:r>
              <a:rPr lang="zh-CN" altLang="en-US" dirty="0" smtClean="0"/>
              <a:t>之外另一个比较特殊的进程，它是</a:t>
            </a:r>
            <a:r>
              <a:rPr lang="en-US" altLang="zh-CN" dirty="0" smtClean="0"/>
              <a:t>Linux</a:t>
            </a:r>
            <a:r>
              <a:rPr lang="zh-CN" altLang="en-US" dirty="0" smtClean="0"/>
              <a:t>内核开始建立起进程概念时第一个通过</a:t>
            </a:r>
            <a:r>
              <a:rPr lang="en-US" altLang="zh-CN" dirty="0" err="1" smtClean="0"/>
              <a:t>kernel_thread</a:t>
            </a:r>
            <a:r>
              <a:rPr lang="zh-CN" altLang="en-US" dirty="0" smtClean="0"/>
              <a:t>产生的进程，其开始在内核态执行，然后通过一个系统调用，开始执行用户空间的</a:t>
            </a:r>
            <a:r>
              <a:rPr lang="en-US" altLang="zh-CN" dirty="0" smtClean="0"/>
              <a:t>/</a:t>
            </a:r>
            <a:r>
              <a:rPr lang="en-US" altLang="zh-CN" dirty="0" err="1" smtClean="0"/>
              <a:t>sbin</a:t>
            </a:r>
            <a:r>
              <a:rPr lang="en-US" altLang="zh-CN" dirty="0" smtClean="0"/>
              <a:t>/init</a:t>
            </a:r>
            <a:r>
              <a:rPr lang="zh-CN" altLang="en-US" dirty="0" smtClean="0"/>
              <a:t>程序，期间</a:t>
            </a:r>
            <a:r>
              <a:rPr lang="en-US" altLang="zh-CN" dirty="0" smtClean="0"/>
              <a:t>Linux</a:t>
            </a:r>
            <a:r>
              <a:rPr lang="zh-CN" altLang="en-US" dirty="0" smtClean="0"/>
              <a:t>内核也经历了从内核态到用户态的特权级转变，</a:t>
            </a:r>
            <a:r>
              <a:rPr lang="en-US" altLang="zh-CN" dirty="0" smtClean="0"/>
              <a:t>/</a:t>
            </a:r>
            <a:r>
              <a:rPr lang="en-US" altLang="zh-CN" dirty="0" err="1" smtClean="0"/>
              <a:t>sbin</a:t>
            </a:r>
            <a:r>
              <a:rPr lang="en-US" altLang="zh-CN" dirty="0" smtClean="0"/>
              <a:t>/init</a:t>
            </a:r>
            <a:r>
              <a:rPr lang="zh-CN" altLang="en-US" dirty="0" smtClean="0"/>
              <a:t>极有可能产生出了</a:t>
            </a:r>
            <a:r>
              <a:rPr lang="en-US" altLang="zh-CN" dirty="0" smtClean="0"/>
              <a:t>shell</a:t>
            </a:r>
            <a:r>
              <a:rPr lang="zh-CN" altLang="en-US" dirty="0" smtClean="0"/>
              <a:t>，然后所有的用户进程都有该进程派生出来</a:t>
            </a:r>
            <a:endParaRPr lang="zh-CN" altLang="en-US" dirty="0" smtClean="0"/>
          </a:p>
          <a:p>
            <a:br>
              <a:rPr lang="zh-CN" altLang="en-US" dirty="0" smtClean="0"/>
            </a:br>
            <a:endParaRPr lang="zh-CN" altLang="en-US" dirty="0" smtClean="0"/>
          </a:p>
          <a:p>
            <a:r>
              <a:rPr lang="en-US" altLang="zh-CN" dirty="0" err="1" smtClean="0"/>
              <a:t>ps</a:t>
            </a:r>
            <a:r>
              <a:rPr lang="en-US" altLang="zh-CN" dirty="0" smtClean="0"/>
              <a:t> -</a:t>
            </a:r>
            <a:r>
              <a:rPr lang="en-US" altLang="zh-CN" dirty="0" err="1" smtClean="0"/>
              <a:t>ef</a:t>
            </a:r>
            <a:r>
              <a:rPr lang="zh-CN" altLang="en-US" dirty="0" smtClean="0"/>
              <a:t>打印出的</a:t>
            </a:r>
            <a:r>
              <a:rPr lang="en-US" altLang="zh-CN" dirty="0" err="1" smtClean="0"/>
              <a:t>ppid</a:t>
            </a:r>
            <a:r>
              <a:rPr lang="zh-CN" altLang="en-US" dirty="0" smtClean="0"/>
              <a:t>字段，就是父进程</a:t>
            </a:r>
            <a:r>
              <a:rPr lang="en-US" altLang="zh-CN" dirty="0" smtClean="0"/>
              <a:t>id</a:t>
            </a:r>
            <a:endParaRPr lang="en-US" altLang="zh-CN" dirty="0" smtClean="0"/>
          </a:p>
          <a:p>
            <a:r>
              <a:rPr lang="zh-CN" altLang="en-US" dirty="0" smtClean="0"/>
              <a:t>或者 </a:t>
            </a:r>
            <a:r>
              <a:rPr lang="en-US" altLang="zh-CN" dirty="0" err="1" smtClean="0"/>
              <a:t>pstree</a:t>
            </a:r>
            <a:r>
              <a:rPr lang="en-US" altLang="zh-CN" dirty="0" smtClean="0"/>
              <a:t> </a:t>
            </a:r>
            <a:r>
              <a:rPr lang="zh-CN" altLang="en-US" dirty="0" smtClean="0"/>
              <a:t>可以打印得更友好一些</a:t>
            </a:r>
            <a:r>
              <a:rPr lang="en-US" altLang="zh-CN" dirty="0" smtClean="0"/>
              <a:t>(</a:t>
            </a:r>
            <a:r>
              <a:rPr lang="en-US" altLang="zh-CN" dirty="0" err="1" smtClean="0"/>
              <a:t>rgos</a:t>
            </a:r>
            <a:r>
              <a:rPr lang="zh-CN" altLang="en-US" dirty="0" smtClean="0"/>
              <a:t>上不支持</a:t>
            </a:r>
            <a:r>
              <a:rPr lang="en-US" altLang="zh-CN" dirty="0" smtClean="0"/>
              <a:t>)</a:t>
            </a:r>
            <a:endParaRPr lang="en-US" altLang="zh-CN" dirty="0" smtClean="0"/>
          </a:p>
          <a:p>
            <a:endParaRPr lang="en-US" altLang="zh-CN" b="1" dirty="0" smtClean="0"/>
          </a:p>
          <a:p>
            <a:r>
              <a:rPr lang="zh-CN" altLang="en-US" dirty="0" smtClean="0"/>
              <a:t>所有的进程，都有父进程。</a:t>
            </a:r>
            <a:endParaRPr lang="en-US" altLang="zh-CN" dirty="0" smtClean="0"/>
          </a:p>
          <a:p>
            <a:r>
              <a:rPr lang="zh-CN" altLang="en-US" dirty="0" smtClean="0"/>
              <a:t>思考：</a:t>
            </a:r>
            <a:r>
              <a:rPr lang="en-US" altLang="zh-CN" dirty="0" smtClean="0"/>
              <a:t>shell</a:t>
            </a:r>
            <a:r>
              <a:rPr lang="zh-CN" altLang="en-US" dirty="0" smtClean="0"/>
              <a:t>下直接</a:t>
            </a:r>
            <a:r>
              <a:rPr lang="zh-CN" altLang="en-US" baseline="0" dirty="0" smtClean="0"/>
              <a:t> 启动的进程，父进程是谁？</a:t>
            </a:r>
            <a:endParaRPr lang="en-US" altLang="zh-CN" dirty="0" smtClean="0"/>
          </a:p>
          <a:p>
            <a:endParaRPr lang="en-US" altLang="zh-CN" dirty="0" smtClean="0"/>
          </a:p>
          <a:p>
            <a:r>
              <a:rPr lang="zh-CN" altLang="en-US" dirty="0" smtClean="0"/>
              <a:t>父子进程：</a:t>
            </a:r>
            <a:endParaRPr lang="en-US" altLang="zh-CN" dirty="0" smtClean="0"/>
          </a:p>
          <a:p>
            <a:r>
              <a:rPr lang="en-US" altLang="zh-CN" dirty="0" smtClean="0"/>
              <a:t>  </a:t>
            </a:r>
            <a:r>
              <a:rPr lang="zh-CN" altLang="en-US" dirty="0" smtClean="0"/>
              <a:t>执行路径（见图）</a:t>
            </a:r>
            <a:endParaRPr lang="en-US" altLang="zh-CN" dirty="0" smtClean="0"/>
          </a:p>
          <a:p>
            <a:r>
              <a:rPr lang="en-US" altLang="zh-CN" dirty="0" smtClean="0"/>
              <a:t>  </a:t>
            </a:r>
            <a:r>
              <a:rPr lang="zh-CN" altLang="en-US" dirty="0" smtClean="0"/>
              <a:t>调度顺序（不定）</a:t>
            </a:r>
            <a:endParaRPr lang="en-US" altLang="zh-CN" dirty="0" smtClean="0"/>
          </a:p>
          <a:p>
            <a:r>
              <a:rPr lang="en-US" altLang="zh-CN" dirty="0" smtClean="0"/>
              <a:t>  </a:t>
            </a:r>
            <a:r>
              <a:rPr lang="zh-CN" altLang="en-US" dirty="0" smtClean="0"/>
              <a:t>继承关系</a:t>
            </a:r>
            <a:endParaRPr lang="en-US" altLang="zh-CN" dirty="0" smtClean="0"/>
          </a:p>
          <a:p>
            <a:r>
              <a:rPr lang="en-US" altLang="zh-CN" baseline="0" dirty="0" smtClean="0"/>
              <a:t>    </a:t>
            </a:r>
            <a:r>
              <a:rPr lang="zh-CN" altLang="en-US" baseline="0" dirty="0" smtClean="0"/>
              <a:t>继承：进程环境、堆栈、文件描述符、信号控制设定、调度方式。。。</a:t>
            </a:r>
            <a:endParaRPr lang="en-US" altLang="zh-CN" baseline="0" dirty="0" smtClean="0"/>
          </a:p>
          <a:p>
            <a:r>
              <a:rPr lang="en-US" altLang="zh-CN" baseline="0" dirty="0" smtClean="0"/>
              <a:t>    </a:t>
            </a:r>
            <a:r>
              <a:rPr lang="zh-CN" altLang="en-US" baseline="0" dirty="0" smtClean="0"/>
              <a:t>不继承：父进程的线程、定时器、信号状态</a:t>
            </a:r>
            <a:endParaRPr lang="en-US" altLang="zh-CN" baseline="0" dirty="0" smtClean="0"/>
          </a:p>
          <a:p>
            <a:endParaRPr lang="en-US" altLang="zh-CN" b="1" dirty="0" smtClean="0"/>
          </a:p>
          <a:p>
            <a:endParaRPr lang="zh-CN" altLang="en-US" dirty="0" smtClean="0"/>
          </a:p>
          <a:p>
            <a:endParaRPr lang="zh-CN" altLang="en-US" dirty="0" smtClean="0"/>
          </a:p>
        </p:txBody>
      </p:sp>
      <p:sp>
        <p:nvSpPr>
          <p:cNvPr id="74756"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29D0E21-5FC1-4FFC-BF39-2C804A8555B3}" type="slidenum">
              <a:rPr lang="en-US" altLang="zh-CN" smtClean="0"/>
            </a:fld>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在 POSIX 标准中，fork 的行为是这样的：复制整个用户空间的数据（通常使用 copy-on-write 的策略，所以可以实现的速度很快）以及所有系统对象，然后仅复制当前线程到子进程。这里：所有父进程中别的线程，到了子进程中都是突然蒸发掉的。</a:t>
            </a:r>
            <a:endParaRPr lang="zh-CN" altLang="en-US" dirty="0"/>
          </a:p>
          <a:p>
            <a:r>
              <a:rPr lang="zh-CN" altLang="en-US" dirty="0"/>
              <a:t>其它线程的突然消失，是一切问题的根源。</a:t>
            </a:r>
            <a:endParaRPr lang="zh-CN" altLang="en-US" dirty="0"/>
          </a:p>
          <a:p>
            <a:endParaRPr lang="zh-CN" altLang="en-US" dirty="0"/>
          </a:p>
          <a:p>
            <a:r>
              <a:rPr lang="zh-CN" altLang="en-US" dirty="0"/>
              <a:t>这就会导致，父进程在获取到锁的情况下，fork了一个子进程。子进程的内存中，这个锁的状态是上锁状态。</a:t>
            </a:r>
            <a:endParaRPr lang="zh-CN" altLang="en-US" dirty="0"/>
          </a:p>
          <a:p>
            <a:r>
              <a:rPr lang="zh-CN" altLang="en-US" dirty="0"/>
              <a:t>子进程仅运行了fork所在的这个线程，其它线程没有运行，当它尝试获取锁时，就发生了死锁。</a:t>
            </a: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r>
              <a:rPr lang="zh-CN" altLang="en-US" dirty="0" smtClean="0"/>
              <a:t>对于后两种场景，实际上是内核在发现了异常情况后，由内核向进程发送特定的信号来让进程退出。</a:t>
            </a:r>
            <a:endParaRPr lang="en-US" altLang="zh-CN" dirty="0" smtClean="0"/>
          </a:p>
          <a:p>
            <a:endParaRPr lang="en-US" altLang="zh-CN" dirty="0" smtClean="0"/>
          </a:p>
          <a:p>
            <a:r>
              <a:rPr lang="zh-CN" altLang="en-US" dirty="0" smtClean="0"/>
              <a:t>以黑匣子来举例：飞行事故，都通过黑匣子来分析事故原因。</a:t>
            </a:r>
            <a:endParaRPr lang="en-US" altLang="zh-CN" dirty="0" smtClean="0"/>
          </a:p>
          <a:p>
            <a:endParaRPr lang="en-US" altLang="zh-CN" dirty="0" smtClean="0"/>
          </a:p>
          <a:p>
            <a:r>
              <a:rPr lang="zh-CN" altLang="en-US" dirty="0" smtClean="0"/>
              <a:t>当进程收到某些信号时，默认的信号处理函数在终止进程之前会对进程的内存映像进行存储，形成当前时刻的“快照”，这个“快照”就是</a:t>
            </a:r>
            <a:r>
              <a:rPr lang="en-US" altLang="zh-CN" dirty="0" smtClean="0"/>
              <a:t>Core dumped</a:t>
            </a:r>
            <a:r>
              <a:rPr lang="zh-CN" altLang="en-US" dirty="0" smtClean="0"/>
              <a:t>。</a:t>
            </a:r>
            <a:endParaRPr lang="en-US" altLang="zh-CN" dirty="0" smtClean="0"/>
          </a:p>
          <a:p>
            <a:r>
              <a:rPr lang="zh-CN" altLang="en-US" dirty="0" smtClean="0"/>
              <a:t>并非所有信号都会导致</a:t>
            </a:r>
            <a:r>
              <a:rPr lang="en-US" altLang="zh-CN" dirty="0" smtClean="0"/>
              <a:t>Core dumped</a:t>
            </a:r>
            <a:r>
              <a:rPr lang="zh-CN" altLang="en-US" dirty="0" smtClean="0"/>
              <a:t>，最常见的导致</a:t>
            </a:r>
            <a:r>
              <a:rPr lang="en-US" altLang="zh-CN" dirty="0" smtClean="0"/>
              <a:t>Core dumped</a:t>
            </a:r>
            <a:r>
              <a:rPr lang="zh-CN" altLang="en-US" dirty="0" smtClean="0"/>
              <a:t>的信号是：</a:t>
            </a:r>
            <a:r>
              <a:rPr lang="en-US" altLang="zh-CN" dirty="0" smtClean="0"/>
              <a:t>SIGABRT</a:t>
            </a:r>
            <a:r>
              <a:rPr lang="zh-CN" altLang="en-US" dirty="0" smtClean="0"/>
              <a:t>、</a:t>
            </a:r>
            <a:r>
              <a:rPr lang="en-US" altLang="zh-CN" dirty="0" smtClean="0"/>
              <a:t>SIGFPE</a:t>
            </a:r>
            <a:r>
              <a:rPr lang="zh-CN" altLang="en-US" dirty="0" smtClean="0"/>
              <a:t>、</a:t>
            </a:r>
            <a:r>
              <a:rPr lang="en-US" altLang="zh-CN" dirty="0" smtClean="0"/>
              <a:t>SIGSEGV</a:t>
            </a:r>
            <a:r>
              <a:rPr lang="zh-CN" altLang="en-US" dirty="0" smtClean="0"/>
              <a:t>。</a:t>
            </a:r>
            <a:endParaRPr lang="en-US" altLang="zh-CN" dirty="0" smtClean="0"/>
          </a:p>
          <a:p>
            <a:endParaRPr lang="en-US" altLang="zh-CN" dirty="0" smtClean="0"/>
          </a:p>
          <a:p>
            <a:r>
              <a:rPr lang="zh-CN" altLang="en-US" b="1" dirty="0" smtClean="0">
                <a:solidFill>
                  <a:srgbClr val="FF0000"/>
                </a:solidFill>
              </a:rPr>
              <a:t>展示一个</a:t>
            </a:r>
            <a:r>
              <a:rPr lang="en-US" altLang="zh-CN" b="1" dirty="0" err="1" smtClean="0">
                <a:solidFill>
                  <a:srgbClr val="FF0000"/>
                </a:solidFill>
              </a:rPr>
              <a:t>coredump</a:t>
            </a:r>
            <a:r>
              <a:rPr lang="zh-CN" altLang="en-US" b="1" dirty="0" smtClean="0">
                <a:solidFill>
                  <a:srgbClr val="FF0000"/>
                </a:solidFill>
              </a:rPr>
              <a:t>文件。</a:t>
            </a:r>
            <a:endParaRPr lang="en-US" altLang="zh-CN" b="1" dirty="0" smtClean="0">
              <a:solidFill>
                <a:srgbClr val="FF0000"/>
              </a:solidFill>
            </a:endParaRPr>
          </a:p>
          <a:p>
            <a:endParaRPr lang="zh-CN" altLang="en-US" dirty="0" smtClean="0"/>
          </a:p>
        </p:txBody>
      </p:sp>
      <p:sp>
        <p:nvSpPr>
          <p:cNvPr id="74756"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29D0E21-5FC1-4FFC-BF39-2C804A8555B3}" type="slidenum">
              <a:rPr lang="en-US" altLang="zh-CN" smtClean="0"/>
            </a:fld>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endParaRPr lang="zh-CN" altLang="en-US" dirty="0" smtClean="0"/>
          </a:p>
        </p:txBody>
      </p:sp>
      <p:sp>
        <p:nvSpPr>
          <p:cNvPr id="74756"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29D0E21-5FC1-4FFC-BF39-2C804A8555B3}" type="slidenum">
              <a:rPr lang="en-US" altLang="zh-CN" smtClean="0"/>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p:sp>
      <p:sp>
        <p:nvSpPr>
          <p:cNvPr id="76803" name="备注占位符 2"/>
          <p:cNvSpPr>
            <a:spLocks noGrp="1"/>
          </p:cNvSpPr>
          <p:nvPr>
            <p:ph type="body" idx="1"/>
          </p:nvPr>
        </p:nvSpPr>
        <p:spPr>
          <a:noFill/>
        </p:spPr>
        <p:txBody>
          <a:bodyPr/>
          <a:lstStyle/>
          <a:p>
            <a:r>
              <a:rPr lang="zh-CN" altLang="en-US" dirty="0" smtClean="0"/>
              <a:t>形象的比喻：</a:t>
            </a:r>
            <a:endParaRPr lang="en-US" altLang="zh-CN" dirty="0" smtClean="0"/>
          </a:p>
          <a:p>
            <a:r>
              <a:rPr lang="en-US" altLang="zh-CN" dirty="0" smtClean="0"/>
              <a:t>1</a:t>
            </a:r>
            <a:r>
              <a:rPr lang="zh-CN" altLang="en-US" dirty="0" smtClean="0"/>
              <a:t>、共享内存－－</a:t>
            </a:r>
            <a:r>
              <a:rPr lang="en-US" altLang="zh-CN" dirty="0" smtClean="0"/>
              <a:t>》</a:t>
            </a:r>
            <a:r>
              <a:rPr lang="zh-CN" altLang="en-US" dirty="0" smtClean="0"/>
              <a:t>部门的公共基金</a:t>
            </a:r>
            <a:endParaRPr lang="en-US" altLang="zh-CN" dirty="0" smtClean="0"/>
          </a:p>
          <a:p>
            <a:r>
              <a:rPr lang="en-US" altLang="zh-CN" dirty="0" smtClean="0"/>
              <a:t>2</a:t>
            </a:r>
            <a:r>
              <a:rPr lang="zh-CN" altLang="en-US" dirty="0" smtClean="0"/>
              <a:t>、</a:t>
            </a:r>
            <a:r>
              <a:rPr lang="en-US" altLang="zh-CN" dirty="0" smtClean="0"/>
              <a:t>domain socket / </a:t>
            </a:r>
            <a:r>
              <a:rPr lang="zh-CN" altLang="en-US" dirty="0" smtClean="0"/>
              <a:t>消息队列 －－</a:t>
            </a:r>
            <a:r>
              <a:rPr lang="en-US" altLang="zh-CN" dirty="0" smtClean="0"/>
              <a:t>》</a:t>
            </a:r>
            <a:r>
              <a:rPr lang="zh-CN" altLang="en-US" dirty="0" smtClean="0"/>
              <a:t>工资转帐</a:t>
            </a:r>
            <a:endParaRPr lang="en-US" altLang="zh-CN" dirty="0" smtClean="0"/>
          </a:p>
          <a:p>
            <a:endParaRPr lang="en-US" altLang="zh-CN" dirty="0" smtClean="0"/>
          </a:p>
          <a:p>
            <a:r>
              <a:rPr lang="zh-CN" altLang="en-US" dirty="0" smtClean="0"/>
              <a:t>多个不同的机制提供了相似的</a:t>
            </a:r>
            <a:r>
              <a:rPr lang="en-US" altLang="zh-CN" dirty="0" smtClean="0"/>
              <a:t>IPC</a:t>
            </a:r>
            <a:r>
              <a:rPr lang="zh-CN" altLang="en-US" dirty="0" smtClean="0"/>
              <a:t>功能，这是由于如下的原因：</a:t>
            </a:r>
            <a:endParaRPr lang="en-US" altLang="zh-CN" dirty="0" smtClean="0"/>
          </a:p>
          <a:p>
            <a:r>
              <a:rPr lang="zh-CN" altLang="en-US" dirty="0" smtClean="0"/>
              <a:t>  相似的机制是从不同的</a:t>
            </a:r>
            <a:r>
              <a:rPr lang="en-US" altLang="zh-CN" dirty="0" smtClean="0"/>
              <a:t>UNIX</a:t>
            </a:r>
            <a:r>
              <a:rPr lang="zh-CN" altLang="en-US" dirty="0" smtClean="0"/>
              <a:t>变种中引入的，并且移植到其他</a:t>
            </a:r>
            <a:r>
              <a:rPr lang="en-US" altLang="zh-CN" dirty="0" smtClean="0"/>
              <a:t>UNIX</a:t>
            </a:r>
            <a:r>
              <a:rPr lang="zh-CN" altLang="en-US" dirty="0" smtClean="0"/>
              <a:t>系统。</a:t>
            </a:r>
            <a:endParaRPr lang="en-US" altLang="zh-CN" dirty="0" smtClean="0"/>
          </a:p>
          <a:p>
            <a:r>
              <a:rPr lang="zh-CN" altLang="en-US" dirty="0" smtClean="0"/>
              <a:t>  新的机制被开发，用于弥补早期的相似机制的设计缺陷。（</a:t>
            </a:r>
            <a:r>
              <a:rPr lang="en-US" altLang="zh-CN" dirty="0" smtClean="0"/>
              <a:t>POSIX </a:t>
            </a:r>
            <a:r>
              <a:rPr lang="en-US" altLang="zh-CN" dirty="0" err="1" smtClean="0"/>
              <a:t>vs</a:t>
            </a:r>
            <a:r>
              <a:rPr lang="en-US" altLang="zh-CN" dirty="0" smtClean="0"/>
              <a:t> System V</a:t>
            </a:r>
            <a:r>
              <a:rPr lang="zh-CN" altLang="en-US" dirty="0" smtClean="0"/>
              <a:t>）</a:t>
            </a:r>
            <a:endParaRPr lang="en-US" altLang="zh-CN" dirty="0" smtClean="0"/>
          </a:p>
          <a:p>
            <a:endParaRPr lang="en-US" altLang="zh-CN" dirty="0" smtClean="0"/>
          </a:p>
          <a:p>
            <a:r>
              <a:rPr lang="zh-CN" altLang="en-US" dirty="0" smtClean="0"/>
              <a:t>信号量的原理：</a:t>
            </a:r>
            <a:endParaRPr lang="en-US" altLang="zh-CN" dirty="0" smtClean="0"/>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先讲一讲信号量的原理吧</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昨天晚上给室友讲了一下，觉得这个例子特别好，就是比如说有一个屋子</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10</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个房间里面都住着人（进程），但是只有</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3</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个厕所（资源），当然，每个人都想用厕所，并且自己用的时候不想让别人看着（这不是废话），于是，</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Posix</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就出现了，也就是信号灯，我用厕所的时候，我就先把厕所的灯（信号量的值）打开，如果有灯，则表示厕所被占用了，你一出房间门，发现亮了</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3</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盏灯，说明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TMD</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已经没厕所了，又想上厕所，只能去等着，于是，就出现了等待队列，这时候有人用完了出来，关灯出来（</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操作），看见有人等着，就把你喊过去，你进厕所，拉灯（</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P</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操作），就可以用厕所了。这个就是整个信号量操作了。</a:t>
            </a:r>
            <a:endParaRPr lang="zh-CN" altLang="en-US" dirty="0" smtClean="0"/>
          </a:p>
        </p:txBody>
      </p:sp>
      <p:sp>
        <p:nvSpPr>
          <p:cNvPr id="76804"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96BC60-75FB-4957-98C0-B6843572822A}" type="slidenum">
              <a:rPr lang="en-US" altLang="zh-CN" smtClean="0"/>
            </a:fld>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p:sp>
      <p:sp>
        <p:nvSpPr>
          <p:cNvPr id="78851" name="备注占位符 2"/>
          <p:cNvSpPr>
            <a:spLocks noGrp="1"/>
          </p:cNvSpPr>
          <p:nvPr>
            <p:ph type="body" idx="1"/>
          </p:nvPr>
        </p:nvSpPr>
        <p:spPr>
          <a:noFill/>
        </p:spPr>
        <p:txBody>
          <a:bodyPr/>
          <a:lstStyle/>
          <a:p>
            <a:pPr marL="0" lvl="2"/>
            <a:r>
              <a:rPr lang="en-US" altLang="zh-CN" dirty="0" smtClean="0"/>
              <a:t>Linux</a:t>
            </a:r>
            <a:r>
              <a:rPr lang="zh-CN" altLang="en-US" dirty="0" smtClean="0"/>
              <a:t>哲学：</a:t>
            </a:r>
            <a:r>
              <a:rPr lang="en-US" sz="1200" b="0" i="0" kern="1200" dirty="0" smtClean="0">
                <a:solidFill>
                  <a:schemeClr val="tx1"/>
                </a:solidFill>
                <a:latin typeface="Arial" panose="020B0604020202020204" pitchFamily="34" charset="0"/>
                <a:ea typeface="宋体" panose="02010600030101010101" pitchFamily="2" charset="-122"/>
                <a:cs typeface="+mn-cs"/>
              </a:rPr>
              <a:t>Everything is a file </a:t>
            </a:r>
            <a:r>
              <a:rPr lang="zh-CN" altLang="en-US" sz="1200" b="0" i="0" kern="1200" dirty="0" smtClean="0">
                <a:solidFill>
                  <a:schemeClr val="tx1"/>
                </a:solidFill>
                <a:latin typeface="Arial" panose="020B0604020202020204" pitchFamily="34" charset="0"/>
                <a:ea typeface="宋体" panose="02010600030101010101" pitchFamily="2" charset="-122"/>
                <a:cs typeface="+mn-cs"/>
              </a:rPr>
              <a:t>（信号量，共享内存，</a:t>
            </a:r>
            <a:r>
              <a:rPr lang="en-US" altLang="zh-CN" sz="1200" b="0" i="0" kern="1200" dirty="0" smtClean="0">
                <a:solidFill>
                  <a:schemeClr val="tx1"/>
                </a:solidFill>
                <a:latin typeface="Arial" panose="020B0604020202020204" pitchFamily="34" charset="0"/>
                <a:ea typeface="宋体" panose="02010600030101010101" pitchFamily="2" charset="-122"/>
                <a:cs typeface="+mn-cs"/>
              </a:rPr>
              <a:t>socket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latin typeface="Arial" panose="020B0604020202020204" pitchFamily="34" charset="0"/>
                <a:ea typeface="宋体" panose="02010600030101010101" pitchFamily="2" charset="-122"/>
                <a:cs typeface="+mn-cs"/>
              </a:rPr>
              <a:t>procfs</a:t>
            </a:r>
            <a:r>
              <a:rPr lang="zh-CN" altLang="en-US" sz="1200" b="0" i="0" kern="1200" dirty="0" smtClean="0">
                <a:solidFill>
                  <a:schemeClr val="tx1"/>
                </a:solidFill>
                <a:latin typeface="Arial" panose="020B0604020202020204" pitchFamily="34" charset="0"/>
                <a:ea typeface="宋体" panose="02010600030101010101" pitchFamily="2" charset="-122"/>
                <a:cs typeface="+mn-cs"/>
              </a:rPr>
              <a:t>等 ，都是通过文件来访问）</a:t>
            </a:r>
            <a:endParaRPr lang="en-US" altLang="zh-CN" dirty="0" smtClean="0"/>
          </a:p>
          <a:p>
            <a:pPr marL="0" lvl="2"/>
            <a:endParaRPr lang="en-US" altLang="zh-CN" dirty="0" smtClean="0"/>
          </a:p>
          <a:p>
            <a:pPr marL="0" lvl="2"/>
            <a:r>
              <a:rPr lang="en-US" altLang="zh-CN" dirty="0" smtClean="0"/>
              <a:t>POSIX IPC</a:t>
            </a:r>
            <a:r>
              <a:rPr lang="zh-CN" altLang="en-US" dirty="0" smtClean="0"/>
              <a:t>对象具有内核持续性（</a:t>
            </a:r>
            <a:r>
              <a:rPr lang="en-US" altLang="zh-CN" dirty="0" smtClean="0"/>
              <a:t>kernel persistence</a:t>
            </a:r>
            <a:r>
              <a:rPr lang="zh-CN" altLang="en-US" dirty="0" smtClean="0"/>
              <a:t>）。一旦被创建，该对象将持续存在，直到它被断开（</a:t>
            </a:r>
            <a:r>
              <a:rPr lang="en-US" altLang="zh-CN" dirty="0" smtClean="0"/>
              <a:t>unlink</a:t>
            </a:r>
            <a:r>
              <a:rPr lang="zh-CN" altLang="en-US" dirty="0" smtClean="0"/>
              <a:t>）或者系统关闭。这就允许一个进程创建一个对象，修改它的状态，然后退出，将对象留给其它一些后来启动的进程来访问。</a:t>
            </a:r>
            <a:endParaRPr lang="en-US" altLang="zh-CN" dirty="0" smtClean="0"/>
          </a:p>
          <a:p>
            <a:pPr marL="0" lvl="2"/>
            <a:endParaRPr lang="en-US" altLang="zh-CN" dirty="0" smtClean="0"/>
          </a:p>
          <a:p>
            <a:pPr marL="0" lvl="2"/>
            <a:r>
              <a:rPr lang="en-US" altLang="zh-CN" dirty="0" smtClean="0"/>
              <a:t>close</a:t>
            </a:r>
            <a:r>
              <a:rPr lang="zh-CN" altLang="en-US" dirty="0" smtClean="0"/>
              <a:t>：调用进程已经不再使用该对象，系统可以释放</a:t>
            </a:r>
            <a:r>
              <a:rPr lang="zh-CN" altLang="en-US" dirty="0" smtClean="0">
                <a:solidFill>
                  <a:srgbClr val="FF0000"/>
                </a:solidFill>
              </a:rPr>
              <a:t>为该进程分配</a:t>
            </a:r>
            <a:r>
              <a:rPr lang="zh-CN" altLang="en-US" dirty="0" smtClean="0"/>
              <a:t>的关联该对象的任何资源。（对象还存在，不会被删除）</a:t>
            </a:r>
            <a:endParaRPr lang="en-US" altLang="zh-CN" dirty="0" smtClean="0"/>
          </a:p>
          <a:p>
            <a:pPr marL="0" lvl="2"/>
            <a:r>
              <a:rPr lang="en-US" altLang="zh-CN" dirty="0" smtClean="0"/>
              <a:t>unlink</a:t>
            </a:r>
            <a:r>
              <a:rPr lang="zh-CN" altLang="en-US" dirty="0" smtClean="0"/>
              <a:t>：移除对象的名字（</a:t>
            </a:r>
            <a:r>
              <a:rPr lang="en-US" altLang="zh-CN" dirty="0" smtClean="0"/>
              <a:t>unlink</a:t>
            </a:r>
            <a:r>
              <a:rPr lang="zh-CN" altLang="en-US" dirty="0" smtClean="0"/>
              <a:t>后，如果使用相同的名字再进行</a:t>
            </a:r>
            <a:r>
              <a:rPr lang="en-US" altLang="zh-CN" dirty="0" smtClean="0"/>
              <a:t>open</a:t>
            </a:r>
            <a:r>
              <a:rPr lang="zh-CN" altLang="en-US" dirty="0" smtClean="0"/>
              <a:t>，这时关联到的是一个新对象），等到所有进程都停止使用该对象后，该对象将被删除。</a:t>
            </a:r>
            <a:endParaRPr lang="en-US" altLang="zh-CN" dirty="0" smtClean="0"/>
          </a:p>
          <a:p>
            <a:endParaRPr lang="en-US" altLang="zh-CN" dirty="0" smtClean="0"/>
          </a:p>
          <a:p>
            <a:r>
              <a:rPr lang="zh-CN" altLang="en-US" dirty="0" smtClean="0"/>
              <a:t>消息队列有两类接口：</a:t>
            </a:r>
            <a:r>
              <a:rPr lang="en-US" altLang="zh-CN" dirty="0" smtClean="0"/>
              <a:t>POSIX</a:t>
            </a:r>
            <a:r>
              <a:rPr lang="zh-CN" altLang="en-US" dirty="0" smtClean="0"/>
              <a:t>和</a:t>
            </a:r>
            <a:r>
              <a:rPr lang="en-US" altLang="zh-CN" dirty="0" smtClean="0"/>
              <a:t>System</a:t>
            </a:r>
            <a:r>
              <a:rPr lang="en-US" altLang="zh-CN" baseline="0" dirty="0" smtClean="0"/>
              <a:t> V</a:t>
            </a:r>
            <a:endParaRPr lang="en-US" altLang="zh-CN" baseline="0" dirty="0" smtClean="0"/>
          </a:p>
          <a:p>
            <a:r>
              <a:rPr lang="en-US" altLang="zh-CN" dirty="0" smtClean="0"/>
              <a:t>http://www.linuxidc.com/Linux/2011-10/44828.htm</a:t>
            </a:r>
            <a:endParaRPr lang="en-US" altLang="zh-CN" dirty="0" smtClean="0"/>
          </a:p>
          <a:p>
            <a:r>
              <a:rPr lang="en-US" altLang="zh-CN" dirty="0" smtClean="0"/>
              <a:t>POSIX</a:t>
            </a:r>
            <a:r>
              <a:rPr lang="zh-CN" altLang="en-US" dirty="0" smtClean="0"/>
              <a:t>的消息队列接口：</a:t>
            </a:r>
            <a:r>
              <a:rPr lang="en-US" altLang="zh-CN" dirty="0" err="1" smtClean="0"/>
              <a:t>mq_open</a:t>
            </a:r>
            <a:r>
              <a:rPr lang="en-US" altLang="zh-CN" dirty="0" smtClean="0"/>
              <a:t>, </a:t>
            </a:r>
            <a:r>
              <a:rPr lang="en-US" altLang="zh-CN" dirty="0" err="1" smtClean="0"/>
              <a:t>mq_send</a:t>
            </a:r>
            <a:r>
              <a:rPr lang="en-US" altLang="zh-CN" dirty="0" smtClean="0"/>
              <a:t>, </a:t>
            </a:r>
            <a:r>
              <a:rPr lang="en-US" altLang="zh-CN" dirty="0" err="1" smtClean="0"/>
              <a:t>mq_receive</a:t>
            </a:r>
            <a:endParaRPr lang="en-US" altLang="zh-CN" dirty="0" smtClean="0"/>
          </a:p>
          <a:p>
            <a:r>
              <a:rPr lang="en-US" altLang="zh-CN" dirty="0" smtClean="0"/>
              <a:t>《UNIX</a:t>
            </a:r>
            <a:r>
              <a:rPr lang="zh-CN" altLang="en-US" dirty="0" smtClean="0"/>
              <a:t>环境高级编程</a:t>
            </a:r>
            <a:r>
              <a:rPr lang="en-US" altLang="zh-CN" dirty="0" smtClean="0"/>
              <a:t>》15.7</a:t>
            </a:r>
            <a:r>
              <a:rPr lang="zh-CN" altLang="en-US" dirty="0" smtClean="0"/>
              <a:t>中的接口，是</a:t>
            </a:r>
            <a:r>
              <a:rPr lang="en-US" altLang="zh-CN" dirty="0" smtClean="0"/>
              <a:t>System</a:t>
            </a:r>
            <a:r>
              <a:rPr lang="en-US" altLang="zh-CN" baseline="0" dirty="0" smtClean="0"/>
              <a:t> V</a:t>
            </a:r>
            <a:r>
              <a:rPr lang="zh-CN" altLang="en-US" baseline="0" dirty="0" smtClean="0"/>
              <a:t>的消息队列。</a:t>
            </a:r>
            <a:endParaRPr lang="zh-CN" altLang="en-US" dirty="0" smtClean="0"/>
          </a:p>
        </p:txBody>
      </p:sp>
      <p:sp>
        <p:nvSpPr>
          <p:cNvPr id="7885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B2E0B00-C623-42F1-9C1C-577E38C4CF58}" type="slidenum">
              <a:rPr lang="en-US" altLang="zh-CN" smtClean="0"/>
            </a:fld>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类似于中断</a:t>
            </a:r>
            <a:r>
              <a:rPr lang="en-US" altLang="zh-CN" dirty="0" smtClean="0"/>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是在软件层次上对中断机制的一种模拟，在原理上，一个进程收到一个信号与处理器收到一个中断请求可以说是一样的。</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dirty="0" smtClean="0"/>
          </a:p>
          <a:p>
            <a:r>
              <a:rPr lang="zh-CN" altLang="en-US" dirty="0" smtClean="0"/>
              <a:t>不可靠信号：信号可能丢失</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一个非实时信号诞生后，（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）、如果发现相同的信号已经在目标结构中注册，则不再注册，对于进程来说，相当于不知道本次信号发生，信号丢失；（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）、如果进程的未决信号中没有相同信号，则在进程中注册自己</a:t>
            </a:r>
            <a:endParaRPr lang="zh-CN" altLang="en-US"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信号处理函数的野蛮特性：</a:t>
            </a:r>
            <a:endParaRPr lang="zh-CN" altLang="en-US" dirty="0" smtClean="0"/>
          </a:p>
          <a:p>
            <a:r>
              <a:rPr lang="zh-CN" altLang="en-US" dirty="0" smtClean="0"/>
              <a:t>信号处理函数，是位于当前线程的上下文中，而不是另一个线程</a:t>
            </a:r>
            <a:endParaRPr lang="zh-CN" altLang="en-US" dirty="0" smtClean="0"/>
          </a:p>
          <a:p>
            <a:endParaRPr lang="zh-CN" altLang="en-US" dirty="0" smtClean="0"/>
          </a:p>
          <a:p>
            <a:r>
              <a:rPr lang="zh-CN" altLang="en-US" dirty="0" smtClean="0"/>
              <a:t>信号被捕捉到时，进程正在执行的指令序列会被信号处理程序临时中断。不能判断捕捉到信号时进程在何处执行。</a:t>
            </a:r>
            <a:endParaRPr lang="en-US" altLang="zh-CN" dirty="0" smtClean="0"/>
          </a:p>
          <a:p>
            <a:r>
              <a:rPr lang="zh-CN" altLang="en-US" dirty="0" smtClean="0"/>
              <a:t>信号处理函数及其调用的函数中不能使用静态数据结构！</a:t>
            </a:r>
            <a:endParaRPr lang="en-US" altLang="zh-CN" dirty="0" smtClean="0"/>
          </a:p>
          <a:p>
            <a:r>
              <a:rPr lang="en-US" altLang="zh-CN" dirty="0" err="1" smtClean="0"/>
              <a:t>errno</a:t>
            </a:r>
            <a:r>
              <a:rPr lang="zh-CN" altLang="en-US" dirty="0" smtClean="0"/>
              <a:t>是每个线程共用的，因此在信号处理函数的入口保存</a:t>
            </a:r>
            <a:r>
              <a:rPr lang="en-US" altLang="zh-CN" dirty="0" err="1" smtClean="0"/>
              <a:t>errno</a:t>
            </a:r>
            <a:r>
              <a:rPr lang="zh-CN" altLang="en-US" dirty="0" smtClean="0"/>
              <a:t>的值，并在退出时恢复！</a:t>
            </a:r>
            <a:endParaRPr lang="en-US" altLang="zh-CN" dirty="0" smtClean="0"/>
          </a:p>
          <a:p>
            <a:endParaRPr lang="en-US" altLang="zh-CN" dirty="0" smtClean="0"/>
          </a:p>
          <a:p>
            <a:r>
              <a:rPr lang="zh-CN" altLang="en-US" dirty="0" smtClean="0"/>
              <a:t>思考：可重入与线程安全的关系。</a:t>
            </a:r>
            <a:endParaRPr lang="en-US" altLang="zh-CN" dirty="0" smtClean="0"/>
          </a:p>
          <a:p>
            <a:r>
              <a:rPr lang="en-US" altLang="zh-CN" dirty="0" smtClean="0"/>
              <a:t>• 确保可重入：</a:t>
            </a:r>
            <a:endParaRPr lang="en-US" altLang="zh-CN" dirty="0" smtClean="0"/>
          </a:p>
          <a:p>
            <a:r>
              <a:rPr lang="en-US" altLang="zh-CN" dirty="0" smtClean="0"/>
              <a:t>       要确保函数可重入，需满足以下几个条件：</a:t>
            </a:r>
            <a:endParaRPr lang="en-US" altLang="zh-CN" dirty="0" smtClean="0"/>
          </a:p>
          <a:p>
            <a:r>
              <a:rPr lang="en-US" altLang="zh-CN" dirty="0" smtClean="0"/>
              <a:t>       1、不在函数内部使用静态或全局数据</a:t>
            </a:r>
            <a:endParaRPr lang="en-US" altLang="zh-CN" dirty="0" smtClean="0"/>
          </a:p>
          <a:p>
            <a:r>
              <a:rPr lang="en-US" altLang="zh-CN" dirty="0" smtClean="0"/>
              <a:t>       2、不返回静态或全局数据，所有数据都由函数的调用者提供。</a:t>
            </a:r>
            <a:endParaRPr lang="en-US" altLang="zh-CN" dirty="0" smtClean="0"/>
          </a:p>
          <a:p>
            <a:r>
              <a:rPr lang="en-US" altLang="zh-CN" dirty="0" smtClean="0"/>
              <a:t>       3、使用本地数据，或者通过制作全局数据的本地拷贝来保护全局数据。</a:t>
            </a:r>
            <a:endParaRPr lang="en-US" altLang="zh-CN" dirty="0" smtClean="0"/>
          </a:p>
          <a:p>
            <a:r>
              <a:rPr lang="en-US" altLang="zh-CN" dirty="0" smtClean="0"/>
              <a:t>       4、不调用不可重入函数。</a:t>
            </a:r>
            <a:endParaRPr lang="en-US" altLang="zh-CN" dirty="0" smtClean="0"/>
          </a:p>
          <a:p>
            <a:endParaRPr lang="en-US" altLang="zh-CN" dirty="0" smtClean="0"/>
          </a:p>
          <a:p>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en-US" altLang="zh-CN" sz="1200" b="1" i="0" kern="1200" dirty="0" smtClean="0">
                <a:solidFill>
                  <a:schemeClr val="tx1"/>
                </a:solidFill>
                <a:effectLst/>
                <a:latin typeface="Arial" panose="020B0604020202020204" pitchFamily="34" charset="0"/>
                <a:ea typeface="宋体" panose="02010600030101010101" pitchFamily="2" charset="-122"/>
                <a:cs typeface="+mn-cs"/>
              </a:rPr>
              <a:t>Linux </a:t>
            </a:r>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多线程应用中如何编写安全的信号处理函数</a:t>
            </a:r>
            <a:endParaRPr lang="en-US" altLang="zh-CN" dirty="0" smtClean="0"/>
          </a:p>
          <a:p>
            <a:r>
              <a:rPr lang="en-US" altLang="zh-CN" dirty="0" smtClean="0"/>
              <a:t>http://www.ibm.com/developerworks/cn/linux/l-cn-signalsec/</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anose="020B0604020202020204" pitchFamily="34" charset="0"/>
                <a:ea typeface="宋体" panose="02010600030101010101" pitchFamily="2" charset="-122"/>
                <a:cs typeface="+mn-cs"/>
              </a:rPr>
              <a:t>利用</a:t>
            </a:r>
            <a:r>
              <a:rPr lang="en-US" altLang="zh-CN" sz="1200" b="0" i="0" kern="1200" dirty="0" smtClean="0">
                <a:solidFill>
                  <a:schemeClr val="tx1"/>
                </a:solidFill>
                <a:latin typeface="Arial" panose="020B0604020202020204" pitchFamily="34" charset="0"/>
                <a:ea typeface="宋体" panose="02010600030101010101" pitchFamily="2" charset="-122"/>
                <a:cs typeface="+mn-cs"/>
              </a:rPr>
              <a:t>CPU</a:t>
            </a:r>
            <a:r>
              <a:rPr lang="zh-CN" altLang="en-US" sz="1200" b="0" i="0" kern="1200" dirty="0" smtClean="0">
                <a:solidFill>
                  <a:schemeClr val="tx1"/>
                </a:solidFill>
                <a:latin typeface="Arial" panose="020B0604020202020204" pitchFamily="34" charset="0"/>
                <a:ea typeface="宋体" panose="02010600030101010101" pitchFamily="2" charset="-122"/>
                <a:cs typeface="+mn-cs"/>
              </a:rPr>
              <a:t>的基本单位：</a:t>
            </a:r>
            <a:r>
              <a:rPr lang="en-US" altLang="zh-CN" sz="1200" b="0" i="0" kern="1200" dirty="0" smtClean="0">
                <a:solidFill>
                  <a:schemeClr val="tx1"/>
                </a:solidFill>
                <a:latin typeface="Arial" panose="020B0604020202020204" pitchFamily="34" charset="0"/>
                <a:ea typeface="宋体" panose="02010600030101010101" pitchFamily="2" charset="-122"/>
                <a:cs typeface="+mn-cs"/>
              </a:rPr>
              <a:t>CPU</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每个核，在特定时刻，只能可运行一个线线程。</a:t>
            </a:r>
            <a:endParaRPr lang="en-US" altLang="zh-CN" sz="1200" b="0" i="0" kern="1200" dirty="0" smtClean="0">
              <a:solidFill>
                <a:schemeClr val="tx1"/>
              </a:solidFill>
              <a:latin typeface="Arial" panose="020B0604020202020204" pitchFamily="34" charset="0"/>
              <a:ea typeface="宋体" panose="02010600030101010101" pitchFamily="2" charset="-122"/>
              <a:cs typeface="+mn-cs"/>
            </a:endParaRPr>
          </a:p>
          <a:p>
            <a:endParaRPr lang="en-US" altLang="zh-CN" dirty="0" smtClean="0"/>
          </a:p>
          <a:p>
            <a:r>
              <a:rPr lang="zh-CN" altLang="en-US" dirty="0" smtClean="0"/>
              <a:t>举例说明资源共享，还是用帐户的例子。</a:t>
            </a:r>
            <a:endParaRPr lang="en-US" altLang="zh-CN" dirty="0" smtClean="0"/>
          </a:p>
          <a:p>
            <a:r>
              <a:rPr lang="zh-CN" altLang="en-US" dirty="0" smtClean="0"/>
              <a:t>结婚以后，老婆说“</a:t>
            </a:r>
            <a:r>
              <a:rPr lang="en-US" altLang="zh-CN" dirty="0" smtClean="0"/>
              <a:t>XXX</a:t>
            </a:r>
            <a:r>
              <a:rPr lang="zh-CN" altLang="en-US" dirty="0" smtClean="0"/>
              <a:t>，把银行卡密码交出来”，于是我的帐户资源就和老婆共享。</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进程运行时，默认有一个主线程。</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dirty="0" smtClean="0"/>
          </a:p>
          <a:p>
            <a:r>
              <a:rPr lang="zh-CN" altLang="en-US" dirty="0" smtClean="0">
                <a:solidFill>
                  <a:srgbClr val="00B0F0"/>
                </a:solidFill>
              </a:rPr>
              <a:t>线程中直接调用</a:t>
            </a:r>
            <a:r>
              <a:rPr lang="en-US" altLang="zh-CN" dirty="0" smtClean="0">
                <a:solidFill>
                  <a:srgbClr val="00B0F0"/>
                </a:solidFill>
              </a:rPr>
              <a:t>exit</a:t>
            </a:r>
            <a:r>
              <a:rPr lang="zh-CN" altLang="en-US" dirty="0" smtClean="0">
                <a:solidFill>
                  <a:srgbClr val="00B0F0"/>
                </a:solidFill>
              </a:rPr>
              <a:t>，会怎么样？ </a:t>
            </a:r>
            <a:r>
              <a:rPr lang="en-US" altLang="zh-CN" dirty="0" smtClean="0">
                <a:solidFill>
                  <a:srgbClr val="00B0F0"/>
                </a:solidFill>
              </a:rPr>
              <a:t>-- </a:t>
            </a:r>
            <a:r>
              <a:rPr lang="zh-CN" altLang="en-US" dirty="0" smtClean="0">
                <a:solidFill>
                  <a:srgbClr val="00B0F0"/>
                </a:solidFill>
              </a:rPr>
              <a:t>线程所在的整个进程退出</a:t>
            </a:r>
            <a:endParaRPr lang="en-US" altLang="zh-CN" dirty="0" smtClean="0">
              <a:solidFill>
                <a:srgbClr val="00B0F0"/>
              </a:solidFill>
            </a:endParaRPr>
          </a:p>
          <a:p>
            <a:r>
              <a:rPr lang="zh-CN" altLang="en-US" dirty="0" smtClean="0">
                <a:solidFill>
                  <a:srgbClr val="00B0F0"/>
                </a:solidFill>
              </a:rPr>
              <a:t>其他线程未运行结束时，主线程运行结束，会怎么样？ </a:t>
            </a:r>
            <a:r>
              <a:rPr lang="en-US" altLang="zh-CN" dirty="0" smtClean="0">
                <a:solidFill>
                  <a:srgbClr val="00B0F0"/>
                </a:solidFill>
              </a:rPr>
              <a:t>-- </a:t>
            </a:r>
            <a:r>
              <a:rPr lang="zh-CN" altLang="en-US" dirty="0" smtClean="0">
                <a:solidFill>
                  <a:srgbClr val="00B0F0"/>
                </a:solidFill>
              </a:rPr>
              <a:t>整个进程结束</a:t>
            </a: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分离线程：线程结束时自动释放相关的资源。使用场景：不关心线程的结束状态。</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baseline="0" dirty="0" smtClean="0"/>
              <a:t>非分离线程：线程结束后，在被其他线程回收之前，它的相关资源（比如栈）是不被释放的。使用场景：需要知道线程的结束状态。（可结合的）</a:t>
            </a:r>
            <a:endParaRPr lang="en-US" altLang="zh-CN" baseline="0" dirty="0" smtClean="0"/>
          </a:p>
          <a:p>
            <a:r>
              <a:rPr lang="zh-CN" altLang="en-US" baseline="0" dirty="0" smtClean="0"/>
              <a:t>默认线程是被创建成可结合的，</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为了避免存储器泄漏，需要被显示地回收，即需要调用</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pthread_join</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；或者调用</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pthread_detach</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函数被分离，该函数用于分离可结合线程</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baseline="0" dirty="0" smtClean="0"/>
          </a:p>
          <a:p>
            <a:endParaRPr lang="en-US" altLang="zh-CN" baseline="0" dirty="0" smtClean="0">
              <a:solidFill>
                <a:schemeClr val="tx1"/>
              </a:solidFill>
            </a:endParaRPr>
          </a:p>
          <a:p>
            <a:r>
              <a:rPr lang="zh-CN" altLang="en-US" dirty="0" smtClean="0">
                <a:solidFill>
                  <a:schemeClr val="tx1"/>
                </a:solidFill>
              </a:rPr>
              <a:t>要</a:t>
            </a:r>
            <a:r>
              <a:rPr lang="en-US" altLang="zh-CN" dirty="0" smtClean="0">
                <a:solidFill>
                  <a:schemeClr val="tx1"/>
                </a:solidFill>
              </a:rPr>
              <a:t>join</a:t>
            </a:r>
            <a:r>
              <a:rPr lang="zh-CN" altLang="en-US" dirty="0" smtClean="0">
                <a:solidFill>
                  <a:schemeClr val="tx1"/>
                </a:solidFill>
              </a:rPr>
              <a:t>的线程不存在或已经结束，怎么办？ </a:t>
            </a:r>
            <a:r>
              <a:rPr lang="en-US" altLang="zh-CN" dirty="0" smtClean="0">
                <a:solidFill>
                  <a:schemeClr val="tx1"/>
                </a:solidFill>
              </a:rPr>
              <a:t>- </a:t>
            </a:r>
            <a:r>
              <a:rPr lang="zh-CN" altLang="en-US" dirty="0" smtClean="0">
                <a:solidFill>
                  <a:schemeClr val="tx1"/>
                </a:solidFill>
              </a:rPr>
              <a:t>如果</a:t>
            </a:r>
            <a:r>
              <a:rPr lang="en-US" altLang="zh-CN" dirty="0" smtClean="0">
                <a:solidFill>
                  <a:schemeClr val="tx1"/>
                </a:solidFill>
              </a:rPr>
              <a:t>join</a:t>
            </a:r>
            <a:r>
              <a:rPr lang="zh-CN" altLang="en-US" dirty="0" smtClean="0">
                <a:solidFill>
                  <a:schemeClr val="tx1"/>
                </a:solidFill>
              </a:rPr>
              <a:t>的线程不存在，按照</a:t>
            </a:r>
            <a:r>
              <a:rPr lang="en-US" altLang="zh-CN" dirty="0" smtClean="0">
                <a:solidFill>
                  <a:schemeClr val="tx1"/>
                </a:solidFill>
              </a:rPr>
              <a:t>POSIX</a:t>
            </a:r>
            <a:r>
              <a:rPr lang="zh-CN" altLang="en-US" dirty="0" smtClean="0">
                <a:solidFill>
                  <a:schemeClr val="tx1"/>
                </a:solidFill>
              </a:rPr>
              <a:t>标准，</a:t>
            </a:r>
            <a:r>
              <a:rPr lang="en-US" altLang="zh-CN" dirty="0" err="1" smtClean="0">
                <a:solidFill>
                  <a:schemeClr val="tx1"/>
                </a:solidFill>
              </a:rPr>
              <a:t>retval</a:t>
            </a:r>
            <a:r>
              <a:rPr lang="zh-CN" altLang="en-US" dirty="0" smtClean="0">
                <a:solidFill>
                  <a:schemeClr val="tx1"/>
                </a:solidFill>
              </a:rPr>
              <a:t>参数应该返回一个特定值，但是在</a:t>
            </a:r>
            <a:r>
              <a:rPr lang="en-US" altLang="zh-CN" dirty="0" smtClean="0">
                <a:solidFill>
                  <a:schemeClr val="tx1"/>
                </a:solidFill>
              </a:rPr>
              <a:t>RGOS</a:t>
            </a:r>
            <a:r>
              <a:rPr lang="zh-CN" altLang="en-US" dirty="0" smtClean="0">
                <a:solidFill>
                  <a:schemeClr val="tx1"/>
                </a:solidFill>
              </a:rPr>
              <a:t>中，会导致进程终止。</a:t>
            </a:r>
            <a:endParaRPr lang="zh-CN" altLang="en-US" dirty="0" smtClean="0">
              <a:solidFill>
                <a:schemeClr val="tx1"/>
              </a:solidFill>
            </a:endParaRPr>
          </a:p>
          <a:p>
            <a:endParaRPr lang="zh-CN" altLang="en-US" dirty="0" smtClean="0">
              <a:solidFill>
                <a:schemeClr val="tx1"/>
              </a:solidFill>
            </a:endParaRPr>
          </a:p>
          <a:p>
            <a:pPr marL="0" marR="0" lvl="3" indent="0" algn="l" defTabSz="914400" rtl="0" eaLnBrk="0" fontAlgn="base" latinLnBrk="0" hangingPunct="0">
              <a:lnSpc>
                <a:spcPct val="100000"/>
              </a:lnSpc>
              <a:spcBef>
                <a:spcPct val="30000"/>
              </a:spcBef>
              <a:spcAft>
                <a:spcPct val="0"/>
              </a:spcAft>
              <a:buClrTx/>
              <a:buSzTx/>
              <a:buFontTx/>
              <a:buNone/>
              <a:defRPr/>
            </a:pPr>
            <a:r>
              <a:rPr lang="zh-CN" altLang="en-US" dirty="0" smtClean="0">
                <a:solidFill>
                  <a:schemeClr val="tx1"/>
                </a:solidFill>
              </a:rPr>
              <a:t>问题：如果某个线程即不</a:t>
            </a:r>
            <a:r>
              <a:rPr lang="en-US" altLang="zh-CN" dirty="0" smtClean="0">
                <a:solidFill>
                  <a:schemeClr val="tx1"/>
                </a:solidFill>
              </a:rPr>
              <a:t>detach</a:t>
            </a:r>
            <a:r>
              <a:rPr lang="zh-CN" altLang="en-US" dirty="0" smtClean="0">
                <a:solidFill>
                  <a:schemeClr val="tx1"/>
                </a:solidFill>
              </a:rPr>
              <a:t>也不</a:t>
            </a:r>
            <a:r>
              <a:rPr lang="en-US" altLang="zh-CN" dirty="0" smtClean="0">
                <a:solidFill>
                  <a:schemeClr val="tx1"/>
                </a:solidFill>
              </a:rPr>
              <a:t>join</a:t>
            </a:r>
            <a:r>
              <a:rPr lang="zh-CN" altLang="en-US" dirty="0" smtClean="0">
                <a:solidFill>
                  <a:schemeClr val="tx1"/>
                </a:solidFill>
              </a:rPr>
              <a:t>，会有什么后果。线程资源泄漏。</a:t>
            </a:r>
            <a:endParaRPr lang="zh-CN" altLang="en-US" dirty="0" smtClean="0">
              <a:solidFill>
                <a:schemeClr val="tx1"/>
              </a:solidFill>
            </a:endParaRPr>
          </a:p>
          <a:p>
            <a:endParaRPr lang="en-US" altLang="zh-CN" dirty="0" smtClean="0">
              <a:solidFill>
                <a:srgbClr val="00B0F0"/>
              </a:solidFill>
            </a:endParaRPr>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线程安全：多个线程并发调用某个函数，都可以得到正确的结果。</a:t>
            </a:r>
            <a:r>
              <a:rPr lang="zh-CN" altLang="en-US" sz="1200" b="0" i="0" kern="1200" dirty="0" smtClean="0">
                <a:solidFill>
                  <a:schemeClr val="tx1"/>
                </a:solidFill>
                <a:latin typeface="Arial" panose="020B0604020202020204" pitchFamily="34" charset="0"/>
                <a:ea typeface="宋体" panose="02010600030101010101" pitchFamily="2" charset="-122"/>
                <a:cs typeface="+mn-cs"/>
              </a:rPr>
              <a:t>一个函数被称为线程安全的，当且仅当被多个并发线程反复调用时，它会一直产生正确的结果。 </a:t>
            </a:r>
            <a:endParaRPr lang="en-US" altLang="zh-CN" dirty="0" smtClean="0"/>
          </a:p>
          <a:p>
            <a:endParaRPr lang="en-US" altLang="zh-CN" dirty="0" smtClean="0"/>
          </a:p>
          <a:p>
            <a:r>
              <a:rPr lang="zh-CN" altLang="en-US" dirty="0" smtClean="0"/>
              <a:t>什么样的函数不是</a:t>
            </a:r>
            <a:r>
              <a:rPr lang="en-US" altLang="zh-CN" dirty="0" err="1" smtClean="0"/>
              <a:t>thread_safe</a:t>
            </a:r>
            <a:r>
              <a:rPr lang="zh-CN" altLang="en-US" dirty="0" smtClean="0"/>
              <a:t>的：使用多个</a:t>
            </a:r>
            <a:r>
              <a:rPr lang="en-US" altLang="zh-CN" dirty="0" smtClean="0"/>
              <a:t>thread</a:t>
            </a:r>
            <a:r>
              <a:rPr lang="zh-CN" altLang="en-US" dirty="0" smtClean="0"/>
              <a:t>共享</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的全局或静态变量；函数中调用了非</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thread_safe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的子函数。</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如何解决：使用</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mutex</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；不使用全局或静态变量（将函数变为</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reentrant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函数）；</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Thread-specific data</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技术（不细介绍）</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可重入和线程安全的区别：</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http://blog.csdn.net/miaoshaohoa/article/details/9618481</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临界资源：</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每次仅允许一个线程访问的资源。比如：打印机、全局共享变量、共享缓冲区等。</a:t>
            </a:r>
            <a:endParaRPr lang="en-US" altLang="zh-CN" dirty="0" smtClean="0"/>
          </a:p>
          <a:p>
            <a:r>
              <a:rPr lang="zh-CN" altLang="en-US" dirty="0" smtClean="0"/>
              <a:t>临界区（</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Critical Section</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：线程中访问临界资源的代码片段，并且该代码片段的执行必须是原子性的。</a:t>
            </a:r>
            <a:endParaRPr lang="en-US" altLang="zh-CN" dirty="0" smtClean="0"/>
          </a:p>
          <a:p>
            <a:endParaRPr lang="en-US" altLang="zh-CN" dirty="0" smtClean="0"/>
          </a:p>
          <a:p>
            <a:r>
              <a:rPr lang="zh-CN" altLang="en-US" dirty="0" smtClean="0">
                <a:solidFill>
                  <a:srgbClr val="00B0F0"/>
                </a:solidFill>
              </a:rPr>
              <a:t>试图加锁一个已经</a:t>
            </a:r>
            <a:r>
              <a:rPr lang="en-US" altLang="zh-CN" dirty="0" smtClean="0">
                <a:solidFill>
                  <a:srgbClr val="00B0F0"/>
                </a:solidFill>
              </a:rPr>
              <a:t>Locked</a:t>
            </a:r>
            <a:r>
              <a:rPr lang="zh-CN" altLang="en-US" dirty="0" smtClean="0">
                <a:solidFill>
                  <a:srgbClr val="00B0F0"/>
                </a:solidFill>
              </a:rPr>
              <a:t>的互斥量时，会怎么样？ </a:t>
            </a:r>
            <a:r>
              <a:rPr lang="en-US" altLang="zh-CN" dirty="0" smtClean="0">
                <a:solidFill>
                  <a:srgbClr val="00B0F0"/>
                </a:solidFill>
              </a:rPr>
              <a:t>- </a:t>
            </a:r>
            <a:r>
              <a:rPr lang="zh-CN" altLang="en-US" dirty="0" smtClean="0">
                <a:solidFill>
                  <a:srgbClr val="00B0F0"/>
                </a:solidFill>
              </a:rPr>
              <a:t>挂起</a:t>
            </a:r>
            <a:r>
              <a:rPr lang="en-US" altLang="zh-CN" dirty="0" smtClean="0">
                <a:solidFill>
                  <a:srgbClr val="00B0F0"/>
                </a:solidFill>
              </a:rPr>
              <a:t>or</a:t>
            </a:r>
            <a:r>
              <a:rPr lang="zh-CN" altLang="en-US" dirty="0" smtClean="0">
                <a:solidFill>
                  <a:srgbClr val="00B0F0"/>
                </a:solidFill>
              </a:rPr>
              <a:t>直接返回</a:t>
            </a:r>
            <a:endParaRPr lang="en-US" altLang="zh-CN" dirty="0" smtClean="0">
              <a:solidFill>
                <a:srgbClr val="00B0F0"/>
              </a:solidFill>
            </a:endParaRPr>
          </a:p>
          <a:p>
            <a:r>
              <a:rPr lang="zh-CN" altLang="en-US" dirty="0" smtClean="0">
                <a:solidFill>
                  <a:srgbClr val="00B0F0"/>
                </a:solidFill>
              </a:rPr>
              <a:t>多个线程等待同一个互斥量解锁时，谁会最后成功获得锁？ </a:t>
            </a:r>
            <a:r>
              <a:rPr lang="en-US" altLang="zh-CN" dirty="0" smtClean="0">
                <a:solidFill>
                  <a:srgbClr val="00B0F0"/>
                </a:solidFill>
              </a:rPr>
              <a:t>- </a:t>
            </a:r>
            <a:r>
              <a:rPr lang="zh-CN" altLang="en-US" dirty="0" smtClean="0">
                <a:solidFill>
                  <a:srgbClr val="00B0F0"/>
                </a:solidFill>
              </a:rPr>
              <a:t>不能做假设</a:t>
            </a:r>
            <a:endParaRPr lang="en-US" altLang="zh-CN" dirty="0" smtClean="0">
              <a:solidFill>
                <a:srgbClr val="00B0F0"/>
              </a:solidFill>
            </a:endParaRPr>
          </a:p>
          <a:p>
            <a:endParaRPr lang="en-US" altLang="zh-CN" b="1" dirty="0" smtClean="0">
              <a:solidFill>
                <a:srgbClr val="00B0F0"/>
              </a:solidFill>
            </a:endParaRPr>
          </a:p>
          <a:p>
            <a:r>
              <a:rPr lang="zh-CN" altLang="en-US" dirty="0" smtClean="0"/>
              <a:t>每个共享变量对应一个互斥量 </a:t>
            </a:r>
            <a:r>
              <a:rPr lang="en-US" altLang="zh-CN" dirty="0" smtClean="0"/>
              <a:t>– </a:t>
            </a:r>
            <a:r>
              <a:rPr lang="zh-CN" altLang="en-US" dirty="0" smtClean="0"/>
              <a:t>互斥量太多，容易导致死锁</a:t>
            </a:r>
            <a:endParaRPr lang="en-US" altLang="zh-CN" dirty="0" smtClean="0"/>
          </a:p>
          <a:p>
            <a:r>
              <a:rPr lang="zh-CN" altLang="en-US" dirty="0" smtClean="0"/>
              <a:t>所有共享变量对应一个互斥量 </a:t>
            </a:r>
            <a:r>
              <a:rPr lang="en-US" altLang="zh-CN" dirty="0" smtClean="0"/>
              <a:t>– </a:t>
            </a:r>
            <a:r>
              <a:rPr lang="zh-CN" altLang="en-US" dirty="0" smtClean="0"/>
              <a:t>需要保护的临界区太大，互斥粒度太大</a:t>
            </a:r>
            <a:endParaRPr lang="zh-CN" altLang="en-US" b="1"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a:noFill/>
        </p:spPr>
        <p:txBody>
          <a:bodyPr/>
          <a:lstStyle/>
          <a:p>
            <a:pPr marL="0" lvl="1" eaLnBrk="1" hangingPunct="1"/>
            <a:r>
              <a:rPr lang="zh-CN" altLang="en-US" dirty="0" smtClean="0"/>
              <a:t>提问：大家理解的操作系统是什么样的？</a:t>
            </a:r>
            <a:endParaRPr lang="en-US" altLang="zh-CN" dirty="0" smtClean="0"/>
          </a:p>
          <a:p>
            <a:pPr marL="0" lvl="1" eaLnBrk="1" hangingPunct="1"/>
            <a:endParaRPr lang="en-US" altLang="zh-CN" dirty="0" smtClean="0"/>
          </a:p>
          <a:p>
            <a:pPr marL="0" lvl="1" eaLnBrk="1" hangingPunct="1"/>
            <a:r>
              <a:rPr lang="zh-CN" altLang="en-US" dirty="0" smtClean="0"/>
              <a:t>抽象：</a:t>
            </a:r>
            <a:endParaRPr lang="en-US" altLang="zh-CN" dirty="0" smtClean="0"/>
          </a:p>
          <a:p>
            <a:pPr marL="0" lvl="1" eaLnBrk="1" hangingPunct="1"/>
            <a:endParaRPr lang="en-US" altLang="zh-CN" dirty="0" smtClean="0"/>
          </a:p>
          <a:p>
            <a:pPr marL="0" lvl="1" eaLnBrk="1" hangingPunct="1"/>
            <a:r>
              <a:rPr lang="zh-CN" altLang="en-US" dirty="0" smtClean="0"/>
              <a:t>存储</a:t>
            </a:r>
            <a:r>
              <a:rPr lang="zh-CN" altLang="en-US" baseline="0" dirty="0" smtClean="0"/>
              <a:t> </a:t>
            </a:r>
            <a:r>
              <a:rPr lang="en-US" altLang="zh-CN" baseline="0" dirty="0" smtClean="0">
                <a:sym typeface="Wingdings" panose="05000000000000000000" pitchFamily="2" charset="2"/>
              </a:rPr>
              <a:t> </a:t>
            </a:r>
            <a:r>
              <a:rPr lang="zh-CN" altLang="en-US" baseline="0" dirty="0" smtClean="0">
                <a:sym typeface="Wingdings" panose="05000000000000000000" pitchFamily="2" charset="2"/>
              </a:rPr>
              <a:t>文件系统</a:t>
            </a:r>
            <a:endParaRPr lang="en-US" altLang="zh-CN" baseline="0" dirty="0" smtClean="0">
              <a:sym typeface="Wingdings" panose="05000000000000000000" pitchFamily="2" charset="2"/>
            </a:endParaRPr>
          </a:p>
          <a:p>
            <a:pPr marL="0" lvl="1" eaLnBrk="1" hangingPunct="1"/>
            <a:r>
              <a:rPr lang="zh-CN" altLang="en-US" baseline="0" dirty="0" smtClean="0">
                <a:sym typeface="Wingdings" panose="05000000000000000000" pitchFamily="2" charset="2"/>
              </a:rPr>
              <a:t>网卡 </a:t>
            </a:r>
            <a:r>
              <a:rPr lang="en-US" altLang="zh-CN" baseline="0" dirty="0" smtClean="0">
                <a:sym typeface="Wingdings" panose="05000000000000000000" pitchFamily="2" charset="2"/>
              </a:rPr>
              <a:t>-&gt; socket</a:t>
            </a:r>
            <a:endParaRPr lang="en-US" altLang="zh-CN" baseline="0" dirty="0" smtClean="0">
              <a:sym typeface="Wingdings" panose="05000000000000000000" pitchFamily="2" charset="2"/>
            </a:endParaRPr>
          </a:p>
          <a:p>
            <a:pPr marL="0" lvl="1" eaLnBrk="1" hangingPunct="1"/>
            <a:r>
              <a:rPr lang="zh-CN" altLang="en-US" dirty="0" smtClean="0"/>
              <a:t>键盘 </a:t>
            </a:r>
            <a:r>
              <a:rPr lang="en-US" altLang="zh-CN" dirty="0" smtClean="0"/>
              <a:t>-&gt; </a:t>
            </a:r>
            <a:r>
              <a:rPr lang="zh-CN" altLang="en-US" dirty="0" smtClean="0"/>
              <a:t>中断</a:t>
            </a:r>
            <a:endParaRPr lang="en-US" altLang="zh-CN" dirty="0" smtClean="0"/>
          </a:p>
          <a:p>
            <a:pPr marL="0" lvl="1" eaLnBrk="1" hangingPunct="1"/>
            <a:r>
              <a:rPr lang="en-US" altLang="zh-CN" dirty="0" err="1" smtClean="0"/>
              <a:t>Cpu</a:t>
            </a:r>
            <a:r>
              <a:rPr lang="en-US" altLang="zh-CN" dirty="0" smtClean="0"/>
              <a:t> -&gt; </a:t>
            </a:r>
            <a:r>
              <a:rPr lang="zh-CN" altLang="en-US" dirty="0" smtClean="0"/>
              <a:t>线程调度</a:t>
            </a:r>
            <a:endParaRPr lang="en-US" altLang="zh-CN" dirty="0" smtClean="0"/>
          </a:p>
          <a:p>
            <a:pPr marL="0" lvl="1" eaLnBrk="1" hangingPunct="1"/>
            <a:endParaRPr lang="en-US" altLang="zh-CN" dirty="0" smtClean="0"/>
          </a:p>
          <a:p>
            <a:pPr marL="0" lvl="1" eaLnBrk="1" hangingPunct="1"/>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另外一种比喻：</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如果把计算机硬件比喻成一台汽车，那么发动机，离合器，变速杆什么的就象是操作系统，驾驶人并不知道汽车如何工作，但是通过汽车提供给我们的接口（方向盘，油门，刹车等）就可以让汽车想怎么开就怎么开，因此我们可以说操作系统全面接管硬件，使用人不必知道硬件如何工作，只要利用操作系统接口去操作硬件就完成硬件操作。应用软件就是基于操作系统之上的一层软件，利用操作系统来实现特定的应用。如果再接合上面的例子来说，如驾驶车辆表演各种节目，那么节目的编排就是应用软件。</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操作系统与应用程序的关系：用</a:t>
            </a:r>
            <a:r>
              <a:rPr lang="en-US" altLang="zh-CN" dirty="0" smtClean="0"/>
              <a:t>QQ</a:t>
            </a:r>
            <a:r>
              <a:rPr lang="zh-CN" altLang="en-US" dirty="0" smtClean="0"/>
              <a:t>做比喻。</a:t>
            </a:r>
            <a:r>
              <a:rPr lang="en-US" altLang="zh-CN" dirty="0" smtClean="0"/>
              <a:t>QQ</a:t>
            </a:r>
            <a:r>
              <a:rPr lang="zh-CN" altLang="en-US" dirty="0" smtClean="0"/>
              <a:t>需要记录</a:t>
            </a:r>
            <a:r>
              <a:rPr lang="en-US" altLang="zh-CN" baseline="0" dirty="0" smtClean="0"/>
              <a:t>log</a:t>
            </a:r>
            <a:r>
              <a:rPr lang="zh-CN" altLang="en-US" baseline="0" dirty="0" smtClean="0"/>
              <a:t>文件，需要发送网络包，需要在屏幕上做显示，都需要访问硬件，依赖操作系统的支持。</a:t>
            </a:r>
            <a:endParaRPr lang="en-US" altLang="zh-CN" dirty="0" smtClean="0"/>
          </a:p>
        </p:txBody>
      </p:sp>
      <p:sp>
        <p:nvSpPr>
          <p:cNvPr id="60420"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62806FB-5630-45AC-834C-4080C7FD51A6}" type="slidenum">
              <a:rPr lang="en-US" altLang="zh-CN" smtClean="0"/>
            </a:fld>
            <a:endParaRPr lang="en-US"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defRPr/>
            </a:pPr>
            <a:r>
              <a:rPr lang="zh-CN" altLang="en-US" dirty="0" smtClean="0">
                <a:solidFill>
                  <a:schemeClr val="tx1"/>
                </a:solidFill>
              </a:rPr>
              <a:t>线程对自身已持有的锁进行加锁，会有什么结果？ </a:t>
            </a:r>
            <a:r>
              <a:rPr lang="en-US" altLang="zh-CN" dirty="0" smtClean="0">
                <a:solidFill>
                  <a:schemeClr val="tx1"/>
                </a:solidFill>
              </a:rPr>
              <a:t>-- </a:t>
            </a:r>
            <a:r>
              <a:rPr lang="zh-CN" altLang="en-US" dirty="0" smtClean="0">
                <a:solidFill>
                  <a:schemeClr val="tx1"/>
                </a:solidFill>
              </a:rPr>
              <a:t>死锁</a:t>
            </a:r>
            <a:endParaRPr lang="zh-CN" altLang="en-US" dirty="0" smtClean="0">
              <a:solidFill>
                <a:schemeClr val="tx1"/>
              </a:solidFill>
            </a:endParaRPr>
          </a:p>
          <a:p>
            <a:pPr marL="0" marR="0" lvl="2" indent="0" algn="l" defTabSz="914400" rtl="0" eaLnBrk="0" fontAlgn="base" latinLnBrk="0" hangingPunct="0">
              <a:lnSpc>
                <a:spcPct val="100000"/>
              </a:lnSpc>
              <a:spcBef>
                <a:spcPct val="30000"/>
              </a:spcBef>
              <a:spcAft>
                <a:spcPct val="0"/>
              </a:spcAft>
              <a:buClrTx/>
              <a:buSzTx/>
              <a:buFontTx/>
              <a:buNone/>
              <a:defRPr/>
            </a:pPr>
            <a:r>
              <a:rPr lang="zh-CN" altLang="en-US" dirty="0" smtClean="0">
                <a:solidFill>
                  <a:schemeClr val="tx1"/>
                </a:solidFill>
              </a:rPr>
              <a:t>思考，哲学家吃饭问题</a:t>
            </a:r>
            <a:endParaRPr lang="zh-CN" altLang="en-US" dirty="0" smtClean="0">
              <a:solidFill>
                <a:schemeClr val="tx1"/>
              </a:solidFill>
            </a:endParaRPr>
          </a:p>
          <a:p>
            <a:endParaRPr lang="zh-CN" altLang="en-US" dirty="0" smtClean="0">
              <a:solidFill>
                <a:schemeClr val="tx1"/>
              </a:solidFill>
            </a:endParaRPr>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并发所导致的两个问题：互斥、同步。条件变量是为了解决</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同步</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问题</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zh-CN" altLang="en-US"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餐馆进程中，有两个线程</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（买菜线程）、</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B</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（做菜线程）</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如果用锁、信号量，怎么实现先买菜再做菜？  </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baseline="0" dirty="0" smtClean="0">
                <a:solidFill>
                  <a:schemeClr val="tx1"/>
                </a:solidFill>
                <a:effectLst/>
                <a:latin typeface="Arial" panose="020B0604020202020204" pitchFamily="34" charset="0"/>
                <a:ea typeface="宋体" panose="02010600030101010101" pitchFamily="2" charset="-122"/>
                <a:cs typeface="+mn-cs"/>
              </a:rPr>
              <a:t> -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（打开冰箱，买菜，把菜放入冰箱，关上冰箱）；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B</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（打开冰箱，拿出菜，关上冰箱，做菜）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如果</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没来上班，</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B</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怎么办？</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条件变量通常和互斥量一起使用。互斥量阻止并发访问共享变量，条件变量用于通告变量状态的改变。</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条件变量最主要的操作就是通告和等待。通告操作是对一个或多个等待的线程通告条件变量状态的改变。等待操作表示阻塞住，直到接收到一个这样的通告。</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zh-CN" sz="1200" b="0" i="0" kern="1200" dirty="0" smtClean="0">
                <a:solidFill>
                  <a:schemeClr val="tx1"/>
                </a:solidFill>
                <a:effectLst/>
                <a:latin typeface="Arial" panose="020B0604020202020204" pitchFamily="34" charset="0"/>
                <a:ea typeface="宋体" panose="02010600030101010101" pitchFamily="2" charset="-122"/>
                <a:cs typeface="+mn-cs"/>
              </a:rPr>
              <a:t>不用条件变量时</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zh-CN" sz="1200" b="0" i="0" kern="1200" dirty="0" smtClean="0">
                <a:solidFill>
                  <a:schemeClr val="tx1"/>
                </a:solidFill>
                <a:effectLst/>
                <a:latin typeface="Arial" panose="020B0604020202020204" pitchFamily="34" charset="0"/>
                <a:ea typeface="宋体" panose="02010600030101010101" pitchFamily="2" charset="-122"/>
                <a:cs typeface="+mn-cs"/>
              </a:rPr>
              <a:t>等待变化的代码可能是这样的。</a:t>
            </a:r>
            <a:endParaRPr lang="zh-CN"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while(1) {</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lock</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food_num = g_food_num;</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unlock</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if (food_num &lt;= 0) {</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continue;</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zh-CN" sz="1200" b="0" i="0" kern="1200" dirty="0" smtClean="0">
                <a:solidFill>
                  <a:schemeClr val="tx1"/>
                </a:solidFill>
                <a:effectLst/>
                <a:latin typeface="Arial" panose="020B0604020202020204" pitchFamily="34" charset="0"/>
                <a:ea typeface="宋体" panose="02010600030101010101" pitchFamily="2" charset="-122"/>
                <a:cs typeface="+mn-cs"/>
              </a:rPr>
              <a:t>以上代码对线程资源是一种浪费。</a:t>
            </a:r>
            <a:endParaRPr lang="zh-CN"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1" i="0" kern="1200" dirty="0" smtClean="0">
                <a:solidFill>
                  <a:schemeClr val="tx1"/>
                </a:solidFill>
                <a:latin typeface="Arial" panose="020B0604020202020204" pitchFamily="34" charset="0"/>
                <a:ea typeface="宋体" panose="02010600030101010101" pitchFamily="2" charset="-122"/>
                <a:cs typeface="+mn-cs"/>
              </a:rPr>
              <a:t>条件变量存在的核心意义：条件变量用在某个线程需要在某种条件才去保护它将要操作的临界区的情况下，从而避免了线程不断轮询检查该条件是否成立而降低效率的情况，这是实现了效率提高。</a:t>
            </a:r>
            <a:endParaRPr lang="en-US" altLang="zh-CN" sz="1200" b="1" i="0" kern="1200" dirty="0" smtClean="0">
              <a:solidFill>
                <a:schemeClr val="tx1"/>
              </a:solidFill>
              <a:effectLst/>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条件变量通常和互斥量一起使用。互斥量阻止并发访问共享变量，条件变量用于通告变量状态的改变。</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条件变量最主要的操作就是通告和等待。通告操作是对一个或多个等待的线程通告条件变量状态的改变。等待操作表示阻塞住，直到接收到一个这样的通告。</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Pthread_cond_wait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中的隐含操作是，释放锁，尝试等待条件变量完成。</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dirty="0" smtClean="0"/>
              <a:t>signal</a:t>
            </a:r>
            <a:r>
              <a:rPr lang="zh-CN" altLang="en-US" dirty="0" smtClean="0"/>
              <a:t>：至少一个阻塞等待的线程被唤醒</a:t>
            </a:r>
            <a:endParaRPr lang="en-US" altLang="zh-CN" dirty="0" smtClean="0"/>
          </a:p>
          <a:p>
            <a:r>
              <a:rPr lang="en-US" altLang="zh-CN" dirty="0" smtClean="0"/>
              <a:t>broadcast</a:t>
            </a:r>
            <a:r>
              <a:rPr lang="zh-CN" altLang="en-US" dirty="0" smtClean="0"/>
              <a:t>：所有阻塞等待的线程被唤醒（被唤醒的顺序不确定）</a:t>
            </a:r>
            <a:endParaRPr lang="en-US" altLang="zh-CN" dirty="0" smtClean="0"/>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pthread_cond_signal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用在只需要唤醒一个等待线程去处理条件变化</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，并且哪个线程被唤醒都无所谓的时候使用。</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这个典型场景在所有的等待线程被设计去处理完全相同的任务的时候出现。这种情况下</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pthread_cond_signal</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更有效。</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pthread_cond_broadcast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处理等待线程被设计为执行不同任务（这种情况下，它们可能与条件变量有一些预先的不同的关联）的场景。</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条件变量通常和互斥量一起使用。互斥量阻止并发访问共享变量，条件变量用于通告变量状态的改变。</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条件变量最主要的操作就是通告和等待。通告操作是对一个或多个等待的线程通告条件变量状态的改变。等待操作表示阻塞住，直到接收到一个这样的通告。</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条件变量没有保持状态信息，交流应用程序的状态是很简单的。如果没有线程在条件变量被通告的时候在等待，那么通告将会丢失。</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defRPr/>
            </a:pP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pthread_cond_wait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调用必须被包含在</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while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循环内，而不是</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if</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语句。这是因为，在从</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pthread_cond_wait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返回之后，并不能保证断言的状态；</a:t>
            </a:r>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（比如有可能唤醒多个线程，先被其它线程消费了。）</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所以，我们必须马上检查断言，并且如果它不是在我们期望的状态，我们将恢复睡眠。我们无法在</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pthread_cond_wait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返回的时候对断言的状态做任何假设，这是因为：其他的线程可能先被唤醒。</a:t>
            </a:r>
            <a:endParaRPr lang="zh-CN" altLang="en-US" dirty="0" smtClean="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参考资料</a:t>
            </a:r>
            <a:endParaRPr lang="en-US" altLang="zh-CN" dirty="0" smtClean="0"/>
          </a:p>
          <a:p>
            <a:r>
              <a:rPr lang="en-US" altLang="zh-CN" dirty="0" smtClean="0"/>
              <a:t>http://www.cnblogs.com/LubinLew/p/POSIX-Timer.html</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睡眠与空操作（</a:t>
            </a:r>
            <a:r>
              <a:rPr lang="en-US" altLang="zh-CN" dirty="0" err="1" smtClean="0"/>
              <a:t>nop</a:t>
            </a:r>
            <a:r>
              <a:rPr lang="zh-CN" altLang="en-US" dirty="0" smtClean="0"/>
              <a:t>）的区别</a:t>
            </a:r>
            <a:r>
              <a:rPr lang="en-US" altLang="zh-CN" dirty="0" smtClean="0"/>
              <a:t>:</a:t>
            </a:r>
            <a:r>
              <a:rPr lang="zh-CN" altLang="en-US" dirty="0" smtClean="0"/>
              <a:t>睡眠会主动让出</a:t>
            </a:r>
            <a:r>
              <a:rPr lang="en-US" altLang="zh-CN" dirty="0" err="1" smtClean="0"/>
              <a:t>cpu</a:t>
            </a:r>
            <a:r>
              <a:rPr lang="zh-CN" altLang="en-US" smtClean="0"/>
              <a:t>资源。</a:t>
            </a:r>
            <a:endParaRPr lang="zh-CN" altLang="en-US" smtClean="0"/>
          </a:p>
          <a:p>
            <a:endParaRPr lang="zh-CN" altLang="en-US" dirty="0"/>
          </a:p>
          <a:p>
            <a:r>
              <a:rPr lang="zh-CN" altLang="en-US" dirty="0"/>
              <a:t>顺带可以讲一下互斥量的实现机制</a:t>
            </a:r>
            <a:endParaRPr lang="zh-CN" altLang="en-US" dirty="0"/>
          </a:p>
          <a:p>
            <a:r>
              <a:rPr lang="zh-CN" altLang="en-US" dirty="0"/>
              <a:t>一部分初学者的想法里，互斥量的伪代码可能是下面这个样子的。这是错的，互斥量在拿不到锁时，不会占用</a:t>
            </a:r>
            <a:r>
              <a:rPr lang="en-US" altLang="zh-CN" dirty="0"/>
              <a:t>cpu</a:t>
            </a:r>
            <a:r>
              <a:rPr lang="zh-CN" altLang="en-US" dirty="0"/>
              <a:t>。（实际上这是</a:t>
            </a:r>
            <a:r>
              <a:rPr lang="en-US" altLang="zh-CN" dirty="0"/>
              <a:t>spinlock</a:t>
            </a:r>
            <a:r>
              <a:rPr lang="zh-CN" altLang="zh-CN" dirty="0"/>
              <a:t>的机制）</a:t>
            </a:r>
            <a:endParaRPr lang="zh-CN" altLang="zh-CN" dirty="0"/>
          </a:p>
          <a:p>
            <a:pPr lvl="1"/>
            <a:r>
              <a:rPr lang="en-US" dirty="0" smtClean="0">
                <a:sym typeface="+mn-ea"/>
              </a:rPr>
              <a:t>void lock(lock)</a:t>
            </a:r>
            <a:br>
              <a:rPr lang="en-US" dirty="0" smtClean="0">
                <a:sym typeface="+mn-ea"/>
              </a:rPr>
            </a:br>
            <a:r>
              <a:rPr lang="en-US" dirty="0" smtClean="0">
                <a:sym typeface="+mn-ea"/>
              </a:rPr>
              <a:t>{</a:t>
            </a:r>
            <a:endParaRPr lang="en-US" dirty="0" smtClean="0"/>
          </a:p>
          <a:p>
            <a:pPr lvl="1"/>
            <a:r>
              <a:rPr lang="en-US" dirty="0" smtClean="0">
                <a:sym typeface="+mn-ea"/>
              </a:rPr>
              <a:t>    while(1) {</a:t>
            </a:r>
            <a:endParaRPr lang="en-US" dirty="0" smtClean="0"/>
          </a:p>
          <a:p>
            <a:pPr lvl="1"/>
            <a:r>
              <a:rPr lang="en-US" dirty="0" smtClean="0">
                <a:sym typeface="+mn-ea"/>
              </a:rPr>
              <a:t>        if (lock-&gt;free) {</a:t>
            </a:r>
            <a:endParaRPr lang="en-US" dirty="0" smtClean="0"/>
          </a:p>
          <a:p>
            <a:pPr lvl="1"/>
            <a:r>
              <a:rPr lang="en-US" dirty="0" smtClean="0">
                <a:sym typeface="+mn-ea"/>
              </a:rPr>
              <a:t>            break;</a:t>
            </a:r>
            <a:endParaRPr lang="en-US" dirty="0" smtClean="0"/>
          </a:p>
          <a:p>
            <a:pPr lvl="1"/>
            <a:r>
              <a:rPr lang="en-US" dirty="0" smtClean="0">
                <a:sym typeface="+mn-ea"/>
              </a:rPr>
              <a:t>        }</a:t>
            </a:r>
            <a:endParaRPr lang="en-US" dirty="0" smtClean="0"/>
          </a:p>
          <a:p>
            <a:pPr lvl="1"/>
            <a:r>
              <a:rPr lang="en-US" dirty="0" smtClean="0">
                <a:sym typeface="+mn-ea"/>
              </a:rPr>
              <a:t>    }</a:t>
            </a:r>
            <a:endParaRPr lang="en-US" dirty="0" smtClean="0"/>
          </a:p>
          <a:p>
            <a:pPr lvl="1"/>
            <a:r>
              <a:rPr lang="en-US" dirty="0" smtClean="0">
                <a:sym typeface="+mn-ea"/>
              </a:rPr>
              <a:t>    lock-&gt;free = false;</a:t>
            </a:r>
            <a:endParaRPr lang="en-US" dirty="0" smtClean="0"/>
          </a:p>
          <a:p>
            <a:pPr lvl="1"/>
            <a:r>
              <a:rPr lang="en-US" dirty="0" smtClean="0">
                <a:sym typeface="+mn-ea"/>
              </a:rPr>
              <a:t>}</a:t>
            </a:r>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演示</a:t>
            </a:r>
            <a:r>
              <a:rPr lang="en-US" altLang="zh-CN" dirty="0" err="1" smtClean="0"/>
              <a:t>gdb</a:t>
            </a:r>
            <a:r>
              <a:rPr lang="zh-CN" altLang="en-US" dirty="0" smtClean="0"/>
              <a:t>的使用</a:t>
            </a:r>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操作系统这么好，给我们带来了这么多好处。那么有什么不好的地方？有什么我们需要注意的吗？</a:t>
            </a:r>
            <a:endParaRPr lang="zh-CN" altLang="en-US" dirty="0" smtClean="0"/>
          </a:p>
          <a:p>
            <a:pPr marL="0" marR="0" lvl="1" indent="0" algn="l" defTabSz="914400" rtl="0" eaLnBrk="1" fontAlgn="base" latinLnBrk="0" hangingPunct="1">
              <a:lnSpc>
                <a:spcPct val="100000"/>
              </a:lnSpc>
              <a:spcBef>
                <a:spcPct val="30000"/>
              </a:spcBef>
              <a:spcAft>
                <a:spcPct val="0"/>
              </a:spcAft>
              <a:buClrTx/>
              <a:buSzTx/>
              <a:buFontTx/>
              <a:buNone/>
              <a:defRPr/>
            </a:pPr>
            <a:endParaRPr lang="zh-CN" altLang="en-US"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单个程序通常不能最大化的发挥处理器性能：程序写多了以后就知道，我们写的大多数程序，都是没有满负荷使用处理器的资源。</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存在着很多的等待，空转。操作系统帮助我们把这些空转的时间片利用起来。</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无操作系统时，祼跑程序，无并发。</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单处理器：把</a:t>
            </a:r>
            <a:r>
              <a:rPr lang="en-US" altLang="zh-CN" dirty="0" err="1" smtClean="0"/>
              <a:t>cpu</a:t>
            </a:r>
            <a:r>
              <a:rPr lang="zh-CN" altLang="en-US" dirty="0" smtClean="0"/>
              <a:t>时间切成许多时间片，</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提问：切成的时间处，分配给线程，还是分配给进程 －－</a:t>
            </a:r>
            <a:r>
              <a:rPr lang="zh-CN" altLang="en-US" baseline="0" dirty="0" smtClean="0"/>
              <a:t> 线程，线程是</a:t>
            </a:r>
            <a:r>
              <a:rPr lang="en-US" altLang="zh-CN" baseline="0" dirty="0" err="1" smtClean="0"/>
              <a:t>cpu</a:t>
            </a:r>
            <a:r>
              <a:rPr lang="zh-CN" altLang="en-US" baseline="0" dirty="0" smtClean="0"/>
              <a:t>调度的基本单位。</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dirty="0" smtClean="0"/>
          </a:p>
        </p:txBody>
      </p:sp>
      <p:sp>
        <p:nvSpPr>
          <p:cNvPr id="60420"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62806FB-5630-45AC-834C-4080C7FD51A6}" type="slidenum">
              <a:rPr lang="en-US" altLang="zh-CN" smtClean="0"/>
            </a:fld>
            <a:endParaRPr lang="en-US"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sz="1200" b="1" dirty="0" err="1" smtClean="0">
                <a:solidFill>
                  <a:srgbClr val="FF0000"/>
                </a:solidFill>
                <a:latin typeface="Consolas" panose="020B0609020204030204" pitchFamily="49" charset="0"/>
                <a:ea typeface="微软雅黑" panose="020B0503020204020204" pitchFamily="34" charset="-122"/>
              </a:rPr>
              <a:t>kthread_stop</a:t>
            </a:r>
            <a:r>
              <a:rPr lang="zh-CN" altLang="en-US" sz="1200" b="1" dirty="0" smtClean="0">
                <a:solidFill>
                  <a:srgbClr val="FF0000"/>
                </a:solidFill>
                <a:latin typeface="Consolas" panose="020B0609020204030204" pitchFamily="49" charset="0"/>
                <a:ea typeface="微软雅黑" panose="020B0503020204020204" pitchFamily="34" charset="-122"/>
              </a:rPr>
              <a:t>一个已经退出的线程会出现什么结果？</a:t>
            </a:r>
            <a:r>
              <a:rPr lang="zh-CN" altLang="en-US" sz="1200" b="0" baseline="0" dirty="0" smtClean="0">
                <a:solidFill>
                  <a:schemeClr val="tx1"/>
                </a:solidFill>
                <a:latin typeface="Arial" panose="020B0604020202020204" pitchFamily="34" charset="0"/>
                <a:ea typeface="宋体" panose="02010600030101010101" pitchFamily="2" charset="-122"/>
              </a:rPr>
              <a:t> </a:t>
            </a:r>
            <a:r>
              <a:rPr lang="en-US" altLang="zh-CN" sz="1200" b="0" baseline="0" dirty="0" smtClean="0">
                <a:solidFill>
                  <a:schemeClr val="tx1"/>
                </a:solidFill>
                <a:latin typeface="Arial" panose="020B0604020202020204" pitchFamily="34" charset="0"/>
                <a:ea typeface="宋体" panose="02010600030101010101" pitchFamily="2" charset="-122"/>
              </a:rPr>
              <a:t>- </a:t>
            </a:r>
            <a:r>
              <a:rPr lang="en-US" altLang="zh-CN" sz="1200" b="0" baseline="0" dirty="0" err="1" smtClean="0">
                <a:solidFill>
                  <a:schemeClr val="tx1"/>
                </a:solidFill>
                <a:latin typeface="Arial" panose="020B0604020202020204" pitchFamily="34" charset="0"/>
                <a:ea typeface="宋体" panose="02010600030101010101" pitchFamily="2" charset="-122"/>
              </a:rPr>
              <a:t>kthread_stop</a:t>
            </a:r>
            <a:r>
              <a:rPr lang="zh-CN" altLang="en-US" sz="1200" b="0" baseline="0" dirty="0" smtClean="0">
                <a:solidFill>
                  <a:schemeClr val="tx1"/>
                </a:solidFill>
                <a:latin typeface="Arial" panose="020B0604020202020204" pitchFamily="34" charset="0"/>
                <a:ea typeface="宋体" panose="02010600030101010101" pitchFamily="2" charset="-122"/>
              </a:rPr>
              <a:t>挂住</a:t>
            </a:r>
            <a:endParaRPr lang="en-US" altLang="zh-CN" sz="1200" b="0" baseline="0" dirty="0" smtClean="0">
              <a:solidFill>
                <a:schemeClr val="tx1"/>
              </a:solidFill>
              <a:latin typeface="Arial" panose="020B0604020202020204" pitchFamily="34" charset="0"/>
              <a:ea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sz="1200" b="0" baseline="0" dirty="0" smtClean="0">
              <a:solidFill>
                <a:schemeClr val="tx1"/>
              </a:solidFill>
              <a:latin typeface="Arial" panose="020B0604020202020204" pitchFamily="34" charset="0"/>
              <a:ea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err="1" smtClean="0"/>
              <a:t>kthread_stop</a:t>
            </a:r>
            <a:r>
              <a:rPr lang="zh-CN" altLang="en-US" dirty="0" smtClean="0"/>
              <a:t>发出后，线程可能仍在运行，通过在运行过程中检查</a:t>
            </a:r>
            <a:r>
              <a:rPr lang="en-US" altLang="zh-CN" dirty="0" err="1" smtClean="0"/>
              <a:t>kthread_should_stop</a:t>
            </a:r>
            <a:r>
              <a:rPr lang="zh-CN" altLang="en-US" dirty="0" smtClean="0"/>
              <a:t>来退出线程。</a:t>
            </a:r>
            <a:endParaRPr lang="zh-CN" altLang="en-US" sz="1200" b="1" dirty="0" smtClean="0">
              <a:solidFill>
                <a:srgbClr val="FF0000"/>
              </a:solidFill>
              <a:latin typeface="Consolas" panose="020B0609020204030204" pitchFamily="49"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r>
              <a:rPr lang="zh-CN" altLang="en-US" dirty="0" smtClean="0"/>
              <a:t>进程是资源管理的最小单元，线程是程序执行的最小单元。</a:t>
            </a:r>
            <a:endParaRPr lang="en-US" altLang="zh-CN" dirty="0" smtClean="0"/>
          </a:p>
          <a:p>
            <a:endParaRPr lang="en-US" altLang="zh-CN" dirty="0" smtClean="0"/>
          </a:p>
          <a:p>
            <a:r>
              <a:rPr lang="zh-CN" altLang="en-US" dirty="0" smtClean="0"/>
              <a:t>需要根据上下文来理解所指的“进程”是指内核进程，还是用户进程</a:t>
            </a:r>
            <a:endParaRPr lang="en-US" altLang="zh-CN" dirty="0" smtClean="0"/>
          </a:p>
          <a:p>
            <a:endParaRPr lang="en-US" altLang="zh-CN" dirty="0" smtClean="0"/>
          </a:p>
          <a:p>
            <a:r>
              <a:rPr lang="zh-CN" altLang="en-US" dirty="0" smtClean="0"/>
              <a:t>内核进程，内核线程，经常混用。</a:t>
            </a:r>
            <a:endParaRPr lang="en-US" altLang="zh-CN" dirty="0" smtClean="0"/>
          </a:p>
          <a:p>
            <a:endParaRPr lang="zh-CN" altLang="en-US" dirty="0" smtClean="0"/>
          </a:p>
        </p:txBody>
      </p:sp>
      <p:sp>
        <p:nvSpPr>
          <p:cNvPr id="71684"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9159AE7-7185-43D7-989E-1C4E8A589E2E}" type="slidenum">
              <a:rPr lang="en-US" altLang="zh-CN" smtClean="0"/>
            </a:fld>
            <a:endParaRPr lang="en-US"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r>
              <a:rPr lang="zh-CN" altLang="en-US" sz="1200" b="0" i="0" kern="1200" dirty="0" smtClean="0">
                <a:solidFill>
                  <a:schemeClr val="tx1"/>
                </a:solidFill>
                <a:latin typeface="Arial" panose="020B0604020202020204" pitchFamily="34" charset="0"/>
                <a:ea typeface="宋体" panose="02010600030101010101" pitchFamily="2" charset="-122"/>
                <a:cs typeface="+mn-cs"/>
              </a:rPr>
              <a:t>进程调度</a:t>
            </a:r>
            <a:endParaRPr lang="zh-CN" altLang="en-US" sz="1200" b="0" i="0" kern="1200" dirty="0" smtClean="0">
              <a:solidFill>
                <a:schemeClr val="tx1"/>
              </a:solidFill>
              <a:latin typeface="Arial" panose="020B0604020202020204" pitchFamily="34" charset="0"/>
              <a:ea typeface="宋体" panose="02010600030101010101" pitchFamily="2" charset="-122"/>
              <a:cs typeface="+mn-cs"/>
            </a:endParaRPr>
          </a:p>
          <a:p>
            <a:br>
              <a:rPr lang="zh-CN" altLang="en-US" sz="1200" b="0" i="0" kern="1200" dirty="0" smtClean="0">
                <a:solidFill>
                  <a:schemeClr val="tx1"/>
                </a:solidFill>
                <a:latin typeface="Arial" panose="020B0604020202020204" pitchFamily="34" charset="0"/>
                <a:ea typeface="宋体" panose="02010600030101010101" pitchFamily="2" charset="-122"/>
                <a:cs typeface="+mn-cs"/>
              </a:rPr>
            </a:br>
            <a:r>
              <a:rPr lang="zh-CN" altLang="en-US" sz="1200" b="0" i="0" kern="1200" dirty="0" smtClean="0">
                <a:solidFill>
                  <a:schemeClr val="tx1"/>
                </a:solidFill>
                <a:latin typeface="Arial" panose="020B0604020202020204" pitchFamily="34" charset="0"/>
                <a:ea typeface="宋体" panose="02010600030101010101" pitchFamily="2" charset="-122"/>
                <a:cs typeface="+mn-cs"/>
              </a:rPr>
              <a:t>可以用春晚导演来做比喻，安排节目。</a:t>
            </a:r>
            <a:endParaRPr lang="zh-CN" altLang="en-US" sz="1200" b="0" i="0" kern="1200" dirty="0" smtClean="0">
              <a:solidFill>
                <a:schemeClr val="tx1"/>
              </a:solidFill>
              <a:latin typeface="Arial" panose="020B0604020202020204" pitchFamily="34" charset="0"/>
              <a:ea typeface="宋体" panose="02010600030101010101" pitchFamily="2" charset="-122"/>
              <a:cs typeface="+mn-cs"/>
            </a:endParaRPr>
          </a:p>
          <a:p>
            <a:endParaRPr lang="en-US" altLang="zh-CN" b="1" dirty="0" smtClean="0"/>
          </a:p>
          <a:p>
            <a:endParaRPr lang="en-US" altLang="zh-CN" b="1" dirty="0" smtClean="0"/>
          </a:p>
          <a:p>
            <a:r>
              <a:rPr lang="en-US" altLang="zh-CN" b="1" dirty="0" smtClean="0"/>
              <a:t>R</a:t>
            </a:r>
            <a:r>
              <a:rPr lang="zh-CN" altLang="en-US" dirty="0" smtClean="0"/>
              <a:t> </a:t>
            </a:r>
            <a:r>
              <a:rPr lang="en-US" altLang="zh-CN" b="1" dirty="0" smtClean="0"/>
              <a:t>(TASK_RUNNING)</a:t>
            </a:r>
            <a:r>
              <a:rPr lang="zh-CN" altLang="en-US" b="1" dirty="0" smtClean="0"/>
              <a:t>，可执行状态</a:t>
            </a:r>
            <a:r>
              <a:rPr lang="zh-CN" altLang="en-US" dirty="0" smtClean="0"/>
              <a:t>。</a:t>
            </a:r>
            <a:br>
              <a:rPr lang="zh-CN" altLang="en-US" dirty="0" smtClean="0"/>
            </a:br>
            <a:r>
              <a:rPr lang="zh-CN" altLang="en-US" dirty="0" smtClean="0"/>
              <a:t>只有在该状态的进程才可能在</a:t>
            </a:r>
            <a:r>
              <a:rPr lang="en-US" altLang="zh-CN" dirty="0" smtClean="0"/>
              <a:t>CPU</a:t>
            </a:r>
            <a:r>
              <a:rPr lang="zh-CN" altLang="en-US" dirty="0" smtClean="0"/>
              <a:t>上运行。而</a:t>
            </a:r>
            <a:r>
              <a:rPr lang="zh-CN" altLang="en-US" b="1" dirty="0" smtClean="0"/>
              <a:t>同一时刻可能有多个进程处于可执行状态</a:t>
            </a:r>
            <a:r>
              <a:rPr lang="zh-CN" altLang="en-US" dirty="0" smtClean="0"/>
              <a:t>，这些进程的</a:t>
            </a:r>
            <a:r>
              <a:rPr lang="en-US" altLang="zh-CN" dirty="0" err="1" smtClean="0"/>
              <a:t>task_struct</a:t>
            </a:r>
            <a:r>
              <a:rPr lang="zh-CN" altLang="en-US" dirty="0" smtClean="0"/>
              <a:t>结构（进程控制块）被放入对应</a:t>
            </a:r>
            <a:r>
              <a:rPr lang="en-US" altLang="zh-CN" dirty="0" smtClean="0"/>
              <a:t>CPU</a:t>
            </a:r>
            <a:r>
              <a:rPr lang="zh-CN" altLang="en-US" dirty="0" smtClean="0"/>
              <a:t>的可执行队列中（一个进程最多只能出现在一个</a:t>
            </a:r>
            <a:r>
              <a:rPr lang="en-US" altLang="zh-CN" dirty="0" smtClean="0"/>
              <a:t>CPU</a:t>
            </a:r>
            <a:r>
              <a:rPr lang="zh-CN" altLang="en-US" dirty="0" smtClean="0"/>
              <a:t>的可执行队列中）。进程调度器的任务就是从各个</a:t>
            </a:r>
            <a:r>
              <a:rPr lang="en-US" altLang="zh-CN" dirty="0" smtClean="0"/>
              <a:t>CPU</a:t>
            </a:r>
            <a:r>
              <a:rPr lang="zh-CN" altLang="en-US" dirty="0" smtClean="0"/>
              <a:t>的可执行队列中分别选择一个进程在该</a:t>
            </a:r>
            <a:r>
              <a:rPr lang="en-US" altLang="zh-CN" dirty="0" smtClean="0"/>
              <a:t>CPU</a:t>
            </a:r>
            <a:r>
              <a:rPr lang="zh-CN" altLang="en-US" dirty="0" smtClean="0"/>
              <a:t>上运行。</a:t>
            </a:r>
            <a:endParaRPr lang="en-US" altLang="zh-CN" dirty="0" smtClean="0"/>
          </a:p>
          <a:p>
            <a:endParaRPr lang="en-US" altLang="zh-CN" dirty="0" smtClean="0"/>
          </a:p>
          <a:p>
            <a:r>
              <a:rPr lang="en-US" altLang="zh-CN" b="1" dirty="0" smtClean="0"/>
              <a:t>S</a:t>
            </a:r>
            <a:r>
              <a:rPr lang="zh-CN" altLang="en-US" dirty="0" smtClean="0"/>
              <a:t> </a:t>
            </a:r>
            <a:r>
              <a:rPr lang="en-US" altLang="zh-CN" b="1" dirty="0" smtClean="0"/>
              <a:t>(TASK_INTERRUPTIBLE)</a:t>
            </a:r>
            <a:r>
              <a:rPr lang="zh-CN" altLang="en-US" b="1" dirty="0" smtClean="0"/>
              <a:t>，可中断的睡眠状态</a:t>
            </a:r>
            <a:r>
              <a:rPr lang="zh-CN" altLang="en-US" dirty="0" smtClean="0"/>
              <a:t>。</a:t>
            </a:r>
            <a:br>
              <a:rPr lang="zh-CN" altLang="en-US" dirty="0" smtClean="0"/>
            </a:br>
            <a:r>
              <a:rPr lang="zh-CN" altLang="en-US" dirty="0" smtClean="0"/>
              <a:t>处于这个状态的进程因为</a:t>
            </a:r>
            <a:r>
              <a:rPr lang="zh-CN" altLang="en-US" b="1" dirty="0" smtClean="0"/>
              <a:t>等待某某事件的发生</a:t>
            </a:r>
            <a:r>
              <a:rPr lang="zh-CN" altLang="en-US" dirty="0" smtClean="0"/>
              <a:t>（比如等待</a:t>
            </a:r>
            <a:r>
              <a:rPr lang="en-US" altLang="zh-CN" dirty="0" smtClean="0"/>
              <a:t>socket</a:t>
            </a:r>
            <a:r>
              <a:rPr lang="zh-CN" altLang="en-US" dirty="0" smtClean="0"/>
              <a:t>连接、等待信号量），而被挂起。这些进程的</a:t>
            </a:r>
            <a:r>
              <a:rPr lang="en-US" altLang="zh-CN" dirty="0" err="1" smtClean="0"/>
              <a:t>task_struct</a:t>
            </a:r>
            <a:r>
              <a:rPr lang="zh-CN" altLang="en-US" dirty="0" smtClean="0"/>
              <a:t>结构被放入对应事件的等待队列中。当这些事件发生时（由外部中断触发、或由其他进程触发），对应的等待队列中的一个或多个进程将被唤醒。</a:t>
            </a:r>
            <a:endParaRPr lang="en-US" altLang="zh-CN" dirty="0" smtClean="0"/>
          </a:p>
          <a:p>
            <a:endParaRPr lang="en-US" altLang="zh-CN" dirty="0" smtClean="0"/>
          </a:p>
          <a:p>
            <a:r>
              <a:rPr lang="en-US" altLang="zh-CN" b="1" dirty="0" smtClean="0"/>
              <a:t>D</a:t>
            </a:r>
            <a:r>
              <a:rPr lang="zh-CN" altLang="en-US" b="1" dirty="0" smtClean="0"/>
              <a:t> </a:t>
            </a:r>
            <a:r>
              <a:rPr lang="en-US" altLang="zh-CN" b="1" dirty="0" smtClean="0"/>
              <a:t>(TASK_UNINTERRUPTIBLE)</a:t>
            </a:r>
            <a:r>
              <a:rPr lang="zh-CN" altLang="en-US" b="1" dirty="0" smtClean="0"/>
              <a:t>，不可中断的睡眠状态</a:t>
            </a:r>
            <a:r>
              <a:rPr lang="zh-CN" altLang="en-US" dirty="0" smtClean="0"/>
              <a:t>。</a:t>
            </a:r>
            <a:br>
              <a:rPr lang="zh-CN" altLang="en-US" dirty="0" smtClean="0"/>
            </a:br>
            <a:r>
              <a:rPr lang="zh-CN" altLang="en-US" dirty="0" smtClean="0"/>
              <a:t>与</a:t>
            </a:r>
            <a:r>
              <a:rPr lang="en-US" altLang="zh-CN" dirty="0" smtClean="0"/>
              <a:t>TASK_INTERRUPTIBLE</a:t>
            </a:r>
            <a:r>
              <a:rPr lang="zh-CN" altLang="en-US" dirty="0" smtClean="0"/>
              <a:t>状态类似，进程处于睡眠状态，但是此刻进程是不可中断的。</a:t>
            </a:r>
            <a:r>
              <a:rPr lang="zh-CN" altLang="en-US" b="1" dirty="0" smtClean="0"/>
              <a:t>不可中断</a:t>
            </a:r>
            <a:r>
              <a:rPr lang="zh-CN" altLang="en-US" dirty="0" smtClean="0"/>
              <a:t>，指的并不是</a:t>
            </a:r>
            <a:r>
              <a:rPr lang="en-US" altLang="zh-CN" dirty="0" smtClean="0"/>
              <a:t>CPU</a:t>
            </a:r>
            <a:r>
              <a:rPr lang="zh-CN" altLang="en-US" dirty="0" smtClean="0"/>
              <a:t>不响应外部硬件的中断，</a:t>
            </a:r>
            <a:r>
              <a:rPr lang="zh-CN" altLang="en-US" b="1" dirty="0" smtClean="0"/>
              <a:t>而是指进程不响应异步信号</a:t>
            </a:r>
            <a:r>
              <a:rPr lang="zh-CN" altLang="en-US" dirty="0" smtClean="0"/>
              <a:t>。</a:t>
            </a:r>
            <a:endParaRPr lang="en-US" altLang="zh-CN" dirty="0" smtClean="0"/>
          </a:p>
          <a:p>
            <a:endParaRPr lang="en-US" altLang="zh-CN" dirty="0" smtClean="0"/>
          </a:p>
          <a:p>
            <a:r>
              <a:rPr lang="en-US" altLang="zh-CN" b="1" dirty="0" smtClean="0"/>
              <a:t>T</a:t>
            </a:r>
            <a:r>
              <a:rPr lang="en-US" altLang="zh-CN" dirty="0" smtClean="0"/>
              <a:t> </a:t>
            </a:r>
            <a:r>
              <a:rPr lang="en-US" altLang="zh-CN" b="1" dirty="0" smtClean="0"/>
              <a:t>(TASK_STOPPED or TASK_TRACED)</a:t>
            </a:r>
            <a:r>
              <a:rPr lang="zh-CN" altLang="en-US" b="1" dirty="0" smtClean="0"/>
              <a:t>，暂停状态或跟踪状态。</a:t>
            </a:r>
            <a:br>
              <a:rPr lang="zh-CN" altLang="en-US" b="1" dirty="0" smtClean="0"/>
            </a:br>
            <a:r>
              <a:rPr lang="zh-CN" altLang="en-US" dirty="0" smtClean="0"/>
              <a:t>向进程发送一个</a:t>
            </a:r>
            <a:r>
              <a:rPr lang="en-US" altLang="zh-CN" dirty="0" smtClean="0"/>
              <a:t>SIGSTOP</a:t>
            </a:r>
            <a:r>
              <a:rPr lang="zh-CN" altLang="en-US" dirty="0" smtClean="0"/>
              <a:t>信号，它就会因响应该信号而进入</a:t>
            </a:r>
            <a:r>
              <a:rPr lang="en-US" altLang="zh-CN" dirty="0" smtClean="0"/>
              <a:t>TASK_STOPPED</a:t>
            </a:r>
            <a:r>
              <a:rPr lang="zh-CN" altLang="en-US" dirty="0" smtClean="0"/>
              <a:t>状态。向进程发送一个</a:t>
            </a:r>
            <a:r>
              <a:rPr lang="en-US" altLang="zh-CN" dirty="0" smtClean="0"/>
              <a:t>SIGCONT</a:t>
            </a:r>
            <a:r>
              <a:rPr lang="zh-CN" altLang="en-US" dirty="0" smtClean="0"/>
              <a:t>信号，可以让其从</a:t>
            </a:r>
            <a:r>
              <a:rPr lang="en-US" altLang="zh-CN" dirty="0" smtClean="0"/>
              <a:t>TASK_STOPPED</a:t>
            </a:r>
            <a:r>
              <a:rPr lang="zh-CN" altLang="en-US" dirty="0" smtClean="0"/>
              <a:t>状态恢复到</a:t>
            </a:r>
            <a:r>
              <a:rPr lang="en-US" altLang="zh-CN" dirty="0" smtClean="0"/>
              <a:t>TASK_RUNNING</a:t>
            </a:r>
            <a:r>
              <a:rPr lang="zh-CN" altLang="en-US" dirty="0" smtClean="0"/>
              <a:t>状态</a:t>
            </a:r>
            <a:endParaRPr lang="en-US" altLang="zh-CN" dirty="0" smtClean="0"/>
          </a:p>
          <a:p>
            <a:endParaRPr lang="en-US" altLang="zh-CN" dirty="0" smtClean="0"/>
          </a:p>
          <a:p>
            <a:r>
              <a:rPr lang="en-US" altLang="zh-CN" sz="1200" b="1" i="0" kern="1200" dirty="0" smtClean="0">
                <a:solidFill>
                  <a:schemeClr val="tx1"/>
                </a:solidFill>
                <a:effectLst/>
                <a:latin typeface="Arial" panose="020B0604020202020204" pitchFamily="34" charset="0"/>
                <a:ea typeface="宋体" panose="02010600030101010101" pitchFamily="2" charset="-122"/>
                <a:cs typeface="+mn-cs"/>
              </a:rPr>
              <a:t>Z (TASK_DEAD - EXIT_ZOMBIE)</a:t>
            </a:r>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，退出状态</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，进程成为僵尸进程。在退出过程中，进程占有的所有资源将被回收，除了</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task_struct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结构（以及少数资源）以外。于是进程就只剩下</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task_struct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这么个空壳，故称为僵尸（之所以保留</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task_struct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，是因为</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task_struct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里面保存了进程的退出码、以及一些统计信息。而其父进程很可能会关心这些信息）。子进程在退出的过程中，内核会给其父进程发送一个信号，通知父进程来“收尸”。父进程可以通过</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wait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系列的系统调用来等待某个或某些子进程的退出，并获取它的退出信息。然后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wait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系列的系统调用会顺便将子进程的尸体（</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task_struct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）也释放掉。</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dirty="0" smtClean="0"/>
          </a:p>
          <a:p>
            <a:r>
              <a:rPr lang="en-US" altLang="zh-CN" b="1" dirty="0" smtClean="0"/>
              <a:t>X</a:t>
            </a:r>
            <a:r>
              <a:rPr lang="en-US" altLang="zh-CN" dirty="0" smtClean="0"/>
              <a:t> </a:t>
            </a:r>
            <a:r>
              <a:rPr lang="en-US" altLang="zh-CN" b="1" dirty="0" smtClean="0"/>
              <a:t>(TASK_DEAD - EXIT_DEAD)</a:t>
            </a:r>
            <a:r>
              <a:rPr lang="zh-CN" altLang="en-US" dirty="0" smtClean="0"/>
              <a:t>，</a:t>
            </a:r>
            <a:r>
              <a:rPr lang="zh-CN" altLang="en-US" b="1" dirty="0" smtClean="0"/>
              <a:t>退出状态</a:t>
            </a:r>
            <a:r>
              <a:rPr lang="zh-CN" altLang="en-US" dirty="0" smtClean="0"/>
              <a:t>，进程即将被销毁。</a:t>
            </a:r>
            <a:endParaRPr lang="en-US" altLang="zh-CN" dirty="0" smtClean="0"/>
          </a:p>
          <a:p>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调度：进程调度器的任务就是从各个</a:t>
            </a:r>
            <a:r>
              <a:rPr lang="en-US" altLang="zh-CN" dirty="0" smtClean="0"/>
              <a:t>CPU</a:t>
            </a:r>
            <a:r>
              <a:rPr lang="zh-CN" altLang="en-US" dirty="0" smtClean="0"/>
              <a:t>的可执行队列中分别选择一个进程在该</a:t>
            </a:r>
            <a:r>
              <a:rPr lang="en-US" altLang="zh-CN" dirty="0" smtClean="0"/>
              <a:t>CPU</a:t>
            </a:r>
            <a:r>
              <a:rPr lang="zh-CN" altLang="en-US" dirty="0" smtClean="0"/>
              <a:t>上运行。</a:t>
            </a:r>
            <a:endParaRPr lang="en-US" altLang="zh-CN" dirty="0" smtClean="0"/>
          </a:p>
          <a:p>
            <a:endParaRPr lang="en-US" altLang="zh-CN" dirty="0" smtClean="0"/>
          </a:p>
          <a:p>
            <a:endParaRPr lang="zh-CN" altLang="en-US" dirty="0"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97FB881-F7F4-45DC-B421-8BE95922FC70}" type="slidenum">
              <a:rPr lang="en-US" altLang="zh-CN" smtClean="0"/>
            </a:fld>
            <a:endParaRPr lang="en-US"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由于处理器的速度跟外围硬件设备的响应速率往往相差多个数量级，因此，如果内核采取让处理器向硬件发出一个请求然后专门等待回应的办法，不是理想的方法。</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做为替代，既然硬件的响应这么慢，那么内核就应该在此期间处理其它事情，等到硬件真正完成了请求的操作之后，再回头过来对它进行处理。</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那么到底如何让处理器和这些外部设备能协同工作，且不降低机器的整体性能呢？ 轮询可能会是一种解决办法。它可以让内核定期对设备的状态进行查询，然后做出相应的处理。 不过这种方法很可能会让内核做不少的无用功，因为无论硬件设备是正在忙碌着完成任务还是已经完成，轮询总会周期性地重复执行。 更好的办法是由我们来提供一种机制，让硬件在需要的时候再向内核发出信号，这就是中断机制。</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通过给每个中断一个唯一的值，不同的设备与不同的中断关联。通过这种方式，来自键盘的中断就有别于来自硬盘的中断。 从而使得操作系统能够对中断进行区分，并知道哪个硬件设备产生了哪个中断。 这样，操作系统才能给不同的中断提供不同的中断处理程序，就可以对这个中断进行相应的处理了。</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设备产生中断，通过总线把电信号发送给中断控制器。 如果中断线是使能的，那么中断控制器就会把中断发往处理器。 </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在大多数体系结构中，这个工作就是通过电信号给处理器的特定管脚发送一个信号。 </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除非在处理器上禁止该中断，否则，处理器会立即停止它正在做的事，关闭中断系统，然后跳到内存中预定义的位置开始执行那里的代码。 </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这个预定义的位置是由内核设置的，是中断处理程序的入口点。</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在内核中，中断的旅程开始于预定义入口点，这类似于系统调用通过预定义的异常句柄进入内核。 对于每条中断线，处理器都会跳到对应的一个惟一的位置。这样，内核就可知道所接收中断的</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IRQ</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号了。</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初始入口点（预定义的入口点）只是在栈中保存这个中断号，并存放当前寄存器的值</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这些值属于被中断的任务</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 然后，内核调用函数</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do_IRQ</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do_IRQ</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取出中断号之后，对所接收的中断进行应答，禁止这条线上的中断传递。</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接下来，</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do_IRQ</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需要确保在这条中断线上有一个有效的应用程序，而且这个程序已经启动但是当前并没有执行。如 果这样的话，</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do_IRQ</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就调用定义在</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kernel/</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irq</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handler.c</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中的</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handle_IRQ_event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来运行为这条中断线所安装的中断处理程序。</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ret_from_intr</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例程类似于初始入口代码，以汇编编写。这个例程检查重新调度是否正在挂起，如果重新调度正在挂起，而且内核正在返回用户空间</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也就是说，中断了用户进程</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，那么，</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schedule()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被调用。如果内核正在返回内核空间</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也就是说，中断了内核本身</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，只有在</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preempt count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为</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0</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时，</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schedule()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才会被调用</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否则，抢占内核便是不安全的</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。在</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schedule()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返回之后，或者如果没有挂起的工作，那么，原来的寄存器被恢复，内核恢复到曾经中断的点。</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Linux</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中的中断处理程序是无需重入的。 当一个给定的中断处理程序正在执行时，相应的中断线在“所有处理器”上都会被屏蔽掉，以防止在同一中断线上接收另一个新的中断。</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通常情况下，所有其他的中断都是打开的，所以这些不同中断线上的其他中断都能被处理，但当前中断线总是被禁止的。</a:t>
            </a:r>
            <a:endParaRPr lang="zh-CN" altLang="en-US"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把人比喻成</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cpu</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，电话铃声响了就是中断。（所以我才要求你们把手机铃声都关掉，这就是屏蔽中断）</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电话来了</a:t>
            </a:r>
            <a:r>
              <a:rPr lang="zh-CN" altLang="en-US" sz="1200" b="0" i="0" kern="1200" baseline="0" dirty="0" smtClean="0">
                <a:solidFill>
                  <a:schemeClr val="tx1"/>
                </a:solidFill>
                <a:effectLst/>
                <a:latin typeface="Arial" panose="020B0604020202020204" pitchFamily="34" charset="0"/>
                <a:ea typeface="宋体" panose="02010600030101010101" pitchFamily="2" charset="-122"/>
                <a:cs typeface="+mn-cs"/>
              </a:rPr>
              <a:t>，各类事情分为好几类。</a:t>
            </a:r>
            <a:endParaRPr lang="en-US" altLang="zh-CN" sz="1200" b="0" i="0" kern="1200" baseline="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baseline="0" dirty="0" smtClean="0">
                <a:solidFill>
                  <a:schemeClr val="tx1"/>
                </a:solidFill>
                <a:effectLst/>
                <a:latin typeface="Arial" panose="020B0604020202020204" pitchFamily="34" charset="0"/>
                <a:ea typeface="宋体" panose="02010600030101010101" pitchFamily="2" charset="-122"/>
                <a:cs typeface="+mn-cs"/>
              </a:rPr>
              <a:t>1</a:t>
            </a:r>
            <a:r>
              <a:rPr lang="zh-CN" altLang="en-US" sz="1200" b="0" i="0" kern="1200" baseline="0" dirty="0" smtClean="0">
                <a:solidFill>
                  <a:schemeClr val="tx1"/>
                </a:solidFill>
                <a:effectLst/>
                <a:latin typeface="Arial" panose="020B0604020202020204" pitchFamily="34" charset="0"/>
                <a:ea typeface="宋体" panose="02010600030101010101" pitchFamily="2" charset="-122"/>
                <a:cs typeface="+mn-cs"/>
              </a:rPr>
              <a:t>、极其简单的事，在电话中直接处理掉。</a:t>
            </a:r>
            <a:r>
              <a:rPr lang="en-US" altLang="zh-CN" sz="1200" b="0" i="0" kern="1200" baseline="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baseline="0" dirty="0" smtClean="0">
                <a:solidFill>
                  <a:schemeClr val="tx1"/>
                </a:solidFill>
                <a:effectLst/>
                <a:latin typeface="Arial" panose="020B0604020202020204" pitchFamily="34" charset="0"/>
                <a:ea typeface="宋体" panose="02010600030101010101" pitchFamily="2" charset="-122"/>
                <a:cs typeface="+mn-cs"/>
              </a:rPr>
              <a:t>你几岁啦？直接在电话里就回答）－－</a:t>
            </a:r>
            <a:r>
              <a:rPr lang="en-US" altLang="zh-CN" sz="1200" b="0" i="0" kern="1200" baseline="0" dirty="0" smtClean="0">
                <a:solidFill>
                  <a:schemeClr val="tx1"/>
                </a:solidFill>
                <a:effectLst/>
                <a:latin typeface="Arial" panose="020B0604020202020204" pitchFamily="34" charset="0"/>
                <a:ea typeface="宋体" panose="02010600030101010101" pitchFamily="2" charset="-122"/>
                <a:cs typeface="+mn-cs"/>
              </a:rPr>
              <a:t>&gt;ISR</a:t>
            </a:r>
            <a:r>
              <a:rPr lang="zh-CN" altLang="en-US" sz="1200" b="0" i="0" kern="1200" baseline="0" dirty="0" smtClean="0">
                <a:solidFill>
                  <a:schemeClr val="tx1"/>
                </a:solidFill>
                <a:effectLst/>
                <a:latin typeface="Arial" panose="020B0604020202020204" pitchFamily="34" charset="0"/>
                <a:ea typeface="宋体" panose="02010600030101010101" pitchFamily="2" charset="-122"/>
                <a:cs typeface="+mn-cs"/>
              </a:rPr>
              <a:t>。</a:t>
            </a:r>
            <a:endParaRPr lang="zh-CN" altLang="en-US" sz="1200" b="0" i="0" kern="1200" baseline="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baseline="0" dirty="0" smtClean="0">
                <a:solidFill>
                  <a:schemeClr val="tx1"/>
                </a:solidFill>
                <a:effectLst/>
                <a:latin typeface="Arial" panose="020B0604020202020204" pitchFamily="34" charset="0"/>
                <a:ea typeface="宋体" panose="02010600030101010101" pitchFamily="2" charset="-122"/>
                <a:cs typeface="+mn-cs"/>
              </a:rPr>
              <a:t>2</a:t>
            </a:r>
            <a:r>
              <a:rPr lang="zh-CN" altLang="en-US" sz="1200" b="0" i="0" kern="1200" baseline="0" dirty="0" smtClean="0">
                <a:solidFill>
                  <a:schemeClr val="tx1"/>
                </a:solidFill>
                <a:effectLst/>
                <a:latin typeface="Arial" panose="020B0604020202020204" pitchFamily="34" charset="0"/>
                <a:ea typeface="宋体" panose="02010600030101010101" pitchFamily="2" charset="-122"/>
                <a:cs typeface="+mn-cs"/>
              </a:rPr>
              <a:t>、无法立即完成，要挂了电话以后，稍稍推迟完成，工作量不大。（老婆交待，帮我交个话费）－－</a:t>
            </a:r>
            <a:r>
              <a:rPr lang="en-US" altLang="zh-CN" sz="1200" b="0" i="0" kern="1200" baseline="0" dirty="0" smtClean="0">
                <a:solidFill>
                  <a:schemeClr val="tx1"/>
                </a:solidFill>
                <a:effectLst/>
                <a:latin typeface="Arial" panose="020B0604020202020204" pitchFamily="34" charset="0"/>
                <a:ea typeface="宋体" panose="02010600030101010101" pitchFamily="2" charset="-122"/>
                <a:cs typeface="+mn-cs"/>
              </a:rPr>
              <a:t>&gt;</a:t>
            </a:r>
            <a:r>
              <a:rPr lang="en-US" altLang="zh-CN" sz="1200" b="0" i="0" kern="1200" baseline="0" dirty="0" err="1" smtClean="0">
                <a:solidFill>
                  <a:schemeClr val="tx1"/>
                </a:solidFill>
                <a:effectLst/>
                <a:latin typeface="Arial" panose="020B0604020202020204" pitchFamily="34" charset="0"/>
                <a:ea typeface="宋体" panose="02010600030101010101" pitchFamily="2" charset="-122"/>
                <a:cs typeface="+mn-cs"/>
              </a:rPr>
              <a:t>softirq</a:t>
            </a:r>
            <a:r>
              <a:rPr lang="en-US" altLang="zh-CN" sz="1200" b="0" i="0" kern="1200" baseline="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baseline="0" dirty="0" err="1" smtClean="0">
                <a:solidFill>
                  <a:schemeClr val="tx1"/>
                </a:solidFill>
                <a:effectLst/>
                <a:latin typeface="Arial" panose="020B0604020202020204" pitchFamily="34" charset="0"/>
                <a:ea typeface="宋体" panose="02010600030101010101" pitchFamily="2" charset="-122"/>
                <a:cs typeface="+mn-cs"/>
              </a:rPr>
              <a:t>tasklet</a:t>
            </a:r>
            <a:endParaRPr lang="en-US" altLang="zh-CN" sz="1200" b="0" i="0" kern="1200" baseline="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baseline="0" dirty="0" smtClean="0">
                <a:solidFill>
                  <a:schemeClr val="tx1"/>
                </a:solidFill>
                <a:effectLst/>
                <a:latin typeface="Arial" panose="020B0604020202020204" pitchFamily="34" charset="0"/>
                <a:ea typeface="宋体" panose="02010600030101010101" pitchFamily="2" charset="-122"/>
                <a:cs typeface="+mn-cs"/>
              </a:rPr>
              <a:t>3</a:t>
            </a:r>
            <a:r>
              <a:rPr lang="zh-CN" altLang="en-US" sz="1200" b="0" i="0" kern="1200" baseline="0" dirty="0" smtClean="0">
                <a:solidFill>
                  <a:schemeClr val="tx1"/>
                </a:solidFill>
                <a:effectLst/>
                <a:latin typeface="Arial" panose="020B0604020202020204" pitchFamily="34" charset="0"/>
                <a:ea typeface="宋体" panose="02010600030101010101" pitchFamily="2" charset="-122"/>
                <a:cs typeface="+mn-cs"/>
              </a:rPr>
              <a:t>、无法立即完成，要挂了电话以后，要做大量工作的。（领导交待，来查个</a:t>
            </a:r>
            <a:r>
              <a:rPr lang="en-US" altLang="zh-CN" sz="1200" b="0" i="0" kern="1200" baseline="0" dirty="0" smtClean="0">
                <a:solidFill>
                  <a:schemeClr val="tx1"/>
                </a:solidFill>
                <a:effectLst/>
                <a:latin typeface="Arial" panose="020B0604020202020204" pitchFamily="34" charset="0"/>
                <a:ea typeface="宋体" panose="02010600030101010101" pitchFamily="2" charset="-122"/>
                <a:cs typeface="+mn-cs"/>
              </a:rPr>
              <a:t>bug</a:t>
            </a:r>
            <a:r>
              <a:rPr lang="zh-CN" altLang="en-US" sz="1200" b="0" i="0" kern="1200" baseline="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baseline="0" dirty="0" smtClean="0">
                <a:solidFill>
                  <a:schemeClr val="tx1"/>
                </a:solidFill>
                <a:effectLst/>
                <a:latin typeface="Arial" panose="020B0604020202020204" pitchFamily="34" charset="0"/>
                <a:ea typeface="宋体" panose="02010600030101010101" pitchFamily="2" charset="-122"/>
                <a:cs typeface="+mn-cs"/>
              </a:rPr>
              <a:t>&gt;</a:t>
            </a:r>
            <a:r>
              <a:rPr lang="en-US" altLang="zh-CN" sz="1200" b="0" i="0" kern="1200" baseline="0" dirty="0" err="1" smtClean="0">
                <a:solidFill>
                  <a:schemeClr val="tx1"/>
                </a:solidFill>
                <a:effectLst/>
                <a:latin typeface="Arial" panose="020B0604020202020204" pitchFamily="34" charset="0"/>
                <a:ea typeface="宋体" panose="02010600030101010101" pitchFamily="2" charset="-122"/>
                <a:cs typeface="+mn-cs"/>
              </a:rPr>
              <a:t>workqueue</a:t>
            </a:r>
            <a:endParaRPr lang="en-US" altLang="zh-CN" sz="1200" b="0" i="0" kern="1200" baseline="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例子：（网卡中断中，需要完成：硬件响应</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报文拷贝（</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ISR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 和 数据包处理（下半部））</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当网卡接收流入网络的数据包时，需要通知内核数据包到了。</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网卡需要立即完成这件事，从而优化网络的吞吐量和传输周期，以避免超时。</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因此，网卡立即发出中断</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嗨，内核，我这里有最新数据包了。</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内核通过执行网卡已注册的中断处理程序来做出应答。</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中断开始执行，应答硬件，拷贝新网络数据包到内存，然后读取网卡更多的数据包。 这些是重要的、时间敏感的而又与特定硬件相关的工作。 内核一般需要快速拷贝网络数据包到内存，因为网卡上的数据缓冲区是固定的，特别是和内存相比较它的大小是微乎其微的。 拷贝数据包的时候的延迟可能会导致缓冲区过冲，网络数据压跨了网卡的缓冲区，因此报文被丢弃。 </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在网络数据安全的存放在内存后，中断的工作就完成了，它系统的控制返回给被中断之处。 处理和操作数据包的其他工作在随后的下半部中进行。</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br>
              <a:rPr lang="zh-CN" altLang="en-US" sz="1200" b="1" i="0" kern="1200" dirty="0" smtClean="0">
                <a:solidFill>
                  <a:schemeClr val="tx1"/>
                </a:solidFill>
                <a:latin typeface="Arial" panose="020B0604020202020204" pitchFamily="34" charset="0"/>
                <a:ea typeface="宋体" panose="02010600030101010101" pitchFamily="2" charset="-122"/>
                <a:cs typeface="+mn-cs"/>
              </a:rPr>
            </a:br>
            <a:br>
              <a:rPr lang="zh-CN" altLang="en-US" sz="1200" b="1" i="0" kern="1200" dirty="0" smtClean="0">
                <a:solidFill>
                  <a:schemeClr val="tx1"/>
                </a:solidFill>
                <a:latin typeface="Arial" panose="020B0604020202020204" pitchFamily="34" charset="0"/>
                <a:ea typeface="宋体" panose="02010600030101010101" pitchFamily="2" charset="-122"/>
                <a:cs typeface="+mn-cs"/>
              </a:rPr>
            </a:br>
            <a:endParaRPr lang="zh-CN" altLang="en-US" sz="1200" b="1" i="0" kern="1200" dirty="0" smtClean="0">
              <a:solidFill>
                <a:schemeClr val="tx1"/>
              </a:solidFill>
              <a:latin typeface="Arial" panose="020B0604020202020204" pitchFamily="34" charset="0"/>
              <a:ea typeface="宋体" panose="02010600030101010101" pitchFamily="2" charset="-122"/>
              <a:cs typeface="+mn-cs"/>
            </a:endParaRPr>
          </a:p>
          <a:p>
            <a:r>
              <a:rPr lang="en-US" altLang="zh-CN" sz="1200" b="1" i="0" u="none" strike="noStrike" kern="1200" dirty="0" err="1" smtClean="0">
                <a:solidFill>
                  <a:schemeClr val="tx1"/>
                </a:solidFill>
                <a:latin typeface="Arial" panose="020B0604020202020204" pitchFamily="34" charset="0"/>
                <a:ea typeface="宋体" panose="02010600030101010101" pitchFamily="2" charset="-122"/>
                <a:cs typeface="+mn-cs"/>
                <a:hlinkClick r:id="rId3"/>
              </a:rPr>
              <a:t>tasklet</a:t>
            </a:r>
            <a:r>
              <a:rPr lang="zh-CN" altLang="en-US" sz="1200" b="1" i="0" u="none" strike="noStrike" kern="1200" dirty="0" smtClean="0">
                <a:solidFill>
                  <a:schemeClr val="tx1"/>
                </a:solidFill>
                <a:latin typeface="Arial" panose="020B0604020202020204" pitchFamily="34" charset="0"/>
                <a:ea typeface="宋体" panose="02010600030101010101" pitchFamily="2" charset="-122"/>
                <a:cs typeface="+mn-cs"/>
                <a:hlinkClick r:id="rId3"/>
              </a:rPr>
              <a:t>与</a:t>
            </a:r>
            <a:r>
              <a:rPr lang="en-US" altLang="zh-CN" sz="1200" b="1" i="0" u="none" strike="noStrike" kern="1200" dirty="0" err="1" smtClean="0">
                <a:solidFill>
                  <a:schemeClr val="tx1"/>
                </a:solidFill>
                <a:latin typeface="Arial" panose="020B0604020202020204" pitchFamily="34" charset="0"/>
                <a:ea typeface="宋体" panose="02010600030101010101" pitchFamily="2" charset="-122"/>
                <a:cs typeface="+mn-cs"/>
                <a:hlinkClick r:id="rId3"/>
              </a:rPr>
              <a:t>workqueue</a:t>
            </a:r>
            <a:r>
              <a:rPr lang="zh-CN" altLang="en-US" sz="1200" b="1" i="0" u="none" strike="noStrike" kern="1200" dirty="0" smtClean="0">
                <a:solidFill>
                  <a:schemeClr val="tx1"/>
                </a:solidFill>
                <a:latin typeface="Arial" panose="020B0604020202020204" pitchFamily="34" charset="0"/>
                <a:ea typeface="宋体" panose="02010600030101010101" pitchFamily="2" charset="-122"/>
                <a:cs typeface="+mn-cs"/>
                <a:hlinkClick r:id="rId3"/>
              </a:rPr>
              <a:t>的区别和不同应用环境总结  </a:t>
            </a:r>
            <a:endParaRPr lang="zh-CN" altLang="en-US" sz="1200" b="1" i="0" kern="1200" dirty="0" smtClean="0">
              <a:solidFill>
                <a:schemeClr val="tx1"/>
              </a:solidFill>
              <a:latin typeface="Arial" panose="020B0604020202020204" pitchFamily="34" charset="0"/>
              <a:ea typeface="宋体" panose="02010600030101010101" pitchFamily="2" charset="-122"/>
              <a:cs typeface="+mn-cs"/>
            </a:endParaRPr>
          </a:p>
          <a:p>
            <a:br>
              <a:rPr lang="zh-CN" altLang="en-US" dirty="0" smtClean="0"/>
            </a:br>
            <a:r>
              <a:rPr lang="en-US" altLang="zh-CN" dirty="0" err="1" smtClean="0"/>
              <a:t>tasklet</a:t>
            </a:r>
            <a:r>
              <a:rPr lang="en-US" altLang="zh-CN" dirty="0" smtClean="0"/>
              <a:t>				</a:t>
            </a:r>
            <a:r>
              <a:rPr lang="en-US" altLang="zh-CN" dirty="0" err="1" smtClean="0"/>
              <a:t>Workqueue</a:t>
            </a:r>
            <a:endParaRPr lang="en-US" altLang="zh-CN" dirty="0" smtClean="0"/>
          </a:p>
          <a:p>
            <a:r>
              <a:rPr lang="zh-CN" altLang="en-US" dirty="0" smtClean="0"/>
              <a:t>处于</a:t>
            </a:r>
            <a:r>
              <a:rPr lang="en-US" altLang="zh-CN" dirty="0" smtClean="0"/>
              <a:t>atomic context,</a:t>
            </a:r>
            <a:r>
              <a:rPr lang="zh-CN" altLang="en-US" dirty="0" smtClean="0"/>
              <a:t>不能</a:t>
            </a:r>
            <a:r>
              <a:rPr lang="en-US" altLang="zh-CN" dirty="0" smtClean="0"/>
              <a:t>sleep		</a:t>
            </a:r>
            <a:r>
              <a:rPr lang="zh-CN" altLang="en-US" dirty="0" smtClean="0"/>
              <a:t>不处于</a:t>
            </a:r>
            <a:r>
              <a:rPr lang="en-US" altLang="zh-CN" dirty="0" smtClean="0"/>
              <a:t>atomic context,</a:t>
            </a:r>
            <a:r>
              <a:rPr lang="zh-CN" altLang="en-US" dirty="0" smtClean="0"/>
              <a:t>可以</a:t>
            </a:r>
            <a:r>
              <a:rPr lang="en-US" altLang="zh-CN" dirty="0" smtClean="0"/>
              <a:t>sleep</a:t>
            </a:r>
            <a:endParaRPr lang="en-US" altLang="zh-CN" dirty="0" smtClean="0"/>
          </a:p>
          <a:p>
            <a:r>
              <a:rPr lang="zh-CN" altLang="en-US" dirty="0" smtClean="0"/>
              <a:t>处于中断上下文，</a:t>
            </a:r>
            <a:r>
              <a:rPr lang="en-US" altLang="zh-CN" dirty="0" smtClean="0"/>
              <a:t>OS</a:t>
            </a:r>
            <a:r>
              <a:rPr lang="zh-CN" altLang="en-US" dirty="0" smtClean="0"/>
              <a:t>不可以进行进程调度</a:t>
            </a:r>
            <a:r>
              <a:rPr lang="en-US" altLang="zh-CN" dirty="0" smtClean="0"/>
              <a:t>	</a:t>
            </a:r>
            <a:r>
              <a:rPr lang="zh-CN" altLang="en-US" dirty="0" smtClean="0"/>
              <a:t>处于进程上下文，</a:t>
            </a:r>
            <a:r>
              <a:rPr lang="en-US" altLang="zh-CN" dirty="0" smtClean="0"/>
              <a:t>OS</a:t>
            </a:r>
            <a:r>
              <a:rPr lang="zh-CN" altLang="en-US" dirty="0" smtClean="0"/>
              <a:t>可以进行进程调度</a:t>
            </a:r>
            <a:endParaRPr lang="zh-CN" altLang="en-US" dirty="0" smtClean="0"/>
          </a:p>
          <a:p>
            <a:r>
              <a:rPr lang="zh-CN" altLang="en-US" dirty="0" smtClean="0"/>
              <a:t>运行调度它们的同一个</a:t>
            </a:r>
            <a:r>
              <a:rPr lang="en-US" altLang="zh-CN" dirty="0" smtClean="0"/>
              <a:t>CPU</a:t>
            </a:r>
            <a:r>
              <a:rPr lang="zh-CN" altLang="en-US" dirty="0" smtClean="0"/>
              <a:t>上</a:t>
            </a:r>
            <a:r>
              <a:rPr lang="en-US" altLang="zh-CN" dirty="0" smtClean="0"/>
              <a:t>		</a:t>
            </a:r>
            <a:r>
              <a:rPr lang="zh-CN" altLang="en-US" dirty="0" smtClean="0"/>
              <a:t>默认同一个</a:t>
            </a:r>
            <a:r>
              <a:rPr lang="en-US" altLang="zh-CN" dirty="0" smtClean="0"/>
              <a:t>CPU</a:t>
            </a:r>
            <a:r>
              <a:rPr lang="zh-CN" altLang="en-US" dirty="0" smtClean="0"/>
              <a:t>上</a:t>
            </a:r>
            <a:endParaRPr lang="zh-CN" altLang="en-US" dirty="0" smtClean="0"/>
          </a:p>
          <a:p>
            <a:r>
              <a:rPr lang="zh-CN" altLang="en-US" dirty="0" smtClean="0"/>
              <a:t>不能指定确定时间进行调度</a:t>
            </a:r>
            <a:r>
              <a:rPr lang="en-US" altLang="zh-CN" dirty="0" smtClean="0"/>
              <a:t>		</a:t>
            </a:r>
            <a:r>
              <a:rPr lang="zh-CN" altLang="en-US" dirty="0" smtClean="0"/>
              <a:t>不能指定确定时间进行调度或者指定至少延时一个确定时间后调度</a:t>
            </a:r>
            <a:endParaRPr lang="zh-CN" altLang="en-US" dirty="0" smtClean="0"/>
          </a:p>
          <a:p>
            <a:r>
              <a:rPr lang="zh-CN" altLang="en-US" dirty="0" smtClean="0"/>
              <a:t>只能交给</a:t>
            </a:r>
            <a:r>
              <a:rPr lang="en-US" altLang="zh-CN" dirty="0" err="1" smtClean="0"/>
              <a:t>ksoftirqd</a:t>
            </a:r>
            <a:r>
              <a:rPr lang="en-US" altLang="zh-CN" dirty="0" smtClean="0"/>
              <a:t>/0			</a:t>
            </a:r>
            <a:r>
              <a:rPr lang="zh-CN" altLang="en-US" dirty="0" smtClean="0"/>
              <a:t>可以提交给</a:t>
            </a:r>
            <a:r>
              <a:rPr lang="en-US" altLang="zh-CN" dirty="0" smtClean="0"/>
              <a:t>events/0</a:t>
            </a:r>
            <a:r>
              <a:rPr lang="zh-CN" altLang="en-US" dirty="0" smtClean="0"/>
              <a:t>，也可以提交给自定义的</a:t>
            </a:r>
            <a:r>
              <a:rPr lang="en-US" altLang="zh-CN" dirty="0" err="1" smtClean="0"/>
              <a:t>workqueue</a:t>
            </a:r>
            <a:endParaRPr lang="en-US" altLang="zh-CN" dirty="0" smtClean="0"/>
          </a:p>
          <a:p>
            <a:r>
              <a:rPr lang="en-US" altLang="zh-CN" dirty="0" err="1" smtClean="0"/>
              <a:t>Tasklet</a:t>
            </a:r>
            <a:r>
              <a:rPr lang="zh-CN" altLang="en-US" dirty="0" smtClean="0"/>
              <a:t>函数带参数</a:t>
            </a:r>
            <a:r>
              <a:rPr lang="en-US" altLang="zh-CN" dirty="0" smtClean="0"/>
              <a:t>			Work</a:t>
            </a:r>
            <a:r>
              <a:rPr lang="zh-CN" altLang="en-US" dirty="0" smtClean="0"/>
              <a:t>函数不带参数</a:t>
            </a:r>
            <a:endParaRPr lang="en-US" altLang="zh-CN" dirty="0" smtClean="0"/>
          </a:p>
          <a:p>
            <a:endParaRPr lang="zh-CN" altLang="en-US" dirty="0" smtClean="0"/>
          </a:p>
          <a:p>
            <a:r>
              <a:rPr lang="en-US" altLang="zh-CN" sz="1200" b="0" i="0" kern="1200" dirty="0" err="1" smtClean="0">
                <a:solidFill>
                  <a:schemeClr val="tx1"/>
                </a:solidFill>
                <a:latin typeface="Arial" panose="020B0604020202020204" pitchFamily="34" charset="0"/>
                <a:ea typeface="宋体" panose="02010600030101010101" pitchFamily="2" charset="-122"/>
                <a:cs typeface="+mn-cs"/>
              </a:rPr>
              <a:t>Tasklet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与</a:t>
            </a:r>
            <a:r>
              <a:rPr lang="en-US" altLang="zh-CN" sz="1200" b="0" i="0" kern="1200" dirty="0" err="1" smtClean="0">
                <a:solidFill>
                  <a:schemeClr val="tx1"/>
                </a:solidFill>
                <a:latin typeface="Arial" panose="020B0604020202020204" pitchFamily="34" charset="0"/>
                <a:ea typeface="宋体" panose="02010600030101010101" pitchFamily="2" charset="-122"/>
                <a:cs typeface="+mn-cs"/>
              </a:rPr>
              <a:t>workqueue</a:t>
            </a:r>
            <a:r>
              <a:rPr lang="zh-CN" altLang="en-US" sz="1200" b="0" i="0" kern="1200" dirty="0" smtClean="0">
                <a:solidFill>
                  <a:schemeClr val="tx1"/>
                </a:solidFill>
                <a:latin typeface="Arial" panose="020B0604020202020204" pitchFamily="34" charset="0"/>
                <a:ea typeface="宋体" panose="02010600030101010101" pitchFamily="2" charset="-122"/>
                <a:cs typeface="+mn-cs"/>
              </a:rPr>
              <a:t>的不同应用环境总结如下：</a:t>
            </a:r>
            <a:endParaRPr lang="zh-CN" altLang="en-US" sz="1200" b="0" i="0" kern="1200" dirty="0" smtClean="0">
              <a:solidFill>
                <a:schemeClr val="tx1"/>
              </a:solidFill>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latin typeface="Arial" panose="020B0604020202020204" pitchFamily="34" charset="0"/>
                <a:ea typeface="宋体" panose="02010600030101010101" pitchFamily="2" charset="-122"/>
                <a:cs typeface="+mn-cs"/>
              </a:rPr>
              <a:t>1</a:t>
            </a:r>
            <a:r>
              <a:rPr lang="zh-CN" altLang="en-US" sz="1200" b="0" i="0" kern="1200" dirty="0" smtClean="0">
                <a:solidFill>
                  <a:schemeClr val="tx1"/>
                </a:solidFill>
                <a:latin typeface="Arial" panose="020B0604020202020204" pitchFamily="34" charset="0"/>
                <a:ea typeface="宋体" panose="02010600030101010101" pitchFamily="2" charset="-122"/>
                <a:cs typeface="+mn-cs"/>
              </a:rPr>
              <a:t>） 必须立即进行紧急处理的极少量任务放入在中断的顶半部中，此时屏蔽了与自己同类型的中断，由于任务量少，所以可以迅速不受打扰地处理完紧急任务。</a:t>
            </a:r>
            <a:endParaRPr lang="zh-CN" altLang="en-US" sz="1200" b="0" i="0" kern="1200" dirty="0" smtClean="0">
              <a:solidFill>
                <a:schemeClr val="tx1"/>
              </a:solidFill>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latin typeface="Arial" panose="020B0604020202020204" pitchFamily="34" charset="0"/>
                <a:ea typeface="宋体" panose="02010600030101010101" pitchFamily="2" charset="-122"/>
                <a:cs typeface="+mn-cs"/>
              </a:rPr>
              <a:t>2</a:t>
            </a:r>
            <a:r>
              <a:rPr lang="zh-CN" altLang="en-US" sz="1200" b="0" i="0" kern="1200" dirty="0" smtClean="0">
                <a:solidFill>
                  <a:schemeClr val="tx1"/>
                </a:solidFill>
                <a:latin typeface="Arial" panose="020B0604020202020204" pitchFamily="34" charset="0"/>
                <a:ea typeface="宋体" panose="02010600030101010101" pitchFamily="2" charset="-122"/>
                <a:cs typeface="+mn-cs"/>
              </a:rPr>
              <a:t>） 需要较少时间的中等数量的急迫任务放在</a:t>
            </a:r>
            <a:r>
              <a:rPr lang="en-US" altLang="zh-CN" sz="1200" b="0" i="0" kern="1200" dirty="0" err="1" smtClean="0">
                <a:solidFill>
                  <a:schemeClr val="tx1"/>
                </a:solidFill>
                <a:latin typeface="Arial" panose="020B0604020202020204" pitchFamily="34" charset="0"/>
                <a:ea typeface="宋体" panose="02010600030101010101" pitchFamily="2" charset="-122"/>
                <a:cs typeface="+mn-cs"/>
              </a:rPr>
              <a:t>tasklet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中。此时不会屏蔽任何中断（包括与自己的顶半部同类型的中断），所以不影响顶半部对紧急事务的处理；同时又不会进行用户进程调度，从而保证了自己急迫任务得以迅速完成。</a:t>
            </a:r>
            <a:endParaRPr lang="zh-CN" altLang="en-US" sz="1200" b="0" i="0" kern="1200" dirty="0" smtClean="0">
              <a:solidFill>
                <a:schemeClr val="tx1"/>
              </a:solidFill>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latin typeface="Arial" panose="020B0604020202020204" pitchFamily="34" charset="0"/>
                <a:ea typeface="宋体" panose="02010600030101010101" pitchFamily="2" charset="-122"/>
                <a:cs typeface="+mn-cs"/>
              </a:rPr>
              <a:t>3</a:t>
            </a:r>
            <a:r>
              <a:rPr lang="zh-CN" altLang="en-US" sz="1200" b="0" i="0" kern="1200" dirty="0" smtClean="0">
                <a:solidFill>
                  <a:schemeClr val="tx1"/>
                </a:solidFill>
                <a:latin typeface="Arial" panose="020B0604020202020204" pitchFamily="34" charset="0"/>
                <a:ea typeface="宋体" panose="02010600030101010101" pitchFamily="2" charset="-122"/>
                <a:cs typeface="+mn-cs"/>
              </a:rPr>
              <a:t>） 需要较多时间且并不急迫（允许被操作系统剥夺运行权）的大量任务放在</a:t>
            </a:r>
            <a:r>
              <a:rPr lang="en-US" altLang="zh-CN" sz="1200" b="0" i="0" kern="1200" dirty="0" err="1" smtClean="0">
                <a:solidFill>
                  <a:schemeClr val="tx1"/>
                </a:solidFill>
                <a:latin typeface="Arial" panose="020B0604020202020204" pitchFamily="34" charset="0"/>
                <a:ea typeface="宋体" panose="02010600030101010101" pitchFamily="2" charset="-122"/>
                <a:cs typeface="+mn-cs"/>
              </a:rPr>
              <a:t>workqueue</a:t>
            </a:r>
            <a:r>
              <a:rPr lang="zh-CN" altLang="en-US" sz="1200" b="0" i="0" kern="1200" dirty="0" smtClean="0">
                <a:solidFill>
                  <a:schemeClr val="tx1"/>
                </a:solidFill>
                <a:latin typeface="Arial" panose="020B0604020202020204" pitchFamily="34" charset="0"/>
                <a:ea typeface="宋体" panose="02010600030101010101" pitchFamily="2" charset="-122"/>
                <a:cs typeface="+mn-cs"/>
              </a:rPr>
              <a:t>中。此时操作系统会尽量快速处理完这个任务，但如果任务量太大，期间操作系统也会有机会调度别的用户进程运行，从而保证不会因为这个任务需要运行时间将其它用户进程无法进行。</a:t>
            </a:r>
            <a:endParaRPr lang="zh-CN" altLang="en-US" sz="1200" b="0" i="0" kern="1200" dirty="0" smtClean="0">
              <a:solidFill>
                <a:schemeClr val="tx1"/>
              </a:solidFill>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latin typeface="Arial" panose="020B0604020202020204" pitchFamily="34" charset="0"/>
                <a:ea typeface="宋体" panose="02010600030101010101" pitchFamily="2" charset="-122"/>
                <a:cs typeface="+mn-cs"/>
              </a:rPr>
              <a:t>4</a:t>
            </a:r>
            <a:r>
              <a:rPr lang="zh-CN" altLang="en-US" sz="1200" b="0" i="0" kern="1200" dirty="0" smtClean="0">
                <a:solidFill>
                  <a:schemeClr val="tx1"/>
                </a:solidFill>
                <a:latin typeface="Arial" panose="020B0604020202020204" pitchFamily="34" charset="0"/>
                <a:ea typeface="宋体" panose="02010600030101010101" pitchFamily="2" charset="-122"/>
                <a:cs typeface="+mn-cs"/>
              </a:rPr>
              <a:t>） 可能引起睡眠的任务放在</a:t>
            </a:r>
            <a:r>
              <a:rPr lang="en-US" altLang="zh-CN" sz="1200" b="0" i="0" kern="1200" dirty="0" err="1" smtClean="0">
                <a:solidFill>
                  <a:schemeClr val="tx1"/>
                </a:solidFill>
                <a:latin typeface="Arial" panose="020B0604020202020204" pitchFamily="34" charset="0"/>
                <a:ea typeface="宋体" panose="02010600030101010101" pitchFamily="2" charset="-122"/>
                <a:cs typeface="+mn-cs"/>
              </a:rPr>
              <a:t>workqueue</a:t>
            </a:r>
            <a:r>
              <a:rPr lang="zh-CN" altLang="en-US" sz="1200" b="0" i="0" kern="1200" dirty="0" smtClean="0">
                <a:solidFill>
                  <a:schemeClr val="tx1"/>
                </a:solidFill>
                <a:latin typeface="Arial" panose="020B0604020202020204" pitchFamily="34" charset="0"/>
                <a:ea typeface="宋体" panose="02010600030101010101" pitchFamily="2" charset="-122"/>
                <a:cs typeface="+mn-cs"/>
              </a:rPr>
              <a:t>中。因为在</a:t>
            </a:r>
            <a:r>
              <a:rPr lang="en-US" altLang="zh-CN" sz="1200" b="0" i="0" kern="1200" dirty="0" err="1" smtClean="0">
                <a:solidFill>
                  <a:schemeClr val="tx1"/>
                </a:solidFill>
                <a:latin typeface="Arial" panose="020B0604020202020204" pitchFamily="34" charset="0"/>
                <a:ea typeface="宋体" panose="02010600030101010101" pitchFamily="2" charset="-122"/>
                <a:cs typeface="+mn-cs"/>
              </a:rPr>
              <a:t>workqueue</a:t>
            </a:r>
            <a:r>
              <a:rPr lang="zh-CN" altLang="en-US" sz="1200" b="0" i="0" kern="1200" dirty="0" smtClean="0">
                <a:solidFill>
                  <a:schemeClr val="tx1"/>
                </a:solidFill>
                <a:latin typeface="Arial" panose="020B0604020202020204" pitchFamily="34" charset="0"/>
                <a:ea typeface="宋体" panose="02010600030101010101" pitchFamily="2" charset="-122"/>
                <a:cs typeface="+mn-cs"/>
              </a:rPr>
              <a:t>中睡眠是安全的。</a:t>
            </a:r>
            <a:endParaRPr lang="zh-CN" altLang="en-US" sz="1200" b="0" i="0" kern="1200" dirty="0" smtClean="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工作队列最基本的功能是把需要推后执行的任务交给特定的通用线程来执行。</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dirty="0" smtClean="0"/>
          </a:p>
          <a:p>
            <a:r>
              <a:rPr lang="en-US" altLang="zh-CN" dirty="0" err="1" smtClean="0"/>
              <a:t>workqueue</a:t>
            </a:r>
            <a:r>
              <a:rPr lang="zh-CN" altLang="en-US" dirty="0" smtClean="0"/>
              <a:t>创建了一些内核线程，由这些内核线程来</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负责执行内核其他部分安排到队列里的任务。这些内核线程称为工作者线程（</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worker thread</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Work queue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可以让你的程序创建一个专门的工作者线程来处理需要推后的工作。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work queue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同时也提供了一个默认的</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worker thread</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来处理这些工作。</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dirty="0" smtClean="0"/>
          </a:p>
          <a:p>
            <a:r>
              <a:rPr lang="zh-CN" altLang="en-US" dirty="0" smtClean="0"/>
              <a:t>挂起等待</a:t>
            </a:r>
            <a:r>
              <a:rPr lang="en-US" altLang="zh-CN" dirty="0" smtClean="0"/>
              <a:t>worker thread</a:t>
            </a:r>
            <a:r>
              <a:rPr lang="zh-CN" altLang="en-US" dirty="0" smtClean="0"/>
              <a:t>队列中所有对象都被执行以后才返回</a:t>
            </a:r>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defRPr/>
            </a:pPr>
            <a:r>
              <a:rPr lang="en-US" altLang="zh-CN" dirty="0" err="1" smtClean="0"/>
              <a:t>timer_list</a:t>
            </a:r>
            <a:endParaRPr lang="en-US" altLang="zh-CN" dirty="0" smtClean="0"/>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function</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保存了一个指向回调函数的指针，该函数在超时时调用。</a:t>
            </a:r>
            <a:endParaRPr lang="zh-CN" altLang="en-US"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data</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是传递给回调函数的一个参数。</a:t>
            </a:r>
            <a:endParaRPr lang="zh-CN" altLang="en-US"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expires</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确定定时器到期的时间，单位是</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jiffies</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defRPr/>
            </a:pPr>
            <a:r>
              <a:rPr lang="en-US" altLang="zh-CN" dirty="0" err="1" smtClean="0"/>
              <a:t>timer_list</a:t>
            </a:r>
            <a:endParaRPr lang="en-US" altLang="zh-CN" dirty="0" smtClean="0"/>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function</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保存了一个指向回调函数的指针，该函数在超时时调用。</a:t>
            </a:r>
            <a:endParaRPr lang="zh-CN" altLang="en-US"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data</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是传递给回调函数的一个参数。</a:t>
            </a:r>
            <a:endParaRPr lang="zh-CN" altLang="en-US"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expires</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确定定时器到期的时间，单位是</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jiffies</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提问：什么是互斥？</a:t>
            </a:r>
            <a:endParaRPr lang="zh-CN" altLang="en-US" dirty="0" smtClean="0"/>
          </a:p>
          <a:p>
            <a:pPr marL="0" marR="0" lvl="1" indent="0" algn="l" defTabSz="914400" rtl="0" eaLnBrk="1" fontAlgn="base" latinLnBrk="0" hangingPunct="1">
              <a:lnSpc>
                <a:spcPct val="100000"/>
              </a:lnSpc>
              <a:spcBef>
                <a:spcPct val="30000"/>
              </a:spcBef>
              <a:spcAft>
                <a:spcPct val="0"/>
              </a:spcAft>
              <a:buClrTx/>
              <a:buSzTx/>
              <a:buFontTx/>
              <a:buNone/>
              <a:defRPr/>
            </a:pPr>
            <a:endParaRPr lang="zh-CN" altLang="en-US"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例子：</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厕所，同一时刻只能有一个对象来访问</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餐厅的座位</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程序上的例子</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en-US" altLang="zh-CN" dirty="0" smtClean="0"/>
              <a:t>1</a:t>
            </a:r>
            <a:r>
              <a:rPr lang="zh-CN" altLang="en-US" dirty="0" smtClean="0"/>
              <a:t>、多个程序同时对一个文件进行操作</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en-US" altLang="zh-CN" dirty="0" smtClean="0"/>
              <a:t>2</a:t>
            </a:r>
            <a:r>
              <a:rPr lang="zh-CN" altLang="en-US" dirty="0" smtClean="0"/>
              <a:t>、买菜和做菜。临界区是（菜数量，菜种类）组合，当买菜线程只更新了菜数量，尚未更新菜种类时，做菜线程就获取到菜数量，发现有菜，但是尝试获取菜种类，就会出错。</a:t>
            </a:r>
            <a:endParaRPr lang="en-US" altLang="zh-CN" dirty="0" smtClean="0"/>
          </a:p>
        </p:txBody>
      </p:sp>
      <p:sp>
        <p:nvSpPr>
          <p:cNvPr id="60420"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62806FB-5630-45AC-834C-4080C7FD51A6}" type="slidenum">
              <a:rPr lang="en-US" altLang="zh-CN" smtClean="0"/>
            </a:fld>
            <a:endParaRPr lang="en-US" altLang="zh-CN"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互斥量，比喻成饭店的叫号机制，在等不到桌（临界区）的时候，有人来帮你调度</a:t>
            </a:r>
            <a:endParaRPr lang="en-US" altLang="zh-CN" dirty="0" smtClean="0"/>
          </a:p>
          <a:p>
            <a:r>
              <a:rPr lang="zh-CN" altLang="en-US" dirty="0" smtClean="0"/>
              <a:t>自旋锁，比喻成沙县小吃</a:t>
            </a:r>
            <a:r>
              <a:rPr lang="en-US" altLang="zh-CN" dirty="0" smtClean="0"/>
              <a:t>/</a:t>
            </a:r>
            <a:r>
              <a:rPr lang="zh-CN" altLang="en-US" dirty="0" smtClean="0"/>
              <a:t>兰州拉面（</a:t>
            </a:r>
            <a:r>
              <a:rPr lang="zh-CN" altLang="en-US" sz="1200" kern="1200" dirty="0" smtClean="0">
                <a:solidFill>
                  <a:schemeClr val="tx1"/>
                </a:solidFill>
                <a:latin typeface="Arial" panose="020B0604020202020204" pitchFamily="34" charset="0"/>
                <a:ea typeface="宋体" panose="02010600030101010101" pitchFamily="2" charset="-122"/>
                <a:cs typeface="+mn-cs"/>
              </a:rPr>
              <a:t>两大餐饮巨头</a:t>
            </a:r>
            <a:r>
              <a:rPr lang="zh-CN" altLang="en-US" dirty="0" smtClean="0"/>
              <a:t>）里吃饭，等不到桌（临界区）的时候，必须要自己死等。</a:t>
            </a:r>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为什么要禁止内核抢占？</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  如果在自旋锁保护的代码执行过程中发送抢占，则可能另外一个进程会再次调用</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spinlock</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保护的这段代码，会发生死锁。</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为什么要避免长期持有？</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  其他处理器处于忙等待，无法进行其他工作</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为什么持有期间不允许挂起？</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  如果在自旋锁保护的代码中间睡眠，此时发生进程调度，则可能另外一个进程会再次调用</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spinlock</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保护的这段代码。而我们现在知道了即使在获取不到锁的“自旋”状态，也是禁止抢占的，而“自旋”又是动态的，不会再睡眠了，也就是说在这个处理器上不会再有进程调度发生了，那么死锁自然就发生了。</a:t>
            </a: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zh-CN" altLang="en-US" dirty="0" smtClean="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完成变量中有一个计数值，初始化为</a:t>
            </a:r>
            <a:r>
              <a:rPr lang="en-US" altLang="zh-CN" dirty="0" smtClean="0"/>
              <a:t>0</a:t>
            </a:r>
            <a:r>
              <a:rPr lang="zh-CN" altLang="en-US" dirty="0" smtClean="0"/>
              <a:t>。当</a:t>
            </a:r>
            <a:r>
              <a:rPr lang="en-US" altLang="zh-CN" dirty="0" err="1" smtClean="0"/>
              <a:t>wait_for_completion</a:t>
            </a:r>
            <a:r>
              <a:rPr lang="zh-CN" altLang="en-US" dirty="0" smtClean="0"/>
              <a:t>时，计数值减</a:t>
            </a:r>
            <a:r>
              <a:rPr lang="en-US" altLang="zh-CN" dirty="0" smtClean="0"/>
              <a:t>1</a:t>
            </a:r>
            <a:r>
              <a:rPr lang="zh-CN" altLang="en-US" dirty="0" smtClean="0"/>
              <a:t>。当</a:t>
            </a:r>
            <a:r>
              <a:rPr lang="en-US" altLang="zh-CN" dirty="0" smtClean="0"/>
              <a:t>complete</a:t>
            </a:r>
            <a:r>
              <a:rPr lang="zh-CN" altLang="en-US" dirty="0" smtClean="0"/>
              <a:t>时，计数值加</a:t>
            </a:r>
            <a:r>
              <a:rPr lang="en-US" altLang="zh-CN" dirty="0" smtClean="0"/>
              <a:t>1</a:t>
            </a:r>
            <a:r>
              <a:rPr lang="zh-CN" altLang="en-US" dirty="0" smtClean="0"/>
              <a:t>（如果是</a:t>
            </a:r>
            <a:r>
              <a:rPr lang="en-US" altLang="zh-CN" dirty="0" err="1" smtClean="0"/>
              <a:t>complete_all</a:t>
            </a:r>
            <a:r>
              <a:rPr lang="zh-CN" altLang="en-US" dirty="0" smtClean="0"/>
              <a:t>，则设置为一个很大的正数）</a:t>
            </a:r>
            <a:endParaRPr lang="en-US" altLang="zh-CN" dirty="0" smtClean="0"/>
          </a:p>
          <a:p>
            <a:r>
              <a:rPr lang="zh-CN" altLang="en-US" dirty="0" smtClean="0"/>
              <a:t>完成变量的状态会保持，即如果先</a:t>
            </a:r>
            <a:r>
              <a:rPr lang="en-US" altLang="zh-CN" dirty="0" smtClean="0"/>
              <a:t>complete</a:t>
            </a:r>
            <a:r>
              <a:rPr lang="zh-CN" altLang="en-US" dirty="0" smtClean="0"/>
              <a:t>，再</a:t>
            </a:r>
            <a:r>
              <a:rPr lang="en-US" altLang="zh-CN" dirty="0" err="1" smtClean="0"/>
              <a:t>wait_for_completion</a:t>
            </a:r>
            <a:r>
              <a:rPr lang="zh-CN" altLang="en-US" dirty="0" smtClean="0"/>
              <a:t>，不会挂起。</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拓展讲一下</a:t>
            </a:r>
            <a:r>
              <a:rPr lang="en-US" altLang="zh-CN" baseline="0" dirty="0" smtClean="0"/>
              <a:t>TLV</a:t>
            </a:r>
            <a:r>
              <a:rPr lang="zh-CN" altLang="en-US" baseline="0" dirty="0" smtClean="0"/>
              <a:t>格式</a:t>
            </a:r>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Arial" panose="020B0604020202020204" pitchFamily="34" charset="0"/>
                <a:ea typeface="宋体" panose="02010600030101010101" pitchFamily="2" charset="-122"/>
                <a:cs typeface="+mn-cs"/>
              </a:rPr>
              <a:t>policy</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是一个</a:t>
            </a:r>
            <a:r>
              <a:rPr lang="en-US" sz="1200" b="0" i="0" kern="1200" dirty="0" err="1" smtClean="0">
                <a:solidFill>
                  <a:schemeClr val="tx1"/>
                </a:solidFill>
                <a:latin typeface="Arial" panose="020B0604020202020204" pitchFamily="34" charset="0"/>
                <a:ea typeface="宋体" panose="02010600030101010101" pitchFamily="2" charset="-122"/>
                <a:cs typeface="+mn-cs"/>
              </a:rPr>
              <a:t>struct</a:t>
            </a:r>
            <a:r>
              <a:rPr lang="en-US" sz="1200" b="0" i="0" kern="1200" dirty="0" smtClean="0">
                <a:solidFill>
                  <a:schemeClr val="tx1"/>
                </a:solidFill>
                <a:latin typeface="Arial" panose="020B0604020202020204" pitchFamily="34" charset="0"/>
                <a:ea typeface="宋体" panose="02010600030101010101" pitchFamily="2" charset="-122"/>
                <a:cs typeface="+mn-cs"/>
              </a:rPr>
              <a:t> </a:t>
            </a:r>
            <a:r>
              <a:rPr lang="en-US" sz="1200" b="0" i="0" kern="1200" dirty="0" err="1" smtClean="0">
                <a:solidFill>
                  <a:schemeClr val="tx1"/>
                </a:solidFill>
                <a:latin typeface="Arial" panose="020B0604020202020204" pitchFamily="34" charset="0"/>
                <a:ea typeface="宋体" panose="02010600030101010101" pitchFamily="2" charset="-122"/>
                <a:cs typeface="+mn-cs"/>
              </a:rPr>
              <a:t>nla_policy</a:t>
            </a:r>
            <a:r>
              <a:rPr lang="zh-CN" altLang="en-US" sz="1200" b="0" i="0" kern="1200" dirty="0" smtClean="0">
                <a:solidFill>
                  <a:schemeClr val="tx1"/>
                </a:solidFill>
                <a:latin typeface="Arial" panose="020B0604020202020204" pitchFamily="34" charset="0"/>
                <a:ea typeface="宋体" panose="02010600030101010101" pitchFamily="2" charset="-122"/>
                <a:cs typeface="+mn-cs"/>
              </a:rPr>
              <a:t>的数组。</a:t>
            </a:r>
            <a:r>
              <a:rPr lang="en-US" sz="1200" b="0" i="0" kern="1200" dirty="0" err="1" smtClean="0">
                <a:solidFill>
                  <a:schemeClr val="tx1"/>
                </a:solidFill>
                <a:latin typeface="Arial" panose="020B0604020202020204" pitchFamily="34" charset="0"/>
                <a:ea typeface="宋体" panose="02010600030101010101" pitchFamily="2" charset="-122"/>
                <a:cs typeface="+mn-cs"/>
              </a:rPr>
              <a:t>struct</a:t>
            </a:r>
            <a:r>
              <a:rPr lang="en-US" sz="1200" b="0" i="0" kern="1200" dirty="0" smtClean="0">
                <a:solidFill>
                  <a:schemeClr val="tx1"/>
                </a:solidFill>
                <a:latin typeface="Arial" panose="020B0604020202020204" pitchFamily="34" charset="0"/>
                <a:ea typeface="宋体" panose="02010600030101010101" pitchFamily="2" charset="-122"/>
                <a:cs typeface="+mn-cs"/>
              </a:rPr>
              <a:t> </a:t>
            </a:r>
            <a:r>
              <a:rPr lang="en-US" sz="1200" b="0" i="0" kern="1200" dirty="0" err="1" smtClean="0">
                <a:solidFill>
                  <a:schemeClr val="tx1"/>
                </a:solidFill>
                <a:latin typeface="Arial" panose="020B0604020202020204" pitchFamily="34" charset="0"/>
                <a:ea typeface="宋体" panose="02010600030101010101" pitchFamily="2" charset="-122"/>
                <a:cs typeface="+mn-cs"/>
              </a:rPr>
              <a:t>nla_policy</a:t>
            </a:r>
            <a:r>
              <a:rPr lang="zh-CN" altLang="en-US" sz="1200" b="0" i="0" kern="1200" dirty="0" smtClean="0">
                <a:solidFill>
                  <a:schemeClr val="tx1"/>
                </a:solidFill>
                <a:latin typeface="Arial" panose="020B0604020202020204" pitchFamily="34" charset="0"/>
                <a:ea typeface="宋体" panose="02010600030101010101" pitchFamily="2" charset="-122"/>
                <a:cs typeface="+mn-cs"/>
              </a:rPr>
              <a:t>结构体表示如下： </a:t>
            </a:r>
            <a:br>
              <a:rPr lang="zh-CN" altLang="en-US" sz="1200" b="0" i="0" kern="1200" dirty="0" smtClean="0">
                <a:solidFill>
                  <a:schemeClr val="tx1"/>
                </a:solidFill>
                <a:latin typeface="Arial" panose="020B0604020202020204" pitchFamily="34" charset="0"/>
                <a:ea typeface="宋体" panose="02010600030101010101" pitchFamily="2" charset="-122"/>
                <a:cs typeface="+mn-cs"/>
              </a:rPr>
            </a:br>
            <a:endParaRPr lang="zh-CN" altLang="en-US" sz="1200" b="0" i="0" kern="1200" dirty="0" smtClean="0">
              <a:solidFill>
                <a:schemeClr val="tx1"/>
              </a:solidFill>
              <a:latin typeface="Arial" panose="020B0604020202020204" pitchFamily="34" charset="0"/>
              <a:ea typeface="宋体" panose="02010600030101010101" pitchFamily="2" charset="-122"/>
              <a:cs typeface="+mn-cs"/>
            </a:endParaRPr>
          </a:p>
          <a:p>
            <a:r>
              <a:rPr lang="en-US" sz="1200" b="1" kern="1200" dirty="0" err="1" smtClean="0">
                <a:solidFill>
                  <a:schemeClr val="tx1"/>
                </a:solidFill>
                <a:latin typeface="Arial" panose="020B0604020202020204" pitchFamily="34" charset="0"/>
                <a:ea typeface="宋体" panose="02010600030101010101" pitchFamily="2" charset="-122"/>
                <a:cs typeface="+mn-cs"/>
              </a:rPr>
              <a:t>struct</a:t>
            </a:r>
            <a:r>
              <a:rPr lang="en-US" dirty="0" smtClean="0"/>
              <a:t> </a:t>
            </a:r>
            <a:r>
              <a:rPr lang="en-US" dirty="0" err="1" smtClean="0"/>
              <a:t>nla_policy</a:t>
            </a:r>
            <a:r>
              <a:rPr lang="en-US" dirty="0" smtClean="0"/>
              <a:t> { u16 type; u16 </a:t>
            </a:r>
            <a:r>
              <a:rPr lang="en-US" dirty="0" err="1" smtClean="0"/>
              <a:t>len</a:t>
            </a:r>
            <a:r>
              <a:rPr lang="en-US" dirty="0" smtClean="0"/>
              <a:t>; };</a:t>
            </a:r>
            <a:endParaRPr lang="en-US" dirty="0" smtClean="0"/>
          </a:p>
          <a:p>
            <a:endParaRPr lang="en-US" sz="1200" b="0" i="0" kern="1200" dirty="0" smtClean="0">
              <a:solidFill>
                <a:schemeClr val="tx1"/>
              </a:solidFill>
              <a:latin typeface="Arial" panose="020B0604020202020204" pitchFamily="34" charset="0"/>
              <a:ea typeface="宋体" panose="02010600030101010101" pitchFamily="2" charset="-122"/>
              <a:cs typeface="+mn-cs"/>
            </a:endParaRPr>
          </a:p>
          <a:p>
            <a:r>
              <a:rPr lang="en-US" sz="1200" b="0" i="0" kern="1200" dirty="0" smtClean="0">
                <a:solidFill>
                  <a:schemeClr val="tx1"/>
                </a:solidFill>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其中，</a:t>
            </a:r>
            <a:r>
              <a:rPr lang="en-US" sz="1200" b="0" i="0" kern="1200" dirty="0" smtClean="0">
                <a:solidFill>
                  <a:schemeClr val="tx1"/>
                </a:solidFill>
                <a:latin typeface="Arial" panose="020B0604020202020204" pitchFamily="34" charset="0"/>
                <a:ea typeface="宋体" panose="02010600030101010101" pitchFamily="2" charset="-122"/>
                <a:cs typeface="+mn-cs"/>
              </a:rPr>
              <a:t>type</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字段表示</a:t>
            </a:r>
            <a:r>
              <a:rPr lang="en-US" sz="1200" b="0" i="0" kern="1200" dirty="0" err="1" smtClean="0">
                <a:solidFill>
                  <a:schemeClr val="tx1"/>
                </a:solidFill>
                <a:latin typeface="Arial" panose="020B0604020202020204" pitchFamily="34" charset="0"/>
                <a:ea typeface="宋体" panose="02010600030101010101" pitchFamily="2" charset="-122"/>
                <a:cs typeface="+mn-cs"/>
              </a:rPr>
              <a:t>attr</a:t>
            </a:r>
            <a:r>
              <a:rPr lang="zh-CN" altLang="en-US" sz="1200" b="0" i="0" kern="1200" dirty="0" smtClean="0">
                <a:solidFill>
                  <a:schemeClr val="tx1"/>
                </a:solidFill>
                <a:latin typeface="Arial" panose="020B0604020202020204" pitchFamily="34" charset="0"/>
                <a:ea typeface="宋体" panose="02010600030101010101" pitchFamily="2" charset="-122"/>
                <a:cs typeface="+mn-cs"/>
              </a:rPr>
              <a:t>中的数据类型，可被配置为： </a:t>
            </a:r>
            <a:br>
              <a:rPr lang="zh-CN" altLang="en-US" dirty="0" smtClean="0"/>
            </a:br>
            <a:r>
              <a:rPr lang="zh-CN" altLang="en-US" sz="1200" b="0" i="0" kern="1200" dirty="0" smtClean="0">
                <a:solidFill>
                  <a:schemeClr val="tx1"/>
                </a:solidFill>
                <a:latin typeface="Arial" panose="020B0604020202020204" pitchFamily="34" charset="0"/>
                <a:ea typeface="宋体" panose="02010600030101010101" pitchFamily="2" charset="-122"/>
                <a:cs typeface="+mn-cs"/>
              </a:rPr>
              <a:t>       </a:t>
            </a:r>
            <a:r>
              <a:rPr lang="en-US" sz="1200" b="0" i="0" kern="1200" dirty="0" smtClean="0">
                <a:solidFill>
                  <a:schemeClr val="tx1"/>
                </a:solidFill>
                <a:latin typeface="Arial" panose="020B0604020202020204" pitchFamily="34" charset="0"/>
                <a:ea typeface="宋体" panose="02010600030101010101" pitchFamily="2" charset="-122"/>
                <a:cs typeface="+mn-cs"/>
              </a:rPr>
              <a:t>NLA_UNSPEC--</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未定义 </a:t>
            </a:r>
            <a:br>
              <a:rPr lang="zh-CN" altLang="en-US" dirty="0" smtClean="0"/>
            </a:br>
            <a:r>
              <a:rPr lang="zh-CN" altLang="en-US" sz="1200" b="0" i="0" kern="1200" dirty="0" smtClean="0">
                <a:solidFill>
                  <a:schemeClr val="tx1"/>
                </a:solidFill>
                <a:latin typeface="Arial" panose="020B0604020202020204" pitchFamily="34" charset="0"/>
                <a:ea typeface="宋体" panose="02010600030101010101" pitchFamily="2" charset="-122"/>
                <a:cs typeface="+mn-cs"/>
              </a:rPr>
              <a:t>       </a:t>
            </a:r>
            <a:r>
              <a:rPr lang="en-US" sz="1200" b="0" i="0" kern="1200" dirty="0" smtClean="0">
                <a:solidFill>
                  <a:schemeClr val="tx1"/>
                </a:solidFill>
                <a:latin typeface="Arial" panose="020B0604020202020204" pitchFamily="34" charset="0"/>
                <a:ea typeface="宋体" panose="02010600030101010101" pitchFamily="2" charset="-122"/>
                <a:cs typeface="+mn-cs"/>
              </a:rPr>
              <a:t>NLA_U8, NLA_U16, NLA_U32, NLA_U64</a:t>
            </a:r>
            <a:r>
              <a:rPr lang="zh-CN" altLang="en-US" sz="1200" b="0" i="0" kern="1200" dirty="0" smtClean="0">
                <a:solidFill>
                  <a:schemeClr val="tx1"/>
                </a:solidFill>
                <a:latin typeface="Arial" panose="020B0604020202020204" pitchFamily="34" charset="0"/>
                <a:ea typeface="宋体" panose="02010600030101010101" pitchFamily="2" charset="-122"/>
                <a:cs typeface="+mn-cs"/>
              </a:rPr>
              <a:t>为</a:t>
            </a:r>
            <a:r>
              <a:rPr lang="en-US" altLang="zh-CN" sz="1200" b="0" i="0" kern="1200" dirty="0" smtClean="0">
                <a:solidFill>
                  <a:schemeClr val="tx1"/>
                </a:solidFill>
                <a:latin typeface="Arial" panose="020B0604020202020204" pitchFamily="34" charset="0"/>
                <a:ea typeface="宋体" panose="02010600030101010101" pitchFamily="2" charset="-122"/>
                <a:cs typeface="+mn-cs"/>
              </a:rPr>
              <a:t>8</a:t>
            </a:r>
            <a:r>
              <a:rPr lang="en-US" sz="1200" b="0" i="0" kern="1200" dirty="0" smtClean="0">
                <a:solidFill>
                  <a:schemeClr val="tx1"/>
                </a:solidFill>
                <a:latin typeface="Arial" panose="020B0604020202020204" pitchFamily="34" charset="0"/>
                <a:ea typeface="宋体" panose="02010600030101010101" pitchFamily="2" charset="-122"/>
                <a:cs typeface="+mn-cs"/>
              </a:rPr>
              <a:t>bits, 16bits, 32bits, 64bits</a:t>
            </a:r>
            <a:r>
              <a:rPr lang="zh-CN" altLang="en-US" sz="1200" b="0" i="0" kern="1200" dirty="0" smtClean="0">
                <a:solidFill>
                  <a:schemeClr val="tx1"/>
                </a:solidFill>
                <a:latin typeface="Arial" panose="020B0604020202020204" pitchFamily="34" charset="0"/>
                <a:ea typeface="宋体" panose="02010600030101010101" pitchFamily="2" charset="-122"/>
                <a:cs typeface="+mn-cs"/>
              </a:rPr>
              <a:t>的无符号整型 </a:t>
            </a:r>
            <a:br>
              <a:rPr lang="zh-CN" altLang="en-US" dirty="0" smtClean="0"/>
            </a:br>
            <a:r>
              <a:rPr lang="zh-CN" altLang="en-US" sz="1200" b="0" i="0" kern="1200" dirty="0" smtClean="0">
                <a:solidFill>
                  <a:schemeClr val="tx1"/>
                </a:solidFill>
                <a:latin typeface="Arial" panose="020B0604020202020204" pitchFamily="34" charset="0"/>
                <a:ea typeface="宋体" panose="02010600030101010101" pitchFamily="2" charset="-122"/>
                <a:cs typeface="+mn-cs"/>
              </a:rPr>
              <a:t>       </a:t>
            </a:r>
            <a:r>
              <a:rPr lang="en-US" sz="1200" b="0" i="0" kern="1200" dirty="0" smtClean="0">
                <a:solidFill>
                  <a:schemeClr val="tx1"/>
                </a:solidFill>
                <a:latin typeface="Arial" panose="020B0604020202020204" pitchFamily="34" charset="0"/>
                <a:ea typeface="宋体" panose="02010600030101010101" pitchFamily="2" charset="-122"/>
                <a:cs typeface="+mn-cs"/>
              </a:rPr>
              <a:t>NLA_STRING--</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字符串 </a:t>
            </a:r>
            <a:br>
              <a:rPr lang="zh-CN" altLang="en-US" dirty="0" smtClean="0"/>
            </a:br>
            <a:r>
              <a:rPr lang="zh-CN" altLang="en-US" sz="1200" b="0" i="0" kern="1200" dirty="0" smtClean="0">
                <a:solidFill>
                  <a:schemeClr val="tx1"/>
                </a:solidFill>
                <a:latin typeface="Arial" panose="020B0604020202020204" pitchFamily="34" charset="0"/>
                <a:ea typeface="宋体" panose="02010600030101010101" pitchFamily="2" charset="-122"/>
                <a:cs typeface="+mn-cs"/>
              </a:rPr>
              <a:t>       </a:t>
            </a:r>
            <a:r>
              <a:rPr lang="en-US" sz="1200" b="0" i="0" kern="1200" dirty="0" smtClean="0">
                <a:solidFill>
                  <a:schemeClr val="tx1"/>
                </a:solidFill>
                <a:latin typeface="Arial" panose="020B0604020202020204" pitchFamily="34" charset="0"/>
                <a:ea typeface="宋体" panose="02010600030101010101" pitchFamily="2" charset="-122"/>
                <a:cs typeface="+mn-cs"/>
              </a:rPr>
              <a:t>NLA_NUL_STRING--</a:t>
            </a:r>
            <a:r>
              <a:rPr lang="zh-CN" altLang="en-US" sz="1200" b="0" i="0" kern="1200" dirty="0" smtClean="0">
                <a:solidFill>
                  <a:schemeClr val="tx1"/>
                </a:solidFill>
                <a:latin typeface="Arial" panose="020B0604020202020204" pitchFamily="34" charset="0"/>
                <a:ea typeface="宋体" panose="02010600030101010101" pitchFamily="2" charset="-122"/>
                <a:cs typeface="+mn-cs"/>
              </a:rPr>
              <a:t>空终止符字符串 </a:t>
            </a:r>
            <a:br>
              <a:rPr lang="zh-CN" altLang="en-US" dirty="0" smtClean="0"/>
            </a:br>
            <a:r>
              <a:rPr lang="zh-CN" altLang="en-US" sz="1200" b="0" i="0" kern="1200" dirty="0" smtClean="0">
                <a:solidFill>
                  <a:schemeClr val="tx1"/>
                </a:solidFill>
                <a:latin typeface="Arial" panose="020B0604020202020204" pitchFamily="34" charset="0"/>
                <a:ea typeface="宋体" panose="02010600030101010101" pitchFamily="2" charset="-122"/>
                <a:cs typeface="+mn-cs"/>
              </a:rPr>
              <a:t>       </a:t>
            </a:r>
            <a:r>
              <a:rPr lang="en-US" sz="1200" b="0" i="0" kern="1200" dirty="0" smtClean="0">
                <a:solidFill>
                  <a:schemeClr val="tx1"/>
                </a:solidFill>
                <a:latin typeface="Arial" panose="020B0604020202020204" pitchFamily="34" charset="0"/>
                <a:ea typeface="宋体" panose="02010600030101010101" pitchFamily="2" charset="-122"/>
                <a:cs typeface="+mn-cs"/>
              </a:rPr>
              <a:t>NLA_NESTED--</a:t>
            </a:r>
            <a:r>
              <a:rPr lang="en-US" sz="1200" b="0" i="0" kern="1200" dirty="0" err="1" smtClean="0">
                <a:solidFill>
                  <a:schemeClr val="tx1"/>
                </a:solidFill>
                <a:latin typeface="Arial" panose="020B0604020202020204" pitchFamily="34" charset="0"/>
                <a:ea typeface="宋体" panose="02010600030101010101" pitchFamily="2" charset="-122"/>
                <a:cs typeface="+mn-cs"/>
              </a:rPr>
              <a:t>attr</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流 </a:t>
            </a:r>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a:noFill/>
        </p:spPr>
        <p:txBody>
          <a:bodyPr/>
          <a:lstStyle/>
          <a:p>
            <a:pPr lvl="3" eaLnBrk="1" hangingPunct="1"/>
            <a:r>
              <a:rPr lang="zh-CN" altLang="en-US" dirty="0" smtClean="0"/>
              <a:t>例子：</a:t>
            </a:r>
            <a:endParaRPr lang="en-US" altLang="zh-CN" dirty="0" smtClean="0"/>
          </a:p>
          <a:p>
            <a:pPr lvl="3" eaLnBrk="1" hangingPunct="1"/>
            <a:r>
              <a:rPr lang="zh-CN" altLang="en-US" dirty="0" smtClean="0"/>
              <a:t>应用程序</a:t>
            </a:r>
            <a:r>
              <a:rPr lang="en-US" altLang="zh-CN" dirty="0" smtClean="0"/>
              <a:t>A</a:t>
            </a:r>
            <a:r>
              <a:rPr lang="zh-CN" altLang="en-US" dirty="0" smtClean="0"/>
              <a:t>负责买菜，应用程序</a:t>
            </a:r>
            <a:r>
              <a:rPr lang="en-US" altLang="zh-CN" dirty="0" smtClean="0"/>
              <a:t>B</a:t>
            </a:r>
            <a:r>
              <a:rPr lang="zh-CN" altLang="en-US" dirty="0" smtClean="0"/>
              <a:t>负责做菜。</a:t>
            </a:r>
            <a:endParaRPr lang="en-US" altLang="zh-CN" dirty="0" smtClean="0"/>
          </a:p>
          <a:p>
            <a:pPr lvl="4" eaLnBrk="1" hangingPunct="1"/>
            <a:r>
              <a:rPr lang="zh-CN" altLang="en-US" dirty="0" smtClean="0"/>
              <a:t>在</a:t>
            </a:r>
            <a:r>
              <a:rPr lang="en-US" altLang="zh-CN" dirty="0" smtClean="0"/>
              <a:t>A</a:t>
            </a:r>
            <a:r>
              <a:rPr lang="zh-CN" altLang="en-US" dirty="0" smtClean="0"/>
              <a:t>没有买到菜之前，</a:t>
            </a:r>
            <a:r>
              <a:rPr lang="en-US" altLang="zh-CN" dirty="0" smtClean="0"/>
              <a:t>B</a:t>
            </a:r>
            <a:r>
              <a:rPr lang="zh-CN" altLang="en-US" dirty="0" smtClean="0"/>
              <a:t>无法开始做菜；</a:t>
            </a:r>
            <a:endParaRPr lang="en-US" altLang="zh-CN" dirty="0" smtClean="0"/>
          </a:p>
          <a:p>
            <a:pPr lvl="4" eaLnBrk="1" hangingPunct="1"/>
            <a:r>
              <a:rPr lang="en-US" altLang="zh-CN" dirty="0" smtClean="0"/>
              <a:t>A</a:t>
            </a:r>
            <a:r>
              <a:rPr lang="zh-CN" altLang="en-US" dirty="0" smtClean="0"/>
              <a:t>买到多少菜，</a:t>
            </a:r>
            <a:r>
              <a:rPr lang="en-US" altLang="zh-CN" dirty="0" smtClean="0"/>
              <a:t>B</a:t>
            </a:r>
            <a:r>
              <a:rPr lang="zh-CN" altLang="en-US" dirty="0" smtClean="0"/>
              <a:t>可以先开始做多少菜；</a:t>
            </a:r>
            <a:endParaRPr lang="en-US" altLang="zh-CN" dirty="0" smtClean="0"/>
          </a:p>
          <a:p>
            <a:pPr lvl="4" eaLnBrk="1" hangingPunct="1"/>
            <a:r>
              <a:rPr lang="zh-CN" altLang="en-US" dirty="0" smtClean="0"/>
              <a:t>如果一道菜需要有两个原料，分别由不同的应用程序</a:t>
            </a:r>
            <a:r>
              <a:rPr lang="en-US" altLang="zh-CN" dirty="0" smtClean="0"/>
              <a:t>(A1</a:t>
            </a:r>
            <a:r>
              <a:rPr lang="zh-CN" altLang="en-US" dirty="0" smtClean="0"/>
              <a:t>、</a:t>
            </a:r>
            <a:r>
              <a:rPr lang="en-US" altLang="zh-CN" dirty="0" smtClean="0"/>
              <a:t>A2</a:t>
            </a:r>
            <a:r>
              <a:rPr lang="zh-CN" altLang="en-US" dirty="0" smtClean="0"/>
              <a:t>）负责买菜，怎么办？</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dirty="0" smtClean="0"/>
          </a:p>
        </p:txBody>
      </p:sp>
      <p:sp>
        <p:nvSpPr>
          <p:cNvPr id="60420"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62806FB-5630-45AC-834C-4080C7FD51A6}" type="slidenum">
              <a:rPr lang="en-US" altLang="zh-CN" smtClean="0"/>
            </a:fld>
            <a:endParaRPr lang="en-US" altLang="zh-CN"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http://www.electronicsfaq.com/2014/02/generic-netlink-sockets-example-code.html</a:t>
            </a:r>
            <a:endParaRPr lang="en-US" altLang="zh-CN" smtClean="0"/>
          </a:p>
          <a:p>
            <a:endParaRPr lang="zh-CN" altLang="en-US"/>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位从低端（权重低的</a:t>
            </a:r>
            <a:r>
              <a:rPr lang="en-US" altLang="zh-CN" dirty="0" smtClean="0"/>
              <a:t>bit</a:t>
            </a:r>
            <a:r>
              <a:rPr lang="zh-CN" altLang="en-US" dirty="0" smtClean="0"/>
              <a:t>）开始分配还是从高端（权重高的</a:t>
            </a:r>
            <a:r>
              <a:rPr lang="en-US" altLang="zh-CN" dirty="0" smtClean="0"/>
              <a:t>bit</a:t>
            </a:r>
            <a:r>
              <a:rPr lang="zh-CN" altLang="en-US" dirty="0" smtClean="0"/>
              <a:t>）开始分配</a:t>
            </a:r>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F19A7B7-7929-486D-A02F-03625C5C758D}"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a:noFill/>
        </p:spPr>
        <p:txBody>
          <a:bodyPr/>
          <a:lstStyle/>
          <a:p>
            <a:pPr marL="0" lvl="1" eaLnBrk="1" hangingPunct="1"/>
            <a:r>
              <a:rPr lang="en-US" altLang="zh-CN" dirty="0" smtClean="0">
                <a:hlinkClick r:id="rId3"/>
              </a:rPr>
              <a:t>Linux</a:t>
            </a:r>
            <a:r>
              <a:rPr lang="zh-CN" altLang="en-US" dirty="0" smtClean="0">
                <a:hlinkClick r:id="rId3"/>
              </a:rPr>
              <a:t>到底怎么读？</a:t>
            </a:r>
            <a:endParaRPr lang="en-US" altLang="zh-CN" dirty="0" smtClean="0">
              <a:hlinkClick r:id="rId3"/>
            </a:endParaRPr>
          </a:p>
          <a:p>
            <a:pPr marL="0" lvl="1" eaLnBrk="1" hangingPunct="1"/>
            <a:r>
              <a:rPr lang="zh-CN" altLang="en-US" dirty="0" smtClean="0">
                <a:hlinkClick r:id="rId3"/>
              </a:rPr>
              <a:t>http://v.youku.com/v_show/id_XMjY5MzU4Nzcy.html</a:t>
            </a:r>
            <a:endParaRPr lang="en-US" altLang="zh-CN" dirty="0" smtClean="0">
              <a:solidFill>
                <a:schemeClr val="bg1"/>
              </a:solidFill>
              <a:ea typeface="微软雅黑" panose="020B0503020204020204" pitchFamily="34" charset="-122"/>
            </a:endParaRPr>
          </a:p>
          <a:p>
            <a:pPr marL="0" lvl="1" eaLnBrk="1" hangingPunct="1"/>
            <a:endParaRPr lang="en-US" altLang="zh-CN" dirty="0" smtClean="0">
              <a:solidFill>
                <a:schemeClr val="bg1"/>
              </a:solidFill>
              <a:ea typeface="微软雅黑" panose="020B0503020204020204" pitchFamily="34" charset="-122"/>
            </a:endParaRPr>
          </a:p>
          <a:p>
            <a:pPr marL="0" lvl="1" eaLnBrk="1" hangingPunct="1"/>
            <a:r>
              <a:rPr lang="zh-CN" altLang="en-US" dirty="0" smtClean="0">
                <a:solidFill>
                  <a:schemeClr val="bg1"/>
                </a:solidFill>
                <a:ea typeface="微软雅黑" panose="020B0503020204020204" pitchFamily="34" charset="-122"/>
              </a:rPr>
              <a:t>严格来讲，</a:t>
            </a:r>
            <a:r>
              <a:rPr lang="en-US" altLang="zh-CN" dirty="0" smtClean="0">
                <a:solidFill>
                  <a:schemeClr val="bg1"/>
                </a:solidFill>
                <a:ea typeface="微软雅黑" panose="020B0503020204020204" pitchFamily="34" charset="-122"/>
              </a:rPr>
              <a:t>Linux</a:t>
            </a:r>
            <a:r>
              <a:rPr lang="zh-CN" altLang="en-US" dirty="0" smtClean="0">
                <a:solidFill>
                  <a:schemeClr val="bg1"/>
                </a:solidFill>
                <a:ea typeface="微软雅黑" panose="020B0503020204020204" pitchFamily="34" charset="-122"/>
              </a:rPr>
              <a:t>这个词本身只表示</a:t>
            </a:r>
            <a:r>
              <a:rPr lang="en-US" altLang="zh-CN" dirty="0" smtClean="0">
                <a:solidFill>
                  <a:schemeClr val="bg1"/>
                </a:solidFill>
                <a:ea typeface="微软雅黑" panose="020B0503020204020204" pitchFamily="34" charset="-122"/>
              </a:rPr>
              <a:t>Linux</a:t>
            </a:r>
            <a:r>
              <a:rPr lang="zh-CN" altLang="en-US" dirty="0" smtClean="0">
                <a:solidFill>
                  <a:schemeClr val="bg1"/>
                </a:solidFill>
                <a:ea typeface="微软雅黑" panose="020B0503020204020204" pitchFamily="34" charset="-122"/>
              </a:rPr>
              <a:t>内核，但实际上人们已经习惯了用</a:t>
            </a:r>
            <a:r>
              <a:rPr lang="en-US" altLang="zh-CN" dirty="0" smtClean="0">
                <a:solidFill>
                  <a:schemeClr val="bg1"/>
                </a:solidFill>
                <a:ea typeface="微软雅黑" panose="020B0503020204020204" pitchFamily="34" charset="-122"/>
              </a:rPr>
              <a:t>Linux</a:t>
            </a:r>
            <a:r>
              <a:rPr lang="zh-CN" altLang="en-US" dirty="0" smtClean="0">
                <a:solidFill>
                  <a:schemeClr val="bg1"/>
                </a:solidFill>
                <a:ea typeface="微软雅黑" panose="020B0503020204020204" pitchFamily="34" charset="-122"/>
              </a:rPr>
              <a:t>来形容整个基于</a:t>
            </a:r>
            <a:r>
              <a:rPr lang="en-US" altLang="zh-CN" dirty="0" smtClean="0">
                <a:solidFill>
                  <a:schemeClr val="bg1"/>
                </a:solidFill>
                <a:ea typeface="微软雅黑" panose="020B0503020204020204" pitchFamily="34" charset="-122"/>
              </a:rPr>
              <a:t>Linux</a:t>
            </a:r>
            <a:r>
              <a:rPr lang="zh-CN" altLang="en-US" dirty="0" smtClean="0">
                <a:solidFill>
                  <a:schemeClr val="bg1"/>
                </a:solidFill>
                <a:ea typeface="微软雅黑" panose="020B0503020204020204" pitchFamily="34" charset="-122"/>
              </a:rPr>
              <a:t>内核，并且使用</a:t>
            </a:r>
            <a:r>
              <a:rPr lang="en-US" altLang="zh-CN" dirty="0" smtClean="0">
                <a:solidFill>
                  <a:schemeClr val="bg1"/>
                </a:solidFill>
                <a:ea typeface="微软雅黑" panose="020B0503020204020204" pitchFamily="34" charset="-122"/>
              </a:rPr>
              <a:t>GNU </a:t>
            </a:r>
            <a:r>
              <a:rPr lang="zh-CN" altLang="en-US" dirty="0" smtClean="0">
                <a:solidFill>
                  <a:schemeClr val="bg1"/>
                </a:solidFill>
                <a:ea typeface="微软雅黑" panose="020B0503020204020204" pitchFamily="34" charset="-122"/>
              </a:rPr>
              <a:t>工程各种工具和数据库的操作系统。</a:t>
            </a:r>
            <a:endParaRPr lang="en-US" altLang="zh-CN" dirty="0" smtClean="0">
              <a:solidFill>
                <a:schemeClr val="bg1"/>
              </a:solidFill>
              <a:ea typeface="微软雅黑" panose="020B0503020204020204" pitchFamily="34" charset="-122"/>
            </a:endParaRPr>
          </a:p>
          <a:p>
            <a:pPr marL="0" lvl="1" eaLnBrk="1" hangingPunct="1"/>
            <a:r>
              <a:rPr lang="en-US" altLang="zh-CN" dirty="0" smtClean="0"/>
              <a:t>Linux</a:t>
            </a:r>
            <a:r>
              <a:rPr lang="zh-CN" altLang="en-US" dirty="0" smtClean="0"/>
              <a:t>得名于芬兰的天才程序员</a:t>
            </a:r>
            <a:r>
              <a:rPr lang="zh-CN" altLang="en-US" dirty="0" smtClean="0">
                <a:hlinkClick r:id="rId4"/>
              </a:rPr>
              <a:t>林纳斯</a:t>
            </a:r>
            <a:r>
              <a:rPr lang="en-US" altLang="zh-CN" dirty="0" smtClean="0">
                <a:hlinkClick r:id="rId4"/>
              </a:rPr>
              <a:t>·</a:t>
            </a:r>
            <a:r>
              <a:rPr lang="zh-CN" altLang="en-US" dirty="0" smtClean="0">
                <a:hlinkClick r:id="rId4"/>
              </a:rPr>
              <a:t>托瓦兹</a:t>
            </a:r>
            <a:r>
              <a:rPr lang="zh-CN" altLang="en-US" dirty="0" smtClean="0"/>
              <a:t>（</a:t>
            </a:r>
            <a:r>
              <a:rPr lang="en-US" altLang="zh-CN" dirty="0" smtClean="0"/>
              <a:t>Linus Benedict Torvalds</a:t>
            </a:r>
            <a:r>
              <a:rPr lang="zh-CN" altLang="en-US" dirty="0" smtClean="0"/>
              <a:t>）</a:t>
            </a:r>
            <a:endParaRPr lang="en-US" altLang="zh-CN" dirty="0" smtClean="0">
              <a:solidFill>
                <a:schemeClr val="bg1"/>
              </a:solidFill>
              <a:ea typeface="微软雅黑" panose="020B0503020204020204" pitchFamily="34" charset="-122"/>
            </a:endParaRPr>
          </a:p>
          <a:p>
            <a:pPr eaLnBrk="1" hangingPunct="1"/>
            <a:endParaRPr lang="en-US" altLang="zh-CN" dirty="0" smtClean="0"/>
          </a:p>
          <a:p>
            <a:pPr eaLnBrk="1" hangingPunct="1"/>
            <a:r>
              <a:rPr lang="en-US" altLang="zh-CN" b="1" dirty="0" smtClean="0"/>
              <a:t>1991</a:t>
            </a:r>
            <a:r>
              <a:rPr lang="zh-CN" altLang="en-US" b="1" dirty="0" smtClean="0"/>
              <a:t>年</a:t>
            </a:r>
            <a:r>
              <a:rPr lang="en-US" altLang="zh-CN" b="1" dirty="0" smtClean="0"/>
              <a:t>4</a:t>
            </a:r>
            <a:r>
              <a:rPr lang="zh-CN" altLang="en-US" b="1" dirty="0" smtClean="0"/>
              <a:t>月</a:t>
            </a:r>
            <a:r>
              <a:rPr lang="zh-CN" altLang="en-US" dirty="0" smtClean="0"/>
              <a:t>，</a:t>
            </a:r>
            <a:r>
              <a:rPr lang="en-US" altLang="zh-CN" dirty="0" smtClean="0"/>
              <a:t>Linus Torvalds </a:t>
            </a:r>
            <a:r>
              <a:rPr lang="zh-CN" altLang="en-US" dirty="0" smtClean="0"/>
              <a:t>在赫尔辛基大学的宿舍里开始编写自己的操作系统内核</a:t>
            </a:r>
            <a:endParaRPr lang="en-US" altLang="zh-CN" dirty="0" smtClean="0"/>
          </a:p>
          <a:p>
            <a:pPr eaLnBrk="1" hangingPunct="1"/>
            <a:r>
              <a:rPr lang="en-US" altLang="zh-CN" b="1" dirty="0" smtClean="0"/>
              <a:t>1992</a:t>
            </a:r>
            <a:r>
              <a:rPr lang="zh-CN" altLang="en-US" b="1" dirty="0" smtClean="0"/>
              <a:t>年</a:t>
            </a:r>
            <a:r>
              <a:rPr lang="en-US" altLang="zh-CN" b="1" dirty="0" smtClean="0"/>
              <a:t>5</a:t>
            </a:r>
            <a:r>
              <a:rPr lang="zh-CN" altLang="en-US" b="1" dirty="0" smtClean="0"/>
              <a:t>月</a:t>
            </a:r>
            <a:r>
              <a:rPr lang="zh-CN" altLang="en-US" dirty="0" smtClean="0"/>
              <a:t>：</a:t>
            </a:r>
            <a:r>
              <a:rPr lang="en-US" altLang="zh-CN" dirty="0" smtClean="0"/>
              <a:t>Torvalds </a:t>
            </a:r>
            <a:r>
              <a:rPr lang="zh-CN" altLang="en-US" dirty="0" smtClean="0"/>
              <a:t>经过一年的工作，第一个完整的 </a:t>
            </a:r>
            <a:r>
              <a:rPr lang="en-US" altLang="zh-CN" dirty="0" smtClean="0"/>
              <a:t>Linux </a:t>
            </a:r>
            <a:r>
              <a:rPr lang="zh-CN" altLang="en-US" dirty="0" smtClean="0"/>
              <a:t>发行版</a:t>
            </a:r>
            <a:endParaRPr lang="en-US" altLang="zh-CN" dirty="0" smtClean="0"/>
          </a:p>
          <a:p>
            <a:pPr eaLnBrk="1" hangingPunct="1"/>
            <a:endParaRPr lang="en-US" altLang="zh-CN" dirty="0" smtClean="0"/>
          </a:p>
          <a:p>
            <a:pPr eaLnBrk="1" hangingPunct="1"/>
            <a:r>
              <a:rPr lang="en-US" altLang="zh-CN" dirty="0" smtClean="0"/>
              <a:t>Linux</a:t>
            </a:r>
            <a:r>
              <a:rPr lang="zh-CN" altLang="en-US" dirty="0" smtClean="0"/>
              <a:t>代码量以及超过了</a:t>
            </a:r>
            <a:r>
              <a:rPr lang="en-US" altLang="zh-CN" dirty="0" smtClean="0"/>
              <a:t>1000w</a:t>
            </a:r>
            <a:r>
              <a:rPr lang="zh-CN" altLang="en-US" dirty="0" smtClean="0"/>
              <a:t>行，其中主要是驱动的代码（</a:t>
            </a:r>
            <a:r>
              <a:rPr lang="en-US" altLang="zh-CN" dirty="0" smtClean="0"/>
              <a:t>50%</a:t>
            </a:r>
            <a:r>
              <a:rPr lang="zh-CN" altLang="en-US" dirty="0" smtClean="0"/>
              <a:t>以上）。</a:t>
            </a:r>
            <a:endParaRPr lang="zh-CN" altLang="en-US" dirty="0" smtClean="0"/>
          </a:p>
        </p:txBody>
      </p:sp>
      <p:sp>
        <p:nvSpPr>
          <p:cNvPr id="60420"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62806FB-5630-45AC-834C-4080C7FD51A6}" type="slidenum">
              <a:rPr lang="en-US" altLang="zh-CN" smtClean="0"/>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ea typeface="微软雅黑" panose="020B0503020204020204" pitchFamily="34" charset="-122"/>
              </a:rPr>
              <a:t>应用：</a:t>
            </a:r>
            <a:r>
              <a:rPr lang="zh-CN" altLang="en-US" dirty="0" smtClean="0"/>
              <a:t>手机、</a:t>
            </a:r>
            <a:r>
              <a:rPr lang="en-US" altLang="zh-CN" dirty="0" smtClean="0"/>
              <a:t>PC</a:t>
            </a:r>
            <a:r>
              <a:rPr lang="zh-CN" altLang="en-US" dirty="0" smtClean="0"/>
              <a:t>、服务器、</a:t>
            </a:r>
            <a:r>
              <a:rPr lang="en-US" altLang="zh-CN" dirty="0" smtClean="0"/>
              <a:t>ATM</a:t>
            </a:r>
            <a:r>
              <a:rPr lang="zh-CN" altLang="en-US" dirty="0" smtClean="0"/>
              <a:t>机、工业设备。。。</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smtClean="0"/>
              <a:t>多平台</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en-US" altLang="zh-CN" baseline="0" dirty="0" smtClean="0"/>
              <a:t>  </a:t>
            </a:r>
            <a:r>
              <a:rPr lang="en-US" altLang="zh-CN" dirty="0" smtClean="0"/>
              <a:t>X86</a:t>
            </a:r>
            <a:r>
              <a:rPr lang="zh-CN" altLang="en-US" dirty="0" smtClean="0"/>
              <a:t>、</a:t>
            </a:r>
            <a:r>
              <a:rPr lang="en-US" altLang="zh-CN" dirty="0" smtClean="0"/>
              <a:t>ARM</a:t>
            </a:r>
            <a:r>
              <a:rPr lang="zh-CN" altLang="en-US" dirty="0" smtClean="0"/>
              <a:t>、</a:t>
            </a:r>
            <a:r>
              <a:rPr lang="en-US" altLang="zh-CN" dirty="0" smtClean="0"/>
              <a:t>PowerPC</a:t>
            </a:r>
            <a:r>
              <a:rPr lang="zh-CN" altLang="en-US" dirty="0" smtClean="0"/>
              <a:t>、</a:t>
            </a:r>
            <a:r>
              <a:rPr lang="en-US" altLang="zh-CN" dirty="0" smtClean="0"/>
              <a:t>MIPS</a:t>
            </a:r>
            <a:r>
              <a:rPr lang="zh-CN" altLang="en-US" dirty="0" smtClean="0"/>
              <a:t>、</a:t>
            </a:r>
            <a:r>
              <a:rPr lang="en-US" altLang="zh-CN" dirty="0" smtClean="0"/>
              <a:t>SPARC</a:t>
            </a:r>
            <a:r>
              <a:rPr lang="zh-CN" altLang="en-US" dirty="0" smtClean="0"/>
              <a:t>。。。</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en-US" altLang="zh-CN" baseline="0" dirty="0" smtClean="0"/>
              <a:t>  </a:t>
            </a:r>
            <a:r>
              <a:rPr lang="en-US" altLang="zh-CN" dirty="0" smtClean="0"/>
              <a:t>32bit</a:t>
            </a:r>
            <a:r>
              <a:rPr lang="zh-CN" altLang="en-US" dirty="0" smtClean="0"/>
              <a:t>，</a:t>
            </a:r>
            <a:r>
              <a:rPr lang="en-US" altLang="zh-CN" dirty="0" smtClean="0"/>
              <a:t>64bit</a:t>
            </a:r>
            <a:r>
              <a:rPr lang="zh-CN" altLang="en-US" dirty="0" smtClean="0"/>
              <a:t>，单核，多核</a:t>
            </a: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pPr marL="0" marR="0" lvl="1" indent="0" algn="l" defTabSz="914400" rtl="0" eaLnBrk="1" fontAlgn="base" latinLnBrk="0" hangingPunct="1">
              <a:lnSpc>
                <a:spcPct val="100000"/>
              </a:lnSpc>
              <a:spcBef>
                <a:spcPct val="30000"/>
              </a:spcBef>
              <a:spcAft>
                <a:spcPct val="0"/>
              </a:spcAft>
              <a:buClrTx/>
              <a:buSzTx/>
              <a:buFontTx/>
              <a:buNone/>
              <a:defRPr/>
            </a:pPr>
            <a:r>
              <a:rPr lang="en-US" altLang="zh-CN" dirty="0" smtClean="0"/>
              <a:t>GNU</a:t>
            </a:r>
            <a:r>
              <a:rPr lang="zh-CN" altLang="en-US" dirty="0" smtClean="0"/>
              <a:t>中的自由</a:t>
            </a:r>
            <a:r>
              <a:rPr lang="en-US" altLang="zh-CN" dirty="0" smtClean="0"/>
              <a:t>(free)</a:t>
            </a:r>
            <a:r>
              <a:rPr lang="zh-CN" altLang="en-US" dirty="0" smtClean="0"/>
              <a:t>并不意味着免费，而是说获取到后可以自由的使用。</a:t>
            </a:r>
            <a:endParaRPr lang="en-US" altLang="zh-CN" dirty="0" smtClean="0"/>
          </a:p>
          <a:p>
            <a:r>
              <a:rPr lang="en-US" altLang="zh-CN" sz="1200" b="0" i="0" u="none" strike="noStrike" kern="1200" dirty="0" smtClean="0">
                <a:solidFill>
                  <a:schemeClr val="tx1"/>
                </a:solidFill>
                <a:latin typeface="Arial" panose="020B0604020202020204" pitchFamily="34" charset="0"/>
                <a:ea typeface="宋体" panose="02010600030101010101" pitchFamily="2" charset="-122"/>
                <a:cs typeface="+mn-cs"/>
                <a:hlinkClick r:id="rId3"/>
              </a:rPr>
              <a:t>GPL</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授予程序接受人以下权利，或称“自由”：</a:t>
            </a:r>
            <a:endParaRPr lang="zh-CN" altLang="en-US" sz="1200" b="0" i="0" kern="1200" dirty="0" smtClean="0">
              <a:solidFill>
                <a:schemeClr val="tx1"/>
              </a:solidFill>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latin typeface="Arial" panose="020B0604020202020204" pitchFamily="34" charset="0"/>
                <a:ea typeface="宋体" panose="02010600030101010101" pitchFamily="2" charset="-122"/>
                <a:cs typeface="+mn-cs"/>
              </a:rPr>
              <a:t>以任何目的运行此程序的自由；</a:t>
            </a:r>
            <a:endParaRPr lang="zh-CN" altLang="en-US" sz="1200" b="0" i="0" kern="1200" dirty="0" smtClean="0">
              <a:solidFill>
                <a:schemeClr val="tx1"/>
              </a:solidFill>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latin typeface="Arial" panose="020B0604020202020204" pitchFamily="34" charset="0"/>
                <a:ea typeface="宋体" panose="02010600030101010101" pitchFamily="2" charset="-122"/>
                <a:cs typeface="+mn-cs"/>
              </a:rPr>
              <a:t>再发行复制件的自由；</a:t>
            </a:r>
            <a:endParaRPr lang="zh-CN" altLang="en-US" sz="1200" b="0" i="0" kern="1200" dirty="0" smtClean="0">
              <a:solidFill>
                <a:schemeClr val="tx1"/>
              </a:solidFill>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latin typeface="Arial" panose="020B0604020202020204" pitchFamily="34" charset="0"/>
                <a:ea typeface="宋体" panose="02010600030101010101" pitchFamily="2" charset="-122"/>
                <a:cs typeface="+mn-cs"/>
              </a:rPr>
              <a:t>改进此程序，并公开发布改进的自由（前提是能得到</a:t>
            </a:r>
            <a:r>
              <a:rPr lang="zh-CN" altLang="en-US" sz="1200" b="0" i="0" u="none" strike="noStrike" kern="1200" dirty="0" smtClean="0">
                <a:solidFill>
                  <a:schemeClr val="tx1"/>
                </a:solidFill>
                <a:latin typeface="Arial" panose="020B0604020202020204" pitchFamily="34" charset="0"/>
                <a:ea typeface="宋体" panose="02010600030101010101" pitchFamily="2" charset="-122"/>
                <a:cs typeface="+mn-cs"/>
                <a:hlinkClick r:id="rId4"/>
              </a:rPr>
              <a:t>源代码</a:t>
            </a:r>
            <a:r>
              <a:rPr lang="zh-CN" altLang="en-US" sz="1200" b="0" i="0" kern="1200" dirty="0" smtClean="0">
                <a:solidFill>
                  <a:schemeClr val="tx1"/>
                </a:solidFill>
                <a:latin typeface="Arial" panose="020B0604020202020204" pitchFamily="34" charset="0"/>
                <a:ea typeface="宋体" panose="02010600030101010101" pitchFamily="2" charset="-122"/>
                <a:cs typeface="+mn-cs"/>
              </a:rPr>
              <a:t>）。</a:t>
            </a:r>
            <a:endParaRPr lang="zh-CN" altLang="en-US" sz="1200" b="0" i="0" kern="1200" dirty="0" smtClean="0">
              <a:solidFill>
                <a:schemeClr val="tx1"/>
              </a:solidFill>
              <a:latin typeface="Arial" panose="020B0604020202020204" pitchFamily="34" charset="0"/>
              <a:ea typeface="宋体" panose="02010600030101010101" pitchFamily="2" charset="-122"/>
              <a:cs typeface="+mn-cs"/>
            </a:endParaRPr>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pPr eaLnBrk="1" hangingPunct="1"/>
            <a:endParaRPr lang="en-US" altLang="zh-CN" dirty="0" smtClean="0">
              <a:ea typeface="微软雅黑" panose="020B0503020204020204" pitchFamily="34" charset="-122"/>
            </a:endParaRPr>
          </a:p>
          <a:p>
            <a:pPr eaLnBrk="1" hangingPunct="1"/>
            <a:r>
              <a:rPr lang="zh-CN" altLang="en-US" dirty="0" smtClean="0">
                <a:ea typeface="微软雅黑" panose="020B0503020204020204" pitchFamily="34" charset="-122"/>
              </a:rPr>
              <a:t>隔离错误：可以提及我司</a:t>
            </a:r>
            <a:r>
              <a:rPr lang="en-US" altLang="zh-CN" dirty="0" smtClean="0">
                <a:ea typeface="微软雅黑" panose="020B0503020204020204" pitchFamily="34" charset="-122"/>
              </a:rPr>
              <a:t>10.x</a:t>
            </a:r>
            <a:r>
              <a:rPr lang="zh-CN" altLang="en-US" dirty="0" smtClean="0">
                <a:ea typeface="微软雅黑" panose="020B0503020204020204" pitchFamily="34" charset="-122"/>
              </a:rPr>
              <a:t>操作系统的不足</a:t>
            </a:r>
            <a:r>
              <a:rPr lang="zh-CN" altLang="en-US" baseline="0" dirty="0" smtClean="0">
                <a:ea typeface="微软雅黑" panose="020B0503020204020204" pitchFamily="34" charset="-122"/>
              </a:rPr>
              <a:t> </a:t>
            </a:r>
            <a:endParaRPr lang="en-US" altLang="zh-CN" dirty="0" smtClean="0">
              <a:ea typeface="微软雅黑" panose="020B0503020204020204" pitchFamily="34" charset="-122"/>
            </a:endParaRPr>
          </a:p>
          <a:p>
            <a:pPr eaLnBrk="1" hangingPunct="1"/>
            <a:r>
              <a:rPr lang="en-US" altLang="zh-CN" dirty="0" smtClean="0">
                <a:ea typeface="微软雅黑" panose="020B0503020204020204" pitchFamily="34" charset="-122"/>
              </a:rPr>
              <a:t>  </a:t>
            </a:r>
            <a:r>
              <a:rPr lang="zh-CN" altLang="en-US" dirty="0" smtClean="0">
                <a:ea typeface="微软雅黑" panose="020B0503020204020204" pitchFamily="34" charset="-122"/>
              </a:rPr>
              <a:t>内核与用户进程的地址空间隔离</a:t>
            </a:r>
            <a:endParaRPr lang="en-US" altLang="zh-CN" dirty="0" smtClean="0">
              <a:ea typeface="微软雅黑" panose="020B0503020204020204" pitchFamily="34" charset="-122"/>
            </a:endParaRPr>
          </a:p>
          <a:p>
            <a:pPr eaLnBrk="1" hangingPunct="1"/>
            <a:r>
              <a:rPr lang="zh-CN" altLang="en-US" dirty="0" smtClean="0">
                <a:ea typeface="微软雅黑" panose="020B0503020204020204" pitchFamily="34" charset="-122"/>
              </a:rPr>
              <a:t>  不同用户进程之间的地址空间隔离</a:t>
            </a:r>
            <a:endParaRPr lang="zh-CN" altLang="en-US" dirty="0" smtClean="0"/>
          </a:p>
        </p:txBody>
      </p:sp>
      <p:sp>
        <p:nvSpPr>
          <p:cNvPr id="61444"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4F030E-0697-47BA-8294-C6B8ACD9A3E1}" type="slidenum">
              <a:rPr lang="en-US" altLang="zh-CN" smtClean="0"/>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ea typeface="微软雅黑" panose="020B0503020204020204" pitchFamily="34"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5740" y="812576"/>
            <a:ext cx="8762591" cy="29478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733" y="1046220"/>
            <a:ext cx="6858000" cy="1422559"/>
          </a:xfrm>
        </p:spPr>
        <p:txBody>
          <a:bodyPr lIns="91440" tIns="45720" rIns="91440" bIns="0" anchor="b" anchorCtr="0">
            <a:normAutofit/>
          </a:bodyPr>
          <a:lstStyle>
            <a:lvl1pPr algn="l">
              <a:defRPr sz="3715"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662732" y="3128804"/>
            <a:ext cx="6858000" cy="667703"/>
          </a:xfrm>
        </p:spPr>
        <p:txBody>
          <a:bodyPr lIns="91440" tIns="0" rIns="91440" bIns="45720">
            <a:normAutofit/>
          </a:bodyPr>
          <a:lstStyle>
            <a:lvl1pPr marL="0" indent="0" algn="l" eaLnBrk="1" fontAlgn="auto" latinLnBrk="0" hangingPunct="1">
              <a:lnSpc>
                <a:spcPct val="100000"/>
              </a:lnSpc>
              <a:buNone/>
              <a:defRPr sz="1350" u="none" strike="noStrike" kern="1200" cap="none" spc="200" normalizeH="0" baseline="0">
                <a:solidFill>
                  <a:schemeClr val="tx1">
                    <a:lumMod val="75000"/>
                    <a:lumOff val="25000"/>
                  </a:schemeClr>
                </a:solidFill>
                <a:uFillTx/>
                <a:latin typeface="Arial" panose="020B0604020202020204" pitchFamily="34" charset="0"/>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662733" y="5122890"/>
            <a:ext cx="2524073" cy="434743"/>
          </a:xfrm>
        </p:spPr>
        <p:txBody>
          <a:bodyPr lIns="91440" tIns="45720" rIns="91440" bIns="45720">
            <a:normAutofit/>
          </a:bodyPr>
          <a:lstStyle>
            <a:lvl1pPr marL="0" indent="0">
              <a:buNone/>
              <a:defRPr sz="135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1" y="1626121"/>
            <a:ext cx="8139178"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pitchFamily="34" charset="-122"/>
              </a:defRPr>
            </a:lvl1pPr>
            <a:lvl2pPr>
              <a:defRPr sz="900" baseline="0">
                <a:solidFill>
                  <a:schemeClr val="tx1">
                    <a:lumMod val="75000"/>
                    <a:lumOff val="25000"/>
                  </a:schemeClr>
                </a:solidFill>
                <a:latin typeface="Arial" panose="020B0604020202020204" pitchFamily="34" charset="0"/>
                <a:ea typeface="微软雅黑" panose="020B0503020204020204" pitchFamily="34" charset="-122"/>
              </a:defRPr>
            </a:lvl2pPr>
            <a:lvl3pPr>
              <a:defRPr sz="900" baseline="0">
                <a:solidFill>
                  <a:schemeClr val="tx1">
                    <a:lumMod val="75000"/>
                    <a:lumOff val="25000"/>
                  </a:schemeClr>
                </a:solidFill>
                <a:latin typeface="Arial" panose="020B0604020202020204" pitchFamily="34" charset="0"/>
                <a:ea typeface="微软雅黑" panose="020B0503020204020204" pitchFamily="34" charset="-122"/>
              </a:defRPr>
            </a:lvl3pPr>
            <a:lvl4pPr>
              <a:defRPr sz="900" baseline="0">
                <a:solidFill>
                  <a:schemeClr val="tx1">
                    <a:lumMod val="75000"/>
                    <a:lumOff val="25000"/>
                  </a:schemeClr>
                </a:solidFill>
                <a:latin typeface="Arial" panose="020B0604020202020204" pitchFamily="34" charset="0"/>
                <a:ea typeface="微软雅黑" panose="020B0503020204020204" pitchFamily="34" charset="-122"/>
              </a:defRPr>
            </a:lvl4pPr>
            <a:lvl5pPr>
              <a:defRPr sz="900"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ea typeface="微软雅黑" panose="020B0503020204020204"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ea typeface="微软雅黑" panose="020B0503020204020204" pitchFamily="34" charset="-122"/>
              </a:defRPr>
            </a:lvl1pPr>
            <a:lvl2pPr>
              <a:defRPr sz="2800">
                <a:ea typeface="微软雅黑" panose="020B0503020204020204" pitchFamily="34" charset="-122"/>
              </a:defRPr>
            </a:lvl2pPr>
            <a:lvl3pPr>
              <a:defRPr sz="2400">
                <a:ea typeface="微软雅黑" panose="020B0503020204020204" pitchFamily="34" charset="-122"/>
              </a:defRPr>
            </a:lvl3pPr>
            <a:lvl4pPr>
              <a:defRPr sz="2000">
                <a:ea typeface="微软雅黑" panose="020B0503020204020204" pitchFamily="34" charset="-122"/>
              </a:defRPr>
            </a:lvl4pPr>
            <a:lvl5pPr>
              <a:defRPr sz="2000">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13.xml"/><Relationship Id="rId19" Type="http://schemas.openxmlformats.org/officeDocument/2006/relationships/tags" Target="../tags/tag123.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784225" rtl="0" eaLnBrk="0" fontAlgn="base" hangingPunct="0">
        <a:spcBef>
          <a:spcPct val="0"/>
        </a:spcBef>
        <a:spcAft>
          <a:spcPct val="0"/>
        </a:spcAft>
        <a:defRPr sz="3800">
          <a:solidFill>
            <a:schemeClr val="tx2"/>
          </a:solidFill>
          <a:latin typeface="+mj-lt"/>
          <a:ea typeface="+mj-ea"/>
          <a:cs typeface="+mj-cs"/>
        </a:defRPr>
      </a:lvl1pPr>
      <a:lvl2pPr algn="ctr" defTabSz="7842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7842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7842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7842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784225" rtl="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784225" rtl="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784225" rtl="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784225" rtl="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294005" indent="-294005" algn="l" defTabSz="784225" rtl="0" eaLnBrk="0" fontAlgn="base" hangingPunct="0">
        <a:spcBef>
          <a:spcPct val="20000"/>
        </a:spcBef>
        <a:spcAft>
          <a:spcPct val="0"/>
        </a:spcAft>
        <a:defRPr sz="1000">
          <a:solidFill>
            <a:schemeClr val="bg1"/>
          </a:solidFill>
          <a:latin typeface="+mn-lt"/>
          <a:ea typeface="+mn-ea"/>
          <a:cs typeface="+mn-cs"/>
        </a:defRPr>
      </a:lvl1pPr>
      <a:lvl2pPr marL="636905" indent="-244475" algn="l" defTabSz="784225" rtl="0" eaLnBrk="0" fontAlgn="base" hangingPunct="0">
        <a:spcBef>
          <a:spcPct val="20000"/>
        </a:spcBef>
        <a:spcAft>
          <a:spcPct val="0"/>
        </a:spcAft>
        <a:defRPr sz="1000">
          <a:solidFill>
            <a:schemeClr val="bg1"/>
          </a:solidFill>
          <a:latin typeface="+mn-lt"/>
          <a:ea typeface="+mn-ea"/>
        </a:defRPr>
      </a:lvl2pPr>
      <a:lvl3pPr marL="979805" indent="-195580" algn="l" defTabSz="784225" rtl="0" eaLnBrk="0" fontAlgn="base" hangingPunct="0">
        <a:spcBef>
          <a:spcPct val="20000"/>
        </a:spcBef>
        <a:spcAft>
          <a:spcPct val="0"/>
        </a:spcAft>
        <a:defRPr sz="1000">
          <a:solidFill>
            <a:schemeClr val="bg1"/>
          </a:solidFill>
          <a:latin typeface="+mn-lt"/>
          <a:ea typeface="+mn-ea"/>
        </a:defRPr>
      </a:lvl3pPr>
      <a:lvl4pPr marL="1371600" indent="-195580" algn="l" defTabSz="784225" rtl="0" eaLnBrk="0" fontAlgn="base" hangingPunct="0">
        <a:spcBef>
          <a:spcPct val="20000"/>
        </a:spcBef>
        <a:spcAft>
          <a:spcPct val="0"/>
        </a:spcAft>
        <a:defRPr sz="1000">
          <a:solidFill>
            <a:schemeClr val="bg1"/>
          </a:solidFill>
          <a:latin typeface="+mn-lt"/>
          <a:ea typeface="+mn-ea"/>
        </a:defRPr>
      </a:lvl4pPr>
      <a:lvl5pPr marL="1764030" indent="-196850" algn="l" defTabSz="784225" rtl="0" eaLnBrk="0" fontAlgn="base" hangingPunct="0">
        <a:spcBef>
          <a:spcPct val="20000"/>
        </a:spcBef>
        <a:spcAft>
          <a:spcPct val="0"/>
        </a:spcAft>
        <a:defRPr sz="1000">
          <a:solidFill>
            <a:schemeClr val="bg1"/>
          </a:solidFill>
          <a:latin typeface="+mn-lt"/>
          <a:ea typeface="+mn-ea"/>
        </a:defRPr>
      </a:lvl5pPr>
      <a:lvl6pPr marL="2221230" indent="-196850" algn="l" defTabSz="784225" rtl="0" fontAlgn="base">
        <a:spcBef>
          <a:spcPct val="20000"/>
        </a:spcBef>
        <a:spcAft>
          <a:spcPct val="0"/>
        </a:spcAft>
        <a:defRPr sz="1000">
          <a:solidFill>
            <a:schemeClr val="bg1"/>
          </a:solidFill>
          <a:latin typeface="+mn-lt"/>
          <a:ea typeface="+mn-ea"/>
        </a:defRPr>
      </a:lvl6pPr>
      <a:lvl7pPr marL="2678430" indent="-196850" algn="l" defTabSz="784225" rtl="0" fontAlgn="base">
        <a:spcBef>
          <a:spcPct val="20000"/>
        </a:spcBef>
        <a:spcAft>
          <a:spcPct val="0"/>
        </a:spcAft>
        <a:defRPr sz="1000">
          <a:solidFill>
            <a:schemeClr val="bg1"/>
          </a:solidFill>
          <a:latin typeface="+mn-lt"/>
          <a:ea typeface="+mn-ea"/>
        </a:defRPr>
      </a:lvl7pPr>
      <a:lvl8pPr marL="3135630" indent="-196850" algn="l" defTabSz="784225" rtl="0" fontAlgn="base">
        <a:spcBef>
          <a:spcPct val="20000"/>
        </a:spcBef>
        <a:spcAft>
          <a:spcPct val="0"/>
        </a:spcAft>
        <a:defRPr sz="1000">
          <a:solidFill>
            <a:schemeClr val="bg1"/>
          </a:solidFill>
          <a:latin typeface="+mn-lt"/>
          <a:ea typeface="+mn-ea"/>
        </a:defRPr>
      </a:lvl8pPr>
      <a:lvl9pPr marL="3592830" indent="-196850" algn="l" defTabSz="784225" rtl="0" fontAlgn="base">
        <a:spcBef>
          <a:spcPct val="20000"/>
        </a:spcBef>
        <a:spcAft>
          <a:spcPct val="0"/>
        </a:spcAft>
        <a:defRPr sz="1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514350" rtl="0" eaLnBrk="1" fontAlgn="auto" latinLnBrk="0" hangingPunct="1">
        <a:lnSpc>
          <a:spcPct val="100000"/>
        </a:lnSpc>
        <a:spcBef>
          <a:spcPct val="0"/>
        </a:spcBef>
        <a:buNone/>
        <a:defRPr sz="1350" b="1" u="none" strike="noStrike" kern="1200" cap="none" spc="200" normalizeH="0" baseline="0">
          <a:solidFill>
            <a:schemeClr val="accent1"/>
          </a:solidFill>
          <a:uFillTx/>
          <a:latin typeface="Arial" panose="020B0604020202020204" pitchFamily="34" charset="0"/>
          <a:ea typeface="微软雅黑" panose="020B0503020204020204" pitchFamily="34" charset="-122"/>
          <a:cs typeface="+mj-cs"/>
        </a:defRPr>
      </a:lvl1pPr>
    </p:titleStyle>
    <p:bodyStyle>
      <a:lvl1pPr marL="12890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1pPr>
      <a:lvl2pPr marL="386080" indent="-128270" algn="l" defTabSz="514350" rtl="0" eaLnBrk="1" fontAlgn="auto" latinLnBrk="0" hangingPunct="1">
        <a:lnSpc>
          <a:spcPct val="130000"/>
        </a:lnSpc>
        <a:spcBef>
          <a:spcPts val="0"/>
        </a:spcBef>
        <a:spcAft>
          <a:spcPts val="1000"/>
        </a:spcAft>
        <a:buFont typeface="Arial" panose="020B0604020202020204" pitchFamily="34" charset="0"/>
        <a:buChar char="•"/>
        <a:tabLst>
          <a:tab pos="905510" algn="l"/>
        </a:tabLst>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2pPr>
      <a:lvl3pPr marL="64325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3pPr>
      <a:lvl4pPr marL="900430"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4pPr>
      <a:lvl5pPr marL="115760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8.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8.xml"/><Relationship Id="rId6" Type="http://schemas.openxmlformats.org/officeDocument/2006/relationships/tags" Target="../tags/tag183.xml"/><Relationship Id="rId5" Type="http://schemas.openxmlformats.org/officeDocument/2006/relationships/image" Target="../media/image10.png"/><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8.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8.xml"/><Relationship Id="rId6" Type="http://schemas.openxmlformats.org/officeDocument/2006/relationships/tags" Target="../tags/tag192.xml"/><Relationship Id="rId5" Type="http://schemas.openxmlformats.org/officeDocument/2006/relationships/image" Target="../media/image11.png"/><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4.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image" Target="../media/image12.png"/><Relationship Id="rId1" Type="http://schemas.openxmlformats.org/officeDocument/2006/relationships/tags" Target="../tags/tag193.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18.xml"/><Relationship Id="rId7" Type="http://schemas.openxmlformats.org/officeDocument/2006/relationships/tags" Target="../tags/tag201.xml"/><Relationship Id="rId6" Type="http://schemas.openxmlformats.org/officeDocument/2006/relationships/image" Target="../media/image13.png"/><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8.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18.xml"/><Relationship Id="rId6" Type="http://schemas.openxmlformats.org/officeDocument/2006/relationships/tags" Target="../tags/tag211.xml"/><Relationship Id="rId5" Type="http://schemas.openxmlformats.org/officeDocument/2006/relationships/image" Target="../media/image14.jpeg"/><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18.xml"/><Relationship Id="rId5" Type="http://schemas.openxmlformats.org/officeDocument/2006/relationships/tags" Target="../tags/tag216.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20.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141.xml"/><Relationship Id="rId7" Type="http://schemas.openxmlformats.org/officeDocument/2006/relationships/image" Target="../media/image2.png"/><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0" Type="http://schemas.openxmlformats.org/officeDocument/2006/relationships/notesSlide" Target="../notesSlides/notesSlide2.xml"/><Relationship Id="rId1" Type="http://schemas.openxmlformats.org/officeDocument/2006/relationships/tags" Target="../tags/tag135.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18.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233.xml"/><Relationship Id="rId7" Type="http://schemas.openxmlformats.org/officeDocument/2006/relationships/tags" Target="../tags/tag232.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0" Type="http://schemas.openxmlformats.org/officeDocument/2006/relationships/notesSlide" Target="../notesSlides/notesSlide20.xml"/><Relationship Id="rId1" Type="http://schemas.openxmlformats.org/officeDocument/2006/relationships/tags" Target="../tags/tag226.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8.xml"/><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18.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tags" Target="../tags/tag238.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18.xml"/><Relationship Id="rId5" Type="http://schemas.openxmlformats.org/officeDocument/2006/relationships/tags" Target="../tags/tag248.xml"/><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18.xml"/><Relationship Id="rId5" Type="http://schemas.openxmlformats.org/officeDocument/2006/relationships/tags" Target="../tags/tag253.xml"/><Relationship Id="rId4" Type="http://schemas.openxmlformats.org/officeDocument/2006/relationships/tags" Target="../tags/tag252.xml"/><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image" Target="../media/image12.png"/><Relationship Id="rId1" Type="http://schemas.openxmlformats.org/officeDocument/2006/relationships/tags" Target="../tags/tag254.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18.xml"/><Relationship Id="rId5" Type="http://schemas.openxmlformats.org/officeDocument/2006/relationships/tags" Target="../tags/tag261.xml"/><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tags" Target="../tags/tag257.xml"/></Relationships>
</file>

<file path=ppt/slides/_rels/slide28.xml.rels><?xml version="1.0" encoding="UTF-8" standalone="yes"?>
<Relationships xmlns="http://schemas.openxmlformats.org/package/2006/relationships"><Relationship Id="rId9" Type="http://schemas.openxmlformats.org/officeDocument/2006/relationships/notesSlide" Target="../notesSlides/notesSlide26.xml"/><Relationship Id="rId8" Type="http://schemas.openxmlformats.org/officeDocument/2006/relationships/slideLayout" Target="../slideLayouts/slideLayout18.xml"/><Relationship Id="rId7" Type="http://schemas.openxmlformats.org/officeDocument/2006/relationships/tags" Target="../tags/tag267.xml"/><Relationship Id="rId6" Type="http://schemas.openxmlformats.org/officeDocument/2006/relationships/tags" Target="../tags/tag266.xml"/><Relationship Id="rId5" Type="http://schemas.openxmlformats.org/officeDocument/2006/relationships/image" Target="../media/image17.png"/><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18.xml"/><Relationship Id="rId5" Type="http://schemas.openxmlformats.org/officeDocument/2006/relationships/tags" Target="../tags/tag272.xml"/><Relationship Id="rId4" Type="http://schemas.openxmlformats.org/officeDocument/2006/relationships/tags" Target="../tags/tag271.xml"/><Relationship Id="rId3" Type="http://schemas.openxmlformats.org/officeDocument/2006/relationships/tags" Target="../tags/tag270.xml"/><Relationship Id="rId2" Type="http://schemas.openxmlformats.org/officeDocument/2006/relationships/tags" Target="../tags/tag269.xml"/><Relationship Id="rId1" Type="http://schemas.openxmlformats.org/officeDocument/2006/relationships/tags" Target="../tags/tag268.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8.xml"/><Relationship Id="rId6" Type="http://schemas.openxmlformats.org/officeDocument/2006/relationships/tags" Target="../tags/tag146.xml"/><Relationship Id="rId5" Type="http://schemas.openxmlformats.org/officeDocument/2006/relationships/image" Target="../media/image3.jpeg"/><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278.xml"/><Relationship Id="rId7" Type="http://schemas.openxmlformats.org/officeDocument/2006/relationships/image" Target="../media/image18.png"/><Relationship Id="rId6" Type="http://schemas.openxmlformats.org/officeDocument/2006/relationships/tags" Target="../tags/tag277.xml"/><Relationship Id="rId5" Type="http://schemas.openxmlformats.org/officeDocument/2006/relationships/hyperlink" Target="http://192.168.5.130/rgos-linux/platform_manual/rgos-linux/chapter06/tlpi_chap31_sect1.html" TargetMode="External"/><Relationship Id="rId4" Type="http://schemas.openxmlformats.org/officeDocument/2006/relationships/tags" Target="../tags/tag276.xml"/><Relationship Id="rId3" Type="http://schemas.openxmlformats.org/officeDocument/2006/relationships/tags" Target="../tags/tag275.xml"/><Relationship Id="rId2" Type="http://schemas.openxmlformats.org/officeDocument/2006/relationships/tags" Target="../tags/tag274.xml"/><Relationship Id="rId10" Type="http://schemas.openxmlformats.org/officeDocument/2006/relationships/notesSlide" Target="../notesSlides/notesSlide28.xml"/><Relationship Id="rId1" Type="http://schemas.openxmlformats.org/officeDocument/2006/relationships/tags" Target="../tags/tag273.xml"/></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18.xml"/><Relationship Id="rId5" Type="http://schemas.openxmlformats.org/officeDocument/2006/relationships/tags" Target="../tags/tag282.xml"/><Relationship Id="rId4" Type="http://schemas.openxmlformats.org/officeDocument/2006/relationships/image" Target="../media/image19.png"/><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288.xml"/><Relationship Id="rId7" Type="http://schemas.openxmlformats.org/officeDocument/2006/relationships/image" Target="../media/image21.png"/><Relationship Id="rId6" Type="http://schemas.openxmlformats.org/officeDocument/2006/relationships/tags" Target="../tags/tag287.xml"/><Relationship Id="rId5" Type="http://schemas.openxmlformats.org/officeDocument/2006/relationships/image" Target="../media/image20.png"/><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0" Type="http://schemas.openxmlformats.org/officeDocument/2006/relationships/notesSlide" Target="../notesSlides/notesSlide30.xml"/><Relationship Id="rId1" Type="http://schemas.openxmlformats.org/officeDocument/2006/relationships/tags" Target="../tags/tag283.xml"/></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18.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tags" Target="../tags/tag289.xml"/></Relationships>
</file>

<file path=ppt/slides/_rels/slide34.xml.rels><?xml version="1.0" encoding="UTF-8" standalone="yes"?>
<Relationships xmlns="http://schemas.openxmlformats.org/package/2006/relationships"><Relationship Id="rId9" Type="http://schemas.openxmlformats.org/officeDocument/2006/relationships/notesSlide" Target="../notesSlides/notesSlide32.xml"/><Relationship Id="rId8" Type="http://schemas.openxmlformats.org/officeDocument/2006/relationships/slideLayout" Target="../slideLayouts/slideLayout18.xml"/><Relationship Id="rId7" Type="http://schemas.openxmlformats.org/officeDocument/2006/relationships/tags" Target="../tags/tag299.xml"/><Relationship Id="rId6" Type="http://schemas.openxmlformats.org/officeDocument/2006/relationships/image" Target="../media/image22.png"/><Relationship Id="rId5" Type="http://schemas.openxmlformats.org/officeDocument/2006/relationships/tags" Target="../tags/tag298.xml"/><Relationship Id="rId4" Type="http://schemas.openxmlformats.org/officeDocument/2006/relationships/tags" Target="../tags/tag297.xml"/><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tags" Target="../tags/tag294.xml"/></Relationships>
</file>

<file path=ppt/slides/_rels/slide35.xml.rels><?xml version="1.0" encoding="UTF-8" standalone="yes"?>
<Relationships xmlns="http://schemas.openxmlformats.org/package/2006/relationships"><Relationship Id="rId9" Type="http://schemas.openxmlformats.org/officeDocument/2006/relationships/notesSlide" Target="../notesSlides/notesSlide33.xml"/><Relationship Id="rId8" Type="http://schemas.openxmlformats.org/officeDocument/2006/relationships/slideLayout" Target="../slideLayouts/slideLayout18.xml"/><Relationship Id="rId7" Type="http://schemas.openxmlformats.org/officeDocument/2006/relationships/tags" Target="../tags/tag305.xml"/><Relationship Id="rId6" Type="http://schemas.openxmlformats.org/officeDocument/2006/relationships/image" Target="../media/image23.png"/><Relationship Id="rId5" Type="http://schemas.openxmlformats.org/officeDocument/2006/relationships/tags" Target="../tags/tag304.xml"/><Relationship Id="rId4" Type="http://schemas.openxmlformats.org/officeDocument/2006/relationships/tags" Target="../tags/tag303.xml"/><Relationship Id="rId3" Type="http://schemas.openxmlformats.org/officeDocument/2006/relationships/tags" Target="../tags/tag302.xml"/><Relationship Id="rId2" Type="http://schemas.openxmlformats.org/officeDocument/2006/relationships/tags" Target="../tags/tag301.xml"/><Relationship Id="rId1" Type="http://schemas.openxmlformats.org/officeDocument/2006/relationships/tags" Target="../tags/tag300.xml"/></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slideLayout" Target="../slideLayouts/slideLayout18.xml"/><Relationship Id="rId5" Type="http://schemas.openxmlformats.org/officeDocument/2006/relationships/tags" Target="../tags/tag310.xml"/><Relationship Id="rId4" Type="http://schemas.openxmlformats.org/officeDocument/2006/relationships/tags" Target="../tags/tag309.xml"/><Relationship Id="rId3" Type="http://schemas.openxmlformats.org/officeDocument/2006/relationships/tags" Target="../tags/tag308.xml"/><Relationship Id="rId2" Type="http://schemas.openxmlformats.org/officeDocument/2006/relationships/tags" Target="../tags/tag307.xml"/><Relationship Id="rId1" Type="http://schemas.openxmlformats.org/officeDocument/2006/relationships/tags" Target="../tags/tag306.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313.xml"/><Relationship Id="rId3" Type="http://schemas.openxmlformats.org/officeDocument/2006/relationships/tags" Target="../tags/tag312.xml"/><Relationship Id="rId2" Type="http://schemas.openxmlformats.org/officeDocument/2006/relationships/image" Target="../media/image12.png"/><Relationship Id="rId1" Type="http://schemas.openxmlformats.org/officeDocument/2006/relationships/tags" Target="../tags/tag311.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slideLayout" Target="../slideLayouts/slideLayout18.xml"/><Relationship Id="rId5" Type="http://schemas.openxmlformats.org/officeDocument/2006/relationships/tags" Target="../tags/tag318.xml"/><Relationship Id="rId4" Type="http://schemas.openxmlformats.org/officeDocument/2006/relationships/tags" Target="../tags/tag317.xml"/><Relationship Id="rId3" Type="http://schemas.openxmlformats.org/officeDocument/2006/relationships/tags" Target="../tags/tag316.xml"/><Relationship Id="rId2" Type="http://schemas.openxmlformats.org/officeDocument/2006/relationships/tags" Target="../tags/tag315.xml"/><Relationship Id="rId1" Type="http://schemas.openxmlformats.org/officeDocument/2006/relationships/tags" Target="../tags/tag314.xml"/></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18.xml"/><Relationship Id="rId5" Type="http://schemas.openxmlformats.org/officeDocument/2006/relationships/tags" Target="../tags/tag323.xml"/><Relationship Id="rId4" Type="http://schemas.openxmlformats.org/officeDocument/2006/relationships/tags" Target="../tags/tag322.xml"/><Relationship Id="rId3" Type="http://schemas.openxmlformats.org/officeDocument/2006/relationships/tags" Target="../tags/tag321.xml"/><Relationship Id="rId2" Type="http://schemas.openxmlformats.org/officeDocument/2006/relationships/tags" Target="../tags/tag320.xml"/><Relationship Id="rId1" Type="http://schemas.openxmlformats.org/officeDocument/2006/relationships/tags" Target="../tags/tag319.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8.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18.xml"/><Relationship Id="rId5" Type="http://schemas.openxmlformats.org/officeDocument/2006/relationships/tags" Target="../tags/tag328.xml"/><Relationship Id="rId4" Type="http://schemas.openxmlformats.org/officeDocument/2006/relationships/tags" Target="../tags/tag327.xml"/><Relationship Id="rId3" Type="http://schemas.openxmlformats.org/officeDocument/2006/relationships/tags" Target="../tags/tag326.xml"/><Relationship Id="rId2" Type="http://schemas.openxmlformats.org/officeDocument/2006/relationships/tags" Target="../tags/tag325.xml"/><Relationship Id="rId1" Type="http://schemas.openxmlformats.org/officeDocument/2006/relationships/tags" Target="../tags/tag324.xml"/></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18.xml"/><Relationship Id="rId5" Type="http://schemas.openxmlformats.org/officeDocument/2006/relationships/tags" Target="../tags/tag333.xml"/><Relationship Id="rId4" Type="http://schemas.openxmlformats.org/officeDocument/2006/relationships/tags" Target="../tags/tag332.xml"/><Relationship Id="rId3" Type="http://schemas.openxmlformats.org/officeDocument/2006/relationships/tags" Target="../tags/tag331.xml"/><Relationship Id="rId2" Type="http://schemas.openxmlformats.org/officeDocument/2006/relationships/tags" Target="../tags/tag330.xml"/><Relationship Id="rId1" Type="http://schemas.openxmlformats.org/officeDocument/2006/relationships/tags" Target="../tags/tag329.xml"/></Relationships>
</file>

<file path=ppt/slides/_rels/slide42.xml.rels><?xml version="1.0" encoding="UTF-8" standalone="yes"?>
<Relationships xmlns="http://schemas.openxmlformats.org/package/2006/relationships"><Relationship Id="rId9" Type="http://schemas.openxmlformats.org/officeDocument/2006/relationships/hyperlink" Target="http://www.ibm.com/developerworks/cn/linux/thread/posix_thread3/" TargetMode="External"/><Relationship Id="rId8" Type="http://schemas.openxmlformats.org/officeDocument/2006/relationships/hyperlink" Target="http://www.ibm.com/developerworks/cn/linux/thread/posix_thread2/index.html" TargetMode="External"/><Relationship Id="rId7" Type="http://schemas.openxmlformats.org/officeDocument/2006/relationships/hyperlink" Target="http://www.ibm.com/developerworks/cn/linux/thread/posix_thread1/index.html" TargetMode="External"/><Relationship Id="rId6" Type="http://schemas.openxmlformats.org/officeDocument/2006/relationships/hyperlink" Target="http://www.ibm.com/developerworks/cn/aix/library/au-spunix_sharedmemory/index.html" TargetMode="External"/><Relationship Id="rId5" Type="http://schemas.openxmlformats.org/officeDocument/2006/relationships/hyperlink" Target="http://www.ibm.com/developerworks/cn/linux/l-reent.html" TargetMode="External"/><Relationship Id="rId4" Type="http://schemas.openxmlformats.org/officeDocument/2006/relationships/tags" Target="../tags/tag337.xml"/><Relationship Id="rId3" Type="http://schemas.openxmlformats.org/officeDocument/2006/relationships/tags" Target="../tags/tag336.xml"/><Relationship Id="rId2" Type="http://schemas.openxmlformats.org/officeDocument/2006/relationships/tags" Target="../tags/tag335.xml"/><Relationship Id="rId13" Type="http://schemas.openxmlformats.org/officeDocument/2006/relationships/slideLayout" Target="../slideLayouts/slideLayout18.xml"/><Relationship Id="rId12" Type="http://schemas.openxmlformats.org/officeDocument/2006/relationships/tags" Target="../tags/tag338.xml"/><Relationship Id="rId11" Type="http://schemas.openxmlformats.org/officeDocument/2006/relationships/hyperlink" Target="http://blog.csdn.net/zjg555543/article/details/7659575" TargetMode="External"/><Relationship Id="rId10" Type="http://schemas.openxmlformats.org/officeDocument/2006/relationships/hyperlink" Target="http://www.ibm.com/developerworks/cn/linux/l-cn-posixsec/index.html" TargetMode="External"/><Relationship Id="rId1" Type="http://schemas.openxmlformats.org/officeDocument/2006/relationships/tags" Target="../tags/tag334.xml"/></Relationships>
</file>

<file path=ppt/slides/_rels/slide43.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tags" Target="../tags/tag346.xml"/><Relationship Id="rId7" Type="http://schemas.openxmlformats.org/officeDocument/2006/relationships/tags" Target="../tags/tag345.xml"/><Relationship Id="rId6" Type="http://schemas.openxmlformats.org/officeDocument/2006/relationships/tags" Target="../tags/tag344.xml"/><Relationship Id="rId5" Type="http://schemas.openxmlformats.org/officeDocument/2006/relationships/tags" Target="../tags/tag343.xml"/><Relationship Id="rId4" Type="http://schemas.openxmlformats.org/officeDocument/2006/relationships/tags" Target="../tags/tag342.xml"/><Relationship Id="rId3" Type="http://schemas.openxmlformats.org/officeDocument/2006/relationships/tags" Target="../tags/tag341.xml"/><Relationship Id="rId2" Type="http://schemas.openxmlformats.org/officeDocument/2006/relationships/tags" Target="../tags/tag340.xml"/><Relationship Id="rId11" Type="http://schemas.openxmlformats.org/officeDocument/2006/relationships/slideLayout" Target="../slideLayouts/slideLayout18.xml"/><Relationship Id="rId10" Type="http://schemas.openxmlformats.org/officeDocument/2006/relationships/tags" Target="../tags/tag347.xml"/><Relationship Id="rId1" Type="http://schemas.openxmlformats.org/officeDocument/2006/relationships/tags" Target="../tags/tag339.xml"/></Relationships>
</file>

<file path=ppt/slides/_rels/slide44.xml.rels><?xml version="1.0" encoding="UTF-8" standalone="yes"?>
<Relationships xmlns="http://schemas.openxmlformats.org/package/2006/relationships"><Relationship Id="rId8" Type="http://schemas.openxmlformats.org/officeDocument/2006/relationships/notesSlide" Target="../notesSlides/notesSlide39.xml"/><Relationship Id="rId7" Type="http://schemas.openxmlformats.org/officeDocument/2006/relationships/slideLayout" Target="../slideLayouts/slideLayout18.xml"/><Relationship Id="rId6" Type="http://schemas.openxmlformats.org/officeDocument/2006/relationships/tags" Target="../tags/tag353.xml"/><Relationship Id="rId5" Type="http://schemas.openxmlformats.org/officeDocument/2006/relationships/tags" Target="../tags/tag352.xml"/><Relationship Id="rId4" Type="http://schemas.openxmlformats.org/officeDocument/2006/relationships/tags" Target="../tags/tag351.xml"/><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tags" Target="../tags/tag348.xml"/></Relationships>
</file>

<file path=ppt/slides/_rels/slide45.xml.rels><?xml version="1.0" encoding="UTF-8" standalone="yes"?>
<Relationships xmlns="http://schemas.openxmlformats.org/package/2006/relationships"><Relationship Id="rId8" Type="http://schemas.openxmlformats.org/officeDocument/2006/relationships/notesSlide" Target="../notesSlides/notesSlide40.xml"/><Relationship Id="rId7" Type="http://schemas.openxmlformats.org/officeDocument/2006/relationships/slideLayout" Target="../slideLayouts/slideLayout18.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tags" Target="../tags/tag355.xml"/><Relationship Id="rId1" Type="http://schemas.openxmlformats.org/officeDocument/2006/relationships/tags" Target="../tags/tag354.xml"/></Relationships>
</file>

<file path=ppt/slides/_rels/slide46.xml.rels><?xml version="1.0" encoding="UTF-8" standalone="yes"?>
<Relationships xmlns="http://schemas.openxmlformats.org/package/2006/relationships"><Relationship Id="rId9" Type="http://schemas.openxmlformats.org/officeDocument/2006/relationships/notesSlide" Target="../notesSlides/notesSlide41.xml"/><Relationship Id="rId8" Type="http://schemas.openxmlformats.org/officeDocument/2006/relationships/slideLayout" Target="../slideLayouts/slideLayout18.xml"/><Relationship Id="rId7" Type="http://schemas.openxmlformats.org/officeDocument/2006/relationships/tags" Target="../tags/tag365.xml"/><Relationship Id="rId6" Type="http://schemas.openxmlformats.org/officeDocument/2006/relationships/image" Target="../media/image25.jpeg"/><Relationship Id="rId5" Type="http://schemas.openxmlformats.org/officeDocument/2006/relationships/tags" Target="../tags/tag364.xml"/><Relationship Id="rId4" Type="http://schemas.openxmlformats.org/officeDocument/2006/relationships/tags" Target="../tags/tag363.xml"/><Relationship Id="rId3" Type="http://schemas.openxmlformats.org/officeDocument/2006/relationships/tags" Target="../tags/tag362.xml"/><Relationship Id="rId2" Type="http://schemas.openxmlformats.org/officeDocument/2006/relationships/tags" Target="../tags/tag361.xml"/><Relationship Id="rId1" Type="http://schemas.openxmlformats.org/officeDocument/2006/relationships/tags" Target="../tags/tag360.xml"/></Relationships>
</file>

<file path=ppt/slides/_rels/slide47.xml.rels><?xml version="1.0" encoding="UTF-8" standalone="yes"?>
<Relationships xmlns="http://schemas.openxmlformats.org/package/2006/relationships"><Relationship Id="rId9" Type="http://schemas.openxmlformats.org/officeDocument/2006/relationships/notesSlide" Target="../notesSlides/notesSlide42.xml"/><Relationship Id="rId8" Type="http://schemas.openxmlformats.org/officeDocument/2006/relationships/slideLayout" Target="../slideLayouts/slideLayout18.xml"/><Relationship Id="rId7" Type="http://schemas.openxmlformats.org/officeDocument/2006/relationships/tags" Target="../tags/tag371.xml"/><Relationship Id="rId6" Type="http://schemas.openxmlformats.org/officeDocument/2006/relationships/tags" Target="../tags/tag370.xml"/><Relationship Id="rId5" Type="http://schemas.openxmlformats.org/officeDocument/2006/relationships/tags" Target="../tags/tag369.xml"/><Relationship Id="rId4" Type="http://schemas.openxmlformats.org/officeDocument/2006/relationships/tags" Target="../tags/tag368.xml"/><Relationship Id="rId3" Type="http://schemas.openxmlformats.org/officeDocument/2006/relationships/image" Target="../media/image26.png"/><Relationship Id="rId2" Type="http://schemas.openxmlformats.org/officeDocument/2006/relationships/tags" Target="../tags/tag367.xml"/><Relationship Id="rId1" Type="http://schemas.openxmlformats.org/officeDocument/2006/relationships/tags" Target="../tags/tag366.xml"/></Relationships>
</file>

<file path=ppt/slides/_rels/slide48.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tags" Target="../tags/tag379.xml"/><Relationship Id="rId7" Type="http://schemas.openxmlformats.org/officeDocument/2006/relationships/tags" Target="../tags/tag378.xml"/><Relationship Id="rId6" Type="http://schemas.openxmlformats.org/officeDocument/2006/relationships/tags" Target="../tags/tag377.xml"/><Relationship Id="rId5" Type="http://schemas.openxmlformats.org/officeDocument/2006/relationships/tags" Target="../tags/tag376.xml"/><Relationship Id="rId4" Type="http://schemas.openxmlformats.org/officeDocument/2006/relationships/tags" Target="../tags/tag375.xml"/><Relationship Id="rId3" Type="http://schemas.openxmlformats.org/officeDocument/2006/relationships/tags" Target="../tags/tag374.xml"/><Relationship Id="rId2" Type="http://schemas.openxmlformats.org/officeDocument/2006/relationships/tags" Target="../tags/tag373.xml"/><Relationship Id="rId11" Type="http://schemas.openxmlformats.org/officeDocument/2006/relationships/slideLayout" Target="../slideLayouts/slideLayout18.xml"/><Relationship Id="rId10" Type="http://schemas.openxmlformats.org/officeDocument/2006/relationships/tags" Target="../tags/tag380.xml"/><Relationship Id="rId1" Type="http://schemas.openxmlformats.org/officeDocument/2006/relationships/tags" Target="../tags/tag372.xml"/></Relationships>
</file>

<file path=ppt/slides/_rels/slide49.xml.rels><?xml version="1.0" encoding="UTF-8" standalone="yes"?>
<Relationships xmlns="http://schemas.openxmlformats.org/package/2006/relationships"><Relationship Id="rId9" Type="http://schemas.openxmlformats.org/officeDocument/2006/relationships/notesSlide" Target="../notesSlides/notesSlide43.xml"/><Relationship Id="rId8" Type="http://schemas.openxmlformats.org/officeDocument/2006/relationships/slideLayout" Target="../slideLayouts/slideLayout18.xml"/><Relationship Id="rId7" Type="http://schemas.openxmlformats.org/officeDocument/2006/relationships/tags" Target="../tags/tag386.xml"/><Relationship Id="rId6" Type="http://schemas.openxmlformats.org/officeDocument/2006/relationships/tags" Target="../tags/tag385.xml"/><Relationship Id="rId5" Type="http://schemas.openxmlformats.org/officeDocument/2006/relationships/image" Target="../media/image27.png"/><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tags" Target="../tags/tag382.xml"/><Relationship Id="rId1" Type="http://schemas.openxmlformats.org/officeDocument/2006/relationships/tags" Target="../tags/tag381.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8.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50.xml.rels><?xml version="1.0" encoding="UTF-8" standalone="yes"?>
<Relationships xmlns="http://schemas.openxmlformats.org/package/2006/relationships"><Relationship Id="rId8" Type="http://schemas.openxmlformats.org/officeDocument/2006/relationships/notesSlide" Target="../notesSlides/notesSlide44.xml"/><Relationship Id="rId7" Type="http://schemas.openxmlformats.org/officeDocument/2006/relationships/slideLayout" Target="../slideLayouts/slideLayout18.xml"/><Relationship Id="rId6" Type="http://schemas.openxmlformats.org/officeDocument/2006/relationships/tags" Target="../tags/tag391.xml"/><Relationship Id="rId5" Type="http://schemas.openxmlformats.org/officeDocument/2006/relationships/image" Target="../media/image28.jpeg"/><Relationship Id="rId4" Type="http://schemas.openxmlformats.org/officeDocument/2006/relationships/tags" Target="../tags/tag390.xml"/><Relationship Id="rId3" Type="http://schemas.openxmlformats.org/officeDocument/2006/relationships/tags" Target="../tags/tag389.xml"/><Relationship Id="rId2" Type="http://schemas.openxmlformats.org/officeDocument/2006/relationships/tags" Target="../tags/tag388.xml"/><Relationship Id="rId1" Type="http://schemas.openxmlformats.org/officeDocument/2006/relationships/tags" Target="../tags/tag387.xml"/></Relationships>
</file>

<file path=ppt/slides/_rels/slide51.xml.rels><?xml version="1.0" encoding="UTF-8" standalone="yes"?>
<Relationships xmlns="http://schemas.openxmlformats.org/package/2006/relationships"><Relationship Id="rId8" Type="http://schemas.openxmlformats.org/officeDocument/2006/relationships/notesSlide" Target="../notesSlides/notesSlide45.xml"/><Relationship Id="rId7" Type="http://schemas.openxmlformats.org/officeDocument/2006/relationships/slideLayout" Target="../slideLayouts/slideLayout18.xml"/><Relationship Id="rId6" Type="http://schemas.openxmlformats.org/officeDocument/2006/relationships/tags" Target="../tags/tag396.xml"/><Relationship Id="rId5" Type="http://schemas.openxmlformats.org/officeDocument/2006/relationships/tags" Target="../tags/tag395.xml"/><Relationship Id="rId4" Type="http://schemas.openxmlformats.org/officeDocument/2006/relationships/tags" Target="../tags/tag394.xml"/><Relationship Id="rId3" Type="http://schemas.openxmlformats.org/officeDocument/2006/relationships/image" Target="../media/image29.png"/><Relationship Id="rId2" Type="http://schemas.openxmlformats.org/officeDocument/2006/relationships/tags" Target="../tags/tag393.xml"/><Relationship Id="rId1" Type="http://schemas.openxmlformats.org/officeDocument/2006/relationships/tags" Target="../tags/tag392.xml"/></Relationships>
</file>

<file path=ppt/slides/_rels/slide52.xml.rels><?xml version="1.0" encoding="UTF-8" standalone="yes"?>
<Relationships xmlns="http://schemas.openxmlformats.org/package/2006/relationships"><Relationship Id="rId8" Type="http://schemas.openxmlformats.org/officeDocument/2006/relationships/notesSlide" Target="../notesSlides/notesSlide46.xml"/><Relationship Id="rId7" Type="http://schemas.openxmlformats.org/officeDocument/2006/relationships/slideLayout" Target="../slideLayouts/slideLayout18.xml"/><Relationship Id="rId6" Type="http://schemas.openxmlformats.org/officeDocument/2006/relationships/tags" Target="../tags/tag401.xml"/><Relationship Id="rId5" Type="http://schemas.openxmlformats.org/officeDocument/2006/relationships/image" Target="../media/image30.png"/><Relationship Id="rId4" Type="http://schemas.openxmlformats.org/officeDocument/2006/relationships/tags" Target="../tags/tag400.xml"/><Relationship Id="rId3" Type="http://schemas.openxmlformats.org/officeDocument/2006/relationships/tags" Target="../tags/tag399.xml"/><Relationship Id="rId2" Type="http://schemas.openxmlformats.org/officeDocument/2006/relationships/tags" Target="../tags/tag398.xml"/><Relationship Id="rId1" Type="http://schemas.openxmlformats.org/officeDocument/2006/relationships/tags" Target="../tags/tag397.xml"/></Relationships>
</file>

<file path=ppt/slides/_rels/slide53.xml.rels><?xml version="1.0" encoding="UTF-8" standalone="yes"?>
<Relationships xmlns="http://schemas.openxmlformats.org/package/2006/relationships"><Relationship Id="rId7" Type="http://schemas.openxmlformats.org/officeDocument/2006/relationships/notesSlide" Target="../notesSlides/notesSlide47.xml"/><Relationship Id="rId6" Type="http://schemas.openxmlformats.org/officeDocument/2006/relationships/slideLayout" Target="../slideLayouts/slideLayout18.xml"/><Relationship Id="rId5" Type="http://schemas.openxmlformats.org/officeDocument/2006/relationships/tags" Target="../tags/tag406.xml"/><Relationship Id="rId4" Type="http://schemas.openxmlformats.org/officeDocument/2006/relationships/tags" Target="../tags/tag405.xml"/><Relationship Id="rId3" Type="http://schemas.openxmlformats.org/officeDocument/2006/relationships/tags" Target="../tags/tag404.xml"/><Relationship Id="rId2" Type="http://schemas.openxmlformats.org/officeDocument/2006/relationships/tags" Target="../tags/tag403.xml"/><Relationship Id="rId1" Type="http://schemas.openxmlformats.org/officeDocument/2006/relationships/tags" Target="../tags/tag402.xml"/></Relationships>
</file>

<file path=ppt/slides/_rels/slide54.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tags" Target="../tags/tag414.xml"/><Relationship Id="rId7" Type="http://schemas.openxmlformats.org/officeDocument/2006/relationships/tags" Target="../tags/tag413.xml"/><Relationship Id="rId6" Type="http://schemas.openxmlformats.org/officeDocument/2006/relationships/tags" Target="../tags/tag412.xml"/><Relationship Id="rId5" Type="http://schemas.openxmlformats.org/officeDocument/2006/relationships/tags" Target="../tags/tag411.xml"/><Relationship Id="rId4" Type="http://schemas.openxmlformats.org/officeDocument/2006/relationships/tags" Target="../tags/tag410.xml"/><Relationship Id="rId3" Type="http://schemas.openxmlformats.org/officeDocument/2006/relationships/tags" Target="../tags/tag409.xml"/><Relationship Id="rId2" Type="http://schemas.openxmlformats.org/officeDocument/2006/relationships/tags" Target="../tags/tag408.xml"/><Relationship Id="rId11" Type="http://schemas.openxmlformats.org/officeDocument/2006/relationships/slideLayout" Target="../slideLayouts/slideLayout18.xml"/><Relationship Id="rId10" Type="http://schemas.openxmlformats.org/officeDocument/2006/relationships/tags" Target="../tags/tag415.xml"/><Relationship Id="rId1" Type="http://schemas.openxmlformats.org/officeDocument/2006/relationships/tags" Target="../tags/tag407.xml"/></Relationships>
</file>

<file path=ppt/slides/_rels/slide5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420.xml"/><Relationship Id="rId5" Type="http://schemas.openxmlformats.org/officeDocument/2006/relationships/image" Target="../media/image31.png"/><Relationship Id="rId4" Type="http://schemas.openxmlformats.org/officeDocument/2006/relationships/tags" Target="../tags/tag419.xml"/><Relationship Id="rId3" Type="http://schemas.openxmlformats.org/officeDocument/2006/relationships/tags" Target="../tags/tag418.xml"/><Relationship Id="rId2" Type="http://schemas.openxmlformats.org/officeDocument/2006/relationships/tags" Target="../tags/tag417.xml"/><Relationship Id="rId1" Type="http://schemas.openxmlformats.org/officeDocument/2006/relationships/tags" Target="../tags/tag416.xml"/></Relationships>
</file>

<file path=ppt/slides/_rels/slide56.xml.rels><?xml version="1.0" encoding="UTF-8" standalone="yes"?>
<Relationships xmlns="http://schemas.openxmlformats.org/package/2006/relationships"><Relationship Id="rId9" Type="http://schemas.openxmlformats.org/officeDocument/2006/relationships/tags" Target="../tags/tag427.xml"/><Relationship Id="rId8" Type="http://schemas.openxmlformats.org/officeDocument/2006/relationships/image" Target="../media/image33.png"/><Relationship Id="rId7" Type="http://schemas.openxmlformats.org/officeDocument/2006/relationships/tags" Target="../tags/tag426.xml"/><Relationship Id="rId6" Type="http://schemas.openxmlformats.org/officeDocument/2006/relationships/image" Target="../media/image32.png"/><Relationship Id="rId5" Type="http://schemas.openxmlformats.org/officeDocument/2006/relationships/tags" Target="../tags/tag425.xml"/><Relationship Id="rId4" Type="http://schemas.openxmlformats.org/officeDocument/2006/relationships/tags" Target="../tags/tag424.xml"/><Relationship Id="rId3" Type="http://schemas.openxmlformats.org/officeDocument/2006/relationships/tags" Target="../tags/tag423.xml"/><Relationship Id="rId2" Type="http://schemas.openxmlformats.org/officeDocument/2006/relationships/tags" Target="../tags/tag422.xml"/><Relationship Id="rId11" Type="http://schemas.openxmlformats.org/officeDocument/2006/relationships/notesSlide" Target="../notesSlides/notesSlide48.xml"/><Relationship Id="rId10" Type="http://schemas.openxmlformats.org/officeDocument/2006/relationships/slideLayout" Target="../slideLayouts/slideLayout18.xml"/><Relationship Id="rId1" Type="http://schemas.openxmlformats.org/officeDocument/2006/relationships/tags" Target="../tags/tag421.xml"/></Relationships>
</file>

<file path=ppt/slides/_rels/slide57.xml.rels><?xml version="1.0" encoding="UTF-8" standalone="yes"?>
<Relationships xmlns="http://schemas.openxmlformats.org/package/2006/relationships"><Relationship Id="rId8" Type="http://schemas.openxmlformats.org/officeDocument/2006/relationships/notesSlide" Target="../notesSlides/notesSlide49.xml"/><Relationship Id="rId7" Type="http://schemas.openxmlformats.org/officeDocument/2006/relationships/slideLayout" Target="../slideLayouts/slideLayout18.xml"/><Relationship Id="rId6" Type="http://schemas.openxmlformats.org/officeDocument/2006/relationships/tags" Target="../tags/tag432.xml"/><Relationship Id="rId5" Type="http://schemas.openxmlformats.org/officeDocument/2006/relationships/image" Target="../media/image34.png"/><Relationship Id="rId4" Type="http://schemas.openxmlformats.org/officeDocument/2006/relationships/tags" Target="../tags/tag431.xml"/><Relationship Id="rId3" Type="http://schemas.openxmlformats.org/officeDocument/2006/relationships/tags" Target="../tags/tag430.xml"/><Relationship Id="rId2" Type="http://schemas.openxmlformats.org/officeDocument/2006/relationships/tags" Target="../tags/tag429.xml"/><Relationship Id="rId1" Type="http://schemas.openxmlformats.org/officeDocument/2006/relationships/tags" Target="../tags/tag428.xml"/></Relationships>
</file>

<file path=ppt/slides/_rels/slide58.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tags" Target="../tags/tag440.xml"/><Relationship Id="rId7" Type="http://schemas.openxmlformats.org/officeDocument/2006/relationships/tags" Target="../tags/tag439.xml"/><Relationship Id="rId6" Type="http://schemas.openxmlformats.org/officeDocument/2006/relationships/tags" Target="../tags/tag438.xml"/><Relationship Id="rId5" Type="http://schemas.openxmlformats.org/officeDocument/2006/relationships/tags" Target="../tags/tag437.xml"/><Relationship Id="rId4" Type="http://schemas.openxmlformats.org/officeDocument/2006/relationships/tags" Target="../tags/tag436.xml"/><Relationship Id="rId3" Type="http://schemas.openxmlformats.org/officeDocument/2006/relationships/tags" Target="../tags/tag435.xml"/><Relationship Id="rId2" Type="http://schemas.openxmlformats.org/officeDocument/2006/relationships/tags" Target="../tags/tag434.xml"/><Relationship Id="rId11" Type="http://schemas.openxmlformats.org/officeDocument/2006/relationships/slideLayout" Target="../slideLayouts/slideLayout18.xml"/><Relationship Id="rId10" Type="http://schemas.openxmlformats.org/officeDocument/2006/relationships/tags" Target="../tags/tag441.xml"/><Relationship Id="rId1" Type="http://schemas.openxmlformats.org/officeDocument/2006/relationships/tags" Target="../tags/tag433.xml"/></Relationships>
</file>

<file path=ppt/slides/_rels/slide59.xml.rels><?xml version="1.0" encoding="UTF-8" standalone="yes"?>
<Relationships xmlns="http://schemas.openxmlformats.org/package/2006/relationships"><Relationship Id="rId8" Type="http://schemas.openxmlformats.org/officeDocument/2006/relationships/notesSlide" Target="../notesSlides/notesSlide50.xml"/><Relationship Id="rId7" Type="http://schemas.openxmlformats.org/officeDocument/2006/relationships/slideLayout" Target="../slideLayouts/slideLayout18.xml"/><Relationship Id="rId6" Type="http://schemas.openxmlformats.org/officeDocument/2006/relationships/tags" Target="../tags/tag446.xml"/><Relationship Id="rId5" Type="http://schemas.openxmlformats.org/officeDocument/2006/relationships/image" Target="../media/image35.png"/><Relationship Id="rId4" Type="http://schemas.openxmlformats.org/officeDocument/2006/relationships/tags" Target="../tags/tag445.xml"/><Relationship Id="rId3" Type="http://schemas.openxmlformats.org/officeDocument/2006/relationships/tags" Target="../tags/tag444.xml"/><Relationship Id="rId2" Type="http://schemas.openxmlformats.org/officeDocument/2006/relationships/tags" Target="../tags/tag443.xml"/><Relationship Id="rId1" Type="http://schemas.openxmlformats.org/officeDocument/2006/relationships/tags" Target="../tags/tag442.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8.xml"/><Relationship Id="rId5" Type="http://schemas.openxmlformats.org/officeDocument/2006/relationships/tags" Target="../tags/tag161.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60.xml.rels><?xml version="1.0" encoding="UTF-8" standalone="yes"?>
<Relationships xmlns="http://schemas.openxmlformats.org/package/2006/relationships"><Relationship Id="rId8" Type="http://schemas.openxmlformats.org/officeDocument/2006/relationships/notesSlide" Target="../notesSlides/notesSlide51.xml"/><Relationship Id="rId7" Type="http://schemas.openxmlformats.org/officeDocument/2006/relationships/slideLayout" Target="../slideLayouts/slideLayout18.xml"/><Relationship Id="rId6" Type="http://schemas.openxmlformats.org/officeDocument/2006/relationships/tags" Target="../tags/tag451.xml"/><Relationship Id="rId5" Type="http://schemas.openxmlformats.org/officeDocument/2006/relationships/image" Target="../media/image36.png"/><Relationship Id="rId4" Type="http://schemas.openxmlformats.org/officeDocument/2006/relationships/tags" Target="../tags/tag450.xml"/><Relationship Id="rId3" Type="http://schemas.openxmlformats.org/officeDocument/2006/relationships/tags" Target="../tags/tag449.xml"/><Relationship Id="rId2" Type="http://schemas.openxmlformats.org/officeDocument/2006/relationships/tags" Target="../tags/tag448.xml"/><Relationship Id="rId1" Type="http://schemas.openxmlformats.org/officeDocument/2006/relationships/tags" Target="../tags/tag447.xml"/></Relationships>
</file>

<file path=ppt/slides/_rels/slide61.xml.rels><?xml version="1.0" encoding="UTF-8" standalone="yes"?>
<Relationships xmlns="http://schemas.openxmlformats.org/package/2006/relationships"><Relationship Id="rId7" Type="http://schemas.openxmlformats.org/officeDocument/2006/relationships/notesSlide" Target="../notesSlides/notesSlide52.xml"/><Relationship Id="rId6" Type="http://schemas.openxmlformats.org/officeDocument/2006/relationships/slideLayout" Target="../slideLayouts/slideLayout18.xml"/><Relationship Id="rId5" Type="http://schemas.openxmlformats.org/officeDocument/2006/relationships/tags" Target="../tags/tag456.xml"/><Relationship Id="rId4" Type="http://schemas.openxmlformats.org/officeDocument/2006/relationships/tags" Target="../tags/tag455.xml"/><Relationship Id="rId3" Type="http://schemas.openxmlformats.org/officeDocument/2006/relationships/tags" Target="../tags/tag454.xml"/><Relationship Id="rId2" Type="http://schemas.openxmlformats.org/officeDocument/2006/relationships/tags" Target="../tags/tag453.xml"/><Relationship Id="rId1" Type="http://schemas.openxmlformats.org/officeDocument/2006/relationships/tags" Target="../tags/tag452.xml"/></Relationships>
</file>

<file path=ppt/slides/_rels/slide6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461.xml"/><Relationship Id="rId4" Type="http://schemas.openxmlformats.org/officeDocument/2006/relationships/tags" Target="../tags/tag460.xml"/><Relationship Id="rId3" Type="http://schemas.openxmlformats.org/officeDocument/2006/relationships/tags" Target="../tags/tag459.xml"/><Relationship Id="rId2" Type="http://schemas.openxmlformats.org/officeDocument/2006/relationships/tags" Target="../tags/tag458.xml"/><Relationship Id="rId1" Type="http://schemas.openxmlformats.org/officeDocument/2006/relationships/tags" Target="../tags/tag457.xml"/></Relationships>
</file>

<file path=ppt/slides/_rels/slide63.xml.rels><?xml version="1.0" encoding="UTF-8" standalone="yes"?>
<Relationships xmlns="http://schemas.openxmlformats.org/package/2006/relationships"><Relationship Id="rId7" Type="http://schemas.openxmlformats.org/officeDocument/2006/relationships/notesSlide" Target="../notesSlides/notesSlide53.xml"/><Relationship Id="rId6" Type="http://schemas.openxmlformats.org/officeDocument/2006/relationships/slideLayout" Target="../slideLayouts/slideLayout18.xml"/><Relationship Id="rId5" Type="http://schemas.openxmlformats.org/officeDocument/2006/relationships/tags" Target="../tags/tag466.xml"/><Relationship Id="rId4" Type="http://schemas.openxmlformats.org/officeDocument/2006/relationships/tags" Target="../tags/tag465.xml"/><Relationship Id="rId3" Type="http://schemas.openxmlformats.org/officeDocument/2006/relationships/tags" Target="../tags/tag464.xml"/><Relationship Id="rId2" Type="http://schemas.openxmlformats.org/officeDocument/2006/relationships/tags" Target="../tags/tag463.xml"/><Relationship Id="rId1" Type="http://schemas.openxmlformats.org/officeDocument/2006/relationships/tags" Target="../tags/tag462.xml"/></Relationships>
</file>

<file path=ppt/slides/_rels/slide64.xml.rels><?xml version="1.0" encoding="UTF-8" standalone="yes"?>
<Relationships xmlns="http://schemas.openxmlformats.org/package/2006/relationships"><Relationship Id="rId8" Type="http://schemas.openxmlformats.org/officeDocument/2006/relationships/notesSlide" Target="../notesSlides/notesSlide54.xml"/><Relationship Id="rId7" Type="http://schemas.openxmlformats.org/officeDocument/2006/relationships/slideLayout" Target="../slideLayouts/slideLayout18.xml"/><Relationship Id="rId6" Type="http://schemas.openxmlformats.org/officeDocument/2006/relationships/tags" Target="../tags/tag471.xml"/><Relationship Id="rId5" Type="http://schemas.openxmlformats.org/officeDocument/2006/relationships/image" Target="../media/image37.png"/><Relationship Id="rId4" Type="http://schemas.openxmlformats.org/officeDocument/2006/relationships/tags" Target="../tags/tag470.xml"/><Relationship Id="rId3" Type="http://schemas.openxmlformats.org/officeDocument/2006/relationships/tags" Target="../tags/tag469.xml"/><Relationship Id="rId2" Type="http://schemas.openxmlformats.org/officeDocument/2006/relationships/tags" Target="../tags/tag468.xml"/><Relationship Id="rId1" Type="http://schemas.openxmlformats.org/officeDocument/2006/relationships/tags" Target="../tags/tag467.xml"/></Relationships>
</file>

<file path=ppt/slides/_rels/slide65.xml.rels><?xml version="1.0" encoding="UTF-8" standalone="yes"?>
<Relationships xmlns="http://schemas.openxmlformats.org/package/2006/relationships"><Relationship Id="rId7" Type="http://schemas.openxmlformats.org/officeDocument/2006/relationships/notesSlide" Target="../notesSlides/notesSlide55.xml"/><Relationship Id="rId6" Type="http://schemas.openxmlformats.org/officeDocument/2006/relationships/slideLayout" Target="../slideLayouts/slideLayout18.xml"/><Relationship Id="rId5" Type="http://schemas.openxmlformats.org/officeDocument/2006/relationships/tags" Target="../tags/tag476.xml"/><Relationship Id="rId4" Type="http://schemas.openxmlformats.org/officeDocument/2006/relationships/tags" Target="../tags/tag475.xml"/><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s>
</file>

<file path=ppt/slides/_rels/slide66.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483.xml"/><Relationship Id="rId7" Type="http://schemas.openxmlformats.org/officeDocument/2006/relationships/image" Target="../media/image38.png"/><Relationship Id="rId6" Type="http://schemas.openxmlformats.org/officeDocument/2006/relationships/tags" Target="../tags/tag482.xml"/><Relationship Id="rId5" Type="http://schemas.openxmlformats.org/officeDocument/2006/relationships/tags" Target="../tags/tag481.xml"/><Relationship Id="rId4" Type="http://schemas.openxmlformats.org/officeDocument/2006/relationships/tags" Target="../tags/tag480.xml"/><Relationship Id="rId3" Type="http://schemas.openxmlformats.org/officeDocument/2006/relationships/tags" Target="../tags/tag479.xml"/><Relationship Id="rId2" Type="http://schemas.openxmlformats.org/officeDocument/2006/relationships/tags" Target="../tags/tag478.xml"/><Relationship Id="rId1" Type="http://schemas.openxmlformats.org/officeDocument/2006/relationships/tags" Target="../tags/tag477.xml"/></Relationships>
</file>

<file path=ppt/slides/_rels/slide6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488.xml"/><Relationship Id="rId5" Type="http://schemas.openxmlformats.org/officeDocument/2006/relationships/image" Target="../media/image39.jpeg"/><Relationship Id="rId4" Type="http://schemas.openxmlformats.org/officeDocument/2006/relationships/tags" Target="../tags/tag487.xml"/><Relationship Id="rId3" Type="http://schemas.openxmlformats.org/officeDocument/2006/relationships/tags" Target="../tags/tag486.xml"/><Relationship Id="rId2" Type="http://schemas.openxmlformats.org/officeDocument/2006/relationships/tags" Target="../tags/tag485.xml"/><Relationship Id="rId1" Type="http://schemas.openxmlformats.org/officeDocument/2006/relationships/tags" Target="../tags/tag484.xml"/></Relationships>
</file>

<file path=ppt/slides/_rels/slide6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493.xml"/><Relationship Id="rId4" Type="http://schemas.openxmlformats.org/officeDocument/2006/relationships/tags" Target="../tags/tag492.xml"/><Relationship Id="rId3" Type="http://schemas.openxmlformats.org/officeDocument/2006/relationships/tags" Target="../tags/tag491.xml"/><Relationship Id="rId2" Type="http://schemas.openxmlformats.org/officeDocument/2006/relationships/tags" Target="../tags/tag490.xml"/><Relationship Id="rId1" Type="http://schemas.openxmlformats.org/officeDocument/2006/relationships/tags" Target="../tags/tag489.xml"/></Relationships>
</file>

<file path=ppt/slides/_rels/slide69.xml.rels><?xml version="1.0" encoding="UTF-8" standalone="yes"?>
<Relationships xmlns="http://schemas.openxmlformats.org/package/2006/relationships"><Relationship Id="rId9" Type="http://schemas.openxmlformats.org/officeDocument/2006/relationships/tags" Target="../tags/tag500.xml"/><Relationship Id="rId8" Type="http://schemas.openxmlformats.org/officeDocument/2006/relationships/image" Target="../media/image41.png"/><Relationship Id="rId7" Type="http://schemas.openxmlformats.org/officeDocument/2006/relationships/tags" Target="../tags/tag499.xml"/><Relationship Id="rId6" Type="http://schemas.openxmlformats.org/officeDocument/2006/relationships/image" Target="../media/image40.png"/><Relationship Id="rId5" Type="http://schemas.openxmlformats.org/officeDocument/2006/relationships/tags" Target="../tags/tag498.xml"/><Relationship Id="rId4" Type="http://schemas.openxmlformats.org/officeDocument/2006/relationships/tags" Target="../tags/tag497.xml"/><Relationship Id="rId3" Type="http://schemas.openxmlformats.org/officeDocument/2006/relationships/tags" Target="../tags/tag496.xml"/><Relationship Id="rId2" Type="http://schemas.openxmlformats.org/officeDocument/2006/relationships/tags" Target="../tags/tag495.xml"/><Relationship Id="rId13" Type="http://schemas.openxmlformats.org/officeDocument/2006/relationships/notesSlide" Target="../notesSlides/notesSlide56.xml"/><Relationship Id="rId12" Type="http://schemas.openxmlformats.org/officeDocument/2006/relationships/slideLayout" Target="../slideLayouts/slideLayout18.xml"/><Relationship Id="rId11" Type="http://schemas.openxmlformats.org/officeDocument/2006/relationships/tags" Target="../tags/tag501.xml"/><Relationship Id="rId10" Type="http://schemas.openxmlformats.org/officeDocument/2006/relationships/image" Target="../media/image42.png"/><Relationship Id="rId1" Type="http://schemas.openxmlformats.org/officeDocument/2006/relationships/tags" Target="../tags/tag494.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tags" Target="../tags/tag163.xml"/><Relationship Id="rId1" Type="http://schemas.openxmlformats.org/officeDocument/2006/relationships/tags" Target="../tags/tag162.xml"/></Relationships>
</file>

<file path=ppt/slides/_rels/slide70.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507.xml"/><Relationship Id="rId6" Type="http://schemas.openxmlformats.org/officeDocument/2006/relationships/image" Target="../media/image43.png"/><Relationship Id="rId5" Type="http://schemas.openxmlformats.org/officeDocument/2006/relationships/tags" Target="../tags/tag506.xml"/><Relationship Id="rId4" Type="http://schemas.openxmlformats.org/officeDocument/2006/relationships/tags" Target="../tags/tag505.xml"/><Relationship Id="rId3" Type="http://schemas.openxmlformats.org/officeDocument/2006/relationships/tags" Target="../tags/tag504.xml"/><Relationship Id="rId2" Type="http://schemas.openxmlformats.org/officeDocument/2006/relationships/tags" Target="../tags/tag503.xml"/><Relationship Id="rId1" Type="http://schemas.openxmlformats.org/officeDocument/2006/relationships/tags" Target="../tags/tag502.xml"/></Relationships>
</file>

<file path=ppt/slides/_rels/slide71.xml.rels><?xml version="1.0" encoding="UTF-8" standalone="yes"?>
<Relationships xmlns="http://schemas.openxmlformats.org/package/2006/relationships"><Relationship Id="rId9" Type="http://schemas.openxmlformats.org/officeDocument/2006/relationships/notesSlide" Target="../notesSlides/notesSlide57.xml"/><Relationship Id="rId8" Type="http://schemas.openxmlformats.org/officeDocument/2006/relationships/slideLayout" Target="../slideLayouts/slideLayout18.xml"/><Relationship Id="rId7" Type="http://schemas.openxmlformats.org/officeDocument/2006/relationships/tags" Target="../tags/tag513.xml"/><Relationship Id="rId6" Type="http://schemas.openxmlformats.org/officeDocument/2006/relationships/image" Target="../media/image44.png"/><Relationship Id="rId5" Type="http://schemas.openxmlformats.org/officeDocument/2006/relationships/tags" Target="../tags/tag512.xml"/><Relationship Id="rId4" Type="http://schemas.openxmlformats.org/officeDocument/2006/relationships/tags" Target="../tags/tag511.xml"/><Relationship Id="rId3" Type="http://schemas.openxmlformats.org/officeDocument/2006/relationships/tags" Target="../tags/tag510.xml"/><Relationship Id="rId2" Type="http://schemas.openxmlformats.org/officeDocument/2006/relationships/tags" Target="../tags/tag509.xml"/><Relationship Id="rId1" Type="http://schemas.openxmlformats.org/officeDocument/2006/relationships/tags" Target="../tags/tag508.xml"/></Relationships>
</file>

<file path=ppt/slides/_rels/slide72.xml.rels><?xml version="1.0" encoding="UTF-8" standalone="yes"?>
<Relationships xmlns="http://schemas.openxmlformats.org/package/2006/relationships"><Relationship Id="rId9" Type="http://schemas.openxmlformats.org/officeDocument/2006/relationships/tags" Target="../tags/tag520.xml"/><Relationship Id="rId8" Type="http://schemas.openxmlformats.org/officeDocument/2006/relationships/image" Target="../media/image46.png"/><Relationship Id="rId7" Type="http://schemas.openxmlformats.org/officeDocument/2006/relationships/tags" Target="../tags/tag519.xml"/><Relationship Id="rId6" Type="http://schemas.openxmlformats.org/officeDocument/2006/relationships/image" Target="../media/image45.png"/><Relationship Id="rId5" Type="http://schemas.openxmlformats.org/officeDocument/2006/relationships/tags" Target="../tags/tag518.xml"/><Relationship Id="rId4" Type="http://schemas.openxmlformats.org/officeDocument/2006/relationships/tags" Target="../tags/tag517.xml"/><Relationship Id="rId3" Type="http://schemas.openxmlformats.org/officeDocument/2006/relationships/tags" Target="../tags/tag516.xml"/><Relationship Id="rId2" Type="http://schemas.openxmlformats.org/officeDocument/2006/relationships/tags" Target="../tags/tag515.xml"/><Relationship Id="rId11" Type="http://schemas.openxmlformats.org/officeDocument/2006/relationships/notesSlide" Target="../notesSlides/notesSlide58.xml"/><Relationship Id="rId10" Type="http://schemas.openxmlformats.org/officeDocument/2006/relationships/slideLayout" Target="../slideLayouts/slideLayout18.xml"/><Relationship Id="rId1" Type="http://schemas.openxmlformats.org/officeDocument/2006/relationships/tags" Target="../tags/tag514.xml"/></Relationships>
</file>

<file path=ppt/slides/_rels/slide73.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526.xml"/><Relationship Id="rId6" Type="http://schemas.openxmlformats.org/officeDocument/2006/relationships/image" Target="../media/image47.png"/><Relationship Id="rId5" Type="http://schemas.openxmlformats.org/officeDocument/2006/relationships/tags" Target="../tags/tag525.xml"/><Relationship Id="rId4" Type="http://schemas.openxmlformats.org/officeDocument/2006/relationships/tags" Target="../tags/tag524.xml"/><Relationship Id="rId3" Type="http://schemas.openxmlformats.org/officeDocument/2006/relationships/tags" Target="../tags/tag523.xml"/><Relationship Id="rId2" Type="http://schemas.openxmlformats.org/officeDocument/2006/relationships/tags" Target="../tags/tag522.xml"/><Relationship Id="rId1" Type="http://schemas.openxmlformats.org/officeDocument/2006/relationships/tags" Target="../tags/tag521.xml"/></Relationships>
</file>

<file path=ppt/slides/_rels/slide74.xml.rels><?xml version="1.0" encoding="UTF-8" standalone="yes"?>
<Relationships xmlns="http://schemas.openxmlformats.org/package/2006/relationships"><Relationship Id="rId9" Type="http://schemas.openxmlformats.org/officeDocument/2006/relationships/tags" Target="../tags/tag533.xml"/><Relationship Id="rId8" Type="http://schemas.openxmlformats.org/officeDocument/2006/relationships/image" Target="../media/image49.png"/><Relationship Id="rId7" Type="http://schemas.openxmlformats.org/officeDocument/2006/relationships/tags" Target="../tags/tag532.xml"/><Relationship Id="rId6" Type="http://schemas.openxmlformats.org/officeDocument/2006/relationships/image" Target="../media/image48.png"/><Relationship Id="rId5" Type="http://schemas.openxmlformats.org/officeDocument/2006/relationships/tags" Target="../tags/tag531.xml"/><Relationship Id="rId4" Type="http://schemas.openxmlformats.org/officeDocument/2006/relationships/tags" Target="../tags/tag530.xml"/><Relationship Id="rId3" Type="http://schemas.openxmlformats.org/officeDocument/2006/relationships/tags" Target="../tags/tag529.xml"/><Relationship Id="rId2" Type="http://schemas.openxmlformats.org/officeDocument/2006/relationships/tags" Target="../tags/tag528.xml"/><Relationship Id="rId12" Type="http://schemas.openxmlformats.org/officeDocument/2006/relationships/slideLayout" Target="../slideLayouts/slideLayout18.xml"/><Relationship Id="rId11" Type="http://schemas.openxmlformats.org/officeDocument/2006/relationships/tags" Target="../tags/tag534.xml"/><Relationship Id="rId10" Type="http://schemas.openxmlformats.org/officeDocument/2006/relationships/image" Target="../media/image50.png"/><Relationship Id="rId1" Type="http://schemas.openxmlformats.org/officeDocument/2006/relationships/tags" Target="../tags/tag527.xml"/></Relationships>
</file>

<file path=ppt/slides/_rels/slide7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539.xml"/><Relationship Id="rId5" Type="http://schemas.openxmlformats.org/officeDocument/2006/relationships/image" Target="../media/image51.png"/><Relationship Id="rId4" Type="http://schemas.openxmlformats.org/officeDocument/2006/relationships/tags" Target="../tags/tag538.xml"/><Relationship Id="rId3" Type="http://schemas.openxmlformats.org/officeDocument/2006/relationships/tags" Target="../tags/tag537.xml"/><Relationship Id="rId2" Type="http://schemas.openxmlformats.org/officeDocument/2006/relationships/tags" Target="../tags/tag536.xml"/><Relationship Id="rId1" Type="http://schemas.openxmlformats.org/officeDocument/2006/relationships/tags" Target="../tags/tag535.xml"/></Relationships>
</file>

<file path=ppt/slides/_rels/slide76.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546.xml"/><Relationship Id="rId7" Type="http://schemas.openxmlformats.org/officeDocument/2006/relationships/image" Target="../media/image38.png"/><Relationship Id="rId6" Type="http://schemas.openxmlformats.org/officeDocument/2006/relationships/tags" Target="../tags/tag545.xml"/><Relationship Id="rId5" Type="http://schemas.openxmlformats.org/officeDocument/2006/relationships/tags" Target="../tags/tag544.xml"/><Relationship Id="rId4" Type="http://schemas.openxmlformats.org/officeDocument/2006/relationships/tags" Target="../tags/tag543.xml"/><Relationship Id="rId3" Type="http://schemas.openxmlformats.org/officeDocument/2006/relationships/tags" Target="../tags/tag542.xml"/><Relationship Id="rId2" Type="http://schemas.openxmlformats.org/officeDocument/2006/relationships/tags" Target="../tags/tag541.xml"/><Relationship Id="rId1" Type="http://schemas.openxmlformats.org/officeDocument/2006/relationships/tags" Target="../tags/tag540.xml"/></Relationships>
</file>

<file path=ppt/slides/_rels/slide77.xml.rels><?xml version="1.0" encoding="UTF-8" standalone="yes"?>
<Relationships xmlns="http://schemas.openxmlformats.org/package/2006/relationships"><Relationship Id="rId7" Type="http://schemas.openxmlformats.org/officeDocument/2006/relationships/notesSlide" Target="../notesSlides/notesSlide59.xml"/><Relationship Id="rId6" Type="http://schemas.openxmlformats.org/officeDocument/2006/relationships/slideLayout" Target="../slideLayouts/slideLayout18.xml"/><Relationship Id="rId5" Type="http://schemas.openxmlformats.org/officeDocument/2006/relationships/tags" Target="../tags/tag551.xml"/><Relationship Id="rId4" Type="http://schemas.openxmlformats.org/officeDocument/2006/relationships/tags" Target="../tags/tag550.xml"/><Relationship Id="rId3" Type="http://schemas.openxmlformats.org/officeDocument/2006/relationships/tags" Target="../tags/tag549.xml"/><Relationship Id="rId2" Type="http://schemas.openxmlformats.org/officeDocument/2006/relationships/tags" Target="../tags/tag548.xml"/><Relationship Id="rId1" Type="http://schemas.openxmlformats.org/officeDocument/2006/relationships/tags" Target="../tags/tag547.xml"/></Relationships>
</file>

<file path=ppt/slides/_rels/slide7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556.xml"/><Relationship Id="rId4" Type="http://schemas.openxmlformats.org/officeDocument/2006/relationships/tags" Target="../tags/tag555.xml"/><Relationship Id="rId3" Type="http://schemas.openxmlformats.org/officeDocument/2006/relationships/tags" Target="../tags/tag554.xml"/><Relationship Id="rId2" Type="http://schemas.openxmlformats.org/officeDocument/2006/relationships/tags" Target="../tags/tag553.xml"/><Relationship Id="rId1" Type="http://schemas.openxmlformats.org/officeDocument/2006/relationships/tags" Target="../tags/tag552.xml"/></Relationships>
</file>

<file path=ppt/slides/_rels/slide79.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562.xml"/><Relationship Id="rId6" Type="http://schemas.openxmlformats.org/officeDocument/2006/relationships/image" Target="../media/image52.png"/><Relationship Id="rId5" Type="http://schemas.openxmlformats.org/officeDocument/2006/relationships/tags" Target="../tags/tag561.xml"/><Relationship Id="rId4" Type="http://schemas.openxmlformats.org/officeDocument/2006/relationships/tags" Target="../tags/tag560.xml"/><Relationship Id="rId3" Type="http://schemas.openxmlformats.org/officeDocument/2006/relationships/tags" Target="../tags/tag559.xml"/><Relationship Id="rId2" Type="http://schemas.openxmlformats.org/officeDocument/2006/relationships/tags" Target="../tags/tag558.xml"/><Relationship Id="rId1" Type="http://schemas.openxmlformats.org/officeDocument/2006/relationships/tags" Target="../tags/tag557.xml"/></Relationships>
</file>

<file path=ppt/slides/_rels/slide8.xml.rels><?xml version="1.0" encoding="UTF-8" standalone="yes"?>
<Relationships xmlns="http://schemas.openxmlformats.org/package/2006/relationships"><Relationship Id="rId9" Type="http://schemas.openxmlformats.org/officeDocument/2006/relationships/tags" Target="../tags/tag168.xml"/><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1" Type="http://schemas.openxmlformats.org/officeDocument/2006/relationships/notesSlide" Target="../notesSlides/notesSlide8.xml"/><Relationship Id="rId10" Type="http://schemas.openxmlformats.org/officeDocument/2006/relationships/slideLayout" Target="../slideLayouts/slideLayout18.xml"/><Relationship Id="rId1" Type="http://schemas.openxmlformats.org/officeDocument/2006/relationships/tags" Target="../tags/tag164.xml"/></Relationships>
</file>

<file path=ppt/slides/_rels/slide80.xml.rels><?xml version="1.0" encoding="UTF-8" standalone="yes"?>
<Relationships xmlns="http://schemas.openxmlformats.org/package/2006/relationships"><Relationship Id="rId7" Type="http://schemas.openxmlformats.org/officeDocument/2006/relationships/notesSlide" Target="../notesSlides/notesSlide60.xml"/><Relationship Id="rId6" Type="http://schemas.openxmlformats.org/officeDocument/2006/relationships/slideLayout" Target="../slideLayouts/slideLayout18.xml"/><Relationship Id="rId5" Type="http://schemas.openxmlformats.org/officeDocument/2006/relationships/tags" Target="../tags/tag567.xml"/><Relationship Id="rId4" Type="http://schemas.openxmlformats.org/officeDocument/2006/relationships/tags" Target="../tags/tag566.xml"/><Relationship Id="rId3" Type="http://schemas.openxmlformats.org/officeDocument/2006/relationships/tags" Target="../tags/tag565.xml"/><Relationship Id="rId2" Type="http://schemas.openxmlformats.org/officeDocument/2006/relationships/tags" Target="../tags/tag564.xml"/><Relationship Id="rId1" Type="http://schemas.openxmlformats.org/officeDocument/2006/relationships/tags" Target="../tags/tag563.xml"/></Relationships>
</file>

<file path=ppt/slides/_rels/slide8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572.xml"/><Relationship Id="rId4" Type="http://schemas.openxmlformats.org/officeDocument/2006/relationships/tags" Target="../tags/tag571.xml"/><Relationship Id="rId3" Type="http://schemas.openxmlformats.org/officeDocument/2006/relationships/tags" Target="../tags/tag570.xml"/><Relationship Id="rId2" Type="http://schemas.openxmlformats.org/officeDocument/2006/relationships/tags" Target="../tags/tag569.xml"/><Relationship Id="rId1" Type="http://schemas.openxmlformats.org/officeDocument/2006/relationships/tags" Target="../tags/tag568.xml"/></Relationships>
</file>

<file path=ppt/slides/_rels/slide82.xml.rels><?xml version="1.0" encoding="UTF-8" standalone="yes"?>
<Relationships xmlns="http://schemas.openxmlformats.org/package/2006/relationships"><Relationship Id="rId9" Type="http://schemas.openxmlformats.org/officeDocument/2006/relationships/tags" Target="../tags/tag577.xml"/><Relationship Id="rId8" Type="http://schemas.openxmlformats.org/officeDocument/2006/relationships/hyperlink" Target="http://www.ibm.com/developerworks/cn/linux/l-kerns-usrs2/index.html" TargetMode="External"/><Relationship Id="rId7" Type="http://schemas.openxmlformats.org/officeDocument/2006/relationships/hyperlink" Target="http://www.ibm.com/developerworks/cn/linux/l-kerns-usrs/index.html" TargetMode="External"/><Relationship Id="rId6" Type="http://schemas.openxmlformats.org/officeDocument/2006/relationships/hyperlink" Target="http://www.linuxidc.com/Linux/2012-07/65482.htm" TargetMode="External"/><Relationship Id="rId5" Type="http://schemas.openxmlformats.org/officeDocument/2006/relationships/hyperlink" Target="http://www.linuxfoundation.org/collaborate/workgroups/networking/genericnetlinkhowto" TargetMode="External"/><Relationship Id="rId4" Type="http://schemas.openxmlformats.org/officeDocument/2006/relationships/tags" Target="../tags/tag576.xml"/><Relationship Id="rId3" Type="http://schemas.openxmlformats.org/officeDocument/2006/relationships/tags" Target="../tags/tag575.xml"/><Relationship Id="rId2" Type="http://schemas.openxmlformats.org/officeDocument/2006/relationships/tags" Target="../tags/tag574.xml"/><Relationship Id="rId11" Type="http://schemas.openxmlformats.org/officeDocument/2006/relationships/notesSlide" Target="../notesSlides/notesSlide61.xml"/><Relationship Id="rId10" Type="http://schemas.openxmlformats.org/officeDocument/2006/relationships/slideLayout" Target="../slideLayouts/slideLayout18.xml"/><Relationship Id="rId1" Type="http://schemas.openxmlformats.org/officeDocument/2006/relationships/tags" Target="../tags/tag573.xml"/></Relationships>
</file>

<file path=ppt/slides/_rels/slide83.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584.xml"/><Relationship Id="rId7" Type="http://schemas.openxmlformats.org/officeDocument/2006/relationships/image" Target="../media/image53.png"/><Relationship Id="rId6" Type="http://schemas.openxmlformats.org/officeDocument/2006/relationships/tags" Target="../tags/tag583.xml"/><Relationship Id="rId5" Type="http://schemas.openxmlformats.org/officeDocument/2006/relationships/tags" Target="../tags/tag582.xml"/><Relationship Id="rId4" Type="http://schemas.openxmlformats.org/officeDocument/2006/relationships/tags" Target="../tags/tag581.xml"/><Relationship Id="rId3" Type="http://schemas.openxmlformats.org/officeDocument/2006/relationships/tags" Target="../tags/tag580.xml"/><Relationship Id="rId2" Type="http://schemas.openxmlformats.org/officeDocument/2006/relationships/tags" Target="../tags/tag579.xml"/><Relationship Id="rId1" Type="http://schemas.openxmlformats.org/officeDocument/2006/relationships/tags" Target="../tags/tag578.xml"/></Relationships>
</file>

<file path=ppt/slides/_rels/slide84.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590.xml"/><Relationship Id="rId7" Type="http://schemas.openxmlformats.org/officeDocument/2006/relationships/image" Target="../media/image55.png"/><Relationship Id="rId6" Type="http://schemas.openxmlformats.org/officeDocument/2006/relationships/image" Target="../media/image54.png"/><Relationship Id="rId5" Type="http://schemas.openxmlformats.org/officeDocument/2006/relationships/tags" Target="../tags/tag589.xml"/><Relationship Id="rId4" Type="http://schemas.openxmlformats.org/officeDocument/2006/relationships/tags" Target="../tags/tag588.xml"/><Relationship Id="rId3" Type="http://schemas.openxmlformats.org/officeDocument/2006/relationships/tags" Target="../tags/tag587.xml"/><Relationship Id="rId2" Type="http://schemas.openxmlformats.org/officeDocument/2006/relationships/tags" Target="../tags/tag586.xml"/><Relationship Id="rId10" Type="http://schemas.openxmlformats.org/officeDocument/2006/relationships/notesSlide" Target="../notesSlides/notesSlide62.xml"/><Relationship Id="rId1" Type="http://schemas.openxmlformats.org/officeDocument/2006/relationships/tags" Target="../tags/tag585.xml"/></Relationships>
</file>

<file path=ppt/slides/_rels/slide85.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597.xml"/><Relationship Id="rId7" Type="http://schemas.openxmlformats.org/officeDocument/2006/relationships/tags" Target="../tags/tag596.xml"/><Relationship Id="rId6" Type="http://schemas.openxmlformats.org/officeDocument/2006/relationships/image" Target="../media/image56.png"/><Relationship Id="rId5" Type="http://schemas.openxmlformats.org/officeDocument/2006/relationships/tags" Target="../tags/tag595.xml"/><Relationship Id="rId4" Type="http://schemas.openxmlformats.org/officeDocument/2006/relationships/tags" Target="../tags/tag594.xml"/><Relationship Id="rId3" Type="http://schemas.openxmlformats.org/officeDocument/2006/relationships/tags" Target="../tags/tag593.xml"/><Relationship Id="rId2" Type="http://schemas.openxmlformats.org/officeDocument/2006/relationships/tags" Target="../tags/tag592.xml"/><Relationship Id="rId10" Type="http://schemas.openxmlformats.org/officeDocument/2006/relationships/notesSlide" Target="../notesSlides/notesSlide63.xml"/><Relationship Id="rId1" Type="http://schemas.openxmlformats.org/officeDocument/2006/relationships/tags" Target="../tags/tag591.xml"/></Relationships>
</file>

<file path=ppt/slides/_rels/slide86.xml.rels><?xml version="1.0" encoding="UTF-8" standalone="yes"?>
<Relationships xmlns="http://schemas.openxmlformats.org/package/2006/relationships"><Relationship Id="rId9" Type="http://schemas.openxmlformats.org/officeDocument/2006/relationships/image" Target="../media/image59.png"/><Relationship Id="rId8" Type="http://schemas.openxmlformats.org/officeDocument/2006/relationships/tags" Target="../tags/tag603.xml"/><Relationship Id="rId7" Type="http://schemas.openxmlformats.org/officeDocument/2006/relationships/image" Target="../media/image58.png"/><Relationship Id="rId6" Type="http://schemas.openxmlformats.org/officeDocument/2006/relationships/tags" Target="../tags/tag602.xml"/><Relationship Id="rId5" Type="http://schemas.openxmlformats.org/officeDocument/2006/relationships/image" Target="../media/image57.png"/><Relationship Id="rId4" Type="http://schemas.openxmlformats.org/officeDocument/2006/relationships/tags" Target="../tags/tag601.xml"/><Relationship Id="rId3" Type="http://schemas.openxmlformats.org/officeDocument/2006/relationships/tags" Target="../tags/tag600.xml"/><Relationship Id="rId2" Type="http://schemas.openxmlformats.org/officeDocument/2006/relationships/tags" Target="../tags/tag599.xml"/><Relationship Id="rId12" Type="http://schemas.openxmlformats.org/officeDocument/2006/relationships/notesSlide" Target="../notesSlides/notesSlide64.xml"/><Relationship Id="rId11" Type="http://schemas.openxmlformats.org/officeDocument/2006/relationships/slideLayout" Target="../slideLayouts/slideLayout18.xml"/><Relationship Id="rId10" Type="http://schemas.openxmlformats.org/officeDocument/2006/relationships/tags" Target="../tags/tag604.xml"/><Relationship Id="rId1" Type="http://schemas.openxmlformats.org/officeDocument/2006/relationships/tags" Target="../tags/tag598.xml"/></Relationships>
</file>

<file path=ppt/slides/_rels/slide87.xml.rels><?xml version="1.0" encoding="UTF-8" standalone="yes"?>
<Relationships xmlns="http://schemas.openxmlformats.org/package/2006/relationships"><Relationship Id="rId9" Type="http://schemas.openxmlformats.org/officeDocument/2006/relationships/tags" Target="../tags/tag611.xml"/><Relationship Id="rId8" Type="http://schemas.openxmlformats.org/officeDocument/2006/relationships/image" Target="../media/image61.png"/><Relationship Id="rId7" Type="http://schemas.openxmlformats.org/officeDocument/2006/relationships/tags" Target="../tags/tag610.xml"/><Relationship Id="rId6" Type="http://schemas.openxmlformats.org/officeDocument/2006/relationships/image" Target="../media/image60.png"/><Relationship Id="rId5" Type="http://schemas.openxmlformats.org/officeDocument/2006/relationships/tags" Target="../tags/tag609.xml"/><Relationship Id="rId4" Type="http://schemas.openxmlformats.org/officeDocument/2006/relationships/tags" Target="../tags/tag608.xml"/><Relationship Id="rId3" Type="http://schemas.openxmlformats.org/officeDocument/2006/relationships/tags" Target="../tags/tag607.xml"/><Relationship Id="rId2" Type="http://schemas.openxmlformats.org/officeDocument/2006/relationships/tags" Target="../tags/tag606.xml"/><Relationship Id="rId11" Type="http://schemas.openxmlformats.org/officeDocument/2006/relationships/notesSlide" Target="../notesSlides/notesSlide65.xml"/><Relationship Id="rId10" Type="http://schemas.openxmlformats.org/officeDocument/2006/relationships/slideLayout" Target="../slideLayouts/slideLayout18.xml"/><Relationship Id="rId1" Type="http://schemas.openxmlformats.org/officeDocument/2006/relationships/tags" Target="../tags/tag605.xml"/></Relationships>
</file>

<file path=ppt/slides/_rels/slide88.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618.xml"/><Relationship Id="rId7" Type="http://schemas.openxmlformats.org/officeDocument/2006/relationships/image" Target="../media/image53.png"/><Relationship Id="rId6" Type="http://schemas.openxmlformats.org/officeDocument/2006/relationships/tags" Target="../tags/tag617.xml"/><Relationship Id="rId5" Type="http://schemas.openxmlformats.org/officeDocument/2006/relationships/tags" Target="../tags/tag616.xml"/><Relationship Id="rId4" Type="http://schemas.openxmlformats.org/officeDocument/2006/relationships/tags" Target="../tags/tag615.xml"/><Relationship Id="rId3" Type="http://schemas.openxmlformats.org/officeDocument/2006/relationships/tags" Target="../tags/tag614.xml"/><Relationship Id="rId2" Type="http://schemas.openxmlformats.org/officeDocument/2006/relationships/tags" Target="../tags/tag613.xml"/><Relationship Id="rId1" Type="http://schemas.openxmlformats.org/officeDocument/2006/relationships/tags" Target="../tags/tag612.xml"/></Relationships>
</file>

<file path=ppt/slides/_rels/slide89.xml.rels><?xml version="1.0" encoding="UTF-8" standalone="yes"?>
<Relationships xmlns="http://schemas.openxmlformats.org/package/2006/relationships"><Relationship Id="rId7" Type="http://schemas.openxmlformats.org/officeDocument/2006/relationships/notesSlide" Target="../notesSlides/notesSlide66.xml"/><Relationship Id="rId6" Type="http://schemas.openxmlformats.org/officeDocument/2006/relationships/slideLayout" Target="../slideLayouts/slideLayout18.xml"/><Relationship Id="rId5" Type="http://schemas.openxmlformats.org/officeDocument/2006/relationships/tags" Target="../tags/tag623.xml"/><Relationship Id="rId4" Type="http://schemas.openxmlformats.org/officeDocument/2006/relationships/tags" Target="../tags/tag622.xml"/><Relationship Id="rId3" Type="http://schemas.openxmlformats.org/officeDocument/2006/relationships/tags" Target="../tags/tag621.xml"/><Relationship Id="rId2" Type="http://schemas.openxmlformats.org/officeDocument/2006/relationships/tags" Target="../tags/tag620.xml"/><Relationship Id="rId1" Type="http://schemas.openxmlformats.org/officeDocument/2006/relationships/tags" Target="../tags/tag619.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18.xml"/><Relationship Id="rId7" Type="http://schemas.openxmlformats.org/officeDocument/2006/relationships/tags" Target="../tags/tag173.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4098"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099"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sym typeface="+mn-ea"/>
              </a:rPr>
              <a:t>概述</a:t>
            </a:r>
            <a:endParaRPr lang="zh-CN" altLang="en-US" kern="1200" dirty="0" smtClean="0">
              <a:solidFill>
                <a:schemeClr val="accent1"/>
              </a:solidFill>
              <a:latin typeface="微软雅黑" panose="020B0503020204020204" pitchFamily="34" charset="-122"/>
              <a:sym typeface="+mn-ea"/>
            </a:endParaRPr>
          </a:p>
        </p:txBody>
      </p:sp>
      <p:sp>
        <p:nvSpPr>
          <p:cNvPr id="4100" name="Rectangle 3"/>
          <p:cNvSpPr>
            <a:spLocks noGrp="1" noChangeArrowheads="1"/>
          </p:cNvSpPr>
          <p:nvPr>
            <p:ph type="body" idx="4294967295"/>
            <p:custDataLst>
              <p:tags r:id="rId4"/>
            </p:custDataLst>
          </p:nvPr>
        </p:nvSpPr>
        <p:spPr>
          <a:xfrm>
            <a:off x="395289" y="1124744"/>
            <a:ext cx="3672656"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培训内容</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endParaRPr lang="en-US" altLang="zh-CN" sz="1800"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en-US" altLang="zh-CN" sz="1800" kern="1200" dirty="0" smtClean="0">
                <a:solidFill>
                  <a:schemeClr val="dk1"/>
                </a:solidFill>
                <a:latin typeface="微软雅黑" panose="020B0503020204020204" pitchFamily="34" charset="-122"/>
                <a:cs typeface="微软雅黑" panose="020B0503020204020204" pitchFamily="34" charset="-122"/>
                <a:sym typeface="+mn-ea"/>
              </a:rPr>
              <a:t>Linux</a:t>
            </a:r>
            <a:r>
              <a:rPr lang="en-US" altLang="zh-CN" sz="1800" kern="1200" dirty="0" smtClean="0">
                <a:solidFill>
                  <a:schemeClr val="dk1"/>
                </a:solidFill>
                <a:latin typeface="微软雅黑" panose="020B0503020204020204" pitchFamily="34" charset="-122"/>
                <a:cs typeface="微软雅黑" panose="020B0503020204020204" pitchFamily="34" charset="-122"/>
                <a:sym typeface="+mn-ea"/>
              </a:rPr>
              <a:t>开发</a:t>
            </a:r>
            <a:r>
              <a:rPr lang="en-US" altLang="zh-CN" sz="1800" kern="1200" dirty="0" smtClean="0">
                <a:solidFill>
                  <a:schemeClr val="dk1"/>
                </a:solidFill>
                <a:latin typeface="微软雅黑" panose="020B0503020204020204" pitchFamily="34" charset="-122"/>
                <a:cs typeface="微软雅黑" panose="020B0503020204020204" pitchFamily="34" charset="-122"/>
                <a:sym typeface="+mn-ea"/>
              </a:rPr>
              <a:t>环境</a:t>
            </a:r>
            <a:endParaRPr lang="en-US" altLang="zh-CN" sz="1800"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784225" eaLnBrk="1" hangingPunct="1">
              <a:buClrTx/>
              <a:buSzTx/>
            </a:pPr>
            <a:r>
              <a:rPr lang="zh-CN" altLang="en-US" sz="1500" kern="1200" dirty="0" smtClean="0">
                <a:solidFill>
                  <a:schemeClr val="dk1"/>
                </a:solidFill>
                <a:latin typeface="微软雅黑" panose="020B0503020204020204" pitchFamily="34" charset="-122"/>
                <a:cs typeface="微软雅黑" panose="020B0503020204020204" pitchFamily="34" charset="-122"/>
                <a:sym typeface="+mn-ea"/>
              </a:rPr>
              <a:t>操作系统介绍</a:t>
            </a:r>
            <a:endParaRPr lang="zh-CN" altLang="en-US" sz="1500"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784225" eaLnBrk="1" hangingPunct="1">
              <a:buClrTx/>
              <a:buSzTx/>
            </a:pPr>
            <a:r>
              <a:rPr lang="zh-CN" altLang="en-US" sz="1500" kern="1200" dirty="0" smtClean="0">
                <a:solidFill>
                  <a:schemeClr val="dk1"/>
                </a:solidFill>
                <a:latin typeface="微软雅黑" panose="020B0503020204020204" pitchFamily="34" charset="-122"/>
                <a:cs typeface="微软雅黑" panose="020B0503020204020204" pitchFamily="34" charset="-122"/>
                <a:sym typeface="+mn-ea"/>
              </a:rPr>
              <a:t>Linux</a:t>
            </a:r>
            <a:r>
              <a:rPr lang="zh-CN" altLang="en-US" sz="1500" kern="1200" dirty="0" smtClean="0">
                <a:solidFill>
                  <a:schemeClr val="dk1"/>
                </a:solidFill>
                <a:latin typeface="微软雅黑" panose="020B0503020204020204" pitchFamily="34" charset="-122"/>
                <a:cs typeface="微软雅黑" panose="020B0503020204020204" pitchFamily="34" charset="-122"/>
                <a:sym typeface="+mn-ea"/>
              </a:rPr>
              <a:t>介绍</a:t>
            </a:r>
            <a:endParaRPr lang="zh-CN" altLang="en-US" sz="1500"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en-US" altLang="zh-CN" sz="1800" kern="1200" dirty="0" smtClean="0">
                <a:solidFill>
                  <a:schemeClr val="dk1"/>
                </a:solidFill>
                <a:latin typeface="微软雅黑" panose="020B0503020204020204" pitchFamily="34" charset="-122"/>
                <a:cs typeface="微软雅黑" panose="020B0503020204020204" pitchFamily="34" charset="-122"/>
                <a:sym typeface="+mn-ea"/>
              </a:rPr>
              <a:t>用户空间</a:t>
            </a:r>
            <a:r>
              <a:rPr lang="en-US" altLang="zh-CN" sz="1800" kern="1200" dirty="0" smtClean="0">
                <a:solidFill>
                  <a:schemeClr val="dk1"/>
                </a:solidFill>
                <a:latin typeface="微软雅黑" panose="020B0503020204020204" pitchFamily="34" charset="-122"/>
                <a:cs typeface="微软雅黑" panose="020B0503020204020204" pitchFamily="34" charset="-122"/>
                <a:sym typeface="+mn-ea"/>
              </a:rPr>
              <a:t>开发</a:t>
            </a:r>
            <a:endParaRPr lang="en-US" altLang="zh-CN" sz="1800"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784225" eaLnBrk="1" hangingPunct="1">
              <a:buClrTx/>
              <a:buSzTx/>
            </a:pPr>
            <a:r>
              <a:rPr lang="zh-CN" altLang="en-US" sz="1500" kern="1200" dirty="0" smtClean="0">
                <a:solidFill>
                  <a:schemeClr val="dk1"/>
                </a:solidFill>
                <a:latin typeface="微软雅黑" panose="020B0503020204020204" pitchFamily="34" charset="-122"/>
                <a:cs typeface="微软雅黑" panose="020B0503020204020204" pitchFamily="34" charset="-122"/>
                <a:sym typeface="+mn-ea"/>
              </a:rPr>
              <a:t>进程</a:t>
            </a:r>
            <a:endParaRPr lang="zh-CN" altLang="en-US" sz="1500"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784225" eaLnBrk="1" hangingPunct="1">
              <a:buClrTx/>
              <a:buSzTx/>
            </a:pPr>
            <a:r>
              <a:rPr lang="zh-CN" altLang="en-US" sz="1500" kern="1200" dirty="0" smtClean="0">
                <a:solidFill>
                  <a:schemeClr val="dk1"/>
                </a:solidFill>
                <a:latin typeface="微软雅黑" panose="020B0503020204020204" pitchFamily="34" charset="-122"/>
                <a:cs typeface="微软雅黑" panose="020B0503020204020204" pitchFamily="34" charset="-122"/>
                <a:sym typeface="+mn-ea"/>
              </a:rPr>
              <a:t>线程</a:t>
            </a:r>
            <a:endParaRPr lang="zh-CN" altLang="en-US" sz="1500"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784225" eaLnBrk="1" hangingPunct="1">
              <a:buClrTx/>
              <a:buSzTx/>
            </a:pPr>
            <a:r>
              <a:rPr lang="zh-CN" altLang="en-US" sz="1500" kern="1200" dirty="0" smtClean="0">
                <a:solidFill>
                  <a:schemeClr val="dk1"/>
                </a:solidFill>
                <a:latin typeface="微软雅黑" panose="020B0503020204020204" pitchFamily="34" charset="-122"/>
                <a:cs typeface="微软雅黑" panose="020B0503020204020204" pitchFamily="34" charset="-122"/>
                <a:sym typeface="+mn-ea"/>
              </a:rPr>
              <a:t>其他</a:t>
            </a:r>
            <a:endParaRPr lang="zh-CN" altLang="en-US" sz="1500"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endParaRPr lang="zh-CN" altLang="en-US" sz="1800" kern="1200" dirty="0" smtClean="0">
              <a:solidFill>
                <a:schemeClr val="dk1"/>
              </a:solidFill>
              <a:latin typeface="微软雅黑" panose="020B0503020204020204" pitchFamily="34" charset="-122"/>
              <a:cs typeface="微软雅黑" panose="020B0503020204020204" pitchFamily="34" charset="-122"/>
              <a:sym typeface="+mn-ea"/>
            </a:endParaRPr>
          </a:p>
        </p:txBody>
      </p:sp>
      <p:sp>
        <p:nvSpPr>
          <p:cNvPr id="5" name="Rectangle 3"/>
          <p:cNvSpPr txBox="1">
            <a:spLocks noChangeArrowheads="1"/>
          </p:cNvSpPr>
          <p:nvPr>
            <p:custDataLst>
              <p:tags r:id="rId5"/>
            </p:custDataLst>
          </p:nvPr>
        </p:nvSpPr>
        <p:spPr bwMode="auto">
          <a:xfrm>
            <a:off x="4255571" y="1411883"/>
            <a:ext cx="3672656"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901" tIns="39451" rIns="78901" bIns="39451" numCol="1" anchor="t" anchorCtr="0" compatLnSpc="1"/>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marL="457200" lvl="1" indent="0" eaLnBrk="1" hangingPunct="1">
              <a:buNone/>
            </a:pPr>
            <a:endParaRPr lang="en-US" altLang="zh-CN" sz="1800" dirty="0" smtClean="0">
              <a:solidFill>
                <a:schemeClr val="dk1"/>
              </a:solidFill>
              <a:latin typeface="微软雅黑" panose="020B0503020204020204" pitchFamily="34" charset="-122"/>
              <a:cs typeface="微软雅黑" panose="020B0503020204020204" pitchFamily="34" charset="-122"/>
            </a:endParaRPr>
          </a:p>
          <a:p>
            <a:pPr lvl="1" eaLnBrk="1" hangingPunct="1"/>
            <a:r>
              <a:rPr lang="zh-CN" altLang="en-US" sz="1800" b="1" dirty="0" smtClean="0">
                <a:solidFill>
                  <a:schemeClr val="dk1"/>
                </a:solidFill>
                <a:latin typeface="微软雅黑" panose="020B0503020204020204" pitchFamily="34" charset="-122"/>
                <a:cs typeface="微软雅黑" panose="020B0503020204020204" pitchFamily="34" charset="-122"/>
              </a:rPr>
              <a:t>内核模块开发</a:t>
            </a:r>
            <a:endParaRPr lang="en-US" altLang="zh-CN" sz="1800" b="1" dirty="0" smtClean="0">
              <a:solidFill>
                <a:schemeClr val="dk1"/>
              </a:solidFill>
              <a:latin typeface="微软雅黑" panose="020B0503020204020204" pitchFamily="34" charset="-122"/>
              <a:cs typeface="微软雅黑" panose="020B0503020204020204" pitchFamily="34" charset="-122"/>
            </a:endParaRPr>
          </a:p>
          <a:p>
            <a:pPr lvl="2" eaLnBrk="1" hangingPunct="1"/>
            <a:r>
              <a:rPr lang="zh-CN" altLang="en-US" sz="1500" dirty="0" smtClean="0">
                <a:solidFill>
                  <a:schemeClr val="dk1"/>
                </a:solidFill>
                <a:latin typeface="微软雅黑" panose="020B0503020204020204" pitchFamily="34" charset="-122"/>
                <a:cs typeface="微软雅黑" panose="020B0503020204020204" pitchFamily="34" charset="-122"/>
              </a:rPr>
              <a:t>内核线程与调度</a:t>
            </a:r>
            <a:endParaRPr lang="en-US" altLang="zh-CN" sz="1500" dirty="0" smtClean="0">
              <a:solidFill>
                <a:schemeClr val="dk1"/>
              </a:solidFill>
              <a:latin typeface="微软雅黑" panose="020B0503020204020204" pitchFamily="34" charset="-122"/>
              <a:cs typeface="微软雅黑" panose="020B0503020204020204" pitchFamily="34" charset="-122"/>
            </a:endParaRPr>
          </a:p>
          <a:p>
            <a:pPr lvl="2" eaLnBrk="1" hangingPunct="1"/>
            <a:r>
              <a:rPr lang="zh-CN" altLang="en-US" sz="1500" dirty="0" smtClean="0">
                <a:solidFill>
                  <a:schemeClr val="dk1"/>
                </a:solidFill>
                <a:latin typeface="微软雅黑" panose="020B0503020204020204" pitchFamily="34" charset="-122"/>
                <a:cs typeface="微软雅黑" panose="020B0503020204020204" pitchFamily="34" charset="-122"/>
              </a:rPr>
              <a:t>中断</a:t>
            </a:r>
            <a:endParaRPr lang="en-US" altLang="zh-CN" sz="1500" dirty="0" smtClean="0">
              <a:solidFill>
                <a:schemeClr val="dk1"/>
              </a:solidFill>
              <a:latin typeface="微软雅黑" panose="020B0503020204020204" pitchFamily="34" charset="-122"/>
              <a:cs typeface="微软雅黑" panose="020B0503020204020204" pitchFamily="34" charset="-122"/>
            </a:endParaRPr>
          </a:p>
          <a:p>
            <a:pPr lvl="2" eaLnBrk="1" hangingPunct="1"/>
            <a:r>
              <a:rPr lang="zh-CN" altLang="en-US" sz="1500" dirty="0" smtClean="0">
                <a:solidFill>
                  <a:schemeClr val="dk1"/>
                </a:solidFill>
                <a:latin typeface="微软雅黑" panose="020B0503020204020204" pitchFamily="34" charset="-122"/>
                <a:cs typeface="微软雅黑" panose="020B0503020204020204" pitchFamily="34" charset="-122"/>
              </a:rPr>
              <a:t>同步与互斥</a:t>
            </a:r>
            <a:endParaRPr lang="en-US" altLang="zh-CN" sz="1500" dirty="0" smtClean="0">
              <a:solidFill>
                <a:schemeClr val="dk1"/>
              </a:solidFill>
              <a:latin typeface="微软雅黑" panose="020B0503020204020204" pitchFamily="34" charset="-122"/>
              <a:cs typeface="微软雅黑" panose="020B0503020204020204" pitchFamily="34" charset="-122"/>
            </a:endParaRPr>
          </a:p>
          <a:p>
            <a:pPr lvl="1" defTabSz="784225" eaLnBrk="1" hangingPunct="1"/>
            <a:r>
              <a:rPr lang="zh-CN" altLang="en-US" sz="1800" b="1" dirty="0" smtClean="0">
                <a:solidFill>
                  <a:schemeClr val="dk1"/>
                </a:solidFill>
                <a:latin typeface="微软雅黑" panose="020B0503020204020204" pitchFamily="34" charset="-122"/>
                <a:cs typeface="微软雅黑" panose="020B0503020204020204" pitchFamily="34" charset="-122"/>
              </a:rPr>
              <a:t>内核与用户空间通讯</a:t>
            </a:r>
            <a:endParaRPr lang="en-US" altLang="zh-CN" sz="1800" b="1" dirty="0" smtClean="0">
              <a:solidFill>
                <a:schemeClr val="dk1"/>
              </a:solidFill>
              <a:latin typeface="微软雅黑" panose="020B0503020204020204" pitchFamily="34" charset="-122"/>
              <a:cs typeface="微软雅黑" panose="020B0503020204020204" pitchFamily="34" charset="-122"/>
            </a:endParaRPr>
          </a:p>
          <a:p>
            <a:pPr lvl="2" defTabSz="784225" eaLnBrk="1" hangingPunct="1"/>
            <a:r>
              <a:rPr lang="en-US" altLang="zh-CN" sz="1500" dirty="0" err="1" smtClean="0">
                <a:solidFill>
                  <a:schemeClr val="dk1"/>
                </a:solidFill>
                <a:latin typeface="微软雅黑" panose="020B0503020204020204" pitchFamily="34" charset="-122"/>
                <a:cs typeface="微软雅黑" panose="020B0503020204020204" pitchFamily="34" charset="-122"/>
              </a:rPr>
              <a:t>netlink</a:t>
            </a:r>
            <a:endParaRPr lang="en-US" altLang="zh-CN" sz="1500" dirty="0" smtClean="0">
              <a:solidFill>
                <a:schemeClr val="dk1"/>
              </a:solidFill>
              <a:latin typeface="微软雅黑" panose="020B0503020204020204" pitchFamily="34" charset="-122"/>
              <a:cs typeface="微软雅黑" panose="020B0503020204020204" pitchFamily="34" charset="-122"/>
            </a:endParaRPr>
          </a:p>
          <a:p>
            <a:pPr lvl="2" defTabSz="784225" eaLnBrk="1" hangingPunct="1"/>
            <a:r>
              <a:rPr lang="en-US" altLang="zh-CN" sz="1500" dirty="0" err="1">
                <a:solidFill>
                  <a:schemeClr val="dk1"/>
                </a:solidFill>
                <a:latin typeface="微软雅黑" panose="020B0503020204020204" pitchFamily="34" charset="-122"/>
                <a:cs typeface="微软雅黑" panose="020B0503020204020204" pitchFamily="34" charset="-122"/>
              </a:rPr>
              <a:t>proc</a:t>
            </a:r>
            <a:endParaRPr lang="en-US" altLang="zh-CN" sz="1500" dirty="0" smtClean="0">
              <a:solidFill>
                <a:schemeClr val="dk1"/>
              </a:solidFill>
              <a:latin typeface="微软雅黑" panose="020B0503020204020204" pitchFamily="34" charset="-122"/>
              <a:cs typeface="微软雅黑" panose="020B0503020204020204" pitchFamily="34" charset="-122"/>
            </a:endParaRPr>
          </a:p>
          <a:p>
            <a:pPr lvl="1" defTabSz="784225" eaLnBrk="1" hangingPunct="1"/>
            <a:r>
              <a:rPr lang="zh-CN" altLang="en-US" sz="1800" b="1" dirty="0" smtClean="0">
                <a:solidFill>
                  <a:schemeClr val="dk1"/>
                </a:solidFill>
                <a:latin typeface="微软雅黑" panose="020B0503020204020204" pitchFamily="34" charset="-122"/>
                <a:cs typeface="微软雅黑" panose="020B0503020204020204" pitchFamily="34" charset="-122"/>
              </a:rPr>
              <a:t>模块化编码注意事项</a:t>
            </a:r>
            <a:endParaRPr lang="en-US" altLang="zh-CN" sz="1800" b="1" dirty="0" smtClean="0">
              <a:solidFill>
                <a:schemeClr val="dk1"/>
              </a:solidFill>
              <a:latin typeface="微软雅黑" panose="020B0503020204020204" pitchFamily="34" charset="-122"/>
              <a:cs typeface="微软雅黑" panose="020B0503020204020204" pitchFamily="34" charset="-122"/>
            </a:endParaRPr>
          </a:p>
          <a:p>
            <a:pPr lvl="2" defTabSz="784225" eaLnBrk="1" hangingPunct="1"/>
            <a:endParaRPr lang="zh-CN" altLang="en-US" sz="1500" dirty="0" smtClean="0">
              <a:solidFill>
                <a:schemeClr val="dk1"/>
              </a:solidFill>
              <a:latin typeface="微软雅黑" panose="020B0503020204020204" pitchFamily="34" charset="-122"/>
              <a:cs typeface="微软雅黑" panose="020B0503020204020204" pitchFamily="34" charset="-122"/>
            </a:endParaRPr>
          </a:p>
          <a:p>
            <a:pPr eaLnBrk="1" hangingPunct="1"/>
            <a:endParaRPr lang="en-US" altLang="zh-CN" dirty="0" smtClean="0">
              <a:solidFill>
                <a:schemeClr val="dk1"/>
              </a:solidFill>
              <a:latin typeface="微软雅黑" panose="020B0503020204020204" pitchFamily="34" charset="-122"/>
              <a:cs typeface="微软雅黑" panose="020B0503020204020204" pitchFamily="34" charset="-122"/>
            </a:endParaRPr>
          </a:p>
          <a:p>
            <a:pPr lvl="1" eaLnBrk="1" hangingPunct="1"/>
            <a:endParaRPr lang="en-US" altLang="zh-CN" dirty="0" smtClean="0">
              <a:solidFill>
                <a:schemeClr val="dk1"/>
              </a:solidFill>
              <a:latin typeface="微软雅黑" panose="020B0503020204020204" pitchFamily="34" charset="-122"/>
              <a:cs typeface="微软雅黑" panose="020B0503020204020204" pitchFamily="34"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10"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7170"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171"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Linux</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开发环境 </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 Linux</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介绍</a:t>
            </a:r>
            <a:endParaRPr lang="en-US" altLang="zh-CN"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64515" name="Rectangle 3"/>
          <p:cNvSpPr>
            <a:spLocks noGrp="1" noChangeArrowheads="1"/>
          </p:cNvSpPr>
          <p:nvPr>
            <p:ph type="body" idx="4294967295"/>
            <p:custDataLst>
              <p:tags r:id="rId4"/>
            </p:custDataLst>
          </p:nvPr>
        </p:nvSpPr>
        <p:spPr>
          <a:xfrm>
            <a:off x="395288" y="1124744"/>
            <a:ext cx="8281987" cy="5400600"/>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术语</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内核（</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Kernel</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操作系统的核心部分，提供硬件抽象、文件系统控制、多任务支持等功能</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内核模块</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对</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Linux</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内核的扩展</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可动态的加载</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卸载</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可单独</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编译</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，但是必须作为内核的一部分</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运行</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用户进程</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正在执行中的应用程序</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问题：</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1</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个应用程序是否对应</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1</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个用户进程？</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线程</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Linux</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内核调度的最小单位</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内核线程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&amp;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用户线程</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fade">
                                      <p:cBhvr>
                                        <p:cTn id="7" dur="500"/>
                                        <p:tgtEl>
                                          <p:spTgt spid="6451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4515">
                                            <p:txEl>
                                              <p:pRg st="2" end="2"/>
                                            </p:txEl>
                                          </p:spTgt>
                                        </p:tgtEl>
                                        <p:attrNameLst>
                                          <p:attrName>style.visibility</p:attrName>
                                        </p:attrNameLst>
                                      </p:cBhvr>
                                      <p:to>
                                        <p:strVal val="visible"/>
                                      </p:to>
                                    </p:set>
                                    <p:animEffect transition="in" filter="fade">
                                      <p:cBhvr>
                                        <p:cTn id="10" dur="500"/>
                                        <p:tgtEl>
                                          <p:spTgt spid="6451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4515">
                                            <p:txEl>
                                              <p:pRg st="3" end="3"/>
                                            </p:txEl>
                                          </p:spTgt>
                                        </p:tgtEl>
                                        <p:attrNameLst>
                                          <p:attrName>style.visibility</p:attrName>
                                        </p:attrNameLst>
                                      </p:cBhvr>
                                      <p:to>
                                        <p:strVal val="visible"/>
                                      </p:to>
                                    </p:set>
                                    <p:animEffect transition="in" filter="fade">
                                      <p:cBhvr>
                                        <p:cTn id="15" dur="500"/>
                                        <p:tgtEl>
                                          <p:spTgt spid="6451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4515">
                                            <p:txEl>
                                              <p:pRg st="4" end="4"/>
                                            </p:txEl>
                                          </p:spTgt>
                                        </p:tgtEl>
                                        <p:attrNameLst>
                                          <p:attrName>style.visibility</p:attrName>
                                        </p:attrNameLst>
                                      </p:cBhvr>
                                      <p:to>
                                        <p:strVal val="visible"/>
                                      </p:to>
                                    </p:set>
                                    <p:animEffect transition="in" filter="fade">
                                      <p:cBhvr>
                                        <p:cTn id="18" dur="500"/>
                                        <p:tgtEl>
                                          <p:spTgt spid="6451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4515">
                                            <p:txEl>
                                              <p:pRg st="5" end="5"/>
                                            </p:txEl>
                                          </p:spTgt>
                                        </p:tgtEl>
                                        <p:attrNameLst>
                                          <p:attrName>style.visibility</p:attrName>
                                        </p:attrNameLst>
                                      </p:cBhvr>
                                      <p:to>
                                        <p:strVal val="visible"/>
                                      </p:to>
                                    </p:set>
                                    <p:animEffect transition="in" filter="fade">
                                      <p:cBhvr>
                                        <p:cTn id="21" dur="500"/>
                                        <p:tgtEl>
                                          <p:spTgt spid="6451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4515">
                                            <p:txEl>
                                              <p:pRg st="6" end="6"/>
                                            </p:txEl>
                                          </p:spTgt>
                                        </p:tgtEl>
                                        <p:attrNameLst>
                                          <p:attrName>style.visibility</p:attrName>
                                        </p:attrNameLst>
                                      </p:cBhvr>
                                      <p:to>
                                        <p:strVal val="visible"/>
                                      </p:to>
                                    </p:set>
                                    <p:animEffect transition="in" filter="fade">
                                      <p:cBhvr>
                                        <p:cTn id="24" dur="500"/>
                                        <p:tgtEl>
                                          <p:spTgt spid="6451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4515">
                                            <p:txEl>
                                              <p:pRg st="7" end="7"/>
                                            </p:txEl>
                                          </p:spTgt>
                                        </p:tgtEl>
                                        <p:attrNameLst>
                                          <p:attrName>style.visibility</p:attrName>
                                        </p:attrNameLst>
                                      </p:cBhvr>
                                      <p:to>
                                        <p:strVal val="visible"/>
                                      </p:to>
                                    </p:set>
                                    <p:animEffect transition="in" filter="fade">
                                      <p:cBhvr>
                                        <p:cTn id="29" dur="500"/>
                                        <p:tgtEl>
                                          <p:spTgt spid="64515">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4515">
                                            <p:txEl>
                                              <p:pRg st="8" end="8"/>
                                            </p:txEl>
                                          </p:spTgt>
                                        </p:tgtEl>
                                        <p:attrNameLst>
                                          <p:attrName>style.visibility</p:attrName>
                                        </p:attrNameLst>
                                      </p:cBhvr>
                                      <p:to>
                                        <p:strVal val="visible"/>
                                      </p:to>
                                    </p:set>
                                    <p:animEffect transition="in" filter="fade">
                                      <p:cBhvr>
                                        <p:cTn id="32" dur="500"/>
                                        <p:tgtEl>
                                          <p:spTgt spid="6451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4515">
                                            <p:txEl>
                                              <p:pRg st="9" end="9"/>
                                            </p:txEl>
                                          </p:spTgt>
                                        </p:tgtEl>
                                        <p:attrNameLst>
                                          <p:attrName>style.visibility</p:attrName>
                                        </p:attrNameLst>
                                      </p:cBhvr>
                                      <p:to>
                                        <p:strVal val="visible"/>
                                      </p:to>
                                    </p:set>
                                    <p:animEffect transition="in" filter="fade">
                                      <p:cBhvr>
                                        <p:cTn id="37" dur="500"/>
                                        <p:tgtEl>
                                          <p:spTgt spid="6451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4515">
                                            <p:txEl>
                                              <p:pRg st="10" end="10"/>
                                            </p:txEl>
                                          </p:spTgt>
                                        </p:tgtEl>
                                        <p:attrNameLst>
                                          <p:attrName>style.visibility</p:attrName>
                                        </p:attrNameLst>
                                      </p:cBhvr>
                                      <p:to>
                                        <p:strVal val="visible"/>
                                      </p:to>
                                    </p:set>
                                    <p:animEffect transition="in" filter="fade">
                                      <p:cBhvr>
                                        <p:cTn id="42" dur="500"/>
                                        <p:tgtEl>
                                          <p:spTgt spid="64515">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4515">
                                            <p:txEl>
                                              <p:pRg st="11" end="11"/>
                                            </p:txEl>
                                          </p:spTgt>
                                        </p:tgtEl>
                                        <p:attrNameLst>
                                          <p:attrName>style.visibility</p:attrName>
                                        </p:attrNameLst>
                                      </p:cBhvr>
                                      <p:to>
                                        <p:strVal val="visible"/>
                                      </p:to>
                                    </p:set>
                                    <p:animEffect transition="in" filter="fade">
                                      <p:cBhvr>
                                        <p:cTn id="47" dur="500"/>
                                        <p:tgtEl>
                                          <p:spTgt spid="64515">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4515">
                                            <p:txEl>
                                              <p:pRg st="12" end="12"/>
                                            </p:txEl>
                                          </p:spTgt>
                                        </p:tgtEl>
                                        <p:attrNameLst>
                                          <p:attrName>style.visibility</p:attrName>
                                        </p:attrNameLst>
                                      </p:cBhvr>
                                      <p:to>
                                        <p:strVal val="visible"/>
                                      </p:to>
                                    </p:set>
                                    <p:animEffect transition="in" filter="fade">
                                      <p:cBhvr>
                                        <p:cTn id="52" dur="500"/>
                                        <p:tgtEl>
                                          <p:spTgt spid="645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11"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7170"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171"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Linux</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开发环境 </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 Linux</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介绍</a:t>
            </a:r>
            <a:endParaRPr lang="en-US" altLang="zh-CN"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64515" name="Rectangle 3"/>
          <p:cNvSpPr>
            <a:spLocks noGrp="1" noChangeArrowheads="1"/>
          </p:cNvSpPr>
          <p:nvPr>
            <p:ph type="body" idx="4294967295"/>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marL="342900" lvl="1" indent="-342900" algn="l" defTabSz="914400" eaLnBrk="1" hangingPunct="1">
              <a:buClr>
                <a:srgbClr val="990000"/>
              </a:buClr>
              <a:buSzTx/>
              <a:buFont typeface="Wingdings" panose="05000000000000000000" pitchFamily="2" charset="2"/>
              <a:buChar char="l"/>
              <a:defRPr/>
            </a:pP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用户空间 </a:t>
            </a: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VS </a:t>
            </a: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内核空间</a:t>
            </a:r>
            <a:endParaRPr lang="zh-CN" altLang="en-US" sz="2300" kern="1200" dirty="0" smtClean="0">
              <a:solidFill>
                <a:schemeClr val="dk1"/>
              </a:solidFill>
              <a:latin typeface="微软雅黑" panose="020B0503020204020204" pitchFamily="34" charset="-122"/>
              <a:cs typeface="微软雅黑" panose="020B0503020204020204" pitchFamily="34" charset="-122"/>
              <a:sym typeface="+mn-ea"/>
            </a:endParaRPr>
          </a:p>
          <a:p>
            <a:pPr marL="342900" lvl="1" indent="-342900" algn="l" defTabSz="914400" eaLnBrk="1" hangingPunct="1">
              <a:buClr>
                <a:srgbClr val="990000"/>
              </a:buClr>
              <a:buSzTx/>
              <a:buFont typeface="Wingdings" panose="05000000000000000000" pitchFamily="2" charset="2"/>
              <a:buChar char="l"/>
              <a:defRPr/>
            </a:pP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内核</a:t>
            </a: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空间</a:t>
            </a:r>
            <a:endParaRPr lang="zh-CN" altLang="en-US" sz="2300"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
                <a:srgbClr val="990000"/>
              </a:buClr>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存放内核运行时的代码和数据</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marL="1370330" lvl="3" algn="l" defTabSz="914400" eaLnBrk="1" hangingPunct="1">
              <a:buClr>
                <a:srgbClr val="990000"/>
              </a:buClr>
              <a:buSzTx/>
              <a:buFontTx/>
              <a:buNone/>
              <a:defRPr/>
            </a:pPr>
            <a:endParaRPr lang="en-US" altLang="zh-CN"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
                <a:srgbClr val="990000"/>
              </a:buClr>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进程</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不能直接访问内核空间中的数据</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marL="1370330" lvl="3" algn="l" defTabSz="914400" eaLnBrk="1" hangingPunct="1">
              <a:buClr>
                <a:srgbClr val="990000"/>
              </a:buClr>
              <a:buSzTx/>
              <a:buFontTx/>
              <a:buNone/>
              <a:defRPr/>
            </a:pPr>
            <a:r>
              <a:rPr lang="en-US" altLang="zh-CN" kern="1200" dirty="0">
                <a:solidFill>
                  <a:schemeClr val="dk1"/>
                </a:solidFill>
                <a:latin typeface="微软雅黑" panose="020B0503020204020204" pitchFamily="34" charset="-122"/>
                <a:cs typeface="微软雅黑" panose="020B0503020204020204" pitchFamily="34" charset="-122"/>
                <a:sym typeface="+mn-ea"/>
              </a:rPr>
              <a:t>问题：进程如何与内核交换信息</a:t>
            </a:r>
            <a:r>
              <a:rPr lang="en-US" altLang="zh-CN" kern="1200" dirty="0">
                <a:solidFill>
                  <a:schemeClr val="dk1"/>
                </a:solidFill>
                <a:latin typeface="微软雅黑" panose="020B0503020204020204" pitchFamily="34" charset="-122"/>
                <a:cs typeface="微软雅黑" panose="020B0503020204020204" pitchFamily="34" charset="-122"/>
                <a:sym typeface="+mn-ea"/>
              </a:rPr>
              <a:t>？</a:t>
            </a:r>
            <a:endParaRPr lang="en-US" altLang="zh-CN" kern="1200" dirty="0">
              <a:solidFill>
                <a:schemeClr val="dk1"/>
              </a:solidFill>
              <a:latin typeface="微软雅黑" panose="020B0503020204020204" pitchFamily="34" charset="-122"/>
              <a:cs typeface="微软雅黑" panose="020B0503020204020204" pitchFamily="34" charset="-122"/>
              <a:sym typeface="+mn-ea"/>
            </a:endParaRPr>
          </a:p>
          <a:p>
            <a:pPr marL="342900" lvl="1" indent="-342900" algn="l" defTabSz="914400" eaLnBrk="1" hangingPunct="1">
              <a:buClr>
                <a:srgbClr val="990000"/>
              </a:buClr>
              <a:buSzTx/>
              <a:buFont typeface="Wingdings" panose="05000000000000000000" pitchFamily="2" charset="2"/>
              <a:buChar char="l"/>
              <a:defRPr/>
            </a:pP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用户空间</a:t>
            </a:r>
            <a:endParaRPr lang="zh-CN" altLang="en-US" sz="2300"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
                <a:srgbClr val="990000"/>
              </a:buClr>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存放应用程序运行时的</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代码和</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数据</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
                <a:srgbClr val="990000"/>
              </a:buClr>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每个进程有自己独立的用户空间</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
                <a:srgbClr val="990000"/>
              </a:buClr>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进程之间不能互相访问对方的用户空间</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marL="1370330" lvl="3" algn="l" defTabSz="914400" eaLnBrk="1" hangingPunct="1">
              <a:buClr>
                <a:srgbClr val="990000"/>
              </a:buClr>
              <a:buSzTx/>
              <a:buFontTx/>
              <a:buNone/>
              <a:defRPr/>
            </a:pPr>
            <a:r>
              <a:rPr lang="en-US" altLang="zh-CN" kern="1200" dirty="0">
                <a:solidFill>
                  <a:schemeClr val="dk1"/>
                </a:solidFill>
                <a:latin typeface="微软雅黑" panose="020B0503020204020204" pitchFamily="34" charset="-122"/>
                <a:cs typeface="微软雅黑" panose="020B0503020204020204" pitchFamily="34" charset="-122"/>
                <a:sym typeface="+mn-ea"/>
              </a:rPr>
              <a:t>问题：进程间如何交换信息？</a:t>
            </a:r>
            <a:endParaRPr lang="en-US" altLang="zh-CN" kern="1200" dirty="0">
              <a:solidFill>
                <a:schemeClr val="dk1"/>
              </a:solidFill>
              <a:latin typeface="微软雅黑" panose="020B0503020204020204" pitchFamily="34" charset="-122"/>
              <a:cs typeface="微软雅黑" panose="020B0503020204020204" pitchFamily="34" charset="-122"/>
              <a:sym typeface="+mn-ea"/>
            </a:endParaRPr>
          </a:p>
          <a:p>
            <a:pPr marL="342900" lvl="1" indent="-342900" algn="l" defTabSz="914400" eaLnBrk="1" hangingPunct="1">
              <a:buClr>
                <a:srgbClr val="990000"/>
              </a:buClr>
              <a:buSzTx/>
              <a:buFont typeface="Wingdings" panose="05000000000000000000" pitchFamily="2" charset="2"/>
              <a:buChar char="l"/>
              <a:defRPr/>
            </a:pPr>
            <a:endParaRPr lang="en-US" altLang="zh-CN" sz="2300"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10" name="Picture 8"/>
          <p:cNvPicPr>
            <a:picLocks noChangeAspect="1" noChangeArrowheads="1"/>
          </p:cNvPicPr>
          <p:nvPr>
            <p:custDataLst>
              <p:tags r:id="rId4"/>
            </p:custDataLst>
          </p:nvPr>
        </p:nvPicPr>
        <p:blipFill>
          <a:blip r:embed="rId5">
            <a:extLst>
              <a:ext uri="{28A0092B-C50C-407E-A947-70E740481C1C}">
                <a14:useLocalDpi xmlns:a14="http://schemas.microsoft.com/office/drawing/2010/main" val="0"/>
              </a:ext>
            </a:extLst>
          </a:blip>
          <a:srcRect/>
          <a:stretch>
            <a:fillRect/>
          </a:stretch>
        </p:blipFill>
        <p:spPr bwMode="auto">
          <a:xfrm>
            <a:off x="5580112" y="3781611"/>
            <a:ext cx="4977321" cy="2240570"/>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fade">
                                      <p:cBhvr>
                                        <p:cTn id="7" dur="500"/>
                                        <p:tgtEl>
                                          <p:spTgt spid="6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fade">
                                      <p:cBhvr>
                                        <p:cTn id="12" dur="500"/>
                                        <p:tgtEl>
                                          <p:spTgt spid="64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Effect transition="in" filter="fade">
                                      <p:cBhvr>
                                        <p:cTn id="17" dur="500"/>
                                        <p:tgtEl>
                                          <p:spTgt spid="645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515">
                                            <p:txEl>
                                              <p:pRg st="4" end="4"/>
                                            </p:txEl>
                                          </p:spTgt>
                                        </p:tgtEl>
                                        <p:attrNameLst>
                                          <p:attrName>style.visibility</p:attrName>
                                        </p:attrNameLst>
                                      </p:cBhvr>
                                      <p:to>
                                        <p:strVal val="visible"/>
                                      </p:to>
                                    </p:set>
                                    <p:animEffect transition="in" filter="fade">
                                      <p:cBhvr>
                                        <p:cTn id="22" dur="500"/>
                                        <p:tgtEl>
                                          <p:spTgt spid="645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515">
                                            <p:txEl>
                                              <p:pRg st="5" end="5"/>
                                            </p:txEl>
                                          </p:spTgt>
                                        </p:tgtEl>
                                        <p:attrNameLst>
                                          <p:attrName>style.visibility</p:attrName>
                                        </p:attrNameLst>
                                      </p:cBhvr>
                                      <p:to>
                                        <p:strVal val="visible"/>
                                      </p:to>
                                    </p:set>
                                    <p:animEffect transition="in" filter="fade">
                                      <p:cBhvr>
                                        <p:cTn id="27" dur="500"/>
                                        <p:tgtEl>
                                          <p:spTgt spid="6451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4515">
                                            <p:txEl>
                                              <p:pRg st="6" end="6"/>
                                            </p:txEl>
                                          </p:spTgt>
                                        </p:tgtEl>
                                        <p:attrNameLst>
                                          <p:attrName>style.visibility</p:attrName>
                                        </p:attrNameLst>
                                      </p:cBhvr>
                                      <p:to>
                                        <p:strVal val="visible"/>
                                      </p:to>
                                    </p:set>
                                    <p:animEffect transition="in" filter="fade">
                                      <p:cBhvr>
                                        <p:cTn id="32" dur="500"/>
                                        <p:tgtEl>
                                          <p:spTgt spid="6451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4515">
                                            <p:txEl>
                                              <p:pRg st="7" end="7"/>
                                            </p:txEl>
                                          </p:spTgt>
                                        </p:tgtEl>
                                        <p:attrNameLst>
                                          <p:attrName>style.visibility</p:attrName>
                                        </p:attrNameLst>
                                      </p:cBhvr>
                                      <p:to>
                                        <p:strVal val="visible"/>
                                      </p:to>
                                    </p:set>
                                    <p:animEffect transition="in" filter="fade">
                                      <p:cBhvr>
                                        <p:cTn id="37" dur="500"/>
                                        <p:tgtEl>
                                          <p:spTgt spid="6451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4515">
                                            <p:txEl>
                                              <p:pRg st="8" end="8"/>
                                            </p:txEl>
                                          </p:spTgt>
                                        </p:tgtEl>
                                        <p:attrNameLst>
                                          <p:attrName>style.visibility</p:attrName>
                                        </p:attrNameLst>
                                      </p:cBhvr>
                                      <p:to>
                                        <p:strVal val="visible"/>
                                      </p:to>
                                    </p:set>
                                    <p:animEffect transition="in" filter="fade">
                                      <p:cBhvr>
                                        <p:cTn id="42" dur="500"/>
                                        <p:tgtEl>
                                          <p:spTgt spid="6451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4515">
                                            <p:txEl>
                                              <p:pRg st="9" end="9"/>
                                            </p:txEl>
                                          </p:spTgt>
                                        </p:tgtEl>
                                        <p:attrNameLst>
                                          <p:attrName>style.visibility</p:attrName>
                                        </p:attrNameLst>
                                      </p:cBhvr>
                                      <p:to>
                                        <p:strVal val="visible"/>
                                      </p:to>
                                    </p:set>
                                    <p:animEffect transition="in" filter="fade">
                                      <p:cBhvr>
                                        <p:cTn id="47" dur="500"/>
                                        <p:tgtEl>
                                          <p:spTgt spid="6451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4515">
                                            <p:txEl>
                                              <p:pRg st="10" end="10"/>
                                            </p:txEl>
                                          </p:spTgt>
                                        </p:tgtEl>
                                        <p:attrNameLst>
                                          <p:attrName>style.visibility</p:attrName>
                                        </p:attrNameLst>
                                      </p:cBhvr>
                                      <p:to>
                                        <p:strVal val="visible"/>
                                      </p:to>
                                    </p:set>
                                    <p:animEffect transition="in" filter="fade">
                                      <p:cBhvr>
                                        <p:cTn id="52" dur="500"/>
                                        <p:tgtEl>
                                          <p:spTgt spid="6451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10"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7170"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171"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Linux</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开发环境 </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 Linux</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介绍</a:t>
            </a:r>
            <a:endParaRPr lang="en-US" altLang="zh-CN"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64515" name="Rectangle 3"/>
          <p:cNvSpPr>
            <a:spLocks noGrp="1" noChangeArrowheads="1"/>
          </p:cNvSpPr>
          <p:nvPr>
            <p:ph type="body" idx="4294967295"/>
          </p:nvPr>
        </p:nvSpPr>
        <p:spPr>
          <a:xfrm>
            <a:off x="395288" y="1124744"/>
            <a:ext cx="8281987" cy="5544616"/>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marL="342900" lvl="1" indent="-342900" algn="l" defTabSz="914400" eaLnBrk="1" hangingPunct="1">
              <a:buClr>
                <a:srgbClr val="990000"/>
              </a:buClr>
              <a:buSzTx/>
              <a:buFont typeface="Wingdings" panose="05000000000000000000" pitchFamily="2" charset="2"/>
              <a:buChar char="l"/>
              <a:defRPr/>
            </a:pP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用户态 </a:t>
            </a: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VS </a:t>
            </a: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内核态</a:t>
            </a:r>
            <a:endParaRPr lang="zh-CN" altLang="en-US" sz="2300" kern="1200" dirty="0" smtClean="0">
              <a:solidFill>
                <a:schemeClr val="dk1"/>
              </a:solidFill>
              <a:latin typeface="微软雅黑" panose="020B0503020204020204" pitchFamily="34" charset="-122"/>
              <a:cs typeface="微软雅黑" panose="020B0503020204020204" pitchFamily="34" charset="-122"/>
              <a:sym typeface="+mn-ea"/>
            </a:endParaRPr>
          </a:p>
          <a:p>
            <a:pPr marL="342900" lvl="1" indent="-342900" algn="l" defTabSz="914400" eaLnBrk="1" hangingPunct="1">
              <a:buClr>
                <a:srgbClr val="990000"/>
              </a:buClr>
              <a:buSzTx/>
              <a:buFont typeface="Wingdings" panose="05000000000000000000" pitchFamily="2" charset="2"/>
              <a:buChar char="l"/>
              <a:defRPr/>
            </a:pP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可访问的空间不同</a:t>
            </a:r>
            <a:endParaRPr lang="zh-CN" altLang="en-US" sz="2300"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
                <a:srgbClr val="990000"/>
              </a:buClr>
              <a:buSzTx/>
              <a:defRPr/>
            </a:pPr>
            <a:r>
              <a:rPr lang="zh-CN" altLang="en-US" kern="1200" dirty="0">
                <a:solidFill>
                  <a:schemeClr val="dk1"/>
                </a:solidFill>
                <a:latin typeface="微软雅黑" panose="020B0503020204020204" pitchFamily="34" charset="-122"/>
                <a:cs typeface="微软雅黑" panose="020B0503020204020204" pitchFamily="34" charset="-122"/>
                <a:sym typeface="+mn-ea"/>
              </a:rPr>
              <a:t>用户</a:t>
            </a:r>
            <a:r>
              <a:rPr lang="zh-CN" altLang="en-US" kern="1200" dirty="0">
                <a:solidFill>
                  <a:schemeClr val="dk1"/>
                </a:solidFill>
                <a:latin typeface="微软雅黑" panose="020B0503020204020204" pitchFamily="34" charset="-122"/>
                <a:cs typeface="微软雅黑" panose="020B0503020204020204" pitchFamily="34" charset="-122"/>
                <a:sym typeface="+mn-ea"/>
              </a:rPr>
              <a:t>态</a:t>
            </a:r>
            <a:r>
              <a:rPr lang="zh-CN" altLang="en-US" kern="1200" dirty="0">
                <a:solidFill>
                  <a:schemeClr val="dk1"/>
                </a:solidFill>
                <a:latin typeface="微软雅黑" panose="020B0503020204020204" pitchFamily="34" charset="-122"/>
                <a:cs typeface="微软雅黑" panose="020B0503020204020204" pitchFamily="34" charset="-122"/>
                <a:sym typeface="Wingdings" panose="05000000000000000000" pitchFamily="2" charset="2"/>
              </a:rPr>
              <a:t> </a:t>
            </a:r>
            <a:r>
              <a:rPr lang="zh-CN" altLang="en-US" kern="1200" dirty="0">
                <a:solidFill>
                  <a:schemeClr val="dk1"/>
                </a:solidFill>
                <a:latin typeface="微软雅黑" panose="020B0503020204020204" pitchFamily="34" charset="-122"/>
                <a:cs typeface="微软雅黑" panose="020B0503020204020204" pitchFamily="34" charset="-122"/>
                <a:sym typeface="+mn-ea"/>
              </a:rPr>
              <a:t>只能访问用户空间</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
                <a:srgbClr val="990000"/>
              </a:buClr>
              <a:buSzTx/>
              <a:defRPr/>
            </a:pPr>
            <a:r>
              <a:rPr lang="zh-CN" altLang="en-US" kern="1200" dirty="0">
                <a:solidFill>
                  <a:schemeClr val="dk1"/>
                </a:solidFill>
                <a:latin typeface="微软雅黑" panose="020B0503020204020204" pitchFamily="34" charset="-122"/>
                <a:cs typeface="微软雅黑" panose="020B0503020204020204" pitchFamily="34" charset="-122"/>
                <a:sym typeface="+mn-ea"/>
              </a:rPr>
              <a:t>内核态</a:t>
            </a:r>
            <a:r>
              <a:rPr lang="zh-CN" altLang="en-US" kern="1200" dirty="0">
                <a:solidFill>
                  <a:schemeClr val="dk1"/>
                </a:solidFill>
                <a:latin typeface="微软雅黑" panose="020B0503020204020204" pitchFamily="34" charset="-122"/>
                <a:cs typeface="微软雅黑" panose="020B0503020204020204" pitchFamily="34" charset="-122"/>
                <a:sym typeface="Wingdings" panose="05000000000000000000" pitchFamily="2" charset="2"/>
              </a:rPr>
              <a:t> </a:t>
            </a:r>
            <a:r>
              <a:rPr lang="zh-CN" altLang="en-US" kern="1200" dirty="0">
                <a:solidFill>
                  <a:schemeClr val="dk1"/>
                </a:solidFill>
                <a:latin typeface="微软雅黑" panose="020B0503020204020204" pitchFamily="34" charset="-122"/>
                <a:cs typeface="微软雅黑" panose="020B0503020204020204" pitchFamily="34" charset="-122"/>
                <a:sym typeface="+mn-ea"/>
              </a:rPr>
              <a:t>只能访问内核空间</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marL="342900" lvl="1" indent="-342900" algn="l" defTabSz="914400" eaLnBrk="1" hangingPunct="1">
              <a:buClr>
                <a:srgbClr val="990000"/>
              </a:buClr>
              <a:buSzTx/>
              <a:buFont typeface="Wingdings" panose="05000000000000000000" pitchFamily="2" charset="2"/>
              <a:buChar char="l"/>
              <a:defRPr/>
            </a:pP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可执行的操作（指令）不同</a:t>
            </a:r>
            <a:endParaRPr lang="zh-CN" altLang="en-US" sz="2300"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
                <a:srgbClr val="990000"/>
              </a:buClr>
              <a:buSzTx/>
              <a:defRPr/>
            </a:pPr>
            <a:r>
              <a:rPr lang="zh-CN" altLang="en-US" kern="1200" dirty="0">
                <a:solidFill>
                  <a:schemeClr val="dk1"/>
                </a:solidFill>
                <a:latin typeface="微软雅黑" panose="020B0503020204020204" pitchFamily="34" charset="-122"/>
                <a:cs typeface="微软雅黑" panose="020B0503020204020204" pitchFamily="34" charset="-122"/>
                <a:sym typeface="+mn-ea"/>
              </a:rPr>
              <a:t>用户态</a:t>
            </a:r>
            <a:r>
              <a:rPr lang="zh-CN" altLang="en-US" kern="1200" dirty="0">
                <a:solidFill>
                  <a:schemeClr val="dk1"/>
                </a:solidFill>
                <a:latin typeface="微软雅黑" panose="020B0503020204020204" pitchFamily="34" charset="-122"/>
                <a:cs typeface="微软雅黑" panose="020B0503020204020204" pitchFamily="34" charset="-122"/>
                <a:sym typeface="Wingdings" panose="05000000000000000000" pitchFamily="2" charset="2"/>
              </a:rPr>
              <a:t> </a:t>
            </a:r>
            <a:r>
              <a:rPr lang="zh-CN" altLang="en-US" kern="1200" dirty="0">
                <a:solidFill>
                  <a:schemeClr val="dk1"/>
                </a:solidFill>
                <a:latin typeface="微软雅黑" panose="020B0503020204020204" pitchFamily="34" charset="-122"/>
                <a:cs typeface="微软雅黑" panose="020B0503020204020204" pitchFamily="34" charset="-122"/>
                <a:sym typeface="+mn-ea"/>
              </a:rPr>
              <a:t>不能进行硬件相关的指令</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
                <a:srgbClr val="990000"/>
              </a:buClr>
              <a:buSzTx/>
              <a:defRPr/>
            </a:pPr>
            <a:r>
              <a:rPr lang="zh-CN" altLang="en-US" kern="1200" dirty="0">
                <a:solidFill>
                  <a:schemeClr val="dk1"/>
                </a:solidFill>
                <a:latin typeface="微软雅黑" panose="020B0503020204020204" pitchFamily="34" charset="-122"/>
                <a:cs typeface="微软雅黑" panose="020B0503020204020204" pitchFamily="34" charset="-122"/>
                <a:sym typeface="+mn-ea"/>
              </a:rPr>
              <a:t>内核态</a:t>
            </a:r>
            <a:r>
              <a:rPr lang="zh-CN" altLang="en-US" kern="1200" dirty="0">
                <a:solidFill>
                  <a:schemeClr val="dk1"/>
                </a:solidFill>
                <a:latin typeface="微软雅黑" panose="020B0503020204020204" pitchFamily="34" charset="-122"/>
                <a:cs typeface="微软雅黑" panose="020B0503020204020204" pitchFamily="34" charset="-122"/>
                <a:sym typeface="Wingdings" panose="05000000000000000000" pitchFamily="2" charset="2"/>
              </a:rPr>
              <a:t> </a:t>
            </a:r>
            <a:r>
              <a:rPr lang="zh-CN" altLang="en-US" kern="1200" dirty="0">
                <a:solidFill>
                  <a:schemeClr val="dk1"/>
                </a:solidFill>
                <a:latin typeface="微软雅黑" panose="020B0503020204020204" pitchFamily="34" charset="-122"/>
                <a:cs typeface="微软雅黑" panose="020B0503020204020204" pitchFamily="34" charset="-122"/>
                <a:sym typeface="+mn-ea"/>
              </a:rPr>
              <a:t>可以执行所有指令</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marL="342900" lvl="1" indent="-342900" algn="l" defTabSz="914400" eaLnBrk="1" hangingPunct="1">
              <a:buClr>
                <a:srgbClr val="990000"/>
              </a:buClr>
              <a:buSzTx/>
              <a:buFont typeface="Wingdings" panose="05000000000000000000" pitchFamily="2" charset="2"/>
              <a:buChar char="l"/>
              <a:defRPr/>
            </a:pP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用户进程是否只能运行在用户态？</a:t>
            </a:r>
            <a:endParaRPr lang="zh-CN" altLang="en-US" sz="2300"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
                <a:srgbClr val="990000"/>
              </a:buClr>
              <a:buSzTx/>
              <a:defRPr/>
            </a:pPr>
            <a:r>
              <a:rPr lang="zh-CN" altLang="en-US" kern="1200" dirty="0">
                <a:solidFill>
                  <a:schemeClr val="dk1"/>
                </a:solidFill>
                <a:latin typeface="微软雅黑" panose="020B0503020204020204" pitchFamily="34" charset="-122"/>
                <a:cs typeface="微软雅黑" panose="020B0503020204020204" pitchFamily="34" charset="-122"/>
                <a:sym typeface="+mn-ea"/>
              </a:rPr>
              <a:t>用户进程本身的代码都是运行在用户态</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
                <a:srgbClr val="990000"/>
              </a:buClr>
              <a:buSzTx/>
              <a:defRPr/>
            </a:pPr>
            <a:r>
              <a:rPr lang="zh-CN" altLang="en-US" kern="1200" dirty="0">
                <a:solidFill>
                  <a:schemeClr val="dk1"/>
                </a:solidFill>
                <a:latin typeface="微软雅黑" panose="020B0503020204020204" pitchFamily="34" charset="-122"/>
                <a:cs typeface="微软雅黑" panose="020B0503020204020204" pitchFamily="34" charset="-122"/>
                <a:sym typeface="+mn-ea"/>
              </a:rPr>
              <a:t>当用户进程使用内核提供的服务时会变为内核态</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
                <a:srgbClr val="990000"/>
              </a:buClr>
              <a:buSzTx/>
              <a:buFontTx/>
              <a:defRPr/>
            </a:pPr>
            <a:r>
              <a:rPr lang="zh-CN" altLang="en-US" b="1" kern="1200" dirty="0" smtClean="0">
                <a:solidFill>
                  <a:schemeClr val="dk1"/>
                </a:solidFill>
                <a:latin typeface="微软雅黑" panose="020B0503020204020204" pitchFamily="34" charset="-122"/>
                <a:cs typeface="微软雅黑" panose="020B0503020204020204" pitchFamily="34" charset="-122"/>
                <a:sym typeface="+mn-ea"/>
              </a:rPr>
              <a:t>问题：为什么要变为内核态？</a:t>
            </a:r>
            <a:endParaRPr lang="zh-CN" altLang="en-US" b="1" kern="1200" dirty="0" smtClean="0">
              <a:solidFill>
                <a:schemeClr val="dk1"/>
              </a:solidFill>
              <a:latin typeface="微软雅黑" panose="020B0503020204020204" pitchFamily="34" charset="-122"/>
              <a:cs typeface="微软雅黑" panose="020B0503020204020204" pitchFamily="34" charset="-122"/>
              <a:sym typeface="+mn-ea"/>
            </a:endParaRPr>
          </a:p>
          <a:p>
            <a:pPr marL="342900" lvl="1" indent="-342900" algn="l" defTabSz="914400" eaLnBrk="1" hangingPunct="1">
              <a:buClr>
                <a:srgbClr val="990000"/>
              </a:buClr>
              <a:buSzTx/>
              <a:buFont typeface="Wingdings" panose="05000000000000000000" pitchFamily="2" charset="2"/>
              <a:buChar char="l"/>
              <a:defRPr/>
            </a:pP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用户进程如何进入到内核态？</a:t>
            </a:r>
            <a:endParaRPr lang="zh-CN" altLang="en-US" sz="2300"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
                <a:srgbClr val="990000"/>
              </a:buClr>
              <a:buSzTx/>
              <a:defRPr/>
            </a:pPr>
            <a:r>
              <a:rPr lang="zh-CN" altLang="en-US" kern="1200" dirty="0">
                <a:solidFill>
                  <a:schemeClr val="dk1"/>
                </a:solidFill>
                <a:latin typeface="微软雅黑" panose="020B0503020204020204" pitchFamily="34" charset="-122"/>
                <a:cs typeface="微软雅黑" panose="020B0503020204020204" pitchFamily="34" charset="-122"/>
                <a:sym typeface="+mn-ea"/>
              </a:rPr>
              <a:t>系统调用</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fade">
                                      <p:cBhvr>
                                        <p:cTn id="7" dur="500"/>
                                        <p:tgtEl>
                                          <p:spTgt spid="6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fade">
                                      <p:cBhvr>
                                        <p:cTn id="12" dur="500"/>
                                        <p:tgtEl>
                                          <p:spTgt spid="64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Effect transition="in" filter="fade">
                                      <p:cBhvr>
                                        <p:cTn id="17" dur="500"/>
                                        <p:tgtEl>
                                          <p:spTgt spid="645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515">
                                            <p:txEl>
                                              <p:pRg st="3" end="3"/>
                                            </p:txEl>
                                          </p:spTgt>
                                        </p:tgtEl>
                                        <p:attrNameLst>
                                          <p:attrName>style.visibility</p:attrName>
                                        </p:attrNameLst>
                                      </p:cBhvr>
                                      <p:to>
                                        <p:strVal val="visible"/>
                                      </p:to>
                                    </p:set>
                                    <p:animEffect transition="in" filter="fade">
                                      <p:cBhvr>
                                        <p:cTn id="22" dur="500"/>
                                        <p:tgtEl>
                                          <p:spTgt spid="645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515">
                                            <p:txEl>
                                              <p:pRg st="4" end="4"/>
                                            </p:txEl>
                                          </p:spTgt>
                                        </p:tgtEl>
                                        <p:attrNameLst>
                                          <p:attrName>style.visibility</p:attrName>
                                        </p:attrNameLst>
                                      </p:cBhvr>
                                      <p:to>
                                        <p:strVal val="visible"/>
                                      </p:to>
                                    </p:set>
                                    <p:animEffect transition="in" filter="fade">
                                      <p:cBhvr>
                                        <p:cTn id="27" dur="500"/>
                                        <p:tgtEl>
                                          <p:spTgt spid="645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4515">
                                            <p:txEl>
                                              <p:pRg st="5" end="5"/>
                                            </p:txEl>
                                          </p:spTgt>
                                        </p:tgtEl>
                                        <p:attrNameLst>
                                          <p:attrName>style.visibility</p:attrName>
                                        </p:attrNameLst>
                                      </p:cBhvr>
                                      <p:to>
                                        <p:strVal val="visible"/>
                                      </p:to>
                                    </p:set>
                                    <p:animEffect transition="in" filter="fade">
                                      <p:cBhvr>
                                        <p:cTn id="32" dur="500"/>
                                        <p:tgtEl>
                                          <p:spTgt spid="645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4515">
                                            <p:txEl>
                                              <p:pRg st="6" end="6"/>
                                            </p:txEl>
                                          </p:spTgt>
                                        </p:tgtEl>
                                        <p:attrNameLst>
                                          <p:attrName>style.visibility</p:attrName>
                                        </p:attrNameLst>
                                      </p:cBhvr>
                                      <p:to>
                                        <p:strVal val="visible"/>
                                      </p:to>
                                    </p:set>
                                    <p:animEffect transition="in" filter="fade">
                                      <p:cBhvr>
                                        <p:cTn id="37" dur="500"/>
                                        <p:tgtEl>
                                          <p:spTgt spid="645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4515">
                                            <p:txEl>
                                              <p:pRg st="7" end="7"/>
                                            </p:txEl>
                                          </p:spTgt>
                                        </p:tgtEl>
                                        <p:attrNameLst>
                                          <p:attrName>style.visibility</p:attrName>
                                        </p:attrNameLst>
                                      </p:cBhvr>
                                      <p:to>
                                        <p:strVal val="visible"/>
                                      </p:to>
                                    </p:set>
                                    <p:animEffect transition="in" filter="fade">
                                      <p:cBhvr>
                                        <p:cTn id="42" dur="500"/>
                                        <p:tgtEl>
                                          <p:spTgt spid="645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4515">
                                            <p:txEl>
                                              <p:pRg st="8" end="8"/>
                                            </p:txEl>
                                          </p:spTgt>
                                        </p:tgtEl>
                                        <p:attrNameLst>
                                          <p:attrName>style.visibility</p:attrName>
                                        </p:attrNameLst>
                                      </p:cBhvr>
                                      <p:to>
                                        <p:strVal val="visible"/>
                                      </p:to>
                                    </p:set>
                                    <p:animEffect transition="in" filter="fade">
                                      <p:cBhvr>
                                        <p:cTn id="47" dur="500"/>
                                        <p:tgtEl>
                                          <p:spTgt spid="6451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4515">
                                            <p:txEl>
                                              <p:pRg st="9" end="9"/>
                                            </p:txEl>
                                          </p:spTgt>
                                        </p:tgtEl>
                                        <p:attrNameLst>
                                          <p:attrName>style.visibility</p:attrName>
                                        </p:attrNameLst>
                                      </p:cBhvr>
                                      <p:to>
                                        <p:strVal val="visible"/>
                                      </p:to>
                                    </p:set>
                                    <p:animEffect transition="in" filter="fade">
                                      <p:cBhvr>
                                        <p:cTn id="52" dur="500"/>
                                        <p:tgtEl>
                                          <p:spTgt spid="6451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4515">
                                            <p:txEl>
                                              <p:pRg st="10" end="10"/>
                                            </p:txEl>
                                          </p:spTgt>
                                        </p:tgtEl>
                                        <p:attrNameLst>
                                          <p:attrName>style.visibility</p:attrName>
                                        </p:attrNameLst>
                                      </p:cBhvr>
                                      <p:to>
                                        <p:strVal val="visible"/>
                                      </p:to>
                                    </p:set>
                                    <p:animEffect transition="in" filter="fade">
                                      <p:cBhvr>
                                        <p:cTn id="57" dur="500"/>
                                        <p:tgtEl>
                                          <p:spTgt spid="6451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4515">
                                            <p:txEl>
                                              <p:pRg st="11" end="11"/>
                                            </p:txEl>
                                          </p:spTgt>
                                        </p:tgtEl>
                                        <p:attrNameLst>
                                          <p:attrName>style.visibility</p:attrName>
                                        </p:attrNameLst>
                                      </p:cBhvr>
                                      <p:to>
                                        <p:strVal val="visible"/>
                                      </p:to>
                                    </p:set>
                                    <p:animEffect transition="in" filter="fade">
                                      <p:cBhvr>
                                        <p:cTn id="62" dur="500"/>
                                        <p:tgtEl>
                                          <p:spTgt spid="6451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4515">
                                            <p:txEl>
                                              <p:pRg st="12" end="12"/>
                                            </p:txEl>
                                          </p:spTgt>
                                        </p:tgtEl>
                                        <p:attrNameLst>
                                          <p:attrName>style.visibility</p:attrName>
                                        </p:attrNameLst>
                                      </p:cBhvr>
                                      <p:to>
                                        <p:strVal val="visible"/>
                                      </p:to>
                                    </p:set>
                                    <p:animEffect transition="in" filter="fade">
                                      <p:cBhvr>
                                        <p:cTn id="67" dur="500"/>
                                        <p:tgtEl>
                                          <p:spTgt spid="645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17410"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411"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en-US" altLang="zh-CN" kern="1200" dirty="0">
                <a:solidFill>
                  <a:schemeClr val="accent1"/>
                </a:solidFill>
                <a:latin typeface="微软雅黑" panose="020B0503020204020204" pitchFamily="34" charset="-122"/>
                <a:cs typeface="微软雅黑" panose="020B0503020204020204" pitchFamily="34" charset="-122"/>
                <a:sym typeface="+mn-ea"/>
              </a:rPr>
              <a:t>Linux</a:t>
            </a:r>
            <a:r>
              <a:rPr lang="en-US" altLang="zh-CN" kern="1200" dirty="0">
                <a:solidFill>
                  <a:schemeClr val="accent1"/>
                </a:solidFill>
                <a:latin typeface="微软雅黑" panose="020B0503020204020204" pitchFamily="34" charset="-122"/>
                <a:cs typeface="微软雅黑" panose="020B0503020204020204" pitchFamily="34" charset="-122"/>
                <a:sym typeface="+mn-ea"/>
              </a:rPr>
              <a:t>开发环境 </a:t>
            </a:r>
            <a:r>
              <a:rPr lang="en-US" altLang="zh-CN" kern="1200" dirty="0">
                <a:solidFill>
                  <a:schemeClr val="accent1"/>
                </a:solidFill>
                <a:latin typeface="微软雅黑" panose="020B0503020204020204" pitchFamily="34" charset="-122"/>
                <a:cs typeface="微软雅黑" panose="020B0503020204020204" pitchFamily="34" charset="-122"/>
                <a:sym typeface="+mn-ea"/>
              </a:rPr>
              <a:t>– Linux</a:t>
            </a:r>
            <a:r>
              <a:rPr lang="en-US" altLang="zh-CN" kern="1200" dirty="0">
                <a:solidFill>
                  <a:schemeClr val="accent1"/>
                </a:solidFill>
                <a:latin typeface="微软雅黑" panose="020B0503020204020204" pitchFamily="34" charset="-122"/>
                <a:cs typeface="微软雅黑" panose="020B0503020204020204" pitchFamily="34" charset="-122"/>
                <a:sym typeface="+mn-ea"/>
              </a:rPr>
              <a:t>介绍</a:t>
            </a:r>
            <a:endParaRPr lang="en-US" altLang="zh-CN" kern="1200" dirty="0">
              <a:solidFill>
                <a:schemeClr val="accent1"/>
              </a:solidFill>
              <a:latin typeface="微软雅黑" panose="020B0503020204020204" pitchFamily="34" charset="-122"/>
              <a:cs typeface="微软雅黑" panose="020B0503020204020204" pitchFamily="34" charset="-122"/>
              <a:sym typeface="+mn-ea"/>
            </a:endParaRPr>
          </a:p>
        </p:txBody>
      </p:sp>
      <p:sp>
        <p:nvSpPr>
          <p:cNvPr id="17412"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系统调用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为什么需要系统调用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用户进程通过系统调用来使用内核提供的一些服务（内核函数）</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例子</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进程上下文</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和特定进程有关：</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current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有效</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可以阻塞</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系统调用通常被封装为库函数</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尽量</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使用库函数而非系统</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调用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并非所有库函数都会调用到系统调用（比如</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math</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相关的库函数）</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5301208"/>
            <a:ext cx="6843216" cy="10404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2">
                                            <p:txEl>
                                              <p:pRg st="1" end="1"/>
                                            </p:txEl>
                                          </p:spTgt>
                                        </p:tgtEl>
                                        <p:attrNameLst>
                                          <p:attrName>style.visibility</p:attrName>
                                        </p:attrNameLst>
                                      </p:cBhvr>
                                      <p:to>
                                        <p:strVal val="visible"/>
                                      </p:to>
                                    </p:set>
                                    <p:animEffect transition="in" filter="fade">
                                      <p:cBhvr>
                                        <p:cTn id="7" dur="500"/>
                                        <p:tgtEl>
                                          <p:spTgt spid="174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2">
                                            <p:txEl>
                                              <p:pRg st="2" end="2"/>
                                            </p:txEl>
                                          </p:spTgt>
                                        </p:tgtEl>
                                        <p:attrNameLst>
                                          <p:attrName>style.visibility</p:attrName>
                                        </p:attrNameLst>
                                      </p:cBhvr>
                                      <p:to>
                                        <p:strVal val="visible"/>
                                      </p:to>
                                    </p:set>
                                    <p:animEffect transition="in" filter="fade">
                                      <p:cBhvr>
                                        <p:cTn id="12" dur="500"/>
                                        <p:tgtEl>
                                          <p:spTgt spid="174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12">
                                            <p:txEl>
                                              <p:pRg st="3" end="3"/>
                                            </p:txEl>
                                          </p:spTgt>
                                        </p:tgtEl>
                                        <p:attrNameLst>
                                          <p:attrName>style.visibility</p:attrName>
                                        </p:attrNameLst>
                                      </p:cBhvr>
                                      <p:to>
                                        <p:strVal val="visible"/>
                                      </p:to>
                                    </p:set>
                                    <p:animEffect transition="in" filter="fade">
                                      <p:cBhvr>
                                        <p:cTn id="17" dur="500"/>
                                        <p:tgtEl>
                                          <p:spTgt spid="17412">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412">
                                            <p:txEl>
                                              <p:pRg st="4" end="4"/>
                                            </p:txEl>
                                          </p:spTgt>
                                        </p:tgtEl>
                                        <p:attrNameLst>
                                          <p:attrName>style.visibility</p:attrName>
                                        </p:attrNameLst>
                                      </p:cBhvr>
                                      <p:to>
                                        <p:strVal val="visible"/>
                                      </p:to>
                                    </p:set>
                                    <p:animEffect transition="in" filter="fade">
                                      <p:cBhvr>
                                        <p:cTn id="25" dur="500"/>
                                        <p:tgtEl>
                                          <p:spTgt spid="17412">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7412">
                                            <p:txEl>
                                              <p:pRg st="5" end="5"/>
                                            </p:txEl>
                                          </p:spTgt>
                                        </p:tgtEl>
                                        <p:attrNameLst>
                                          <p:attrName>style.visibility</p:attrName>
                                        </p:attrNameLst>
                                      </p:cBhvr>
                                      <p:to>
                                        <p:strVal val="visible"/>
                                      </p:to>
                                    </p:set>
                                    <p:animEffect transition="in" filter="fade">
                                      <p:cBhvr>
                                        <p:cTn id="28" dur="500"/>
                                        <p:tgtEl>
                                          <p:spTgt spid="17412">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7412">
                                            <p:txEl>
                                              <p:pRg st="6" end="6"/>
                                            </p:txEl>
                                          </p:spTgt>
                                        </p:tgtEl>
                                        <p:attrNameLst>
                                          <p:attrName>style.visibility</p:attrName>
                                        </p:attrNameLst>
                                      </p:cBhvr>
                                      <p:to>
                                        <p:strVal val="visible"/>
                                      </p:to>
                                    </p:set>
                                    <p:animEffect transition="in" filter="fade">
                                      <p:cBhvr>
                                        <p:cTn id="31" dur="500"/>
                                        <p:tgtEl>
                                          <p:spTgt spid="17412">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7412">
                                            <p:txEl>
                                              <p:pRg st="7" end="7"/>
                                            </p:txEl>
                                          </p:spTgt>
                                        </p:tgtEl>
                                        <p:attrNameLst>
                                          <p:attrName>style.visibility</p:attrName>
                                        </p:attrNameLst>
                                      </p:cBhvr>
                                      <p:to>
                                        <p:strVal val="visible"/>
                                      </p:to>
                                    </p:set>
                                    <p:animEffect transition="in" filter="fade">
                                      <p:cBhvr>
                                        <p:cTn id="34" dur="500"/>
                                        <p:tgtEl>
                                          <p:spTgt spid="17412">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7412">
                                            <p:txEl>
                                              <p:pRg st="8" end="8"/>
                                            </p:txEl>
                                          </p:spTgt>
                                        </p:tgtEl>
                                        <p:attrNameLst>
                                          <p:attrName>style.visibility</p:attrName>
                                        </p:attrNameLst>
                                      </p:cBhvr>
                                      <p:to>
                                        <p:strVal val="visible"/>
                                      </p:to>
                                    </p:set>
                                    <p:animEffect transition="in" filter="fade">
                                      <p:cBhvr>
                                        <p:cTn id="37" dur="500"/>
                                        <p:tgtEl>
                                          <p:spTgt spid="17412">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7412">
                                            <p:txEl>
                                              <p:pRg st="9" end="9"/>
                                            </p:txEl>
                                          </p:spTgt>
                                        </p:tgtEl>
                                        <p:attrNameLst>
                                          <p:attrName>style.visibility</p:attrName>
                                        </p:attrNameLst>
                                      </p:cBhvr>
                                      <p:to>
                                        <p:strVal val="visible"/>
                                      </p:to>
                                    </p:set>
                                    <p:animEffect transition="in" filter="fade">
                                      <p:cBhvr>
                                        <p:cTn id="40" dur="500"/>
                                        <p:tgtEl>
                                          <p:spTgt spid="174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2483768" y="1634175"/>
            <a:ext cx="3816424" cy="1106984"/>
          </a:xfrm>
          <a:prstGeom prst="rect">
            <a:avLst/>
          </a:prstGeom>
          <a:noFill/>
          <a:ln>
            <a:noFill/>
          </a:ln>
          <a:effectLst>
            <a:glow rad="139700">
              <a:schemeClr val="accent5">
                <a:satMod val="175000"/>
                <a:alpha val="40000"/>
              </a:schemeClr>
            </a:glow>
            <a:outerShdw dist="35921" dir="2700000" algn="ctr" rotWithShape="0">
              <a:schemeClr val="l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4"/>
          <p:cNvSpPr>
            <a:spLocks noGrp="1"/>
          </p:cNvSpPr>
          <p:nvPr>
            <p:ph type="title"/>
            <p:custDataLst>
              <p:tags r:id="rId3"/>
            </p:custDataLst>
          </p:nvPr>
        </p:nvSpPr>
        <p:spPr>
          <a:xfrm>
            <a:off x="2915920" y="2740660"/>
            <a:ext cx="4683125" cy="1890395"/>
          </a:xfrm>
        </p:spPr>
        <p:txBody>
          <a:bodyPr>
            <a:normAutofit fontScale="90000"/>
          </a:bodyPr>
          <a:p>
            <a:pPr marL="0" lvl="0" indent="-285750" algn="l" fontAlgn="ctr">
              <a:lnSpc>
                <a:spcPct val="130000"/>
              </a:lnSpc>
              <a:spcBef>
                <a:spcPts val="1000"/>
              </a:spcBef>
              <a:spcAft>
                <a:spcPts val="0"/>
              </a:spcAft>
              <a:buSzPct val="100000"/>
              <a:buFont typeface="Wingdings" panose="05000000000000000000" charset="0"/>
              <a:buNone/>
            </a:pPr>
            <a:r>
              <a:rPr lang="zh-CN" altLang="en-US" sz="3000" dirty="0">
                <a:solidFill>
                  <a:schemeClr val="accent1"/>
                </a:solidFill>
              </a:rPr>
              <a:t>进程</a:t>
            </a:r>
            <a:endParaRPr lang="zh-CN" altLang="en-US" sz="3000" dirty="0">
              <a:solidFill>
                <a:schemeClr val="accent1"/>
              </a:solidFill>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3000" dirty="0">
                <a:solidFill>
                  <a:schemeClr val="accent1"/>
                </a:solidFill>
              </a:rPr>
              <a:t>线程</a:t>
            </a:r>
            <a:endParaRPr lang="zh-CN" altLang="en-US" sz="3000" dirty="0">
              <a:solidFill>
                <a:schemeClr val="accent1"/>
              </a:solidFill>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3000" dirty="0">
                <a:solidFill>
                  <a:schemeClr val="accent1"/>
                </a:solidFill>
              </a:rPr>
              <a:t>其他</a:t>
            </a:r>
            <a:endParaRPr lang="zh-CN" altLang="en-US" sz="3000" dirty="0">
              <a:solidFill>
                <a:schemeClr val="accent1"/>
              </a:solidFill>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10"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进程</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3" name="内容占位符 2"/>
          <p:cNvSpPr>
            <a:spLocks noGrp="1"/>
          </p:cNvSpPr>
          <p:nvPr>
            <p:ph idx="4294967295"/>
            <p:custDataLst>
              <p:tags r:id="rId3"/>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用户进程 概念：正在运行的程序的实例</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特性</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每一个进程都有它自己的地址空间，一般情况下，包括文本区域（</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text region</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）、数据区域（</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data region</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）和堆栈（</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stack region</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不同进程间，资源相互隔离。</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进程是线程的容器。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sp>
        <p:nvSpPr>
          <p:cNvPr id="4" name="页脚占位符 3"/>
          <p:cNvSpPr>
            <a:spLocks noGrp="1"/>
          </p:cNvSpPr>
          <p:nvPr>
            <p:ph type="ftr" sz="quarter" idx="11"/>
            <p:custDataLst>
              <p:tags r:id="rId4"/>
            </p:custDataLst>
          </p:nvPr>
        </p:nvSpPr>
        <p:spPr>
          <a:noFill/>
          <a:ln>
            <a:noFill/>
          </a:ln>
          <a:effectLst/>
        </p:spPr>
        <p:txBody>
          <a:bodyPr vert="horz" wrap="square" lIns="91440" tIns="45720" rIns="91440" bIns="45720" numCol="1" anchor="t" anchorCtr="0" compatLnSpc="1">
            <a:noAutofit/>
          </a:bodyPr>
          <a:lstStyle>
            <a:defPPr>
              <a:defRPr lang="zh-CN"/>
            </a:defPPr>
            <a:lvl1pPr marL="0" algn="ctr" defTabSz="914400" rtl="0" eaLnBrk="1" latinLnBrk="0" hangingPunct="1">
              <a:defRPr sz="1000" kern="1200" dirty="0" smtClean="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defRPr/>
            </a:pPr>
            <a:r>
              <a:rPr lang="zh-CN" altLang="en-US">
                <a:solidFill>
                  <a:schemeClr val="dk1"/>
                </a:solidFill>
                <a:cs typeface="微软雅黑" panose="020B0503020204020204" pitchFamily="34" charset="-122"/>
                <a:sym typeface="+mn-ea"/>
              </a:rPr>
              <a:t>第 </a:t>
            </a:r>
            <a:fld id="{9A0DB2DC-4C9A-4742-B13C-FB6460FD3503}" type="slidenum">
              <a:rPr lang="zh-CN" altLang="en-US">
                <a:solidFill>
                  <a:schemeClr val="dk1"/>
                </a:solidFill>
                <a:cs typeface="微软雅黑" panose="020B0503020204020204" pitchFamily="34" charset="-122"/>
                <a:sym typeface="+mn-ea"/>
              </a:rPr>
            </a:fld>
            <a:r>
              <a:rPr lang="zh-CN" altLang="en-US">
                <a:solidFill>
                  <a:schemeClr val="dk1"/>
                </a:solidFill>
                <a:cs typeface="微软雅黑" panose="020B0503020204020204" pitchFamily="34" charset="-122"/>
                <a:sym typeface="+mn-ea"/>
              </a:rPr>
              <a:t> 页 </a:t>
            </a:r>
            <a:r>
              <a:rPr lang="zh-CN" altLang="en-US">
                <a:solidFill>
                  <a:schemeClr val="dk1"/>
                </a:solidFill>
                <a:cs typeface="微软雅黑" panose="020B0503020204020204" pitchFamily="34" charset="-122"/>
                <a:sym typeface="+mn-ea"/>
              </a:rPr>
              <a:t>/ </a:t>
            </a:r>
            <a:r>
              <a:rPr lang="zh-CN" altLang="en-US">
                <a:solidFill>
                  <a:schemeClr val="dk1"/>
                </a:solidFill>
                <a:cs typeface="微软雅黑" panose="020B0503020204020204" pitchFamily="34" charset="-122"/>
                <a:sym typeface="+mn-ea"/>
              </a:rPr>
              <a:t>共 5 页</a:t>
            </a:r>
            <a:endParaRPr lang="zh-CN" altLang="en-US">
              <a:solidFill>
                <a:schemeClr val="dk1"/>
              </a:solidFill>
              <a:cs typeface="微软雅黑" panose="020B0503020204020204" pitchFamily="34" charset="-122"/>
              <a:sym typeface="+mn-ea"/>
            </a:endParaRPr>
          </a:p>
        </p:txBody>
      </p:sp>
      <p:pic>
        <p:nvPicPr>
          <p:cNvPr id="5" name="Picture 10" descr="http://pic002.cnblogs.com/images/2012/370211/2012102013352985.png"/>
          <p:cNvPicPr>
            <a:picLocks noChangeAspect="1" noChangeArrowheads="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6455594" y="3265335"/>
            <a:ext cx="3600400" cy="3892606"/>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23554"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3555"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进程</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23556" name="Rectangle 3"/>
          <p:cNvSpPr>
            <a:spLocks noGrp="1" noChangeArrowheads="1"/>
          </p:cNvSpPr>
          <p:nvPr>
            <p:ph type="body" idx="4294967295"/>
            <p:custDataLst>
              <p:tags r:id="rId4"/>
            </p:custDataLst>
          </p:nvPr>
        </p:nvSpPr>
        <p:spPr>
          <a:xfrm>
            <a:off x="395288" y="785794"/>
            <a:ext cx="8281987" cy="523638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用户进程</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PID –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系统中唯一</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空间布局</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每个用户进程有独立的用户空间</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每个用户进程有两个</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栈</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用户栈：位于用户空间中</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内核栈：位于内核空间中</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启动与退出</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入口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main</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退出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exit/return</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常用</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接口</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getpid</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getppid</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/fork/exec/daemon/exit/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atexit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waitpid</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/wait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1" end="1"/>
                                            </p:txEl>
                                          </p:spTgt>
                                        </p:tgtEl>
                                        <p:attrNameLst>
                                          <p:attrName>style.visibility</p:attrName>
                                        </p:attrNameLst>
                                      </p:cBhvr>
                                      <p:to>
                                        <p:strVal val="visible"/>
                                      </p:to>
                                    </p:set>
                                    <p:animEffect transition="in" filter="fade">
                                      <p:cBhvr>
                                        <p:cTn id="7" dur="500"/>
                                        <p:tgtEl>
                                          <p:spTgt spid="2355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56">
                                            <p:txEl>
                                              <p:pRg st="2" end="2"/>
                                            </p:txEl>
                                          </p:spTgt>
                                        </p:tgtEl>
                                        <p:attrNameLst>
                                          <p:attrName>style.visibility</p:attrName>
                                        </p:attrNameLst>
                                      </p:cBhvr>
                                      <p:to>
                                        <p:strVal val="visible"/>
                                      </p:to>
                                    </p:set>
                                    <p:animEffect transition="in" filter="fade">
                                      <p:cBhvr>
                                        <p:cTn id="12" dur="500"/>
                                        <p:tgtEl>
                                          <p:spTgt spid="2355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556">
                                            <p:txEl>
                                              <p:pRg st="3" end="3"/>
                                            </p:txEl>
                                          </p:spTgt>
                                        </p:tgtEl>
                                        <p:attrNameLst>
                                          <p:attrName>style.visibility</p:attrName>
                                        </p:attrNameLst>
                                      </p:cBhvr>
                                      <p:to>
                                        <p:strVal val="visible"/>
                                      </p:to>
                                    </p:set>
                                    <p:animEffect transition="in" filter="fade">
                                      <p:cBhvr>
                                        <p:cTn id="17" dur="500"/>
                                        <p:tgtEl>
                                          <p:spTgt spid="2355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4" end="4"/>
                                            </p:txEl>
                                          </p:spTgt>
                                        </p:tgtEl>
                                        <p:attrNameLst>
                                          <p:attrName>style.visibility</p:attrName>
                                        </p:attrNameLst>
                                      </p:cBhvr>
                                      <p:to>
                                        <p:strVal val="visible"/>
                                      </p:to>
                                    </p:set>
                                    <p:animEffect transition="in" filter="fade">
                                      <p:cBhvr>
                                        <p:cTn id="22" dur="500"/>
                                        <p:tgtEl>
                                          <p:spTgt spid="2355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556">
                                            <p:txEl>
                                              <p:pRg st="5" end="5"/>
                                            </p:txEl>
                                          </p:spTgt>
                                        </p:tgtEl>
                                        <p:attrNameLst>
                                          <p:attrName>style.visibility</p:attrName>
                                        </p:attrNameLst>
                                      </p:cBhvr>
                                      <p:to>
                                        <p:strVal val="visible"/>
                                      </p:to>
                                    </p:set>
                                    <p:animEffect transition="in" filter="fade">
                                      <p:cBhvr>
                                        <p:cTn id="27" dur="500"/>
                                        <p:tgtEl>
                                          <p:spTgt spid="2355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556">
                                            <p:txEl>
                                              <p:pRg st="6" end="6"/>
                                            </p:txEl>
                                          </p:spTgt>
                                        </p:tgtEl>
                                        <p:attrNameLst>
                                          <p:attrName>style.visibility</p:attrName>
                                        </p:attrNameLst>
                                      </p:cBhvr>
                                      <p:to>
                                        <p:strVal val="visible"/>
                                      </p:to>
                                    </p:set>
                                    <p:animEffect transition="in" filter="fade">
                                      <p:cBhvr>
                                        <p:cTn id="32" dur="500"/>
                                        <p:tgtEl>
                                          <p:spTgt spid="2355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556">
                                            <p:txEl>
                                              <p:pRg st="7" end="7"/>
                                            </p:txEl>
                                          </p:spTgt>
                                        </p:tgtEl>
                                        <p:attrNameLst>
                                          <p:attrName>style.visibility</p:attrName>
                                        </p:attrNameLst>
                                      </p:cBhvr>
                                      <p:to>
                                        <p:strVal val="visible"/>
                                      </p:to>
                                    </p:set>
                                    <p:animEffect transition="in" filter="fade">
                                      <p:cBhvr>
                                        <p:cTn id="37" dur="500"/>
                                        <p:tgtEl>
                                          <p:spTgt spid="2355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556">
                                            <p:txEl>
                                              <p:pRg st="8" end="8"/>
                                            </p:txEl>
                                          </p:spTgt>
                                        </p:tgtEl>
                                        <p:attrNameLst>
                                          <p:attrName>style.visibility</p:attrName>
                                        </p:attrNameLst>
                                      </p:cBhvr>
                                      <p:to>
                                        <p:strVal val="visible"/>
                                      </p:to>
                                    </p:set>
                                    <p:animEffect transition="in" filter="fade">
                                      <p:cBhvr>
                                        <p:cTn id="42" dur="500"/>
                                        <p:tgtEl>
                                          <p:spTgt spid="2355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556">
                                            <p:txEl>
                                              <p:pRg st="9" end="9"/>
                                            </p:txEl>
                                          </p:spTgt>
                                        </p:tgtEl>
                                        <p:attrNameLst>
                                          <p:attrName>style.visibility</p:attrName>
                                        </p:attrNameLst>
                                      </p:cBhvr>
                                      <p:to>
                                        <p:strVal val="visible"/>
                                      </p:to>
                                    </p:set>
                                    <p:animEffect transition="in" filter="fade">
                                      <p:cBhvr>
                                        <p:cTn id="47" dur="500"/>
                                        <p:tgtEl>
                                          <p:spTgt spid="2355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556">
                                            <p:txEl>
                                              <p:pRg st="10" end="10"/>
                                            </p:txEl>
                                          </p:spTgt>
                                        </p:tgtEl>
                                        <p:attrNameLst>
                                          <p:attrName>style.visibility</p:attrName>
                                        </p:attrNameLst>
                                      </p:cBhvr>
                                      <p:to>
                                        <p:strVal val="visible"/>
                                      </p:to>
                                    </p:set>
                                    <p:animEffect transition="in" filter="fade">
                                      <p:cBhvr>
                                        <p:cTn id="52" dur="500"/>
                                        <p:tgtEl>
                                          <p:spTgt spid="23556">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3556">
                                            <p:txEl>
                                              <p:pRg st="11" end="11"/>
                                            </p:txEl>
                                          </p:spTgt>
                                        </p:tgtEl>
                                        <p:attrNameLst>
                                          <p:attrName>style.visibility</p:attrName>
                                        </p:attrNameLst>
                                      </p:cBhvr>
                                      <p:to>
                                        <p:strVal val="visible"/>
                                      </p:to>
                                    </p:set>
                                    <p:animEffect transition="in" filter="fade">
                                      <p:cBhvr>
                                        <p:cTn id="57" dur="500"/>
                                        <p:tgtEl>
                                          <p:spTgt spid="2355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10"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defPPr>
              <a:defRPr lang="zh-CN"/>
            </a:defPPr>
            <a:lvl1pPr marL="0" algn="ctr" defTabSz="914400" rtl="0" eaLnBrk="1" latinLnBrk="0" hangingPunct="1">
              <a:defRPr sz="1000" kern="1200" dirty="0" smtClean="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defRPr/>
            </a:pPr>
            <a:r>
              <a:rPr lang="zh-CN" altLang="en-US">
                <a:solidFill>
                  <a:schemeClr val="dk1"/>
                </a:solidFill>
                <a:cs typeface="微软雅黑" panose="020B0503020204020204" pitchFamily="34" charset="-122"/>
                <a:sym typeface="+mn-ea"/>
              </a:rPr>
              <a:t>第 </a:t>
            </a:r>
            <a:fld id="{9A0DB2DC-4C9A-4742-B13C-FB6460FD3503}" type="slidenum">
              <a:rPr lang="zh-CN" altLang="en-US">
                <a:solidFill>
                  <a:schemeClr val="dk1"/>
                </a:solidFill>
                <a:cs typeface="微软雅黑" panose="020B0503020204020204" pitchFamily="34" charset="-122"/>
                <a:sym typeface="+mn-ea"/>
              </a:rPr>
            </a:fld>
            <a:r>
              <a:rPr lang="zh-CN" altLang="en-US">
                <a:solidFill>
                  <a:schemeClr val="dk1"/>
                </a:solidFill>
                <a:cs typeface="微软雅黑" panose="020B0503020204020204" pitchFamily="34" charset="-122"/>
                <a:sym typeface="+mn-ea"/>
              </a:rPr>
              <a:t> 页 </a:t>
            </a:r>
            <a:r>
              <a:rPr lang="zh-CN" altLang="en-US">
                <a:solidFill>
                  <a:schemeClr val="dk1"/>
                </a:solidFill>
                <a:cs typeface="微软雅黑" panose="020B0503020204020204" pitchFamily="34" charset="-122"/>
                <a:sym typeface="+mn-ea"/>
              </a:rPr>
              <a:t>/ </a:t>
            </a:r>
            <a:r>
              <a:rPr lang="zh-CN" altLang="en-US">
                <a:solidFill>
                  <a:schemeClr val="dk1"/>
                </a:solidFill>
                <a:cs typeface="微软雅黑" panose="020B0503020204020204" pitchFamily="34" charset="-122"/>
                <a:sym typeface="+mn-ea"/>
              </a:rPr>
              <a:t>共 5 页</a:t>
            </a:r>
            <a:endParaRPr lang="zh-CN" altLang="en-US">
              <a:solidFill>
                <a:schemeClr val="dk1"/>
              </a:solidFill>
              <a:cs typeface="微软雅黑" panose="020B0503020204020204" pitchFamily="34" charset="-122"/>
              <a:sym typeface="+mn-ea"/>
            </a:endParaRPr>
          </a:p>
        </p:txBody>
      </p:sp>
      <p:pic>
        <p:nvPicPr>
          <p:cNvPr id="5" name="Picture 15" descr="http://img5.ph.126.net/kHaIbtND3-9cAwt1Dl9YIA==/2763521321362538465.jpg"/>
          <p:cNvPicPr>
            <a:picLocks noChangeAspect="1" noChangeArrowheads="1"/>
          </p:cNvPicPr>
          <p:nvPr>
            <p:custDataLst>
              <p:tags r:id="rId4"/>
            </p:custDataLst>
          </p:nvPr>
        </p:nvPicPr>
        <p:blipFill>
          <a:blip r:embed="rId5">
            <a:extLst>
              <a:ext uri="{28A0092B-C50C-407E-A947-70E740481C1C}">
                <a14:useLocalDpi xmlns:a14="http://schemas.microsoft.com/office/drawing/2010/main" val="0"/>
              </a:ext>
            </a:extLst>
          </a:blip>
          <a:srcRect/>
          <a:stretch>
            <a:fillRect/>
          </a:stretch>
        </p:blipFill>
        <p:spPr bwMode="auto">
          <a:xfrm>
            <a:off x="1071538" y="1071546"/>
            <a:ext cx="6972393" cy="4752528"/>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23554"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3555"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进程</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23556"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用户进程</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进程结束</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什么情况进程会结束</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a:buClrTx/>
              <a:buSzTx/>
              <a:buFontTx/>
              <a:buAutoNum type="arabicPeriod"/>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进程</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运行结束（</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return</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或</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exit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正常退出</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a:buClrTx/>
              <a:buSzTx/>
              <a:buFontTx/>
              <a:buAutoNum type="arabicPeriod"/>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其他进程向该进程发送可导致进程退出的</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信号</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a:buClrTx/>
              <a:buSzTx/>
              <a:buFontTx/>
              <a:buAutoNum type="arabicPeriod"/>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进程本身代码错误导致</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进程退出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异常退出</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a:buClrTx/>
              <a:buSzTx/>
              <a:buFontTx/>
              <a:buAutoNum type="arabicPeriod"/>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系统内核的问题，导致进程</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退出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异常退出</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a:buClrTx/>
              <a:buSzTx/>
              <a:buFontTx/>
              <a:buAutoNum type="arabicPeriod"/>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除了</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进程正常运行结束退出之外，</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进程</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结束</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的</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直接原因都是</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“信号”</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导致异常退出的</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信号</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a:buClrTx/>
              <a:buSzTx/>
              <a:buFontTx/>
              <a:buAutoNum type="arabicPeriod"/>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SIGABRT/SIGFPE/SIGSEGV</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a:buClrTx/>
              <a:buSzTx/>
              <a:buFontTx/>
              <a:buAutoNum type="arabicPeriod"/>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并非所有信号都会导致异常</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退出</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Coredumped</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a:buClrTx/>
              <a:buSzTx/>
              <a:buFontTx/>
              <a:buAutoNum type="arabicPeriod"/>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进程被终止之前，进程的内存映像的快照</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a:buClrTx/>
              <a:buSzTx/>
              <a:buFontTx/>
              <a:buAutoNum type="arabicPeriod"/>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并非所有信号都会导致</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Coredumped</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a:buClrTx/>
              <a:buSzTx/>
              <a:buFontTx/>
              <a:buAutoNum type="arabicPeriod"/>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Coredumped</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文件的位置cat /proc/sys/kernel/core_pattern</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556">
                                            <p:txEl>
                                              <p:pRg st="8" end="8"/>
                                            </p:txEl>
                                          </p:spTgt>
                                        </p:tgtEl>
                                        <p:attrNameLst>
                                          <p:attrName>style.visibility</p:attrName>
                                        </p:attrNameLst>
                                      </p:cBhvr>
                                      <p:to>
                                        <p:strVal val="visible"/>
                                      </p:to>
                                    </p:set>
                                    <p:animEffect transition="in" filter="fade">
                                      <p:cBhvr>
                                        <p:cTn id="21" dur="500"/>
                                        <p:tgtEl>
                                          <p:spTgt spid="23556">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3556">
                                            <p:txEl>
                                              <p:pRg st="9" end="9"/>
                                            </p:txEl>
                                          </p:spTgt>
                                        </p:tgtEl>
                                        <p:attrNameLst>
                                          <p:attrName>style.visibility</p:attrName>
                                        </p:attrNameLst>
                                      </p:cBhvr>
                                      <p:to>
                                        <p:strVal val="visible"/>
                                      </p:to>
                                    </p:set>
                                    <p:animEffect transition="in" filter="fade">
                                      <p:cBhvr>
                                        <p:cTn id="24" dur="500"/>
                                        <p:tgtEl>
                                          <p:spTgt spid="23556">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3556">
                                            <p:txEl>
                                              <p:pRg st="10" end="10"/>
                                            </p:txEl>
                                          </p:spTgt>
                                        </p:tgtEl>
                                        <p:attrNameLst>
                                          <p:attrName>style.visibility</p:attrName>
                                        </p:attrNameLst>
                                      </p:cBhvr>
                                      <p:to>
                                        <p:strVal val="visible"/>
                                      </p:to>
                                    </p:set>
                                    <p:animEffect transition="in" filter="fade">
                                      <p:cBhvr>
                                        <p:cTn id="27" dur="500"/>
                                        <p:tgtEl>
                                          <p:spTgt spid="23556">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3556">
                                            <p:txEl>
                                              <p:pRg st="11" end="11"/>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3556">
                                            <p:txEl>
                                              <p:pRg st="12" end="12"/>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3556">
                                            <p:txEl>
                                              <p:pRg st="13" end="13"/>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355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a:buClrTx/>
              <a:buSzTx/>
              <a:buFontTx/>
            </a:pPr>
            <a:r>
              <a:rPr lang="en-US" altLang="zh-CN" kern="1200" dirty="0" err="1" smtClean="0">
                <a:solidFill>
                  <a:schemeClr val="accent1"/>
                </a:solidFill>
                <a:latin typeface="微软雅黑" panose="020B0503020204020204" pitchFamily="34" charset="-122"/>
                <a:cs typeface="微软雅黑" panose="020B0503020204020204" pitchFamily="34" charset="-122"/>
                <a:sym typeface="+mn-ea"/>
              </a:rPr>
              <a:t>Coredump</a:t>
            </a:r>
            <a:r>
              <a:rPr lang="en-US" altLang="zh-CN" kern="1200" dirty="0" err="1" smtClean="0">
                <a:solidFill>
                  <a:schemeClr val="accent1"/>
                </a:solidFill>
                <a:latin typeface="微软雅黑" panose="020B0503020204020204" pitchFamily="34" charset="-122"/>
                <a:cs typeface="微软雅黑" panose="020B0503020204020204" pitchFamily="34" charset="-122"/>
                <a:sym typeface="+mn-ea"/>
              </a:rPr>
              <a:t>示例</a:t>
            </a:r>
            <a:endParaRPr lang="en-US" altLang="zh-CN" kern="1200" dirty="0" err="1" smtClean="0">
              <a:solidFill>
                <a:schemeClr val="accent1"/>
              </a:solidFill>
              <a:latin typeface="微软雅黑" panose="020B0503020204020204" pitchFamily="34" charset="-122"/>
              <a:cs typeface="微软雅黑" panose="020B0503020204020204" pitchFamily="34" charset="-122"/>
              <a:sym typeface="+mn-ea"/>
            </a:endParaRPr>
          </a:p>
        </p:txBody>
      </p:sp>
      <p:sp>
        <p:nvSpPr>
          <p:cNvPr id="4"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defPPr>
              <a:defRPr lang="zh-CN"/>
            </a:defPPr>
            <a:lvl1pPr marL="0" algn="ctr" defTabSz="914400" rtl="0" eaLnBrk="1" latinLnBrk="0" hangingPunct="1">
              <a:defRPr sz="1000" kern="1200" dirty="0" smtClean="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defRPr/>
            </a:pPr>
            <a:r>
              <a:rPr lang="zh-CN" altLang="en-US">
                <a:solidFill>
                  <a:schemeClr val="dk1"/>
                </a:solidFill>
                <a:cs typeface="微软雅黑" panose="020B0503020204020204" pitchFamily="34" charset="-122"/>
                <a:sym typeface="+mn-ea"/>
              </a:rPr>
              <a:t>第 </a:t>
            </a:r>
            <a:fld id="{9A0DB2DC-4C9A-4742-B13C-FB6460FD3503}" type="slidenum">
              <a:rPr lang="zh-CN" altLang="en-US">
                <a:solidFill>
                  <a:schemeClr val="dk1"/>
                </a:solidFill>
                <a:cs typeface="微软雅黑" panose="020B0503020204020204" pitchFamily="34" charset="-122"/>
                <a:sym typeface="+mn-ea"/>
              </a:rPr>
            </a:fld>
            <a:r>
              <a:rPr lang="zh-CN" altLang="en-US">
                <a:solidFill>
                  <a:schemeClr val="dk1"/>
                </a:solidFill>
                <a:cs typeface="微软雅黑" panose="020B0503020204020204" pitchFamily="34" charset="-122"/>
                <a:sym typeface="+mn-ea"/>
              </a:rPr>
              <a:t> 页 </a:t>
            </a:r>
            <a:r>
              <a:rPr lang="zh-CN" altLang="en-US">
                <a:solidFill>
                  <a:schemeClr val="dk1"/>
                </a:solidFill>
                <a:cs typeface="微软雅黑" panose="020B0503020204020204" pitchFamily="34" charset="-122"/>
                <a:sym typeface="+mn-ea"/>
              </a:rPr>
              <a:t>/ </a:t>
            </a:r>
            <a:r>
              <a:rPr lang="zh-CN" altLang="en-US">
                <a:solidFill>
                  <a:schemeClr val="dk1"/>
                </a:solidFill>
                <a:cs typeface="微软雅黑" panose="020B0503020204020204" pitchFamily="34" charset="-122"/>
                <a:sym typeface="+mn-ea"/>
              </a:rPr>
              <a:t>共 5 页</a:t>
            </a:r>
            <a:endParaRPr lang="zh-CN" altLang="en-US">
              <a:solidFill>
                <a:schemeClr val="dk1"/>
              </a:solidFill>
              <a:cs typeface="微软雅黑" panose="020B0503020204020204" pitchFamily="34" charset="-122"/>
              <a:sym typeface="+mn-ea"/>
            </a:endParaRPr>
          </a:p>
        </p:txBody>
      </p:sp>
      <p:pic>
        <p:nvPicPr>
          <p:cNvPr id="5" name="图片 4" descr="coredump-code.PNG"/>
          <p:cNvPicPr>
            <a:picLocks noChangeAspect="1"/>
          </p:cNvPicPr>
          <p:nvPr/>
        </p:nvPicPr>
        <p:blipFill>
          <a:blip r:embed="rId4"/>
          <a:stretch>
            <a:fillRect/>
          </a:stretch>
        </p:blipFill>
        <p:spPr>
          <a:xfrm>
            <a:off x="-180528" y="828666"/>
            <a:ext cx="4083763" cy="4786346"/>
          </a:xfrm>
          <a:prstGeom prst="rect">
            <a:avLst/>
          </a:prstGeom>
        </p:spPr>
      </p:pic>
      <p:pic>
        <p:nvPicPr>
          <p:cNvPr id="6" name="图片 5" descr="coredump.PNG"/>
          <p:cNvPicPr>
            <a:picLocks noChangeAspect="1"/>
          </p:cNvPicPr>
          <p:nvPr/>
        </p:nvPicPr>
        <p:blipFill>
          <a:blip r:embed="rId5"/>
          <a:stretch>
            <a:fillRect/>
          </a:stretch>
        </p:blipFill>
        <p:spPr>
          <a:xfrm>
            <a:off x="4000496" y="785794"/>
            <a:ext cx="8486514" cy="4786346"/>
          </a:xfrm>
          <a:prstGeom prst="rect">
            <a:avLst/>
          </a:prstGeom>
        </p:spPr>
      </p:pic>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122" name="Rectangle 5"/>
          <p:cNvSpPr>
            <a:spLocks noGrp="1" noChangeArrowheads="1"/>
          </p:cNvSpPr>
          <p:nvPr>
            <p:ph type="body" idx="4294967295"/>
            <p:custDataLst>
              <p:tags r:id="rId3"/>
            </p:custDataLst>
          </p:nvPr>
        </p:nvSpPr>
        <p:spPr>
          <a:xfrm>
            <a:off x="3441402" y="2694657"/>
            <a:ext cx="2588618" cy="2822575"/>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marL="294005" lvl="0" indent="-294005" algn="l" defTabSz="784225" eaLnBrk="1" hangingPunct="1">
              <a:lnSpc>
                <a:spcPct val="135000"/>
              </a:lnSpc>
              <a:buSzTx/>
              <a:buFontTx/>
              <a:buNone/>
            </a:pPr>
            <a:r>
              <a:rPr lang="zh-CN" altLang="en-US" sz="2100" kern="1200" dirty="0" smtClean="0">
                <a:solidFill>
                  <a:schemeClr val="dk1"/>
                </a:solidFill>
                <a:latin typeface="微软雅黑" panose="020B0503020204020204" pitchFamily="34" charset="-122"/>
                <a:cs typeface="微软雅黑" panose="020B0503020204020204" pitchFamily="34" charset="-122"/>
                <a:sym typeface="+mn-ea"/>
              </a:rPr>
              <a:t>操作系统介绍</a:t>
            </a:r>
            <a:endParaRPr lang="zh-CN" altLang="en-US" sz="2100" kern="1200" dirty="0" smtClean="0">
              <a:solidFill>
                <a:schemeClr val="dk1"/>
              </a:solidFill>
              <a:latin typeface="微软雅黑" panose="020B0503020204020204" pitchFamily="34" charset="-122"/>
              <a:cs typeface="微软雅黑" panose="020B0503020204020204" pitchFamily="34" charset="-122"/>
              <a:sym typeface="+mn-ea"/>
            </a:endParaRPr>
          </a:p>
          <a:p>
            <a:pPr marL="294005" lvl="0" indent="-294005" algn="l" defTabSz="784225" eaLnBrk="1" hangingPunct="1">
              <a:lnSpc>
                <a:spcPct val="135000"/>
              </a:lnSpc>
              <a:buSzTx/>
              <a:buFontTx/>
              <a:buNone/>
            </a:pPr>
            <a:r>
              <a:rPr lang="zh-CN" altLang="en-US" sz="2100" kern="1200" dirty="0" smtClean="0">
                <a:solidFill>
                  <a:schemeClr val="dk1"/>
                </a:solidFill>
                <a:latin typeface="微软雅黑" panose="020B0503020204020204" pitchFamily="34" charset="-122"/>
                <a:cs typeface="微软雅黑" panose="020B0503020204020204" pitchFamily="34" charset="-122"/>
                <a:sym typeface="+mn-ea"/>
              </a:rPr>
              <a:t>Linux</a:t>
            </a:r>
            <a:r>
              <a:rPr lang="zh-CN" altLang="en-US" sz="2100" kern="1200" dirty="0" smtClean="0">
                <a:solidFill>
                  <a:schemeClr val="dk1"/>
                </a:solidFill>
                <a:latin typeface="微软雅黑" panose="020B0503020204020204" pitchFamily="34" charset="-122"/>
                <a:cs typeface="微软雅黑" panose="020B0503020204020204" pitchFamily="34" charset="-122"/>
                <a:sym typeface="+mn-ea"/>
              </a:rPr>
              <a:t>介绍</a:t>
            </a:r>
            <a:endParaRPr lang="zh-CN" altLang="en-US" sz="2100" kern="1200" dirty="0" smtClean="0">
              <a:solidFill>
                <a:schemeClr val="dk1"/>
              </a:solidFill>
              <a:latin typeface="微软雅黑" panose="020B0503020204020204" pitchFamily="34" charset="-122"/>
              <a:cs typeface="微软雅黑" panose="020B0503020204020204" pitchFamily="34" charset="-122"/>
              <a:sym typeface="+mn-ea"/>
            </a:endParaRPr>
          </a:p>
          <a:p>
            <a:pPr marL="294005" lvl="0" indent="-294005" algn="l" defTabSz="784225" eaLnBrk="1" hangingPunct="1">
              <a:lnSpc>
                <a:spcPct val="135000"/>
              </a:lnSpc>
              <a:buSzTx/>
              <a:buFontTx/>
              <a:buNone/>
            </a:pPr>
            <a:endParaRPr lang="zh-CN" altLang="en-US" sz="2100" kern="1200" dirty="0" smtClean="0">
              <a:solidFill>
                <a:schemeClr val="dk1"/>
              </a:solidFill>
              <a:latin typeface="微软雅黑" panose="020B0503020204020204" pitchFamily="34" charset="-122"/>
              <a:cs typeface="微软雅黑" panose="020B0503020204020204" pitchFamily="34" charset="-122"/>
              <a:sym typeface="+mn-ea"/>
            </a:endParaRPr>
          </a:p>
        </p:txBody>
      </p:sp>
      <p:sp>
        <p:nvSpPr>
          <p:cNvPr id="5123" name="Rectangle 6"/>
          <p:cNvSpPr>
            <a:spLocks noChangeArrowheads="1"/>
          </p:cNvSpPr>
          <p:nvPr>
            <p:custDataLst>
              <p:tags r:id="rId4"/>
            </p:custDataLst>
          </p:nvPr>
        </p:nvSpPr>
        <p:spPr bwMode="auto">
          <a:xfrm>
            <a:off x="3131840" y="2910557"/>
            <a:ext cx="193675" cy="193675"/>
          </a:xfrm>
          <a:prstGeom prst="rect">
            <a:avLst/>
          </a:prstGeom>
          <a:solidFill>
            <a:srgbClr val="8000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sp>
        <p:nvSpPr>
          <p:cNvPr id="5124" name="Rectangle 7"/>
          <p:cNvSpPr>
            <a:spLocks noChangeArrowheads="1"/>
          </p:cNvSpPr>
          <p:nvPr>
            <p:custDataLst>
              <p:tags r:id="rId5"/>
            </p:custDataLst>
          </p:nvPr>
        </p:nvSpPr>
        <p:spPr bwMode="auto">
          <a:xfrm>
            <a:off x="3131840" y="3396332"/>
            <a:ext cx="193675" cy="193675"/>
          </a:xfrm>
          <a:prstGeom prst="rect">
            <a:avLst/>
          </a:prstGeom>
          <a:solidFill>
            <a:srgbClr val="FF99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custDataLst>
              <p:tags r:id="rId6"/>
            </p:custDataLst>
          </p:nvPr>
        </p:nvPicPr>
        <p:blipFill>
          <a:blip r:embed="rId7">
            <a:extLst>
              <a:ext uri="{28A0092B-C50C-407E-A947-70E740481C1C}">
                <a14:useLocalDpi xmlns:a14="http://schemas.microsoft.com/office/drawing/2010/main" val="0"/>
              </a:ext>
            </a:extLst>
          </a:blip>
          <a:srcRect/>
          <a:stretch>
            <a:fillRect/>
          </a:stretch>
        </p:blipFill>
        <p:spPr bwMode="auto">
          <a:xfrm>
            <a:off x="2339752" y="1628800"/>
            <a:ext cx="4235152" cy="1112359"/>
          </a:xfrm>
          <a:prstGeom prst="rect">
            <a:avLst/>
          </a:prstGeom>
          <a:noFill/>
          <a:ln>
            <a:noFill/>
          </a:ln>
          <a:effectLst>
            <a:glow rad="139700">
              <a:schemeClr val="accent5">
                <a:satMod val="175000"/>
                <a:alpha val="40000"/>
              </a:schemeClr>
            </a:glow>
            <a:outerShdw dist="35921" dir="2700000" algn="ctr" rotWithShape="0">
              <a:schemeClr val="l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8"/>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23554"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3555"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进程</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23556"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僵尸进程</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产生条件</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一个进程结束了，但是他的父进程没有等待</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调用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wait /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waitpid</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他， 那么他将变成一个僵尸进程。</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危害</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进程资源的泄露</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避免办法</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父进程通过</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wait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和</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waitpid</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等函数等待子进程结束。（可以用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signal</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函数为</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SIGCHLD</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注册</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handler</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，因为子进程结束后， 父进程会收到该信号，可以在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handler</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中调用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wait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回收。）</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signal</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SIGCHLD,SIG_IGN</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通知内核，自己对子进程的结束不感兴趣，那么子进程结束后，内核会回收。</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27650"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7651"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进程</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27652" name="Rectangle 3"/>
          <p:cNvSpPr>
            <a:spLocks noGrp="1" noChangeArrowheads="1"/>
          </p:cNvSpPr>
          <p:nvPr>
            <p:ph type="body" idx="4294967295"/>
            <p:custDataLst>
              <p:tags r:id="rId4"/>
            </p:custDataLst>
          </p:nvPr>
        </p:nvSpPr>
        <p:spPr>
          <a:xfrm>
            <a:off x="395288" y="1124744"/>
            <a:ext cx="8281987" cy="5733256"/>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为什么需要进程间通信？</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互斥同步</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信号量</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P</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操作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&amp; V</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操作</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数据</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交换</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共享内存</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多个进程共享相同的内存区域</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变化立即生效</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Domain socket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使用</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socket API – AF_UNIX</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性能优于网络</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socket</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消息队列</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sp>
        <p:nvSpPr>
          <p:cNvPr id="27655" name="AutoShape 11" descr="exchanging"/>
          <p:cNvSpPr>
            <a:spLocks noChangeAspect="1" noChangeArrowheads="1"/>
          </p:cNvSpPr>
          <p:nvPr>
            <p:custDataLst>
              <p:tags r:id="rId5"/>
            </p:custDataLst>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sp>
        <p:nvSpPr>
          <p:cNvPr id="27656" name="AutoShape 13" descr="exchanging"/>
          <p:cNvSpPr>
            <a:spLocks noChangeAspect="1" noChangeArrowheads="1"/>
          </p:cNvSpPr>
          <p:nvPr>
            <p:custDataLst>
              <p:tags r:id="rId6"/>
            </p:custDataLst>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sp>
        <p:nvSpPr>
          <p:cNvPr id="27657" name="AutoShape 15" descr="exchanging"/>
          <p:cNvSpPr>
            <a:spLocks noChangeAspect="1" noChangeArrowheads="1"/>
          </p:cNvSpPr>
          <p:nvPr>
            <p:custDataLst>
              <p:tags r:id="rId7"/>
            </p:custDataLst>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2">
                                            <p:txEl>
                                              <p:pRg st="1" end="1"/>
                                            </p:txEl>
                                          </p:spTgt>
                                        </p:tgtEl>
                                        <p:attrNameLst>
                                          <p:attrName>style.visibility</p:attrName>
                                        </p:attrNameLst>
                                      </p:cBhvr>
                                      <p:to>
                                        <p:strVal val="visible"/>
                                      </p:to>
                                    </p:set>
                                    <p:animEffect transition="in" filter="fade">
                                      <p:cBhvr>
                                        <p:cTn id="7" dur="500"/>
                                        <p:tgtEl>
                                          <p:spTgt spid="2765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2">
                                            <p:txEl>
                                              <p:pRg st="2" end="2"/>
                                            </p:txEl>
                                          </p:spTgt>
                                        </p:tgtEl>
                                        <p:attrNameLst>
                                          <p:attrName>style.visibility</p:attrName>
                                        </p:attrNameLst>
                                      </p:cBhvr>
                                      <p:to>
                                        <p:strVal val="visible"/>
                                      </p:to>
                                    </p:set>
                                    <p:animEffect transition="in" filter="fade">
                                      <p:cBhvr>
                                        <p:cTn id="10" dur="500"/>
                                        <p:tgtEl>
                                          <p:spTgt spid="2765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2">
                                            <p:txEl>
                                              <p:pRg st="3" end="3"/>
                                            </p:txEl>
                                          </p:spTgt>
                                        </p:tgtEl>
                                        <p:attrNameLst>
                                          <p:attrName>style.visibility</p:attrName>
                                        </p:attrNameLst>
                                      </p:cBhvr>
                                      <p:to>
                                        <p:strVal val="visible"/>
                                      </p:to>
                                    </p:set>
                                    <p:animEffect transition="in" filter="fade">
                                      <p:cBhvr>
                                        <p:cTn id="13" dur="500"/>
                                        <p:tgtEl>
                                          <p:spTgt spid="2765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652">
                                            <p:txEl>
                                              <p:pRg st="4" end="4"/>
                                            </p:txEl>
                                          </p:spTgt>
                                        </p:tgtEl>
                                        <p:attrNameLst>
                                          <p:attrName>style.visibility</p:attrName>
                                        </p:attrNameLst>
                                      </p:cBhvr>
                                      <p:to>
                                        <p:strVal val="visible"/>
                                      </p:to>
                                    </p:set>
                                    <p:animEffect transition="in" filter="fade">
                                      <p:cBhvr>
                                        <p:cTn id="18" dur="500"/>
                                        <p:tgtEl>
                                          <p:spTgt spid="2765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7652">
                                            <p:txEl>
                                              <p:pRg st="5" end="5"/>
                                            </p:txEl>
                                          </p:spTgt>
                                        </p:tgtEl>
                                        <p:attrNameLst>
                                          <p:attrName>style.visibility</p:attrName>
                                        </p:attrNameLst>
                                      </p:cBhvr>
                                      <p:to>
                                        <p:strVal val="visible"/>
                                      </p:to>
                                    </p:set>
                                    <p:animEffect transition="in" filter="fade">
                                      <p:cBhvr>
                                        <p:cTn id="21" dur="500"/>
                                        <p:tgtEl>
                                          <p:spTgt spid="2765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7652">
                                            <p:txEl>
                                              <p:pRg st="6" end="6"/>
                                            </p:txEl>
                                          </p:spTgt>
                                        </p:tgtEl>
                                        <p:attrNameLst>
                                          <p:attrName>style.visibility</p:attrName>
                                        </p:attrNameLst>
                                      </p:cBhvr>
                                      <p:to>
                                        <p:strVal val="visible"/>
                                      </p:to>
                                    </p:set>
                                    <p:animEffect transition="in" filter="fade">
                                      <p:cBhvr>
                                        <p:cTn id="24" dur="500"/>
                                        <p:tgtEl>
                                          <p:spTgt spid="27652">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7652">
                                            <p:txEl>
                                              <p:pRg st="7" end="7"/>
                                            </p:txEl>
                                          </p:spTgt>
                                        </p:tgtEl>
                                        <p:attrNameLst>
                                          <p:attrName>style.visibility</p:attrName>
                                        </p:attrNameLst>
                                      </p:cBhvr>
                                      <p:to>
                                        <p:strVal val="visible"/>
                                      </p:to>
                                    </p:set>
                                    <p:animEffect transition="in" filter="fade">
                                      <p:cBhvr>
                                        <p:cTn id="27" dur="500"/>
                                        <p:tgtEl>
                                          <p:spTgt spid="27652">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7652">
                                            <p:txEl>
                                              <p:pRg st="8" end="8"/>
                                            </p:txEl>
                                          </p:spTgt>
                                        </p:tgtEl>
                                        <p:attrNameLst>
                                          <p:attrName>style.visibility</p:attrName>
                                        </p:attrNameLst>
                                      </p:cBhvr>
                                      <p:to>
                                        <p:strVal val="visible"/>
                                      </p:to>
                                    </p:set>
                                    <p:animEffect transition="in" filter="fade">
                                      <p:cBhvr>
                                        <p:cTn id="30" dur="500"/>
                                        <p:tgtEl>
                                          <p:spTgt spid="27652">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7652">
                                            <p:txEl>
                                              <p:pRg st="9" end="9"/>
                                            </p:txEl>
                                          </p:spTgt>
                                        </p:tgtEl>
                                        <p:attrNameLst>
                                          <p:attrName>style.visibility</p:attrName>
                                        </p:attrNameLst>
                                      </p:cBhvr>
                                      <p:to>
                                        <p:strVal val="visible"/>
                                      </p:to>
                                    </p:set>
                                    <p:animEffect transition="in" filter="fade">
                                      <p:cBhvr>
                                        <p:cTn id="33" dur="500"/>
                                        <p:tgtEl>
                                          <p:spTgt spid="27652">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7652">
                                            <p:txEl>
                                              <p:pRg st="10" end="10"/>
                                            </p:txEl>
                                          </p:spTgt>
                                        </p:tgtEl>
                                        <p:attrNameLst>
                                          <p:attrName>style.visibility</p:attrName>
                                        </p:attrNameLst>
                                      </p:cBhvr>
                                      <p:to>
                                        <p:strVal val="visible"/>
                                      </p:to>
                                    </p:set>
                                    <p:animEffect transition="in" filter="fade">
                                      <p:cBhvr>
                                        <p:cTn id="36" dur="500"/>
                                        <p:tgtEl>
                                          <p:spTgt spid="27652">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7652">
                                            <p:txEl>
                                              <p:pRg st="11" end="11"/>
                                            </p:txEl>
                                          </p:spTgt>
                                        </p:tgtEl>
                                        <p:attrNameLst>
                                          <p:attrName>style.visibility</p:attrName>
                                        </p:attrNameLst>
                                      </p:cBhvr>
                                      <p:to>
                                        <p:strVal val="visible"/>
                                      </p:to>
                                    </p:set>
                                    <p:animEffect transition="in" filter="fade">
                                      <p:cBhvr>
                                        <p:cTn id="39" dur="500"/>
                                        <p:tgtEl>
                                          <p:spTgt spid="2765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29698"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9699"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进程间通讯</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29700" name="Rectangle 3"/>
          <p:cNvSpPr>
            <a:spLocks noGrp="1" noChangeArrowheads="1"/>
          </p:cNvSpPr>
          <p:nvPr>
            <p:ph type="body" idx="4294967295"/>
          </p:nvPr>
        </p:nvSpPr>
        <p:spPr>
          <a:xfrm>
            <a:off x="395288" y="1124744"/>
            <a:ext cx="8425184"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使用注意（信号量、共享内存）</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接口</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man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接口函数</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POSIX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vs</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 SYSTEM-V</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对象持续性</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内核持续性</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问题：有什么作用？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unlink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vs</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close</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close</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：表示本进程</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已经不再使用该</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对象。对象还存在，不会被删除。</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unlink</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：表示该对象需要被删除。所有</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进程</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都不再使用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该对象后</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，它将</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被删除</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编译</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Librt</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库：</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lrt</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pP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p:txBody>
      </p:sp>
      <p:graphicFrame>
        <p:nvGraphicFramePr>
          <p:cNvPr id="7" name="表格 6"/>
          <p:cNvGraphicFramePr>
            <a:graphicFrameLocks noGrp="1"/>
          </p:cNvGraphicFramePr>
          <p:nvPr/>
        </p:nvGraphicFramePr>
        <p:xfrm>
          <a:off x="7020272" y="5301208"/>
          <a:ext cx="5462631" cy="4064371"/>
        </p:xfrm>
        <a:graphic>
          <a:graphicData uri="http://schemas.openxmlformats.org/drawingml/2006/table">
            <a:tbl>
              <a:tblPr/>
              <a:tblGrid>
                <a:gridCol w="1045860"/>
                <a:gridCol w="1767806"/>
                <a:gridCol w="1668985"/>
                <a:gridCol w="979980"/>
              </a:tblGrid>
              <a:tr h="362710">
                <a:tc>
                  <a:txBody>
                    <a:bodyPr/>
                    <a:lstStyle/>
                    <a:p>
                      <a:pPr algn="l" rtl="0" fontAlgn="ctr"/>
                      <a:r>
                        <a:rPr lang="en-US" sz="1100" b="1" i="0" u="none" strike="noStrike" dirty="0">
                          <a:solidFill>
                            <a:srgbClr val="000000"/>
                          </a:solidFill>
                          <a:latin typeface="微软雅黑" panose="020B0503020204020204" pitchFamily="34" charset="-122"/>
                          <a:ea typeface="微软雅黑" panose="020B0503020204020204" pitchFamily="34" charset="-122"/>
                        </a:rPr>
                        <a:t>Interface</a:t>
                      </a:r>
                      <a:endParaRPr lang="en-US" sz="1100" b="1" i="0" u="none" strike="noStrike" dirty="0">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BE0E3"/>
                    </a:solidFill>
                  </a:tcPr>
                </a:tc>
                <a:tc>
                  <a:txBody>
                    <a:bodyPr/>
                    <a:lstStyle/>
                    <a:p>
                      <a:pPr algn="l" rtl="0" fontAlgn="ctr"/>
                      <a:r>
                        <a:rPr lang="en-US" sz="1100" b="1" i="0" u="none" strike="noStrike" dirty="0">
                          <a:solidFill>
                            <a:srgbClr val="000000"/>
                          </a:solidFill>
                          <a:latin typeface="微软雅黑" panose="020B0503020204020204" pitchFamily="34" charset="-122"/>
                          <a:ea typeface="微软雅黑" panose="020B0503020204020204" pitchFamily="34" charset="-122"/>
                        </a:rPr>
                        <a:t>Semaphores</a:t>
                      </a:r>
                      <a:endParaRPr lang="en-US" sz="1100" b="1" i="0" u="none" strike="noStrike" dirty="0">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rtl="0" fontAlgn="ctr"/>
                      <a:r>
                        <a:rPr lang="en-US" sz="1100" b="1" i="0" u="none" strike="noStrike">
                          <a:solidFill>
                            <a:srgbClr val="000000"/>
                          </a:solidFill>
                          <a:latin typeface="微软雅黑" panose="020B0503020204020204" pitchFamily="34" charset="-122"/>
                          <a:ea typeface="微软雅黑" panose="020B0503020204020204" pitchFamily="34" charset="-122"/>
                        </a:rPr>
                        <a:t>Shared memory</a:t>
                      </a:r>
                      <a:endParaRPr lang="en-US" sz="1100" b="1"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rtl="0" fontAlgn="ctr"/>
                      <a:r>
                        <a:rPr lang="en-US" sz="1100" b="1" i="0" u="none" strike="noStrike">
                          <a:solidFill>
                            <a:srgbClr val="000000"/>
                          </a:solidFill>
                          <a:latin typeface="微软雅黑" panose="020B0503020204020204" pitchFamily="34" charset="-122"/>
                          <a:ea typeface="微软雅黑" panose="020B0503020204020204" pitchFamily="34" charset="-122"/>
                        </a:rPr>
                        <a:t>Message Queue</a:t>
                      </a:r>
                      <a:endParaRPr lang="en-US" sz="1100" b="1"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D9D9"/>
                    </a:solidFill>
                  </a:tcPr>
                </a:tc>
              </a:tr>
              <a:tr h="264160">
                <a:tc>
                  <a:txBody>
                    <a:bodyPr/>
                    <a:lstStyle/>
                    <a:p>
                      <a:pPr algn="l" rtl="0" fontAlgn="ctr"/>
                      <a:r>
                        <a:rPr lang="zh-CN" altLang="en-US" sz="1100" b="1" i="0" u="none" strike="noStrike">
                          <a:solidFill>
                            <a:srgbClr val="000000"/>
                          </a:solidFill>
                          <a:latin typeface="微软雅黑" panose="020B0503020204020204" pitchFamily="34" charset="-122"/>
                          <a:ea typeface="微软雅黑" panose="020B0503020204020204" pitchFamily="34" charset="-122"/>
                        </a:rPr>
                        <a:t>接口</a:t>
                      </a:r>
                      <a:endParaRPr lang="zh-CN" altLang="en-US" sz="1100" b="1"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BE0E3"/>
                    </a:solidFill>
                  </a:tcPr>
                </a:tc>
                <a:tc>
                  <a:txBody>
                    <a:bodyPr/>
                    <a:lstStyle/>
                    <a:p>
                      <a:pPr algn="l" rtl="0" fontAlgn="ctr"/>
                      <a:r>
                        <a:rPr lang="zh-CN" altLang="en-US" sz="1100" b="1" i="0" u="none" strike="noStrike" dirty="0">
                          <a:solidFill>
                            <a:srgbClr val="000000"/>
                          </a:solidFill>
                          <a:latin typeface="微软雅黑" panose="020B0503020204020204" pitchFamily="34" charset="-122"/>
                          <a:ea typeface="微软雅黑" panose="020B0503020204020204" pitchFamily="34" charset="-122"/>
                        </a:rPr>
                        <a:t>信号量</a:t>
                      </a:r>
                      <a:endParaRPr lang="zh-CN" altLang="en-US" sz="1100" b="1" i="0" u="none" strike="noStrike" dirty="0">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1100" b="1" i="0" u="none" strike="noStrike">
                          <a:solidFill>
                            <a:srgbClr val="000000"/>
                          </a:solidFill>
                          <a:latin typeface="微软雅黑" panose="020B0503020204020204" pitchFamily="34" charset="-122"/>
                          <a:ea typeface="微软雅黑" panose="020B0503020204020204" pitchFamily="34" charset="-122"/>
                        </a:rPr>
                        <a:t>共享内存</a:t>
                      </a:r>
                      <a:endParaRPr lang="zh-CN" altLang="en-US" sz="1100" b="1"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1100" b="1" i="0" u="none" strike="noStrike" dirty="0">
                          <a:solidFill>
                            <a:srgbClr val="000000"/>
                          </a:solidFill>
                          <a:latin typeface="微软雅黑" panose="020B0503020204020204" pitchFamily="34" charset="-122"/>
                          <a:ea typeface="微软雅黑" panose="020B0503020204020204" pitchFamily="34" charset="-122"/>
                        </a:rPr>
                        <a:t>消息队列</a:t>
                      </a:r>
                      <a:endParaRPr lang="zh-CN" altLang="en-US" sz="1100" b="1" i="0" u="none" strike="noStrike" dirty="0">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r>
              <a:tr h="181355">
                <a:tc>
                  <a:txBody>
                    <a:bodyPr/>
                    <a:lstStyle/>
                    <a:p>
                      <a:pPr algn="l" rtl="0" fontAlgn="ctr"/>
                      <a:r>
                        <a:rPr lang="en-US" sz="1100" b="1" i="0" u="none" strike="noStrike">
                          <a:solidFill>
                            <a:srgbClr val="000000"/>
                          </a:solidFill>
                          <a:latin typeface="微软雅黑" panose="020B0503020204020204" pitchFamily="34" charset="-122"/>
                          <a:ea typeface="微软雅黑" panose="020B0503020204020204" pitchFamily="34" charset="-122"/>
                        </a:rPr>
                        <a:t>Header file</a:t>
                      </a:r>
                      <a:endParaRPr lang="en-US" sz="1100" b="1"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ADDE1"/>
                    </a:solidFill>
                  </a:tcPr>
                </a:tc>
                <a:tc rowSpan="2">
                  <a:txBody>
                    <a:bodyPr/>
                    <a:lstStyle/>
                    <a:p>
                      <a:pPr algn="l" rtl="0" fontAlgn="ctr"/>
                      <a:r>
                        <a:rPr lang="en-US" sz="1100" b="0" i="0" u="none" strike="noStrike" dirty="0">
                          <a:solidFill>
                            <a:srgbClr val="000000"/>
                          </a:solidFill>
                          <a:latin typeface="微软雅黑" panose="020B0503020204020204" pitchFamily="34" charset="-122"/>
                          <a:ea typeface="微软雅黑" panose="020B0503020204020204" pitchFamily="34" charset="-122"/>
                        </a:rPr>
                        <a:t>&lt;</a:t>
                      </a:r>
                      <a:r>
                        <a:rPr lang="en-US" sz="1100" b="0" i="0" u="none" strike="noStrike" dirty="0" err="1">
                          <a:solidFill>
                            <a:srgbClr val="000000"/>
                          </a:solidFill>
                          <a:latin typeface="微软雅黑" panose="020B0503020204020204" pitchFamily="34" charset="-122"/>
                          <a:ea typeface="微软雅黑" panose="020B0503020204020204" pitchFamily="34" charset="-122"/>
                        </a:rPr>
                        <a:t>semaphore.h</a:t>
                      </a:r>
                      <a:r>
                        <a:rPr lang="en-US" sz="1100" b="0" i="0" u="none" strike="noStrike" dirty="0">
                          <a:solidFill>
                            <a:srgbClr val="000000"/>
                          </a:solidFill>
                          <a:latin typeface="微软雅黑" panose="020B0503020204020204" pitchFamily="34" charset="-122"/>
                          <a:ea typeface="微软雅黑" panose="020B0503020204020204" pitchFamily="34" charset="-122"/>
                        </a:rPr>
                        <a:t>&gt;</a:t>
                      </a:r>
                      <a:endParaRPr lang="en-US" sz="1100" b="0" i="0" u="none" strike="noStrike" dirty="0">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algn="l" rtl="0" fontAlgn="ctr"/>
                      <a:r>
                        <a:rPr lang="en-US" sz="1100" b="0" i="0" u="none" strike="noStrike">
                          <a:solidFill>
                            <a:srgbClr val="000000"/>
                          </a:solidFill>
                          <a:latin typeface="微软雅黑" panose="020B0503020204020204" pitchFamily="34" charset="-122"/>
                          <a:ea typeface="微软雅黑" panose="020B0503020204020204" pitchFamily="34" charset="-122"/>
                        </a:rPr>
                        <a:t>&lt;sys/mman.h&gt;</a:t>
                      </a:r>
                      <a:endParaRPr lang="en-US" sz="1100" b="0"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algn="l" rtl="0" fontAlgn="ctr"/>
                      <a:r>
                        <a:rPr lang="en-US" sz="1100" b="0" i="0" u="none" strike="noStrike">
                          <a:solidFill>
                            <a:srgbClr val="000000"/>
                          </a:solidFill>
                          <a:latin typeface="微软雅黑" panose="020B0503020204020204" pitchFamily="34" charset="-122"/>
                          <a:ea typeface="微软雅黑" panose="020B0503020204020204" pitchFamily="34" charset="-122"/>
                        </a:rPr>
                        <a:t> &lt;mqueue.h&gt;</a:t>
                      </a:r>
                      <a:endParaRPr lang="en-US" sz="1100" b="0"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22572">
                <a:tc>
                  <a:txBody>
                    <a:bodyPr/>
                    <a:lstStyle/>
                    <a:p>
                      <a:pPr algn="l" rtl="0" fontAlgn="ctr"/>
                      <a:r>
                        <a:rPr lang="zh-CN" altLang="en-US" sz="1100" b="1" i="0" u="none" strike="noStrike">
                          <a:solidFill>
                            <a:srgbClr val="000000"/>
                          </a:solidFill>
                          <a:latin typeface="微软雅黑" panose="020B0503020204020204" pitchFamily="34" charset="-122"/>
                          <a:ea typeface="微软雅黑" panose="020B0503020204020204" pitchFamily="34" charset="-122"/>
                        </a:rPr>
                        <a:t>头文件</a:t>
                      </a:r>
                      <a:endParaRPr lang="zh-CN" altLang="en-US" sz="1100" b="1"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ADDE1"/>
                    </a:solidFill>
                  </a:tcPr>
                </a:tc>
                <a:tc vMerge="1">
                  <a:tcPr/>
                </a:tc>
                <a:tc vMerge="1">
                  <a:tcPr/>
                </a:tc>
                <a:tc vMerge="1">
                  <a:tcPr/>
                </a:tc>
              </a:tr>
              <a:tr h="181355">
                <a:tc>
                  <a:txBody>
                    <a:bodyPr/>
                    <a:lstStyle/>
                    <a:p>
                      <a:pPr algn="l" rtl="0" fontAlgn="ctr"/>
                      <a:r>
                        <a:rPr lang="en-US" sz="1100" b="1" i="0" u="none" strike="noStrike">
                          <a:solidFill>
                            <a:srgbClr val="000000"/>
                          </a:solidFill>
                          <a:latin typeface="微软雅黑" panose="020B0503020204020204" pitchFamily="34" charset="-122"/>
                          <a:ea typeface="微软雅黑" panose="020B0503020204020204" pitchFamily="34" charset="-122"/>
                        </a:rPr>
                        <a:t>Object handle</a:t>
                      </a:r>
                      <a:endParaRPr lang="en-US" sz="1100" b="1"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ADDE1"/>
                    </a:solidFill>
                  </a:tcPr>
                </a:tc>
                <a:tc rowSpan="2">
                  <a:txBody>
                    <a:bodyPr/>
                    <a:lstStyle/>
                    <a:p>
                      <a:pPr algn="l" rtl="0" fontAlgn="ctr"/>
                      <a:r>
                        <a:rPr lang="en-US" sz="1100" b="0" i="0" u="none" strike="noStrike">
                          <a:solidFill>
                            <a:srgbClr val="000000"/>
                          </a:solidFill>
                          <a:latin typeface="微软雅黑" panose="020B0503020204020204" pitchFamily="34" charset="-122"/>
                          <a:ea typeface="微软雅黑" panose="020B0503020204020204" pitchFamily="34" charset="-122"/>
                        </a:rPr>
                        <a:t>sem_t *</a:t>
                      </a:r>
                      <a:endParaRPr lang="en-US" sz="1100" b="0"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algn="l" rtl="0" fontAlgn="ctr"/>
                      <a:r>
                        <a:rPr lang="en-US" sz="1100" b="0" i="0" u="none" strike="noStrik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int (</a:t>
                      </a:r>
                      <a:r>
                        <a:rPr lang="zh-CN" altLang="en-US" sz="1100" b="0" i="0" u="none" strike="noStrik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文件句柄</a:t>
                      </a:r>
                      <a:r>
                        <a:rPr lang="en-US" altLang="zh-CN" sz="1100" b="0" i="0" u="none" strike="noStrik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100" b="0" i="0" u="none" strike="noStrik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algn="l" rtl="0" fontAlgn="ctr"/>
                      <a:r>
                        <a:rPr lang="en-US" sz="1100" b="0" i="0" u="none" strike="noStrike">
                          <a:solidFill>
                            <a:srgbClr val="000000"/>
                          </a:solidFill>
                          <a:latin typeface="微软雅黑" panose="020B0503020204020204" pitchFamily="34" charset="-122"/>
                          <a:ea typeface="微软雅黑" panose="020B0503020204020204" pitchFamily="34" charset="-122"/>
                        </a:rPr>
                        <a:t>mqd_t</a:t>
                      </a:r>
                      <a:endParaRPr lang="en-US" sz="1100" b="0"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22572">
                <a:tc>
                  <a:txBody>
                    <a:bodyPr/>
                    <a:lstStyle/>
                    <a:p>
                      <a:pPr algn="l" rtl="0" fontAlgn="ctr"/>
                      <a:r>
                        <a:rPr lang="zh-CN" altLang="en-US" sz="1100" b="1" i="0" u="none" strike="noStrike">
                          <a:solidFill>
                            <a:srgbClr val="000000"/>
                          </a:solidFill>
                          <a:latin typeface="微软雅黑" panose="020B0503020204020204" pitchFamily="34" charset="-122"/>
                          <a:ea typeface="微软雅黑" panose="020B0503020204020204" pitchFamily="34" charset="-122"/>
                        </a:rPr>
                        <a:t>对象句柄</a:t>
                      </a:r>
                      <a:endParaRPr lang="zh-CN" altLang="en-US" sz="1100" b="1"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ADDE1"/>
                    </a:solidFill>
                  </a:tcPr>
                </a:tc>
                <a:tc vMerge="1">
                  <a:tcPr/>
                </a:tc>
                <a:tc vMerge="1">
                  <a:tcPr/>
                </a:tc>
                <a:tc vMerge="1">
                  <a:tcPr/>
                </a:tc>
              </a:tr>
              <a:tr h="362710">
                <a:tc>
                  <a:txBody>
                    <a:bodyPr/>
                    <a:lstStyle/>
                    <a:p>
                      <a:pPr algn="l" rtl="0" fontAlgn="ctr"/>
                      <a:r>
                        <a:rPr lang="en-US" sz="1100" b="1" i="0" u="none" strike="noStrike">
                          <a:solidFill>
                            <a:srgbClr val="000000"/>
                          </a:solidFill>
                          <a:latin typeface="微软雅黑" panose="020B0503020204020204" pitchFamily="34" charset="-122"/>
                          <a:ea typeface="微软雅黑" panose="020B0503020204020204" pitchFamily="34" charset="-122"/>
                        </a:rPr>
                        <a:t>Create/open</a:t>
                      </a:r>
                      <a:endParaRPr lang="en-US" sz="1100" b="1"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ADDE1"/>
                    </a:solidFill>
                  </a:tcPr>
                </a:tc>
                <a:tc rowSpan="2">
                  <a:txBody>
                    <a:bodyPr/>
                    <a:lstStyle/>
                    <a:p>
                      <a:pPr algn="l" rtl="0" fontAlgn="ctr"/>
                      <a:r>
                        <a:rPr lang="en-US" sz="1100" b="0" i="0" u="none" strike="noStrike" dirty="0" err="1">
                          <a:solidFill>
                            <a:srgbClr val="000000"/>
                          </a:solidFill>
                          <a:latin typeface="微软雅黑" panose="020B0503020204020204" pitchFamily="34" charset="-122"/>
                          <a:ea typeface="微软雅黑" panose="020B0503020204020204" pitchFamily="34" charset="-122"/>
                        </a:rPr>
                        <a:t>sem_open</a:t>
                      </a:r>
                      <a:r>
                        <a:rPr lang="en-US" sz="1100" b="0" i="0" u="none" strike="noStrike" dirty="0">
                          <a:solidFill>
                            <a:srgbClr val="000000"/>
                          </a:solidFill>
                          <a:latin typeface="微软雅黑" panose="020B0503020204020204" pitchFamily="34" charset="-122"/>
                          <a:ea typeface="微软雅黑" panose="020B0503020204020204" pitchFamily="34" charset="-122"/>
                        </a:rPr>
                        <a:t>()</a:t>
                      </a:r>
                      <a:endParaRPr lang="en-US" sz="1100" b="0" i="0" u="none" strike="noStrike" dirty="0">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algn="l" rtl="0" fontAlgn="ctr"/>
                      <a:r>
                        <a:rPr lang="en-US" sz="1100" b="0" i="0" u="none" strike="noStrike" dirty="0" err="1">
                          <a:solidFill>
                            <a:srgbClr val="000000"/>
                          </a:solidFill>
                          <a:latin typeface="微软雅黑" panose="020B0503020204020204" pitchFamily="34" charset="-122"/>
                          <a:ea typeface="微软雅黑" panose="020B0503020204020204" pitchFamily="34" charset="-122"/>
                        </a:rPr>
                        <a:t>shm_open</a:t>
                      </a:r>
                      <a:r>
                        <a:rPr lang="en-US" sz="1100" b="0" i="0" u="none" strike="noStrike" dirty="0">
                          <a:solidFill>
                            <a:srgbClr val="000000"/>
                          </a:solidFill>
                          <a:latin typeface="微软雅黑" panose="020B0503020204020204" pitchFamily="34" charset="-122"/>
                          <a:ea typeface="微软雅黑" panose="020B0503020204020204" pitchFamily="34" charset="-122"/>
                        </a:rPr>
                        <a:t>() +  </a:t>
                      </a:r>
                      <a:r>
                        <a:rPr lang="en-US" sz="1100" b="0" i="0" u="none" strike="noStrike" dirty="0" err="1">
                          <a:solidFill>
                            <a:srgbClr val="000000"/>
                          </a:solidFill>
                          <a:latin typeface="微软雅黑" panose="020B0503020204020204" pitchFamily="34" charset="-122"/>
                          <a:ea typeface="微软雅黑" panose="020B0503020204020204" pitchFamily="34" charset="-122"/>
                        </a:rPr>
                        <a:t>ftruncate</a:t>
                      </a:r>
                      <a:r>
                        <a:rPr lang="en-US" sz="1100" b="0" i="0" u="none" strike="noStrike" dirty="0">
                          <a:solidFill>
                            <a:srgbClr val="000000"/>
                          </a:solidFill>
                          <a:latin typeface="微软雅黑" panose="020B0503020204020204" pitchFamily="34" charset="-122"/>
                          <a:ea typeface="微软雅黑" panose="020B0503020204020204" pitchFamily="34" charset="-122"/>
                        </a:rPr>
                        <a:t>() + </a:t>
                      </a:r>
                      <a:r>
                        <a:rPr lang="en-US" sz="1100" b="0" i="0" u="none" strike="noStrike" dirty="0" err="1">
                          <a:solidFill>
                            <a:srgbClr val="000000"/>
                          </a:solidFill>
                          <a:latin typeface="微软雅黑" panose="020B0503020204020204" pitchFamily="34" charset="-122"/>
                          <a:ea typeface="微软雅黑" panose="020B0503020204020204" pitchFamily="34" charset="-122"/>
                        </a:rPr>
                        <a:t>mmap</a:t>
                      </a:r>
                      <a:r>
                        <a:rPr lang="en-US" sz="1100" b="0" i="0" u="none" strike="noStrike" dirty="0">
                          <a:solidFill>
                            <a:srgbClr val="000000"/>
                          </a:solidFill>
                          <a:latin typeface="微软雅黑" panose="020B0503020204020204" pitchFamily="34" charset="-122"/>
                          <a:ea typeface="微软雅黑" panose="020B0503020204020204" pitchFamily="34" charset="-122"/>
                        </a:rPr>
                        <a:t>()</a:t>
                      </a:r>
                      <a:endParaRPr lang="en-US" sz="1100" b="0" i="0" u="none" strike="noStrike" dirty="0">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algn="l" rtl="0" fontAlgn="ctr"/>
                      <a:r>
                        <a:rPr lang="en-US" sz="1100" b="0" i="0" u="none" strike="noStrik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mq_open（）</a:t>
                      </a:r>
                      <a:endParaRPr lang="en-US" sz="1100" b="0" i="0" u="none" strike="noStrik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30815">
                <a:tc>
                  <a:txBody>
                    <a:bodyPr/>
                    <a:lstStyle/>
                    <a:p>
                      <a:pPr algn="l" rtl="0" fontAlgn="ctr"/>
                      <a:r>
                        <a:rPr lang="zh-CN" altLang="en-US" sz="1100" b="1" i="0" u="none" strike="noStrik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创建</a:t>
                      </a:r>
                      <a:r>
                        <a:rPr lang="en-US" altLang="zh-CN" sz="1100" b="1" i="0" u="none" strike="noStrik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100" b="1" i="0" u="none" strike="noStrik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打开</a:t>
                      </a:r>
                      <a:endParaRPr lang="zh-CN" altLang="en-US" sz="1100" b="1" i="0" u="none" strike="noStrik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ADDE1"/>
                    </a:solidFill>
                  </a:tcPr>
                </a:tc>
                <a:tc vMerge="1">
                  <a:tcPr/>
                </a:tc>
                <a:tc vMerge="1">
                  <a:tcPr/>
                </a:tc>
                <a:tc vMerge="1">
                  <a:tcPr/>
                </a:tc>
              </a:tr>
              <a:tr h="321493">
                <a:tc>
                  <a:txBody>
                    <a:bodyPr/>
                    <a:lstStyle/>
                    <a:p>
                      <a:pPr algn="l" rtl="0" fontAlgn="ctr"/>
                      <a:r>
                        <a:rPr lang="en-US" sz="1100" b="1" i="0" u="none" strike="noStrike">
                          <a:solidFill>
                            <a:srgbClr val="000000"/>
                          </a:solidFill>
                          <a:latin typeface="微软雅黑" panose="020B0503020204020204" pitchFamily="34" charset="-122"/>
                          <a:ea typeface="微软雅黑" panose="020B0503020204020204" pitchFamily="34" charset="-122"/>
                        </a:rPr>
                        <a:t>Close</a:t>
                      </a:r>
                      <a:endParaRPr lang="en-US" sz="1100" b="1"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ADDE1"/>
                    </a:solidFill>
                  </a:tcPr>
                </a:tc>
                <a:tc rowSpan="2">
                  <a:txBody>
                    <a:bodyPr/>
                    <a:lstStyle/>
                    <a:p>
                      <a:pPr algn="l" rtl="0" fontAlgn="ctr"/>
                      <a:r>
                        <a:rPr lang="en-US" sz="1100" b="0" i="0" u="none" strike="noStrike">
                          <a:solidFill>
                            <a:srgbClr val="000000"/>
                          </a:solidFill>
                          <a:latin typeface="微软雅黑" panose="020B0503020204020204" pitchFamily="34" charset="-122"/>
                          <a:ea typeface="微软雅黑" panose="020B0503020204020204" pitchFamily="34" charset="-122"/>
                        </a:rPr>
                        <a:t>sem_close()</a:t>
                      </a:r>
                      <a:endParaRPr lang="en-US" sz="1100" b="0"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algn="l" rtl="0" fontAlgn="ctr"/>
                      <a:r>
                        <a:rPr lang="en-US" sz="1100" b="0" i="0" u="none" strike="noStrike" dirty="0" err="1">
                          <a:solidFill>
                            <a:srgbClr val="000000"/>
                          </a:solidFill>
                          <a:latin typeface="微软雅黑" panose="020B0503020204020204" pitchFamily="34" charset="-122"/>
                          <a:ea typeface="微软雅黑" panose="020B0503020204020204" pitchFamily="34" charset="-122"/>
                        </a:rPr>
                        <a:t>munmap</a:t>
                      </a:r>
                      <a:r>
                        <a:rPr lang="en-US" sz="1100" b="0" i="0" u="none" strike="noStrike" dirty="0">
                          <a:solidFill>
                            <a:srgbClr val="000000"/>
                          </a:solidFill>
                          <a:latin typeface="微软雅黑" panose="020B0503020204020204" pitchFamily="34" charset="-122"/>
                          <a:ea typeface="微软雅黑" panose="020B0503020204020204" pitchFamily="34" charset="-122"/>
                        </a:rPr>
                        <a:t>() + close() </a:t>
                      </a:r>
                      <a:endParaRPr lang="en-US" sz="1100" b="0" i="0" u="none" strike="noStrike" dirty="0">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algn="l" rtl="0" fontAlgn="ctr"/>
                      <a:r>
                        <a:rPr lang="en-US" sz="1100" b="0" i="0" u="none" strike="noStrike">
                          <a:solidFill>
                            <a:srgbClr val="000000"/>
                          </a:solidFill>
                          <a:latin typeface="微软雅黑" panose="020B0503020204020204" pitchFamily="34" charset="-122"/>
                          <a:ea typeface="微软雅黑" panose="020B0503020204020204" pitchFamily="34" charset="-122"/>
                        </a:rPr>
                        <a:t>mq_close</a:t>
                      </a:r>
                      <a:endParaRPr lang="en-US" sz="1100" b="0"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22572">
                <a:tc>
                  <a:txBody>
                    <a:bodyPr/>
                    <a:lstStyle/>
                    <a:p>
                      <a:pPr algn="l" rtl="0" fontAlgn="ctr"/>
                      <a:r>
                        <a:rPr lang="zh-CN" altLang="en-US" sz="1100" b="1" i="0" u="none" strike="noStrike">
                          <a:solidFill>
                            <a:srgbClr val="000000"/>
                          </a:solidFill>
                          <a:latin typeface="微软雅黑" panose="020B0503020204020204" pitchFamily="34" charset="-122"/>
                          <a:ea typeface="微软雅黑" panose="020B0503020204020204" pitchFamily="34" charset="-122"/>
                        </a:rPr>
                        <a:t>关闭</a:t>
                      </a:r>
                      <a:endParaRPr lang="zh-CN" altLang="en-US" sz="1100" b="1"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ADDE1"/>
                    </a:solidFill>
                  </a:tcPr>
                </a:tc>
                <a:tc vMerge="1">
                  <a:tcPr/>
                </a:tc>
                <a:tc vMerge="1">
                  <a:tcPr/>
                </a:tc>
                <a:tc vMerge="1">
                  <a:tcPr/>
                </a:tc>
              </a:tr>
              <a:tr h="181355">
                <a:tc>
                  <a:txBody>
                    <a:bodyPr/>
                    <a:lstStyle/>
                    <a:p>
                      <a:pPr algn="l" rtl="0" fontAlgn="ctr"/>
                      <a:r>
                        <a:rPr lang="en-US" sz="1100" b="1" i="0" u="none" strike="noStrike">
                          <a:solidFill>
                            <a:srgbClr val="000000"/>
                          </a:solidFill>
                          <a:latin typeface="微软雅黑" panose="020B0503020204020204" pitchFamily="34" charset="-122"/>
                          <a:ea typeface="微软雅黑" panose="020B0503020204020204" pitchFamily="34" charset="-122"/>
                        </a:rPr>
                        <a:t>Unlink</a:t>
                      </a:r>
                      <a:endParaRPr lang="en-US" sz="1100" b="1"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ADDE1"/>
                    </a:solidFill>
                  </a:tcPr>
                </a:tc>
                <a:tc rowSpan="2">
                  <a:txBody>
                    <a:bodyPr/>
                    <a:lstStyle/>
                    <a:p>
                      <a:pPr algn="l" rtl="0" fontAlgn="ctr"/>
                      <a:r>
                        <a:rPr lang="en-US" sz="1100" b="0" i="0" u="none" strike="noStrike">
                          <a:solidFill>
                            <a:srgbClr val="000000"/>
                          </a:solidFill>
                          <a:latin typeface="微软雅黑" panose="020B0503020204020204" pitchFamily="34" charset="-122"/>
                          <a:ea typeface="微软雅黑" panose="020B0503020204020204" pitchFamily="34" charset="-122"/>
                        </a:rPr>
                        <a:t>sem_unlink()</a:t>
                      </a:r>
                      <a:endParaRPr lang="en-US" sz="1100" b="0"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algn="l" rtl="0" fontAlgn="ctr"/>
                      <a:r>
                        <a:rPr lang="en-US" sz="1100" b="0" i="0" u="none" strike="noStrike" dirty="0" err="1">
                          <a:solidFill>
                            <a:srgbClr val="000000"/>
                          </a:solidFill>
                          <a:latin typeface="微软雅黑" panose="020B0503020204020204" pitchFamily="34" charset="-122"/>
                          <a:ea typeface="微软雅黑" panose="020B0503020204020204" pitchFamily="34" charset="-122"/>
                        </a:rPr>
                        <a:t>shm_unlink</a:t>
                      </a:r>
                      <a:r>
                        <a:rPr lang="en-US" sz="1100" b="0" i="0" u="none" strike="noStrike" dirty="0">
                          <a:solidFill>
                            <a:srgbClr val="000000"/>
                          </a:solidFill>
                          <a:latin typeface="微软雅黑" panose="020B0503020204020204" pitchFamily="34" charset="-122"/>
                          <a:ea typeface="微软雅黑" panose="020B0503020204020204" pitchFamily="34" charset="-122"/>
                        </a:rPr>
                        <a:t>()</a:t>
                      </a:r>
                      <a:endParaRPr lang="en-US" sz="1100" b="0" i="0" u="none" strike="noStrike" dirty="0">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algn="l" rtl="0" fontAlgn="ctr"/>
                      <a:r>
                        <a:rPr lang="en-US" sz="1100" b="0" i="0" u="none" strike="noStrike">
                          <a:solidFill>
                            <a:srgbClr val="000000"/>
                          </a:solidFill>
                          <a:latin typeface="微软雅黑" panose="020B0503020204020204" pitchFamily="34" charset="-122"/>
                          <a:ea typeface="微软雅黑" panose="020B0503020204020204" pitchFamily="34" charset="-122"/>
                        </a:rPr>
                        <a:t>mq_unlink</a:t>
                      </a:r>
                      <a:endParaRPr lang="en-US" sz="1100" b="0"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22572">
                <a:tc>
                  <a:txBody>
                    <a:bodyPr/>
                    <a:lstStyle/>
                    <a:p>
                      <a:pPr algn="l" rtl="0" fontAlgn="ctr"/>
                      <a:r>
                        <a:rPr lang="zh-CN" altLang="en-US" sz="1100" b="1" i="0" u="none" strike="noStrike">
                          <a:solidFill>
                            <a:srgbClr val="000000"/>
                          </a:solidFill>
                          <a:latin typeface="微软雅黑" panose="020B0503020204020204" pitchFamily="34" charset="-122"/>
                          <a:ea typeface="微软雅黑" panose="020B0503020204020204" pitchFamily="34" charset="-122"/>
                        </a:rPr>
                        <a:t>断开</a:t>
                      </a:r>
                      <a:endParaRPr lang="zh-CN" altLang="en-US" sz="1100" b="1"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ADDE1"/>
                    </a:solidFill>
                  </a:tcPr>
                </a:tc>
                <a:tc vMerge="1">
                  <a:tcPr/>
                </a:tc>
                <a:tc vMerge="1">
                  <a:tcPr/>
                </a:tc>
                <a:tc vMerge="1">
                  <a:tcPr/>
                </a:tc>
              </a:tr>
              <a:tr h="865558">
                <a:tc>
                  <a:txBody>
                    <a:bodyPr/>
                    <a:lstStyle/>
                    <a:p>
                      <a:pPr algn="l" rtl="0" fontAlgn="ctr"/>
                      <a:r>
                        <a:rPr lang="en-US" sz="1100" b="1" i="0" u="none" strike="noStrike">
                          <a:solidFill>
                            <a:srgbClr val="000000"/>
                          </a:solidFill>
                          <a:latin typeface="微软雅黑" panose="020B0503020204020204" pitchFamily="34" charset="-122"/>
                          <a:ea typeface="微软雅黑" panose="020B0503020204020204" pitchFamily="34" charset="-122"/>
                        </a:rPr>
                        <a:t>Perform IPC</a:t>
                      </a:r>
                      <a:endParaRPr lang="en-US" sz="1100" b="1"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ADDE1"/>
                    </a:solidFill>
                  </a:tcPr>
                </a:tc>
                <a:tc rowSpan="2">
                  <a:txBody>
                    <a:bodyPr/>
                    <a:lstStyle/>
                    <a:p>
                      <a:pPr algn="l" rtl="0" fontAlgn="ctr"/>
                      <a:r>
                        <a:rPr lang="en-US" sz="1100" b="0" i="0" u="none" strike="noStrike" dirty="0" err="1">
                          <a:solidFill>
                            <a:srgbClr val="000000"/>
                          </a:solidFill>
                          <a:latin typeface="微软雅黑" panose="020B0503020204020204" pitchFamily="34" charset="-122"/>
                          <a:ea typeface="微软雅黑" panose="020B0503020204020204" pitchFamily="34" charset="-122"/>
                        </a:rPr>
                        <a:t>sem_post</a:t>
                      </a:r>
                      <a:r>
                        <a:rPr lang="en-US" sz="1100" b="0" i="0" u="none" strike="noStrike" dirty="0">
                          <a:solidFill>
                            <a:srgbClr val="000000"/>
                          </a:solidFill>
                          <a:latin typeface="微软雅黑" panose="020B0503020204020204" pitchFamily="34" charset="-122"/>
                          <a:ea typeface="微软雅黑" panose="020B0503020204020204" pitchFamily="34" charset="-122"/>
                        </a:rPr>
                        <a:t>(), </a:t>
                      </a:r>
                      <a:r>
                        <a:rPr lang="en-US" sz="1100" b="0" i="0" u="none" strike="noStrike" dirty="0" err="1">
                          <a:solidFill>
                            <a:srgbClr val="000000"/>
                          </a:solidFill>
                          <a:latin typeface="微软雅黑" panose="020B0503020204020204" pitchFamily="34" charset="-122"/>
                          <a:ea typeface="微软雅黑" panose="020B0503020204020204" pitchFamily="34" charset="-122"/>
                        </a:rPr>
                        <a:t>sem_wait</a:t>
                      </a:r>
                      <a:r>
                        <a:rPr lang="en-US" sz="1100" b="0" i="0" u="none" strike="noStrike" dirty="0">
                          <a:solidFill>
                            <a:srgbClr val="000000"/>
                          </a:solidFill>
                          <a:latin typeface="微软雅黑" panose="020B0503020204020204" pitchFamily="34" charset="-122"/>
                          <a:ea typeface="微软雅黑" panose="020B0503020204020204" pitchFamily="34" charset="-122"/>
                        </a:rPr>
                        <a:t>(), </a:t>
                      </a:r>
                      <a:r>
                        <a:rPr lang="en-US" sz="1100" b="0" i="0" u="none" strike="noStrike" dirty="0" err="1">
                          <a:solidFill>
                            <a:srgbClr val="000000"/>
                          </a:solidFill>
                          <a:latin typeface="微软雅黑" panose="020B0503020204020204" pitchFamily="34" charset="-122"/>
                          <a:ea typeface="微软雅黑" panose="020B0503020204020204" pitchFamily="34" charset="-122"/>
                        </a:rPr>
                        <a:t>sem_getvalue</a:t>
                      </a:r>
                      <a:r>
                        <a:rPr lang="en-US" sz="1100" b="0" i="0" u="none" strike="noStrike" dirty="0">
                          <a:solidFill>
                            <a:srgbClr val="000000"/>
                          </a:solidFill>
                          <a:latin typeface="微软雅黑" panose="020B0503020204020204" pitchFamily="34" charset="-122"/>
                          <a:ea typeface="微软雅黑" panose="020B0503020204020204" pitchFamily="34" charset="-122"/>
                        </a:rPr>
                        <a:t>()</a:t>
                      </a:r>
                      <a:endParaRPr lang="en-US" sz="1100" b="0" i="0" u="none" strike="noStrike" dirty="0">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algn="l" rtl="0" fontAlgn="ctr"/>
                      <a:r>
                        <a:rPr lang="zh-CN" altLang="en-US" sz="1100" b="0" i="0" u="none" strike="noStrik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直接在共享内存区域中进行操作 </a:t>
                      </a:r>
                      <a:endParaRPr lang="zh-CN" altLang="en-US" sz="1100" b="0" i="0" u="none" strike="noStrik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algn="l" rtl="0" fontAlgn="ctr"/>
                      <a:r>
                        <a:rPr lang="en-US" sz="1100" b="0" i="0" u="none" strike="noStrike">
                          <a:solidFill>
                            <a:srgbClr val="000000"/>
                          </a:solidFill>
                          <a:latin typeface="微软雅黑" panose="020B0503020204020204" pitchFamily="34" charset="-122"/>
                          <a:ea typeface="微软雅黑" panose="020B0503020204020204" pitchFamily="34" charset="-122"/>
                        </a:rPr>
                        <a:t>mq_receive()</a:t>
                      </a:r>
                      <a:br>
                        <a:rPr lang="en-US" sz="1100" b="0" i="0" u="none" strike="noStrike">
                          <a:solidFill>
                            <a:srgbClr val="000000"/>
                          </a:solidFill>
                          <a:latin typeface="微软雅黑" panose="020B0503020204020204" pitchFamily="34" charset="-122"/>
                          <a:ea typeface="微软雅黑" panose="020B0503020204020204" pitchFamily="34" charset="-122"/>
                        </a:rPr>
                      </a:br>
                      <a:r>
                        <a:rPr lang="en-US" sz="1100" b="0" i="0" u="none" strike="noStrike">
                          <a:solidFill>
                            <a:srgbClr val="000000"/>
                          </a:solidFill>
                          <a:latin typeface="微软雅黑" panose="020B0503020204020204" pitchFamily="34" charset="-122"/>
                          <a:ea typeface="微软雅黑" panose="020B0503020204020204" pitchFamily="34" charset="-122"/>
                        </a:rPr>
                        <a:t>mq_send()</a:t>
                      </a:r>
                      <a:endParaRPr lang="en-US" sz="1100" b="0" i="0" u="none" strike="noStrike">
                        <a:solidFill>
                          <a:srgbClr val="000000"/>
                        </a:solidFill>
                        <a:latin typeface="微软雅黑" panose="020B0503020204020204" pitchFamily="34" charset="-122"/>
                        <a:ea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22572">
                <a:tc>
                  <a:txBody>
                    <a:bodyPr/>
                    <a:lstStyle/>
                    <a:p>
                      <a:pPr algn="l" rtl="0" fontAlgn="ctr"/>
                      <a:r>
                        <a:rPr lang="zh-CN" altLang="en-US" sz="1100" b="1" i="0" u="none" strike="noStrike"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执行</a:t>
                      </a:r>
                      <a:r>
                        <a:rPr lang="en-US" sz="1100" b="1" i="0" u="none" strike="noStrike"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IPC</a:t>
                      </a:r>
                      <a:endParaRPr lang="en-US" sz="1100" b="1" i="0" u="none" strike="noStrike"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8243" marR="8243" marT="82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ADDE1"/>
                    </a:solidFill>
                  </a:tcPr>
                </a:tc>
                <a:tc vMerge="1">
                  <a:tcPr/>
                </a:tc>
                <a:tc vMerge="1">
                  <a:tcPr/>
                </a:tc>
                <a:tc vMerge="1">
                  <a:tcPr/>
                </a:tc>
              </a:tr>
            </a:tbl>
          </a:graphicData>
        </a:graphic>
      </p:graphicFrame>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700">
                                            <p:txEl>
                                              <p:pRg st="2" end="2"/>
                                            </p:txEl>
                                          </p:spTgt>
                                        </p:tgtEl>
                                        <p:attrNameLst>
                                          <p:attrName>style.visibility</p:attrName>
                                        </p:attrNameLst>
                                      </p:cBhvr>
                                      <p:to>
                                        <p:strVal val="visible"/>
                                      </p:to>
                                    </p:set>
                                    <p:animEffect transition="in" filter="fade">
                                      <p:cBhvr>
                                        <p:cTn id="7" dur="500"/>
                                        <p:tgtEl>
                                          <p:spTgt spid="2970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700">
                                            <p:txEl>
                                              <p:pRg st="3" end="3"/>
                                            </p:txEl>
                                          </p:spTgt>
                                        </p:tgtEl>
                                        <p:attrNameLst>
                                          <p:attrName>style.visibility</p:attrName>
                                        </p:attrNameLst>
                                      </p:cBhvr>
                                      <p:to>
                                        <p:strVal val="visible"/>
                                      </p:to>
                                    </p:set>
                                    <p:animEffect transition="in" filter="fade">
                                      <p:cBhvr>
                                        <p:cTn id="10" dur="500"/>
                                        <p:tgtEl>
                                          <p:spTgt spid="29700">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700">
                                            <p:txEl>
                                              <p:pRg st="4" end="4"/>
                                            </p:txEl>
                                          </p:spTgt>
                                        </p:tgtEl>
                                        <p:attrNameLst>
                                          <p:attrName>style.visibility</p:attrName>
                                        </p:attrNameLst>
                                      </p:cBhvr>
                                      <p:to>
                                        <p:strVal val="visible"/>
                                      </p:to>
                                    </p:set>
                                    <p:animEffect transition="in" filter="fade">
                                      <p:cBhvr>
                                        <p:cTn id="15" dur="500"/>
                                        <p:tgtEl>
                                          <p:spTgt spid="29700">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5" end="5"/>
                                            </p:txEl>
                                          </p:spTgt>
                                        </p:tgtEl>
                                        <p:attrNameLst>
                                          <p:attrName>style.visibility</p:attrName>
                                        </p:attrNameLst>
                                      </p:cBhvr>
                                      <p:to>
                                        <p:strVal val="visible"/>
                                      </p:to>
                                    </p:set>
                                    <p:animEffect transition="in" filter="fade">
                                      <p:cBhvr>
                                        <p:cTn id="18" dur="500"/>
                                        <p:tgtEl>
                                          <p:spTgt spid="29700">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6" end="6"/>
                                            </p:txEl>
                                          </p:spTgt>
                                        </p:tgtEl>
                                        <p:attrNameLst>
                                          <p:attrName>style.visibility</p:attrName>
                                        </p:attrNameLst>
                                      </p:cBhvr>
                                      <p:to>
                                        <p:strVal val="visible"/>
                                      </p:to>
                                    </p:set>
                                    <p:animEffect transition="in" filter="fade">
                                      <p:cBhvr>
                                        <p:cTn id="21" dur="500"/>
                                        <p:tgtEl>
                                          <p:spTgt spid="29700">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9700">
                                            <p:txEl>
                                              <p:pRg st="7" end="7"/>
                                            </p:txEl>
                                          </p:spTgt>
                                        </p:tgtEl>
                                        <p:attrNameLst>
                                          <p:attrName>style.visibility</p:attrName>
                                        </p:attrNameLst>
                                      </p:cBhvr>
                                      <p:to>
                                        <p:strVal val="visible"/>
                                      </p:to>
                                    </p:set>
                                    <p:animEffect transition="in" filter="fade">
                                      <p:cBhvr>
                                        <p:cTn id="26" dur="500"/>
                                        <p:tgtEl>
                                          <p:spTgt spid="29700">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9700">
                                            <p:txEl>
                                              <p:pRg st="8" end="8"/>
                                            </p:txEl>
                                          </p:spTgt>
                                        </p:tgtEl>
                                        <p:attrNameLst>
                                          <p:attrName>style.visibility</p:attrName>
                                        </p:attrNameLst>
                                      </p:cBhvr>
                                      <p:to>
                                        <p:strVal val="visible"/>
                                      </p:to>
                                    </p:set>
                                    <p:animEffect transition="in" filter="fade">
                                      <p:cBhvr>
                                        <p:cTn id="29" dur="500"/>
                                        <p:tgtEl>
                                          <p:spTgt spid="29700">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9700">
                                            <p:txEl>
                                              <p:pRg st="9" end="9"/>
                                            </p:txEl>
                                          </p:spTgt>
                                        </p:tgtEl>
                                        <p:attrNameLst>
                                          <p:attrName>style.visibility</p:attrName>
                                        </p:attrNameLst>
                                      </p:cBhvr>
                                      <p:to>
                                        <p:strVal val="visible"/>
                                      </p:to>
                                    </p:set>
                                    <p:animEffect transition="in" filter="fade">
                                      <p:cBhvr>
                                        <p:cTn id="32" dur="500"/>
                                        <p:tgtEl>
                                          <p:spTgt spid="29700">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700">
                                            <p:txEl>
                                              <p:pRg st="10" end="10"/>
                                            </p:txEl>
                                          </p:spTgt>
                                        </p:tgtEl>
                                        <p:attrNameLst>
                                          <p:attrName>style.visibility</p:attrName>
                                        </p:attrNameLst>
                                      </p:cBhvr>
                                      <p:to>
                                        <p:strVal val="visible"/>
                                      </p:to>
                                    </p:set>
                                    <p:animEffect transition="in" filter="fade">
                                      <p:cBhvr>
                                        <p:cTn id="37" dur="500"/>
                                        <p:tgtEl>
                                          <p:spTgt spid="29700">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9700">
                                            <p:txEl>
                                              <p:pRg st="11" end="11"/>
                                            </p:txEl>
                                          </p:spTgt>
                                        </p:tgtEl>
                                        <p:attrNameLst>
                                          <p:attrName>style.visibility</p:attrName>
                                        </p:attrNameLst>
                                      </p:cBhvr>
                                      <p:to>
                                        <p:strVal val="visible"/>
                                      </p:to>
                                    </p:set>
                                    <p:animEffect transition="in" filter="fade">
                                      <p:cBhvr>
                                        <p:cTn id="40" dur="500"/>
                                        <p:tgtEl>
                                          <p:spTgt spid="29700">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3174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174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进程</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间通讯</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3174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信号</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作用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类似于中断：发生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XXX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时，请告诉我</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异步通信机制</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来源</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硬件来源</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软件来源</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其他进程发送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SIGKILL</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软件条件发生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SIGALRM</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SIGCHLD</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sp>
        <p:nvSpPr>
          <p:cNvPr id="2" name="爆炸形 2 1"/>
          <p:cNvSpPr/>
          <p:nvPr>
            <p:custDataLst>
              <p:tags r:id="rId5"/>
            </p:custDataLst>
          </p:nvPr>
        </p:nvSpPr>
        <p:spPr>
          <a:xfrm>
            <a:off x="5322235" y="908720"/>
            <a:ext cx="3816424" cy="2304256"/>
          </a:xfrm>
          <a:prstGeom prst="irregularSeal2">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lt1"/>
                </a:solidFill>
                <a:latin typeface="微软雅黑" panose="020B0503020204020204" pitchFamily="34" charset="-122"/>
                <a:ea typeface="微软雅黑" panose="020B0503020204020204" pitchFamily="34" charset="-122"/>
              </a:rPr>
              <a:t>进程</a:t>
            </a:r>
            <a:r>
              <a:rPr lang="zh-CN" altLang="en-US" sz="1800" b="1" dirty="0">
                <a:solidFill>
                  <a:schemeClr val="lt1"/>
                </a:solidFill>
                <a:latin typeface="微软雅黑" panose="020B0503020204020204" pitchFamily="34" charset="-122"/>
                <a:ea typeface="微软雅黑" panose="020B0503020204020204" pitchFamily="34" charset="-122"/>
              </a:rPr>
              <a:t>正在执行</a:t>
            </a:r>
            <a:r>
              <a:rPr lang="zh-CN" altLang="en-US" sz="1800" b="1" dirty="0" smtClean="0">
                <a:solidFill>
                  <a:schemeClr val="lt1"/>
                </a:solidFill>
                <a:latin typeface="微软雅黑" panose="020B0503020204020204" pitchFamily="34" charset="-122"/>
                <a:ea typeface="微软雅黑" panose="020B0503020204020204" pitchFamily="34" charset="-122"/>
              </a:rPr>
              <a:t>的代码序列</a:t>
            </a:r>
            <a:r>
              <a:rPr lang="zh-CN" altLang="en-US" sz="1800" b="1" dirty="0">
                <a:solidFill>
                  <a:schemeClr val="lt1"/>
                </a:solidFill>
                <a:latin typeface="微软雅黑" panose="020B0503020204020204" pitchFamily="34" charset="-122"/>
                <a:ea typeface="微软雅黑" panose="020B0503020204020204" pitchFamily="34" charset="-122"/>
              </a:rPr>
              <a:t>会</a:t>
            </a:r>
            <a:r>
              <a:rPr lang="zh-CN" altLang="en-US" sz="1800" b="1" dirty="0" smtClean="0">
                <a:solidFill>
                  <a:schemeClr val="lt1"/>
                </a:solidFill>
                <a:latin typeface="微软雅黑" panose="020B0503020204020204" pitchFamily="34" charset="-122"/>
                <a:ea typeface="微软雅黑" panose="020B0503020204020204" pitchFamily="34" charset="-122"/>
              </a:rPr>
              <a:t>被</a:t>
            </a:r>
            <a:r>
              <a:rPr lang="zh-CN" altLang="en-US" sz="1800" b="1" dirty="0">
                <a:solidFill>
                  <a:schemeClr val="lt1"/>
                </a:solidFill>
                <a:latin typeface="微软雅黑" panose="020B0503020204020204" pitchFamily="34" charset="-122"/>
                <a:ea typeface="微软雅黑" panose="020B0503020204020204" pitchFamily="34" charset="-122"/>
              </a:rPr>
              <a:t>信号</a:t>
            </a:r>
            <a:r>
              <a:rPr lang="zh-CN" altLang="en-US" sz="1800" b="1" dirty="0" smtClean="0">
                <a:solidFill>
                  <a:schemeClr val="lt1"/>
                </a:solidFill>
                <a:latin typeface="微软雅黑" panose="020B0503020204020204" pitchFamily="34" charset="-122"/>
                <a:ea typeface="微软雅黑" panose="020B0503020204020204" pitchFamily="34" charset="-122"/>
              </a:rPr>
              <a:t>处理程序</a:t>
            </a:r>
            <a:r>
              <a:rPr lang="zh-CN" altLang="en-US" sz="1800" b="1" dirty="0">
                <a:solidFill>
                  <a:schemeClr val="lt1"/>
                </a:solidFill>
                <a:latin typeface="微软雅黑" panose="020B0503020204020204" pitchFamily="34" charset="-122"/>
                <a:ea typeface="微软雅黑" panose="020B0503020204020204" pitchFamily="34" charset="-122"/>
              </a:rPr>
              <a:t>临时中断</a:t>
            </a:r>
            <a:endParaRPr lang="zh-CN" altLang="en-US" sz="1800" b="1" dirty="0">
              <a:solidFill>
                <a:schemeClr val="lt1"/>
              </a:solidFill>
              <a:latin typeface="微软雅黑" panose="020B0503020204020204" pitchFamily="34" charset="-122"/>
              <a:ea typeface="微软雅黑" panose="020B0503020204020204" pitchFamily="34"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Effect transition="in" filter="fade">
                                      <p:cBhvr>
                                        <p:cTn id="7" dur="500"/>
                                        <p:tgtEl>
                                          <p:spTgt spid="317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748">
                                            <p:txEl>
                                              <p:pRg st="1" end="1"/>
                                            </p:txEl>
                                          </p:spTgt>
                                        </p:tgtEl>
                                        <p:attrNameLst>
                                          <p:attrName>style.visibility</p:attrName>
                                        </p:attrNameLst>
                                      </p:cBhvr>
                                      <p:to>
                                        <p:strVal val="visible"/>
                                      </p:to>
                                    </p:set>
                                    <p:animEffect transition="in" filter="fade">
                                      <p:cBhvr>
                                        <p:cTn id="12" dur="500"/>
                                        <p:tgtEl>
                                          <p:spTgt spid="3174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1748">
                                            <p:txEl>
                                              <p:pRg st="2" end="2"/>
                                            </p:txEl>
                                          </p:spTgt>
                                        </p:tgtEl>
                                        <p:attrNameLst>
                                          <p:attrName>style.visibility</p:attrName>
                                        </p:attrNameLst>
                                      </p:cBhvr>
                                      <p:to>
                                        <p:strVal val="visible"/>
                                      </p:to>
                                    </p:set>
                                    <p:animEffect transition="in" filter="fade">
                                      <p:cBhvr>
                                        <p:cTn id="15" dur="500"/>
                                        <p:tgtEl>
                                          <p:spTgt spid="3174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1748">
                                            <p:txEl>
                                              <p:pRg st="3" end="3"/>
                                            </p:txEl>
                                          </p:spTgt>
                                        </p:tgtEl>
                                        <p:attrNameLst>
                                          <p:attrName>style.visibility</p:attrName>
                                        </p:attrNameLst>
                                      </p:cBhvr>
                                      <p:to>
                                        <p:strVal val="visible"/>
                                      </p:to>
                                    </p:set>
                                    <p:animEffect transition="in" filter="fade">
                                      <p:cBhvr>
                                        <p:cTn id="18" dur="500"/>
                                        <p:tgtEl>
                                          <p:spTgt spid="3174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748">
                                            <p:txEl>
                                              <p:pRg st="4" end="4"/>
                                            </p:txEl>
                                          </p:spTgt>
                                        </p:tgtEl>
                                        <p:attrNameLst>
                                          <p:attrName>style.visibility</p:attrName>
                                        </p:attrNameLst>
                                      </p:cBhvr>
                                      <p:to>
                                        <p:strVal val="visible"/>
                                      </p:to>
                                    </p:set>
                                    <p:animEffect transition="in" filter="fade">
                                      <p:cBhvr>
                                        <p:cTn id="23" dur="500"/>
                                        <p:tgtEl>
                                          <p:spTgt spid="3174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1748">
                                            <p:txEl>
                                              <p:pRg st="5" end="5"/>
                                            </p:txEl>
                                          </p:spTgt>
                                        </p:tgtEl>
                                        <p:attrNameLst>
                                          <p:attrName>style.visibility</p:attrName>
                                        </p:attrNameLst>
                                      </p:cBhvr>
                                      <p:to>
                                        <p:strVal val="visible"/>
                                      </p:to>
                                    </p:set>
                                    <p:animEffect transition="in" filter="fade">
                                      <p:cBhvr>
                                        <p:cTn id="28" dur="500"/>
                                        <p:tgtEl>
                                          <p:spTgt spid="3174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1748">
                                            <p:txEl>
                                              <p:pRg st="6" end="6"/>
                                            </p:txEl>
                                          </p:spTgt>
                                        </p:tgtEl>
                                        <p:attrNameLst>
                                          <p:attrName>style.visibility</p:attrName>
                                        </p:attrNameLst>
                                      </p:cBhvr>
                                      <p:to>
                                        <p:strVal val="visible"/>
                                      </p:to>
                                    </p:set>
                                    <p:animEffect transition="in" filter="fade">
                                      <p:cBhvr>
                                        <p:cTn id="33" dur="500"/>
                                        <p:tgtEl>
                                          <p:spTgt spid="31748">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1748">
                                            <p:txEl>
                                              <p:pRg st="7" end="7"/>
                                            </p:txEl>
                                          </p:spTgt>
                                        </p:tgtEl>
                                        <p:attrNameLst>
                                          <p:attrName>style.visibility</p:attrName>
                                        </p:attrNameLst>
                                      </p:cBhvr>
                                      <p:to>
                                        <p:strVal val="visible"/>
                                      </p:to>
                                    </p:set>
                                    <p:animEffect transition="in" filter="fade">
                                      <p:cBhvr>
                                        <p:cTn id="36" dur="500"/>
                                        <p:tgtEl>
                                          <p:spTgt spid="31748">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1748">
                                            <p:txEl>
                                              <p:pRg st="8" end="8"/>
                                            </p:txEl>
                                          </p:spTgt>
                                        </p:tgtEl>
                                        <p:attrNameLst>
                                          <p:attrName>style.visibility</p:attrName>
                                        </p:attrNameLst>
                                      </p:cBhvr>
                                      <p:to>
                                        <p:strVal val="visible"/>
                                      </p:to>
                                    </p:set>
                                    <p:animEffect transition="in" filter="fade">
                                      <p:cBhvr>
                                        <p:cTn id="39" dur="500"/>
                                        <p:tgtEl>
                                          <p:spTgt spid="31748">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32770"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2771"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进程</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间通讯</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64515"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信号</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处理</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忽略</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捕捉</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sigaction/</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signal</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默认</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大部分信号的默认动作是终止进程</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屏蔽</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defRPr/>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sigprocmask</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defRPr/>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信号处理函数执行过程中，对应的信号默认是处于屏蔽状态</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SIGKILL/SIGSTOP</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信号不可忽略、捕捉、屏蔽</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animEffect transition="in" filter="fade">
                                      <p:cBhvr>
                                        <p:cTn id="7" dur="500"/>
                                        <p:tgtEl>
                                          <p:spTgt spid="645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515">
                                            <p:txEl>
                                              <p:pRg st="3" end="3"/>
                                            </p:txEl>
                                          </p:spTgt>
                                        </p:tgtEl>
                                        <p:attrNameLst>
                                          <p:attrName>style.visibility</p:attrName>
                                        </p:attrNameLst>
                                      </p:cBhvr>
                                      <p:to>
                                        <p:strVal val="visible"/>
                                      </p:to>
                                    </p:set>
                                    <p:animEffect transition="in" filter="fade">
                                      <p:cBhvr>
                                        <p:cTn id="12" dur="500"/>
                                        <p:tgtEl>
                                          <p:spTgt spid="6451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515">
                                            <p:txEl>
                                              <p:pRg st="4" end="4"/>
                                            </p:txEl>
                                          </p:spTgt>
                                        </p:tgtEl>
                                        <p:attrNameLst>
                                          <p:attrName>style.visibility</p:attrName>
                                        </p:attrNameLst>
                                      </p:cBhvr>
                                      <p:to>
                                        <p:strVal val="visible"/>
                                      </p:to>
                                    </p:set>
                                    <p:animEffect transition="in" filter="fade">
                                      <p:cBhvr>
                                        <p:cTn id="17" dur="500"/>
                                        <p:tgtEl>
                                          <p:spTgt spid="6451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515">
                                            <p:txEl>
                                              <p:pRg st="5" end="5"/>
                                            </p:txEl>
                                          </p:spTgt>
                                        </p:tgtEl>
                                        <p:attrNameLst>
                                          <p:attrName>style.visibility</p:attrName>
                                        </p:attrNameLst>
                                      </p:cBhvr>
                                      <p:to>
                                        <p:strVal val="visible"/>
                                      </p:to>
                                    </p:set>
                                    <p:animEffect transition="in" filter="fade">
                                      <p:cBhvr>
                                        <p:cTn id="22" dur="500"/>
                                        <p:tgtEl>
                                          <p:spTgt spid="6451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4515">
                                            <p:txEl>
                                              <p:pRg st="6" end="6"/>
                                            </p:txEl>
                                          </p:spTgt>
                                        </p:tgtEl>
                                        <p:attrNameLst>
                                          <p:attrName>style.visibility</p:attrName>
                                        </p:attrNameLst>
                                      </p:cBhvr>
                                      <p:to>
                                        <p:strVal val="visible"/>
                                      </p:to>
                                    </p:set>
                                    <p:animEffect transition="in" filter="fade">
                                      <p:cBhvr>
                                        <p:cTn id="25" dur="500"/>
                                        <p:tgtEl>
                                          <p:spTgt spid="6451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4515">
                                            <p:txEl>
                                              <p:pRg st="7" end="7"/>
                                            </p:txEl>
                                          </p:spTgt>
                                        </p:tgtEl>
                                        <p:attrNameLst>
                                          <p:attrName>style.visibility</p:attrName>
                                        </p:attrNameLst>
                                      </p:cBhvr>
                                      <p:to>
                                        <p:strVal val="visible"/>
                                      </p:to>
                                    </p:set>
                                    <p:animEffect transition="in" filter="fade">
                                      <p:cBhvr>
                                        <p:cTn id="28" dur="500"/>
                                        <p:tgtEl>
                                          <p:spTgt spid="6451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4515">
                                            <p:txEl>
                                              <p:pRg st="8" end="8"/>
                                            </p:txEl>
                                          </p:spTgt>
                                        </p:tgtEl>
                                        <p:attrNameLst>
                                          <p:attrName>style.visibility</p:attrName>
                                        </p:attrNameLst>
                                      </p:cBhvr>
                                      <p:to>
                                        <p:strVal val="visible"/>
                                      </p:to>
                                    </p:set>
                                    <p:animEffect transition="in" filter="fade">
                                      <p:cBhvr>
                                        <p:cTn id="33" dur="500"/>
                                        <p:tgtEl>
                                          <p:spTgt spid="645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33794"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3795"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进程</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间通讯</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33796"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信号</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注意事项</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信号处理函数可重入性</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为什么需要有可重入性？</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如何保证可重入性？</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SIGCHLD –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waitpid</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用于回收子进程</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接口</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signal/</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sigaction</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kill/raise/abort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sigprocmask</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796">
                                            <p:txEl>
                                              <p:pRg st="2" end="2"/>
                                            </p:txEl>
                                          </p:spTgt>
                                        </p:tgtEl>
                                        <p:attrNameLst>
                                          <p:attrName>style.visibility</p:attrName>
                                        </p:attrNameLst>
                                      </p:cBhvr>
                                      <p:to>
                                        <p:strVal val="visible"/>
                                      </p:to>
                                    </p:set>
                                    <p:animEffect transition="in" filter="fade">
                                      <p:cBhvr>
                                        <p:cTn id="7" dur="500"/>
                                        <p:tgtEl>
                                          <p:spTgt spid="3379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796">
                                            <p:txEl>
                                              <p:pRg st="3" end="3"/>
                                            </p:txEl>
                                          </p:spTgt>
                                        </p:tgtEl>
                                        <p:attrNameLst>
                                          <p:attrName>style.visibility</p:attrName>
                                        </p:attrNameLst>
                                      </p:cBhvr>
                                      <p:to>
                                        <p:strVal val="visible"/>
                                      </p:to>
                                    </p:set>
                                    <p:animEffect transition="in" filter="fade">
                                      <p:cBhvr>
                                        <p:cTn id="12" dur="500"/>
                                        <p:tgtEl>
                                          <p:spTgt spid="3379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796">
                                            <p:txEl>
                                              <p:pRg st="4" end="4"/>
                                            </p:txEl>
                                          </p:spTgt>
                                        </p:tgtEl>
                                        <p:attrNameLst>
                                          <p:attrName>style.visibility</p:attrName>
                                        </p:attrNameLst>
                                      </p:cBhvr>
                                      <p:to>
                                        <p:strVal val="visible"/>
                                      </p:to>
                                    </p:set>
                                    <p:animEffect transition="in" filter="fade">
                                      <p:cBhvr>
                                        <p:cTn id="17" dur="500"/>
                                        <p:tgtEl>
                                          <p:spTgt spid="337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796">
                                            <p:txEl>
                                              <p:pRg st="5" end="5"/>
                                            </p:txEl>
                                          </p:spTgt>
                                        </p:tgtEl>
                                        <p:attrNameLst>
                                          <p:attrName>style.visibility</p:attrName>
                                        </p:attrNameLst>
                                      </p:cBhvr>
                                      <p:to>
                                        <p:strVal val="visible"/>
                                      </p:to>
                                    </p:set>
                                    <p:animEffect transition="in" filter="fade">
                                      <p:cBhvr>
                                        <p:cTn id="22" dur="500"/>
                                        <p:tgtEl>
                                          <p:spTgt spid="337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796">
                                            <p:txEl>
                                              <p:pRg st="6" end="6"/>
                                            </p:txEl>
                                          </p:spTgt>
                                        </p:tgtEl>
                                        <p:attrNameLst>
                                          <p:attrName>style.visibility</p:attrName>
                                        </p:attrNameLst>
                                      </p:cBhvr>
                                      <p:to>
                                        <p:strVal val="visible"/>
                                      </p:to>
                                    </p:set>
                                    <p:animEffect transition="in" filter="fade">
                                      <p:cBhvr>
                                        <p:cTn id="27" dur="500"/>
                                        <p:tgtEl>
                                          <p:spTgt spid="33796">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3796">
                                            <p:txEl>
                                              <p:pRg st="7" end="7"/>
                                            </p:txEl>
                                          </p:spTgt>
                                        </p:tgtEl>
                                        <p:attrNameLst>
                                          <p:attrName>style.visibility</p:attrName>
                                        </p:attrNameLst>
                                      </p:cBhvr>
                                      <p:to>
                                        <p:strVal val="visible"/>
                                      </p:to>
                                    </p:set>
                                    <p:animEffect transition="in" filter="fade">
                                      <p:cBhvr>
                                        <p:cTn id="30" dur="500"/>
                                        <p:tgtEl>
                                          <p:spTgt spid="33796">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3796">
                                            <p:txEl>
                                              <p:pRg st="8" end="8"/>
                                            </p:txEl>
                                          </p:spTgt>
                                        </p:tgtEl>
                                        <p:attrNameLst>
                                          <p:attrName>style.visibility</p:attrName>
                                        </p:attrNameLst>
                                      </p:cBhvr>
                                      <p:to>
                                        <p:strVal val="visible"/>
                                      </p:to>
                                    </p:set>
                                    <p:animEffect transition="in" filter="fade">
                                      <p:cBhvr>
                                        <p:cTn id="33" dur="500"/>
                                        <p:tgtEl>
                                          <p:spTgt spid="33796">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3796">
                                            <p:txEl>
                                              <p:pRg st="9" end="9"/>
                                            </p:txEl>
                                          </p:spTgt>
                                        </p:tgtEl>
                                        <p:attrNameLst>
                                          <p:attrName>style.visibility</p:attrName>
                                        </p:attrNameLst>
                                      </p:cBhvr>
                                      <p:to>
                                        <p:strVal val="visible"/>
                                      </p:to>
                                    </p:set>
                                    <p:animEffect transition="in" filter="fade">
                                      <p:cBhvr>
                                        <p:cTn id="36" dur="500"/>
                                        <p:tgtEl>
                                          <p:spTgt spid="337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2483768" y="1634175"/>
            <a:ext cx="3816424" cy="1106984"/>
          </a:xfrm>
          <a:prstGeom prst="rect">
            <a:avLst/>
          </a:prstGeom>
          <a:noFill/>
          <a:ln>
            <a:noFill/>
          </a:ln>
          <a:effectLst>
            <a:glow rad="139700">
              <a:schemeClr val="accent5">
                <a:satMod val="175000"/>
                <a:alpha val="40000"/>
              </a:schemeClr>
            </a:glow>
            <a:outerShdw dist="35921" dir="2700000" algn="ctr" rotWithShape="0">
              <a:schemeClr val="l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4"/>
          <p:cNvSpPr>
            <a:spLocks noGrp="1"/>
          </p:cNvSpPr>
          <p:nvPr>
            <p:ph type="title"/>
            <p:custDataLst>
              <p:tags r:id="rId3"/>
            </p:custDataLst>
          </p:nvPr>
        </p:nvSpPr>
        <p:spPr>
          <a:xfrm>
            <a:off x="2988310" y="2454275"/>
            <a:ext cx="4683125" cy="1882140"/>
          </a:xfrm>
        </p:spPr>
        <p:txBody>
          <a:bodyPr>
            <a:normAutofit fontScale="90000"/>
          </a:bodyPr>
          <a:p>
            <a:pPr marL="0" lvl="0" indent="-285750" algn="l" fontAlgn="ctr">
              <a:lnSpc>
                <a:spcPct val="130000"/>
              </a:lnSpc>
              <a:spcBef>
                <a:spcPts val="1000"/>
              </a:spcBef>
              <a:spcAft>
                <a:spcPts val="0"/>
              </a:spcAft>
              <a:buSzPct val="100000"/>
              <a:buFont typeface="Wingdings" panose="05000000000000000000" charset="0"/>
              <a:buNone/>
            </a:pPr>
            <a:r>
              <a:rPr lang="zh-CN" altLang="en-US" sz="3000" dirty="0">
                <a:solidFill>
                  <a:schemeClr val="accent1"/>
                </a:solidFill>
              </a:rPr>
              <a:t>进程</a:t>
            </a:r>
            <a:endParaRPr lang="zh-CN" altLang="en-US" sz="3000" dirty="0">
              <a:solidFill>
                <a:schemeClr val="accent1"/>
              </a:solidFill>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3000" dirty="0">
                <a:solidFill>
                  <a:schemeClr val="accent1"/>
                </a:solidFill>
              </a:rPr>
              <a:t>线程</a:t>
            </a:r>
            <a:endParaRPr lang="zh-CN" altLang="en-US" sz="3000" dirty="0">
              <a:solidFill>
                <a:schemeClr val="accent1"/>
              </a:solidFill>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3000" dirty="0">
                <a:solidFill>
                  <a:schemeClr val="accent1"/>
                </a:solidFill>
              </a:rPr>
              <a:t>其他</a:t>
            </a:r>
            <a:endParaRPr lang="zh-CN" altLang="en-US" sz="3000" dirty="0">
              <a:solidFill>
                <a:schemeClr val="accent1"/>
              </a:solidFill>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线程</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3" name="内容占位符 2"/>
          <p:cNvSpPr>
            <a:spLocks noGrp="1"/>
          </p:cNvSpPr>
          <p:nvPr>
            <p:ph idx="4294967295"/>
            <p:custDataLst>
              <p:tags r:id="rId3"/>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概念：线程是进程中的一个实体，是被系统独立调度和分派的基本单位</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特性</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独立调度和分派的基本单位，利用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CPU</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的基本单位</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一个进程中的所有线程，共享资源</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可并发执行</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sp>
        <p:nvSpPr>
          <p:cNvPr id="4" name="页脚占位符 3"/>
          <p:cNvSpPr>
            <a:spLocks noGrp="1"/>
          </p:cNvSpPr>
          <p:nvPr>
            <p:ph type="ftr" sz="quarter" idx="11"/>
            <p:custDataLst>
              <p:tags r:id="rId4"/>
            </p:custDataLst>
          </p:nvPr>
        </p:nvSpPr>
        <p:spPr>
          <a:noFill/>
          <a:ln>
            <a:noFill/>
          </a:ln>
          <a:effectLst/>
        </p:spPr>
        <p:txBody>
          <a:bodyPr vert="horz" wrap="square" lIns="91440" tIns="45720" rIns="91440" bIns="45720" numCol="1" anchor="t" anchorCtr="0" compatLnSpc="1">
            <a:noAutofit/>
          </a:bodyPr>
          <a:lstStyle>
            <a:defPPr>
              <a:defRPr lang="zh-CN"/>
            </a:defPPr>
            <a:lvl1pPr marL="0" algn="ctr" defTabSz="914400" rtl="0" eaLnBrk="1" latinLnBrk="0" hangingPunct="1">
              <a:defRPr sz="1000" kern="1200" dirty="0" smtClean="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defRPr/>
            </a:pPr>
            <a:r>
              <a:rPr lang="zh-CN" altLang="en-US">
                <a:solidFill>
                  <a:schemeClr val="dk1"/>
                </a:solidFill>
                <a:cs typeface="微软雅黑" panose="020B0503020204020204" pitchFamily="34" charset="-122"/>
                <a:sym typeface="+mn-ea"/>
              </a:rPr>
              <a:t>第 </a:t>
            </a:r>
            <a:fld id="{9A0DB2DC-4C9A-4742-B13C-FB6460FD3503}" type="slidenum">
              <a:rPr lang="zh-CN" altLang="en-US">
                <a:solidFill>
                  <a:schemeClr val="dk1"/>
                </a:solidFill>
                <a:cs typeface="微软雅黑" panose="020B0503020204020204" pitchFamily="34" charset="-122"/>
                <a:sym typeface="+mn-ea"/>
              </a:rPr>
            </a:fld>
            <a:r>
              <a:rPr lang="zh-CN" altLang="en-US">
                <a:solidFill>
                  <a:schemeClr val="dk1"/>
                </a:solidFill>
                <a:cs typeface="微软雅黑" panose="020B0503020204020204" pitchFamily="34" charset="-122"/>
                <a:sym typeface="+mn-ea"/>
              </a:rPr>
              <a:t> 页 </a:t>
            </a:r>
            <a:r>
              <a:rPr lang="zh-CN" altLang="en-US">
                <a:solidFill>
                  <a:schemeClr val="dk1"/>
                </a:solidFill>
                <a:cs typeface="微软雅黑" panose="020B0503020204020204" pitchFamily="34" charset="-122"/>
                <a:sym typeface="+mn-ea"/>
              </a:rPr>
              <a:t>/ </a:t>
            </a:r>
            <a:r>
              <a:rPr lang="zh-CN" altLang="en-US">
                <a:solidFill>
                  <a:schemeClr val="dk1"/>
                </a:solidFill>
                <a:cs typeface="微软雅黑" panose="020B0503020204020204" pitchFamily="34" charset="-122"/>
                <a:sym typeface="+mn-ea"/>
              </a:rPr>
              <a:t>共 5 页</a:t>
            </a:r>
            <a:endParaRPr lang="zh-CN" altLang="en-US">
              <a:solidFill>
                <a:schemeClr val="dk1"/>
              </a:solidFill>
              <a:cs typeface="微软雅黑" panose="020B0503020204020204" pitchFamily="34" charset="-122"/>
              <a:sym typeface="+mn-ea"/>
            </a:endParaRPr>
          </a:p>
        </p:txBody>
      </p:sp>
    </p:spTree>
    <p:custDataLst>
      <p:tags r:id="rId5"/>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34818"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4819"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线程</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64515"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为什么需要线程？</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共享地址空间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编程更简单</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任务并行化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程序效率更高</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POSIX</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线程</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pthread_t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进程内唯一</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线程创建</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pthread_create</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a:solidFill>
                  <a:schemeClr val="dk1"/>
                </a:solidFill>
                <a:latin typeface="微软雅黑" panose="020B0503020204020204" pitchFamily="34" charset="-122"/>
                <a:cs typeface="微软雅黑" panose="020B0503020204020204" pitchFamily="34" charset="-122"/>
                <a:sym typeface="+mn-ea"/>
              </a:rPr>
              <a:t>调度顺序由内核决定，不可做假设</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线程终止</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a:solidFill>
                  <a:schemeClr val="dk1"/>
                </a:solidFill>
                <a:latin typeface="微软雅黑" panose="020B0503020204020204" pitchFamily="34" charset="-122"/>
                <a:cs typeface="微软雅黑" panose="020B0503020204020204" pitchFamily="34" charset="-122"/>
                <a:sym typeface="+mn-ea"/>
              </a:rPr>
              <a:t>线程从启动例程中返回</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a:solidFill>
                  <a:schemeClr val="dk1"/>
                </a:solidFill>
                <a:latin typeface="微软雅黑" panose="020B0503020204020204" pitchFamily="34" charset="-122"/>
                <a:cs typeface="微软雅黑" panose="020B0503020204020204" pitchFamily="34" charset="-122"/>
                <a:sym typeface="+mn-ea"/>
              </a:rPr>
              <a:t>线程被同一进程的其他线程取消</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a:solidFill>
                  <a:schemeClr val="dk1"/>
                </a:solidFill>
                <a:latin typeface="微软雅黑" panose="020B0503020204020204" pitchFamily="34" charset="-122"/>
                <a:cs typeface="微软雅黑" panose="020B0503020204020204" pitchFamily="34" charset="-122"/>
                <a:sym typeface="+mn-ea"/>
              </a:rPr>
              <a:t>线程调用</a:t>
            </a:r>
            <a:r>
              <a:rPr lang="zh-CN" altLang="en-US" kern="1200" dirty="0">
                <a:solidFill>
                  <a:schemeClr val="dk1"/>
                </a:solidFill>
                <a:latin typeface="微软雅黑" panose="020B0503020204020204" pitchFamily="34" charset="-122"/>
                <a:cs typeface="微软雅黑" panose="020B0503020204020204" pitchFamily="34" charset="-122"/>
                <a:sym typeface="+mn-ea"/>
              </a:rPr>
              <a:t>pthread_exit</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p:txBody>
      </p:sp>
      <p:pic>
        <p:nvPicPr>
          <p:cNvPr id="3482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1638" y="1196752"/>
            <a:ext cx="3960842" cy="25922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custDataLst>
              <p:tags r:id="rId6"/>
            </p:custDataLst>
          </p:nvPr>
        </p:nvSpPr>
        <p:spPr>
          <a:xfrm>
            <a:off x="4791249" y="4869160"/>
            <a:ext cx="3481983" cy="875665"/>
          </a:xfrm>
          <a:prstGeom prst="rect">
            <a:avLst/>
          </a:prstGeom>
          <a:gradFill>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 pos="0">
                <a:srgbClr val="8BAA69">
                  <a:lumMod val="90000"/>
                  <a:lumOff val="10000"/>
                </a:srgbClr>
              </a:gs>
              <a:gs pos="50000">
                <a:srgbClr val="8BAA69">
                  <a:lumMod val="95000"/>
                  <a:lumOff val="5000"/>
                </a:srgbClr>
              </a:gs>
              <a:gs pos="100000">
                <a:srgbClr val="8BAA69">
                  <a:lumMod val="95000"/>
                  <a:lumOff val="5000"/>
                </a:srgbClr>
              </a:gs>
            </a:gsLst>
            <a:lin ang="5400000" scaled="0"/>
          </a:gradFill>
          <a:ln>
            <a:solidFill>
              <a:schemeClr val="accent4"/>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170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线程中直接调用</a:t>
            </a:r>
            <a:r>
              <a:rPr lang="en-US" altLang="zh-CN" sz="170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exit</a:t>
            </a:r>
            <a:r>
              <a:rPr lang="zh-CN" altLang="en-US" sz="170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，会怎么样？</a:t>
            </a:r>
            <a:endParaRPr lang="zh-CN" altLang="en-US" sz="170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70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其他线程未运行结束时，主线程运行结束，会怎么样</a:t>
            </a:r>
            <a:r>
              <a:rPr lang="zh-CN" altLang="en-US" sz="1700" dirty="0" smtClean="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700" dirty="0" smtClean="0">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fade">
                                      <p:cBhvr>
                                        <p:cTn id="7" dur="500"/>
                                        <p:tgtEl>
                                          <p:spTgt spid="6451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4515">
                                            <p:txEl>
                                              <p:pRg st="2" end="2"/>
                                            </p:txEl>
                                          </p:spTgt>
                                        </p:tgtEl>
                                        <p:attrNameLst>
                                          <p:attrName>style.visibility</p:attrName>
                                        </p:attrNameLst>
                                      </p:cBhvr>
                                      <p:to>
                                        <p:strVal val="visible"/>
                                      </p:to>
                                    </p:set>
                                    <p:animEffect transition="in" filter="fade">
                                      <p:cBhvr>
                                        <p:cTn id="10" dur="500"/>
                                        <p:tgtEl>
                                          <p:spTgt spid="6451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4823"/>
                                        </p:tgtEl>
                                        <p:attrNameLst>
                                          <p:attrName>style.visibility</p:attrName>
                                        </p:attrNameLst>
                                      </p:cBhvr>
                                      <p:to>
                                        <p:strVal val="visible"/>
                                      </p:to>
                                    </p:set>
                                    <p:animEffect transition="in" filter="fade">
                                      <p:cBhvr>
                                        <p:cTn id="15" dur="500"/>
                                        <p:tgtEl>
                                          <p:spTgt spid="348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4823"/>
                                        </p:tgtEl>
                                      </p:cBhvr>
                                    </p:animEffect>
                                    <p:set>
                                      <p:cBhvr>
                                        <p:cTn id="20" dur="1" fill="hold">
                                          <p:stCondLst>
                                            <p:cond delay="499"/>
                                          </p:stCondLst>
                                        </p:cTn>
                                        <p:tgtEl>
                                          <p:spTgt spid="3482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4515">
                                            <p:txEl>
                                              <p:pRg st="3" end="3"/>
                                            </p:txEl>
                                          </p:spTgt>
                                        </p:tgtEl>
                                        <p:attrNameLst>
                                          <p:attrName>style.visibility</p:attrName>
                                        </p:attrNameLst>
                                      </p:cBhvr>
                                      <p:to>
                                        <p:strVal val="visible"/>
                                      </p:to>
                                    </p:set>
                                    <p:animEffect transition="in" filter="fade">
                                      <p:cBhvr>
                                        <p:cTn id="25" dur="500"/>
                                        <p:tgtEl>
                                          <p:spTgt spid="6451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4515">
                                            <p:txEl>
                                              <p:pRg st="4" end="4"/>
                                            </p:txEl>
                                          </p:spTgt>
                                        </p:tgtEl>
                                        <p:attrNameLst>
                                          <p:attrName>style.visibility</p:attrName>
                                        </p:attrNameLst>
                                      </p:cBhvr>
                                      <p:to>
                                        <p:strVal val="visible"/>
                                      </p:to>
                                    </p:set>
                                    <p:animEffect transition="in" filter="fade">
                                      <p:cBhvr>
                                        <p:cTn id="30" dur="500"/>
                                        <p:tgtEl>
                                          <p:spTgt spid="6451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4515">
                                            <p:txEl>
                                              <p:pRg st="5" end="5"/>
                                            </p:txEl>
                                          </p:spTgt>
                                        </p:tgtEl>
                                        <p:attrNameLst>
                                          <p:attrName>style.visibility</p:attrName>
                                        </p:attrNameLst>
                                      </p:cBhvr>
                                      <p:to>
                                        <p:strVal val="visible"/>
                                      </p:to>
                                    </p:set>
                                    <p:animEffect transition="in" filter="fade">
                                      <p:cBhvr>
                                        <p:cTn id="35" dur="500"/>
                                        <p:tgtEl>
                                          <p:spTgt spid="64515">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4515">
                                            <p:txEl>
                                              <p:pRg st="6" end="6"/>
                                            </p:txEl>
                                          </p:spTgt>
                                        </p:tgtEl>
                                        <p:attrNameLst>
                                          <p:attrName>style.visibility</p:attrName>
                                        </p:attrNameLst>
                                      </p:cBhvr>
                                      <p:to>
                                        <p:strVal val="visible"/>
                                      </p:to>
                                    </p:set>
                                    <p:animEffect transition="in" filter="fade">
                                      <p:cBhvr>
                                        <p:cTn id="38" dur="500"/>
                                        <p:tgtEl>
                                          <p:spTgt spid="64515">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4515">
                                            <p:txEl>
                                              <p:pRg st="7" end="7"/>
                                            </p:txEl>
                                          </p:spTgt>
                                        </p:tgtEl>
                                        <p:attrNameLst>
                                          <p:attrName>style.visibility</p:attrName>
                                        </p:attrNameLst>
                                      </p:cBhvr>
                                      <p:to>
                                        <p:strVal val="visible"/>
                                      </p:to>
                                    </p:set>
                                    <p:animEffect transition="in" filter="fade">
                                      <p:cBhvr>
                                        <p:cTn id="43" dur="500"/>
                                        <p:tgtEl>
                                          <p:spTgt spid="64515">
                                            <p:txEl>
                                              <p:pRg st="7" end="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4515">
                                            <p:txEl>
                                              <p:pRg st="8" end="8"/>
                                            </p:txEl>
                                          </p:spTgt>
                                        </p:tgtEl>
                                        <p:attrNameLst>
                                          <p:attrName>style.visibility</p:attrName>
                                        </p:attrNameLst>
                                      </p:cBhvr>
                                      <p:to>
                                        <p:strVal val="visible"/>
                                      </p:to>
                                    </p:set>
                                    <p:animEffect transition="in" filter="fade">
                                      <p:cBhvr>
                                        <p:cTn id="46" dur="500"/>
                                        <p:tgtEl>
                                          <p:spTgt spid="64515">
                                            <p:txEl>
                                              <p:pRg st="8" end="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4515">
                                            <p:txEl>
                                              <p:pRg st="9" end="9"/>
                                            </p:txEl>
                                          </p:spTgt>
                                        </p:tgtEl>
                                        <p:attrNameLst>
                                          <p:attrName>style.visibility</p:attrName>
                                        </p:attrNameLst>
                                      </p:cBhvr>
                                      <p:to>
                                        <p:strVal val="visible"/>
                                      </p:to>
                                    </p:set>
                                    <p:animEffect transition="in" filter="fade">
                                      <p:cBhvr>
                                        <p:cTn id="49" dur="500"/>
                                        <p:tgtEl>
                                          <p:spTgt spid="64515">
                                            <p:txEl>
                                              <p:pRg st="9" end="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4515">
                                            <p:txEl>
                                              <p:pRg st="10" end="10"/>
                                            </p:txEl>
                                          </p:spTgt>
                                        </p:tgtEl>
                                        <p:attrNameLst>
                                          <p:attrName>style.visibility</p:attrName>
                                        </p:attrNameLst>
                                      </p:cBhvr>
                                      <p:to>
                                        <p:strVal val="visible"/>
                                      </p:to>
                                    </p:set>
                                    <p:animEffect transition="in" filter="fade">
                                      <p:cBhvr>
                                        <p:cTn id="52" dur="500"/>
                                        <p:tgtEl>
                                          <p:spTgt spid="6451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34818"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4819"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线程</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64515"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defRPr/>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POSIX</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线程</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分离线程</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vs</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非分离线程</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使用场景</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设置分离属性</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defRPr/>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pthread_detach</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defRPr/>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pthread_attr_setdetachstate</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pthread_join</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defRPr/>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问题：要</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join</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的线程不存在或已经结束，怎么办？</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defRPr/>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问题：如果某个线程即不</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detach</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也不</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join</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，会有什么后果。</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内核如何管理进程中的线程</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进程的</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main</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函数本身</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也被内核视为一</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个线程（主线程</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每个线程在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内核中有一个</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task_struct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结构</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内核</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将进程和</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POSIX</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线程都作为</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task</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进行管理</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defRPr/>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fade">
                                      <p:cBhvr>
                                        <p:cTn id="7" dur="500"/>
                                        <p:tgtEl>
                                          <p:spTgt spid="645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515">
                                            <p:txEl>
                                              <p:pRg st="2" end="2"/>
                                            </p:txEl>
                                          </p:spTgt>
                                        </p:tgtEl>
                                        <p:attrNameLst>
                                          <p:attrName>style.visibility</p:attrName>
                                        </p:attrNameLst>
                                      </p:cBhvr>
                                      <p:to>
                                        <p:strVal val="visible"/>
                                      </p:to>
                                    </p:set>
                                    <p:animEffect transition="in" filter="fade">
                                      <p:cBhvr>
                                        <p:cTn id="12" dur="500"/>
                                        <p:tgtEl>
                                          <p:spTgt spid="645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515">
                                            <p:txEl>
                                              <p:pRg st="3" end="3"/>
                                            </p:txEl>
                                          </p:spTgt>
                                        </p:tgtEl>
                                        <p:attrNameLst>
                                          <p:attrName>style.visibility</p:attrName>
                                        </p:attrNameLst>
                                      </p:cBhvr>
                                      <p:to>
                                        <p:strVal val="visible"/>
                                      </p:to>
                                    </p:set>
                                    <p:animEffect transition="in" filter="fade">
                                      <p:cBhvr>
                                        <p:cTn id="17" dur="500"/>
                                        <p:tgtEl>
                                          <p:spTgt spid="645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515">
                                            <p:txEl>
                                              <p:pRg st="4" end="4"/>
                                            </p:txEl>
                                          </p:spTgt>
                                        </p:tgtEl>
                                        <p:attrNameLst>
                                          <p:attrName>style.visibility</p:attrName>
                                        </p:attrNameLst>
                                      </p:cBhvr>
                                      <p:to>
                                        <p:strVal val="visible"/>
                                      </p:to>
                                    </p:set>
                                    <p:animEffect transition="in" filter="fade">
                                      <p:cBhvr>
                                        <p:cTn id="22" dur="500"/>
                                        <p:tgtEl>
                                          <p:spTgt spid="645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515">
                                            <p:txEl>
                                              <p:pRg st="5" end="5"/>
                                            </p:txEl>
                                          </p:spTgt>
                                        </p:tgtEl>
                                        <p:attrNameLst>
                                          <p:attrName>style.visibility</p:attrName>
                                        </p:attrNameLst>
                                      </p:cBhvr>
                                      <p:to>
                                        <p:strVal val="visible"/>
                                      </p:to>
                                    </p:set>
                                    <p:animEffect transition="in" filter="fade">
                                      <p:cBhvr>
                                        <p:cTn id="27" dur="500"/>
                                        <p:tgtEl>
                                          <p:spTgt spid="6451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4515">
                                            <p:txEl>
                                              <p:pRg st="6" end="6"/>
                                            </p:txEl>
                                          </p:spTgt>
                                        </p:tgtEl>
                                        <p:attrNameLst>
                                          <p:attrName>style.visibility</p:attrName>
                                        </p:attrNameLst>
                                      </p:cBhvr>
                                      <p:to>
                                        <p:strVal val="visible"/>
                                      </p:to>
                                    </p:set>
                                    <p:animEffect transition="in" filter="fade">
                                      <p:cBhvr>
                                        <p:cTn id="32" dur="500"/>
                                        <p:tgtEl>
                                          <p:spTgt spid="6451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4515">
                                            <p:txEl>
                                              <p:pRg st="7" end="7"/>
                                            </p:txEl>
                                          </p:spTgt>
                                        </p:tgtEl>
                                        <p:attrNameLst>
                                          <p:attrName>style.visibility</p:attrName>
                                        </p:attrNameLst>
                                      </p:cBhvr>
                                      <p:to>
                                        <p:strVal val="visible"/>
                                      </p:to>
                                    </p:set>
                                    <p:animEffect transition="in" filter="fade">
                                      <p:cBhvr>
                                        <p:cTn id="37" dur="500"/>
                                        <p:tgtEl>
                                          <p:spTgt spid="6451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4515">
                                            <p:txEl>
                                              <p:pRg st="8" end="8"/>
                                            </p:txEl>
                                          </p:spTgt>
                                        </p:tgtEl>
                                        <p:attrNameLst>
                                          <p:attrName>style.visibility</p:attrName>
                                        </p:attrNameLst>
                                      </p:cBhvr>
                                      <p:to>
                                        <p:strVal val="visible"/>
                                      </p:to>
                                    </p:set>
                                    <p:animEffect transition="in" filter="fade">
                                      <p:cBhvr>
                                        <p:cTn id="42" dur="500"/>
                                        <p:tgtEl>
                                          <p:spTgt spid="6451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4515">
                                            <p:txEl>
                                              <p:pRg st="9" end="9"/>
                                            </p:txEl>
                                          </p:spTgt>
                                        </p:tgtEl>
                                        <p:attrNameLst>
                                          <p:attrName>style.visibility</p:attrName>
                                        </p:attrNameLst>
                                      </p:cBhvr>
                                      <p:to>
                                        <p:strVal val="visible"/>
                                      </p:to>
                                    </p:set>
                                    <p:animEffect transition="in" filter="fade">
                                      <p:cBhvr>
                                        <p:cTn id="47" dur="500"/>
                                        <p:tgtEl>
                                          <p:spTgt spid="6451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4515">
                                            <p:txEl>
                                              <p:pRg st="10" end="10"/>
                                            </p:txEl>
                                          </p:spTgt>
                                        </p:tgtEl>
                                        <p:attrNameLst>
                                          <p:attrName>style.visibility</p:attrName>
                                        </p:attrNameLst>
                                      </p:cBhvr>
                                      <p:to>
                                        <p:strVal val="visible"/>
                                      </p:to>
                                    </p:set>
                                    <p:animEffect transition="in" filter="fade">
                                      <p:cBhvr>
                                        <p:cTn id="52" dur="500"/>
                                        <p:tgtEl>
                                          <p:spTgt spid="6451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4515">
                                            <p:txEl>
                                              <p:pRg st="11" end="11"/>
                                            </p:txEl>
                                          </p:spTgt>
                                        </p:tgtEl>
                                        <p:attrNameLst>
                                          <p:attrName>style.visibility</p:attrName>
                                        </p:attrNameLst>
                                      </p:cBhvr>
                                      <p:to>
                                        <p:strVal val="visible"/>
                                      </p:to>
                                    </p:set>
                                    <p:animEffect transition="in" filter="fade">
                                      <p:cBhvr>
                                        <p:cTn id="57" dur="500"/>
                                        <p:tgtEl>
                                          <p:spTgt spid="64515">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4515">
                                            <p:txEl>
                                              <p:pRg st="12" end="12"/>
                                            </p:txEl>
                                          </p:spTgt>
                                        </p:tgtEl>
                                        <p:attrNameLst>
                                          <p:attrName>style.visibility</p:attrName>
                                        </p:attrNameLst>
                                      </p:cBhvr>
                                      <p:to>
                                        <p:strVal val="visible"/>
                                      </p:to>
                                    </p:set>
                                    <p:animEffect transition="in" filter="fade">
                                      <p:cBhvr>
                                        <p:cTn id="62" dur="500"/>
                                        <p:tgtEl>
                                          <p:spTgt spid="645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14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14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Linux</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开发环境</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 – </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操作系统介绍</a:t>
            </a:r>
            <a:endParaRPr lang="en-US" altLang="zh-CN"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614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什么</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是操作系统</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O</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peration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ystem</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操作系统首先是软件程序</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计算机系统的核心和基石</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管理计算机硬件，为应用程序提供基础</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操作系统与应用程序的关系</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操作系统提供运行环境和必要的服务</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应用程序在操作系统提供的环境中</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运行并</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使用操作系统提供的</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服务</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有</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哪些常见的</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操作系统</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17410" name="Picture 2" descr="http://h.hiphotos.baidu.com/baike/pic/item/f11f3a292df5e0fedeceedfa5c6034a85fdf727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2160" y="1052736"/>
            <a:ext cx="2880320" cy="25602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34818"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4819"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线程</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64515"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defRPr/>
            </a:pPr>
            <a:r>
              <a:rPr lang="zh-CN" altLang="en-US" kern="1200" dirty="0">
                <a:solidFill>
                  <a:schemeClr val="dk1"/>
                </a:solidFill>
                <a:latin typeface="微软雅黑" panose="020B0503020204020204" pitchFamily="34" charset="-122"/>
                <a:cs typeface="微软雅黑" panose="020B0503020204020204" pitchFamily="34" charset="-122"/>
                <a:sym typeface="+mn-ea"/>
              </a:rPr>
              <a:t>函数的线程安全性</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defRPr/>
            </a:pPr>
            <a:r>
              <a:rPr lang="zh-CN" altLang="en-US" kern="1200" dirty="0">
                <a:solidFill>
                  <a:schemeClr val="dk1"/>
                </a:solidFill>
                <a:latin typeface="微软雅黑" panose="020B0503020204020204" pitchFamily="34" charset="-122"/>
                <a:cs typeface="微软雅黑" panose="020B0503020204020204" pitchFamily="34" charset="-122"/>
                <a:sym typeface="+mn-ea"/>
              </a:rPr>
              <a:t>什么是</a:t>
            </a:r>
            <a:r>
              <a:rPr lang="zh-CN" altLang="en-US" kern="1200" dirty="0">
                <a:solidFill>
                  <a:schemeClr val="dk1"/>
                </a:solidFill>
                <a:latin typeface="微软雅黑" panose="020B0503020204020204" pitchFamily="34" charset="-122"/>
                <a:cs typeface="微软雅黑" panose="020B0503020204020204" pitchFamily="34" charset="-122"/>
                <a:sym typeface="+mn-ea"/>
              </a:rPr>
              <a:t>thread_safe</a:t>
            </a:r>
            <a:r>
              <a:rPr lang="zh-CN" altLang="en-US" kern="1200" dirty="0">
                <a:solidFill>
                  <a:schemeClr val="dk1"/>
                </a:solidFill>
                <a:latin typeface="微软雅黑" panose="020B0503020204020204" pitchFamily="34" charset="-122"/>
                <a:cs typeface="微软雅黑" panose="020B0503020204020204" pitchFamily="34" charset="-122"/>
                <a:sym typeface="+mn-ea"/>
              </a:rPr>
              <a:t>？</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defRPr/>
            </a:pPr>
            <a:r>
              <a:rPr lang="zh-CN" altLang="en-US" kern="1200" dirty="0">
                <a:solidFill>
                  <a:schemeClr val="dk1"/>
                </a:solidFill>
                <a:latin typeface="微软雅黑" panose="020B0503020204020204" pitchFamily="34" charset="-122"/>
                <a:cs typeface="微软雅黑" panose="020B0503020204020204" pitchFamily="34" charset="-122"/>
                <a:sym typeface="+mn-ea"/>
              </a:rPr>
              <a:t>什么样的函数不是</a:t>
            </a:r>
            <a:r>
              <a:rPr lang="zh-CN" altLang="en-US" kern="1200" dirty="0">
                <a:solidFill>
                  <a:schemeClr val="dk1"/>
                </a:solidFill>
                <a:latin typeface="微软雅黑" panose="020B0503020204020204" pitchFamily="34" charset="-122"/>
                <a:cs typeface="微软雅黑" panose="020B0503020204020204" pitchFamily="34" charset="-122"/>
                <a:sym typeface="+mn-ea"/>
              </a:rPr>
              <a:t>thread_safe</a:t>
            </a:r>
            <a:r>
              <a:rPr lang="zh-CN" altLang="en-US" kern="1200" dirty="0">
                <a:solidFill>
                  <a:schemeClr val="dk1"/>
                </a:solidFill>
                <a:latin typeface="微软雅黑" panose="020B0503020204020204" pitchFamily="34" charset="-122"/>
                <a:cs typeface="微软雅黑" panose="020B0503020204020204" pitchFamily="34" charset="-122"/>
                <a:sym typeface="+mn-ea"/>
              </a:rPr>
              <a:t>的？</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a:solidFill>
                  <a:schemeClr val="dk1"/>
                </a:solidFill>
                <a:latin typeface="微软雅黑" panose="020B0503020204020204" pitchFamily="34" charset="-122"/>
                <a:cs typeface="微软雅黑" panose="020B0503020204020204" pitchFamily="34" charset="-122"/>
                <a:sym typeface="+mn-ea"/>
              </a:rPr>
              <a:t>如何解决</a:t>
            </a:r>
            <a:r>
              <a:rPr lang="zh-CN" altLang="en-US" kern="1200" dirty="0">
                <a:solidFill>
                  <a:schemeClr val="dk1"/>
                </a:solidFill>
                <a:latin typeface="微软雅黑" panose="020B0503020204020204" pitchFamily="34" charset="-122"/>
                <a:cs typeface="微软雅黑" panose="020B0503020204020204" pitchFamily="34" charset="-122"/>
                <a:sym typeface="+mn-ea"/>
              </a:rPr>
              <a:t>？</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defRPr/>
            </a:pPr>
            <a:r>
              <a:rPr lang="zh-CN" altLang="en-US" kern="1200" dirty="0">
                <a:solidFill>
                  <a:schemeClr val="dk1"/>
                </a:solidFill>
                <a:latin typeface="微软雅黑" panose="020B0503020204020204" pitchFamily="34" charset="-122"/>
                <a:cs typeface="微软雅黑" panose="020B0503020204020204" pitchFamily="34" charset="-122"/>
                <a:sym typeface="+mn-ea"/>
              </a:rPr>
              <a:t>哪些库函数不是</a:t>
            </a:r>
            <a:r>
              <a:rPr lang="zh-CN" altLang="en-US" kern="1200" dirty="0">
                <a:solidFill>
                  <a:schemeClr val="dk1"/>
                </a:solidFill>
                <a:latin typeface="微软雅黑" panose="020B0503020204020204" pitchFamily="34" charset="-122"/>
                <a:cs typeface="微软雅黑" panose="020B0503020204020204" pitchFamily="34" charset="-122"/>
                <a:sym typeface="+mn-ea"/>
              </a:rPr>
              <a:t>thread_safe</a:t>
            </a:r>
            <a:r>
              <a:rPr lang="zh-CN" altLang="en-US" kern="1200" dirty="0">
                <a:solidFill>
                  <a:schemeClr val="dk1"/>
                </a:solidFill>
                <a:latin typeface="微软雅黑" panose="020B0503020204020204" pitchFamily="34" charset="-122"/>
                <a:cs typeface="微软雅黑" panose="020B0503020204020204" pitchFamily="34" charset="-122"/>
                <a:sym typeface="+mn-ea"/>
              </a:rPr>
              <a:t>的？</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defRPr/>
            </a:pPr>
            <a:r>
              <a:rPr lang="en-US" altLang="zh-CN" kern="1200" dirty="0" smtClean="0">
                <a:solidFill>
                  <a:schemeClr val="dk1"/>
                </a:solidFill>
                <a:latin typeface="微软雅黑" panose="020B0503020204020204" pitchFamily="34" charset="-122"/>
                <a:cs typeface="微软雅黑" panose="020B0503020204020204" pitchFamily="34" charset="-122"/>
                <a:sym typeface="+mn-ea"/>
                <a:hlinkClick r:id="rId5"/>
              </a:rPr>
              <a:t>SUSv3</a:t>
            </a:r>
            <a:r>
              <a:rPr lang="en-US" altLang="zh-CN" kern="1200" dirty="0" smtClean="0">
                <a:solidFill>
                  <a:schemeClr val="dk1"/>
                </a:solidFill>
                <a:latin typeface="微软雅黑" panose="020B0503020204020204" pitchFamily="34" charset="-122"/>
                <a:cs typeface="微软雅黑" panose="020B0503020204020204" pitchFamily="34" charset="-122"/>
                <a:sym typeface="+mn-ea"/>
                <a:hlinkClick r:id="rId5"/>
              </a:rPr>
              <a:t>规范中非</a:t>
            </a:r>
            <a:r>
              <a:rPr lang="en-US" altLang="zh-CN" kern="1200" dirty="0" smtClean="0">
                <a:solidFill>
                  <a:schemeClr val="dk1"/>
                </a:solidFill>
                <a:latin typeface="微软雅黑" panose="020B0503020204020204" pitchFamily="34" charset="-122"/>
                <a:cs typeface="微软雅黑" panose="020B0503020204020204" pitchFamily="34" charset="-122"/>
                <a:sym typeface="+mn-ea"/>
                <a:hlinkClick r:id="rId5"/>
              </a:rPr>
              <a:t>thread-</a:t>
            </a:r>
            <a:r>
              <a:rPr lang="en-US" altLang="zh-CN" kern="1200" dirty="0" smtClean="0">
                <a:solidFill>
                  <a:schemeClr val="dk1"/>
                </a:solidFill>
                <a:latin typeface="微软雅黑" panose="020B0503020204020204" pitchFamily="34" charset="-122"/>
                <a:cs typeface="微软雅黑" panose="020B0503020204020204" pitchFamily="34" charset="-122"/>
                <a:sym typeface="+mn-ea"/>
                <a:hlinkClick r:id="rId5"/>
              </a:rPr>
              <a:t>saft</a:t>
            </a:r>
            <a:r>
              <a:rPr lang="en-US" altLang="zh-CN" kern="1200" dirty="0" smtClean="0">
                <a:solidFill>
                  <a:schemeClr val="dk1"/>
                </a:solidFill>
                <a:latin typeface="微软雅黑" panose="020B0503020204020204" pitchFamily="34" charset="-122"/>
                <a:cs typeface="微软雅黑" panose="020B0503020204020204" pitchFamily="34" charset="-122"/>
                <a:sym typeface="+mn-ea"/>
                <a:hlinkClick r:id="rId5"/>
              </a:rPr>
              <a:t>的</a:t>
            </a:r>
            <a:r>
              <a:rPr lang="en-US" altLang="zh-CN" kern="1200" dirty="0" smtClean="0">
                <a:solidFill>
                  <a:schemeClr val="dk1"/>
                </a:solidFill>
                <a:latin typeface="微软雅黑" panose="020B0503020204020204" pitchFamily="34" charset="-122"/>
                <a:cs typeface="微软雅黑" panose="020B0503020204020204" pitchFamily="34" charset="-122"/>
                <a:sym typeface="+mn-ea"/>
                <a:hlinkClick r:id="rId5"/>
              </a:rPr>
              <a:t>函数（链接）</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defRPr/>
            </a:pPr>
            <a:r>
              <a:rPr lang="zh-CN" altLang="en-US" kern="1200" dirty="0">
                <a:solidFill>
                  <a:schemeClr val="dk1"/>
                </a:solidFill>
                <a:latin typeface="微软雅黑" panose="020B0503020204020204" pitchFamily="34" charset="-122"/>
                <a:cs typeface="微软雅黑" panose="020B0503020204020204" pitchFamily="34" charset="-122"/>
                <a:sym typeface="+mn-ea"/>
              </a:rPr>
              <a:t>POSIX</a:t>
            </a:r>
            <a:r>
              <a:rPr lang="zh-CN" altLang="en-US" kern="1200" dirty="0">
                <a:solidFill>
                  <a:schemeClr val="dk1"/>
                </a:solidFill>
                <a:latin typeface="微软雅黑" panose="020B0503020204020204" pitchFamily="34" charset="-122"/>
                <a:cs typeface="微软雅黑" panose="020B0503020204020204" pitchFamily="34" charset="-122"/>
                <a:sym typeface="+mn-ea"/>
              </a:rPr>
              <a:t>线程常用接口</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defRPr/>
            </a:pPr>
            <a:r>
              <a:rPr lang="zh-CN" altLang="en-US" kern="1200" dirty="0">
                <a:solidFill>
                  <a:schemeClr val="dk1"/>
                </a:solidFill>
                <a:latin typeface="微软雅黑" panose="020B0503020204020204" pitchFamily="34" charset="-122"/>
                <a:cs typeface="微软雅黑" panose="020B0503020204020204" pitchFamily="34" charset="-122"/>
                <a:sym typeface="+mn-ea"/>
              </a:rPr>
              <a:t>pthread_xxx</a:t>
            </a:r>
            <a:r>
              <a:rPr lang="zh-CN" altLang="en-US" kern="1200" dirty="0">
                <a:solidFill>
                  <a:schemeClr val="dk1"/>
                </a:solidFill>
                <a:latin typeface="微软雅黑" panose="020B0503020204020204" pitchFamily="34" charset="-122"/>
                <a:cs typeface="微软雅黑" panose="020B0503020204020204" pitchFamily="34" charset="-122"/>
                <a:sym typeface="+mn-ea"/>
              </a:rPr>
              <a:t> xxx</a:t>
            </a:r>
            <a:r>
              <a:rPr lang="zh-CN" altLang="en-US" kern="1200" dirty="0">
                <a:solidFill>
                  <a:schemeClr val="dk1"/>
                </a:solidFill>
                <a:latin typeface="微软雅黑" panose="020B0503020204020204" pitchFamily="34" charset="-122"/>
                <a:cs typeface="微软雅黑" panose="020B0503020204020204" pitchFamily="34" charset="-122"/>
                <a:sym typeface="+mn-ea"/>
              </a:rPr>
              <a:t>可为：</a:t>
            </a:r>
            <a:r>
              <a:rPr lang="zh-CN" altLang="en-US" kern="1200" dirty="0">
                <a:solidFill>
                  <a:schemeClr val="dk1"/>
                </a:solidFill>
                <a:latin typeface="微软雅黑" panose="020B0503020204020204" pitchFamily="34" charset="-122"/>
                <a:cs typeface="微软雅黑" panose="020B0503020204020204" pitchFamily="34" charset="-122"/>
                <a:sym typeface="+mn-ea"/>
              </a:rPr>
              <a:t>create/join/self/cancel/exit/kill</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defRPr/>
            </a:pPr>
            <a:r>
              <a:rPr lang="zh-CN" altLang="en-US" kern="1200" dirty="0">
                <a:solidFill>
                  <a:schemeClr val="dk1"/>
                </a:solidFill>
                <a:latin typeface="微软雅黑" panose="020B0503020204020204" pitchFamily="34" charset="-122"/>
                <a:cs typeface="微软雅黑" panose="020B0503020204020204" pitchFamily="34" charset="-122"/>
                <a:sym typeface="+mn-ea"/>
              </a:rPr>
              <a:t>pthread_attr_int</a:t>
            </a:r>
            <a:r>
              <a:rPr lang="zh-CN" altLang="en-US" kern="1200" dirty="0">
                <a:solidFill>
                  <a:schemeClr val="dk1"/>
                </a:solidFill>
                <a:latin typeface="微软雅黑" panose="020B0503020204020204" pitchFamily="34" charset="-122"/>
                <a:cs typeface="微软雅黑" panose="020B0503020204020204" pitchFamily="34" charset="-122"/>
                <a:sym typeface="+mn-ea"/>
              </a:rPr>
              <a:t>/</a:t>
            </a:r>
            <a:r>
              <a:rPr lang="zh-CN" altLang="en-US" kern="1200" dirty="0">
                <a:solidFill>
                  <a:schemeClr val="dk1"/>
                </a:solidFill>
                <a:latin typeface="微软雅黑" panose="020B0503020204020204" pitchFamily="34" charset="-122"/>
                <a:cs typeface="微软雅黑" panose="020B0503020204020204" pitchFamily="34" charset="-122"/>
                <a:sym typeface="+mn-ea"/>
              </a:rPr>
              <a:t>pthread_attr_destroy</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defRPr/>
            </a:pPr>
            <a:r>
              <a:rPr lang="zh-CN" altLang="en-US" kern="1200" dirty="0">
                <a:solidFill>
                  <a:schemeClr val="dk1"/>
                </a:solidFill>
                <a:latin typeface="微软雅黑" panose="020B0503020204020204" pitchFamily="34" charset="-122"/>
                <a:cs typeface="微软雅黑" panose="020B0503020204020204" pitchFamily="34" charset="-122"/>
                <a:sym typeface="+mn-ea"/>
              </a:rPr>
              <a:t>pthread_attr_setxxxx</a:t>
            </a:r>
            <a:r>
              <a:rPr lang="zh-CN" altLang="en-US" kern="1200" dirty="0">
                <a:solidFill>
                  <a:schemeClr val="dk1"/>
                </a:solidFill>
                <a:latin typeface="微软雅黑" panose="020B0503020204020204" pitchFamily="34" charset="-122"/>
                <a:cs typeface="微软雅黑" panose="020B0503020204020204" pitchFamily="34" charset="-122"/>
                <a:sym typeface="+mn-ea"/>
              </a:rPr>
              <a:t>/</a:t>
            </a:r>
            <a:r>
              <a:rPr lang="zh-CN" altLang="en-US" kern="1200" dirty="0">
                <a:solidFill>
                  <a:schemeClr val="dk1"/>
                </a:solidFill>
                <a:latin typeface="微软雅黑" panose="020B0503020204020204" pitchFamily="34" charset="-122"/>
                <a:cs typeface="微软雅黑" panose="020B0503020204020204" pitchFamily="34" charset="-122"/>
                <a:sym typeface="+mn-ea"/>
              </a:rPr>
              <a:t>pthread_attr_getxxxx</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defRPr/>
            </a:pP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p:txBody>
      </p:sp>
      <p:pic>
        <p:nvPicPr>
          <p:cNvPr id="5" name="Picture 2"/>
          <p:cNvPicPr>
            <a:picLocks noChangeAspect="1" noChangeArrowheads="1"/>
          </p:cNvPicPr>
          <p:nvPr>
            <p:custDataLst>
              <p:tags r:id="rId6"/>
            </p:custDataLst>
          </p:nvPr>
        </p:nvPicPr>
        <p:blipFill>
          <a:blip r:embed="rId7">
            <a:extLst>
              <a:ext uri="{28A0092B-C50C-407E-A947-70E740481C1C}">
                <a14:useLocalDpi xmlns:a14="http://schemas.microsoft.com/office/drawing/2010/main" val="0"/>
              </a:ext>
            </a:extLst>
          </a:blip>
          <a:srcRect/>
          <a:stretch>
            <a:fillRect/>
          </a:stretch>
        </p:blipFill>
        <p:spPr bwMode="auto">
          <a:xfrm>
            <a:off x="5364088" y="895905"/>
            <a:ext cx="3633484" cy="2278626"/>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8"/>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fade">
                                      <p:cBhvr>
                                        <p:cTn id="7" dur="500"/>
                                        <p:tgtEl>
                                          <p:spTgt spid="6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fade">
                                      <p:cBhvr>
                                        <p:cTn id="12" dur="500"/>
                                        <p:tgtEl>
                                          <p:spTgt spid="64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515">
                                            <p:txEl>
                                              <p:pRg st="2" end="2"/>
                                            </p:txEl>
                                          </p:spTgt>
                                        </p:tgtEl>
                                        <p:attrNameLst>
                                          <p:attrName>style.visibility</p:attrName>
                                        </p:attrNameLst>
                                      </p:cBhvr>
                                      <p:to>
                                        <p:strVal val="visible"/>
                                      </p:to>
                                    </p:set>
                                    <p:animEffect transition="in" filter="fade">
                                      <p:cBhvr>
                                        <p:cTn id="22" dur="500"/>
                                        <p:tgtEl>
                                          <p:spTgt spid="645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515">
                                            <p:txEl>
                                              <p:pRg st="3" end="3"/>
                                            </p:txEl>
                                          </p:spTgt>
                                        </p:tgtEl>
                                        <p:attrNameLst>
                                          <p:attrName>style.visibility</p:attrName>
                                        </p:attrNameLst>
                                      </p:cBhvr>
                                      <p:to>
                                        <p:strVal val="visible"/>
                                      </p:to>
                                    </p:set>
                                    <p:animEffect transition="in" filter="fade">
                                      <p:cBhvr>
                                        <p:cTn id="27" dur="500"/>
                                        <p:tgtEl>
                                          <p:spTgt spid="645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4515">
                                            <p:txEl>
                                              <p:pRg st="4" end="4"/>
                                            </p:txEl>
                                          </p:spTgt>
                                        </p:tgtEl>
                                        <p:attrNameLst>
                                          <p:attrName>style.visibility</p:attrName>
                                        </p:attrNameLst>
                                      </p:cBhvr>
                                      <p:to>
                                        <p:strVal val="visible"/>
                                      </p:to>
                                    </p:set>
                                    <p:animEffect transition="in" filter="fade">
                                      <p:cBhvr>
                                        <p:cTn id="32" dur="500"/>
                                        <p:tgtEl>
                                          <p:spTgt spid="6451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4515">
                                            <p:txEl>
                                              <p:pRg st="5" end="5"/>
                                            </p:txEl>
                                          </p:spTgt>
                                        </p:tgtEl>
                                        <p:attrNameLst>
                                          <p:attrName>style.visibility</p:attrName>
                                        </p:attrNameLst>
                                      </p:cBhvr>
                                      <p:to>
                                        <p:strVal val="visible"/>
                                      </p:to>
                                    </p:set>
                                    <p:animEffect transition="in" filter="fade">
                                      <p:cBhvr>
                                        <p:cTn id="37" dur="500"/>
                                        <p:tgtEl>
                                          <p:spTgt spid="6451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4515">
                                            <p:txEl>
                                              <p:pRg st="6" end="6"/>
                                            </p:txEl>
                                          </p:spTgt>
                                        </p:tgtEl>
                                        <p:attrNameLst>
                                          <p:attrName>style.visibility</p:attrName>
                                        </p:attrNameLst>
                                      </p:cBhvr>
                                      <p:to>
                                        <p:strVal val="visible"/>
                                      </p:to>
                                    </p:set>
                                    <p:animEffect transition="in" filter="fade">
                                      <p:cBhvr>
                                        <p:cTn id="42" dur="500"/>
                                        <p:tgtEl>
                                          <p:spTgt spid="64515">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64515">
                                            <p:txEl>
                                              <p:pRg st="7" end="7"/>
                                            </p:txEl>
                                          </p:spTgt>
                                        </p:tgtEl>
                                        <p:attrNameLst>
                                          <p:attrName>style.visibility</p:attrName>
                                        </p:attrNameLst>
                                      </p:cBhvr>
                                      <p:to>
                                        <p:strVal val="visible"/>
                                      </p:to>
                                    </p:set>
                                    <p:animEffect transition="in" filter="fade">
                                      <p:cBhvr>
                                        <p:cTn id="45" dur="500"/>
                                        <p:tgtEl>
                                          <p:spTgt spid="64515">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64515">
                                            <p:txEl>
                                              <p:pRg st="8" end="8"/>
                                            </p:txEl>
                                          </p:spTgt>
                                        </p:tgtEl>
                                        <p:attrNameLst>
                                          <p:attrName>style.visibility</p:attrName>
                                        </p:attrNameLst>
                                      </p:cBhvr>
                                      <p:to>
                                        <p:strVal val="visible"/>
                                      </p:to>
                                    </p:set>
                                    <p:animEffect transition="in" filter="fade">
                                      <p:cBhvr>
                                        <p:cTn id="48" dur="500"/>
                                        <p:tgtEl>
                                          <p:spTgt spid="64515">
                                            <p:txEl>
                                              <p:pRg st="8" end="8"/>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64515">
                                            <p:txEl>
                                              <p:pRg st="9" end="9"/>
                                            </p:txEl>
                                          </p:spTgt>
                                        </p:tgtEl>
                                        <p:attrNameLst>
                                          <p:attrName>style.visibility</p:attrName>
                                        </p:attrNameLst>
                                      </p:cBhvr>
                                      <p:to>
                                        <p:strVal val="visible"/>
                                      </p:to>
                                    </p:set>
                                    <p:animEffect transition="in" filter="fade">
                                      <p:cBhvr>
                                        <p:cTn id="51" dur="500"/>
                                        <p:tgtEl>
                                          <p:spTgt spid="645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35842"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5843"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线程</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35844" name="Rectangle 3"/>
          <p:cNvSpPr>
            <a:spLocks noGrp="1" noChangeArrowheads="1"/>
          </p:cNvSpPr>
          <p:nvPr>
            <p:ph type="body" idx="4294967295"/>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互斥量</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使用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Locked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vs</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 Unlocked</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任何时候，互斥量最多只能有一个所有者（加锁者）</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问题：非所有者试图</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加锁一个已经</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Locked</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的互斥量时，会怎么样？</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互斥量的所有者才有资格释放互斥量（解锁）</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问题：多</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个线程等待同一个互斥量解锁时，谁会最后成功获得锁</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每个共享变量对应一个互斥量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vs</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所有共享变量对应一个互斥量</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问题：分别有什么优缺点？</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358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404664"/>
            <a:ext cx="3713577" cy="30747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4">
                                            <p:txEl>
                                              <p:pRg st="1" end="1"/>
                                            </p:txEl>
                                          </p:spTgt>
                                        </p:tgtEl>
                                        <p:attrNameLst>
                                          <p:attrName>style.visibility</p:attrName>
                                        </p:attrNameLst>
                                      </p:cBhvr>
                                      <p:to>
                                        <p:strVal val="visible"/>
                                      </p:to>
                                    </p:set>
                                    <p:animEffect transition="in" filter="fade">
                                      <p:cBhvr>
                                        <p:cTn id="7" dur="500"/>
                                        <p:tgtEl>
                                          <p:spTgt spid="3584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5844">
                                            <p:txEl>
                                              <p:pRg st="2" end="2"/>
                                            </p:txEl>
                                          </p:spTgt>
                                        </p:tgtEl>
                                        <p:attrNameLst>
                                          <p:attrName>style.visibility</p:attrName>
                                        </p:attrNameLst>
                                      </p:cBhvr>
                                      <p:to>
                                        <p:strVal val="visible"/>
                                      </p:to>
                                    </p:set>
                                    <p:animEffect transition="in" filter="fade">
                                      <p:cBhvr>
                                        <p:cTn id="10" dur="500"/>
                                        <p:tgtEl>
                                          <p:spTgt spid="3584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845"/>
                                        </p:tgtEl>
                                        <p:attrNameLst>
                                          <p:attrName>style.visibility</p:attrName>
                                        </p:attrNameLst>
                                      </p:cBhvr>
                                      <p:to>
                                        <p:strVal val="visible"/>
                                      </p:to>
                                    </p:set>
                                    <p:animEffect transition="in" filter="fade">
                                      <p:cBhvr>
                                        <p:cTn id="15" dur="500"/>
                                        <p:tgtEl>
                                          <p:spTgt spid="3584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3584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5844">
                                            <p:txEl>
                                              <p:pRg st="3" end="3"/>
                                            </p:txEl>
                                          </p:spTgt>
                                        </p:tgtEl>
                                        <p:attrNameLst>
                                          <p:attrName>style.visibility</p:attrName>
                                        </p:attrNameLst>
                                      </p:cBhvr>
                                      <p:to>
                                        <p:strVal val="visible"/>
                                      </p:to>
                                    </p:set>
                                    <p:animEffect transition="in" filter="fade">
                                      <p:cBhvr>
                                        <p:cTn id="24" dur="500"/>
                                        <p:tgtEl>
                                          <p:spTgt spid="3584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5844">
                                            <p:txEl>
                                              <p:pRg st="4" end="4"/>
                                            </p:txEl>
                                          </p:spTgt>
                                        </p:tgtEl>
                                        <p:attrNameLst>
                                          <p:attrName>style.visibility</p:attrName>
                                        </p:attrNameLst>
                                      </p:cBhvr>
                                      <p:to>
                                        <p:strVal val="visible"/>
                                      </p:to>
                                    </p:set>
                                    <p:animEffect transition="in" filter="fade">
                                      <p:cBhvr>
                                        <p:cTn id="29" dur="500"/>
                                        <p:tgtEl>
                                          <p:spTgt spid="35844">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5844">
                                            <p:txEl>
                                              <p:pRg st="5" end="5"/>
                                            </p:txEl>
                                          </p:spTgt>
                                        </p:tgtEl>
                                        <p:attrNameLst>
                                          <p:attrName>style.visibility</p:attrName>
                                        </p:attrNameLst>
                                      </p:cBhvr>
                                      <p:to>
                                        <p:strVal val="visible"/>
                                      </p:to>
                                    </p:set>
                                    <p:animEffect transition="in" filter="fade">
                                      <p:cBhvr>
                                        <p:cTn id="34" dur="500"/>
                                        <p:tgtEl>
                                          <p:spTgt spid="35844">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5844">
                                            <p:txEl>
                                              <p:pRg st="6" end="6"/>
                                            </p:txEl>
                                          </p:spTgt>
                                        </p:tgtEl>
                                        <p:attrNameLst>
                                          <p:attrName>style.visibility</p:attrName>
                                        </p:attrNameLst>
                                      </p:cBhvr>
                                      <p:to>
                                        <p:strVal val="visible"/>
                                      </p:to>
                                    </p:set>
                                    <p:animEffect transition="in" filter="fade">
                                      <p:cBhvr>
                                        <p:cTn id="39" dur="500"/>
                                        <p:tgtEl>
                                          <p:spTgt spid="35844">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5844">
                                            <p:txEl>
                                              <p:pRg st="7" end="7"/>
                                            </p:txEl>
                                          </p:spTgt>
                                        </p:tgtEl>
                                        <p:attrNameLst>
                                          <p:attrName>style.visibility</p:attrName>
                                        </p:attrNameLst>
                                      </p:cBhvr>
                                      <p:to>
                                        <p:strVal val="visible"/>
                                      </p:to>
                                    </p:set>
                                    <p:animEffect transition="in" filter="fade">
                                      <p:cBhvr>
                                        <p:cTn id="44" dur="500"/>
                                        <p:tgtEl>
                                          <p:spTgt spid="35844">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5844">
                                            <p:txEl>
                                              <p:pRg st="8" end="8"/>
                                            </p:txEl>
                                          </p:spTgt>
                                        </p:tgtEl>
                                        <p:attrNameLst>
                                          <p:attrName>style.visibility</p:attrName>
                                        </p:attrNameLst>
                                      </p:cBhvr>
                                      <p:to>
                                        <p:strVal val="visible"/>
                                      </p:to>
                                    </p:set>
                                    <p:animEffect transition="in" filter="fade">
                                      <p:cBhvr>
                                        <p:cTn id="49" dur="500"/>
                                        <p:tgtEl>
                                          <p:spTgt spid="3584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35842"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5843"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线程</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35844"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lt1"/>
                </a:solidFill>
                <a:latin typeface="微软雅黑" panose="020B0503020204020204" pitchFamily="34" charset="-122"/>
                <a:cs typeface="微软雅黑" panose="020B0503020204020204" pitchFamily="34" charset="-122"/>
                <a:sym typeface="+mn-ea"/>
              </a:rPr>
              <a:t>互斥量</a:t>
            </a:r>
            <a:endParaRPr lang="zh-CN" altLang="en-US" kern="1200" dirty="0" smtClean="0">
              <a:solidFill>
                <a:schemeClr val="lt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lt1"/>
                </a:solidFill>
                <a:latin typeface="微软雅黑" panose="020B0503020204020204" pitchFamily="34" charset="-122"/>
                <a:cs typeface="微软雅黑" panose="020B0503020204020204" pitchFamily="34" charset="-122"/>
                <a:sym typeface="+mn-ea"/>
              </a:rPr>
              <a:t>死锁</a:t>
            </a:r>
            <a:endParaRPr lang="zh-CN" altLang="en-US" kern="1200" dirty="0" smtClean="0">
              <a:solidFill>
                <a:schemeClr val="lt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lt1"/>
                </a:solidFill>
                <a:latin typeface="微软雅黑" panose="020B0503020204020204" pitchFamily="34" charset="-122"/>
                <a:cs typeface="微软雅黑" panose="020B0503020204020204" pitchFamily="34" charset="-122"/>
                <a:sym typeface="+mn-ea"/>
              </a:rPr>
              <a:t>条件：资源互斥使用 </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请求并保持 </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不可剥夺 </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循环等待</a:t>
            </a:r>
            <a:endParaRPr lang="zh-CN" altLang="en-US" kern="1200" dirty="0" smtClean="0">
              <a:solidFill>
                <a:schemeClr val="lt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lt1"/>
                </a:solidFill>
                <a:latin typeface="微软雅黑" panose="020B0503020204020204" pitchFamily="34" charset="-122"/>
                <a:cs typeface="微软雅黑" panose="020B0503020204020204" pitchFamily="34" charset="-122"/>
                <a:sym typeface="+mn-ea"/>
              </a:rPr>
              <a:t>解决方法：按照相同顺序上锁</a:t>
            </a:r>
            <a:endParaRPr lang="zh-CN" altLang="en-US" kern="1200" dirty="0" smtClean="0">
              <a:solidFill>
                <a:schemeClr val="lt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lt1"/>
                </a:solidFill>
                <a:latin typeface="微软雅黑" panose="020B0503020204020204" pitchFamily="34" charset="-122"/>
                <a:cs typeface="微软雅黑" panose="020B0503020204020204" pitchFamily="34" charset="-122"/>
                <a:sym typeface="+mn-ea"/>
              </a:rPr>
              <a:t>问题：线程对自身已持有的锁进行加锁，会有什么结果？</a:t>
            </a:r>
            <a:endParaRPr lang="zh-CN" altLang="en-US" kern="1200" dirty="0" smtClean="0">
              <a:solidFill>
                <a:schemeClr val="lt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lt1"/>
                </a:solidFill>
                <a:latin typeface="微软雅黑" panose="020B0503020204020204" pitchFamily="34" charset="-122"/>
                <a:cs typeface="微软雅黑" panose="020B0503020204020204" pitchFamily="34" charset="-122"/>
                <a:sym typeface="+mn-ea"/>
              </a:rPr>
              <a:t>接口</a:t>
            </a:r>
            <a:endParaRPr lang="zh-CN" altLang="en-US" kern="1200" dirty="0" smtClean="0">
              <a:solidFill>
                <a:schemeClr val="lt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lt1"/>
                </a:solidFill>
                <a:latin typeface="微软雅黑" panose="020B0503020204020204" pitchFamily="34" charset="-122"/>
                <a:cs typeface="微软雅黑" panose="020B0503020204020204" pitchFamily="34" charset="-122"/>
                <a:sym typeface="+mn-ea"/>
              </a:rPr>
              <a:t>动态初始化 </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vs</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静态初始化</a:t>
            </a:r>
            <a:endParaRPr lang="zh-CN" altLang="en-US" kern="1200" dirty="0" smtClean="0">
              <a:solidFill>
                <a:schemeClr val="lt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lt1"/>
                </a:solidFill>
                <a:latin typeface="微软雅黑" panose="020B0503020204020204" pitchFamily="34" charset="-122"/>
                <a:cs typeface="微软雅黑" panose="020B0503020204020204" pitchFamily="34" charset="-122"/>
                <a:sym typeface="+mn-ea"/>
              </a:rPr>
              <a:t>lock </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vs</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trylock</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vs</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timedlock</a:t>
            </a:r>
            <a:endParaRPr lang="zh-CN" altLang="en-US" kern="1200" dirty="0" smtClean="0">
              <a:solidFill>
                <a:schemeClr val="lt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lt1"/>
                </a:solidFill>
                <a:latin typeface="微软雅黑" panose="020B0503020204020204" pitchFamily="34" charset="-122"/>
                <a:cs typeface="微软雅黑" panose="020B0503020204020204" pitchFamily="34" charset="-122"/>
                <a:sym typeface="+mn-ea"/>
              </a:rPr>
              <a:t>unlock</a:t>
            </a:r>
            <a:endParaRPr lang="zh-CN" altLang="en-US" kern="1200" dirty="0" smtClean="0">
              <a:solidFill>
                <a:schemeClr val="lt1"/>
              </a:solidFill>
              <a:latin typeface="微软雅黑" panose="020B0503020204020204" pitchFamily="34" charset="-122"/>
              <a:cs typeface="微软雅黑" panose="020B0503020204020204" pitchFamily="34" charset="-122"/>
              <a:sym typeface="+mn-ea"/>
            </a:endParaRPr>
          </a:p>
        </p:txBody>
      </p:sp>
      <p:pic>
        <p:nvPicPr>
          <p:cNvPr id="1075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4703546"/>
            <a:ext cx="5497759" cy="15060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546" name="Picture 2"/>
          <p:cNvPicPr>
            <a:picLocks noChangeAspect="1" noChangeArrowheads="1"/>
          </p:cNvPicPr>
          <p:nvPr>
            <p:custDataLst>
              <p:tags r:id="rId6"/>
            </p:custDataLst>
          </p:nvPr>
        </p:nvPicPr>
        <p:blipFill>
          <a:blip r:embed="rId7">
            <a:extLst>
              <a:ext uri="{28A0092B-C50C-407E-A947-70E740481C1C}">
                <a14:useLocalDpi xmlns:a14="http://schemas.microsoft.com/office/drawing/2010/main" val="0"/>
              </a:ext>
            </a:extLst>
          </a:blip>
          <a:srcRect/>
          <a:stretch>
            <a:fillRect/>
          </a:stretch>
        </p:blipFill>
        <p:spPr bwMode="auto">
          <a:xfrm>
            <a:off x="2555905" y="837223"/>
            <a:ext cx="6540911" cy="5698783"/>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8"/>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4">
                                            <p:txEl>
                                              <p:pRg st="1" end="1"/>
                                            </p:txEl>
                                          </p:spTgt>
                                        </p:tgtEl>
                                        <p:attrNameLst>
                                          <p:attrName>style.visibility</p:attrName>
                                        </p:attrNameLst>
                                      </p:cBhvr>
                                      <p:to>
                                        <p:strVal val="visible"/>
                                      </p:to>
                                    </p:set>
                                    <p:animEffect transition="in" filter="fade">
                                      <p:cBhvr>
                                        <p:cTn id="7" dur="500"/>
                                        <p:tgtEl>
                                          <p:spTgt spid="358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522"/>
                                        </p:tgtEl>
                                        <p:attrNameLst>
                                          <p:attrName>style.visibility</p:attrName>
                                        </p:attrNameLst>
                                      </p:cBhvr>
                                      <p:to>
                                        <p:strVal val="visible"/>
                                      </p:to>
                                    </p:set>
                                    <p:animEffect transition="in" filter="fade">
                                      <p:cBhvr>
                                        <p:cTn id="12" dur="500"/>
                                        <p:tgtEl>
                                          <p:spTgt spid="1075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844">
                                            <p:txEl>
                                              <p:pRg st="2" end="2"/>
                                            </p:txEl>
                                          </p:spTgt>
                                        </p:tgtEl>
                                        <p:attrNameLst>
                                          <p:attrName>style.visibility</p:attrName>
                                        </p:attrNameLst>
                                      </p:cBhvr>
                                      <p:to>
                                        <p:strVal val="visible"/>
                                      </p:to>
                                    </p:set>
                                    <p:animEffect transition="in" filter="fade">
                                      <p:cBhvr>
                                        <p:cTn id="17" dur="500"/>
                                        <p:tgtEl>
                                          <p:spTgt spid="358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844">
                                            <p:txEl>
                                              <p:pRg st="3" end="3"/>
                                            </p:txEl>
                                          </p:spTgt>
                                        </p:tgtEl>
                                        <p:attrNameLst>
                                          <p:attrName>style.visibility</p:attrName>
                                        </p:attrNameLst>
                                      </p:cBhvr>
                                      <p:to>
                                        <p:strVal val="visible"/>
                                      </p:to>
                                    </p:set>
                                    <p:animEffect transition="in" filter="fade">
                                      <p:cBhvr>
                                        <p:cTn id="22" dur="500"/>
                                        <p:tgtEl>
                                          <p:spTgt spid="358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844">
                                            <p:txEl>
                                              <p:pRg st="4" end="4"/>
                                            </p:txEl>
                                          </p:spTgt>
                                        </p:tgtEl>
                                        <p:attrNameLst>
                                          <p:attrName>style.visibility</p:attrName>
                                        </p:attrNameLst>
                                      </p:cBhvr>
                                      <p:to>
                                        <p:strVal val="visible"/>
                                      </p:to>
                                    </p:set>
                                    <p:animEffect transition="in" filter="fade">
                                      <p:cBhvr>
                                        <p:cTn id="27" dur="500"/>
                                        <p:tgtEl>
                                          <p:spTgt spid="358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844">
                                            <p:txEl>
                                              <p:pRg st="5" end="5"/>
                                            </p:txEl>
                                          </p:spTgt>
                                        </p:tgtEl>
                                        <p:attrNameLst>
                                          <p:attrName>style.visibility</p:attrName>
                                        </p:attrNameLst>
                                      </p:cBhvr>
                                      <p:to>
                                        <p:strVal val="visible"/>
                                      </p:to>
                                    </p:set>
                                    <p:animEffect transition="in" filter="fade">
                                      <p:cBhvr>
                                        <p:cTn id="32" dur="500"/>
                                        <p:tgtEl>
                                          <p:spTgt spid="35844">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5844">
                                            <p:txEl>
                                              <p:pRg st="6" end="6"/>
                                            </p:txEl>
                                          </p:spTgt>
                                        </p:tgtEl>
                                        <p:attrNameLst>
                                          <p:attrName>style.visibility</p:attrName>
                                        </p:attrNameLst>
                                      </p:cBhvr>
                                      <p:to>
                                        <p:strVal val="visible"/>
                                      </p:to>
                                    </p:set>
                                    <p:animEffect transition="in" filter="fade">
                                      <p:cBhvr>
                                        <p:cTn id="35" dur="500"/>
                                        <p:tgtEl>
                                          <p:spTgt spid="35844">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5844">
                                            <p:txEl>
                                              <p:pRg st="7" end="7"/>
                                            </p:txEl>
                                          </p:spTgt>
                                        </p:tgtEl>
                                        <p:attrNameLst>
                                          <p:attrName>style.visibility</p:attrName>
                                        </p:attrNameLst>
                                      </p:cBhvr>
                                      <p:to>
                                        <p:strVal val="visible"/>
                                      </p:to>
                                    </p:set>
                                    <p:animEffect transition="in" filter="fade">
                                      <p:cBhvr>
                                        <p:cTn id="38" dur="500"/>
                                        <p:tgtEl>
                                          <p:spTgt spid="35844">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5844">
                                            <p:txEl>
                                              <p:pRg st="8" end="8"/>
                                            </p:txEl>
                                          </p:spTgt>
                                        </p:tgtEl>
                                        <p:attrNameLst>
                                          <p:attrName>style.visibility</p:attrName>
                                        </p:attrNameLst>
                                      </p:cBhvr>
                                      <p:to>
                                        <p:strVal val="visible"/>
                                      </p:to>
                                    </p:set>
                                    <p:animEffect transition="in" filter="fade">
                                      <p:cBhvr>
                                        <p:cTn id="41" dur="500"/>
                                        <p:tgtEl>
                                          <p:spTgt spid="35844">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08546"/>
                                        </p:tgtEl>
                                        <p:attrNameLst>
                                          <p:attrName>style.visibility</p:attrName>
                                        </p:attrNameLst>
                                      </p:cBhvr>
                                      <p:to>
                                        <p:strVal val="visible"/>
                                      </p:to>
                                    </p:set>
                                    <p:animEffect transition="in" filter="fade">
                                      <p:cBhvr>
                                        <p:cTn id="46" dur="500"/>
                                        <p:tgtEl>
                                          <p:spTgt spid="10854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085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35842"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5843"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线程同步</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35844"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条件变量</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例子</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线程（买菜），</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B</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线程（做菜）</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如果</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B/C/…</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等多个线程都可以做同样的菜</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如果</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B/C/…</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等多个线程都可以用不同的原料做不同的菜</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场景</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条件状态改变时通告其他线程</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线程买到菜后通告</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B/C/…</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线程</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多</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个线程挂起等待通告的到来</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B/C/…</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线程挂起等待</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买到菜之后的通告</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一</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个线程负责发出通告</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问题：能否不用条件变量？</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5844">
                                            <p:txEl>
                                              <p:pRg st="5" end="5"/>
                                            </p:txEl>
                                          </p:spTgt>
                                        </p:tgtEl>
                                        <p:attrNameLst>
                                          <p:attrName>style.visibility</p:attrName>
                                        </p:attrNameLst>
                                      </p:cBhvr>
                                      <p:to>
                                        <p:strVal val="visible"/>
                                      </p:to>
                                    </p:set>
                                    <p:animEffect transition="in" filter="fade">
                                      <p:cBhvr>
                                        <p:cTn id="13" dur="500"/>
                                        <p:tgtEl>
                                          <p:spTgt spid="3584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5844">
                                            <p:txEl>
                                              <p:pRg st="6" end="6"/>
                                            </p:txEl>
                                          </p:spTgt>
                                        </p:tgtEl>
                                        <p:attrNameLst>
                                          <p:attrName>style.visibility</p:attrName>
                                        </p:attrNameLst>
                                      </p:cBhvr>
                                      <p:to>
                                        <p:strVal val="visible"/>
                                      </p:to>
                                    </p:set>
                                    <p:animEffect transition="in" filter="fade">
                                      <p:cBhvr>
                                        <p:cTn id="16" dur="500"/>
                                        <p:tgtEl>
                                          <p:spTgt spid="35844">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5844">
                                            <p:txEl>
                                              <p:pRg st="7" end="7"/>
                                            </p:txEl>
                                          </p:spTgt>
                                        </p:tgtEl>
                                        <p:attrNameLst>
                                          <p:attrName>style.visibility</p:attrName>
                                        </p:attrNameLst>
                                      </p:cBhvr>
                                      <p:to>
                                        <p:strVal val="visible"/>
                                      </p:to>
                                    </p:set>
                                    <p:animEffect transition="in" filter="fade">
                                      <p:cBhvr>
                                        <p:cTn id="19" dur="500"/>
                                        <p:tgtEl>
                                          <p:spTgt spid="35844">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5844">
                                            <p:txEl>
                                              <p:pRg st="8" end="8"/>
                                            </p:txEl>
                                          </p:spTgt>
                                        </p:tgtEl>
                                        <p:attrNameLst>
                                          <p:attrName>style.visibility</p:attrName>
                                        </p:attrNameLst>
                                      </p:cBhvr>
                                      <p:to>
                                        <p:strVal val="visible"/>
                                      </p:to>
                                    </p:set>
                                    <p:animEffect transition="in" filter="fade">
                                      <p:cBhvr>
                                        <p:cTn id="22" dur="500"/>
                                        <p:tgtEl>
                                          <p:spTgt spid="35844">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5844">
                                            <p:txEl>
                                              <p:pRg st="9" end="9"/>
                                            </p:txEl>
                                          </p:spTgt>
                                        </p:tgtEl>
                                        <p:attrNameLst>
                                          <p:attrName>style.visibility</p:attrName>
                                        </p:attrNameLst>
                                      </p:cBhvr>
                                      <p:to>
                                        <p:strVal val="visible"/>
                                      </p:to>
                                    </p:set>
                                    <p:animEffect transition="in" filter="fade">
                                      <p:cBhvr>
                                        <p:cTn id="25" dur="500"/>
                                        <p:tgtEl>
                                          <p:spTgt spid="35844">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5844">
                                            <p:txEl>
                                              <p:pRg st="10" end="10"/>
                                            </p:txEl>
                                          </p:spTgt>
                                        </p:tgtEl>
                                        <p:attrNameLst>
                                          <p:attrName>style.visibility</p:attrName>
                                        </p:attrNameLst>
                                      </p:cBhvr>
                                      <p:to>
                                        <p:strVal val="visible"/>
                                      </p:to>
                                    </p:set>
                                    <p:animEffect transition="in" filter="fade">
                                      <p:cBhvr>
                                        <p:cTn id="28" dur="500"/>
                                        <p:tgtEl>
                                          <p:spTgt spid="35844">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5844">
                                            <p:txEl>
                                              <p:pRg st="11" end="11"/>
                                            </p:txEl>
                                          </p:spTgt>
                                        </p:tgtEl>
                                        <p:attrNameLst>
                                          <p:attrName>style.visibility</p:attrName>
                                        </p:attrNameLst>
                                      </p:cBhvr>
                                      <p:to>
                                        <p:strVal val="visible"/>
                                      </p:to>
                                    </p:set>
                                    <p:animEffect transition="in" filter="fade">
                                      <p:cBhvr>
                                        <p:cTn id="33" dur="500"/>
                                        <p:tgtEl>
                                          <p:spTgt spid="3584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35842"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5843"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l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线程同步</a:t>
            </a:r>
            <a:endParaRPr lang="zh-CN" altLang="en-US" kern="1200" dirty="0" smtClean="0">
              <a:solidFill>
                <a:schemeClr val="lt1"/>
              </a:solidFill>
              <a:latin typeface="微软雅黑" panose="020B0503020204020204" pitchFamily="34" charset="-122"/>
              <a:cs typeface="微软雅黑" panose="020B0503020204020204" pitchFamily="34" charset="-122"/>
              <a:sym typeface="+mn-ea"/>
            </a:endParaRPr>
          </a:p>
        </p:txBody>
      </p:sp>
      <p:sp>
        <p:nvSpPr>
          <p:cNvPr id="35844"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lt1"/>
                </a:solidFill>
                <a:latin typeface="微软雅黑" panose="020B0503020204020204" pitchFamily="34" charset="-122"/>
                <a:cs typeface="微软雅黑" panose="020B0503020204020204" pitchFamily="34" charset="-122"/>
                <a:sym typeface="+mn-ea"/>
              </a:rPr>
              <a:t>条件变量</a:t>
            </a:r>
            <a:endParaRPr lang="zh-CN" altLang="en-US" kern="1200" dirty="0" smtClean="0">
              <a:solidFill>
                <a:schemeClr val="lt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lt1"/>
                </a:solidFill>
                <a:latin typeface="微软雅黑" panose="020B0503020204020204" pitchFamily="34" charset="-122"/>
                <a:cs typeface="微软雅黑" panose="020B0503020204020204" pitchFamily="34" charset="-122"/>
                <a:sym typeface="+mn-ea"/>
              </a:rPr>
              <a:t>使用</a:t>
            </a:r>
            <a:endParaRPr lang="zh-CN" altLang="en-US" kern="1200" dirty="0" smtClean="0">
              <a:solidFill>
                <a:schemeClr val="lt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lt1"/>
                </a:solidFill>
                <a:latin typeface="微软雅黑" panose="020B0503020204020204" pitchFamily="34" charset="-122"/>
                <a:cs typeface="微软雅黑" panose="020B0503020204020204" pitchFamily="34" charset="-122"/>
                <a:sym typeface="+mn-ea"/>
              </a:rPr>
              <a:t>条件变量 </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互斥量</a:t>
            </a:r>
            <a:endParaRPr lang="zh-CN" altLang="en-US" kern="1200" dirty="0" smtClean="0">
              <a:solidFill>
                <a:schemeClr val="lt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lt1"/>
                </a:solidFill>
                <a:latin typeface="微软雅黑" panose="020B0503020204020204" pitchFamily="34" charset="-122"/>
                <a:cs typeface="微软雅黑" panose="020B0503020204020204" pitchFamily="34" charset="-122"/>
                <a:sym typeface="+mn-ea"/>
              </a:rPr>
              <a:t>为什么要和互斥量配合使用？</a:t>
            </a:r>
            <a:endParaRPr lang="zh-CN" altLang="en-US" kern="1200" dirty="0" smtClean="0">
              <a:solidFill>
                <a:schemeClr val="lt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lt1"/>
                </a:solidFill>
                <a:latin typeface="微软雅黑" panose="020B0503020204020204" pitchFamily="34" charset="-122"/>
                <a:cs typeface="微软雅黑" panose="020B0503020204020204" pitchFamily="34" charset="-122"/>
                <a:sym typeface="+mn-ea"/>
              </a:rPr>
              <a:t>等待 </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通告</a:t>
            </a:r>
            <a:endParaRPr lang="zh-CN" altLang="en-US" kern="1200" dirty="0" smtClean="0">
              <a:solidFill>
                <a:schemeClr val="lt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lt1"/>
                </a:solidFill>
                <a:latin typeface="微软雅黑" panose="020B0503020204020204" pitchFamily="34" charset="-122"/>
                <a:cs typeface="微软雅黑" panose="020B0503020204020204" pitchFamily="34" charset="-122"/>
                <a:sym typeface="+mn-ea"/>
              </a:rPr>
              <a:t>single </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vs</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lt1"/>
                </a:solidFill>
                <a:latin typeface="微软雅黑" panose="020B0503020204020204" pitchFamily="34" charset="-122"/>
                <a:cs typeface="微软雅黑" panose="020B0503020204020204" pitchFamily="34" charset="-122"/>
                <a:sym typeface="+mn-ea"/>
              </a:rPr>
              <a:t>broadcast</a:t>
            </a:r>
            <a:endParaRPr lang="zh-CN" altLang="en-US" kern="1200" dirty="0" smtClean="0">
              <a:solidFill>
                <a:schemeClr val="lt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endParaRPr lang="zh-CN" altLang="en-US" kern="1200" dirty="0" smtClean="0">
              <a:solidFill>
                <a:schemeClr val="lt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endParaRPr lang="zh-CN" altLang="en-US" kern="1200" dirty="0" smtClean="0">
              <a:solidFill>
                <a:schemeClr val="lt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endParaRPr lang="zh-CN" altLang="en-US" kern="1200" dirty="0" smtClean="0">
              <a:solidFill>
                <a:schemeClr val="lt1"/>
              </a:solidFill>
              <a:latin typeface="微软雅黑" panose="020B0503020204020204" pitchFamily="34" charset="-122"/>
              <a:cs typeface="微软雅黑" panose="020B0503020204020204" pitchFamily="34" charset="-122"/>
              <a:sym typeface="+mn-ea"/>
            </a:endParaRPr>
          </a:p>
        </p:txBody>
      </p:sp>
      <p:pic>
        <p:nvPicPr>
          <p:cNvPr id="6" name="Picture 2"/>
          <p:cNvPicPr>
            <a:picLocks noChangeAspect="1" noChangeArrowheads="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1619672" y="332656"/>
            <a:ext cx="6612903" cy="6331042"/>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4">
                                            <p:txEl>
                                              <p:pRg st="1" end="1"/>
                                            </p:txEl>
                                          </p:spTgt>
                                        </p:tgtEl>
                                        <p:attrNameLst>
                                          <p:attrName>style.visibility</p:attrName>
                                        </p:attrNameLst>
                                      </p:cBhvr>
                                      <p:to>
                                        <p:strVal val="visible"/>
                                      </p:to>
                                    </p:set>
                                    <p:animEffect transition="in" filter="fade">
                                      <p:cBhvr>
                                        <p:cTn id="7" dur="500"/>
                                        <p:tgtEl>
                                          <p:spTgt spid="3584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5844">
                                            <p:txEl>
                                              <p:pRg st="2" end="2"/>
                                            </p:txEl>
                                          </p:spTgt>
                                        </p:tgtEl>
                                        <p:attrNameLst>
                                          <p:attrName>style.visibility</p:attrName>
                                        </p:attrNameLst>
                                      </p:cBhvr>
                                      <p:to>
                                        <p:strVal val="visible"/>
                                      </p:to>
                                    </p:set>
                                    <p:animEffect transition="in" filter="fade">
                                      <p:cBhvr>
                                        <p:cTn id="10" dur="500"/>
                                        <p:tgtEl>
                                          <p:spTgt spid="3584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5844">
                                            <p:txEl>
                                              <p:pRg st="3" end="3"/>
                                            </p:txEl>
                                          </p:spTgt>
                                        </p:tgtEl>
                                        <p:attrNameLst>
                                          <p:attrName>style.visibility</p:attrName>
                                        </p:attrNameLst>
                                      </p:cBhvr>
                                      <p:to>
                                        <p:strVal val="visible"/>
                                      </p:to>
                                    </p:set>
                                    <p:animEffect transition="in" filter="fade">
                                      <p:cBhvr>
                                        <p:cTn id="13" dur="500"/>
                                        <p:tgtEl>
                                          <p:spTgt spid="35844">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5844">
                                            <p:txEl>
                                              <p:pRg st="4" end="4"/>
                                            </p:txEl>
                                          </p:spTgt>
                                        </p:tgtEl>
                                        <p:attrNameLst>
                                          <p:attrName>style.visibility</p:attrName>
                                        </p:attrNameLst>
                                      </p:cBhvr>
                                      <p:to>
                                        <p:strVal val="visible"/>
                                      </p:to>
                                    </p:set>
                                    <p:animEffect transition="in" filter="fade">
                                      <p:cBhvr>
                                        <p:cTn id="16" dur="500"/>
                                        <p:tgtEl>
                                          <p:spTgt spid="35844">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5844">
                                            <p:txEl>
                                              <p:pRg st="5" end="5"/>
                                            </p:txEl>
                                          </p:spTgt>
                                        </p:tgtEl>
                                        <p:attrNameLst>
                                          <p:attrName>style.visibility</p:attrName>
                                        </p:attrNameLst>
                                      </p:cBhvr>
                                      <p:to>
                                        <p:strVal val="visible"/>
                                      </p:to>
                                    </p:set>
                                    <p:animEffect transition="in" filter="fade">
                                      <p:cBhvr>
                                        <p:cTn id="19" dur="500"/>
                                        <p:tgtEl>
                                          <p:spTgt spid="35844">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35842"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5843"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线程同步</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35844"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条件变量</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使用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条件变量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互斥量</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等待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通告</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108548" name="Picture 4" descr="http://imgsrc.baidu.com/forum/pic/item/824bb07eca8065380e27c7cb97dda144af3482f4.jpg"/>
          <p:cNvPicPr>
            <a:picLocks noChangeAspect="1" noChangeArrowheads="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899592" y="1700807"/>
            <a:ext cx="7776864" cy="4742481"/>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rgbClr val="FFFFFF"/>
                </a:solidFill>
              </a14:hiddenFill>
            </a:ext>
          </a:extLst>
        </p:spPr>
      </p:pic>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4">
                                            <p:txEl>
                                              <p:pRg st="1" end="1"/>
                                            </p:txEl>
                                          </p:spTgt>
                                        </p:tgtEl>
                                        <p:attrNameLst>
                                          <p:attrName>style.visibility</p:attrName>
                                        </p:attrNameLst>
                                      </p:cBhvr>
                                      <p:to>
                                        <p:strVal val="visible"/>
                                      </p:to>
                                    </p:set>
                                    <p:animEffect transition="in" filter="fade">
                                      <p:cBhvr>
                                        <p:cTn id="7" dur="500"/>
                                        <p:tgtEl>
                                          <p:spTgt spid="3584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5844">
                                            <p:txEl>
                                              <p:pRg st="2" end="2"/>
                                            </p:txEl>
                                          </p:spTgt>
                                        </p:tgtEl>
                                        <p:attrNameLst>
                                          <p:attrName>style.visibility</p:attrName>
                                        </p:attrNameLst>
                                      </p:cBhvr>
                                      <p:to>
                                        <p:strVal val="visible"/>
                                      </p:to>
                                    </p:set>
                                    <p:animEffect transition="in" filter="fade">
                                      <p:cBhvr>
                                        <p:cTn id="10" dur="500"/>
                                        <p:tgtEl>
                                          <p:spTgt spid="3584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5844">
                                            <p:txEl>
                                              <p:pRg st="3" end="3"/>
                                            </p:txEl>
                                          </p:spTgt>
                                        </p:tgtEl>
                                        <p:attrNameLst>
                                          <p:attrName>style.visibility</p:attrName>
                                        </p:attrNameLst>
                                      </p:cBhvr>
                                      <p:to>
                                        <p:strVal val="visible"/>
                                      </p:to>
                                    </p:set>
                                    <p:animEffect transition="in" filter="fade">
                                      <p:cBhvr>
                                        <p:cTn id="13" dur="500"/>
                                        <p:tgtEl>
                                          <p:spTgt spid="3584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8548"/>
                                        </p:tgtEl>
                                        <p:attrNameLst>
                                          <p:attrName>style.visibility</p:attrName>
                                        </p:attrNameLst>
                                      </p:cBhvr>
                                      <p:to>
                                        <p:strVal val="visible"/>
                                      </p:to>
                                    </p:set>
                                    <p:animEffect transition="in" filter="fade">
                                      <p:cBhvr>
                                        <p:cTn id="18" dur="500"/>
                                        <p:tgtEl>
                                          <p:spTgt spid="10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35842"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5843"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线程同步</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35844"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条件变量</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注意点</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条件</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变量的状态不会</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保持</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多</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个线程等待时，哪个线程会被先唤醒？</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为什么需要</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while</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接口</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动态初始化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vs</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静态初始化</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pthread_cond_wait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pthread_cond_timedwait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pthread_cond_single</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pthread_cond_broadcast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说明</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POSIX</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条件变量、互斥锁等属于</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POSIX</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可选实现部分，因此在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Linux</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中通过</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man</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命令无法查看这些功能的</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API</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说明。可以通过以下方式解决：</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apt-get install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manpages-posix-dev</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4">
                                            <p:txEl>
                                              <p:pRg st="1" end="1"/>
                                            </p:txEl>
                                          </p:spTgt>
                                        </p:tgtEl>
                                        <p:attrNameLst>
                                          <p:attrName>style.visibility</p:attrName>
                                        </p:attrNameLst>
                                      </p:cBhvr>
                                      <p:to>
                                        <p:strVal val="visible"/>
                                      </p:to>
                                    </p:set>
                                    <p:animEffect transition="in" filter="fade">
                                      <p:cBhvr>
                                        <p:cTn id="7" dur="500"/>
                                        <p:tgtEl>
                                          <p:spTgt spid="358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844">
                                            <p:txEl>
                                              <p:pRg st="2" end="2"/>
                                            </p:txEl>
                                          </p:spTgt>
                                        </p:tgtEl>
                                        <p:attrNameLst>
                                          <p:attrName>style.visibility</p:attrName>
                                        </p:attrNameLst>
                                      </p:cBhvr>
                                      <p:to>
                                        <p:strVal val="visible"/>
                                      </p:to>
                                    </p:set>
                                    <p:animEffect transition="in" filter="fade">
                                      <p:cBhvr>
                                        <p:cTn id="12" dur="500"/>
                                        <p:tgtEl>
                                          <p:spTgt spid="358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844">
                                            <p:txEl>
                                              <p:pRg st="3" end="3"/>
                                            </p:txEl>
                                          </p:spTgt>
                                        </p:tgtEl>
                                        <p:attrNameLst>
                                          <p:attrName>style.visibility</p:attrName>
                                        </p:attrNameLst>
                                      </p:cBhvr>
                                      <p:to>
                                        <p:strVal val="visible"/>
                                      </p:to>
                                    </p:set>
                                    <p:animEffect transition="in" filter="fade">
                                      <p:cBhvr>
                                        <p:cTn id="17" dur="500"/>
                                        <p:tgtEl>
                                          <p:spTgt spid="3584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844">
                                            <p:txEl>
                                              <p:pRg st="4" end="4"/>
                                            </p:txEl>
                                          </p:spTgt>
                                        </p:tgtEl>
                                        <p:attrNameLst>
                                          <p:attrName>style.visibility</p:attrName>
                                        </p:attrNameLst>
                                      </p:cBhvr>
                                      <p:to>
                                        <p:strVal val="visible"/>
                                      </p:to>
                                    </p:set>
                                    <p:animEffect transition="in" filter="fade">
                                      <p:cBhvr>
                                        <p:cTn id="22" dur="500"/>
                                        <p:tgtEl>
                                          <p:spTgt spid="3584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844">
                                            <p:txEl>
                                              <p:pRg st="5" end="5"/>
                                            </p:txEl>
                                          </p:spTgt>
                                        </p:tgtEl>
                                        <p:attrNameLst>
                                          <p:attrName>style.visibility</p:attrName>
                                        </p:attrNameLst>
                                      </p:cBhvr>
                                      <p:to>
                                        <p:strVal val="visible"/>
                                      </p:to>
                                    </p:set>
                                    <p:animEffect transition="in" filter="fade">
                                      <p:cBhvr>
                                        <p:cTn id="27" dur="500"/>
                                        <p:tgtEl>
                                          <p:spTgt spid="35844">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5844">
                                            <p:txEl>
                                              <p:pRg st="6" end="6"/>
                                            </p:txEl>
                                          </p:spTgt>
                                        </p:tgtEl>
                                        <p:attrNameLst>
                                          <p:attrName>style.visibility</p:attrName>
                                        </p:attrNameLst>
                                      </p:cBhvr>
                                      <p:to>
                                        <p:strVal val="visible"/>
                                      </p:to>
                                    </p:set>
                                    <p:animEffect transition="in" filter="fade">
                                      <p:cBhvr>
                                        <p:cTn id="30" dur="500"/>
                                        <p:tgtEl>
                                          <p:spTgt spid="35844">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5844">
                                            <p:txEl>
                                              <p:pRg st="7" end="7"/>
                                            </p:txEl>
                                          </p:spTgt>
                                        </p:tgtEl>
                                        <p:attrNameLst>
                                          <p:attrName>style.visibility</p:attrName>
                                        </p:attrNameLst>
                                      </p:cBhvr>
                                      <p:to>
                                        <p:strVal val="visible"/>
                                      </p:to>
                                    </p:set>
                                    <p:animEffect transition="in" filter="fade">
                                      <p:cBhvr>
                                        <p:cTn id="33" dur="500"/>
                                        <p:tgtEl>
                                          <p:spTgt spid="35844">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5844">
                                            <p:txEl>
                                              <p:pRg st="8" end="8"/>
                                            </p:txEl>
                                          </p:spTgt>
                                        </p:tgtEl>
                                        <p:attrNameLst>
                                          <p:attrName>style.visibility</p:attrName>
                                        </p:attrNameLst>
                                      </p:cBhvr>
                                      <p:to>
                                        <p:strVal val="visible"/>
                                      </p:to>
                                    </p:set>
                                    <p:animEffect transition="in" filter="fade">
                                      <p:cBhvr>
                                        <p:cTn id="36" dur="500"/>
                                        <p:tgtEl>
                                          <p:spTgt spid="35844">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5844">
                                            <p:txEl>
                                              <p:pRg st="9" end="9"/>
                                            </p:txEl>
                                          </p:spTgt>
                                        </p:tgtEl>
                                        <p:attrNameLst>
                                          <p:attrName>style.visibility</p:attrName>
                                        </p:attrNameLst>
                                      </p:cBhvr>
                                      <p:to>
                                        <p:strVal val="visible"/>
                                      </p:to>
                                    </p:set>
                                    <p:animEffect transition="in" filter="fade">
                                      <p:cBhvr>
                                        <p:cTn id="39" dur="500"/>
                                        <p:tgtEl>
                                          <p:spTgt spid="35844">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5844">
                                            <p:txEl>
                                              <p:pRg st="10" end="10"/>
                                            </p:txEl>
                                          </p:spTgt>
                                        </p:tgtEl>
                                        <p:attrNameLst>
                                          <p:attrName>style.visibility</p:attrName>
                                        </p:attrNameLst>
                                      </p:cBhvr>
                                      <p:to>
                                        <p:strVal val="visible"/>
                                      </p:to>
                                    </p:set>
                                    <p:animEffect transition="in" filter="fade">
                                      <p:cBhvr>
                                        <p:cTn id="42" dur="500"/>
                                        <p:tgtEl>
                                          <p:spTgt spid="3584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2483768" y="1634175"/>
            <a:ext cx="3816424" cy="1106984"/>
          </a:xfrm>
          <a:prstGeom prst="rect">
            <a:avLst/>
          </a:prstGeom>
          <a:noFill/>
          <a:ln>
            <a:noFill/>
          </a:ln>
          <a:effectLst>
            <a:glow rad="139700">
              <a:schemeClr val="accent5">
                <a:satMod val="175000"/>
                <a:alpha val="40000"/>
              </a:schemeClr>
            </a:glow>
            <a:outerShdw dist="35921" dir="2700000" algn="ctr" rotWithShape="0">
              <a:schemeClr val="l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4"/>
          <p:cNvSpPr>
            <a:spLocks noGrp="1"/>
          </p:cNvSpPr>
          <p:nvPr>
            <p:ph type="title"/>
            <p:custDataLst>
              <p:tags r:id="rId3"/>
            </p:custDataLst>
          </p:nvPr>
        </p:nvSpPr>
        <p:spPr>
          <a:xfrm>
            <a:off x="2844165" y="2708910"/>
            <a:ext cx="4683125" cy="1834515"/>
          </a:xfrm>
        </p:spPr>
        <p:txBody>
          <a:bodyPr>
            <a:normAutofit fontScale="90000"/>
          </a:bodyPr>
          <a:p>
            <a:pPr marL="0" lvl="0" indent="-285750" algn="l" fontAlgn="ctr">
              <a:lnSpc>
                <a:spcPct val="130000"/>
              </a:lnSpc>
              <a:spcBef>
                <a:spcPts val="1000"/>
              </a:spcBef>
              <a:spcAft>
                <a:spcPts val="0"/>
              </a:spcAft>
              <a:buSzPct val="100000"/>
              <a:buFont typeface="Wingdings" panose="05000000000000000000" charset="0"/>
              <a:buNone/>
            </a:pPr>
            <a:r>
              <a:rPr lang="zh-CN" altLang="en-US" sz="3000" dirty="0">
                <a:solidFill>
                  <a:schemeClr val="accent1"/>
                </a:solidFill>
              </a:rPr>
              <a:t>进程</a:t>
            </a:r>
            <a:endParaRPr lang="zh-CN" altLang="en-US" sz="3000" dirty="0">
              <a:solidFill>
                <a:schemeClr val="accent1"/>
              </a:solidFill>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3000" dirty="0">
                <a:solidFill>
                  <a:schemeClr val="accent1"/>
                </a:solidFill>
              </a:rPr>
              <a:t>线程</a:t>
            </a:r>
            <a:endParaRPr lang="zh-CN" altLang="en-US" sz="3000" dirty="0">
              <a:solidFill>
                <a:schemeClr val="accent1"/>
              </a:solidFill>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3000" dirty="0">
                <a:solidFill>
                  <a:schemeClr val="accent1"/>
                </a:solidFill>
              </a:rPr>
              <a:t>其他</a:t>
            </a:r>
            <a:endParaRPr lang="zh-CN" altLang="en-US" sz="3000" dirty="0">
              <a:solidFill>
                <a:schemeClr val="accent1"/>
              </a:solidFill>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33794"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3795"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其他</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33796"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POSIX</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定时器</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作用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定时产生特定事件或执行特定任务</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创建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timer_create</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clock_id,sevp,timerid</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clock_id</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定时器是基于哪种时钟</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a:solidFill>
                  <a:schemeClr val="dk1"/>
                </a:solidFill>
                <a:latin typeface="微软雅黑" panose="020B0503020204020204" pitchFamily="34" charset="-122"/>
                <a:cs typeface="微软雅黑" panose="020B0503020204020204" pitchFamily="34" charset="-122"/>
                <a:sym typeface="+mn-ea"/>
              </a:rPr>
              <a:t>系统时间、进程时间、线程</a:t>
            </a:r>
            <a:r>
              <a:rPr lang="zh-CN" altLang="en-US" kern="1200" dirty="0">
                <a:solidFill>
                  <a:schemeClr val="dk1"/>
                </a:solidFill>
                <a:latin typeface="微软雅黑" panose="020B0503020204020204" pitchFamily="34" charset="-122"/>
                <a:cs typeface="微软雅黑" panose="020B0503020204020204" pitchFamily="34" charset="-122"/>
                <a:sym typeface="+mn-ea"/>
              </a:rPr>
              <a:t>时间</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触发方式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sevp</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-&gt;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sigev_notify</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a:solidFill>
                  <a:schemeClr val="dk1"/>
                </a:solidFill>
                <a:latin typeface="微软雅黑" panose="020B0503020204020204" pitchFamily="34" charset="-122"/>
                <a:cs typeface="微软雅黑" panose="020B0503020204020204" pitchFamily="34" charset="-122"/>
                <a:sym typeface="+mn-ea"/>
              </a:rPr>
              <a:t>不触发</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a:solidFill>
                  <a:schemeClr val="dk1"/>
                </a:solidFill>
                <a:latin typeface="微软雅黑" panose="020B0503020204020204" pitchFamily="34" charset="-122"/>
                <a:cs typeface="微软雅黑" panose="020B0503020204020204" pitchFamily="34" charset="-122"/>
                <a:sym typeface="+mn-ea"/>
              </a:rPr>
              <a:t>发送指定信号（</a:t>
            </a:r>
            <a:r>
              <a:rPr lang="zh-CN" altLang="en-US" kern="1200" dirty="0">
                <a:solidFill>
                  <a:schemeClr val="dk1"/>
                </a:solidFill>
                <a:latin typeface="微软雅黑" panose="020B0503020204020204" pitchFamily="34" charset="-122"/>
                <a:cs typeface="微软雅黑" panose="020B0503020204020204" pitchFamily="34" charset="-122"/>
                <a:sym typeface="+mn-ea"/>
              </a:rPr>
              <a:t>信号值在</a:t>
            </a:r>
            <a:r>
              <a:rPr lang="zh-CN" altLang="en-US" kern="1200" dirty="0">
                <a:solidFill>
                  <a:schemeClr val="dk1"/>
                </a:solidFill>
                <a:latin typeface="微软雅黑" panose="020B0503020204020204" pitchFamily="34" charset="-122"/>
                <a:cs typeface="微软雅黑" panose="020B0503020204020204" pitchFamily="34" charset="-122"/>
                <a:sym typeface="+mn-ea"/>
              </a:rPr>
              <a:t>sevp</a:t>
            </a:r>
            <a:r>
              <a:rPr lang="zh-CN" altLang="en-US" kern="1200" dirty="0">
                <a:solidFill>
                  <a:schemeClr val="dk1"/>
                </a:solidFill>
                <a:latin typeface="微软雅黑" panose="020B0503020204020204" pitchFamily="34" charset="-122"/>
                <a:cs typeface="微软雅黑" panose="020B0503020204020204" pitchFamily="34" charset="-122"/>
                <a:sym typeface="+mn-ea"/>
              </a:rPr>
              <a:t>-&gt;</a:t>
            </a:r>
            <a:r>
              <a:rPr lang="zh-CN" altLang="en-US" kern="1200" dirty="0">
                <a:solidFill>
                  <a:schemeClr val="dk1"/>
                </a:solidFill>
                <a:latin typeface="微软雅黑" panose="020B0503020204020204" pitchFamily="34" charset="-122"/>
                <a:cs typeface="微软雅黑" panose="020B0503020204020204" pitchFamily="34" charset="-122"/>
                <a:sym typeface="+mn-ea"/>
              </a:rPr>
              <a:t>sigev_signo</a:t>
            </a:r>
            <a:r>
              <a:rPr lang="zh-CN" altLang="en-US" kern="1200" dirty="0">
                <a:solidFill>
                  <a:schemeClr val="dk1"/>
                </a:solidFill>
                <a:latin typeface="微软雅黑" panose="020B0503020204020204" pitchFamily="34" charset="-122"/>
                <a:cs typeface="微软雅黑" panose="020B0503020204020204" pitchFamily="34" charset="-122"/>
                <a:sym typeface="+mn-ea"/>
              </a:rPr>
              <a:t>中</a:t>
            </a:r>
            <a:r>
              <a:rPr lang="zh-CN" altLang="en-US" kern="1200" dirty="0">
                <a:solidFill>
                  <a:schemeClr val="dk1"/>
                </a:solidFill>
                <a:latin typeface="微软雅黑" panose="020B0503020204020204" pitchFamily="34" charset="-122"/>
                <a:cs typeface="微软雅黑" panose="020B0503020204020204" pitchFamily="34" charset="-122"/>
                <a:sym typeface="+mn-ea"/>
              </a:rPr>
              <a:t>指定）</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a:solidFill>
                  <a:schemeClr val="dk1"/>
                </a:solidFill>
                <a:latin typeface="微软雅黑" panose="020B0503020204020204" pitchFamily="34" charset="-122"/>
                <a:cs typeface="微软雅黑" panose="020B0503020204020204" pitchFamily="34" charset="-122"/>
                <a:sym typeface="+mn-ea"/>
              </a:rPr>
              <a:t>创建一个新的线程来执行定时器处理</a:t>
            </a:r>
            <a:r>
              <a:rPr lang="zh-CN" altLang="en-US" kern="1200" dirty="0">
                <a:solidFill>
                  <a:schemeClr val="dk1"/>
                </a:solidFill>
                <a:latin typeface="微软雅黑" panose="020B0503020204020204" pitchFamily="34" charset="-122"/>
                <a:cs typeface="微软雅黑" panose="020B0503020204020204" pitchFamily="34" charset="-122"/>
                <a:sym typeface="+mn-ea"/>
              </a:rPr>
              <a:t>函数</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4" algn="l" defTabSz="914400" eaLnBrk="1" hangingPunct="1"/>
            <a:r>
              <a:rPr lang="en-US" altLang="zh-CN" kern="1200" dirty="0" err="1">
                <a:solidFill>
                  <a:schemeClr val="dk1"/>
                </a:solidFill>
                <a:latin typeface="微软雅黑" panose="020B0503020204020204" pitchFamily="34" charset="-122"/>
                <a:cs typeface="微软雅黑" panose="020B0503020204020204" pitchFamily="34" charset="-122"/>
                <a:sym typeface="+mn-ea"/>
              </a:rPr>
              <a:t>sevp</a:t>
            </a:r>
            <a:r>
              <a:rPr lang="en-US" altLang="zh-CN" kern="1200" dirty="0" err="1">
                <a:solidFill>
                  <a:schemeClr val="dk1"/>
                </a:solidFill>
                <a:latin typeface="微软雅黑" panose="020B0503020204020204" pitchFamily="34" charset="-122"/>
                <a:cs typeface="微软雅黑" panose="020B0503020204020204" pitchFamily="34" charset="-122"/>
                <a:sym typeface="+mn-ea"/>
              </a:rPr>
              <a:t>-&gt;</a:t>
            </a:r>
            <a:r>
              <a:rPr lang="en-US" altLang="zh-CN" kern="1200" dirty="0" err="1">
                <a:solidFill>
                  <a:schemeClr val="dk1"/>
                </a:solidFill>
                <a:latin typeface="微软雅黑" panose="020B0503020204020204" pitchFamily="34" charset="-122"/>
                <a:cs typeface="微软雅黑" panose="020B0503020204020204" pitchFamily="34" charset="-122"/>
                <a:sym typeface="+mn-ea"/>
              </a:rPr>
              <a:t>sigev_notify_function</a:t>
            </a:r>
            <a:endParaRPr lang="en-US" altLang="zh-CN" kern="1200" dirty="0" err="1">
              <a:solidFill>
                <a:schemeClr val="dk1"/>
              </a:solidFill>
              <a:latin typeface="微软雅黑" panose="020B0503020204020204" pitchFamily="34" charset="-122"/>
              <a:cs typeface="微软雅黑" panose="020B0503020204020204" pitchFamily="34" charset="-122"/>
              <a:sym typeface="+mn-ea"/>
            </a:endParaRPr>
          </a:p>
          <a:p>
            <a:pPr lvl="4" algn="l" defTabSz="914400" eaLnBrk="1" hangingPunct="1"/>
            <a:r>
              <a:rPr lang="en-US" altLang="zh-CN" kern="1200" dirty="0" err="1">
                <a:solidFill>
                  <a:schemeClr val="dk1"/>
                </a:solidFill>
                <a:latin typeface="微软雅黑" panose="020B0503020204020204" pitchFamily="34" charset="-122"/>
                <a:cs typeface="微软雅黑" panose="020B0503020204020204" pitchFamily="34" charset="-122"/>
                <a:sym typeface="+mn-ea"/>
              </a:rPr>
              <a:t>sevp</a:t>
            </a:r>
            <a:r>
              <a:rPr lang="en-US" altLang="zh-CN" kern="1200" dirty="0" err="1">
                <a:solidFill>
                  <a:schemeClr val="dk1"/>
                </a:solidFill>
                <a:latin typeface="微软雅黑" panose="020B0503020204020204" pitchFamily="34" charset="-122"/>
                <a:cs typeface="微软雅黑" panose="020B0503020204020204" pitchFamily="34" charset="-122"/>
                <a:sym typeface="+mn-ea"/>
              </a:rPr>
              <a:t>-&gt;</a:t>
            </a:r>
            <a:r>
              <a:rPr lang="en-US" altLang="zh-CN" kern="1200" dirty="0" err="1">
                <a:solidFill>
                  <a:schemeClr val="dk1"/>
                </a:solidFill>
                <a:latin typeface="微软雅黑" panose="020B0503020204020204" pitchFamily="34" charset="-122"/>
                <a:cs typeface="微软雅黑" panose="020B0503020204020204" pitchFamily="34" charset="-122"/>
                <a:sym typeface="+mn-ea"/>
              </a:rPr>
              <a:t>sigev_value</a:t>
            </a:r>
            <a:endParaRPr lang="en-US" altLang="zh-CN" kern="1200" dirty="0" err="1">
              <a:solidFill>
                <a:schemeClr val="dk1"/>
              </a:solidFill>
              <a:latin typeface="微软雅黑" panose="020B0503020204020204" pitchFamily="34" charset="-122"/>
              <a:cs typeface="微软雅黑" panose="020B0503020204020204" pitchFamily="34" charset="-122"/>
              <a:sym typeface="+mn-ea"/>
            </a:endParaRPr>
          </a:p>
          <a:p>
            <a:pPr lvl="4" algn="l" defTabSz="914400" eaLnBrk="1" hangingPunct="1"/>
            <a:r>
              <a:rPr lang="en-US" altLang="zh-CN" kern="1200" dirty="0" err="1">
                <a:solidFill>
                  <a:schemeClr val="dk1"/>
                </a:solidFill>
                <a:latin typeface="微软雅黑" panose="020B0503020204020204" pitchFamily="34" charset="-122"/>
                <a:cs typeface="微软雅黑" panose="020B0503020204020204" pitchFamily="34" charset="-122"/>
                <a:sym typeface="+mn-ea"/>
              </a:rPr>
              <a:t>sevp</a:t>
            </a:r>
            <a:r>
              <a:rPr lang="en-US" altLang="zh-CN" kern="1200" dirty="0" err="1">
                <a:solidFill>
                  <a:schemeClr val="dk1"/>
                </a:solidFill>
                <a:latin typeface="微软雅黑" panose="020B0503020204020204" pitchFamily="34" charset="-122"/>
                <a:cs typeface="微软雅黑" panose="020B0503020204020204" pitchFamily="34" charset="-122"/>
                <a:sym typeface="+mn-ea"/>
              </a:rPr>
              <a:t>-&gt;</a:t>
            </a:r>
            <a:r>
              <a:rPr lang="en-US" altLang="zh-CN" kern="1200" dirty="0" err="1">
                <a:solidFill>
                  <a:schemeClr val="dk1"/>
                </a:solidFill>
                <a:latin typeface="微软雅黑" panose="020B0503020204020204" pitchFamily="34" charset="-122"/>
                <a:cs typeface="微软雅黑" panose="020B0503020204020204" pitchFamily="34" charset="-122"/>
                <a:sym typeface="+mn-ea"/>
              </a:rPr>
              <a:t>sigev_notify_attributes</a:t>
            </a:r>
            <a:endParaRPr lang="en-US" altLang="zh-CN" kern="1200" dirty="0" err="1">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定时器句柄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timerid</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33794"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3795"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其他</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33796"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POSIX</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定时器</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设置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timer_settimer</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timerid</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flags,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new_value</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old_value</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new_value</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old_value</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定时器的时间属性（精度：纳秒）</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err="1">
                <a:solidFill>
                  <a:schemeClr val="dk1"/>
                </a:solidFill>
                <a:latin typeface="微软雅黑" panose="020B0503020204020204" pitchFamily="34" charset="-122"/>
                <a:cs typeface="微软雅黑" panose="020B0503020204020204" pitchFamily="34" charset="-122"/>
                <a:sym typeface="+mn-ea"/>
              </a:rPr>
              <a:t>itimerspec</a:t>
            </a:r>
            <a:r>
              <a:rPr lang="en-US" altLang="zh-CN" kern="1200" dirty="0" err="1">
                <a:solidFill>
                  <a:schemeClr val="dk1"/>
                </a:solidFill>
                <a:latin typeface="微软雅黑" panose="020B0503020204020204" pitchFamily="34" charset="-122"/>
                <a:cs typeface="微软雅黑" panose="020B0503020204020204" pitchFamily="34" charset="-122"/>
                <a:sym typeface="+mn-ea"/>
              </a:rPr>
              <a:t>-&gt;</a:t>
            </a:r>
            <a:r>
              <a:rPr lang="en-US" altLang="zh-CN" kern="1200" dirty="0" err="1">
                <a:solidFill>
                  <a:schemeClr val="dk1"/>
                </a:solidFill>
                <a:latin typeface="微软雅黑" panose="020B0503020204020204" pitchFamily="34" charset="-122"/>
                <a:cs typeface="微软雅黑" panose="020B0503020204020204" pitchFamily="34" charset="-122"/>
                <a:sym typeface="+mn-ea"/>
              </a:rPr>
              <a:t>it_value</a:t>
            </a:r>
            <a:r>
              <a:rPr lang="en-US" altLang="zh-CN" kern="1200" dirty="0" err="1">
                <a:solidFill>
                  <a:schemeClr val="dk1"/>
                </a:solidFill>
                <a:latin typeface="微软雅黑" panose="020B0503020204020204" pitchFamily="34" charset="-122"/>
                <a:cs typeface="微软雅黑" panose="020B0503020204020204" pitchFamily="34" charset="-122"/>
                <a:sym typeface="+mn-ea"/>
              </a:rPr>
              <a:t> – </a:t>
            </a:r>
            <a:r>
              <a:rPr lang="en-US" altLang="zh-CN" kern="1200" dirty="0" err="1">
                <a:solidFill>
                  <a:schemeClr val="dk1"/>
                </a:solidFill>
                <a:latin typeface="微软雅黑" panose="020B0503020204020204" pitchFamily="34" charset="-122"/>
                <a:cs typeface="微软雅黑" panose="020B0503020204020204" pitchFamily="34" charset="-122"/>
                <a:sym typeface="+mn-ea"/>
              </a:rPr>
              <a:t>定时器首次到期时间</a:t>
            </a:r>
            <a:endParaRPr lang="en-US" altLang="zh-CN" kern="1200" dirty="0" err="1">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err="1">
                <a:solidFill>
                  <a:schemeClr val="dk1"/>
                </a:solidFill>
                <a:latin typeface="微软雅黑" panose="020B0503020204020204" pitchFamily="34" charset="-122"/>
                <a:cs typeface="微软雅黑" panose="020B0503020204020204" pitchFamily="34" charset="-122"/>
                <a:sym typeface="+mn-ea"/>
              </a:rPr>
              <a:t>itimerspec</a:t>
            </a:r>
            <a:r>
              <a:rPr lang="en-US" altLang="zh-CN" kern="1200" dirty="0" err="1">
                <a:solidFill>
                  <a:schemeClr val="dk1"/>
                </a:solidFill>
                <a:latin typeface="微软雅黑" panose="020B0503020204020204" pitchFamily="34" charset="-122"/>
                <a:cs typeface="微软雅黑" panose="020B0503020204020204" pitchFamily="34" charset="-122"/>
                <a:sym typeface="+mn-ea"/>
              </a:rPr>
              <a:t>-&gt;</a:t>
            </a:r>
            <a:r>
              <a:rPr lang="en-US" altLang="zh-CN" kern="1200" dirty="0" err="1">
                <a:solidFill>
                  <a:schemeClr val="dk1"/>
                </a:solidFill>
                <a:latin typeface="微软雅黑" panose="020B0503020204020204" pitchFamily="34" charset="-122"/>
                <a:cs typeface="微软雅黑" panose="020B0503020204020204" pitchFamily="34" charset="-122"/>
                <a:sym typeface="+mn-ea"/>
              </a:rPr>
              <a:t>it_interval</a:t>
            </a:r>
            <a:endParaRPr lang="en-US" altLang="zh-CN" kern="1200" dirty="0" err="1">
              <a:solidFill>
                <a:schemeClr val="dk1"/>
              </a:solidFill>
              <a:latin typeface="微软雅黑" panose="020B0503020204020204" pitchFamily="34" charset="-122"/>
              <a:cs typeface="微软雅黑" panose="020B0503020204020204" pitchFamily="34" charset="-122"/>
              <a:sym typeface="+mn-ea"/>
            </a:endParaRPr>
          </a:p>
          <a:p>
            <a:pPr lvl="4" algn="l" defTabSz="914400" eaLnBrk="1" hangingPunct="1"/>
            <a:r>
              <a:rPr lang="zh-CN" altLang="en-US" kern="1200" dirty="0" smtClean="0">
                <a:solidFill>
                  <a:schemeClr val="dk1"/>
                </a:solidFill>
                <a:latin typeface="微软雅黑" panose="020B0503020204020204" pitchFamily="34" charset="-122"/>
                <a:cs typeface="微软雅黑" panose="020B0503020204020204" pitchFamily="34" charset="-122"/>
                <a:sym typeface="+mn-ea"/>
              </a:rPr>
              <a:t>首次到期后的周期到期时间</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4" algn="l" defTabSz="914400" eaLnBrk="1" hangingPunct="1"/>
            <a:r>
              <a:rPr lang="zh-CN" altLang="en-US" kern="1200" dirty="0" smtClean="0">
                <a:solidFill>
                  <a:schemeClr val="dk1"/>
                </a:solidFill>
                <a:latin typeface="微软雅黑" panose="020B0503020204020204" pitchFamily="34" charset="-122"/>
                <a:cs typeface="微软雅黑" panose="020B0503020204020204" pitchFamily="34" charset="-122"/>
                <a:sym typeface="+mn-ea"/>
              </a:rPr>
              <a:t>如果为</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0</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，表示不周期性触发</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查看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timer_gettime</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timerid,curr_value</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查看定时器距离下一次到期的时间，以及周期时间</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删除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timer_delete</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timerid</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796">
                                            <p:txEl>
                                              <p:pRg st="1" end="1"/>
                                            </p:txEl>
                                          </p:spTgt>
                                        </p:tgtEl>
                                        <p:attrNameLst>
                                          <p:attrName>style.visibility</p:attrName>
                                        </p:attrNameLst>
                                      </p:cBhvr>
                                      <p:to>
                                        <p:strVal val="visible"/>
                                      </p:to>
                                    </p:set>
                                    <p:animEffect transition="in" filter="fade">
                                      <p:cBhvr>
                                        <p:cTn id="7" dur="500"/>
                                        <p:tgtEl>
                                          <p:spTgt spid="3379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796">
                                            <p:txEl>
                                              <p:pRg st="2" end="2"/>
                                            </p:txEl>
                                          </p:spTgt>
                                        </p:tgtEl>
                                        <p:attrNameLst>
                                          <p:attrName>style.visibility</p:attrName>
                                        </p:attrNameLst>
                                      </p:cBhvr>
                                      <p:to>
                                        <p:strVal val="visible"/>
                                      </p:to>
                                    </p:set>
                                    <p:animEffect transition="in" filter="fade">
                                      <p:cBhvr>
                                        <p:cTn id="10" dur="500"/>
                                        <p:tgtEl>
                                          <p:spTgt spid="3379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796">
                                            <p:txEl>
                                              <p:pRg st="3" end="3"/>
                                            </p:txEl>
                                          </p:spTgt>
                                        </p:tgtEl>
                                        <p:attrNameLst>
                                          <p:attrName>style.visibility</p:attrName>
                                        </p:attrNameLst>
                                      </p:cBhvr>
                                      <p:to>
                                        <p:strVal val="visible"/>
                                      </p:to>
                                    </p:set>
                                    <p:animEffect transition="in" filter="fade">
                                      <p:cBhvr>
                                        <p:cTn id="13" dur="500"/>
                                        <p:tgtEl>
                                          <p:spTgt spid="3379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3796">
                                            <p:txEl>
                                              <p:pRg st="4" end="4"/>
                                            </p:txEl>
                                          </p:spTgt>
                                        </p:tgtEl>
                                        <p:attrNameLst>
                                          <p:attrName>style.visibility</p:attrName>
                                        </p:attrNameLst>
                                      </p:cBhvr>
                                      <p:to>
                                        <p:strVal val="visible"/>
                                      </p:to>
                                    </p:set>
                                    <p:animEffect transition="in" filter="fade">
                                      <p:cBhvr>
                                        <p:cTn id="16" dur="500"/>
                                        <p:tgtEl>
                                          <p:spTgt spid="33796">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3796">
                                            <p:txEl>
                                              <p:pRg st="5" end="5"/>
                                            </p:txEl>
                                          </p:spTgt>
                                        </p:tgtEl>
                                        <p:attrNameLst>
                                          <p:attrName>style.visibility</p:attrName>
                                        </p:attrNameLst>
                                      </p:cBhvr>
                                      <p:to>
                                        <p:strVal val="visible"/>
                                      </p:to>
                                    </p:set>
                                    <p:animEffect transition="in" filter="fade">
                                      <p:cBhvr>
                                        <p:cTn id="19" dur="500"/>
                                        <p:tgtEl>
                                          <p:spTgt spid="33796">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3796">
                                            <p:txEl>
                                              <p:pRg st="6" end="6"/>
                                            </p:txEl>
                                          </p:spTgt>
                                        </p:tgtEl>
                                        <p:attrNameLst>
                                          <p:attrName>style.visibility</p:attrName>
                                        </p:attrNameLst>
                                      </p:cBhvr>
                                      <p:to>
                                        <p:strVal val="visible"/>
                                      </p:to>
                                    </p:set>
                                    <p:animEffect transition="in" filter="fade">
                                      <p:cBhvr>
                                        <p:cTn id="22" dur="500"/>
                                        <p:tgtEl>
                                          <p:spTgt spid="337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796">
                                            <p:txEl>
                                              <p:pRg st="7" end="7"/>
                                            </p:txEl>
                                          </p:spTgt>
                                        </p:tgtEl>
                                        <p:attrNameLst>
                                          <p:attrName>style.visibility</p:attrName>
                                        </p:attrNameLst>
                                      </p:cBhvr>
                                      <p:to>
                                        <p:strVal val="visible"/>
                                      </p:to>
                                    </p:set>
                                    <p:animEffect transition="in" filter="fade">
                                      <p:cBhvr>
                                        <p:cTn id="27" dur="500"/>
                                        <p:tgtEl>
                                          <p:spTgt spid="33796">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3796">
                                            <p:txEl>
                                              <p:pRg st="8" end="8"/>
                                            </p:txEl>
                                          </p:spTgt>
                                        </p:tgtEl>
                                        <p:attrNameLst>
                                          <p:attrName>style.visibility</p:attrName>
                                        </p:attrNameLst>
                                      </p:cBhvr>
                                      <p:to>
                                        <p:strVal val="visible"/>
                                      </p:to>
                                    </p:set>
                                    <p:animEffect transition="in" filter="fade">
                                      <p:cBhvr>
                                        <p:cTn id="30" dur="500"/>
                                        <p:tgtEl>
                                          <p:spTgt spid="33796">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3796">
                                            <p:txEl>
                                              <p:pRg st="9" end="9"/>
                                            </p:txEl>
                                          </p:spTgt>
                                        </p:tgtEl>
                                        <p:attrNameLst>
                                          <p:attrName>style.visibility</p:attrName>
                                        </p:attrNameLst>
                                      </p:cBhvr>
                                      <p:to>
                                        <p:strVal val="visible"/>
                                      </p:to>
                                    </p:set>
                                    <p:animEffect transition="in" filter="fade">
                                      <p:cBhvr>
                                        <p:cTn id="33" dur="500"/>
                                        <p:tgtEl>
                                          <p:spTgt spid="337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14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14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Linux</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开发环境</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 – </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操作系统介绍</a:t>
            </a:r>
            <a:endParaRPr lang="en-US" altLang="zh-CN"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614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sym typeface="+mn-ea"/>
              </a:rPr>
              <a:t>程序并发运行</a:t>
            </a:r>
            <a:endParaRPr lang="zh-CN" altLang="en-US" kern="1200" dirty="0" smtClean="0">
              <a:solidFill>
                <a:schemeClr val="dk1"/>
              </a:solidFill>
              <a:latin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mn-cs"/>
                <a:sym typeface="+mn-ea"/>
              </a:rPr>
              <a:t>单个程序通常不能最大化的发挥处理器性能</a:t>
            </a:r>
            <a:endParaRPr lang="zh-CN" altLang="en-US" kern="1200" dirty="0" smtClean="0">
              <a:solidFill>
                <a:schemeClr val="dk1"/>
              </a:solidFill>
              <a:latin typeface="微软雅黑" panose="020B0503020204020204" pitchFamily="34" charset="-122"/>
              <a:cs typeface="+mn-cs"/>
              <a:sym typeface="+mn-ea"/>
            </a:endParaRPr>
          </a:p>
          <a:p>
            <a:pPr lvl="2" algn="l" defTabSz="914400" eaLnBrk="1" hangingPunct="1">
              <a:buClrTx/>
              <a:buSzTx/>
            </a:pPr>
            <a:r>
              <a:rPr lang="zh-CN" altLang="en-US" sz="2000" kern="1200" dirty="0" smtClean="0">
                <a:solidFill>
                  <a:schemeClr val="dk1"/>
                </a:solidFill>
                <a:latin typeface="微软雅黑" panose="020B0503020204020204" pitchFamily="34" charset="-122"/>
                <a:cs typeface="+mn-cs"/>
                <a:sym typeface="+mn-ea"/>
              </a:rPr>
              <a:t>当程序与外部设备进行交互时，需要等待外部设备处理结束</a:t>
            </a:r>
            <a:endParaRPr lang="zh-CN" altLang="en-US" sz="2000" kern="1200" dirty="0" smtClean="0">
              <a:solidFill>
                <a:schemeClr val="dk1"/>
              </a:solidFill>
              <a:latin typeface="微软雅黑" panose="020B0503020204020204" pitchFamily="34" charset="-122"/>
              <a:cs typeface="+mn-cs"/>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mn-cs"/>
                <a:sym typeface="+mn-ea"/>
              </a:rPr>
              <a:t>程序的运行必须使用处理器资源</a:t>
            </a:r>
            <a:endParaRPr lang="zh-CN" altLang="en-US" kern="1200" dirty="0" smtClean="0">
              <a:solidFill>
                <a:schemeClr val="dk1"/>
              </a:solidFill>
              <a:latin typeface="微软雅黑" panose="020B0503020204020204" pitchFamily="34" charset="-122"/>
              <a:cs typeface="+mn-cs"/>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mn-cs"/>
                <a:sym typeface="+mn-ea"/>
              </a:rPr>
              <a:t>如何支持并发？</a:t>
            </a:r>
            <a:endParaRPr lang="zh-CN" altLang="en-US" kern="1200" dirty="0" smtClean="0">
              <a:solidFill>
                <a:schemeClr val="dk1"/>
              </a:solidFill>
              <a:latin typeface="微软雅黑" panose="020B0503020204020204" pitchFamily="34" charset="-122"/>
              <a:cs typeface="+mn-cs"/>
              <a:sym typeface="+mn-ea"/>
            </a:endParaRPr>
          </a:p>
          <a:p>
            <a:pPr lvl="2" algn="l" defTabSz="914400" eaLnBrk="1" hangingPunct="1">
              <a:buClrTx/>
              <a:buSzTx/>
            </a:pPr>
            <a:r>
              <a:rPr lang="zh-CN" altLang="en-US" sz="2000" kern="1200" dirty="0" smtClean="0">
                <a:solidFill>
                  <a:schemeClr val="dk1"/>
                </a:solidFill>
                <a:latin typeface="微软雅黑" panose="020B0503020204020204" pitchFamily="34" charset="-122"/>
                <a:cs typeface="+mn-cs"/>
                <a:sym typeface="+mn-ea"/>
              </a:rPr>
              <a:t>单处理器</a:t>
            </a:r>
            <a:endParaRPr lang="zh-CN" altLang="en-US" sz="2000" kern="1200" dirty="0" smtClean="0">
              <a:solidFill>
                <a:schemeClr val="dk1"/>
              </a:solidFill>
              <a:latin typeface="微软雅黑" panose="020B0503020204020204" pitchFamily="34" charset="-122"/>
              <a:cs typeface="+mn-cs"/>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mn-cs"/>
                <a:sym typeface="+mn-ea"/>
              </a:rPr>
              <a:t>多个程序分享处理器资源</a:t>
            </a:r>
            <a:endParaRPr lang="zh-CN" altLang="en-US" kern="1200" dirty="0" smtClean="0">
              <a:solidFill>
                <a:schemeClr val="dk1"/>
              </a:solidFill>
              <a:latin typeface="微软雅黑" panose="020B0503020204020204" pitchFamily="34" charset="-122"/>
              <a:cs typeface="+mn-cs"/>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mn-cs"/>
                <a:sym typeface="+mn-ea"/>
              </a:rPr>
              <a:t>宏观上并发，微观上单发</a:t>
            </a:r>
            <a:endParaRPr lang="zh-CN" altLang="en-US" kern="1200" dirty="0" smtClean="0">
              <a:solidFill>
                <a:schemeClr val="dk1"/>
              </a:solidFill>
              <a:latin typeface="微软雅黑" panose="020B0503020204020204" pitchFamily="34" charset="-122"/>
              <a:cs typeface="+mn-cs"/>
              <a:sym typeface="+mn-ea"/>
            </a:endParaRPr>
          </a:p>
          <a:p>
            <a:pPr lvl="2" algn="l" defTabSz="914400" eaLnBrk="1" hangingPunct="1">
              <a:buClrTx/>
              <a:buSzTx/>
            </a:pPr>
            <a:r>
              <a:rPr lang="zh-CN" altLang="en-US" sz="2000" kern="1200" dirty="0" smtClean="0">
                <a:solidFill>
                  <a:schemeClr val="dk1"/>
                </a:solidFill>
                <a:latin typeface="微软雅黑" panose="020B0503020204020204" pitchFamily="34" charset="-122"/>
                <a:cs typeface="+mn-cs"/>
                <a:sym typeface="+mn-ea"/>
              </a:rPr>
              <a:t>多处理器</a:t>
            </a:r>
            <a:endParaRPr lang="zh-CN" altLang="en-US" sz="2000" kern="1200" dirty="0" smtClean="0">
              <a:solidFill>
                <a:schemeClr val="dk1"/>
              </a:solidFill>
              <a:latin typeface="微软雅黑" panose="020B0503020204020204" pitchFamily="34" charset="-122"/>
              <a:cs typeface="+mn-cs"/>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mn-cs"/>
                <a:sym typeface="+mn-ea"/>
              </a:rPr>
              <a:t>多个程序在不同处理器上同时运行</a:t>
            </a:r>
            <a:endParaRPr lang="zh-CN" altLang="en-US" kern="1200" dirty="0" smtClean="0">
              <a:solidFill>
                <a:schemeClr val="dk1"/>
              </a:solidFill>
              <a:latin typeface="微软雅黑" panose="020B0503020204020204" pitchFamily="34" charset="-122"/>
              <a:cs typeface="+mn-cs"/>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mn-cs"/>
                <a:sym typeface="+mn-ea"/>
              </a:rPr>
              <a:t>微观上并发</a:t>
            </a:r>
            <a:endParaRPr lang="zh-CN" altLang="en-US" kern="1200" dirty="0" smtClean="0">
              <a:solidFill>
                <a:schemeClr val="dk1"/>
              </a:solidFill>
              <a:latin typeface="微软雅黑" panose="020B0503020204020204" pitchFamily="34" charset="-122"/>
              <a:cs typeface="+mn-cs"/>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8">
                                            <p:txEl>
                                              <p:pRg st="1" end="1"/>
                                            </p:txEl>
                                          </p:spTgt>
                                        </p:tgtEl>
                                        <p:attrNameLst>
                                          <p:attrName>style.visibility</p:attrName>
                                        </p:attrNameLst>
                                      </p:cBhvr>
                                      <p:to>
                                        <p:strVal val="visible"/>
                                      </p:to>
                                    </p:set>
                                    <p:animEffect transition="in" filter="blinds(horizontal)">
                                      <p:cBhvr>
                                        <p:cTn id="7" dur="500"/>
                                        <p:tgtEl>
                                          <p:spTgt spid="614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8">
                                            <p:txEl>
                                              <p:pRg st="2" end="2"/>
                                            </p:txEl>
                                          </p:spTgt>
                                        </p:tgtEl>
                                        <p:attrNameLst>
                                          <p:attrName>style.visibility</p:attrName>
                                        </p:attrNameLst>
                                      </p:cBhvr>
                                      <p:to>
                                        <p:strVal val="visible"/>
                                      </p:to>
                                    </p:set>
                                    <p:animEffect transition="in" filter="blinds(horizontal)">
                                      <p:cBhvr>
                                        <p:cTn id="10" dur="500"/>
                                        <p:tgtEl>
                                          <p:spTgt spid="614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148">
                                            <p:txEl>
                                              <p:pRg st="3" end="3"/>
                                            </p:txEl>
                                          </p:spTgt>
                                        </p:tgtEl>
                                        <p:attrNameLst>
                                          <p:attrName>style.visibility</p:attrName>
                                        </p:attrNameLst>
                                      </p:cBhvr>
                                      <p:to>
                                        <p:strVal val="visible"/>
                                      </p:to>
                                    </p:set>
                                    <p:animEffect transition="in" filter="blinds(horizontal)">
                                      <p:cBhvr>
                                        <p:cTn id="15" dur="500"/>
                                        <p:tgtEl>
                                          <p:spTgt spid="614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148">
                                            <p:txEl>
                                              <p:pRg st="4" end="4"/>
                                            </p:txEl>
                                          </p:spTgt>
                                        </p:tgtEl>
                                        <p:attrNameLst>
                                          <p:attrName>style.visibility</p:attrName>
                                        </p:attrNameLst>
                                      </p:cBhvr>
                                      <p:to>
                                        <p:strVal val="visible"/>
                                      </p:to>
                                    </p:set>
                                    <p:animEffect transition="in" filter="blinds(horizontal)">
                                      <p:cBhvr>
                                        <p:cTn id="20" dur="500"/>
                                        <p:tgtEl>
                                          <p:spTgt spid="6148">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148">
                                            <p:txEl>
                                              <p:pRg st="5" end="5"/>
                                            </p:txEl>
                                          </p:spTgt>
                                        </p:tgtEl>
                                        <p:attrNameLst>
                                          <p:attrName>style.visibility</p:attrName>
                                        </p:attrNameLst>
                                      </p:cBhvr>
                                      <p:to>
                                        <p:strVal val="visible"/>
                                      </p:to>
                                    </p:set>
                                    <p:animEffect transition="in" filter="blinds(horizontal)">
                                      <p:cBhvr>
                                        <p:cTn id="23" dur="500"/>
                                        <p:tgtEl>
                                          <p:spTgt spid="6148">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148">
                                            <p:txEl>
                                              <p:pRg st="6" end="6"/>
                                            </p:txEl>
                                          </p:spTgt>
                                        </p:tgtEl>
                                        <p:attrNameLst>
                                          <p:attrName>style.visibility</p:attrName>
                                        </p:attrNameLst>
                                      </p:cBhvr>
                                      <p:to>
                                        <p:strVal val="visible"/>
                                      </p:to>
                                    </p:set>
                                    <p:animEffect transition="in" filter="blinds(horizontal)">
                                      <p:cBhvr>
                                        <p:cTn id="26" dur="500"/>
                                        <p:tgtEl>
                                          <p:spTgt spid="6148">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148">
                                            <p:txEl>
                                              <p:pRg st="7" end="7"/>
                                            </p:txEl>
                                          </p:spTgt>
                                        </p:tgtEl>
                                        <p:attrNameLst>
                                          <p:attrName>style.visibility</p:attrName>
                                        </p:attrNameLst>
                                      </p:cBhvr>
                                      <p:to>
                                        <p:strVal val="visible"/>
                                      </p:to>
                                    </p:set>
                                    <p:animEffect transition="in" filter="blinds(horizontal)">
                                      <p:cBhvr>
                                        <p:cTn id="29" dur="500"/>
                                        <p:tgtEl>
                                          <p:spTgt spid="6148">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148">
                                            <p:txEl>
                                              <p:pRg st="8" end="8"/>
                                            </p:txEl>
                                          </p:spTgt>
                                        </p:tgtEl>
                                        <p:attrNameLst>
                                          <p:attrName>style.visibility</p:attrName>
                                        </p:attrNameLst>
                                      </p:cBhvr>
                                      <p:to>
                                        <p:strVal val="visible"/>
                                      </p:to>
                                    </p:set>
                                    <p:animEffect transition="in" filter="blinds(horizontal)">
                                      <p:cBhvr>
                                        <p:cTn id="32" dur="500"/>
                                        <p:tgtEl>
                                          <p:spTgt spid="6148">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148">
                                            <p:txEl>
                                              <p:pRg st="9" end="9"/>
                                            </p:txEl>
                                          </p:spTgt>
                                        </p:tgtEl>
                                        <p:attrNameLst>
                                          <p:attrName>style.visibility</p:attrName>
                                        </p:attrNameLst>
                                      </p:cBhvr>
                                      <p:to>
                                        <p:strVal val="visible"/>
                                      </p:to>
                                    </p:set>
                                    <p:animEffect transition="in" filter="blinds(horizontal)">
                                      <p:cBhvr>
                                        <p:cTn id="35" dur="500"/>
                                        <p:tgtEl>
                                          <p:spTgt spid="6148">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6148">
                                            <p:txEl>
                                              <p:pRg st="10" end="10"/>
                                            </p:txEl>
                                          </p:spTgt>
                                        </p:tgtEl>
                                        <p:attrNameLst>
                                          <p:attrName>style.visibility</p:attrName>
                                        </p:attrNameLst>
                                      </p:cBhvr>
                                      <p:to>
                                        <p:strVal val="visible"/>
                                      </p:to>
                                    </p:set>
                                    <p:animEffect transition="in" filter="blinds(horizontal)">
                                      <p:cBhvr>
                                        <p:cTn id="38" dur="500"/>
                                        <p:tgtEl>
                                          <p:spTgt spid="614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33794"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3795"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其他</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33796"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睡眠</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什么是睡眠</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接口</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nanosleep</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/sleep/</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usleep</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注意返回值</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alarm –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睡眠时间到后，进程会收到一个</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SIGALARM</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信号</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动态申请内存</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malloc</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/free</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796">
                                            <p:txEl>
                                              <p:pRg st="5" end="5"/>
                                            </p:txEl>
                                          </p:spTgt>
                                        </p:tgtEl>
                                        <p:attrNameLst>
                                          <p:attrName>style.visibility</p:attrName>
                                        </p:attrNameLst>
                                      </p:cBhvr>
                                      <p:to>
                                        <p:strVal val="visible"/>
                                      </p:to>
                                    </p:set>
                                    <p:animEffect transition="in" filter="fade">
                                      <p:cBhvr>
                                        <p:cTn id="7" dur="500"/>
                                        <p:tgtEl>
                                          <p:spTgt spid="33796">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796">
                                            <p:txEl>
                                              <p:pRg st="6" end="6"/>
                                            </p:txEl>
                                          </p:spTgt>
                                        </p:tgtEl>
                                        <p:attrNameLst>
                                          <p:attrName>style.visibility</p:attrName>
                                        </p:attrNameLst>
                                      </p:cBhvr>
                                      <p:to>
                                        <p:strVal val="visible"/>
                                      </p:to>
                                    </p:set>
                                    <p:animEffect transition="in" filter="fade">
                                      <p:cBhvr>
                                        <p:cTn id="10" dur="500"/>
                                        <p:tgtEl>
                                          <p:spTgt spid="337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33794"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3795"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其他</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33796"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GDB</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的使用</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编译</a:t>
            </a:r>
            <a:r>
              <a:rPr lang="zh-CN" altLang="en-US" kern="1200" dirty="0">
                <a:solidFill>
                  <a:schemeClr val="dk1"/>
                </a:solidFill>
                <a:latin typeface="微软雅黑" panose="020B0503020204020204" pitchFamily="34" charset="-122"/>
                <a:cs typeface="微软雅黑" panose="020B0503020204020204" pitchFamily="34" charset="-122"/>
                <a:sym typeface="+mn-ea"/>
              </a:rPr>
              <a:t>时必须带有</a:t>
            </a:r>
            <a:r>
              <a:rPr lang="zh-CN" altLang="en-US" kern="1200" dirty="0">
                <a:solidFill>
                  <a:schemeClr val="dk1"/>
                </a:solidFill>
                <a:latin typeface="微软雅黑" panose="020B0503020204020204" pitchFamily="34" charset="-122"/>
                <a:cs typeface="微软雅黑" panose="020B0503020204020204" pitchFamily="34" charset="-122"/>
                <a:sym typeface="+mn-ea"/>
              </a:rPr>
              <a:t>-g</a:t>
            </a:r>
            <a:r>
              <a:rPr lang="zh-CN" altLang="en-US" kern="1200" dirty="0">
                <a:solidFill>
                  <a:schemeClr val="dk1"/>
                </a:solidFill>
                <a:latin typeface="微软雅黑" panose="020B0503020204020204" pitchFamily="34" charset="-122"/>
                <a:cs typeface="微软雅黑" panose="020B0503020204020204" pitchFamily="34" charset="-122"/>
                <a:sym typeface="+mn-ea"/>
              </a:rPr>
              <a:t>选项</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使用</a:t>
            </a:r>
            <a:r>
              <a:rPr lang="zh-CN" altLang="en-US" kern="1200" dirty="0">
                <a:solidFill>
                  <a:schemeClr val="dk1"/>
                </a:solidFill>
                <a:latin typeface="微软雅黑" panose="020B0503020204020204" pitchFamily="34" charset="-122"/>
                <a:cs typeface="微软雅黑" panose="020B0503020204020204" pitchFamily="34" charset="-122"/>
                <a:sym typeface="+mn-ea"/>
              </a:rPr>
              <a:t>方式</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启动程序进行调试：</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gdb</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程序名</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对正在运行的程序进行调试：启动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gdb</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后，</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attach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进程</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ID</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对</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Coredumped</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文件进行调试：</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gdb</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程序名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coredumped</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文件名</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GDB</a:t>
            </a:r>
            <a:r>
              <a:rPr lang="zh-CN" altLang="en-US" kern="1200" dirty="0">
                <a:solidFill>
                  <a:schemeClr val="dk1"/>
                </a:solidFill>
                <a:latin typeface="微软雅黑" panose="020B0503020204020204" pitchFamily="34" charset="-122"/>
                <a:cs typeface="微软雅黑" panose="020B0503020204020204" pitchFamily="34" charset="-122"/>
                <a:sym typeface="+mn-ea"/>
              </a:rPr>
              <a:t>能做什么</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设置断点</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单</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步执行</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查看调用过程（栈回溯）</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查看变量值</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37890"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7891"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用户空间开发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小结</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37892" name="Rectangle 3"/>
          <p:cNvSpPr>
            <a:spLocks noGrp="1" noChangeArrowheads="1"/>
          </p:cNvSpPr>
          <p:nvPr>
            <p:ph type="body" idx="4294967295"/>
            <p:custDataLst>
              <p:tags r:id="rId4"/>
            </p:custDataLst>
          </p:nvPr>
        </p:nvSpPr>
        <p:spPr>
          <a:xfrm>
            <a:off x="395288" y="1124744"/>
            <a:ext cx="8425184" cy="5400600"/>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参考链接</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hlinkClick r:id="rId5"/>
              </a:rPr>
              <a:t>使用可重入函数进行更安全的信号处理</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hlinkClick r:id="rId6"/>
              </a:rPr>
              <a:t>通过共享内存进行进程间通信</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hlinkClick r:id="rId7"/>
              </a:rPr>
              <a:t>POSIX</a:t>
            </a:r>
            <a:r>
              <a:rPr lang="zh-CN" altLang="en-US" kern="1200" dirty="0">
                <a:solidFill>
                  <a:schemeClr val="dk1"/>
                </a:solidFill>
                <a:latin typeface="微软雅黑" panose="020B0503020204020204" pitchFamily="34" charset="-122"/>
                <a:cs typeface="微软雅黑" panose="020B0503020204020204" pitchFamily="34" charset="-122"/>
                <a:sym typeface="+mn-ea"/>
                <a:hlinkClick r:id="rId7"/>
              </a:rPr>
              <a:t>线程详解</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hlinkClick r:id="rId8"/>
              </a:rPr>
              <a:t>POSIX</a:t>
            </a:r>
            <a:r>
              <a:rPr lang="zh-CN" altLang="en-US" kern="1200" dirty="0">
                <a:solidFill>
                  <a:schemeClr val="dk1"/>
                </a:solidFill>
                <a:latin typeface="微软雅黑" panose="020B0503020204020204" pitchFamily="34" charset="-122"/>
                <a:cs typeface="微软雅黑" panose="020B0503020204020204" pitchFamily="34" charset="-122"/>
                <a:sym typeface="+mn-ea"/>
                <a:hlinkClick r:id="rId8"/>
              </a:rPr>
              <a:t>线程详解，第</a:t>
            </a:r>
            <a:r>
              <a:rPr lang="zh-CN" altLang="en-US" kern="1200" dirty="0">
                <a:solidFill>
                  <a:schemeClr val="dk1"/>
                </a:solidFill>
                <a:latin typeface="微软雅黑" panose="020B0503020204020204" pitchFamily="34" charset="-122"/>
                <a:cs typeface="微软雅黑" panose="020B0503020204020204" pitchFamily="34" charset="-122"/>
                <a:sym typeface="+mn-ea"/>
                <a:hlinkClick r:id="rId8"/>
              </a:rPr>
              <a:t>2</a:t>
            </a:r>
            <a:r>
              <a:rPr lang="zh-CN" altLang="en-US" kern="1200" dirty="0">
                <a:solidFill>
                  <a:schemeClr val="dk1"/>
                </a:solidFill>
                <a:latin typeface="微软雅黑" panose="020B0503020204020204" pitchFamily="34" charset="-122"/>
                <a:cs typeface="微软雅黑" panose="020B0503020204020204" pitchFamily="34" charset="-122"/>
                <a:sym typeface="+mn-ea"/>
                <a:hlinkClick r:id="rId8"/>
              </a:rPr>
              <a:t>部分</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hlinkClick r:id="rId9"/>
              </a:rPr>
              <a:t>POSIX</a:t>
            </a:r>
            <a:r>
              <a:rPr lang="zh-CN" altLang="en-US" kern="1200" dirty="0">
                <a:solidFill>
                  <a:schemeClr val="dk1"/>
                </a:solidFill>
                <a:latin typeface="微软雅黑" panose="020B0503020204020204" pitchFamily="34" charset="-122"/>
                <a:cs typeface="微软雅黑" panose="020B0503020204020204" pitchFamily="34" charset="-122"/>
                <a:sym typeface="+mn-ea"/>
                <a:hlinkClick r:id="rId9"/>
              </a:rPr>
              <a:t>线程详解，第</a:t>
            </a:r>
            <a:r>
              <a:rPr lang="zh-CN" altLang="en-US" kern="1200" dirty="0">
                <a:solidFill>
                  <a:schemeClr val="dk1"/>
                </a:solidFill>
                <a:latin typeface="微软雅黑" panose="020B0503020204020204" pitchFamily="34" charset="-122"/>
                <a:cs typeface="微软雅黑" panose="020B0503020204020204" pitchFamily="34" charset="-122"/>
                <a:sym typeface="+mn-ea"/>
                <a:hlinkClick r:id="rId9"/>
              </a:rPr>
              <a:t>3</a:t>
            </a:r>
            <a:r>
              <a:rPr lang="zh-CN" altLang="en-US" kern="1200" dirty="0">
                <a:solidFill>
                  <a:schemeClr val="dk1"/>
                </a:solidFill>
                <a:latin typeface="微软雅黑" panose="020B0503020204020204" pitchFamily="34" charset="-122"/>
                <a:cs typeface="微软雅黑" panose="020B0503020204020204" pitchFamily="34" charset="-122"/>
                <a:sym typeface="+mn-ea"/>
                <a:hlinkClick r:id="rId9"/>
              </a:rPr>
              <a:t>部分</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hlinkClick r:id="rId10"/>
              </a:rPr>
              <a:t>POSIX </a:t>
            </a:r>
            <a:r>
              <a:rPr lang="zh-CN" altLang="en-US" kern="1200" dirty="0">
                <a:solidFill>
                  <a:schemeClr val="dk1"/>
                </a:solidFill>
                <a:latin typeface="微软雅黑" panose="020B0503020204020204" pitchFamily="34" charset="-122"/>
                <a:cs typeface="微软雅黑" panose="020B0503020204020204" pitchFamily="34" charset="-122"/>
                <a:sym typeface="+mn-ea"/>
                <a:hlinkClick r:id="rId10"/>
              </a:rPr>
              <a:t>函数的线程安全</a:t>
            </a:r>
            <a:r>
              <a:rPr lang="zh-CN" altLang="en-US" kern="1200" dirty="0">
                <a:solidFill>
                  <a:schemeClr val="dk1"/>
                </a:solidFill>
                <a:latin typeface="微软雅黑" panose="020B0503020204020204" pitchFamily="34" charset="-122"/>
                <a:cs typeface="微软雅黑" panose="020B0503020204020204" pitchFamily="34" charset="-122"/>
                <a:sym typeface="+mn-ea"/>
                <a:hlinkClick r:id="rId10"/>
              </a:rPr>
              <a:t>问题</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hlinkClick r:id="rId11"/>
              </a:rPr>
              <a:t>Coredump</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122" name="Rectangle 5"/>
          <p:cNvSpPr>
            <a:spLocks noGrp="1" noChangeArrowheads="1"/>
          </p:cNvSpPr>
          <p:nvPr>
            <p:ph type="body" idx="4294967295"/>
            <p:custDataLst>
              <p:tags r:id="rId3"/>
            </p:custDataLst>
          </p:nvPr>
        </p:nvSpPr>
        <p:spPr>
          <a:xfrm>
            <a:off x="3441402" y="2694657"/>
            <a:ext cx="2588618" cy="2822575"/>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marL="294005" lvl="0" indent="-294005" algn="l" defTabSz="784225" eaLnBrk="1" hangingPunct="1">
              <a:lnSpc>
                <a:spcPct val="135000"/>
              </a:lnSpc>
              <a:buSzTx/>
              <a:buFontTx/>
              <a:buNone/>
            </a:pPr>
            <a:r>
              <a:rPr lang="zh-CN" altLang="en-US" sz="2100" kern="1200" dirty="0" smtClean="0">
                <a:solidFill>
                  <a:schemeClr val="dk1"/>
                </a:solidFill>
                <a:latin typeface="微软雅黑" panose="020B0503020204020204" pitchFamily="34" charset="-122"/>
                <a:sym typeface="+mn-ea"/>
              </a:rPr>
              <a:t>内核</a:t>
            </a:r>
            <a:r>
              <a:rPr lang="zh-CN" altLang="en-US" sz="2100" kern="1200" dirty="0" smtClean="0">
                <a:solidFill>
                  <a:schemeClr val="dk1"/>
                </a:solidFill>
                <a:latin typeface="微软雅黑" panose="020B0503020204020204" pitchFamily="34" charset="-122"/>
                <a:sym typeface="+mn-ea"/>
              </a:rPr>
              <a:t>线程与调度</a:t>
            </a:r>
            <a:endParaRPr lang="zh-CN" altLang="en-US" sz="2100" kern="1200" dirty="0" smtClean="0">
              <a:solidFill>
                <a:schemeClr val="dk1"/>
              </a:solidFill>
              <a:latin typeface="微软雅黑" panose="020B0503020204020204" pitchFamily="34" charset="-122"/>
              <a:sym typeface="+mn-ea"/>
            </a:endParaRPr>
          </a:p>
          <a:p>
            <a:pPr marL="294005" lvl="0" indent="-294005" algn="l" defTabSz="784225" eaLnBrk="1" hangingPunct="1">
              <a:lnSpc>
                <a:spcPct val="135000"/>
              </a:lnSpc>
              <a:buSzTx/>
              <a:buFontTx/>
              <a:buNone/>
            </a:pPr>
            <a:r>
              <a:rPr lang="zh-CN" altLang="en-US" sz="2100" kern="1200" dirty="0" smtClean="0">
                <a:solidFill>
                  <a:schemeClr val="dk1"/>
                </a:solidFill>
                <a:latin typeface="微软雅黑" panose="020B0503020204020204" pitchFamily="34" charset="-122"/>
                <a:sym typeface="+mn-ea"/>
              </a:rPr>
              <a:t>中断</a:t>
            </a:r>
            <a:endParaRPr lang="zh-CN" altLang="en-US" sz="2100" kern="1200" dirty="0" smtClean="0">
              <a:solidFill>
                <a:schemeClr val="dk1"/>
              </a:solidFill>
              <a:latin typeface="微软雅黑" panose="020B0503020204020204" pitchFamily="34" charset="-122"/>
              <a:sym typeface="+mn-ea"/>
            </a:endParaRPr>
          </a:p>
          <a:p>
            <a:pPr marL="294005" lvl="0" indent="-294005" algn="l" defTabSz="784225" eaLnBrk="1" hangingPunct="1">
              <a:lnSpc>
                <a:spcPct val="135000"/>
              </a:lnSpc>
              <a:buSzTx/>
              <a:buFontTx/>
              <a:buNone/>
            </a:pPr>
            <a:r>
              <a:rPr lang="zh-CN" altLang="en-US" sz="2100" kern="1200" dirty="0" smtClean="0">
                <a:solidFill>
                  <a:schemeClr val="dk1"/>
                </a:solidFill>
                <a:latin typeface="微软雅黑" panose="020B0503020204020204" pitchFamily="34" charset="-122"/>
                <a:sym typeface="+mn-ea"/>
              </a:rPr>
              <a:t>定时器</a:t>
            </a:r>
            <a:endParaRPr lang="zh-CN" altLang="en-US" sz="2100" kern="1200" dirty="0" smtClean="0">
              <a:solidFill>
                <a:schemeClr val="dk1"/>
              </a:solidFill>
              <a:latin typeface="微软雅黑" panose="020B0503020204020204" pitchFamily="34" charset="-122"/>
              <a:sym typeface="+mn-ea"/>
            </a:endParaRPr>
          </a:p>
          <a:p>
            <a:pPr marL="294005" lvl="0" indent="-294005" algn="l" defTabSz="784225" eaLnBrk="1" hangingPunct="1">
              <a:lnSpc>
                <a:spcPct val="135000"/>
              </a:lnSpc>
              <a:buSzTx/>
              <a:buFontTx/>
              <a:buNone/>
            </a:pPr>
            <a:r>
              <a:rPr lang="zh-CN" altLang="en-US" sz="2100" kern="1200" dirty="0" smtClean="0">
                <a:solidFill>
                  <a:schemeClr val="dk1"/>
                </a:solidFill>
                <a:latin typeface="微软雅黑" panose="020B0503020204020204" pitchFamily="34" charset="-122"/>
                <a:sym typeface="+mn-ea"/>
              </a:rPr>
              <a:t>同步与互斥</a:t>
            </a:r>
            <a:endParaRPr lang="zh-CN" altLang="en-US" sz="2100" kern="1200" dirty="0" smtClean="0">
              <a:solidFill>
                <a:schemeClr val="dk1"/>
              </a:solidFill>
              <a:latin typeface="微软雅黑" panose="020B0503020204020204" pitchFamily="34" charset="-122"/>
              <a:sym typeface="+mn-ea"/>
            </a:endParaRPr>
          </a:p>
        </p:txBody>
      </p:sp>
      <p:sp>
        <p:nvSpPr>
          <p:cNvPr id="5123" name="Rectangle 6"/>
          <p:cNvSpPr>
            <a:spLocks noChangeArrowheads="1"/>
          </p:cNvSpPr>
          <p:nvPr>
            <p:custDataLst>
              <p:tags r:id="rId4"/>
            </p:custDataLst>
          </p:nvPr>
        </p:nvSpPr>
        <p:spPr bwMode="auto">
          <a:xfrm>
            <a:off x="3131840" y="2910557"/>
            <a:ext cx="193675" cy="193675"/>
          </a:xfrm>
          <a:prstGeom prst="rect">
            <a:avLst/>
          </a:prstGeom>
          <a:solidFill>
            <a:srgbClr val="8000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sp>
        <p:nvSpPr>
          <p:cNvPr id="5124" name="Rectangle 7"/>
          <p:cNvSpPr>
            <a:spLocks noChangeArrowheads="1"/>
          </p:cNvSpPr>
          <p:nvPr>
            <p:custDataLst>
              <p:tags r:id="rId5"/>
            </p:custDataLst>
          </p:nvPr>
        </p:nvSpPr>
        <p:spPr bwMode="auto">
          <a:xfrm>
            <a:off x="3131840" y="3396332"/>
            <a:ext cx="193675" cy="193675"/>
          </a:xfrm>
          <a:prstGeom prst="rect">
            <a:avLst/>
          </a:prstGeom>
          <a:solidFill>
            <a:srgbClr val="FF99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sp>
        <p:nvSpPr>
          <p:cNvPr id="5125" name="Rectangle 8"/>
          <p:cNvSpPr>
            <a:spLocks noChangeArrowheads="1"/>
          </p:cNvSpPr>
          <p:nvPr>
            <p:custDataLst>
              <p:tags r:id="rId6"/>
            </p:custDataLst>
          </p:nvPr>
        </p:nvSpPr>
        <p:spPr bwMode="auto">
          <a:xfrm>
            <a:off x="3131840" y="3882107"/>
            <a:ext cx="193675" cy="193675"/>
          </a:xfrm>
          <a:prstGeom prst="rect">
            <a:avLst/>
          </a:prstGeom>
          <a:solidFill>
            <a:srgbClr val="FFCC99"/>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sp>
        <p:nvSpPr>
          <p:cNvPr id="5126" name="Rectangle 9"/>
          <p:cNvSpPr>
            <a:spLocks noChangeArrowheads="1"/>
          </p:cNvSpPr>
          <p:nvPr>
            <p:custDataLst>
              <p:tags r:id="rId7"/>
            </p:custDataLst>
          </p:nvPr>
        </p:nvSpPr>
        <p:spPr bwMode="auto">
          <a:xfrm>
            <a:off x="3131840" y="4367882"/>
            <a:ext cx="193675" cy="193675"/>
          </a:xfrm>
          <a:prstGeom prst="rect">
            <a:avLst/>
          </a:prstGeom>
          <a:solidFill>
            <a:srgbClr val="C0C0C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bwMode="auto">
          <a:xfrm>
            <a:off x="2267744" y="1628800"/>
            <a:ext cx="3816424" cy="1106984"/>
          </a:xfrm>
          <a:prstGeom prst="rect">
            <a:avLst/>
          </a:prstGeom>
          <a:noFill/>
          <a:ln>
            <a:noFill/>
          </a:ln>
          <a:effectLst>
            <a:glow rad="139700">
              <a:schemeClr val="accent5">
                <a:satMod val="175000"/>
                <a:alpha val="40000"/>
              </a:schemeClr>
            </a:glow>
            <a:outerShdw dist="35921" dir="2700000" algn="ctr" rotWithShape="0">
              <a:schemeClr val="l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0"/>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39938"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9939"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内核模块开发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内核线程与调度</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39940"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内核线程与用户进程</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线程</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栈空间不同</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内核线程的栈只位于内核空间中</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用户进程</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线程在用户空间和内核空间中都有对应的栈</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代码与数据所在空间不同</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位于内核空间中</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处理器运行模式不同</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始终运行在内核态</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运行上下文相同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进程上下文</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sp>
        <p:nvSpPr>
          <p:cNvPr id="5" name="爆炸形 1 4"/>
          <p:cNvSpPr/>
          <p:nvPr>
            <p:custDataLst>
              <p:tags r:id="rId5"/>
            </p:custDataLst>
          </p:nvPr>
        </p:nvSpPr>
        <p:spPr>
          <a:xfrm>
            <a:off x="4978300" y="20092"/>
            <a:ext cx="3621969" cy="2448272"/>
          </a:xfrm>
          <a:prstGeom prst="irregularSeal1">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zh-CN" altLang="en-US" sz="1800" b="1" dirty="0" smtClean="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内核线程的栈空间</a:t>
            </a:r>
            <a:r>
              <a:rPr lang="en-US" altLang="zh-CN" sz="1800" b="1" dirty="0" smtClean="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&lt;8K</a:t>
            </a:r>
            <a:endParaRPr lang="en-US" altLang="zh-CN" sz="1800" b="1" dirty="0" smtClean="0">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40">
                                            <p:txEl>
                                              <p:pRg st="1" end="1"/>
                                            </p:txEl>
                                          </p:spTgt>
                                        </p:tgtEl>
                                        <p:attrNameLst>
                                          <p:attrName>style.visibility</p:attrName>
                                        </p:attrNameLst>
                                      </p:cBhvr>
                                      <p:to>
                                        <p:strVal val="visible"/>
                                      </p:to>
                                    </p:set>
                                    <p:animEffect transition="in" filter="fade">
                                      <p:cBhvr>
                                        <p:cTn id="7" dur="500"/>
                                        <p:tgtEl>
                                          <p:spTgt spid="39940">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9940">
                                            <p:txEl>
                                              <p:pRg st="2" end="2"/>
                                            </p:txEl>
                                          </p:spTgt>
                                        </p:tgtEl>
                                        <p:attrNameLst>
                                          <p:attrName>style.visibility</p:attrName>
                                        </p:attrNameLst>
                                      </p:cBhvr>
                                      <p:to>
                                        <p:strVal val="visible"/>
                                      </p:to>
                                    </p:set>
                                    <p:animEffect transition="in" filter="fade">
                                      <p:cBhvr>
                                        <p:cTn id="10" dur="500"/>
                                        <p:tgtEl>
                                          <p:spTgt spid="3994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9940">
                                            <p:txEl>
                                              <p:pRg st="3" end="3"/>
                                            </p:txEl>
                                          </p:spTgt>
                                        </p:tgtEl>
                                        <p:attrNameLst>
                                          <p:attrName>style.visibility</p:attrName>
                                        </p:attrNameLst>
                                      </p:cBhvr>
                                      <p:to>
                                        <p:strVal val="visible"/>
                                      </p:to>
                                    </p:set>
                                    <p:animEffect transition="in" filter="fade">
                                      <p:cBhvr>
                                        <p:cTn id="13" dur="500"/>
                                        <p:tgtEl>
                                          <p:spTgt spid="39940">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9940">
                                            <p:txEl>
                                              <p:pRg st="4" end="4"/>
                                            </p:txEl>
                                          </p:spTgt>
                                        </p:tgtEl>
                                        <p:attrNameLst>
                                          <p:attrName>style.visibility</p:attrName>
                                        </p:attrNameLst>
                                      </p:cBhvr>
                                      <p:to>
                                        <p:strVal val="visible"/>
                                      </p:to>
                                    </p:set>
                                    <p:animEffect transition="in" filter="fade">
                                      <p:cBhvr>
                                        <p:cTn id="23" dur="500"/>
                                        <p:tgtEl>
                                          <p:spTgt spid="39940">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9940">
                                            <p:txEl>
                                              <p:pRg st="5" end="5"/>
                                            </p:txEl>
                                          </p:spTgt>
                                        </p:tgtEl>
                                        <p:attrNameLst>
                                          <p:attrName>style.visibility</p:attrName>
                                        </p:attrNameLst>
                                      </p:cBhvr>
                                      <p:to>
                                        <p:strVal val="visible"/>
                                      </p:to>
                                    </p:set>
                                    <p:animEffect transition="in" filter="fade">
                                      <p:cBhvr>
                                        <p:cTn id="26" dur="500"/>
                                        <p:tgtEl>
                                          <p:spTgt spid="39940">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9940">
                                            <p:txEl>
                                              <p:pRg st="6" end="6"/>
                                            </p:txEl>
                                          </p:spTgt>
                                        </p:tgtEl>
                                        <p:attrNameLst>
                                          <p:attrName>style.visibility</p:attrName>
                                        </p:attrNameLst>
                                      </p:cBhvr>
                                      <p:to>
                                        <p:strVal val="visible"/>
                                      </p:to>
                                    </p:set>
                                    <p:animEffect transition="in" filter="fade">
                                      <p:cBhvr>
                                        <p:cTn id="31" dur="500"/>
                                        <p:tgtEl>
                                          <p:spTgt spid="39940">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9940">
                                            <p:txEl>
                                              <p:pRg st="7" end="7"/>
                                            </p:txEl>
                                          </p:spTgt>
                                        </p:tgtEl>
                                        <p:attrNameLst>
                                          <p:attrName>style.visibility</p:attrName>
                                        </p:attrNameLst>
                                      </p:cBhvr>
                                      <p:to>
                                        <p:strVal val="visible"/>
                                      </p:to>
                                    </p:set>
                                    <p:animEffect transition="in" filter="fade">
                                      <p:cBhvr>
                                        <p:cTn id="34" dur="500"/>
                                        <p:tgtEl>
                                          <p:spTgt spid="39940">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9940">
                                            <p:txEl>
                                              <p:pRg st="8" end="8"/>
                                            </p:txEl>
                                          </p:spTgt>
                                        </p:tgtEl>
                                        <p:attrNameLst>
                                          <p:attrName>style.visibility</p:attrName>
                                        </p:attrNameLst>
                                      </p:cBhvr>
                                      <p:to>
                                        <p:strVal val="visible"/>
                                      </p:to>
                                    </p:set>
                                    <p:animEffect transition="in" filter="fade">
                                      <p:cBhvr>
                                        <p:cTn id="39" dur="500"/>
                                        <p:tgtEl>
                                          <p:spTgt spid="3994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39938"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9939"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a:solidFill>
                  <a:schemeClr val="accent1"/>
                </a:solidFill>
                <a:latin typeface="微软雅黑" panose="020B0503020204020204" pitchFamily="34" charset="-122"/>
                <a:cs typeface="微软雅黑" panose="020B0503020204020204" pitchFamily="34" charset="-122"/>
                <a:sym typeface="+mn-ea"/>
              </a:rPr>
              <a:t>内核模块开发 </a:t>
            </a:r>
            <a:r>
              <a:rPr lang="zh-CN" altLang="en-US" kern="1200" dirty="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a:solidFill>
                  <a:schemeClr val="accent1"/>
                </a:solidFill>
                <a:latin typeface="微软雅黑" panose="020B0503020204020204" pitchFamily="34" charset="-122"/>
                <a:cs typeface="微软雅黑" panose="020B0503020204020204" pitchFamily="34" charset="-122"/>
                <a:sym typeface="+mn-ea"/>
              </a:rPr>
              <a:t>内核线程与调度</a:t>
            </a:r>
            <a:endParaRPr lang="zh-CN" altLang="en-US" kern="1200" dirty="0">
              <a:solidFill>
                <a:schemeClr val="accent1"/>
              </a:solidFill>
              <a:latin typeface="微软雅黑" panose="020B0503020204020204" pitchFamily="34" charset="-122"/>
              <a:cs typeface="微软雅黑" panose="020B0503020204020204" pitchFamily="34" charset="-122"/>
              <a:sym typeface="+mn-ea"/>
            </a:endParaRPr>
          </a:p>
        </p:txBody>
      </p:sp>
      <p:sp>
        <p:nvSpPr>
          <p:cNvPr id="39940"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使用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线程入口函数</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int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threadfn</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)(void *data)</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创建</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kthread_create</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（不启动）</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kthread_run</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（启动）</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启动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wake_up_process</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停止</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kthread_stop</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通告并等待线程退出</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检测是否停止</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kthread_should_stop</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与</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kthread_stop</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配合工作</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p:txBody>
      </p:sp>
      <p:sp>
        <p:nvSpPr>
          <p:cNvPr id="3" name="云形标注 2"/>
          <p:cNvSpPr/>
          <p:nvPr>
            <p:custDataLst>
              <p:tags r:id="rId5"/>
            </p:custDataLst>
          </p:nvPr>
        </p:nvSpPr>
        <p:spPr>
          <a:xfrm>
            <a:off x="5292080" y="3068960"/>
            <a:ext cx="3240360" cy="1476744"/>
          </a:xfrm>
          <a:prstGeom prst="cloudCallout">
            <a:avLst>
              <a:gd name="adj1" fmla="val -58470"/>
              <a:gd name="adj2" fmla="val 71272"/>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0" b="1" dirty="0" smtClean="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问题：</a:t>
            </a:r>
            <a:r>
              <a:rPr lang="en-US" altLang="zh-CN" sz="1700" b="1" dirty="0" err="1" smtClean="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kthread_stop</a:t>
            </a:r>
            <a:r>
              <a:rPr lang="zh-CN" altLang="en-US" sz="17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一个已经退出的线程会出现什么结果？</a:t>
            </a:r>
            <a:endParaRPr lang="zh-CN" altLang="en-US" sz="17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19458"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459"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a:solidFill>
                  <a:schemeClr val="accent1"/>
                </a:solidFill>
                <a:latin typeface="微软雅黑" panose="020B0503020204020204" pitchFamily="34" charset="-122"/>
                <a:cs typeface="微软雅黑" panose="020B0503020204020204" pitchFamily="34" charset="-122"/>
                <a:sym typeface="+mn-ea"/>
              </a:rPr>
              <a:t>内核模块开发 </a:t>
            </a:r>
            <a:r>
              <a:rPr lang="zh-CN" altLang="en-US" kern="1200" dirty="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a:solidFill>
                  <a:schemeClr val="accent1"/>
                </a:solidFill>
                <a:latin typeface="微软雅黑" panose="020B0503020204020204" pitchFamily="34" charset="-122"/>
                <a:cs typeface="微软雅黑" panose="020B0503020204020204" pitchFamily="34" charset="-122"/>
                <a:sym typeface="+mn-ea"/>
              </a:rPr>
              <a:t>内核线程与调度</a:t>
            </a:r>
            <a:endParaRPr lang="zh-CN" altLang="en-US" kern="1200" dirty="0">
              <a:solidFill>
                <a:schemeClr val="accent1"/>
              </a:solidFill>
              <a:latin typeface="微软雅黑" panose="020B0503020204020204" pitchFamily="34" charset="-122"/>
              <a:cs typeface="微软雅黑" panose="020B0503020204020204" pitchFamily="34" charset="-122"/>
              <a:sym typeface="+mn-ea"/>
            </a:endParaRPr>
          </a:p>
        </p:txBody>
      </p:sp>
      <p:sp>
        <p:nvSpPr>
          <p:cNvPr id="19460"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内核调度</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内核调度中的“进程”概念</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1:1</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模型</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task_struct</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19461" name="Picture 6" descr="http://img.dnbcw.info/2011929/3548630.JPG"/>
          <p:cNvPicPr>
            <a:picLocks noChangeAspect="1" noChangeArrowheads="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3779912" y="2276872"/>
            <a:ext cx="5073795" cy="3456384"/>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51520" y="3266400"/>
            <a:ext cx="3383280" cy="1476375"/>
          </a:xfrm>
          <a:prstGeom prst="rect">
            <a:avLst/>
          </a:prstGeom>
          <a:noFill/>
        </p:spPr>
        <p:txBody>
          <a:bodyPr wrap="none" rtlCol="0">
            <a:spAutoFit/>
          </a:bodyPr>
          <a:lstStyle/>
          <a:p>
            <a:pPr marL="0" lvl="1"/>
            <a:r>
              <a:rPr lang="zh-CN" altLang="en-US" sz="1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问题：如果用户空间创建了一个</a:t>
            </a:r>
            <a:endParaRPr lang="en-US" altLang="zh-CN" sz="1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r>
              <a:rPr lang="zh-CN" altLang="en-US" sz="1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进程，在该进程中又创建了</a:t>
            </a:r>
            <a:r>
              <a:rPr lang="en-US" altLang="zh-CN" sz="1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个</a:t>
            </a:r>
            <a:endParaRPr lang="en-US" altLang="zh-CN" sz="1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r>
              <a:rPr lang="zh-CN" altLang="en-US" sz="1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线程，这时在内核中有几个与其</a:t>
            </a:r>
            <a:endParaRPr lang="en-US" altLang="zh-CN" sz="1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r>
              <a:rPr lang="zh-CN" altLang="en-US" sz="1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对应的</a:t>
            </a:r>
            <a:r>
              <a:rPr lang="en-US" altLang="zh-CN" sz="1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task_struct</a:t>
            </a:r>
            <a:r>
              <a:rPr lang="en-US" altLang="zh-CN" sz="1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fade">
                                      <p:cBhvr>
                                        <p:cTn id="7" dur="500"/>
                                        <p:tgtEl>
                                          <p:spTgt spid="194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60">
                                            <p:txEl>
                                              <p:pRg st="1" end="1"/>
                                            </p:txEl>
                                          </p:spTgt>
                                        </p:tgtEl>
                                        <p:attrNameLst>
                                          <p:attrName>style.visibility</p:attrName>
                                        </p:attrNameLst>
                                      </p:cBhvr>
                                      <p:to>
                                        <p:strVal val="visible"/>
                                      </p:to>
                                    </p:set>
                                    <p:animEffect transition="in" filter="fade">
                                      <p:cBhvr>
                                        <p:cTn id="12" dur="500"/>
                                        <p:tgtEl>
                                          <p:spTgt spid="194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460">
                                            <p:txEl>
                                              <p:pRg st="2" end="2"/>
                                            </p:txEl>
                                          </p:spTgt>
                                        </p:tgtEl>
                                        <p:attrNameLst>
                                          <p:attrName>style.visibility</p:attrName>
                                        </p:attrNameLst>
                                      </p:cBhvr>
                                      <p:to>
                                        <p:strVal val="visible"/>
                                      </p:to>
                                    </p:set>
                                    <p:animEffect transition="in" filter="fade">
                                      <p:cBhvr>
                                        <p:cTn id="17" dur="500"/>
                                        <p:tgtEl>
                                          <p:spTgt spid="19460">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9461"/>
                                        </p:tgtEl>
                                        <p:attrNameLst>
                                          <p:attrName>style.visibility</p:attrName>
                                        </p:attrNameLst>
                                      </p:cBhvr>
                                      <p:to>
                                        <p:strVal val="visible"/>
                                      </p:to>
                                    </p:set>
                                    <p:animEffect transition="in" filter="fade">
                                      <p:cBhvr>
                                        <p:cTn id="20" dur="500"/>
                                        <p:tgtEl>
                                          <p:spTgt spid="1946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460">
                                            <p:txEl>
                                              <p:pRg st="3" end="3"/>
                                            </p:txEl>
                                          </p:spTgt>
                                        </p:tgtEl>
                                        <p:attrNameLst>
                                          <p:attrName>style.visibility</p:attrName>
                                        </p:attrNameLst>
                                      </p:cBhvr>
                                      <p:to>
                                        <p:strVal val="visible"/>
                                      </p:to>
                                    </p:set>
                                    <p:animEffect transition="in" filter="fade">
                                      <p:cBhvr>
                                        <p:cTn id="25" dur="500"/>
                                        <p:tgtEl>
                                          <p:spTgt spid="1946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pic>
        <p:nvPicPr>
          <p:cNvPr id="2048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826362"/>
            <a:ext cx="6552728" cy="39200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2" name="页脚占位符 3"/>
          <p:cNvSpPr>
            <a:spLocks noGrp="1"/>
          </p:cNvSpPr>
          <p:nvPr>
            <p:ph type="ftr" sz="quarter" idx="11"/>
            <p:custDataLst>
              <p:tags r:id="rId4"/>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483"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a:solidFill>
                  <a:schemeClr val="accent1"/>
                </a:solidFill>
                <a:latin typeface="微软雅黑" panose="020B0503020204020204" pitchFamily="34" charset="-122"/>
                <a:cs typeface="微软雅黑" panose="020B0503020204020204" pitchFamily="34" charset="-122"/>
                <a:sym typeface="+mn-ea"/>
              </a:rPr>
              <a:t>内核模块开发 </a:t>
            </a:r>
            <a:r>
              <a:rPr lang="zh-CN" altLang="en-US" kern="1200" dirty="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a:solidFill>
                  <a:schemeClr val="accent1"/>
                </a:solidFill>
                <a:latin typeface="微软雅黑" panose="020B0503020204020204" pitchFamily="34" charset="-122"/>
                <a:cs typeface="微软雅黑" panose="020B0503020204020204" pitchFamily="34" charset="-122"/>
                <a:sym typeface="+mn-ea"/>
              </a:rPr>
              <a:t>内核线程与调度</a:t>
            </a:r>
            <a:endParaRPr lang="zh-CN" altLang="en-US" kern="1200" dirty="0">
              <a:solidFill>
                <a:schemeClr val="accent1"/>
              </a:solidFill>
              <a:latin typeface="微软雅黑" panose="020B0503020204020204" pitchFamily="34" charset="-122"/>
              <a:cs typeface="微软雅黑" panose="020B0503020204020204" pitchFamily="34" charset="-122"/>
              <a:sym typeface="+mn-ea"/>
            </a:endParaRPr>
          </a:p>
        </p:txBody>
      </p:sp>
      <p:sp>
        <p:nvSpPr>
          <p:cNvPr id="20484" name="Rectangle 3"/>
          <p:cNvSpPr>
            <a:spLocks noGrp="1" noChangeArrowheads="1"/>
          </p:cNvSpPr>
          <p:nvPr>
            <p:ph type="body" idx="4294967295"/>
            <p:custDataLst>
              <p:tags r:id="rId5"/>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内核调度</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进程状态</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marL="914400" lvl="2" algn="l" defTabSz="914400" eaLnBrk="1" hangingPunct="1">
              <a:buClrTx/>
              <a:buSzTx/>
              <a:buNone/>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R (RUNNING)</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，可执行状态</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marL="914400" lvl="2" algn="l" defTabSz="914400" eaLnBrk="1" hangingPunct="1">
              <a:buClrTx/>
              <a:buSzTx/>
              <a:buNone/>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S</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(INTERRUPTIBLE)</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，可中断的睡眠状态</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marL="914400" lvl="2" algn="l" defTabSz="914400" eaLnBrk="1" hangingPunct="1">
              <a:buClrTx/>
              <a:buSzTx/>
              <a:buNone/>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D</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(UNINTERRUPTIBLE)</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，不可中断的睡眠状态</a:t>
            </a:r>
            <a:br>
              <a:rPr lang="en-US" altLang="zh-CN" kern="1200" dirty="0" smtClean="0">
                <a:solidFill>
                  <a:schemeClr val="dk1"/>
                </a:solidFill>
                <a:latin typeface="微软雅黑" panose="020B0503020204020204" pitchFamily="34" charset="-122"/>
                <a:cs typeface="微软雅黑" panose="020B0503020204020204" pitchFamily="34" charset="-122"/>
                <a:sym typeface="+mn-ea"/>
              </a:rPr>
            </a:br>
            <a:r>
              <a:rPr lang="en-US" altLang="zh-CN" kern="1200" dirty="0" smtClean="0">
                <a:solidFill>
                  <a:schemeClr val="dk1"/>
                </a:solidFill>
                <a:latin typeface="微软雅黑" panose="020B0503020204020204" pitchFamily="34" charset="-122"/>
                <a:cs typeface="微软雅黑" panose="020B0503020204020204" pitchFamily="34" charset="-122"/>
                <a:sym typeface="+mn-ea"/>
              </a:rPr>
              <a:t>T (STOPPED or TRACED)</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，暂停状态或跟踪状态</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marL="914400" lvl="2" algn="l" defTabSz="914400" eaLnBrk="1" hangingPunct="1">
              <a:buClrTx/>
              <a:buSzTx/>
              <a:buNone/>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Z (DEAD - EXIT_ZOMBIE)</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，退出状态，进程成为僵尸进程</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marL="914400" lvl="2" algn="l" defTabSz="914400" eaLnBrk="1" hangingPunct="1">
              <a:buClrTx/>
              <a:buSzTx/>
              <a:buNone/>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X (DEAD - EXIT_DEAD)</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，退出状态，进程即将被</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销毁</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什么</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是</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调度</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调度会导致什么问题？</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br>
              <a:rPr lang="zh-CN" altLang="en-US" kern="1200" dirty="0" smtClean="0">
                <a:solidFill>
                  <a:schemeClr val="dk1"/>
                </a:solidFill>
                <a:latin typeface="微软雅黑" panose="020B0503020204020204" pitchFamily="34" charset="-122"/>
                <a:cs typeface="微软雅黑" panose="020B0503020204020204" pitchFamily="34" charset="-122"/>
                <a:sym typeface="+mn-ea"/>
              </a:rPr>
            </a:b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sp>
        <p:nvSpPr>
          <p:cNvPr id="8" name="爆炸形 1 7"/>
          <p:cNvSpPr/>
          <p:nvPr>
            <p:custDataLst>
              <p:tags r:id="rId6"/>
            </p:custDataLst>
          </p:nvPr>
        </p:nvSpPr>
        <p:spPr>
          <a:xfrm>
            <a:off x="5522031" y="4149080"/>
            <a:ext cx="3621969" cy="2448272"/>
          </a:xfrm>
          <a:prstGeom prst="irregularSeal1">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zh-CN" altLang="en-US" sz="1800" b="1" dirty="0" smtClean="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被</a:t>
            </a:r>
            <a:r>
              <a:rPr lang="zh-CN" altLang="en-US" sz="18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调度的是处于“可执行状态”的</a:t>
            </a:r>
            <a:r>
              <a:rPr lang="zh-CN" altLang="en-US" sz="1800" b="1" dirty="0" smtClean="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进程</a:t>
            </a:r>
            <a:endParaRPr lang="zh-CN" altLang="en-US" sz="1800" b="1" dirty="0" smtClean="0">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fade">
                                      <p:cBhvr>
                                        <p:cTn id="7" dur="500"/>
                                        <p:tgtEl>
                                          <p:spTgt spid="204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484">
                                            <p:txEl>
                                              <p:pRg st="8" end="8"/>
                                            </p:txEl>
                                          </p:spTgt>
                                        </p:tgtEl>
                                        <p:attrNameLst>
                                          <p:attrName>style.visibility</p:attrName>
                                        </p:attrNameLst>
                                      </p:cBhvr>
                                      <p:to>
                                        <p:strVal val="visible"/>
                                      </p:to>
                                    </p:set>
                                    <p:animEffect transition="in" filter="fade">
                                      <p:cBhvr>
                                        <p:cTn id="17" dur="500"/>
                                        <p:tgtEl>
                                          <p:spTgt spid="20484">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484">
                                            <p:txEl>
                                              <p:pRg st="9" end="9"/>
                                            </p:txEl>
                                          </p:spTgt>
                                        </p:tgtEl>
                                        <p:attrNameLst>
                                          <p:attrName>style.visibility</p:attrName>
                                        </p:attrNameLst>
                                      </p:cBhvr>
                                      <p:to>
                                        <p:strVal val="visible"/>
                                      </p:to>
                                    </p:set>
                                    <p:animEffect transition="in" filter="fade">
                                      <p:cBhvr>
                                        <p:cTn id="22" dur="500"/>
                                        <p:tgtEl>
                                          <p:spTgt spid="2048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122" name="Rectangle 5"/>
          <p:cNvSpPr>
            <a:spLocks noGrp="1" noChangeArrowheads="1"/>
          </p:cNvSpPr>
          <p:nvPr>
            <p:ph type="body" idx="4294967295"/>
            <p:custDataLst>
              <p:tags r:id="rId3"/>
            </p:custDataLst>
          </p:nvPr>
        </p:nvSpPr>
        <p:spPr>
          <a:xfrm>
            <a:off x="3441402" y="2694657"/>
            <a:ext cx="2588618" cy="2822575"/>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marL="294005" lvl="0" indent="-294005" algn="l" defTabSz="784225" eaLnBrk="1" hangingPunct="1">
              <a:lnSpc>
                <a:spcPct val="135000"/>
              </a:lnSpc>
              <a:buSzTx/>
              <a:buFontTx/>
              <a:buNone/>
            </a:pPr>
            <a:r>
              <a:rPr lang="zh-CN" altLang="en-US" sz="2100" kern="1200" dirty="0" smtClean="0">
                <a:solidFill>
                  <a:schemeClr val="lt2">
                    <a:lumMod val="50000"/>
                  </a:schemeClr>
                </a:solidFill>
                <a:latin typeface="微软雅黑" panose="020B0503020204020204" pitchFamily="34" charset="-122"/>
                <a:sym typeface="+mn-ea"/>
              </a:rPr>
              <a:t>内核</a:t>
            </a:r>
            <a:r>
              <a:rPr lang="zh-CN" altLang="en-US" sz="2100" kern="1200" dirty="0" smtClean="0">
                <a:solidFill>
                  <a:schemeClr val="lt2">
                    <a:lumMod val="50000"/>
                  </a:schemeClr>
                </a:solidFill>
                <a:latin typeface="微软雅黑" panose="020B0503020204020204" pitchFamily="34" charset="-122"/>
                <a:sym typeface="+mn-ea"/>
              </a:rPr>
              <a:t>线程与调度</a:t>
            </a:r>
            <a:endParaRPr lang="zh-CN" altLang="en-US" sz="2100" kern="1200" dirty="0" smtClean="0">
              <a:solidFill>
                <a:schemeClr val="lt2">
                  <a:lumMod val="50000"/>
                </a:schemeClr>
              </a:solidFill>
              <a:latin typeface="微软雅黑" panose="020B0503020204020204" pitchFamily="34" charset="-122"/>
              <a:sym typeface="+mn-ea"/>
            </a:endParaRPr>
          </a:p>
          <a:p>
            <a:pPr marL="294005" lvl="0" indent="-294005" algn="l" defTabSz="784225" eaLnBrk="1" hangingPunct="1">
              <a:lnSpc>
                <a:spcPct val="135000"/>
              </a:lnSpc>
              <a:buSzTx/>
              <a:buFontTx/>
              <a:buNone/>
            </a:pPr>
            <a:r>
              <a:rPr lang="zh-CN" altLang="en-US" sz="2100" kern="1200" dirty="0" smtClean="0">
                <a:solidFill>
                  <a:schemeClr val="lt2">
                    <a:lumMod val="50000"/>
                  </a:schemeClr>
                </a:solidFill>
                <a:latin typeface="微软雅黑" panose="020B0503020204020204" pitchFamily="34" charset="-122"/>
                <a:sym typeface="+mn-ea"/>
              </a:rPr>
              <a:t>中断</a:t>
            </a:r>
            <a:endParaRPr lang="zh-CN" altLang="en-US" sz="2100" kern="1200" dirty="0" smtClean="0">
              <a:solidFill>
                <a:schemeClr val="lt2">
                  <a:lumMod val="50000"/>
                </a:schemeClr>
              </a:solidFill>
              <a:latin typeface="微软雅黑" panose="020B0503020204020204" pitchFamily="34" charset="-122"/>
              <a:sym typeface="+mn-ea"/>
            </a:endParaRPr>
          </a:p>
          <a:p>
            <a:pPr marL="294005" lvl="0" indent="-294005" algn="l" defTabSz="784225" eaLnBrk="1" hangingPunct="1">
              <a:lnSpc>
                <a:spcPct val="135000"/>
              </a:lnSpc>
              <a:buSzTx/>
              <a:buFontTx/>
              <a:buNone/>
            </a:pPr>
            <a:r>
              <a:rPr lang="zh-CN" altLang="en-US" sz="2100" kern="1200" dirty="0" smtClean="0">
                <a:solidFill>
                  <a:schemeClr val="lt2">
                    <a:lumMod val="50000"/>
                  </a:schemeClr>
                </a:solidFill>
                <a:latin typeface="微软雅黑" panose="020B0503020204020204" pitchFamily="34" charset="-122"/>
                <a:sym typeface="+mn-ea"/>
              </a:rPr>
              <a:t>定时器</a:t>
            </a:r>
            <a:endParaRPr lang="zh-CN" altLang="en-US" sz="2100" kern="1200" dirty="0" smtClean="0">
              <a:solidFill>
                <a:schemeClr val="lt2">
                  <a:lumMod val="50000"/>
                </a:schemeClr>
              </a:solidFill>
              <a:latin typeface="微软雅黑" panose="020B0503020204020204" pitchFamily="34" charset="-122"/>
              <a:sym typeface="+mn-ea"/>
            </a:endParaRPr>
          </a:p>
          <a:p>
            <a:pPr marL="294005" lvl="0" indent="-294005" algn="l" defTabSz="784225" eaLnBrk="1" hangingPunct="1">
              <a:lnSpc>
                <a:spcPct val="135000"/>
              </a:lnSpc>
              <a:buSzTx/>
              <a:buFontTx/>
              <a:buNone/>
            </a:pPr>
            <a:r>
              <a:rPr lang="zh-CN" altLang="en-US" sz="2100" kern="1200" dirty="0" smtClean="0">
                <a:solidFill>
                  <a:schemeClr val="lt2">
                    <a:lumMod val="50000"/>
                  </a:schemeClr>
                </a:solidFill>
                <a:latin typeface="微软雅黑" panose="020B0503020204020204" pitchFamily="34" charset="-122"/>
                <a:sym typeface="+mn-ea"/>
              </a:rPr>
              <a:t>同步与互斥</a:t>
            </a:r>
            <a:endParaRPr lang="zh-CN" altLang="en-US" sz="2100" kern="1200" dirty="0" smtClean="0">
              <a:solidFill>
                <a:schemeClr val="lt2">
                  <a:lumMod val="50000"/>
                </a:schemeClr>
              </a:solidFill>
              <a:latin typeface="微软雅黑" panose="020B0503020204020204" pitchFamily="34" charset="-122"/>
              <a:sym typeface="+mn-ea"/>
            </a:endParaRPr>
          </a:p>
        </p:txBody>
      </p:sp>
      <p:sp>
        <p:nvSpPr>
          <p:cNvPr id="5123" name="Rectangle 6"/>
          <p:cNvSpPr>
            <a:spLocks noChangeArrowheads="1"/>
          </p:cNvSpPr>
          <p:nvPr>
            <p:custDataLst>
              <p:tags r:id="rId4"/>
            </p:custDataLst>
          </p:nvPr>
        </p:nvSpPr>
        <p:spPr bwMode="auto">
          <a:xfrm>
            <a:off x="3131840" y="2910557"/>
            <a:ext cx="193675" cy="193675"/>
          </a:xfrm>
          <a:prstGeom prst="rect">
            <a:avLst/>
          </a:prstGeom>
          <a:solidFill>
            <a:srgbClr val="8000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sp>
        <p:nvSpPr>
          <p:cNvPr id="5124" name="Rectangle 7"/>
          <p:cNvSpPr>
            <a:spLocks noChangeArrowheads="1"/>
          </p:cNvSpPr>
          <p:nvPr>
            <p:custDataLst>
              <p:tags r:id="rId5"/>
            </p:custDataLst>
          </p:nvPr>
        </p:nvSpPr>
        <p:spPr bwMode="auto">
          <a:xfrm>
            <a:off x="3131840" y="3396332"/>
            <a:ext cx="193675" cy="193675"/>
          </a:xfrm>
          <a:prstGeom prst="rect">
            <a:avLst/>
          </a:prstGeom>
          <a:solidFill>
            <a:srgbClr val="FF99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sp>
        <p:nvSpPr>
          <p:cNvPr id="5125" name="Rectangle 8"/>
          <p:cNvSpPr>
            <a:spLocks noChangeArrowheads="1"/>
          </p:cNvSpPr>
          <p:nvPr>
            <p:custDataLst>
              <p:tags r:id="rId6"/>
            </p:custDataLst>
          </p:nvPr>
        </p:nvSpPr>
        <p:spPr bwMode="auto">
          <a:xfrm>
            <a:off x="3131840" y="3882107"/>
            <a:ext cx="193675" cy="193675"/>
          </a:xfrm>
          <a:prstGeom prst="rect">
            <a:avLst/>
          </a:prstGeom>
          <a:solidFill>
            <a:srgbClr val="FFCC99"/>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sp>
        <p:nvSpPr>
          <p:cNvPr id="5126" name="Rectangle 9"/>
          <p:cNvSpPr>
            <a:spLocks noChangeArrowheads="1"/>
          </p:cNvSpPr>
          <p:nvPr>
            <p:custDataLst>
              <p:tags r:id="rId7"/>
            </p:custDataLst>
          </p:nvPr>
        </p:nvSpPr>
        <p:spPr bwMode="auto">
          <a:xfrm>
            <a:off x="3131840" y="4367882"/>
            <a:ext cx="193675" cy="193675"/>
          </a:xfrm>
          <a:prstGeom prst="rect">
            <a:avLst/>
          </a:prstGeom>
          <a:solidFill>
            <a:srgbClr val="C0C0C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bwMode="auto">
          <a:xfrm>
            <a:off x="2267744" y="1628800"/>
            <a:ext cx="3816424" cy="1106984"/>
          </a:xfrm>
          <a:prstGeom prst="rect">
            <a:avLst/>
          </a:prstGeom>
          <a:noFill/>
          <a:ln>
            <a:noFill/>
          </a:ln>
          <a:effectLst>
            <a:glow rad="139700">
              <a:schemeClr val="accent5">
                <a:satMod val="175000"/>
                <a:alpha val="40000"/>
              </a:schemeClr>
            </a:glow>
            <a:outerShdw dist="35921" dir="2700000" algn="ctr" rotWithShape="0">
              <a:schemeClr val="l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0"/>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43010"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3011"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内核模块开发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中断</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43012"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interrupt</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什么是中断</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例子</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处理器与外部硬件</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协同</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工作</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及时响应外部突发</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事件</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中断处理</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流程</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IRQ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中断</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号</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ISR -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中断</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服务</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例程</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2048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128" y="873579"/>
            <a:ext cx="3024336" cy="1497947"/>
          </a:xfrm>
          <a:prstGeom prst="rect">
            <a:avLst/>
          </a:prstGeom>
          <a:ln>
            <a:noFill/>
          </a:ln>
          <a:effectLst>
            <a:softEdge rad="112500"/>
          </a:effectLst>
          <a:extLst>
            <a:ext uri="{91240B29-F687-4F45-9708-019B960494DF}">
              <a14:hiddenLine xmlns:a14="http://schemas.microsoft.com/office/drawing/2010/main" w="9525">
                <a:solidFill>
                  <a:schemeClr val="tx1"/>
                </a:solidFill>
                <a:miter lim="800000"/>
                <a:headEnd/>
                <a:tailEnd/>
              </a14:hiddenLine>
            </a:ext>
          </a:extLst>
        </p:spPr>
      </p:pic>
      <p:sp>
        <p:nvSpPr>
          <p:cNvPr id="7" name="爆炸形 1 6"/>
          <p:cNvSpPr/>
          <p:nvPr>
            <p:custDataLst>
              <p:tags r:id="rId6"/>
            </p:custDataLst>
          </p:nvPr>
        </p:nvSpPr>
        <p:spPr>
          <a:xfrm>
            <a:off x="4211960" y="3789040"/>
            <a:ext cx="3888432" cy="2232248"/>
          </a:xfrm>
          <a:prstGeom prst="irregularSeal1">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zh-CN" sz="18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ISR</a:t>
            </a:r>
            <a:r>
              <a:rPr lang="zh-CN" altLang="en-US" sz="18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将抢占操作系统当前的处理流程</a:t>
            </a:r>
            <a:endParaRPr lang="zh-CN" altLang="en-US" sz="18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12">
                                            <p:txEl>
                                              <p:pRg st="1" end="1"/>
                                            </p:txEl>
                                          </p:spTgt>
                                        </p:tgtEl>
                                        <p:attrNameLst>
                                          <p:attrName>style.visibility</p:attrName>
                                        </p:attrNameLst>
                                      </p:cBhvr>
                                      <p:to>
                                        <p:strVal val="visible"/>
                                      </p:to>
                                    </p:set>
                                    <p:animEffect transition="in" filter="fade">
                                      <p:cBhvr>
                                        <p:cTn id="7" dur="500"/>
                                        <p:tgtEl>
                                          <p:spTgt spid="4301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012">
                                            <p:txEl>
                                              <p:pRg st="2" end="2"/>
                                            </p:txEl>
                                          </p:spTgt>
                                        </p:tgtEl>
                                        <p:attrNameLst>
                                          <p:attrName>style.visibility</p:attrName>
                                        </p:attrNameLst>
                                      </p:cBhvr>
                                      <p:to>
                                        <p:strVal val="visible"/>
                                      </p:to>
                                    </p:set>
                                    <p:animEffect transition="in" filter="fade">
                                      <p:cBhvr>
                                        <p:cTn id="10" dur="500"/>
                                        <p:tgtEl>
                                          <p:spTgt spid="4301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3012">
                                            <p:txEl>
                                              <p:pRg st="3" end="3"/>
                                            </p:txEl>
                                          </p:spTgt>
                                        </p:tgtEl>
                                        <p:attrNameLst>
                                          <p:attrName>style.visibility</p:attrName>
                                        </p:attrNameLst>
                                      </p:cBhvr>
                                      <p:to>
                                        <p:strVal val="visible"/>
                                      </p:to>
                                    </p:set>
                                    <p:animEffect transition="in" filter="fade">
                                      <p:cBhvr>
                                        <p:cTn id="15" dur="500"/>
                                        <p:tgtEl>
                                          <p:spTgt spid="4301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3012">
                                            <p:txEl>
                                              <p:pRg st="4" end="4"/>
                                            </p:txEl>
                                          </p:spTgt>
                                        </p:tgtEl>
                                        <p:attrNameLst>
                                          <p:attrName>style.visibility</p:attrName>
                                        </p:attrNameLst>
                                      </p:cBhvr>
                                      <p:to>
                                        <p:strVal val="visible"/>
                                      </p:to>
                                    </p:set>
                                    <p:animEffect transition="in" filter="fade">
                                      <p:cBhvr>
                                        <p:cTn id="18" dur="500"/>
                                        <p:tgtEl>
                                          <p:spTgt spid="4301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3012">
                                            <p:txEl>
                                              <p:pRg st="5" end="5"/>
                                            </p:txEl>
                                          </p:spTgt>
                                        </p:tgtEl>
                                        <p:attrNameLst>
                                          <p:attrName>style.visibility</p:attrName>
                                        </p:attrNameLst>
                                      </p:cBhvr>
                                      <p:to>
                                        <p:strVal val="visible"/>
                                      </p:to>
                                    </p:set>
                                    <p:animEffect transition="in" filter="fade">
                                      <p:cBhvr>
                                        <p:cTn id="28" dur="500"/>
                                        <p:tgtEl>
                                          <p:spTgt spid="43012">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3012">
                                            <p:txEl>
                                              <p:pRg st="6" end="6"/>
                                            </p:txEl>
                                          </p:spTgt>
                                        </p:tgtEl>
                                        <p:attrNameLst>
                                          <p:attrName>style.visibility</p:attrName>
                                        </p:attrNameLst>
                                      </p:cBhvr>
                                      <p:to>
                                        <p:strVal val="visible"/>
                                      </p:to>
                                    </p:set>
                                    <p:animEffect transition="in" filter="fade">
                                      <p:cBhvr>
                                        <p:cTn id="31" dur="500"/>
                                        <p:tgtEl>
                                          <p:spTgt spid="43012">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3012">
                                            <p:txEl>
                                              <p:pRg st="7" end="7"/>
                                            </p:txEl>
                                          </p:spTgt>
                                        </p:tgtEl>
                                        <p:attrNameLst>
                                          <p:attrName>style.visibility</p:attrName>
                                        </p:attrNameLst>
                                      </p:cBhvr>
                                      <p:to>
                                        <p:strVal val="visible"/>
                                      </p:to>
                                    </p:set>
                                    <p:animEffect transition="in" filter="fade">
                                      <p:cBhvr>
                                        <p:cTn id="34" dur="500"/>
                                        <p:tgtEl>
                                          <p:spTgt spid="430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14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14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Linux</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开发环境</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 – </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操作系统介绍</a:t>
            </a:r>
            <a:endParaRPr lang="en-US" altLang="zh-CN"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614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程序并发运行</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并发带来的好处</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充分利用处理器资源</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各程序可以同时运行</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并发带来的问题</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执行不连续</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应用程序本身不知道自己的执行流程什么时候会被打断</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互斥</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例子</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临界资源</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&amp;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临界区</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应用程序不知道其他应用程序是否正在访问临界资源</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还</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能想出其他什么互斥的例子吗？</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48">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48">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4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43010"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3011"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内核模块开发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中断</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43012"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ISR</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注册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将</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ISR</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与指定</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irq</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关联</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ISR</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的特点</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上下文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中断上下文</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a:solidFill>
                  <a:schemeClr val="dk1"/>
                </a:solidFill>
                <a:latin typeface="微软雅黑" panose="020B0503020204020204" pitchFamily="34" charset="-122"/>
                <a:cs typeface="微软雅黑" panose="020B0503020204020204" pitchFamily="34" charset="-122"/>
                <a:sym typeface="+mn-ea"/>
              </a:rPr>
              <a:t>没有相关联的进程</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a:solidFill>
                  <a:schemeClr val="dk1"/>
                </a:solidFill>
                <a:latin typeface="微软雅黑" panose="020B0503020204020204" pitchFamily="34" charset="-122"/>
                <a:cs typeface="微软雅黑" panose="020B0503020204020204" pitchFamily="34" charset="-122"/>
                <a:sym typeface="+mn-ea"/>
              </a:rPr>
              <a:t>不可</a:t>
            </a:r>
            <a:r>
              <a:rPr lang="zh-CN" altLang="en-US" kern="1200" dirty="0">
                <a:solidFill>
                  <a:schemeClr val="dk1"/>
                </a:solidFill>
                <a:latin typeface="微软雅黑" panose="020B0503020204020204" pitchFamily="34" charset="-122"/>
                <a:cs typeface="微软雅黑" panose="020B0503020204020204" pitchFamily="34" charset="-122"/>
                <a:sym typeface="+mn-ea"/>
              </a:rPr>
              <a:t>睡眠</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本地</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中断</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处于屏蔽</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状态</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a:solidFill>
                  <a:schemeClr val="dk1"/>
                </a:solidFill>
                <a:latin typeface="微软雅黑" panose="020B0503020204020204" pitchFamily="34" charset="-122"/>
                <a:cs typeface="微软雅黑" panose="020B0503020204020204" pitchFamily="34" charset="-122"/>
                <a:sym typeface="+mn-ea"/>
              </a:rPr>
              <a:t>无法再响应其他中断</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所有处理器上都不再响应对应中断</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a:solidFill>
                  <a:schemeClr val="dk1"/>
                </a:solidFill>
                <a:latin typeface="微软雅黑" panose="020B0503020204020204" pitchFamily="34" charset="-122"/>
                <a:cs typeface="微软雅黑" panose="020B0503020204020204" pitchFamily="34" charset="-122"/>
                <a:sym typeface="+mn-ea"/>
              </a:rPr>
              <a:t>其他核可以同时响应其他中断</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9" name="Picture 9" descr="http://blog.chinaunix.net/attachment/201202/9/20528014_1328759553LznV.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3003" y="1196752"/>
            <a:ext cx="2994438" cy="19442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12">
                                            <p:txEl>
                                              <p:pRg st="1" end="1"/>
                                            </p:txEl>
                                          </p:spTgt>
                                        </p:tgtEl>
                                        <p:attrNameLst>
                                          <p:attrName>style.visibility</p:attrName>
                                        </p:attrNameLst>
                                      </p:cBhvr>
                                      <p:to>
                                        <p:strVal val="visible"/>
                                      </p:to>
                                    </p:set>
                                    <p:animEffect transition="in" filter="fade">
                                      <p:cBhvr>
                                        <p:cTn id="7" dur="500"/>
                                        <p:tgtEl>
                                          <p:spTgt spid="4301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3012">
                                            <p:txEl>
                                              <p:pRg st="2" end="2"/>
                                            </p:txEl>
                                          </p:spTgt>
                                        </p:tgtEl>
                                        <p:attrNameLst>
                                          <p:attrName>style.visibility</p:attrName>
                                        </p:attrNameLst>
                                      </p:cBhvr>
                                      <p:to>
                                        <p:strVal val="visible"/>
                                      </p:to>
                                    </p:set>
                                    <p:animEffect transition="in" filter="fade">
                                      <p:cBhvr>
                                        <p:cTn id="15" dur="500"/>
                                        <p:tgtEl>
                                          <p:spTgt spid="4301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3012">
                                            <p:txEl>
                                              <p:pRg st="3" end="3"/>
                                            </p:txEl>
                                          </p:spTgt>
                                        </p:tgtEl>
                                        <p:attrNameLst>
                                          <p:attrName>style.visibility</p:attrName>
                                        </p:attrNameLst>
                                      </p:cBhvr>
                                      <p:to>
                                        <p:strVal val="visible"/>
                                      </p:to>
                                    </p:set>
                                    <p:animEffect transition="in" filter="fade">
                                      <p:cBhvr>
                                        <p:cTn id="18" dur="500"/>
                                        <p:tgtEl>
                                          <p:spTgt spid="4301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3012">
                                            <p:txEl>
                                              <p:pRg st="4" end="4"/>
                                            </p:txEl>
                                          </p:spTgt>
                                        </p:tgtEl>
                                        <p:attrNameLst>
                                          <p:attrName>style.visibility</p:attrName>
                                        </p:attrNameLst>
                                      </p:cBhvr>
                                      <p:to>
                                        <p:strVal val="visible"/>
                                      </p:to>
                                    </p:set>
                                    <p:animEffect transition="in" filter="fade">
                                      <p:cBhvr>
                                        <p:cTn id="21" dur="500"/>
                                        <p:tgtEl>
                                          <p:spTgt spid="4301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3012">
                                            <p:txEl>
                                              <p:pRg st="5" end="5"/>
                                            </p:txEl>
                                          </p:spTgt>
                                        </p:tgtEl>
                                        <p:attrNameLst>
                                          <p:attrName>style.visibility</p:attrName>
                                        </p:attrNameLst>
                                      </p:cBhvr>
                                      <p:to>
                                        <p:strVal val="visible"/>
                                      </p:to>
                                    </p:set>
                                    <p:animEffect transition="in" filter="fade">
                                      <p:cBhvr>
                                        <p:cTn id="24" dur="500"/>
                                        <p:tgtEl>
                                          <p:spTgt spid="4301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3012">
                                            <p:txEl>
                                              <p:pRg st="6" end="6"/>
                                            </p:txEl>
                                          </p:spTgt>
                                        </p:tgtEl>
                                        <p:attrNameLst>
                                          <p:attrName>style.visibility</p:attrName>
                                        </p:attrNameLst>
                                      </p:cBhvr>
                                      <p:to>
                                        <p:strVal val="visible"/>
                                      </p:to>
                                    </p:set>
                                    <p:animEffect transition="in" filter="fade">
                                      <p:cBhvr>
                                        <p:cTn id="29" dur="500"/>
                                        <p:tgtEl>
                                          <p:spTgt spid="43012">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3012">
                                            <p:txEl>
                                              <p:pRg st="7" end="7"/>
                                            </p:txEl>
                                          </p:spTgt>
                                        </p:tgtEl>
                                        <p:attrNameLst>
                                          <p:attrName>style.visibility</p:attrName>
                                        </p:attrNameLst>
                                      </p:cBhvr>
                                      <p:to>
                                        <p:strVal val="visible"/>
                                      </p:to>
                                    </p:set>
                                    <p:animEffect transition="in" filter="fade">
                                      <p:cBhvr>
                                        <p:cTn id="32" dur="500"/>
                                        <p:tgtEl>
                                          <p:spTgt spid="4301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3012">
                                            <p:txEl>
                                              <p:pRg st="8" end="8"/>
                                            </p:txEl>
                                          </p:spTgt>
                                        </p:tgtEl>
                                        <p:attrNameLst>
                                          <p:attrName>style.visibility</p:attrName>
                                        </p:attrNameLst>
                                      </p:cBhvr>
                                      <p:to>
                                        <p:strVal val="visible"/>
                                      </p:to>
                                    </p:set>
                                    <p:animEffect transition="in" filter="fade">
                                      <p:cBhvr>
                                        <p:cTn id="37" dur="500"/>
                                        <p:tgtEl>
                                          <p:spTgt spid="43012">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3012">
                                            <p:txEl>
                                              <p:pRg st="9" end="9"/>
                                            </p:txEl>
                                          </p:spTgt>
                                        </p:tgtEl>
                                        <p:attrNameLst>
                                          <p:attrName>style.visibility</p:attrName>
                                        </p:attrNameLst>
                                      </p:cBhvr>
                                      <p:to>
                                        <p:strVal val="visible"/>
                                      </p:to>
                                    </p:set>
                                    <p:animEffect transition="in" filter="fade">
                                      <p:cBhvr>
                                        <p:cTn id="40" dur="500"/>
                                        <p:tgtEl>
                                          <p:spTgt spid="430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676" y="3573016"/>
            <a:ext cx="4250828" cy="21372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43010" name="页脚占位符 3"/>
          <p:cNvSpPr>
            <a:spLocks noGrp="1"/>
          </p:cNvSpPr>
          <p:nvPr>
            <p:ph type="ftr" sz="quarter" idx="11"/>
            <p:custDataLst>
              <p:tags r:id="rId4"/>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3011"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内核模块开发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中断</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43012" name="Rectangle 3"/>
          <p:cNvSpPr>
            <a:spLocks noGrp="1" noChangeArrowheads="1"/>
          </p:cNvSpPr>
          <p:nvPr>
            <p:ph type="body" idx="4294967295"/>
            <p:custDataLst>
              <p:tags r:id="rId5"/>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上半部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vs</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下半部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重要的事马上做，不重要的事推后做</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上半部（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hardirq</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ISR</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下</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半</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softirq</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softirq</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tasklet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workqueue</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运行</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在中断</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上下文</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workqueue</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除外</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本地中断打开</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可借鉴的标准</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时间敏感的任务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上半部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硬件相关的任务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上半部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不可被中断的任务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上</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半</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其他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下半部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上半部、下半部、进程的优先级</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12">
                                            <p:txEl>
                                              <p:pRg st="1" end="1"/>
                                            </p:txEl>
                                          </p:spTgt>
                                        </p:tgtEl>
                                        <p:attrNameLst>
                                          <p:attrName>style.visibility</p:attrName>
                                        </p:attrNameLst>
                                      </p:cBhvr>
                                      <p:to>
                                        <p:strVal val="visible"/>
                                      </p:to>
                                    </p:set>
                                    <p:animEffect transition="in" filter="fade">
                                      <p:cBhvr>
                                        <p:cTn id="7" dur="500"/>
                                        <p:tgtEl>
                                          <p:spTgt spid="4301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012">
                                            <p:txEl>
                                              <p:pRg st="2" end="2"/>
                                            </p:txEl>
                                          </p:spTgt>
                                        </p:tgtEl>
                                        <p:attrNameLst>
                                          <p:attrName>style.visibility</p:attrName>
                                        </p:attrNameLst>
                                      </p:cBhvr>
                                      <p:to>
                                        <p:strVal val="visible"/>
                                      </p:to>
                                    </p:set>
                                    <p:animEffect transition="in" filter="fade">
                                      <p:cBhvr>
                                        <p:cTn id="10" dur="500"/>
                                        <p:tgtEl>
                                          <p:spTgt spid="4301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3012">
                                            <p:txEl>
                                              <p:pRg st="3" end="3"/>
                                            </p:txEl>
                                          </p:spTgt>
                                        </p:tgtEl>
                                        <p:attrNameLst>
                                          <p:attrName>style.visibility</p:attrName>
                                        </p:attrNameLst>
                                      </p:cBhvr>
                                      <p:to>
                                        <p:strVal val="visible"/>
                                      </p:to>
                                    </p:set>
                                    <p:animEffect transition="in" filter="fade">
                                      <p:cBhvr>
                                        <p:cTn id="13" dur="500"/>
                                        <p:tgtEl>
                                          <p:spTgt spid="4301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3012">
                                            <p:txEl>
                                              <p:pRg st="4" end="4"/>
                                            </p:txEl>
                                          </p:spTgt>
                                        </p:tgtEl>
                                        <p:attrNameLst>
                                          <p:attrName>style.visibility</p:attrName>
                                        </p:attrNameLst>
                                      </p:cBhvr>
                                      <p:to>
                                        <p:strVal val="visible"/>
                                      </p:to>
                                    </p:set>
                                    <p:animEffect transition="in" filter="fade">
                                      <p:cBhvr>
                                        <p:cTn id="16" dur="500"/>
                                        <p:tgtEl>
                                          <p:spTgt spid="43012">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3012">
                                            <p:txEl>
                                              <p:pRg st="5" end="5"/>
                                            </p:txEl>
                                          </p:spTgt>
                                        </p:tgtEl>
                                        <p:attrNameLst>
                                          <p:attrName>style.visibility</p:attrName>
                                        </p:attrNameLst>
                                      </p:cBhvr>
                                      <p:to>
                                        <p:strVal val="visible"/>
                                      </p:to>
                                    </p:set>
                                    <p:animEffect transition="in" filter="fade">
                                      <p:cBhvr>
                                        <p:cTn id="19" dur="500"/>
                                        <p:tgtEl>
                                          <p:spTgt spid="43012">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2530"/>
                                        </p:tgtEl>
                                        <p:attrNameLst>
                                          <p:attrName>style.visibility</p:attrName>
                                        </p:attrNameLst>
                                      </p:cBhvr>
                                      <p:to>
                                        <p:strVal val="visible"/>
                                      </p:to>
                                    </p:set>
                                    <p:animEffect transition="in" filter="fade">
                                      <p:cBhvr>
                                        <p:cTn id="24" dur="500"/>
                                        <p:tgtEl>
                                          <p:spTgt spid="225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3012">
                                            <p:txEl>
                                              <p:pRg st="6" end="6"/>
                                            </p:txEl>
                                          </p:spTgt>
                                        </p:tgtEl>
                                        <p:attrNameLst>
                                          <p:attrName>style.visibility</p:attrName>
                                        </p:attrNameLst>
                                      </p:cBhvr>
                                      <p:to>
                                        <p:strVal val="visible"/>
                                      </p:to>
                                    </p:set>
                                    <p:animEffect transition="in" filter="fade">
                                      <p:cBhvr>
                                        <p:cTn id="29" dur="500"/>
                                        <p:tgtEl>
                                          <p:spTgt spid="43012">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3012">
                                            <p:txEl>
                                              <p:pRg st="7" end="7"/>
                                            </p:txEl>
                                          </p:spTgt>
                                        </p:tgtEl>
                                        <p:attrNameLst>
                                          <p:attrName>style.visibility</p:attrName>
                                        </p:attrNameLst>
                                      </p:cBhvr>
                                      <p:to>
                                        <p:strVal val="visible"/>
                                      </p:to>
                                    </p:set>
                                    <p:animEffect transition="in" filter="fade">
                                      <p:cBhvr>
                                        <p:cTn id="32" dur="500"/>
                                        <p:tgtEl>
                                          <p:spTgt spid="43012">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3012">
                                            <p:txEl>
                                              <p:pRg st="8" end="8"/>
                                            </p:txEl>
                                          </p:spTgt>
                                        </p:tgtEl>
                                        <p:attrNameLst>
                                          <p:attrName>style.visibility</p:attrName>
                                        </p:attrNameLst>
                                      </p:cBhvr>
                                      <p:to>
                                        <p:strVal val="visible"/>
                                      </p:to>
                                    </p:set>
                                    <p:animEffect transition="in" filter="fade">
                                      <p:cBhvr>
                                        <p:cTn id="35" dur="500"/>
                                        <p:tgtEl>
                                          <p:spTgt spid="43012">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3012">
                                            <p:txEl>
                                              <p:pRg st="9" end="9"/>
                                            </p:txEl>
                                          </p:spTgt>
                                        </p:tgtEl>
                                        <p:attrNameLst>
                                          <p:attrName>style.visibility</p:attrName>
                                        </p:attrNameLst>
                                      </p:cBhvr>
                                      <p:to>
                                        <p:strVal val="visible"/>
                                      </p:to>
                                    </p:set>
                                    <p:animEffect transition="in" filter="fade">
                                      <p:cBhvr>
                                        <p:cTn id="38" dur="500"/>
                                        <p:tgtEl>
                                          <p:spTgt spid="43012">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3012">
                                            <p:txEl>
                                              <p:pRg st="10" end="10"/>
                                            </p:txEl>
                                          </p:spTgt>
                                        </p:tgtEl>
                                        <p:attrNameLst>
                                          <p:attrName>style.visibility</p:attrName>
                                        </p:attrNameLst>
                                      </p:cBhvr>
                                      <p:to>
                                        <p:strVal val="visible"/>
                                      </p:to>
                                    </p:set>
                                    <p:animEffect transition="in" filter="fade">
                                      <p:cBhvr>
                                        <p:cTn id="41" dur="500"/>
                                        <p:tgtEl>
                                          <p:spTgt spid="43012">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3012">
                                            <p:txEl>
                                              <p:pRg st="11" end="11"/>
                                            </p:txEl>
                                          </p:spTgt>
                                        </p:tgtEl>
                                        <p:attrNameLst>
                                          <p:attrName>style.visibility</p:attrName>
                                        </p:attrNameLst>
                                      </p:cBhvr>
                                      <p:to>
                                        <p:strVal val="visible"/>
                                      </p:to>
                                    </p:set>
                                    <p:animEffect transition="in" filter="fade">
                                      <p:cBhvr>
                                        <p:cTn id="46" dur="500"/>
                                        <p:tgtEl>
                                          <p:spTgt spid="4301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44034"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4035"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内核模块开发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中断</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44036"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上半部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vs</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下半部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不同下半部机制的区别</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softirq</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tasklet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运行在中断上下文，对应的中断打开</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workqueue</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运行在进程上下文，</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对应的中断打开</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下</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半部机制的选择</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开销：</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softirq</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&lt;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tasklet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&lt;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workqueue</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易用：</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workqueue</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&gt;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tasklet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&gt;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softirq</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需要运行在进程上下文：</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workqueue</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运行优先级</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ISR &gt;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softirq</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tasklet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&gt; thread</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禁止</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下半部</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a:solidFill>
                  <a:schemeClr val="dk1"/>
                </a:solidFill>
                <a:latin typeface="微软雅黑" panose="020B0503020204020204" pitchFamily="34" charset="-122"/>
                <a:cs typeface="微软雅黑" panose="020B0503020204020204" pitchFamily="34" charset="-122"/>
                <a:sym typeface="+mn-ea"/>
              </a:rPr>
              <a:t>目的 </a:t>
            </a:r>
            <a:r>
              <a:rPr lang="zh-CN" altLang="en-US" kern="1200" dirty="0">
                <a:solidFill>
                  <a:schemeClr val="dk1"/>
                </a:solidFill>
                <a:latin typeface="微软雅黑" panose="020B0503020204020204" pitchFamily="34" charset="-122"/>
                <a:cs typeface="微软雅黑" panose="020B0503020204020204" pitchFamily="34" charset="-122"/>
                <a:sym typeface="+mn-ea"/>
              </a:rPr>
              <a:t>– </a:t>
            </a:r>
            <a:r>
              <a:rPr lang="zh-CN" altLang="en-US" kern="1200" dirty="0">
                <a:solidFill>
                  <a:schemeClr val="dk1"/>
                </a:solidFill>
                <a:latin typeface="微软雅黑" panose="020B0503020204020204" pitchFamily="34" charset="-122"/>
                <a:cs typeface="微软雅黑" panose="020B0503020204020204" pitchFamily="34" charset="-122"/>
                <a:sym typeface="+mn-ea"/>
              </a:rPr>
              <a:t>避免</a:t>
            </a:r>
            <a:r>
              <a:rPr lang="zh-CN" altLang="en-US" kern="1200" dirty="0">
                <a:solidFill>
                  <a:schemeClr val="dk1"/>
                </a:solidFill>
                <a:latin typeface="微软雅黑" panose="020B0503020204020204" pitchFamily="34" charset="-122"/>
                <a:cs typeface="微软雅黑" panose="020B0503020204020204" pitchFamily="34" charset="-122"/>
                <a:sym typeface="+mn-ea"/>
              </a:rPr>
              <a:t>softirq</a:t>
            </a:r>
            <a:r>
              <a:rPr lang="zh-CN" altLang="en-US" kern="1200" dirty="0">
                <a:solidFill>
                  <a:schemeClr val="dk1"/>
                </a:solidFill>
                <a:latin typeface="微软雅黑" panose="020B0503020204020204" pitchFamily="34" charset="-122"/>
                <a:cs typeface="微软雅黑" panose="020B0503020204020204" pitchFamily="34" charset="-122"/>
                <a:sym typeface="+mn-ea"/>
              </a:rPr>
              <a:t>/</a:t>
            </a:r>
            <a:r>
              <a:rPr lang="zh-CN" altLang="en-US" kern="1200" dirty="0">
                <a:solidFill>
                  <a:schemeClr val="dk1"/>
                </a:solidFill>
                <a:latin typeface="微软雅黑" panose="020B0503020204020204" pitchFamily="34" charset="-122"/>
                <a:cs typeface="微软雅黑" panose="020B0503020204020204" pitchFamily="34" charset="-122"/>
                <a:sym typeface="+mn-ea"/>
              </a:rPr>
              <a:t>tasklet</a:t>
            </a:r>
            <a:r>
              <a:rPr lang="zh-CN" altLang="en-US" kern="1200" dirty="0">
                <a:solidFill>
                  <a:schemeClr val="dk1"/>
                </a:solidFill>
                <a:latin typeface="微软雅黑" panose="020B0503020204020204" pitchFamily="34" charset="-122"/>
                <a:cs typeface="微软雅黑" panose="020B0503020204020204" pitchFamily="34" charset="-122"/>
                <a:sym typeface="+mn-ea"/>
              </a:rPr>
              <a:t>对</a:t>
            </a:r>
            <a:r>
              <a:rPr lang="zh-CN" altLang="en-US" kern="1200" dirty="0">
                <a:solidFill>
                  <a:schemeClr val="dk1"/>
                </a:solidFill>
                <a:latin typeface="微软雅黑" panose="020B0503020204020204" pitchFamily="34" charset="-122"/>
                <a:cs typeface="微软雅黑" panose="020B0503020204020204" pitchFamily="34" charset="-122"/>
                <a:sym typeface="+mn-ea"/>
              </a:rPr>
              <a:t>thread</a:t>
            </a:r>
            <a:r>
              <a:rPr lang="zh-CN" altLang="en-US" kern="1200" dirty="0">
                <a:solidFill>
                  <a:schemeClr val="dk1"/>
                </a:solidFill>
                <a:latin typeface="微软雅黑" panose="020B0503020204020204" pitchFamily="34" charset="-122"/>
                <a:cs typeface="微软雅黑" panose="020B0503020204020204" pitchFamily="34" charset="-122"/>
                <a:sym typeface="+mn-ea"/>
              </a:rPr>
              <a:t>的抢占</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a:solidFill>
                  <a:schemeClr val="dk1"/>
                </a:solidFill>
                <a:latin typeface="微软雅黑" panose="020B0503020204020204" pitchFamily="34" charset="-122"/>
                <a:cs typeface="微软雅黑" panose="020B0503020204020204" pitchFamily="34" charset="-122"/>
                <a:sym typeface="+mn-ea"/>
              </a:rPr>
              <a:t>引用计数</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p:txBody>
      </p:sp>
      <p:pic>
        <p:nvPicPr>
          <p:cNvPr id="6" name="图片 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72198" y="3929066"/>
            <a:ext cx="2643206" cy="1571636"/>
          </a:xfrm>
          <a:prstGeom prst="rect">
            <a:avLst/>
          </a:prstGeom>
          <a:noFill/>
        </p:spPr>
      </p:pic>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6">
                                            <p:txEl>
                                              <p:pRg st="4" end="4"/>
                                            </p:txEl>
                                          </p:spTgt>
                                        </p:tgtEl>
                                        <p:attrNameLst>
                                          <p:attrName>style.visibility</p:attrName>
                                        </p:attrNameLst>
                                      </p:cBhvr>
                                      <p:to>
                                        <p:strVal val="visible"/>
                                      </p:to>
                                    </p:set>
                                    <p:animEffect transition="in" filter="fade">
                                      <p:cBhvr>
                                        <p:cTn id="7" dur="500"/>
                                        <p:tgtEl>
                                          <p:spTgt spid="4403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4036">
                                            <p:txEl>
                                              <p:pRg st="5" end="5"/>
                                            </p:txEl>
                                          </p:spTgt>
                                        </p:tgtEl>
                                        <p:attrNameLst>
                                          <p:attrName>style.visibility</p:attrName>
                                        </p:attrNameLst>
                                      </p:cBhvr>
                                      <p:to>
                                        <p:strVal val="visible"/>
                                      </p:to>
                                    </p:set>
                                    <p:animEffect transition="in" filter="fade">
                                      <p:cBhvr>
                                        <p:cTn id="10" dur="500"/>
                                        <p:tgtEl>
                                          <p:spTgt spid="4403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4036">
                                            <p:txEl>
                                              <p:pRg st="6" end="6"/>
                                            </p:txEl>
                                          </p:spTgt>
                                        </p:tgtEl>
                                        <p:attrNameLst>
                                          <p:attrName>style.visibility</p:attrName>
                                        </p:attrNameLst>
                                      </p:cBhvr>
                                      <p:to>
                                        <p:strVal val="visible"/>
                                      </p:to>
                                    </p:set>
                                    <p:animEffect transition="in" filter="fade">
                                      <p:cBhvr>
                                        <p:cTn id="13" dur="500"/>
                                        <p:tgtEl>
                                          <p:spTgt spid="44036">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4036">
                                            <p:txEl>
                                              <p:pRg st="7" end="7"/>
                                            </p:txEl>
                                          </p:spTgt>
                                        </p:tgtEl>
                                        <p:attrNameLst>
                                          <p:attrName>style.visibility</p:attrName>
                                        </p:attrNameLst>
                                      </p:cBhvr>
                                      <p:to>
                                        <p:strVal val="visible"/>
                                      </p:to>
                                    </p:set>
                                    <p:animEffect transition="in" filter="fade">
                                      <p:cBhvr>
                                        <p:cTn id="16" dur="500"/>
                                        <p:tgtEl>
                                          <p:spTgt spid="44036">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4036">
                                            <p:txEl>
                                              <p:pRg st="8" end="8"/>
                                            </p:txEl>
                                          </p:spTgt>
                                        </p:tgtEl>
                                        <p:attrNameLst>
                                          <p:attrName>style.visibility</p:attrName>
                                        </p:attrNameLst>
                                      </p:cBhvr>
                                      <p:to>
                                        <p:strVal val="visible"/>
                                      </p:to>
                                    </p:set>
                                    <p:animEffect transition="in" filter="fade">
                                      <p:cBhvr>
                                        <p:cTn id="19" dur="500"/>
                                        <p:tgtEl>
                                          <p:spTgt spid="44036">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4036">
                                            <p:txEl>
                                              <p:pRg st="9" end="9"/>
                                            </p:txEl>
                                          </p:spTgt>
                                        </p:tgtEl>
                                        <p:attrNameLst>
                                          <p:attrName>style.visibility</p:attrName>
                                        </p:attrNameLst>
                                      </p:cBhvr>
                                      <p:to>
                                        <p:strVal val="visible"/>
                                      </p:to>
                                    </p:set>
                                    <p:animEffect transition="in" filter="fade">
                                      <p:cBhvr>
                                        <p:cTn id="22" dur="500"/>
                                        <p:tgtEl>
                                          <p:spTgt spid="44036">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036">
                                            <p:txEl>
                                              <p:pRg st="10" end="10"/>
                                            </p:txEl>
                                          </p:spTgt>
                                        </p:tgtEl>
                                        <p:attrNameLst>
                                          <p:attrName>style.visibility</p:attrName>
                                        </p:attrNameLst>
                                      </p:cBhvr>
                                      <p:to>
                                        <p:strVal val="visible"/>
                                      </p:to>
                                    </p:set>
                                    <p:animEffect transition="in" filter="fade">
                                      <p:cBhvr>
                                        <p:cTn id="27" dur="500"/>
                                        <p:tgtEl>
                                          <p:spTgt spid="4403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4036">
                                            <p:txEl>
                                              <p:pRg st="11" end="11"/>
                                            </p:txEl>
                                          </p:spTgt>
                                        </p:tgtEl>
                                        <p:attrNameLst>
                                          <p:attrName>style.visibility</p:attrName>
                                        </p:attrNameLst>
                                      </p:cBhvr>
                                      <p:to>
                                        <p:strVal val="visible"/>
                                      </p:to>
                                    </p:set>
                                    <p:animEffect transition="in" filter="fade">
                                      <p:cBhvr>
                                        <p:cTn id="30" dur="500"/>
                                        <p:tgtEl>
                                          <p:spTgt spid="4403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4036">
                                            <p:txEl>
                                              <p:pRg st="12" end="12"/>
                                            </p:txEl>
                                          </p:spTgt>
                                        </p:tgtEl>
                                        <p:attrNameLst>
                                          <p:attrName>style.visibility</p:attrName>
                                        </p:attrNameLst>
                                      </p:cBhvr>
                                      <p:to>
                                        <p:strVal val="visible"/>
                                      </p:to>
                                    </p:set>
                                    <p:animEffect transition="in" filter="fade">
                                      <p:cBhvr>
                                        <p:cTn id="33" dur="500"/>
                                        <p:tgtEl>
                                          <p:spTgt spid="4403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43010"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3011"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内核模块开发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中断</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43012"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注意事项</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IRQ</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中断控制：屏蔽所有外部中断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仅针对某个处理器</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目的：避免外部中断对当前代码执行过程的抢占</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局限性：无法避免其他处理器的并发访问（多核）</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接口</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4" algn="l" defTabSz="914400" eaLnBrk="1" hangingPunct="1"/>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local_irq_enable</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local_irq_disable</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使能</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屏蔽本地中断</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4" algn="l" defTabSz="914400" eaLnBrk="1" hangingPunct="1"/>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local_irq_save</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local_irq_restore</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屏蔽</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恢复</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本地中断</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4" algn="l" defTabSz="914400" eaLnBrk="1" hangingPunct="1"/>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in_irq</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判断当前是否处于</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ISR</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中</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软中断控制：禁止运行软中断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仅针对某个处理器</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目的：避免</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softirq</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tasklet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对</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thread</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的</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抢占</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局限性：</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无法避免其他处理器的并发访问（多核</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接口</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4" algn="l" defTabSz="914400" eaLnBrk="1" hangingPunct="1"/>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local_bh_disable</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local_bh_enable</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使</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能</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禁止软中断</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4" algn="l" defTabSz="914400" eaLnBrk="1" hangingPunct="1"/>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in_interrupt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判断当前是否处于中断上下文中（包括软中断）</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01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01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01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01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01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122" name="Rectangle 5"/>
          <p:cNvSpPr>
            <a:spLocks noGrp="1" noChangeArrowheads="1"/>
          </p:cNvSpPr>
          <p:nvPr>
            <p:ph type="body" idx="4294967295"/>
            <p:custDataLst>
              <p:tags r:id="rId3"/>
            </p:custDataLst>
          </p:nvPr>
        </p:nvSpPr>
        <p:spPr>
          <a:xfrm>
            <a:off x="3441402" y="2694657"/>
            <a:ext cx="2588618" cy="2822575"/>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marL="294005" lvl="0" indent="-294005" algn="l" defTabSz="784225" eaLnBrk="1" hangingPunct="1">
              <a:lnSpc>
                <a:spcPct val="135000"/>
              </a:lnSpc>
              <a:buSzTx/>
              <a:buFontTx/>
              <a:buNone/>
            </a:pPr>
            <a:r>
              <a:rPr lang="zh-CN" altLang="en-US" sz="2100" kern="1200" dirty="0" smtClean="0">
                <a:solidFill>
                  <a:schemeClr val="lt2">
                    <a:lumMod val="50000"/>
                  </a:schemeClr>
                </a:solidFill>
                <a:latin typeface="微软雅黑" panose="020B0503020204020204" pitchFamily="34" charset="-122"/>
                <a:sym typeface="+mn-ea"/>
              </a:rPr>
              <a:t>内核</a:t>
            </a:r>
            <a:r>
              <a:rPr lang="zh-CN" altLang="en-US" sz="2100" kern="1200" dirty="0" smtClean="0">
                <a:solidFill>
                  <a:schemeClr val="lt2">
                    <a:lumMod val="50000"/>
                  </a:schemeClr>
                </a:solidFill>
                <a:latin typeface="微软雅黑" panose="020B0503020204020204" pitchFamily="34" charset="-122"/>
                <a:sym typeface="+mn-ea"/>
              </a:rPr>
              <a:t>线程与调度</a:t>
            </a:r>
            <a:endParaRPr lang="zh-CN" altLang="en-US" sz="2100" kern="1200" dirty="0" smtClean="0">
              <a:solidFill>
                <a:schemeClr val="lt2">
                  <a:lumMod val="50000"/>
                </a:schemeClr>
              </a:solidFill>
              <a:latin typeface="微软雅黑" panose="020B0503020204020204" pitchFamily="34" charset="-122"/>
              <a:sym typeface="+mn-ea"/>
            </a:endParaRPr>
          </a:p>
          <a:p>
            <a:pPr marL="294005" lvl="0" indent="-294005" algn="l" defTabSz="784225" eaLnBrk="1" hangingPunct="1">
              <a:lnSpc>
                <a:spcPct val="135000"/>
              </a:lnSpc>
              <a:buSzTx/>
              <a:buFontTx/>
              <a:buNone/>
            </a:pPr>
            <a:r>
              <a:rPr lang="zh-CN" altLang="en-US" sz="2100" kern="1200" dirty="0" smtClean="0">
                <a:solidFill>
                  <a:schemeClr val="lt2">
                    <a:lumMod val="50000"/>
                  </a:schemeClr>
                </a:solidFill>
                <a:latin typeface="微软雅黑" panose="020B0503020204020204" pitchFamily="34" charset="-122"/>
                <a:sym typeface="+mn-ea"/>
              </a:rPr>
              <a:t>中断</a:t>
            </a:r>
            <a:endParaRPr lang="zh-CN" altLang="en-US" sz="2100" kern="1200" dirty="0" smtClean="0">
              <a:solidFill>
                <a:schemeClr val="lt2">
                  <a:lumMod val="50000"/>
                </a:schemeClr>
              </a:solidFill>
              <a:latin typeface="微软雅黑" panose="020B0503020204020204" pitchFamily="34" charset="-122"/>
              <a:sym typeface="+mn-ea"/>
            </a:endParaRPr>
          </a:p>
          <a:p>
            <a:pPr marL="294005" lvl="0" indent="-294005" algn="l" defTabSz="784225" eaLnBrk="1" hangingPunct="1">
              <a:lnSpc>
                <a:spcPct val="135000"/>
              </a:lnSpc>
              <a:buSzTx/>
              <a:buFontTx/>
              <a:buNone/>
            </a:pPr>
            <a:r>
              <a:rPr lang="zh-CN" altLang="en-US" sz="2100" kern="1200" dirty="0" smtClean="0">
                <a:solidFill>
                  <a:schemeClr val="lt2">
                    <a:lumMod val="50000"/>
                  </a:schemeClr>
                </a:solidFill>
                <a:latin typeface="微软雅黑" panose="020B0503020204020204" pitchFamily="34" charset="-122"/>
                <a:sym typeface="+mn-ea"/>
              </a:rPr>
              <a:t>定时器</a:t>
            </a:r>
            <a:endParaRPr lang="zh-CN" altLang="en-US" sz="2100" kern="1200" dirty="0" smtClean="0">
              <a:solidFill>
                <a:schemeClr val="lt2">
                  <a:lumMod val="50000"/>
                </a:schemeClr>
              </a:solidFill>
              <a:latin typeface="微软雅黑" panose="020B0503020204020204" pitchFamily="34" charset="-122"/>
              <a:sym typeface="+mn-ea"/>
            </a:endParaRPr>
          </a:p>
          <a:p>
            <a:pPr marL="294005" lvl="0" indent="-294005" algn="l" defTabSz="784225" eaLnBrk="1" hangingPunct="1">
              <a:lnSpc>
                <a:spcPct val="135000"/>
              </a:lnSpc>
              <a:buSzTx/>
              <a:buFontTx/>
              <a:buNone/>
            </a:pPr>
            <a:r>
              <a:rPr lang="zh-CN" altLang="en-US" sz="2100" kern="1200" dirty="0" smtClean="0">
                <a:solidFill>
                  <a:schemeClr val="lt2">
                    <a:lumMod val="50000"/>
                  </a:schemeClr>
                </a:solidFill>
                <a:latin typeface="微软雅黑" panose="020B0503020204020204" pitchFamily="34" charset="-122"/>
                <a:sym typeface="+mn-ea"/>
              </a:rPr>
              <a:t>同步与互斥</a:t>
            </a:r>
            <a:endParaRPr lang="zh-CN" altLang="en-US" sz="2100" kern="1200" dirty="0" smtClean="0">
              <a:solidFill>
                <a:schemeClr val="lt2">
                  <a:lumMod val="50000"/>
                </a:schemeClr>
              </a:solidFill>
              <a:latin typeface="微软雅黑" panose="020B0503020204020204" pitchFamily="34" charset="-122"/>
              <a:sym typeface="+mn-ea"/>
            </a:endParaRPr>
          </a:p>
        </p:txBody>
      </p:sp>
      <p:sp>
        <p:nvSpPr>
          <p:cNvPr id="5123" name="Rectangle 6"/>
          <p:cNvSpPr>
            <a:spLocks noChangeArrowheads="1"/>
          </p:cNvSpPr>
          <p:nvPr>
            <p:custDataLst>
              <p:tags r:id="rId4"/>
            </p:custDataLst>
          </p:nvPr>
        </p:nvSpPr>
        <p:spPr bwMode="auto">
          <a:xfrm>
            <a:off x="3131840" y="2910557"/>
            <a:ext cx="193675" cy="193675"/>
          </a:xfrm>
          <a:prstGeom prst="rect">
            <a:avLst/>
          </a:prstGeom>
          <a:solidFill>
            <a:srgbClr val="8000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sp>
        <p:nvSpPr>
          <p:cNvPr id="5124" name="Rectangle 7"/>
          <p:cNvSpPr>
            <a:spLocks noChangeArrowheads="1"/>
          </p:cNvSpPr>
          <p:nvPr>
            <p:custDataLst>
              <p:tags r:id="rId5"/>
            </p:custDataLst>
          </p:nvPr>
        </p:nvSpPr>
        <p:spPr bwMode="auto">
          <a:xfrm>
            <a:off x="3131840" y="3396332"/>
            <a:ext cx="193675" cy="193675"/>
          </a:xfrm>
          <a:prstGeom prst="rect">
            <a:avLst/>
          </a:prstGeom>
          <a:solidFill>
            <a:srgbClr val="FF99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sp>
        <p:nvSpPr>
          <p:cNvPr id="5125" name="Rectangle 8"/>
          <p:cNvSpPr>
            <a:spLocks noChangeArrowheads="1"/>
          </p:cNvSpPr>
          <p:nvPr>
            <p:custDataLst>
              <p:tags r:id="rId6"/>
            </p:custDataLst>
          </p:nvPr>
        </p:nvSpPr>
        <p:spPr bwMode="auto">
          <a:xfrm>
            <a:off x="3131840" y="3882107"/>
            <a:ext cx="193675" cy="193675"/>
          </a:xfrm>
          <a:prstGeom prst="rect">
            <a:avLst/>
          </a:prstGeom>
          <a:solidFill>
            <a:srgbClr val="FFCC99"/>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sp>
        <p:nvSpPr>
          <p:cNvPr id="5126" name="Rectangle 9"/>
          <p:cNvSpPr>
            <a:spLocks noChangeArrowheads="1"/>
          </p:cNvSpPr>
          <p:nvPr>
            <p:custDataLst>
              <p:tags r:id="rId7"/>
            </p:custDataLst>
          </p:nvPr>
        </p:nvSpPr>
        <p:spPr bwMode="auto">
          <a:xfrm>
            <a:off x="3131840" y="4367882"/>
            <a:ext cx="193675" cy="193675"/>
          </a:xfrm>
          <a:prstGeom prst="rect">
            <a:avLst/>
          </a:prstGeom>
          <a:solidFill>
            <a:srgbClr val="C0C0C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bwMode="auto">
          <a:xfrm>
            <a:off x="2267744" y="1628800"/>
            <a:ext cx="3816424" cy="1106984"/>
          </a:xfrm>
          <a:prstGeom prst="rect">
            <a:avLst/>
          </a:prstGeom>
          <a:noFill/>
          <a:ln>
            <a:noFill/>
          </a:ln>
          <a:effectLst>
            <a:glow rad="139700">
              <a:schemeClr val="accent5">
                <a:satMod val="175000"/>
                <a:alpha val="40000"/>
              </a:schemeClr>
            </a:glow>
            <a:outerShdw dist="35921" dir="2700000" algn="ctr" rotWithShape="0">
              <a:schemeClr val="l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0"/>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40962"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0963"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内核模块开发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定时器</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40964" name="Rectangle 3"/>
          <p:cNvSpPr>
            <a:spLocks noGrp="1" noChangeArrowheads="1"/>
          </p:cNvSpPr>
          <p:nvPr>
            <p:ph type="body" idx="4294967295"/>
            <p:custDataLst>
              <p:tags r:id="rId4"/>
            </p:custDataLst>
          </p:nvPr>
        </p:nvSpPr>
        <p:spPr>
          <a:xfrm>
            <a:off x="395288" y="1124744"/>
            <a:ext cx="8281987" cy="5304652"/>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硬件时钟</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RTC/TSC/PIT/HPET</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等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定时</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产生中断</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时间表示</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术语</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HZ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每秒钟会产生几个时钟</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中断</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Tick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一</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次时钟中断称为一个</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tick</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jiffies –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系统启动以来时钟中断的产生次数（</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tick</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数）</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接口</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时间</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比较</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err="1">
                <a:solidFill>
                  <a:schemeClr val="dk1"/>
                </a:solidFill>
                <a:latin typeface="微软雅黑" panose="020B0503020204020204" pitchFamily="34" charset="-122"/>
                <a:cs typeface="微软雅黑" panose="020B0503020204020204" pitchFamily="34" charset="-122"/>
                <a:sym typeface="+mn-ea"/>
              </a:rPr>
              <a:t>time_after</a:t>
            </a:r>
            <a:r>
              <a:rPr lang="en-US" altLang="zh-CN" kern="1200" dirty="0" err="1">
                <a:solidFill>
                  <a:schemeClr val="dk1"/>
                </a:solidFill>
                <a:latin typeface="微软雅黑" panose="020B0503020204020204" pitchFamily="34" charset="-122"/>
                <a:cs typeface="微软雅黑" panose="020B0503020204020204" pitchFamily="34" charset="-122"/>
                <a:sym typeface="+mn-ea"/>
              </a:rPr>
              <a:t>/</a:t>
            </a:r>
            <a:r>
              <a:rPr lang="en-US" altLang="zh-CN" kern="1200" dirty="0" err="1">
                <a:solidFill>
                  <a:schemeClr val="dk1"/>
                </a:solidFill>
                <a:latin typeface="微软雅黑" panose="020B0503020204020204" pitchFamily="34" charset="-122"/>
                <a:cs typeface="微软雅黑" panose="020B0503020204020204" pitchFamily="34" charset="-122"/>
                <a:sym typeface="+mn-ea"/>
              </a:rPr>
              <a:t>time_after_eq</a:t>
            </a:r>
            <a:r>
              <a:rPr lang="en-US" altLang="zh-CN" kern="1200" dirty="0" err="1">
                <a:solidFill>
                  <a:schemeClr val="dk1"/>
                </a:solidFill>
                <a:latin typeface="微软雅黑" panose="020B0503020204020204" pitchFamily="34" charset="-122"/>
                <a:cs typeface="微软雅黑" panose="020B0503020204020204" pitchFamily="34" charset="-122"/>
                <a:sym typeface="+mn-ea"/>
              </a:rPr>
              <a:t>/</a:t>
            </a:r>
            <a:r>
              <a:rPr lang="en-US" altLang="zh-CN" kern="1200" dirty="0" err="1">
                <a:solidFill>
                  <a:schemeClr val="dk1"/>
                </a:solidFill>
                <a:latin typeface="微软雅黑" panose="020B0503020204020204" pitchFamily="34" charset="-122"/>
                <a:cs typeface="微软雅黑" panose="020B0503020204020204" pitchFamily="34" charset="-122"/>
                <a:sym typeface="+mn-ea"/>
              </a:rPr>
              <a:t>time_in_range</a:t>
            </a:r>
            <a:r>
              <a:rPr lang="en-US" altLang="zh-CN" kern="1200" dirty="0" err="1">
                <a:solidFill>
                  <a:schemeClr val="dk1"/>
                </a:solidFill>
                <a:latin typeface="微软雅黑" panose="020B0503020204020204" pitchFamily="34" charset="-122"/>
                <a:cs typeface="微软雅黑" panose="020B0503020204020204" pitchFamily="34" charset="-122"/>
                <a:sym typeface="+mn-ea"/>
              </a:rPr>
              <a:t>等</a:t>
            </a:r>
            <a:r>
              <a:rPr lang="en-US" altLang="zh-CN" kern="1200" dirty="0" err="1">
                <a:solidFill>
                  <a:schemeClr val="dk1"/>
                </a:solidFill>
                <a:latin typeface="微软雅黑" panose="020B0503020204020204" pitchFamily="34" charset="-122"/>
                <a:cs typeface="微软雅黑" panose="020B0503020204020204" pitchFamily="34" charset="-122"/>
                <a:sym typeface="+mn-ea"/>
              </a:rPr>
              <a:t> – </a:t>
            </a:r>
            <a:r>
              <a:rPr lang="en-US" altLang="zh-CN" kern="1200" dirty="0" err="1">
                <a:solidFill>
                  <a:schemeClr val="dk1"/>
                </a:solidFill>
                <a:latin typeface="微软雅黑" panose="020B0503020204020204" pitchFamily="34" charset="-122"/>
                <a:cs typeface="微软雅黑" panose="020B0503020204020204" pitchFamily="34" charset="-122"/>
                <a:sym typeface="+mn-ea"/>
              </a:rPr>
              <a:t>比较</a:t>
            </a:r>
            <a:r>
              <a:rPr lang="en-US" altLang="zh-CN" kern="1200" dirty="0" err="1">
                <a:solidFill>
                  <a:schemeClr val="dk1"/>
                </a:solidFill>
                <a:latin typeface="微软雅黑" panose="020B0503020204020204" pitchFamily="34" charset="-122"/>
                <a:cs typeface="微软雅黑" panose="020B0503020204020204" pitchFamily="34" charset="-122"/>
                <a:sym typeface="+mn-ea"/>
              </a:rPr>
              <a:t>jiffies</a:t>
            </a:r>
            <a:r>
              <a:rPr lang="en-US" altLang="zh-CN" kern="1200" dirty="0" err="1">
                <a:solidFill>
                  <a:schemeClr val="dk1"/>
                </a:solidFill>
                <a:latin typeface="微软雅黑" panose="020B0503020204020204" pitchFamily="34" charset="-122"/>
                <a:cs typeface="微软雅黑" panose="020B0503020204020204" pitchFamily="34" charset="-122"/>
                <a:sym typeface="+mn-ea"/>
              </a:rPr>
              <a:t>值</a:t>
            </a:r>
            <a:endParaRPr lang="en-US" altLang="zh-CN" kern="1200" dirty="0" err="1">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时间转换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 jiffies</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与</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s</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ms</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us</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ns</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间的转换</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err="1">
                <a:solidFill>
                  <a:schemeClr val="dk1"/>
                </a:solidFill>
                <a:latin typeface="微软雅黑" panose="020B0503020204020204" pitchFamily="34" charset="-122"/>
                <a:cs typeface="微软雅黑" panose="020B0503020204020204" pitchFamily="34" charset="-122"/>
                <a:sym typeface="+mn-ea"/>
              </a:rPr>
              <a:t>msec_to_jiffies</a:t>
            </a:r>
            <a:r>
              <a:rPr lang="en-US" altLang="zh-CN" kern="1200" dirty="0" err="1">
                <a:solidFill>
                  <a:schemeClr val="dk1"/>
                </a:solidFill>
                <a:latin typeface="微软雅黑" panose="020B0503020204020204" pitchFamily="34" charset="-122"/>
                <a:cs typeface="微软雅黑" panose="020B0503020204020204" pitchFamily="34" charset="-122"/>
                <a:sym typeface="+mn-ea"/>
              </a:rPr>
              <a:t>/</a:t>
            </a:r>
            <a:r>
              <a:rPr lang="en-US" altLang="zh-CN" kern="1200" dirty="0" err="1">
                <a:solidFill>
                  <a:schemeClr val="dk1"/>
                </a:solidFill>
                <a:latin typeface="微软雅黑" panose="020B0503020204020204" pitchFamily="34" charset="-122"/>
                <a:cs typeface="微软雅黑" panose="020B0503020204020204" pitchFamily="34" charset="-122"/>
                <a:sym typeface="+mn-ea"/>
              </a:rPr>
              <a:t>jiffies_to_msecs</a:t>
            </a:r>
            <a:r>
              <a:rPr lang="en-US" altLang="zh-CN" kern="1200" dirty="0" err="1">
                <a:solidFill>
                  <a:schemeClr val="dk1"/>
                </a:solidFill>
                <a:latin typeface="微软雅黑" panose="020B0503020204020204" pitchFamily="34" charset="-122"/>
                <a:cs typeface="微软雅黑" panose="020B0503020204020204" pitchFamily="34" charset="-122"/>
                <a:sym typeface="+mn-ea"/>
              </a:rPr>
              <a:t>等</a:t>
            </a:r>
            <a:endParaRPr lang="en-US" altLang="zh-CN" kern="1200" dirty="0" err="1">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6816" y="836712"/>
            <a:ext cx="2347948" cy="234794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animEffect transition="in" filter="fade">
                                      <p:cBhvr>
                                        <p:cTn id="7" dur="500"/>
                                        <p:tgtEl>
                                          <p:spTgt spid="4096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64">
                                            <p:txEl>
                                              <p:pRg st="1" end="1"/>
                                            </p:txEl>
                                          </p:spTgt>
                                        </p:tgtEl>
                                        <p:attrNameLst>
                                          <p:attrName>style.visibility</p:attrName>
                                        </p:attrNameLst>
                                      </p:cBhvr>
                                      <p:to>
                                        <p:strVal val="visible"/>
                                      </p:to>
                                    </p:set>
                                    <p:animEffect transition="in" filter="fade">
                                      <p:cBhvr>
                                        <p:cTn id="10" dur="500"/>
                                        <p:tgtEl>
                                          <p:spTgt spid="4096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64">
                                            <p:txEl>
                                              <p:pRg st="2" end="2"/>
                                            </p:txEl>
                                          </p:spTgt>
                                        </p:tgtEl>
                                        <p:attrNameLst>
                                          <p:attrName>style.visibility</p:attrName>
                                        </p:attrNameLst>
                                      </p:cBhvr>
                                      <p:to>
                                        <p:strVal val="visible"/>
                                      </p:to>
                                    </p:set>
                                    <p:animEffect transition="in" filter="fade">
                                      <p:cBhvr>
                                        <p:cTn id="15" dur="500"/>
                                        <p:tgtEl>
                                          <p:spTgt spid="4096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0964">
                                            <p:txEl>
                                              <p:pRg st="3" end="3"/>
                                            </p:txEl>
                                          </p:spTgt>
                                        </p:tgtEl>
                                        <p:attrNameLst>
                                          <p:attrName>style.visibility</p:attrName>
                                        </p:attrNameLst>
                                      </p:cBhvr>
                                      <p:to>
                                        <p:strVal val="visible"/>
                                      </p:to>
                                    </p:set>
                                    <p:animEffect transition="in" filter="fade">
                                      <p:cBhvr>
                                        <p:cTn id="18" dur="500"/>
                                        <p:tgtEl>
                                          <p:spTgt spid="4096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0964">
                                            <p:txEl>
                                              <p:pRg st="4" end="4"/>
                                            </p:txEl>
                                          </p:spTgt>
                                        </p:tgtEl>
                                        <p:attrNameLst>
                                          <p:attrName>style.visibility</p:attrName>
                                        </p:attrNameLst>
                                      </p:cBhvr>
                                      <p:to>
                                        <p:strVal val="visible"/>
                                      </p:to>
                                    </p:set>
                                    <p:animEffect transition="in" filter="fade">
                                      <p:cBhvr>
                                        <p:cTn id="21" dur="500"/>
                                        <p:tgtEl>
                                          <p:spTgt spid="4096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0964">
                                            <p:txEl>
                                              <p:pRg st="5" end="5"/>
                                            </p:txEl>
                                          </p:spTgt>
                                        </p:tgtEl>
                                        <p:attrNameLst>
                                          <p:attrName>style.visibility</p:attrName>
                                        </p:attrNameLst>
                                      </p:cBhvr>
                                      <p:to>
                                        <p:strVal val="visible"/>
                                      </p:to>
                                    </p:set>
                                    <p:animEffect transition="in" filter="fade">
                                      <p:cBhvr>
                                        <p:cTn id="24" dur="500"/>
                                        <p:tgtEl>
                                          <p:spTgt spid="4096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0964">
                                            <p:txEl>
                                              <p:pRg st="6" end="6"/>
                                            </p:txEl>
                                          </p:spTgt>
                                        </p:tgtEl>
                                        <p:attrNameLst>
                                          <p:attrName>style.visibility</p:attrName>
                                        </p:attrNameLst>
                                      </p:cBhvr>
                                      <p:to>
                                        <p:strVal val="visible"/>
                                      </p:to>
                                    </p:set>
                                    <p:animEffect transition="in" filter="fade">
                                      <p:cBhvr>
                                        <p:cTn id="27" dur="500"/>
                                        <p:tgtEl>
                                          <p:spTgt spid="4096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0964">
                                            <p:txEl>
                                              <p:pRg st="7" end="7"/>
                                            </p:txEl>
                                          </p:spTgt>
                                        </p:tgtEl>
                                        <p:attrNameLst>
                                          <p:attrName>style.visibility</p:attrName>
                                        </p:attrNameLst>
                                      </p:cBhvr>
                                      <p:to>
                                        <p:strVal val="visible"/>
                                      </p:to>
                                    </p:set>
                                    <p:animEffect transition="in" filter="fade">
                                      <p:cBhvr>
                                        <p:cTn id="30" dur="500"/>
                                        <p:tgtEl>
                                          <p:spTgt spid="4096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0964">
                                            <p:txEl>
                                              <p:pRg st="8" end="8"/>
                                            </p:txEl>
                                          </p:spTgt>
                                        </p:tgtEl>
                                        <p:attrNameLst>
                                          <p:attrName>style.visibility</p:attrName>
                                        </p:attrNameLst>
                                      </p:cBhvr>
                                      <p:to>
                                        <p:strVal val="visible"/>
                                      </p:to>
                                    </p:set>
                                    <p:animEffect transition="in" filter="fade">
                                      <p:cBhvr>
                                        <p:cTn id="33" dur="500"/>
                                        <p:tgtEl>
                                          <p:spTgt spid="4096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0964">
                                            <p:txEl>
                                              <p:pRg st="9" end="9"/>
                                            </p:txEl>
                                          </p:spTgt>
                                        </p:tgtEl>
                                        <p:attrNameLst>
                                          <p:attrName>style.visibility</p:attrName>
                                        </p:attrNameLst>
                                      </p:cBhvr>
                                      <p:to>
                                        <p:strVal val="visible"/>
                                      </p:to>
                                    </p:set>
                                    <p:animEffect transition="in" filter="fade">
                                      <p:cBhvr>
                                        <p:cTn id="36" dur="500"/>
                                        <p:tgtEl>
                                          <p:spTgt spid="4096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0964">
                                            <p:txEl>
                                              <p:pRg st="10" end="10"/>
                                            </p:txEl>
                                          </p:spTgt>
                                        </p:tgtEl>
                                        <p:attrNameLst>
                                          <p:attrName>style.visibility</p:attrName>
                                        </p:attrNameLst>
                                      </p:cBhvr>
                                      <p:to>
                                        <p:strVal val="visible"/>
                                      </p:to>
                                    </p:set>
                                    <p:animEffect transition="in" filter="fade">
                                      <p:cBhvr>
                                        <p:cTn id="39" dur="500"/>
                                        <p:tgtEl>
                                          <p:spTgt spid="4096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0964">
                                            <p:txEl>
                                              <p:pRg st="11" end="11"/>
                                            </p:txEl>
                                          </p:spTgt>
                                        </p:tgtEl>
                                        <p:attrNameLst>
                                          <p:attrName>style.visibility</p:attrName>
                                        </p:attrNameLst>
                                      </p:cBhvr>
                                      <p:to>
                                        <p:strVal val="visible"/>
                                      </p:to>
                                    </p:set>
                                    <p:animEffect transition="in" filter="fade">
                                      <p:cBhvr>
                                        <p:cTn id="42" dur="500"/>
                                        <p:tgtEl>
                                          <p:spTgt spid="4096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4198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198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内核模块开发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定时器</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41988" name="Rectangle 3"/>
          <p:cNvSpPr>
            <a:spLocks noGrp="1" noChangeArrowheads="1"/>
          </p:cNvSpPr>
          <p:nvPr>
            <p:ph type="body" idx="4294967295"/>
            <p:custDataLst>
              <p:tags r:id="rId4"/>
            </p:custDataLst>
          </p:nvPr>
        </p:nvSpPr>
        <p:spPr>
          <a:xfrm>
            <a:off x="395288" y="1124744"/>
            <a:ext cx="8281987" cy="5616624"/>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低精度定时器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最小精度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1</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个</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tick</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ms</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级别）</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内核对定时器的管理</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timer_list</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链表</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使用方式</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初始化</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设置</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添加</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修改定时器：</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mod_timer</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在定时器到期前，修改定时器的到期时间</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删除定时器：</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del_timer</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在定时器到期前，将定时器删除</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10242" name="Picture 2"/>
          <p:cNvPicPr>
            <a:picLocks noChangeAspect="1" noChangeArrowheads="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3923928" y="2492896"/>
            <a:ext cx="3558530" cy="1511006"/>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custDataLst>
              <p:tags r:id="rId7"/>
            </p:custDataLst>
          </p:nvPr>
        </p:nvPicPr>
        <p:blipFill>
          <a:blip r:embed="rId8">
            <a:extLst>
              <a:ext uri="{28A0092B-C50C-407E-A947-70E740481C1C}">
                <a14:useLocalDpi xmlns:a14="http://schemas.microsoft.com/office/drawing/2010/main" val="0"/>
              </a:ext>
            </a:extLst>
          </a:blip>
          <a:srcRect/>
          <a:stretch>
            <a:fillRect/>
          </a:stretch>
        </p:blipFill>
        <p:spPr bwMode="auto">
          <a:xfrm>
            <a:off x="4932040" y="1090740"/>
            <a:ext cx="4008214" cy="5435051"/>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9"/>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988">
                                            <p:txEl>
                                              <p:pRg st="1" end="1"/>
                                            </p:txEl>
                                          </p:spTgt>
                                        </p:tgtEl>
                                        <p:attrNameLst>
                                          <p:attrName>style.visibility</p:attrName>
                                        </p:attrNameLst>
                                      </p:cBhvr>
                                      <p:to>
                                        <p:strVal val="visible"/>
                                      </p:to>
                                    </p:set>
                                    <p:animEffect transition="in" filter="fade">
                                      <p:cBhvr>
                                        <p:cTn id="7" dur="500"/>
                                        <p:tgtEl>
                                          <p:spTgt spid="4198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988">
                                            <p:txEl>
                                              <p:pRg st="2" end="2"/>
                                            </p:txEl>
                                          </p:spTgt>
                                        </p:tgtEl>
                                        <p:attrNameLst>
                                          <p:attrName>style.visibility</p:attrName>
                                        </p:attrNameLst>
                                      </p:cBhvr>
                                      <p:to>
                                        <p:strVal val="visible"/>
                                      </p:to>
                                    </p:set>
                                    <p:animEffect transition="in" filter="fade">
                                      <p:cBhvr>
                                        <p:cTn id="12" dur="500"/>
                                        <p:tgtEl>
                                          <p:spTgt spid="41988">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1988">
                                            <p:txEl>
                                              <p:pRg st="3" end="3"/>
                                            </p:txEl>
                                          </p:spTgt>
                                        </p:tgtEl>
                                        <p:attrNameLst>
                                          <p:attrName>style.visibility</p:attrName>
                                        </p:attrNameLst>
                                      </p:cBhvr>
                                      <p:to>
                                        <p:strVal val="visible"/>
                                      </p:to>
                                    </p:set>
                                    <p:animEffect transition="in" filter="fade">
                                      <p:cBhvr>
                                        <p:cTn id="15" dur="500"/>
                                        <p:tgtEl>
                                          <p:spTgt spid="41988">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1988">
                                            <p:txEl>
                                              <p:pRg st="4" end="4"/>
                                            </p:txEl>
                                          </p:spTgt>
                                        </p:tgtEl>
                                        <p:attrNameLst>
                                          <p:attrName>style.visibility</p:attrName>
                                        </p:attrNameLst>
                                      </p:cBhvr>
                                      <p:to>
                                        <p:strVal val="visible"/>
                                      </p:to>
                                    </p:set>
                                    <p:animEffect transition="in" filter="fade">
                                      <p:cBhvr>
                                        <p:cTn id="18" dur="500"/>
                                        <p:tgtEl>
                                          <p:spTgt spid="41988">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242"/>
                                        </p:tgtEl>
                                        <p:attrNameLst>
                                          <p:attrName>style.visibility</p:attrName>
                                        </p:attrNameLst>
                                      </p:cBhvr>
                                      <p:to>
                                        <p:strVal val="visible"/>
                                      </p:to>
                                    </p:set>
                                    <p:animEffect transition="in" filter="fade">
                                      <p:cBhvr>
                                        <p:cTn id="21" dur="500"/>
                                        <p:tgtEl>
                                          <p:spTgt spid="102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1988">
                                            <p:txEl>
                                              <p:pRg st="5" end="5"/>
                                            </p:txEl>
                                          </p:spTgt>
                                        </p:tgtEl>
                                        <p:attrNameLst>
                                          <p:attrName>style.visibility</p:attrName>
                                        </p:attrNameLst>
                                      </p:cBhvr>
                                      <p:to>
                                        <p:strVal val="visible"/>
                                      </p:to>
                                    </p:set>
                                    <p:animEffect transition="in" filter="fade">
                                      <p:cBhvr>
                                        <p:cTn id="26" dur="500"/>
                                        <p:tgtEl>
                                          <p:spTgt spid="41988">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1988">
                                            <p:txEl>
                                              <p:pRg st="6" end="6"/>
                                            </p:txEl>
                                          </p:spTgt>
                                        </p:tgtEl>
                                        <p:attrNameLst>
                                          <p:attrName>style.visibility</p:attrName>
                                        </p:attrNameLst>
                                      </p:cBhvr>
                                      <p:to>
                                        <p:strVal val="visible"/>
                                      </p:to>
                                    </p:set>
                                    <p:animEffect transition="in" filter="fade">
                                      <p:cBhvr>
                                        <p:cTn id="29" dur="500"/>
                                        <p:tgtEl>
                                          <p:spTgt spid="41988">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1988">
                                            <p:txEl>
                                              <p:pRg st="7" end="7"/>
                                            </p:txEl>
                                          </p:spTgt>
                                        </p:tgtEl>
                                        <p:attrNameLst>
                                          <p:attrName>style.visibility</p:attrName>
                                        </p:attrNameLst>
                                      </p:cBhvr>
                                      <p:to>
                                        <p:strVal val="visible"/>
                                      </p:to>
                                    </p:set>
                                    <p:animEffect transition="in" filter="fade">
                                      <p:cBhvr>
                                        <p:cTn id="32" dur="500"/>
                                        <p:tgtEl>
                                          <p:spTgt spid="41988">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1988">
                                            <p:txEl>
                                              <p:pRg st="8" end="8"/>
                                            </p:txEl>
                                          </p:spTgt>
                                        </p:tgtEl>
                                        <p:attrNameLst>
                                          <p:attrName>style.visibility</p:attrName>
                                        </p:attrNameLst>
                                      </p:cBhvr>
                                      <p:to>
                                        <p:strVal val="visible"/>
                                      </p:to>
                                    </p:set>
                                    <p:animEffect transition="in" filter="fade">
                                      <p:cBhvr>
                                        <p:cTn id="35" dur="500"/>
                                        <p:tgtEl>
                                          <p:spTgt spid="41988">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1988">
                                            <p:txEl>
                                              <p:pRg st="9" end="9"/>
                                            </p:txEl>
                                          </p:spTgt>
                                        </p:tgtEl>
                                        <p:attrNameLst>
                                          <p:attrName>style.visibility</p:attrName>
                                        </p:attrNameLst>
                                      </p:cBhvr>
                                      <p:to>
                                        <p:strVal val="visible"/>
                                      </p:to>
                                    </p:set>
                                    <p:animEffect transition="in" filter="fade">
                                      <p:cBhvr>
                                        <p:cTn id="38" dur="500"/>
                                        <p:tgtEl>
                                          <p:spTgt spid="41988">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1988">
                                            <p:txEl>
                                              <p:pRg st="10" end="10"/>
                                            </p:txEl>
                                          </p:spTgt>
                                        </p:tgtEl>
                                        <p:attrNameLst>
                                          <p:attrName>style.visibility</p:attrName>
                                        </p:attrNameLst>
                                      </p:cBhvr>
                                      <p:to>
                                        <p:strVal val="visible"/>
                                      </p:to>
                                    </p:set>
                                    <p:animEffect transition="in" filter="fade">
                                      <p:cBhvr>
                                        <p:cTn id="41" dur="500"/>
                                        <p:tgtEl>
                                          <p:spTgt spid="41988">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4198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198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内核模块开发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定时器</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41988" name="Rectangle 3"/>
          <p:cNvSpPr>
            <a:spLocks noGrp="1" noChangeArrowheads="1"/>
          </p:cNvSpPr>
          <p:nvPr>
            <p:ph type="body" idx="4294967295"/>
            <p:custDataLst>
              <p:tags r:id="rId4"/>
            </p:custDataLst>
          </p:nvPr>
        </p:nvSpPr>
        <p:spPr>
          <a:xfrm>
            <a:off x="395288" y="1124744"/>
            <a:ext cx="8281987" cy="5616624"/>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低精度定时器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注意</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点</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expires</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的值</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：设置时使用绝对时间</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定时器处理函数</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的执行上下文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中断上下文（</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softirq</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非周期性定时器</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定时器未到期或未删除之前，不能释放定时器</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数据结构</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内核中用链表来组织定时器，如果定时器数据结构被释放，链表会被破坏</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定时器处理函数运行时，</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timer_list</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已经从链表上</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摘下</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2765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224" y="4221088"/>
            <a:ext cx="2376264" cy="237626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122" name="Rectangle 5"/>
          <p:cNvSpPr>
            <a:spLocks noGrp="1" noChangeArrowheads="1"/>
          </p:cNvSpPr>
          <p:nvPr>
            <p:ph type="body" idx="4294967295"/>
            <p:custDataLst>
              <p:tags r:id="rId3"/>
            </p:custDataLst>
          </p:nvPr>
        </p:nvSpPr>
        <p:spPr>
          <a:xfrm>
            <a:off x="3441402" y="2694657"/>
            <a:ext cx="2588618" cy="2822575"/>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marL="294005" lvl="0" indent="-294005" algn="l" defTabSz="784225" eaLnBrk="1" hangingPunct="1">
              <a:lnSpc>
                <a:spcPct val="135000"/>
              </a:lnSpc>
              <a:buSzTx/>
              <a:buFontTx/>
              <a:buNone/>
            </a:pPr>
            <a:r>
              <a:rPr lang="zh-CN" altLang="en-US" sz="2100" kern="1200" dirty="0" smtClean="0">
                <a:solidFill>
                  <a:schemeClr val="lt2">
                    <a:lumMod val="50000"/>
                  </a:schemeClr>
                </a:solidFill>
                <a:latin typeface="微软雅黑" panose="020B0503020204020204" pitchFamily="34" charset="-122"/>
                <a:sym typeface="+mn-ea"/>
              </a:rPr>
              <a:t>内核</a:t>
            </a:r>
            <a:r>
              <a:rPr lang="zh-CN" altLang="en-US" sz="2100" kern="1200" dirty="0" smtClean="0">
                <a:solidFill>
                  <a:schemeClr val="lt2">
                    <a:lumMod val="50000"/>
                  </a:schemeClr>
                </a:solidFill>
                <a:latin typeface="微软雅黑" panose="020B0503020204020204" pitchFamily="34" charset="-122"/>
                <a:sym typeface="+mn-ea"/>
              </a:rPr>
              <a:t>线程与调度</a:t>
            </a:r>
            <a:endParaRPr lang="zh-CN" altLang="en-US" sz="2100" kern="1200" dirty="0" smtClean="0">
              <a:solidFill>
                <a:schemeClr val="lt2">
                  <a:lumMod val="50000"/>
                </a:schemeClr>
              </a:solidFill>
              <a:latin typeface="微软雅黑" panose="020B0503020204020204" pitchFamily="34" charset="-122"/>
              <a:sym typeface="+mn-ea"/>
            </a:endParaRPr>
          </a:p>
          <a:p>
            <a:pPr marL="294005" lvl="0" indent="-294005" algn="l" defTabSz="784225" eaLnBrk="1" hangingPunct="1">
              <a:lnSpc>
                <a:spcPct val="135000"/>
              </a:lnSpc>
              <a:buSzTx/>
              <a:buFontTx/>
              <a:buNone/>
            </a:pPr>
            <a:r>
              <a:rPr lang="zh-CN" altLang="en-US" sz="2100" kern="1200" dirty="0" smtClean="0">
                <a:solidFill>
                  <a:schemeClr val="lt2">
                    <a:lumMod val="50000"/>
                  </a:schemeClr>
                </a:solidFill>
                <a:latin typeface="微软雅黑" panose="020B0503020204020204" pitchFamily="34" charset="-122"/>
                <a:sym typeface="+mn-ea"/>
              </a:rPr>
              <a:t>中断</a:t>
            </a:r>
            <a:endParaRPr lang="zh-CN" altLang="en-US" sz="2100" kern="1200" dirty="0" smtClean="0">
              <a:solidFill>
                <a:schemeClr val="lt2">
                  <a:lumMod val="50000"/>
                </a:schemeClr>
              </a:solidFill>
              <a:latin typeface="微软雅黑" panose="020B0503020204020204" pitchFamily="34" charset="-122"/>
              <a:sym typeface="+mn-ea"/>
            </a:endParaRPr>
          </a:p>
          <a:p>
            <a:pPr marL="294005" lvl="0" indent="-294005" algn="l" defTabSz="784225" eaLnBrk="1" hangingPunct="1">
              <a:lnSpc>
                <a:spcPct val="135000"/>
              </a:lnSpc>
              <a:buSzTx/>
              <a:buFontTx/>
              <a:buNone/>
            </a:pPr>
            <a:r>
              <a:rPr lang="zh-CN" altLang="en-US" sz="2100" kern="1200" dirty="0" smtClean="0">
                <a:solidFill>
                  <a:schemeClr val="lt2">
                    <a:lumMod val="50000"/>
                  </a:schemeClr>
                </a:solidFill>
                <a:latin typeface="微软雅黑" panose="020B0503020204020204" pitchFamily="34" charset="-122"/>
                <a:sym typeface="+mn-ea"/>
              </a:rPr>
              <a:t>定时器</a:t>
            </a:r>
            <a:endParaRPr lang="zh-CN" altLang="en-US" sz="2100" kern="1200" dirty="0" smtClean="0">
              <a:solidFill>
                <a:schemeClr val="lt2">
                  <a:lumMod val="50000"/>
                </a:schemeClr>
              </a:solidFill>
              <a:latin typeface="微软雅黑" panose="020B0503020204020204" pitchFamily="34" charset="-122"/>
              <a:sym typeface="+mn-ea"/>
            </a:endParaRPr>
          </a:p>
          <a:p>
            <a:pPr marL="294005" lvl="0" indent="-294005" algn="l" defTabSz="784225" eaLnBrk="1" hangingPunct="1">
              <a:lnSpc>
                <a:spcPct val="135000"/>
              </a:lnSpc>
              <a:buSzTx/>
              <a:buFontTx/>
              <a:buNone/>
            </a:pPr>
            <a:r>
              <a:rPr lang="zh-CN" altLang="en-US" sz="2100" kern="1200" dirty="0" smtClean="0">
                <a:solidFill>
                  <a:schemeClr val="lt2">
                    <a:lumMod val="50000"/>
                  </a:schemeClr>
                </a:solidFill>
                <a:latin typeface="微软雅黑" panose="020B0503020204020204" pitchFamily="34" charset="-122"/>
                <a:sym typeface="+mn-ea"/>
              </a:rPr>
              <a:t>同步与互斥</a:t>
            </a:r>
            <a:endParaRPr lang="zh-CN" altLang="en-US" sz="2100" kern="1200" dirty="0" smtClean="0">
              <a:solidFill>
                <a:schemeClr val="lt2">
                  <a:lumMod val="50000"/>
                </a:schemeClr>
              </a:solidFill>
              <a:latin typeface="微软雅黑" panose="020B0503020204020204" pitchFamily="34" charset="-122"/>
              <a:sym typeface="+mn-ea"/>
            </a:endParaRPr>
          </a:p>
        </p:txBody>
      </p:sp>
      <p:sp>
        <p:nvSpPr>
          <p:cNvPr id="5123" name="Rectangle 6"/>
          <p:cNvSpPr>
            <a:spLocks noChangeArrowheads="1"/>
          </p:cNvSpPr>
          <p:nvPr>
            <p:custDataLst>
              <p:tags r:id="rId4"/>
            </p:custDataLst>
          </p:nvPr>
        </p:nvSpPr>
        <p:spPr bwMode="auto">
          <a:xfrm>
            <a:off x="3131840" y="2910557"/>
            <a:ext cx="193675" cy="193675"/>
          </a:xfrm>
          <a:prstGeom prst="rect">
            <a:avLst/>
          </a:prstGeom>
          <a:solidFill>
            <a:srgbClr val="8000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sp>
        <p:nvSpPr>
          <p:cNvPr id="5124" name="Rectangle 7"/>
          <p:cNvSpPr>
            <a:spLocks noChangeArrowheads="1"/>
          </p:cNvSpPr>
          <p:nvPr>
            <p:custDataLst>
              <p:tags r:id="rId5"/>
            </p:custDataLst>
          </p:nvPr>
        </p:nvSpPr>
        <p:spPr bwMode="auto">
          <a:xfrm>
            <a:off x="3131840" y="3396332"/>
            <a:ext cx="193675" cy="193675"/>
          </a:xfrm>
          <a:prstGeom prst="rect">
            <a:avLst/>
          </a:prstGeom>
          <a:solidFill>
            <a:srgbClr val="FF99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sp>
        <p:nvSpPr>
          <p:cNvPr id="5125" name="Rectangle 8"/>
          <p:cNvSpPr>
            <a:spLocks noChangeArrowheads="1"/>
          </p:cNvSpPr>
          <p:nvPr>
            <p:custDataLst>
              <p:tags r:id="rId6"/>
            </p:custDataLst>
          </p:nvPr>
        </p:nvSpPr>
        <p:spPr bwMode="auto">
          <a:xfrm>
            <a:off x="3131840" y="3882107"/>
            <a:ext cx="193675" cy="193675"/>
          </a:xfrm>
          <a:prstGeom prst="rect">
            <a:avLst/>
          </a:prstGeom>
          <a:solidFill>
            <a:srgbClr val="FFCC99"/>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sp>
        <p:nvSpPr>
          <p:cNvPr id="5126" name="Rectangle 9"/>
          <p:cNvSpPr>
            <a:spLocks noChangeArrowheads="1"/>
          </p:cNvSpPr>
          <p:nvPr>
            <p:custDataLst>
              <p:tags r:id="rId7"/>
            </p:custDataLst>
          </p:nvPr>
        </p:nvSpPr>
        <p:spPr bwMode="auto">
          <a:xfrm>
            <a:off x="3131840" y="4367882"/>
            <a:ext cx="193675" cy="193675"/>
          </a:xfrm>
          <a:prstGeom prst="rect">
            <a:avLst/>
          </a:prstGeom>
          <a:solidFill>
            <a:srgbClr val="C0C0C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bwMode="auto">
          <a:xfrm>
            <a:off x="2267744" y="1628800"/>
            <a:ext cx="3816424" cy="1106984"/>
          </a:xfrm>
          <a:prstGeom prst="rect">
            <a:avLst/>
          </a:prstGeom>
          <a:noFill/>
          <a:ln>
            <a:noFill/>
          </a:ln>
          <a:effectLst>
            <a:glow rad="139700">
              <a:schemeClr val="accent5">
                <a:satMod val="175000"/>
                <a:alpha val="40000"/>
              </a:schemeClr>
            </a:glow>
            <a:outerShdw dist="35921" dir="2700000" algn="ctr" rotWithShape="0">
              <a:schemeClr val="l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0"/>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46082"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6083"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内核模块开发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同步与互斥</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46084"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互斥量</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场景</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临界区保护</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挂起等待</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只能用于进程上下文</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使用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lock</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操作：进入临界区前调用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unlock</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操作：退出临界区前调用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接口</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DEFINE_MUTEX/</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mutex_init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mutex_lock</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mutex_unlock</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mutex_trylock</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3174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0152" y="1412776"/>
            <a:ext cx="2652708" cy="34317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xEl>
                                              <p:pRg st="1" end="1"/>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46084">
                                            <p:txEl>
                                              <p:pRg st="2" end="2"/>
                                            </p:txEl>
                                          </p:spTgt>
                                        </p:tgtEl>
                                        <p:attrNameLst>
                                          <p:attrName>style.visibility</p:attrName>
                                        </p:attrNameLst>
                                      </p:cBhvr>
                                      <p:to>
                                        <p:strVal val="visible"/>
                                      </p:to>
                                    </p:set>
                                    <p:animEffect transition="in" filter="fade">
                                      <p:cBhvr>
                                        <p:cTn id="9" dur="500"/>
                                        <p:tgtEl>
                                          <p:spTgt spid="46084">
                                            <p:txEl>
                                              <p:pRg st="2" end="2"/>
                                            </p:txEl>
                                          </p:spTgt>
                                        </p:tgtEl>
                                      </p:cBhvr>
                                    </p:animEffect>
                                  </p:childTnLst>
                                </p:cTn>
                              </p:par>
                              <p:par>
                                <p:cTn id="10" presetID="10" presetClass="entr" presetSubtype="0" fill="hold" nodeType="withEffect">
                                  <p:stCondLst>
                                    <p:cond delay="0"/>
                                  </p:stCondLst>
                                  <p:childTnLst>
                                    <p:set>
                                      <p:cBhvr>
                                        <p:cTn id="11" dur="1" fill="hold">
                                          <p:stCondLst>
                                            <p:cond delay="0"/>
                                          </p:stCondLst>
                                        </p:cTn>
                                        <p:tgtEl>
                                          <p:spTgt spid="46084">
                                            <p:txEl>
                                              <p:pRg st="3" end="3"/>
                                            </p:txEl>
                                          </p:spTgt>
                                        </p:tgtEl>
                                        <p:attrNameLst>
                                          <p:attrName>style.visibility</p:attrName>
                                        </p:attrNameLst>
                                      </p:cBhvr>
                                      <p:to>
                                        <p:strVal val="visible"/>
                                      </p:to>
                                    </p:set>
                                    <p:animEffect transition="in" filter="fade">
                                      <p:cBhvr>
                                        <p:cTn id="12" dur="500"/>
                                        <p:tgtEl>
                                          <p:spTgt spid="46084">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6084">
                                            <p:txEl>
                                              <p:pRg st="4" end="4"/>
                                            </p:txEl>
                                          </p:spTgt>
                                        </p:tgtEl>
                                        <p:attrNameLst>
                                          <p:attrName>style.visibility</p:attrName>
                                        </p:attrNameLst>
                                      </p:cBhvr>
                                      <p:to>
                                        <p:strVal val="visible"/>
                                      </p:to>
                                    </p:set>
                                    <p:animEffect transition="in" filter="fade">
                                      <p:cBhvr>
                                        <p:cTn id="15" dur="500"/>
                                        <p:tgtEl>
                                          <p:spTgt spid="4608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6084">
                                            <p:txEl>
                                              <p:pRg st="5" end="5"/>
                                            </p:txEl>
                                          </p:spTgt>
                                        </p:tgtEl>
                                        <p:attrNameLst>
                                          <p:attrName>style.visibility</p:attrName>
                                        </p:attrNameLst>
                                      </p:cBhvr>
                                      <p:to>
                                        <p:strVal val="visible"/>
                                      </p:to>
                                    </p:set>
                                    <p:animEffect transition="in" filter="fade">
                                      <p:cBhvr>
                                        <p:cTn id="20" dur="500"/>
                                        <p:tgtEl>
                                          <p:spTgt spid="46084">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6084">
                                            <p:txEl>
                                              <p:pRg st="6" end="6"/>
                                            </p:txEl>
                                          </p:spTgt>
                                        </p:tgtEl>
                                        <p:attrNameLst>
                                          <p:attrName>style.visibility</p:attrName>
                                        </p:attrNameLst>
                                      </p:cBhvr>
                                      <p:to>
                                        <p:strVal val="visible"/>
                                      </p:to>
                                    </p:set>
                                    <p:animEffect transition="in" filter="fade">
                                      <p:cBhvr>
                                        <p:cTn id="23" dur="500"/>
                                        <p:tgtEl>
                                          <p:spTgt spid="46084">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6084">
                                            <p:txEl>
                                              <p:pRg st="7" end="7"/>
                                            </p:txEl>
                                          </p:spTgt>
                                        </p:tgtEl>
                                        <p:attrNameLst>
                                          <p:attrName>style.visibility</p:attrName>
                                        </p:attrNameLst>
                                      </p:cBhvr>
                                      <p:to>
                                        <p:strVal val="visible"/>
                                      </p:to>
                                    </p:set>
                                    <p:animEffect transition="in" filter="fade">
                                      <p:cBhvr>
                                        <p:cTn id="26" dur="500"/>
                                        <p:tgtEl>
                                          <p:spTgt spid="46084">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6084">
                                            <p:txEl>
                                              <p:pRg st="8" end="8"/>
                                            </p:txEl>
                                          </p:spTgt>
                                        </p:tgtEl>
                                        <p:attrNameLst>
                                          <p:attrName>style.visibility</p:attrName>
                                        </p:attrNameLst>
                                      </p:cBhvr>
                                      <p:to>
                                        <p:strVal val="visible"/>
                                      </p:to>
                                    </p:set>
                                    <p:animEffect transition="in" filter="fade">
                                      <p:cBhvr>
                                        <p:cTn id="31" dur="500"/>
                                        <p:tgtEl>
                                          <p:spTgt spid="4608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6084">
                                            <p:txEl>
                                              <p:pRg st="9" end="9"/>
                                            </p:txEl>
                                          </p:spTgt>
                                        </p:tgtEl>
                                        <p:attrNameLst>
                                          <p:attrName>style.visibility</p:attrName>
                                        </p:attrNameLst>
                                      </p:cBhvr>
                                      <p:to>
                                        <p:strVal val="visible"/>
                                      </p:to>
                                    </p:set>
                                    <p:animEffect transition="in" filter="fade">
                                      <p:cBhvr>
                                        <p:cTn id="34" dur="500"/>
                                        <p:tgtEl>
                                          <p:spTgt spid="4608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6084">
                                            <p:txEl>
                                              <p:pRg st="10" end="10"/>
                                            </p:txEl>
                                          </p:spTgt>
                                        </p:tgtEl>
                                        <p:attrNameLst>
                                          <p:attrName>style.visibility</p:attrName>
                                        </p:attrNameLst>
                                      </p:cBhvr>
                                      <p:to>
                                        <p:strVal val="visible"/>
                                      </p:to>
                                    </p:set>
                                    <p:animEffect transition="in" filter="fade">
                                      <p:cBhvr>
                                        <p:cTn id="37" dur="500"/>
                                        <p:tgtEl>
                                          <p:spTgt spid="4608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6084">
                                            <p:txEl>
                                              <p:pRg st="11" end="11"/>
                                            </p:txEl>
                                          </p:spTgt>
                                        </p:tgtEl>
                                        <p:attrNameLst>
                                          <p:attrName>style.visibility</p:attrName>
                                        </p:attrNameLst>
                                      </p:cBhvr>
                                      <p:to>
                                        <p:strVal val="visible"/>
                                      </p:to>
                                    </p:set>
                                    <p:animEffect transition="in" filter="fade">
                                      <p:cBhvr>
                                        <p:cTn id="40" dur="500"/>
                                        <p:tgtEl>
                                          <p:spTgt spid="4608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14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14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Linux</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开发环境</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 – </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操作系统介绍</a:t>
            </a:r>
            <a:endParaRPr lang="en-US" altLang="zh-CN"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614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sym typeface="+mn-ea"/>
              </a:rPr>
              <a:t>程序并发运行</a:t>
            </a:r>
            <a:endParaRPr lang="zh-CN" altLang="en-US" kern="1200" dirty="0" smtClean="0">
              <a:solidFill>
                <a:schemeClr val="dk1"/>
              </a:solidFill>
              <a:latin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mn-cs"/>
                <a:sym typeface="+mn-ea"/>
              </a:rPr>
              <a:t>并发带来的问题</a:t>
            </a:r>
            <a:endParaRPr lang="zh-CN" altLang="en-US" kern="1200" dirty="0" smtClean="0">
              <a:solidFill>
                <a:schemeClr val="dk1"/>
              </a:solidFill>
              <a:latin typeface="微软雅黑" panose="020B0503020204020204" pitchFamily="34" charset="-122"/>
              <a:cs typeface="+mn-cs"/>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mn-cs"/>
                <a:sym typeface="+mn-ea"/>
              </a:rPr>
              <a:t>同步</a:t>
            </a:r>
            <a:endParaRPr lang="zh-CN" altLang="en-US" kern="1200" dirty="0" smtClean="0">
              <a:solidFill>
                <a:schemeClr val="dk1"/>
              </a:solidFill>
              <a:latin typeface="微软雅黑" panose="020B0503020204020204" pitchFamily="34" charset="-122"/>
              <a:cs typeface="+mn-cs"/>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mn-cs"/>
                <a:sym typeface="+mn-ea"/>
              </a:rPr>
              <a:t>应用程序之间的操作有前后顺序关系</a:t>
            </a:r>
            <a:endParaRPr lang="zh-CN" altLang="en-US" kern="1200" dirty="0" smtClean="0">
              <a:solidFill>
                <a:schemeClr val="dk1"/>
              </a:solidFill>
              <a:latin typeface="微软雅黑" panose="020B0503020204020204" pitchFamily="34" charset="-122"/>
              <a:cs typeface="+mn-cs"/>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mn-cs"/>
                <a:sym typeface="+mn-ea"/>
              </a:rPr>
              <a:t>例子</a:t>
            </a:r>
            <a:endParaRPr lang="zh-CN" altLang="en-US" kern="1200" dirty="0" smtClean="0">
              <a:solidFill>
                <a:schemeClr val="dk1"/>
              </a:solidFill>
              <a:latin typeface="微软雅黑" panose="020B0503020204020204" pitchFamily="34" charset="-122"/>
              <a:cs typeface="+mn-cs"/>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45058"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5059"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内核模块开发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同步</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与互斥</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45060"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自旋锁</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场景</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忙等待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调用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者不挂起</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临界区保护</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多核间的互斥</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使用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同一时刻只能被一个处理器占有</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避免长期持有 </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持有者不可重复加锁</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等待期间和</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持有</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期间内核抢占被操作系统禁止</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持有期间不允许挂起（调用可能导致挂起的接口）</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296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5012" y="838396"/>
            <a:ext cx="2837468" cy="280662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060">
                                            <p:txEl>
                                              <p:pRg st="1" end="1"/>
                                            </p:txEl>
                                          </p:spTgt>
                                        </p:tgtEl>
                                        <p:attrNameLst>
                                          <p:attrName>style.visibility</p:attrName>
                                        </p:attrNameLst>
                                      </p:cBhvr>
                                      <p:to>
                                        <p:strVal val="visible"/>
                                      </p:to>
                                    </p:set>
                                    <p:animEffect transition="in" filter="fade">
                                      <p:cBhvr>
                                        <p:cTn id="7" dur="500"/>
                                        <p:tgtEl>
                                          <p:spTgt spid="45060">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5060">
                                            <p:txEl>
                                              <p:pRg st="2" end="2"/>
                                            </p:txEl>
                                          </p:spTgt>
                                        </p:tgtEl>
                                        <p:attrNameLst>
                                          <p:attrName>style.visibility</p:attrName>
                                        </p:attrNameLst>
                                      </p:cBhvr>
                                      <p:to>
                                        <p:strVal val="visible"/>
                                      </p:to>
                                    </p:set>
                                    <p:animEffect transition="in" filter="fade">
                                      <p:cBhvr>
                                        <p:cTn id="10" dur="500"/>
                                        <p:tgtEl>
                                          <p:spTgt spid="4506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5060">
                                            <p:txEl>
                                              <p:pRg st="3" end="3"/>
                                            </p:txEl>
                                          </p:spTgt>
                                        </p:tgtEl>
                                        <p:attrNameLst>
                                          <p:attrName>style.visibility</p:attrName>
                                        </p:attrNameLst>
                                      </p:cBhvr>
                                      <p:to>
                                        <p:strVal val="visible"/>
                                      </p:to>
                                    </p:set>
                                    <p:animEffect transition="in" filter="fade">
                                      <p:cBhvr>
                                        <p:cTn id="13" dur="500"/>
                                        <p:tgtEl>
                                          <p:spTgt spid="45060">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5060">
                                            <p:txEl>
                                              <p:pRg st="4" end="4"/>
                                            </p:txEl>
                                          </p:spTgt>
                                        </p:tgtEl>
                                        <p:attrNameLst>
                                          <p:attrName>style.visibility</p:attrName>
                                        </p:attrNameLst>
                                      </p:cBhvr>
                                      <p:to>
                                        <p:strVal val="visible"/>
                                      </p:to>
                                    </p:set>
                                    <p:animEffect transition="in" filter="fade">
                                      <p:cBhvr>
                                        <p:cTn id="16" dur="500"/>
                                        <p:tgtEl>
                                          <p:spTgt spid="45060">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5060">
                                            <p:txEl>
                                              <p:pRg st="5" end="5"/>
                                            </p:txEl>
                                          </p:spTgt>
                                        </p:tgtEl>
                                        <p:attrNameLst>
                                          <p:attrName>style.visibility</p:attrName>
                                        </p:attrNameLst>
                                      </p:cBhvr>
                                      <p:to>
                                        <p:strVal val="visible"/>
                                      </p:to>
                                    </p:set>
                                    <p:animEffect transition="in" filter="fade">
                                      <p:cBhvr>
                                        <p:cTn id="21" dur="500"/>
                                        <p:tgtEl>
                                          <p:spTgt spid="4506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5060">
                                            <p:txEl>
                                              <p:pRg st="6" end="6"/>
                                            </p:txEl>
                                          </p:spTgt>
                                        </p:tgtEl>
                                        <p:attrNameLst>
                                          <p:attrName>style.visibility</p:attrName>
                                        </p:attrNameLst>
                                      </p:cBhvr>
                                      <p:to>
                                        <p:strVal val="visible"/>
                                      </p:to>
                                    </p:set>
                                    <p:animEffect transition="in" filter="fade">
                                      <p:cBhvr>
                                        <p:cTn id="24" dur="500"/>
                                        <p:tgtEl>
                                          <p:spTgt spid="4506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5060">
                                            <p:txEl>
                                              <p:pRg st="7" end="7"/>
                                            </p:txEl>
                                          </p:spTgt>
                                        </p:tgtEl>
                                        <p:attrNameLst>
                                          <p:attrName>style.visibility</p:attrName>
                                        </p:attrNameLst>
                                      </p:cBhvr>
                                      <p:to>
                                        <p:strVal val="visible"/>
                                      </p:to>
                                    </p:set>
                                    <p:animEffect transition="in" filter="fade">
                                      <p:cBhvr>
                                        <p:cTn id="27" dur="500"/>
                                        <p:tgtEl>
                                          <p:spTgt spid="4506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5060">
                                            <p:txEl>
                                              <p:pRg st="8" end="8"/>
                                            </p:txEl>
                                          </p:spTgt>
                                        </p:tgtEl>
                                        <p:attrNameLst>
                                          <p:attrName>style.visibility</p:attrName>
                                        </p:attrNameLst>
                                      </p:cBhvr>
                                      <p:to>
                                        <p:strVal val="visible"/>
                                      </p:to>
                                    </p:set>
                                    <p:animEffect transition="in" filter="fade">
                                      <p:cBhvr>
                                        <p:cTn id="30" dur="500"/>
                                        <p:tgtEl>
                                          <p:spTgt spid="4506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5060">
                                            <p:txEl>
                                              <p:pRg st="9" end="9"/>
                                            </p:txEl>
                                          </p:spTgt>
                                        </p:tgtEl>
                                        <p:attrNameLst>
                                          <p:attrName>style.visibility</p:attrName>
                                        </p:attrNameLst>
                                      </p:cBhvr>
                                      <p:to>
                                        <p:strVal val="visible"/>
                                      </p:to>
                                    </p:set>
                                    <p:animEffect transition="in" filter="fade">
                                      <p:cBhvr>
                                        <p:cTn id="33" dur="500"/>
                                        <p:tgtEl>
                                          <p:spTgt spid="4506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5060">
                                            <p:txEl>
                                              <p:pRg st="10" end="10"/>
                                            </p:txEl>
                                          </p:spTgt>
                                        </p:tgtEl>
                                        <p:attrNameLst>
                                          <p:attrName>style.visibility</p:attrName>
                                        </p:attrNameLst>
                                      </p:cBhvr>
                                      <p:to>
                                        <p:strVal val="visible"/>
                                      </p:to>
                                    </p:set>
                                    <p:animEffect transition="in" filter="fade">
                                      <p:cBhvr>
                                        <p:cTn id="36" dur="500"/>
                                        <p:tgtEl>
                                          <p:spTgt spid="4506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45058"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5059"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内核模块开发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同步</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与互斥</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45060"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自旋锁</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接口</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spin_lock_init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spin_lock</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spin_unlock</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spin_lock_irq</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spin_unlock_irq</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禁用本地中断</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spin_lock_irqsave</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spin_unlock_irqrestore</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禁用本地中断</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spin_lock_bh</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spin_unlock_bh</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禁用软中断</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spin_trylock_xxx</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自旋锁与互斥量</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graphicFrame>
        <p:nvGraphicFramePr>
          <p:cNvPr id="5" name="表格 4"/>
          <p:cNvGraphicFramePr>
            <a:graphicFrameLocks noGrp="1"/>
          </p:cNvGraphicFramePr>
          <p:nvPr/>
        </p:nvGraphicFramePr>
        <p:xfrm>
          <a:off x="827584" y="4509120"/>
          <a:ext cx="7848872" cy="1656185"/>
        </p:xfrm>
        <a:graphic>
          <a:graphicData uri="http://schemas.openxmlformats.org/drawingml/2006/table">
            <a:tbl>
              <a:tblPr>
                <a:effectLst>
                  <a:reflection blurRad="6350" stA="50000" endA="300" endPos="38500" dist="50800" dir="5400000" sy="-100000" algn="bl" rotWithShape="0"/>
                </a:effectLst>
              </a:tblPr>
              <a:tblGrid>
                <a:gridCol w="3924436"/>
                <a:gridCol w="3924436"/>
              </a:tblGrid>
              <a:tr h="276031">
                <a:tc>
                  <a:txBody>
                    <a:bodyPr/>
                    <a:lstStyle/>
                    <a:p>
                      <a:pPr algn="ctr" latinLnBrk="0">
                        <a:spcAft>
                          <a:spcPts val="0"/>
                        </a:spcAft>
                      </a:pPr>
                      <a:r>
                        <a:rPr lang="zh-CN" altLang="en-US" sz="1600" b="1" dirty="0">
                          <a:solidFill>
                            <a:srgbClr val="000000"/>
                          </a:solidFill>
                          <a:effectLst/>
                          <a:latin typeface="微软雅黑" panose="020B0503020204020204" pitchFamily="34" charset="-122"/>
                          <a:ea typeface="微软雅黑" panose="020B0503020204020204" pitchFamily="34" charset="-122"/>
                        </a:rPr>
                        <a:t>应用</a:t>
                      </a:r>
                      <a:r>
                        <a:rPr lang="zh-CN" altLang="en-US" sz="1600" b="1" dirty="0" smtClean="0">
                          <a:solidFill>
                            <a:srgbClr val="000000"/>
                          </a:solidFill>
                          <a:effectLst/>
                          <a:latin typeface="微软雅黑" panose="020B0503020204020204" pitchFamily="34" charset="-122"/>
                          <a:ea typeface="微软雅黑" panose="020B0503020204020204" pitchFamily="34" charset="-122"/>
                        </a:rPr>
                        <a:t>场合（多核）</a:t>
                      </a:r>
                      <a:endParaRPr lang="zh-CN" altLang="en-US" sz="16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latinLnBrk="0">
                        <a:spcAft>
                          <a:spcPts val="0"/>
                        </a:spcAft>
                      </a:pPr>
                      <a:r>
                        <a:rPr lang="zh-CN" altLang="en-US" sz="1600" b="1" dirty="0" smtClean="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互斥量</a:t>
                      </a:r>
                      <a:r>
                        <a:rPr lang="en-US" altLang="zh-CN" sz="1600" b="1"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or</a:t>
                      </a:r>
                      <a:r>
                        <a:rPr lang="zh-CN" altLang="en-US" sz="1600" b="1"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自旋锁</a:t>
                      </a:r>
                      <a:endPar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r>
              <a:tr h="276031">
                <a:tc>
                  <a:txBody>
                    <a:bodyPr/>
                    <a:lstStyle/>
                    <a:p>
                      <a:pPr algn="ctr" latinLnBrk="0">
                        <a:spcAft>
                          <a:spcPts val="0"/>
                        </a:spcAft>
                      </a:pPr>
                      <a:r>
                        <a:rPr lang="zh-CN" altLang="en-US" sz="1600" b="0" dirty="0" smtClean="0">
                          <a:solidFill>
                            <a:srgbClr val="000000"/>
                          </a:solidFill>
                          <a:effectLst/>
                          <a:latin typeface="微软雅黑" panose="020B0503020204020204" pitchFamily="34" charset="-122"/>
                          <a:ea typeface="微软雅黑" panose="020B0503020204020204" pitchFamily="34" charset="-122"/>
                        </a:rPr>
                        <a:t>临界区</a:t>
                      </a:r>
                      <a:r>
                        <a:rPr lang="zh-CN" altLang="en-US" sz="1600" b="0" dirty="0">
                          <a:solidFill>
                            <a:srgbClr val="000000"/>
                          </a:solidFill>
                          <a:effectLst/>
                          <a:latin typeface="微软雅黑" panose="020B0503020204020204" pitchFamily="34" charset="-122"/>
                          <a:ea typeface="微软雅黑" panose="020B0503020204020204" pitchFamily="34" charset="-122"/>
                        </a:rPr>
                        <a:t>执行时间较</a:t>
                      </a:r>
                      <a:r>
                        <a:rPr lang="zh-CN" altLang="en-US" sz="1600" b="0" dirty="0" smtClean="0">
                          <a:solidFill>
                            <a:srgbClr val="000000"/>
                          </a:solidFill>
                          <a:effectLst/>
                          <a:latin typeface="微软雅黑" panose="020B0503020204020204" pitchFamily="34" charset="-122"/>
                          <a:ea typeface="微软雅黑" panose="020B0503020204020204" pitchFamily="34" charset="-122"/>
                        </a:rPr>
                        <a:t>快</a:t>
                      </a:r>
                      <a:endParaRPr lang="zh-CN" altLang="en-US" sz="1600" b="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DD"/>
                    </a:solidFill>
                  </a:tcPr>
                </a:tc>
                <a:tc>
                  <a:txBody>
                    <a:bodyPr/>
                    <a:lstStyle/>
                    <a:p>
                      <a:pPr algn="ctr" latinLnBrk="0">
                        <a:spcAft>
                          <a:spcPts val="0"/>
                        </a:spcAft>
                      </a:pPr>
                      <a:r>
                        <a:rPr lang="zh-CN" altLang="en-US" sz="1600" b="0" dirty="0">
                          <a:solidFill>
                            <a:srgbClr val="000000"/>
                          </a:solidFill>
                          <a:effectLst/>
                          <a:latin typeface="微软雅黑" panose="020B0503020204020204" pitchFamily="34" charset="-122"/>
                          <a:ea typeface="微软雅黑" panose="020B0503020204020204" pitchFamily="34" charset="-122"/>
                        </a:rPr>
                        <a:t>优先选择自旋锁</a:t>
                      </a:r>
                      <a:endParaRPr lang="zh-CN" altLang="en-US" sz="1600" b="0" dirty="0">
                        <a:solidFill>
                          <a:srgbClr val="000000"/>
                        </a:solidFill>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DD"/>
                    </a:solidFill>
                  </a:tcPr>
                </a:tc>
              </a:tr>
              <a:tr h="276031">
                <a:tc>
                  <a:txBody>
                    <a:bodyPr/>
                    <a:lstStyle/>
                    <a:p>
                      <a:pPr algn="ctr" latinLnBrk="0">
                        <a:spcAft>
                          <a:spcPts val="0"/>
                        </a:spcAft>
                      </a:pPr>
                      <a:r>
                        <a:rPr lang="zh-CN" altLang="en-US" sz="1600" b="0" dirty="0" smtClean="0">
                          <a:solidFill>
                            <a:srgbClr val="000000"/>
                          </a:solidFill>
                          <a:effectLst/>
                          <a:latin typeface="微软雅黑" panose="020B0503020204020204" pitchFamily="34" charset="-122"/>
                          <a:ea typeface="微软雅黑" panose="020B0503020204020204" pitchFamily="34" charset="-122"/>
                        </a:rPr>
                        <a:t>临界区</a:t>
                      </a:r>
                      <a:r>
                        <a:rPr lang="zh-CN" altLang="en-US" sz="1600" b="0" dirty="0">
                          <a:solidFill>
                            <a:srgbClr val="000000"/>
                          </a:solidFill>
                          <a:effectLst/>
                          <a:latin typeface="微软雅黑" panose="020B0503020204020204" pitchFamily="34" charset="-122"/>
                          <a:ea typeface="微软雅黑" panose="020B0503020204020204" pitchFamily="34" charset="-122"/>
                        </a:rPr>
                        <a:t>执行时间较</a:t>
                      </a:r>
                      <a:r>
                        <a:rPr lang="zh-CN" altLang="en-US" sz="1600" b="0" dirty="0" smtClean="0">
                          <a:solidFill>
                            <a:srgbClr val="000000"/>
                          </a:solidFill>
                          <a:effectLst/>
                          <a:latin typeface="微软雅黑" panose="020B0503020204020204" pitchFamily="34" charset="-122"/>
                          <a:ea typeface="微软雅黑" panose="020B0503020204020204" pitchFamily="34" charset="-122"/>
                        </a:rPr>
                        <a:t>长</a:t>
                      </a:r>
                      <a:endParaRPr lang="zh-CN" altLang="en-US" sz="1600" b="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DD"/>
                    </a:solidFill>
                  </a:tcPr>
                </a:tc>
                <a:tc>
                  <a:txBody>
                    <a:bodyPr/>
                    <a:lstStyle/>
                    <a:p>
                      <a:pPr algn="ctr" latinLnBrk="0">
                        <a:spcAft>
                          <a:spcPts val="0"/>
                        </a:spcAft>
                      </a:pPr>
                      <a:r>
                        <a:rPr lang="zh-CN" altLang="en-US" sz="1600" b="0" dirty="0">
                          <a:solidFill>
                            <a:srgbClr val="000000"/>
                          </a:solidFill>
                          <a:effectLst/>
                          <a:latin typeface="微软雅黑" panose="020B0503020204020204" pitchFamily="34" charset="-122"/>
                          <a:ea typeface="微软雅黑" panose="020B0503020204020204" pitchFamily="34" charset="-122"/>
                        </a:rPr>
                        <a:t>优先</a:t>
                      </a:r>
                      <a:r>
                        <a:rPr lang="zh-CN" altLang="en-US" sz="1600" b="0" dirty="0" smtClean="0">
                          <a:solidFill>
                            <a:srgbClr val="000000"/>
                          </a:solidFill>
                          <a:effectLst/>
                          <a:latin typeface="微软雅黑" panose="020B0503020204020204" pitchFamily="34" charset="-122"/>
                          <a:ea typeface="微软雅黑" panose="020B0503020204020204" pitchFamily="34" charset="-122"/>
                        </a:rPr>
                        <a:t>选择互斥量</a:t>
                      </a:r>
                      <a:endParaRPr lang="zh-CN" altLang="en-US" sz="1600" b="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DD"/>
                    </a:solidFill>
                  </a:tcPr>
                </a:tc>
              </a:tr>
              <a:tr h="276031">
                <a:tc>
                  <a:txBody>
                    <a:bodyPr/>
                    <a:lstStyle/>
                    <a:p>
                      <a:pPr algn="ctr" latinLnBrk="0">
                        <a:spcAft>
                          <a:spcPts val="0"/>
                        </a:spcAft>
                      </a:pPr>
                      <a:r>
                        <a:rPr lang="zh-CN" altLang="en-US" sz="1600" b="0" dirty="0">
                          <a:solidFill>
                            <a:srgbClr val="000000"/>
                          </a:solidFill>
                          <a:effectLst/>
                          <a:latin typeface="微软雅黑" panose="020B0503020204020204" pitchFamily="34" charset="-122"/>
                          <a:ea typeface="微软雅黑" panose="020B0503020204020204" pitchFamily="34" charset="-122"/>
                        </a:rPr>
                        <a:t>临界区可能包含引起睡眠的代码</a:t>
                      </a:r>
                      <a:endParaRPr lang="zh-CN" altLang="en-US" sz="1600" b="0" dirty="0">
                        <a:solidFill>
                          <a:srgbClr val="000000"/>
                        </a:solidFill>
                        <a:effectLst/>
                        <a:latin typeface="微软雅黑" panose="020B0503020204020204" pitchFamily="34" charset="-122"/>
                        <a:ea typeface="微软雅黑"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DD"/>
                    </a:solidFill>
                  </a:tcPr>
                </a:tc>
                <a:tc>
                  <a:txBody>
                    <a:bodyPr/>
                    <a:lstStyle/>
                    <a:p>
                      <a:pPr algn="ctr" latinLnBrk="0">
                        <a:spcAft>
                          <a:spcPts val="0"/>
                        </a:spcAft>
                      </a:pPr>
                      <a:r>
                        <a:rPr lang="zh-CN" altLang="en-US" sz="1600" b="0" dirty="0">
                          <a:solidFill>
                            <a:srgbClr val="000000"/>
                          </a:solidFill>
                          <a:effectLst/>
                          <a:latin typeface="微软雅黑" panose="020B0503020204020204" pitchFamily="34" charset="-122"/>
                          <a:ea typeface="微软雅黑" panose="020B0503020204020204" pitchFamily="34" charset="-122"/>
                        </a:rPr>
                        <a:t>不能选自旋锁，可以</a:t>
                      </a:r>
                      <a:r>
                        <a:rPr lang="zh-CN" altLang="en-US" sz="1600" b="0" dirty="0" smtClean="0">
                          <a:solidFill>
                            <a:srgbClr val="000000"/>
                          </a:solidFill>
                          <a:effectLst/>
                          <a:latin typeface="微软雅黑" panose="020B0503020204020204" pitchFamily="34" charset="-122"/>
                          <a:ea typeface="微软雅黑" panose="020B0503020204020204" pitchFamily="34" charset="-122"/>
                        </a:rPr>
                        <a:t>选择互斥量</a:t>
                      </a:r>
                      <a:endParaRPr lang="zh-CN" altLang="en-US" sz="1600" b="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DD"/>
                    </a:solidFill>
                  </a:tcPr>
                </a:tc>
              </a:tr>
              <a:tr h="552061">
                <a:tc>
                  <a:txBody>
                    <a:bodyPr/>
                    <a:lstStyle/>
                    <a:p>
                      <a:pPr algn="ctr" latinLnBrk="0">
                        <a:spcAft>
                          <a:spcPts val="0"/>
                        </a:spcAft>
                      </a:pPr>
                      <a:r>
                        <a:rPr lang="zh-CN" altLang="en-US" sz="1600" b="0" dirty="0">
                          <a:solidFill>
                            <a:srgbClr val="000000"/>
                          </a:solidFill>
                          <a:effectLst/>
                          <a:latin typeface="微软雅黑" panose="020B0503020204020204" pitchFamily="34" charset="-122"/>
                          <a:ea typeface="微软雅黑" panose="020B0503020204020204" pitchFamily="34" charset="-122"/>
                        </a:rPr>
                        <a:t>临界区位于非进程上下文时</a:t>
                      </a:r>
                      <a:r>
                        <a:rPr lang="zh-CN" altLang="en-US" sz="1600" b="0" dirty="0" smtClean="0">
                          <a:solidFill>
                            <a:srgbClr val="000000"/>
                          </a:solidFill>
                          <a:effectLst/>
                          <a:latin typeface="微软雅黑" panose="020B0503020204020204" pitchFamily="34" charset="-122"/>
                          <a:ea typeface="微软雅黑" panose="020B0503020204020204" pitchFamily="34" charset="-122"/>
                        </a:rPr>
                        <a:t>，</a:t>
                      </a:r>
                      <a:endParaRPr lang="en-US" altLang="zh-CN" sz="1600" b="0" dirty="0" smtClean="0">
                        <a:solidFill>
                          <a:srgbClr val="000000"/>
                        </a:solidFill>
                        <a:effectLst/>
                        <a:latin typeface="微软雅黑" panose="020B0503020204020204" pitchFamily="34" charset="-122"/>
                        <a:ea typeface="微软雅黑" panose="020B0503020204020204" pitchFamily="34" charset="-122"/>
                      </a:endParaRPr>
                    </a:p>
                    <a:p>
                      <a:pPr algn="ctr" latinLnBrk="0">
                        <a:spcAft>
                          <a:spcPts val="0"/>
                        </a:spcAft>
                      </a:pPr>
                      <a:r>
                        <a:rPr lang="zh-CN" altLang="en-US" sz="1600" b="0" dirty="0" smtClean="0">
                          <a:solidFill>
                            <a:srgbClr val="000000"/>
                          </a:solidFill>
                          <a:effectLst/>
                          <a:latin typeface="微软雅黑" panose="020B0503020204020204" pitchFamily="34" charset="-122"/>
                          <a:ea typeface="微软雅黑" panose="020B0503020204020204" pitchFamily="34" charset="-122"/>
                        </a:rPr>
                        <a:t>此时</a:t>
                      </a:r>
                      <a:r>
                        <a:rPr lang="zh-CN" altLang="en-US" sz="1600" b="0" dirty="0">
                          <a:solidFill>
                            <a:srgbClr val="000000"/>
                          </a:solidFill>
                          <a:effectLst/>
                          <a:latin typeface="微软雅黑" panose="020B0503020204020204" pitchFamily="34" charset="-122"/>
                          <a:ea typeface="微软雅黑" panose="020B0503020204020204" pitchFamily="34" charset="-122"/>
                        </a:rPr>
                        <a:t>不能睡眠</a:t>
                      </a:r>
                      <a:endParaRPr lang="zh-CN" altLang="en-US" sz="1600" b="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DD"/>
                    </a:solidFill>
                  </a:tcPr>
                </a:tc>
                <a:tc>
                  <a:txBody>
                    <a:bodyPr/>
                    <a:lstStyle/>
                    <a:p>
                      <a:pPr algn="ctr" latinLnBrk="0">
                        <a:spcAft>
                          <a:spcPts val="0"/>
                        </a:spcAft>
                      </a:pPr>
                      <a:r>
                        <a:rPr lang="zh-CN" altLang="en-US" sz="1600" b="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优先选择自旋</a:t>
                      </a:r>
                      <a:r>
                        <a:rPr lang="zh-CN" altLang="en-US" sz="1600" b="0" dirty="0" smtClean="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锁，即使选择互斥量也只能用</a:t>
                      </a:r>
                      <a:r>
                        <a:rPr lang="en-US" sz="1600" b="0" dirty="0" err="1" smtClean="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down_trylock</a:t>
                      </a:r>
                      <a:r>
                        <a:rPr lang="zh-CN" altLang="en-US" sz="1600" b="0" dirty="0" smtClean="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非阻塞的方式</a:t>
                      </a:r>
                      <a:endParaRPr lang="zh-CN" altLang="en-US" sz="1600" b="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DD"/>
                    </a:solidFill>
                  </a:tcPr>
                </a:tc>
              </a:tr>
            </a:tbl>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060">
                                            <p:txEl>
                                              <p:pRg st="7" end="7"/>
                                            </p:txEl>
                                          </p:spTgt>
                                        </p:tgtEl>
                                        <p:attrNameLst>
                                          <p:attrName>style.visibility</p:attrName>
                                        </p:attrNameLst>
                                      </p:cBhvr>
                                      <p:to>
                                        <p:strVal val="visible"/>
                                      </p:to>
                                    </p:set>
                                    <p:animEffect transition="in" filter="fade">
                                      <p:cBhvr>
                                        <p:cTn id="7" dur="500"/>
                                        <p:tgtEl>
                                          <p:spTgt spid="45060">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46082"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6083"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内核模块开发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同步与互斥</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46084"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sym typeface="+mn-ea"/>
              </a:rPr>
              <a:t>互斥机制的选择</a:t>
            </a:r>
            <a:endParaRPr lang="zh-CN" altLang="en-US" kern="1200" dirty="0" smtClean="0">
              <a:solidFill>
                <a:schemeClr val="dk1"/>
              </a:solidFill>
              <a:latin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mn-cs"/>
                <a:sym typeface="+mn-ea"/>
              </a:rPr>
              <a:t>有哪些需要互斥的场景？</a:t>
            </a:r>
            <a:endParaRPr lang="zh-CN" altLang="en-US" kern="1200" dirty="0" smtClean="0">
              <a:solidFill>
                <a:schemeClr val="dk1"/>
              </a:solidFill>
              <a:latin typeface="微软雅黑" panose="020B0503020204020204" pitchFamily="34" charset="-122"/>
              <a:cs typeface="+mn-cs"/>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mn-cs"/>
                <a:sym typeface="+mn-ea"/>
              </a:rPr>
              <a:t>不同进程之间竞争临界资源</a:t>
            </a:r>
            <a:endParaRPr lang="zh-CN" altLang="en-US" kern="1200" dirty="0" smtClean="0">
              <a:solidFill>
                <a:schemeClr val="dk1"/>
              </a:solidFill>
              <a:latin typeface="微软雅黑" panose="020B0503020204020204" pitchFamily="34" charset="-122"/>
              <a:cs typeface="+mn-cs"/>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mn-cs"/>
                <a:sym typeface="+mn-ea"/>
              </a:rPr>
              <a:t>进程与中断下半部之间竞争临界资源</a:t>
            </a:r>
            <a:endParaRPr lang="zh-CN" altLang="en-US" kern="1200" dirty="0" smtClean="0">
              <a:solidFill>
                <a:schemeClr val="dk1"/>
              </a:solidFill>
              <a:latin typeface="微软雅黑" panose="020B0503020204020204" pitchFamily="34" charset="-122"/>
              <a:cs typeface="+mn-cs"/>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mn-cs"/>
                <a:sym typeface="+mn-ea"/>
              </a:rPr>
              <a:t>进程与中断上半部之间竞争临界资源</a:t>
            </a:r>
            <a:endParaRPr lang="zh-CN" altLang="en-US" kern="1200" dirty="0" smtClean="0">
              <a:solidFill>
                <a:schemeClr val="dk1"/>
              </a:solidFill>
              <a:latin typeface="微软雅黑" panose="020B0503020204020204" pitchFamily="34" charset="-122"/>
              <a:cs typeface="+mn-cs"/>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mn-cs"/>
                <a:sym typeface="+mn-ea"/>
              </a:rPr>
              <a:t>不同中断的下半部之间竞争临界资源</a:t>
            </a:r>
            <a:endParaRPr lang="zh-CN" altLang="en-US" kern="1200" dirty="0" smtClean="0">
              <a:solidFill>
                <a:schemeClr val="dk1"/>
              </a:solidFill>
              <a:latin typeface="微软雅黑" panose="020B0503020204020204" pitchFamily="34" charset="-122"/>
              <a:cs typeface="+mn-cs"/>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mn-cs"/>
                <a:sym typeface="+mn-ea"/>
              </a:rPr>
              <a:t>不同中断的上半部之间竞争临界资源</a:t>
            </a:r>
            <a:endParaRPr lang="zh-CN" altLang="en-US" kern="1200" dirty="0" smtClean="0">
              <a:solidFill>
                <a:schemeClr val="dk1"/>
              </a:solidFill>
              <a:latin typeface="微软雅黑" panose="020B0503020204020204" pitchFamily="34" charset="-122"/>
              <a:cs typeface="+mn-cs"/>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mn-cs"/>
                <a:sym typeface="+mn-ea"/>
              </a:rPr>
              <a:t>中断上半部与下半部之间竞争临界资源</a:t>
            </a:r>
            <a:endParaRPr lang="zh-CN" altLang="en-US" kern="1200" dirty="0" smtClean="0">
              <a:solidFill>
                <a:schemeClr val="dk1"/>
              </a:solidFill>
              <a:latin typeface="微软雅黑" panose="020B0503020204020204" pitchFamily="34" charset="-122"/>
              <a:cs typeface="+mn-cs"/>
              <a:sym typeface="+mn-ea"/>
            </a:endParaRPr>
          </a:p>
          <a:p>
            <a:pPr lvl="2" algn="l" defTabSz="914400" eaLnBrk="1" hangingPunct="1">
              <a:buClrTx/>
              <a:buSzTx/>
            </a:pPr>
            <a:endParaRPr lang="zh-CN" altLang="en-US" kern="1200" dirty="0" smtClean="0">
              <a:solidFill>
                <a:schemeClr val="dk1"/>
              </a:solidFill>
              <a:latin typeface="微软雅黑" panose="020B0503020204020204" pitchFamily="34" charset="-122"/>
              <a:cs typeface="+mn-cs"/>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46082"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6083"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内核模块开发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同步与互斥</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46084"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a:solidFill>
                  <a:schemeClr val="dk1"/>
                </a:solidFill>
                <a:latin typeface="微软雅黑" panose="020B0503020204020204" pitchFamily="34" charset="-122"/>
                <a:sym typeface="+mn-ea"/>
              </a:rPr>
              <a:t>互斥</a:t>
            </a:r>
            <a:r>
              <a:rPr lang="zh-CN" altLang="en-US" kern="1200" dirty="0">
                <a:solidFill>
                  <a:schemeClr val="dk1"/>
                </a:solidFill>
                <a:latin typeface="微软雅黑" panose="020B0503020204020204" pitchFamily="34" charset="-122"/>
                <a:sym typeface="+mn-ea"/>
              </a:rPr>
              <a:t>机制的选择</a:t>
            </a:r>
            <a:endParaRPr lang="zh-CN" altLang="en-US" kern="1200" dirty="0">
              <a:solidFill>
                <a:schemeClr val="dk1"/>
              </a:solidFill>
              <a:latin typeface="微软雅黑" panose="020B0503020204020204" pitchFamily="34" charset="-122"/>
              <a:sym typeface="+mn-ea"/>
            </a:endParaRPr>
          </a:p>
        </p:txBody>
      </p:sp>
      <p:graphicFrame>
        <p:nvGraphicFramePr>
          <p:cNvPr id="2" name="表格 1"/>
          <p:cNvGraphicFramePr>
            <a:graphicFrameLocks noGrp="1"/>
          </p:cNvGraphicFramePr>
          <p:nvPr/>
        </p:nvGraphicFramePr>
        <p:xfrm>
          <a:off x="251520" y="1900244"/>
          <a:ext cx="8640959" cy="3670916"/>
        </p:xfrm>
        <a:graphic>
          <a:graphicData uri="http://schemas.openxmlformats.org/drawingml/2006/table">
            <a:tbl>
              <a:tblPr firstRow="1" bandRow="1">
                <a:effectLst>
                  <a:reflection blurRad="6350" stA="50000" endA="300" endPos="38500" dist="50800" dir="5400000" sy="-100000" algn="bl" rotWithShape="0"/>
                </a:effectLst>
                <a:tableStyleId>{5C22544A-7EE6-4342-B048-85BDC9FD1C3A}</a:tableStyleId>
              </a:tblPr>
              <a:tblGrid>
                <a:gridCol w="1440159"/>
                <a:gridCol w="3232917"/>
                <a:gridCol w="3967883"/>
              </a:tblGrid>
              <a:tr h="355279">
                <a:tc>
                  <a:txBody>
                    <a:bodyPr/>
                    <a:lstStyle/>
                    <a:p>
                      <a:endParaRPr lang="zh-CN" altLang="en-US" sz="1600" b="1" dirty="0">
                        <a:solidFill>
                          <a:srgbClr val="000000"/>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zh-CN" altLang="en-US" sz="1600" dirty="0" smtClean="0">
                          <a:solidFill>
                            <a:srgbClr val="000000"/>
                          </a:solidFill>
                          <a:latin typeface="微软雅黑" panose="020B0503020204020204" pitchFamily="34" charset="-122"/>
                          <a:ea typeface="微软雅黑" panose="020B0503020204020204" pitchFamily="34" charset="-122"/>
                        </a:rPr>
                        <a:t>相同上下文</a:t>
                      </a:r>
                      <a:endParaRPr lang="zh-CN" altLang="en-US" sz="1600" dirty="0" smtClean="0">
                        <a:solidFill>
                          <a:srgbClr val="000000"/>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zh-CN" altLang="en-US" sz="1600" dirty="0" smtClean="0">
                          <a:solidFill>
                            <a:srgbClr val="000000"/>
                          </a:solidFill>
                          <a:latin typeface="微软雅黑" panose="020B0503020204020204" pitchFamily="34" charset="-122"/>
                          <a:ea typeface="微软雅黑" panose="020B0503020204020204" pitchFamily="34" charset="-122"/>
                        </a:rPr>
                        <a:t>不同上下文</a:t>
                      </a:r>
                      <a:endParaRPr lang="zh-CN" altLang="en-US" sz="1600" dirty="0" smtClean="0">
                        <a:solidFill>
                          <a:srgbClr val="000000"/>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r>
              <a:tr h="940864">
                <a:tc>
                  <a:txBody>
                    <a:bodyPr/>
                    <a:lstStyle/>
                    <a:p>
                      <a:r>
                        <a:rPr lang="zh-CN" altLang="en-US" sz="1600" b="1" dirty="0" smtClean="0">
                          <a:latin typeface="微软雅黑" panose="020B0503020204020204" pitchFamily="34" charset="-122"/>
                          <a:ea typeface="微软雅黑" panose="020B0503020204020204" pitchFamily="34" charset="-122"/>
                        </a:rPr>
                        <a:t>相同处理器</a:t>
                      </a:r>
                      <a:endParaRPr lang="zh-CN" altLang="en-US" sz="1600" b="1" dirty="0" smtClean="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thread</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互斥量</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thread</a:t>
                      </a:r>
                      <a:r>
                        <a:rPr lang="en-US" altLang="zh-CN" sz="1600" baseline="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&amp; </a:t>
                      </a:r>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softirq</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：屏蔽软中断</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softirq</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 &amp; </a:t>
                      </a:r>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hardirq</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：屏蔽本地中断</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thread &amp; </a:t>
                      </a:r>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hardirq</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：屏蔽本地中断</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42548">
                <a:tc>
                  <a:txBody>
                    <a:bodyPr/>
                    <a:lstStyle/>
                    <a:p>
                      <a:r>
                        <a:rPr lang="zh-CN" altLang="en-US" sz="1600" b="1" dirty="0" smtClean="0">
                          <a:latin typeface="微软雅黑" panose="020B0503020204020204" pitchFamily="34" charset="-122"/>
                          <a:ea typeface="微软雅黑" panose="020B0503020204020204" pitchFamily="34" charset="-122"/>
                        </a:rPr>
                        <a:t>不同处理器</a:t>
                      </a:r>
                      <a:endParaRPr lang="zh-CN" altLang="en-US" sz="1600" b="1" dirty="0" smtClean="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thread</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：互斥量、自旋锁</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softirq</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spin_lock_bh</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irq</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spin_lock_irqsave</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thread &amp; </a:t>
                      </a:r>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softirq</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spin_lock_bh</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softirq</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 &amp; </a:t>
                      </a:r>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hardirq</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spin_lock_irqsave</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thread &amp; </a:t>
                      </a:r>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hardirq</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spin_lock_irqsave</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06289">
                <a:tc gridSpan="3">
                  <a:txBody>
                    <a:bodyPr/>
                    <a:lstStyle/>
                    <a:p>
                      <a:r>
                        <a:rPr lang="zh-CN" altLang="en-US" sz="1600" b="0" dirty="0" smtClean="0">
                          <a:latin typeface="微软雅黑" panose="020B0503020204020204" pitchFamily="34" charset="-122"/>
                          <a:ea typeface="微软雅黑" panose="020B0503020204020204" pitchFamily="34" charset="-122"/>
                          <a:cs typeface="微软雅黑" panose="020B0503020204020204" pitchFamily="34" charset="-122"/>
                        </a:rPr>
                        <a:t>说明：</a:t>
                      </a:r>
                      <a:r>
                        <a:rPr lang="en-US" altLang="zh-CN" sz="1600" b="0" dirty="0" smtClean="0">
                          <a:latin typeface="微软雅黑" panose="020B0503020204020204" pitchFamily="34" charset="-122"/>
                          <a:ea typeface="微软雅黑" panose="020B0503020204020204" pitchFamily="34" charset="-122"/>
                          <a:cs typeface="微软雅黑" panose="020B0503020204020204" pitchFamily="34" charset="-122"/>
                        </a:rPr>
                        <a:t>	thread 	– </a:t>
                      </a:r>
                      <a:r>
                        <a:rPr lang="zh-CN" altLang="en-US" sz="1600" b="0" dirty="0" smtClean="0">
                          <a:latin typeface="微软雅黑" panose="020B0503020204020204" pitchFamily="34" charset="-122"/>
                          <a:ea typeface="微软雅黑" panose="020B0503020204020204" pitchFamily="34" charset="-122"/>
                          <a:cs typeface="微软雅黑" panose="020B0503020204020204" pitchFamily="34" charset="-122"/>
                        </a:rPr>
                        <a:t>进程上下文</a:t>
                      </a:r>
                      <a:endParaRPr lang="en-US" altLang="zh-CN" sz="1600" b="0" baseline="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b="0" baseline="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0" baseline="0" dirty="0" err="1" smtClean="0">
                          <a:latin typeface="微软雅黑" panose="020B0503020204020204" pitchFamily="34" charset="-122"/>
                          <a:ea typeface="微软雅黑" panose="020B0503020204020204" pitchFamily="34" charset="-122"/>
                          <a:cs typeface="微软雅黑" panose="020B0503020204020204" pitchFamily="34" charset="-122"/>
                        </a:rPr>
                        <a:t>irq</a:t>
                      </a:r>
                      <a:r>
                        <a:rPr lang="en-US" altLang="zh-CN" sz="1600" b="0" baseline="0" dirty="0" smtClean="0">
                          <a:latin typeface="微软雅黑" panose="020B0503020204020204" pitchFamily="34" charset="-122"/>
                          <a:ea typeface="微软雅黑" panose="020B0503020204020204" pitchFamily="34" charset="-122"/>
                          <a:cs typeface="微软雅黑" panose="020B0503020204020204" pitchFamily="34" charset="-122"/>
                        </a:rPr>
                        <a:t> 	– </a:t>
                      </a:r>
                      <a:r>
                        <a:rPr lang="zh-CN" altLang="en-US" sz="1600" b="0" baseline="0" dirty="0" smtClean="0">
                          <a:latin typeface="微软雅黑" panose="020B0503020204020204" pitchFamily="34" charset="-122"/>
                          <a:ea typeface="微软雅黑" panose="020B0503020204020204" pitchFamily="34" charset="-122"/>
                          <a:cs typeface="微软雅黑" panose="020B0503020204020204" pitchFamily="34" charset="-122"/>
                        </a:rPr>
                        <a:t>中断上下文（</a:t>
                      </a:r>
                      <a:r>
                        <a:rPr lang="en-US" altLang="zh-CN" sz="1600" b="0" baseline="0" dirty="0" smtClean="0">
                          <a:latin typeface="微软雅黑" panose="020B0503020204020204" pitchFamily="34" charset="-122"/>
                          <a:ea typeface="微软雅黑" panose="020B0503020204020204" pitchFamily="34" charset="-122"/>
                          <a:cs typeface="微软雅黑" panose="020B0503020204020204" pitchFamily="34" charset="-122"/>
                        </a:rPr>
                        <a:t>ISR</a:t>
                      </a:r>
                      <a:r>
                        <a:rPr lang="zh-CN" altLang="en-US" sz="1600" b="0" baseline="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b="0" baseline="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b="0" baseline="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0" baseline="0" dirty="0" err="1" smtClean="0">
                          <a:latin typeface="微软雅黑" panose="020B0503020204020204" pitchFamily="34" charset="-122"/>
                          <a:ea typeface="微软雅黑" panose="020B0503020204020204" pitchFamily="34" charset="-122"/>
                          <a:cs typeface="微软雅黑" panose="020B0503020204020204" pitchFamily="34" charset="-122"/>
                        </a:rPr>
                        <a:t>softirq</a:t>
                      </a:r>
                      <a:r>
                        <a:rPr lang="en-US" altLang="zh-CN" sz="1600" b="0" baseline="0" dirty="0" smtClean="0">
                          <a:latin typeface="微软雅黑" panose="020B0503020204020204" pitchFamily="34" charset="-122"/>
                          <a:ea typeface="微软雅黑" panose="020B0503020204020204" pitchFamily="34" charset="-122"/>
                          <a:cs typeface="微软雅黑" panose="020B0503020204020204" pitchFamily="34" charset="-122"/>
                        </a:rPr>
                        <a:t> 	– </a:t>
                      </a:r>
                      <a:r>
                        <a:rPr lang="zh-CN" altLang="en-US" sz="1600" b="0" baseline="0" dirty="0" smtClean="0">
                          <a:latin typeface="微软雅黑" panose="020B0503020204020204" pitchFamily="34" charset="-122"/>
                          <a:ea typeface="微软雅黑" panose="020B0503020204020204" pitchFamily="34" charset="-122"/>
                          <a:cs typeface="微软雅黑" panose="020B0503020204020204" pitchFamily="34" charset="-122"/>
                        </a:rPr>
                        <a:t>中断上下文（</a:t>
                      </a:r>
                      <a:r>
                        <a:rPr lang="en-US" altLang="zh-CN" sz="1600" b="0" baseline="0" dirty="0" err="1" smtClean="0">
                          <a:latin typeface="微软雅黑" panose="020B0503020204020204" pitchFamily="34" charset="-122"/>
                          <a:ea typeface="微软雅黑" panose="020B0503020204020204" pitchFamily="34" charset="-122"/>
                          <a:cs typeface="微软雅黑" panose="020B0503020204020204" pitchFamily="34" charset="-122"/>
                        </a:rPr>
                        <a:t>softirq</a:t>
                      </a:r>
                      <a:r>
                        <a:rPr lang="en-US" altLang="zh-CN" sz="1600" b="0" baseline="0"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0" baseline="0" dirty="0" err="1" smtClean="0">
                          <a:latin typeface="微软雅黑" panose="020B0503020204020204" pitchFamily="34" charset="-122"/>
                          <a:ea typeface="微软雅黑" panose="020B0503020204020204" pitchFamily="34" charset="-122"/>
                          <a:cs typeface="微软雅黑" panose="020B0503020204020204" pitchFamily="34" charset="-122"/>
                        </a:rPr>
                        <a:t>tasklet</a:t>
                      </a:r>
                      <a:r>
                        <a:rPr lang="zh-CN" altLang="en-US" sz="1600" b="0" baseline="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46082"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6083"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内核模块开发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同步</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与互斥</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46084"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完成量</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场景</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一</a:t>
            </a:r>
            <a:r>
              <a:rPr lang="zh-CN" altLang="en-US" kern="1200" dirty="0">
                <a:solidFill>
                  <a:schemeClr val="dk1"/>
                </a:solidFill>
                <a:latin typeface="微软雅黑" panose="020B0503020204020204" pitchFamily="34" charset="-122"/>
                <a:cs typeface="微软雅黑" panose="020B0503020204020204" pitchFamily="34" charset="-122"/>
                <a:sym typeface="+mn-ea"/>
              </a:rPr>
              <a:t>个线程告诉其他线程某个工作已经完成（或某个</a:t>
            </a:r>
            <a:r>
              <a:rPr lang="zh-CN" altLang="en-US" kern="1200" dirty="0">
                <a:solidFill>
                  <a:schemeClr val="dk1"/>
                </a:solidFill>
                <a:latin typeface="微软雅黑" panose="020B0503020204020204" pitchFamily="34" charset="-122"/>
                <a:cs typeface="微软雅黑" panose="020B0503020204020204" pitchFamily="34" charset="-122"/>
                <a:sym typeface="+mn-ea"/>
              </a:rPr>
              <a:t>事件</a:t>
            </a:r>
            <a:r>
              <a:rPr lang="zh-CN" altLang="en-US" kern="1200" dirty="0">
                <a:solidFill>
                  <a:schemeClr val="dk1"/>
                </a:solidFill>
                <a:latin typeface="微软雅黑" panose="020B0503020204020204" pitchFamily="34" charset="-122"/>
                <a:cs typeface="微软雅黑" panose="020B0503020204020204" pitchFamily="34" charset="-122"/>
                <a:sym typeface="+mn-ea"/>
              </a:rPr>
              <a:t>发生）</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一个（或多个）线程挂起在完成变量上，等待完成通告</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一个线程在完成工作后，发出完成通告</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原理</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基于</a:t>
            </a:r>
            <a:r>
              <a:rPr lang="zh-CN" altLang="en-US" kern="1200" dirty="0">
                <a:solidFill>
                  <a:schemeClr val="dk1"/>
                </a:solidFill>
                <a:latin typeface="微软雅黑" panose="020B0503020204020204" pitchFamily="34" charset="-122"/>
                <a:cs typeface="微软雅黑" panose="020B0503020204020204" pitchFamily="34" charset="-122"/>
                <a:sym typeface="+mn-ea"/>
              </a:rPr>
              <a:t>work_queue</a:t>
            </a:r>
            <a:r>
              <a:rPr lang="zh-CN" altLang="en-US" kern="1200" dirty="0">
                <a:solidFill>
                  <a:schemeClr val="dk1"/>
                </a:solidFill>
                <a:latin typeface="微软雅黑" panose="020B0503020204020204" pitchFamily="34" charset="-122"/>
                <a:cs typeface="微软雅黑" panose="020B0503020204020204" pitchFamily="34" charset="-122"/>
                <a:sym typeface="+mn-ea"/>
              </a:rPr>
              <a:t>实现</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计数</a:t>
            </a:r>
            <a:r>
              <a:rPr lang="zh-CN" altLang="en-US" kern="1200" dirty="0">
                <a:solidFill>
                  <a:schemeClr val="dk1"/>
                </a:solidFill>
                <a:latin typeface="微软雅黑" panose="020B0503020204020204" pitchFamily="34" charset="-122"/>
                <a:cs typeface="微软雅黑" panose="020B0503020204020204" pitchFamily="34" charset="-122"/>
                <a:sym typeface="+mn-ea"/>
              </a:rPr>
              <a:t>值</a:t>
            </a:r>
            <a:r>
              <a:rPr lang="zh-CN" altLang="en-US" kern="1200" dirty="0">
                <a:solidFill>
                  <a:schemeClr val="dk1"/>
                </a:solidFill>
                <a:latin typeface="微软雅黑" panose="020B0503020204020204" pitchFamily="34" charset="-122"/>
                <a:cs typeface="微软雅黑" panose="020B0503020204020204" pitchFamily="34" charset="-122"/>
                <a:sym typeface="+mn-ea"/>
              </a:rPr>
              <a:t>done</a:t>
            </a:r>
            <a:r>
              <a:rPr lang="zh-CN" altLang="en-US" kern="1200" dirty="0">
                <a:solidFill>
                  <a:schemeClr val="dk1"/>
                </a:solidFill>
                <a:latin typeface="微软雅黑" panose="020B0503020204020204" pitchFamily="34" charset="-122"/>
                <a:cs typeface="微软雅黑" panose="020B0503020204020204" pitchFamily="34" charset="-122"/>
                <a:sym typeface="+mn-ea"/>
              </a:rPr>
              <a:t>来表示完成的次数</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p:txBody>
      </p:sp>
      <p:pic>
        <p:nvPicPr>
          <p:cNvPr id="327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7865" y="3356992"/>
            <a:ext cx="2802607" cy="280260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084">
                                            <p:txEl>
                                              <p:pRg st="2" end="2"/>
                                            </p:txEl>
                                          </p:spTgt>
                                        </p:tgtEl>
                                        <p:attrNameLst>
                                          <p:attrName>style.visibility</p:attrName>
                                        </p:attrNameLst>
                                      </p:cBhvr>
                                      <p:to>
                                        <p:strVal val="visible"/>
                                      </p:to>
                                    </p:set>
                                    <p:animEffect transition="in" filter="fade">
                                      <p:cBhvr>
                                        <p:cTn id="7" dur="500"/>
                                        <p:tgtEl>
                                          <p:spTgt spid="4608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6084">
                                            <p:txEl>
                                              <p:pRg st="3" end="3"/>
                                            </p:txEl>
                                          </p:spTgt>
                                        </p:tgtEl>
                                        <p:attrNameLst>
                                          <p:attrName>style.visibility</p:attrName>
                                        </p:attrNameLst>
                                      </p:cBhvr>
                                      <p:to>
                                        <p:strVal val="visible"/>
                                      </p:to>
                                    </p:set>
                                    <p:animEffect transition="in" filter="fade">
                                      <p:cBhvr>
                                        <p:cTn id="10" dur="500"/>
                                        <p:tgtEl>
                                          <p:spTgt spid="4608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6084">
                                            <p:txEl>
                                              <p:pRg st="4" end="4"/>
                                            </p:txEl>
                                          </p:spTgt>
                                        </p:tgtEl>
                                        <p:attrNameLst>
                                          <p:attrName>style.visibility</p:attrName>
                                        </p:attrNameLst>
                                      </p:cBhvr>
                                      <p:to>
                                        <p:strVal val="visible"/>
                                      </p:to>
                                    </p:set>
                                    <p:animEffect transition="in" filter="fade">
                                      <p:cBhvr>
                                        <p:cTn id="13" dur="500"/>
                                        <p:tgtEl>
                                          <p:spTgt spid="46084">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6084">
                                            <p:txEl>
                                              <p:pRg st="5" end="5"/>
                                            </p:txEl>
                                          </p:spTgt>
                                        </p:tgtEl>
                                        <p:attrNameLst>
                                          <p:attrName>style.visibility</p:attrName>
                                        </p:attrNameLst>
                                      </p:cBhvr>
                                      <p:to>
                                        <p:strVal val="visible"/>
                                      </p:to>
                                    </p:set>
                                    <p:animEffect transition="in" filter="fade">
                                      <p:cBhvr>
                                        <p:cTn id="18" dur="500"/>
                                        <p:tgtEl>
                                          <p:spTgt spid="46084">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6084">
                                            <p:txEl>
                                              <p:pRg st="6" end="6"/>
                                            </p:txEl>
                                          </p:spTgt>
                                        </p:tgtEl>
                                        <p:attrNameLst>
                                          <p:attrName>style.visibility</p:attrName>
                                        </p:attrNameLst>
                                      </p:cBhvr>
                                      <p:to>
                                        <p:strVal val="visible"/>
                                      </p:to>
                                    </p:set>
                                    <p:animEffect transition="in" filter="fade">
                                      <p:cBhvr>
                                        <p:cTn id="21" dur="500"/>
                                        <p:tgtEl>
                                          <p:spTgt spid="46084">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6084">
                                            <p:txEl>
                                              <p:pRg st="7" end="7"/>
                                            </p:txEl>
                                          </p:spTgt>
                                        </p:tgtEl>
                                        <p:attrNameLst>
                                          <p:attrName>style.visibility</p:attrName>
                                        </p:attrNameLst>
                                      </p:cBhvr>
                                      <p:to>
                                        <p:strVal val="visible"/>
                                      </p:to>
                                    </p:set>
                                    <p:animEffect transition="in" filter="fade">
                                      <p:cBhvr>
                                        <p:cTn id="24" dur="500"/>
                                        <p:tgtEl>
                                          <p:spTgt spid="4608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46082"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6083"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内核模块开发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同步与互斥</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46084"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完成量</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使用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初始化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静态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&amp;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动态</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等待事件完成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wait_for_completion</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发出完成通告</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complete</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 done</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值加</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1</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，唤醒一个等待线程</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complete_all</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done</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值设为很大的正数，唤醒所有等待线程</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完成变量的状态会保持</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接口</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COMPLETION_INITIALIZER/</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init_completion</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wait_for_completion</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/complete/</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complete_all</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wait_for_completion_timeout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try_wait_for_completion</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084">
                                            <p:txEl>
                                              <p:pRg st="2" end="2"/>
                                            </p:txEl>
                                          </p:spTgt>
                                        </p:tgtEl>
                                        <p:attrNameLst>
                                          <p:attrName>style.visibility</p:attrName>
                                        </p:attrNameLst>
                                      </p:cBhvr>
                                      <p:to>
                                        <p:strVal val="visible"/>
                                      </p:to>
                                    </p:set>
                                    <p:animEffect transition="in" filter="fade">
                                      <p:cBhvr>
                                        <p:cTn id="7" dur="500"/>
                                        <p:tgtEl>
                                          <p:spTgt spid="4608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084">
                                            <p:txEl>
                                              <p:pRg st="3" end="3"/>
                                            </p:txEl>
                                          </p:spTgt>
                                        </p:tgtEl>
                                        <p:attrNameLst>
                                          <p:attrName>style.visibility</p:attrName>
                                        </p:attrNameLst>
                                      </p:cBhvr>
                                      <p:to>
                                        <p:strVal val="visible"/>
                                      </p:to>
                                    </p:set>
                                    <p:animEffect transition="in" filter="fade">
                                      <p:cBhvr>
                                        <p:cTn id="12" dur="500"/>
                                        <p:tgtEl>
                                          <p:spTgt spid="4608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084">
                                            <p:txEl>
                                              <p:pRg st="4" end="4"/>
                                            </p:txEl>
                                          </p:spTgt>
                                        </p:tgtEl>
                                        <p:attrNameLst>
                                          <p:attrName>style.visibility</p:attrName>
                                        </p:attrNameLst>
                                      </p:cBhvr>
                                      <p:to>
                                        <p:strVal val="visible"/>
                                      </p:to>
                                    </p:set>
                                    <p:animEffect transition="in" filter="fade">
                                      <p:cBhvr>
                                        <p:cTn id="17" dur="500"/>
                                        <p:tgtEl>
                                          <p:spTgt spid="46084">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6084">
                                            <p:txEl>
                                              <p:pRg st="5" end="5"/>
                                            </p:txEl>
                                          </p:spTgt>
                                        </p:tgtEl>
                                        <p:attrNameLst>
                                          <p:attrName>style.visibility</p:attrName>
                                        </p:attrNameLst>
                                      </p:cBhvr>
                                      <p:to>
                                        <p:strVal val="visible"/>
                                      </p:to>
                                    </p:set>
                                    <p:animEffect transition="in" filter="fade">
                                      <p:cBhvr>
                                        <p:cTn id="20" dur="500"/>
                                        <p:tgtEl>
                                          <p:spTgt spid="46084">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6084">
                                            <p:txEl>
                                              <p:pRg st="6" end="6"/>
                                            </p:txEl>
                                          </p:spTgt>
                                        </p:tgtEl>
                                        <p:attrNameLst>
                                          <p:attrName>style.visibility</p:attrName>
                                        </p:attrNameLst>
                                      </p:cBhvr>
                                      <p:to>
                                        <p:strVal val="visible"/>
                                      </p:to>
                                    </p:set>
                                    <p:animEffect transition="in" filter="fade">
                                      <p:cBhvr>
                                        <p:cTn id="23" dur="500"/>
                                        <p:tgtEl>
                                          <p:spTgt spid="46084">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6084">
                                            <p:txEl>
                                              <p:pRg st="7" end="7"/>
                                            </p:txEl>
                                          </p:spTgt>
                                        </p:tgtEl>
                                        <p:attrNameLst>
                                          <p:attrName>style.visibility</p:attrName>
                                        </p:attrNameLst>
                                      </p:cBhvr>
                                      <p:to>
                                        <p:strVal val="visible"/>
                                      </p:to>
                                    </p:set>
                                    <p:animEffect transition="in" filter="fade">
                                      <p:cBhvr>
                                        <p:cTn id="28" dur="500"/>
                                        <p:tgtEl>
                                          <p:spTgt spid="46084">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6084">
                                            <p:txEl>
                                              <p:pRg st="8" end="8"/>
                                            </p:txEl>
                                          </p:spTgt>
                                        </p:tgtEl>
                                        <p:attrNameLst>
                                          <p:attrName>style.visibility</p:attrName>
                                        </p:attrNameLst>
                                      </p:cBhvr>
                                      <p:to>
                                        <p:strVal val="visible"/>
                                      </p:to>
                                    </p:set>
                                    <p:animEffect transition="in" filter="fade">
                                      <p:cBhvr>
                                        <p:cTn id="33" dur="500"/>
                                        <p:tgtEl>
                                          <p:spTgt spid="4608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6084">
                                            <p:txEl>
                                              <p:pRg st="9" end="9"/>
                                            </p:txEl>
                                          </p:spTgt>
                                        </p:tgtEl>
                                        <p:attrNameLst>
                                          <p:attrName>style.visibility</p:attrName>
                                        </p:attrNameLst>
                                      </p:cBhvr>
                                      <p:to>
                                        <p:strVal val="visible"/>
                                      </p:to>
                                    </p:set>
                                    <p:animEffect transition="in" filter="fade">
                                      <p:cBhvr>
                                        <p:cTn id="36" dur="500"/>
                                        <p:tgtEl>
                                          <p:spTgt spid="4608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6084">
                                            <p:txEl>
                                              <p:pRg st="10" end="10"/>
                                            </p:txEl>
                                          </p:spTgt>
                                        </p:tgtEl>
                                        <p:attrNameLst>
                                          <p:attrName>style.visibility</p:attrName>
                                        </p:attrNameLst>
                                      </p:cBhvr>
                                      <p:to>
                                        <p:strVal val="visible"/>
                                      </p:to>
                                    </p:set>
                                    <p:animEffect transition="in" filter="fade">
                                      <p:cBhvr>
                                        <p:cTn id="39" dur="500"/>
                                        <p:tgtEl>
                                          <p:spTgt spid="4608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6084">
                                            <p:txEl>
                                              <p:pRg st="11" end="11"/>
                                            </p:txEl>
                                          </p:spTgt>
                                        </p:tgtEl>
                                        <p:attrNameLst>
                                          <p:attrName>style.visibility</p:attrName>
                                        </p:attrNameLst>
                                      </p:cBhvr>
                                      <p:to>
                                        <p:strVal val="visible"/>
                                      </p:to>
                                    </p:set>
                                    <p:animEffect transition="in" filter="fade">
                                      <p:cBhvr>
                                        <p:cTn id="42" dur="500"/>
                                        <p:tgtEl>
                                          <p:spTgt spid="4608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122" name="Rectangle 5"/>
          <p:cNvSpPr>
            <a:spLocks noGrp="1" noChangeArrowheads="1"/>
          </p:cNvSpPr>
          <p:nvPr>
            <p:ph type="body" idx="4294967295"/>
            <p:custDataLst>
              <p:tags r:id="rId3"/>
            </p:custDataLst>
          </p:nvPr>
        </p:nvSpPr>
        <p:spPr>
          <a:xfrm>
            <a:off x="3441402" y="2694657"/>
            <a:ext cx="2588618" cy="2822575"/>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marL="294005" lvl="0" indent="-294005" algn="l" defTabSz="784225" eaLnBrk="1" hangingPunct="1">
              <a:lnSpc>
                <a:spcPct val="135000"/>
              </a:lnSpc>
              <a:buSzTx/>
              <a:buFontTx/>
              <a:buNone/>
            </a:pPr>
            <a:r>
              <a:rPr lang="en-US" altLang="zh-CN" sz="2100" kern="1200" dirty="0" err="1" smtClean="0">
                <a:solidFill>
                  <a:schemeClr val="dk1"/>
                </a:solidFill>
                <a:latin typeface="微软雅黑" panose="020B0503020204020204" pitchFamily="34" charset="-122"/>
                <a:sym typeface="+mn-ea"/>
              </a:rPr>
              <a:t>netlink</a:t>
            </a:r>
            <a:endParaRPr lang="en-US" altLang="zh-CN" sz="2100" kern="1200" dirty="0" err="1" smtClean="0">
              <a:solidFill>
                <a:schemeClr val="dk1"/>
              </a:solidFill>
              <a:latin typeface="微软雅黑" panose="020B0503020204020204" pitchFamily="34" charset="-122"/>
              <a:sym typeface="+mn-ea"/>
            </a:endParaRPr>
          </a:p>
          <a:p>
            <a:pPr marL="294005" lvl="0" indent="-294005" algn="l" defTabSz="784225" eaLnBrk="1" hangingPunct="1">
              <a:lnSpc>
                <a:spcPct val="135000"/>
              </a:lnSpc>
              <a:buSzTx/>
              <a:buFontTx/>
              <a:buNone/>
            </a:pPr>
            <a:r>
              <a:rPr lang="en-US" altLang="zh-CN" sz="2100" kern="1200" dirty="0" err="1" smtClean="0">
                <a:solidFill>
                  <a:schemeClr val="dk1"/>
                </a:solidFill>
                <a:latin typeface="微软雅黑" panose="020B0503020204020204" pitchFamily="34" charset="-122"/>
                <a:sym typeface="+mn-ea"/>
              </a:rPr>
              <a:t>procfs</a:t>
            </a:r>
            <a:endParaRPr lang="en-US" altLang="zh-CN" sz="2100" kern="1200" dirty="0" err="1" smtClean="0">
              <a:solidFill>
                <a:schemeClr val="dk1"/>
              </a:solidFill>
              <a:latin typeface="微软雅黑" panose="020B0503020204020204" pitchFamily="34" charset="-122"/>
              <a:sym typeface="+mn-ea"/>
            </a:endParaRPr>
          </a:p>
        </p:txBody>
      </p:sp>
      <p:sp>
        <p:nvSpPr>
          <p:cNvPr id="5123" name="Rectangle 6"/>
          <p:cNvSpPr>
            <a:spLocks noChangeArrowheads="1"/>
          </p:cNvSpPr>
          <p:nvPr>
            <p:custDataLst>
              <p:tags r:id="rId4"/>
            </p:custDataLst>
          </p:nvPr>
        </p:nvSpPr>
        <p:spPr bwMode="auto">
          <a:xfrm>
            <a:off x="3131840" y="2910557"/>
            <a:ext cx="193675" cy="193675"/>
          </a:xfrm>
          <a:prstGeom prst="rect">
            <a:avLst/>
          </a:prstGeom>
          <a:solidFill>
            <a:srgbClr val="8000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sp>
        <p:nvSpPr>
          <p:cNvPr id="5124" name="Rectangle 7"/>
          <p:cNvSpPr>
            <a:spLocks noChangeArrowheads="1"/>
          </p:cNvSpPr>
          <p:nvPr>
            <p:custDataLst>
              <p:tags r:id="rId5"/>
            </p:custDataLst>
          </p:nvPr>
        </p:nvSpPr>
        <p:spPr bwMode="auto">
          <a:xfrm>
            <a:off x="3131840" y="3396332"/>
            <a:ext cx="193675" cy="193675"/>
          </a:xfrm>
          <a:prstGeom prst="rect">
            <a:avLst/>
          </a:prstGeom>
          <a:solidFill>
            <a:srgbClr val="FF99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pic>
        <p:nvPicPr>
          <p:cNvPr id="13317" name="Picture 5"/>
          <p:cNvPicPr>
            <a:picLocks noChangeAspect="1" noChangeArrowheads="1"/>
          </p:cNvPicPr>
          <p:nvPr>
            <p:custDataLst>
              <p:tags r:id="rId6"/>
            </p:custDataLst>
          </p:nvPr>
        </p:nvPicPr>
        <p:blipFill>
          <a:blip r:embed="rId7">
            <a:extLst>
              <a:ext uri="{28A0092B-C50C-407E-A947-70E740481C1C}">
                <a14:useLocalDpi xmlns:a14="http://schemas.microsoft.com/office/drawing/2010/main" val="0"/>
              </a:ext>
            </a:extLst>
          </a:blip>
          <a:srcRect/>
          <a:stretch>
            <a:fillRect/>
          </a:stretch>
        </p:blipFill>
        <p:spPr bwMode="auto">
          <a:xfrm>
            <a:off x="1783147" y="1624591"/>
            <a:ext cx="5453149" cy="1116568"/>
          </a:xfrm>
          <a:prstGeom prst="rect">
            <a:avLst/>
          </a:prstGeom>
          <a:noFill/>
          <a:ln>
            <a:noFill/>
          </a:ln>
          <a:effectLst>
            <a:glow rad="139700">
              <a:schemeClr val="accent5">
                <a:satMod val="175000"/>
                <a:alpha val="40000"/>
              </a:schemeClr>
            </a:glow>
            <a:outerShdw dist="35921" dir="2700000" algn="ctr" rotWithShape="0">
              <a:schemeClr val="l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8"/>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4710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710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sym typeface="+mn-ea"/>
              </a:rPr>
              <a:t>内核与用户空间通讯</a:t>
            </a:r>
            <a:endParaRPr lang="zh-CN" altLang="en-US" kern="1200" dirty="0" smtClean="0">
              <a:solidFill>
                <a:schemeClr val="accent1"/>
              </a:solidFill>
              <a:latin typeface="微软雅黑" panose="020B0503020204020204" pitchFamily="34" charset="-122"/>
              <a:sym typeface="+mn-ea"/>
            </a:endParaRPr>
          </a:p>
        </p:txBody>
      </p:sp>
      <p:sp>
        <p:nvSpPr>
          <p:cNvPr id="4710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为什么需要通讯？</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有哪些通讯机制？</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系统调用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netlink</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procfs</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等</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ioctl</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使用限制</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只能用于进程上下文中</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3482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73916" y="2924944"/>
            <a:ext cx="4141046" cy="26009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4710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710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内核与用户空间通讯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netlink</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4710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Netlink</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的</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特点</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不能用于主机间通讯</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双向传输，异步通信</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用户空间中使用标准</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socket API</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内核空间中使用专门的</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API</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支持多播</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可由内核端发起通信</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支持</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32</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种消息类型</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4710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710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内核与用户空间通讯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netlink</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4710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Netlink</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的使用</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报文格式</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Netlink</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头部</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Family</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头部：由各个</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Netlink</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消息自行定义</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Attr</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头部：</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TLV</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p:txBody>
      </p:sp>
      <p:pic>
        <p:nvPicPr>
          <p:cNvPr id="11266" name="Picture 2"/>
          <p:cNvPicPr>
            <a:picLocks noChangeAspect="1" noChangeArrowheads="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2627784" y="518215"/>
            <a:ext cx="6171950" cy="1830663"/>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p:cNvPicPr>
            <a:picLocks noChangeAspect="1" noChangeArrowheads="1"/>
          </p:cNvPicPr>
          <p:nvPr>
            <p:custDataLst>
              <p:tags r:id="rId7"/>
            </p:custDataLst>
          </p:nvPr>
        </p:nvPicPr>
        <p:blipFill>
          <a:blip r:embed="rId8">
            <a:extLst>
              <a:ext uri="{28A0092B-C50C-407E-A947-70E740481C1C}">
                <a14:useLocalDpi xmlns:a14="http://schemas.microsoft.com/office/drawing/2010/main" val="0"/>
              </a:ext>
            </a:extLst>
          </a:blip>
          <a:srcRect/>
          <a:stretch>
            <a:fillRect/>
          </a:stretch>
        </p:blipFill>
        <p:spPr bwMode="auto">
          <a:xfrm>
            <a:off x="3635896" y="2780928"/>
            <a:ext cx="5163839" cy="3475424"/>
          </a:xfrm>
          <a:prstGeom prst="rect">
            <a:avLst/>
          </a:prstGeom>
          <a:noFill/>
          <a:ln>
            <a:noFill/>
          </a:ln>
          <a:effectLst>
            <a:outerShdw dist="35921" dir="2700000" algn="ctr" rotWithShape="0">
              <a:schemeClr val="lt2"/>
            </a:outerShdw>
            <a:reflection blurRad="6350" stA="50000" endA="300" endPos="38500" dist="508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custDataLst>
              <p:tags r:id="rId9"/>
            </p:custDataLst>
          </p:nvPr>
        </p:nvPicPr>
        <p:blipFill>
          <a:blip r:embed="rId10">
            <a:extLst>
              <a:ext uri="{28A0092B-C50C-407E-A947-70E740481C1C}">
                <a14:useLocalDpi xmlns:a14="http://schemas.microsoft.com/office/drawing/2010/main" val="0"/>
              </a:ext>
            </a:extLst>
          </a:blip>
          <a:srcRect/>
          <a:stretch>
            <a:fillRect/>
          </a:stretch>
        </p:blipFill>
        <p:spPr bwMode="auto">
          <a:xfrm>
            <a:off x="251520" y="4598424"/>
            <a:ext cx="5688632" cy="1062823"/>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108">
                                            <p:txEl>
                                              <p:pRg st="1" end="1"/>
                                            </p:txEl>
                                          </p:spTgt>
                                        </p:tgtEl>
                                        <p:attrNameLst>
                                          <p:attrName>style.visibility</p:attrName>
                                        </p:attrNameLst>
                                      </p:cBhvr>
                                      <p:to>
                                        <p:strVal val="visible"/>
                                      </p:to>
                                    </p:set>
                                    <p:animEffect transition="in" filter="fade">
                                      <p:cBhvr>
                                        <p:cTn id="7" dur="500"/>
                                        <p:tgtEl>
                                          <p:spTgt spid="4710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7108">
                                            <p:txEl>
                                              <p:pRg st="2" end="2"/>
                                            </p:txEl>
                                          </p:spTgt>
                                        </p:tgtEl>
                                        <p:attrNameLst>
                                          <p:attrName>style.visibility</p:attrName>
                                        </p:attrNameLst>
                                      </p:cBhvr>
                                      <p:to>
                                        <p:strVal val="visible"/>
                                      </p:to>
                                    </p:set>
                                    <p:animEffect transition="in" filter="fade">
                                      <p:cBhvr>
                                        <p:cTn id="10" dur="500"/>
                                        <p:tgtEl>
                                          <p:spTgt spid="4710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7108">
                                            <p:txEl>
                                              <p:pRg st="3" end="3"/>
                                            </p:txEl>
                                          </p:spTgt>
                                        </p:tgtEl>
                                        <p:attrNameLst>
                                          <p:attrName>style.visibility</p:attrName>
                                        </p:attrNameLst>
                                      </p:cBhvr>
                                      <p:to>
                                        <p:strVal val="visible"/>
                                      </p:to>
                                    </p:set>
                                    <p:animEffect transition="in" filter="fade">
                                      <p:cBhvr>
                                        <p:cTn id="13" dur="500"/>
                                        <p:tgtEl>
                                          <p:spTgt spid="47108">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7108">
                                            <p:txEl>
                                              <p:pRg st="4" end="4"/>
                                            </p:txEl>
                                          </p:spTgt>
                                        </p:tgtEl>
                                        <p:attrNameLst>
                                          <p:attrName>style.visibility</p:attrName>
                                        </p:attrNameLst>
                                      </p:cBhvr>
                                      <p:to>
                                        <p:strVal val="visible"/>
                                      </p:to>
                                    </p:set>
                                    <p:animEffect transition="in" filter="fade">
                                      <p:cBhvr>
                                        <p:cTn id="16" dur="500"/>
                                        <p:tgtEl>
                                          <p:spTgt spid="47108">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338"/>
                                        </p:tgtEl>
                                        <p:attrNameLst>
                                          <p:attrName>style.visibility</p:attrName>
                                        </p:attrNameLst>
                                      </p:cBhvr>
                                      <p:to>
                                        <p:strVal val="visible"/>
                                      </p:to>
                                    </p:set>
                                    <p:animEffect transition="in" filter="fade">
                                      <p:cBhvr>
                                        <p:cTn id="19" dur="500"/>
                                        <p:tgtEl>
                                          <p:spTgt spid="1433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266"/>
                                        </p:tgtEl>
                                        <p:attrNameLst>
                                          <p:attrName>style.visibility</p:attrName>
                                        </p:attrNameLst>
                                      </p:cBhvr>
                                      <p:to>
                                        <p:strVal val="visible"/>
                                      </p:to>
                                    </p:set>
                                    <p:animEffect transition="in" filter="fade">
                                      <p:cBhvr>
                                        <p:cTn id="24" dur="500"/>
                                        <p:tgtEl>
                                          <p:spTgt spid="1126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1267"/>
                                        </p:tgtEl>
                                        <p:attrNameLst>
                                          <p:attrName>style.visibility</p:attrName>
                                        </p:attrNameLst>
                                      </p:cBhvr>
                                      <p:to>
                                        <p:strVal val="visible"/>
                                      </p:to>
                                    </p:set>
                                    <p:animEffect transition="in" filter="fade">
                                      <p:cBhvr>
                                        <p:cTn id="29"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3507581" y="2175010"/>
            <a:ext cx="4682831" cy="691516"/>
          </a:xfrm>
        </p:spPr>
        <p:txBody>
          <a:bodyPr>
            <a:normAutofit fontScale="90000"/>
          </a:bodyPr>
          <a:p>
            <a:pPr marL="0" lvl="0" indent="-285750" algn="l" fontAlgn="ctr">
              <a:lnSpc>
                <a:spcPct val="130000"/>
              </a:lnSpc>
              <a:spcBef>
                <a:spcPts val="1000"/>
              </a:spcBef>
              <a:spcAft>
                <a:spcPts val="0"/>
              </a:spcAft>
              <a:buSzPct val="100000"/>
              <a:buFont typeface="Wingdings" panose="05000000000000000000" charset="0"/>
              <a:buNone/>
            </a:pPr>
            <a:r>
              <a:rPr lang="zh-CN" altLang="en-US" sz="3600" dirty="0">
                <a:solidFill>
                  <a:schemeClr val="accent1"/>
                </a:solidFill>
              </a:rPr>
              <a:t>操作系统介绍</a:t>
            </a:r>
            <a:endParaRPr lang="zh-CN" altLang="en-US" sz="3600" dirty="0">
              <a:solidFill>
                <a:schemeClr val="accent1"/>
              </a:solidFill>
            </a:endParaRPr>
          </a:p>
          <a:p>
            <a:pPr marL="0" lvl="0" indent="-285750" algn="l" fontAlgn="ctr">
              <a:lnSpc>
                <a:spcPct val="130000"/>
              </a:lnSpc>
              <a:spcBef>
                <a:spcPts val="1000"/>
              </a:spcBef>
              <a:spcAft>
                <a:spcPts val="0"/>
              </a:spcAft>
              <a:buSzPct val="100000"/>
              <a:buFont typeface="Wingdings" panose="05000000000000000000" charset="0"/>
              <a:buNone/>
            </a:pPr>
            <a:r>
              <a:rPr lang="en-US" altLang="zh-CN" sz="3600" dirty="0">
                <a:solidFill>
                  <a:schemeClr val="accent1"/>
                </a:solidFill>
              </a:rPr>
              <a:t>Linux介绍</a:t>
            </a:r>
            <a:endParaRPr lang="en-US" altLang="zh-CN" sz="3600" dirty="0">
              <a:solidFill>
                <a:schemeClr val="accent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222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222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a:solidFill>
                  <a:schemeClr val="accent1"/>
                </a:solidFill>
                <a:latin typeface="微软雅黑" panose="020B0503020204020204" pitchFamily="34" charset="-122"/>
                <a:cs typeface="微软雅黑" panose="020B0503020204020204" pitchFamily="34" charset="-122"/>
                <a:sym typeface="+mn-ea"/>
              </a:rPr>
              <a:t>内核与用户空间</a:t>
            </a:r>
            <a:r>
              <a:rPr lang="zh-CN" altLang="en-US" kern="1200" dirty="0">
                <a:solidFill>
                  <a:schemeClr val="accent1"/>
                </a:solidFill>
                <a:latin typeface="微软雅黑" panose="020B0503020204020204" pitchFamily="34" charset="-122"/>
                <a:cs typeface="微软雅黑" panose="020B0503020204020204" pitchFamily="34" charset="-122"/>
                <a:sym typeface="+mn-ea"/>
              </a:rPr>
              <a:t>通讯 </a:t>
            </a:r>
            <a:r>
              <a:rPr lang="zh-CN" altLang="en-US" kern="1200" dirty="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a:solidFill>
                  <a:schemeClr val="accent1"/>
                </a:solidFill>
                <a:latin typeface="微软雅黑" panose="020B0503020204020204" pitchFamily="34" charset="-122"/>
                <a:cs typeface="微软雅黑" panose="020B0503020204020204" pitchFamily="34" charset="-122"/>
                <a:sym typeface="+mn-ea"/>
              </a:rPr>
              <a:t>netlink</a:t>
            </a:r>
            <a:endParaRPr lang="zh-CN" altLang="en-US" kern="1200" dirty="0">
              <a:solidFill>
                <a:schemeClr val="accent1"/>
              </a:solidFill>
              <a:latin typeface="微软雅黑" panose="020B0503020204020204" pitchFamily="34" charset="-122"/>
              <a:cs typeface="微软雅黑" panose="020B0503020204020204" pitchFamily="34" charset="-122"/>
              <a:sym typeface="+mn-ea"/>
            </a:endParaRPr>
          </a:p>
        </p:txBody>
      </p:sp>
      <p:sp>
        <p:nvSpPr>
          <p:cNvPr id="5222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Generic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netlink</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genl</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为什么需要</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generic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netlink</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特点</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基于</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Netlink</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实现，但是内核中使用的接口不同</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多达</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1023</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个</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genl</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子协议号</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支持子协议号自动分配</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使用（内核端）</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定义一个</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genl_family</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a:solidFill>
                  <a:schemeClr val="dk1"/>
                </a:solidFill>
                <a:latin typeface="微软雅黑" panose="020B0503020204020204" pitchFamily="34" charset="-122"/>
                <a:cs typeface="微软雅黑" panose="020B0503020204020204" pitchFamily="34" charset="-122"/>
                <a:sym typeface="+mn-ea"/>
              </a:rPr>
              <a:t>定义</a:t>
            </a:r>
            <a:r>
              <a:rPr lang="zh-CN" altLang="en-US" kern="1200" dirty="0">
                <a:solidFill>
                  <a:schemeClr val="dk1"/>
                </a:solidFill>
                <a:latin typeface="微软雅黑" panose="020B0503020204020204" pitchFamily="34" charset="-122"/>
                <a:cs typeface="微软雅黑" panose="020B0503020204020204" pitchFamily="34" charset="-122"/>
                <a:sym typeface="+mn-ea"/>
              </a:rPr>
              <a:t>genl_family</a:t>
            </a:r>
            <a:r>
              <a:rPr lang="zh-CN" altLang="en-US" kern="1200" dirty="0">
                <a:solidFill>
                  <a:schemeClr val="dk1"/>
                </a:solidFill>
                <a:latin typeface="微软雅黑" panose="020B0503020204020204" pitchFamily="34" charset="-122"/>
                <a:cs typeface="微软雅黑" panose="020B0503020204020204" pitchFamily="34" charset="-122"/>
                <a:sym typeface="+mn-ea"/>
              </a:rPr>
              <a:t>时，如果希望由</a:t>
            </a:r>
            <a:r>
              <a:rPr lang="zh-CN" altLang="en-US" kern="1200" dirty="0">
                <a:solidFill>
                  <a:schemeClr val="dk1"/>
                </a:solidFill>
                <a:latin typeface="微软雅黑" panose="020B0503020204020204" pitchFamily="34" charset="-122"/>
                <a:cs typeface="微软雅黑" panose="020B0503020204020204" pitchFamily="34" charset="-122"/>
                <a:sym typeface="+mn-ea"/>
              </a:rPr>
              <a:t>genl</a:t>
            </a:r>
            <a:r>
              <a:rPr lang="zh-CN" altLang="en-US" kern="1200" dirty="0">
                <a:solidFill>
                  <a:schemeClr val="dk1"/>
                </a:solidFill>
                <a:latin typeface="微软雅黑" panose="020B0503020204020204" pitchFamily="34" charset="-122"/>
                <a:cs typeface="微软雅黑" panose="020B0503020204020204" pitchFamily="34" charset="-122"/>
                <a:sym typeface="+mn-ea"/>
              </a:rPr>
              <a:t>框架自动分配一个子协议</a:t>
            </a:r>
            <a:r>
              <a:rPr lang="zh-CN" altLang="en-US" kern="1200" dirty="0">
                <a:solidFill>
                  <a:schemeClr val="dk1"/>
                </a:solidFill>
                <a:latin typeface="微软雅黑" panose="020B0503020204020204" pitchFamily="34" charset="-122"/>
                <a:cs typeface="微软雅黑" panose="020B0503020204020204" pitchFamily="34" charset="-122"/>
                <a:sym typeface="+mn-ea"/>
              </a:rPr>
              <a:t>ID</a:t>
            </a:r>
            <a:r>
              <a:rPr lang="zh-CN" altLang="en-US" kern="1200" dirty="0">
                <a:solidFill>
                  <a:schemeClr val="dk1"/>
                </a:solidFill>
                <a:latin typeface="微软雅黑" panose="020B0503020204020204" pitchFamily="34" charset="-122"/>
                <a:cs typeface="微软雅黑" panose="020B0503020204020204" pitchFamily="34" charset="-122"/>
                <a:sym typeface="+mn-ea"/>
              </a:rPr>
              <a:t>，则可以将</a:t>
            </a:r>
            <a:r>
              <a:rPr lang="zh-CN" altLang="en-US" kern="1200" dirty="0">
                <a:solidFill>
                  <a:schemeClr val="dk1"/>
                </a:solidFill>
                <a:latin typeface="微软雅黑" panose="020B0503020204020204" pitchFamily="34" charset="-122"/>
                <a:cs typeface="微软雅黑" panose="020B0503020204020204" pitchFamily="34" charset="-122"/>
                <a:sym typeface="+mn-ea"/>
              </a:rPr>
              <a:t>genl_family</a:t>
            </a:r>
            <a:r>
              <a:rPr lang="zh-CN" altLang="en-US" kern="1200" dirty="0">
                <a:solidFill>
                  <a:schemeClr val="dk1"/>
                </a:solidFill>
                <a:latin typeface="微软雅黑" panose="020B0503020204020204" pitchFamily="34" charset="-122"/>
                <a:cs typeface="微软雅黑" panose="020B0503020204020204" pitchFamily="34" charset="-122"/>
                <a:sym typeface="+mn-ea"/>
              </a:rPr>
              <a:t>-&gt;id</a:t>
            </a:r>
            <a:r>
              <a:rPr lang="zh-CN" altLang="en-US" kern="1200" dirty="0">
                <a:solidFill>
                  <a:schemeClr val="dk1"/>
                </a:solidFill>
                <a:latin typeface="微软雅黑" panose="020B0503020204020204" pitchFamily="34" charset="-122"/>
                <a:cs typeface="微软雅黑" panose="020B0503020204020204" pitchFamily="34" charset="-122"/>
                <a:sym typeface="+mn-ea"/>
              </a:rPr>
              <a:t>设置为</a:t>
            </a:r>
            <a:r>
              <a:rPr lang="zh-CN" altLang="en-US" kern="1200" dirty="0">
                <a:solidFill>
                  <a:schemeClr val="dk1"/>
                </a:solidFill>
                <a:latin typeface="微软雅黑" panose="020B0503020204020204" pitchFamily="34" charset="-122"/>
                <a:cs typeface="微软雅黑" panose="020B0503020204020204" pitchFamily="34" charset="-122"/>
                <a:sym typeface="+mn-ea"/>
              </a:rPr>
              <a:t>GENL_ID_GENERATE</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注册</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genl_family</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genl_register_family</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a:solidFill>
                  <a:schemeClr val="dk1"/>
                </a:solidFill>
                <a:latin typeface="微软雅黑" panose="020B0503020204020204" pitchFamily="34" charset="-122"/>
                <a:cs typeface="微软雅黑" panose="020B0503020204020204" pitchFamily="34" charset="-122"/>
                <a:sym typeface="+mn-ea"/>
              </a:rPr>
              <a:t>注册过程中自动分配的</a:t>
            </a:r>
            <a:r>
              <a:rPr lang="zh-CN" altLang="en-US" kern="1200" dirty="0">
                <a:solidFill>
                  <a:schemeClr val="dk1"/>
                </a:solidFill>
                <a:latin typeface="微软雅黑" panose="020B0503020204020204" pitchFamily="34" charset="-122"/>
                <a:cs typeface="微软雅黑" panose="020B0503020204020204" pitchFamily="34" charset="-122"/>
                <a:sym typeface="+mn-ea"/>
              </a:rPr>
              <a:t>ID</a:t>
            </a:r>
            <a:r>
              <a:rPr lang="zh-CN" altLang="en-US" kern="1200" dirty="0">
                <a:solidFill>
                  <a:schemeClr val="dk1"/>
                </a:solidFill>
                <a:latin typeface="微软雅黑" panose="020B0503020204020204" pitchFamily="34" charset="-122"/>
                <a:cs typeface="微软雅黑" panose="020B0503020204020204" pitchFamily="34" charset="-122"/>
                <a:sym typeface="+mn-ea"/>
              </a:rPr>
              <a:t>会被更新</a:t>
            </a:r>
            <a:r>
              <a:rPr lang="zh-CN" altLang="en-US" kern="1200" dirty="0">
                <a:solidFill>
                  <a:schemeClr val="dk1"/>
                </a:solidFill>
                <a:latin typeface="微软雅黑" panose="020B0503020204020204" pitchFamily="34" charset="-122"/>
                <a:cs typeface="微软雅黑" panose="020B0503020204020204" pitchFamily="34" charset="-122"/>
                <a:sym typeface="+mn-ea"/>
              </a:rPr>
              <a:t>到</a:t>
            </a:r>
            <a:r>
              <a:rPr lang="zh-CN" altLang="en-US" kern="1200" dirty="0">
                <a:solidFill>
                  <a:schemeClr val="dk1"/>
                </a:solidFill>
                <a:latin typeface="微软雅黑" panose="020B0503020204020204" pitchFamily="34" charset="-122"/>
                <a:cs typeface="微软雅黑" panose="020B0503020204020204" pitchFamily="34" charset="-122"/>
                <a:sym typeface="+mn-ea"/>
              </a:rPr>
              <a:t>genl_family</a:t>
            </a:r>
            <a:r>
              <a:rPr lang="zh-CN" altLang="en-US" kern="1200" dirty="0">
                <a:solidFill>
                  <a:schemeClr val="dk1"/>
                </a:solidFill>
                <a:latin typeface="微软雅黑" panose="020B0503020204020204" pitchFamily="34" charset="-122"/>
                <a:cs typeface="微软雅黑" panose="020B0503020204020204" pitchFamily="34" charset="-122"/>
                <a:sym typeface="+mn-ea"/>
              </a:rPr>
              <a:t>-&gt;id</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4" algn="l" defTabSz="914400" eaLnBrk="1" hangingPunct="1"/>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4" algn="l" defTabSz="914400" eaLnBrk="1" hangingPunct="1"/>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13314" name="Picture 2"/>
          <p:cNvPicPr>
            <a:picLocks noChangeAspect="1" noChangeArrowheads="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539552" y="1331376"/>
            <a:ext cx="8064896" cy="2178569"/>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228">
                                            <p:txEl>
                                              <p:pRg st="1" end="1"/>
                                            </p:txEl>
                                          </p:spTgt>
                                        </p:tgtEl>
                                        <p:attrNameLst>
                                          <p:attrName>style.visibility</p:attrName>
                                        </p:attrNameLst>
                                      </p:cBhvr>
                                      <p:to>
                                        <p:strVal val="visible"/>
                                      </p:to>
                                    </p:set>
                                    <p:animEffect transition="in" filter="fade">
                                      <p:cBhvr>
                                        <p:cTn id="7" dur="500"/>
                                        <p:tgtEl>
                                          <p:spTgt spid="5222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28">
                                            <p:txEl>
                                              <p:pRg st="2" end="2"/>
                                            </p:txEl>
                                          </p:spTgt>
                                        </p:tgtEl>
                                        <p:attrNameLst>
                                          <p:attrName>style.visibility</p:attrName>
                                        </p:attrNameLst>
                                      </p:cBhvr>
                                      <p:to>
                                        <p:strVal val="visible"/>
                                      </p:to>
                                    </p:set>
                                    <p:animEffect transition="in" filter="fade">
                                      <p:cBhvr>
                                        <p:cTn id="12" dur="500"/>
                                        <p:tgtEl>
                                          <p:spTgt spid="52228">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2228">
                                            <p:txEl>
                                              <p:pRg st="3" end="3"/>
                                            </p:txEl>
                                          </p:spTgt>
                                        </p:tgtEl>
                                        <p:attrNameLst>
                                          <p:attrName>style.visibility</p:attrName>
                                        </p:attrNameLst>
                                      </p:cBhvr>
                                      <p:to>
                                        <p:strVal val="visible"/>
                                      </p:to>
                                    </p:set>
                                    <p:animEffect transition="in" filter="fade">
                                      <p:cBhvr>
                                        <p:cTn id="15" dur="500"/>
                                        <p:tgtEl>
                                          <p:spTgt spid="52228">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2228">
                                            <p:txEl>
                                              <p:pRg st="4" end="4"/>
                                            </p:txEl>
                                          </p:spTgt>
                                        </p:tgtEl>
                                        <p:attrNameLst>
                                          <p:attrName>style.visibility</p:attrName>
                                        </p:attrNameLst>
                                      </p:cBhvr>
                                      <p:to>
                                        <p:strVal val="visible"/>
                                      </p:to>
                                    </p:set>
                                    <p:animEffect transition="in" filter="fade">
                                      <p:cBhvr>
                                        <p:cTn id="18" dur="500"/>
                                        <p:tgtEl>
                                          <p:spTgt spid="52228">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2228">
                                            <p:txEl>
                                              <p:pRg st="5" end="5"/>
                                            </p:txEl>
                                          </p:spTgt>
                                        </p:tgtEl>
                                        <p:attrNameLst>
                                          <p:attrName>style.visibility</p:attrName>
                                        </p:attrNameLst>
                                      </p:cBhvr>
                                      <p:to>
                                        <p:strVal val="visible"/>
                                      </p:to>
                                    </p:set>
                                    <p:animEffect transition="in" filter="fade">
                                      <p:cBhvr>
                                        <p:cTn id="21" dur="500"/>
                                        <p:tgtEl>
                                          <p:spTgt spid="52228">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2228">
                                            <p:txEl>
                                              <p:pRg st="6" end="6"/>
                                            </p:txEl>
                                          </p:spTgt>
                                        </p:tgtEl>
                                        <p:attrNameLst>
                                          <p:attrName>style.visibility</p:attrName>
                                        </p:attrNameLst>
                                      </p:cBhvr>
                                      <p:to>
                                        <p:strVal val="visible"/>
                                      </p:to>
                                    </p:set>
                                    <p:animEffect transition="in" filter="fade">
                                      <p:cBhvr>
                                        <p:cTn id="26" dur="500"/>
                                        <p:tgtEl>
                                          <p:spTgt spid="52228">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2228">
                                            <p:txEl>
                                              <p:pRg st="7" end="7"/>
                                            </p:txEl>
                                          </p:spTgt>
                                        </p:tgtEl>
                                        <p:attrNameLst>
                                          <p:attrName>style.visibility</p:attrName>
                                        </p:attrNameLst>
                                      </p:cBhvr>
                                      <p:to>
                                        <p:strVal val="visible"/>
                                      </p:to>
                                    </p:set>
                                    <p:animEffect transition="in" filter="fade">
                                      <p:cBhvr>
                                        <p:cTn id="31" dur="500"/>
                                        <p:tgtEl>
                                          <p:spTgt spid="52228">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2228">
                                            <p:txEl>
                                              <p:pRg st="8" end="8"/>
                                            </p:txEl>
                                          </p:spTgt>
                                        </p:tgtEl>
                                        <p:attrNameLst>
                                          <p:attrName>style.visibility</p:attrName>
                                        </p:attrNameLst>
                                      </p:cBhvr>
                                      <p:to>
                                        <p:strVal val="visible"/>
                                      </p:to>
                                    </p:set>
                                    <p:animEffect transition="in" filter="fade">
                                      <p:cBhvr>
                                        <p:cTn id="34" dur="500"/>
                                        <p:tgtEl>
                                          <p:spTgt spid="52228">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314"/>
                                        </p:tgtEl>
                                        <p:attrNameLst>
                                          <p:attrName>style.visibility</p:attrName>
                                        </p:attrNameLst>
                                      </p:cBhvr>
                                      <p:to>
                                        <p:strVal val="visible"/>
                                      </p:to>
                                    </p:set>
                                    <p:animEffect transition="in" filter="fade">
                                      <p:cBhvr>
                                        <p:cTn id="39" dur="500"/>
                                        <p:tgtEl>
                                          <p:spTgt spid="133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2228">
                                            <p:txEl>
                                              <p:pRg st="9" end="9"/>
                                            </p:txEl>
                                          </p:spTgt>
                                        </p:tgtEl>
                                        <p:attrNameLst>
                                          <p:attrName>style.visibility</p:attrName>
                                        </p:attrNameLst>
                                      </p:cBhvr>
                                      <p:to>
                                        <p:strVal val="visible"/>
                                      </p:to>
                                    </p:set>
                                    <p:animEffect transition="in" filter="fade">
                                      <p:cBhvr>
                                        <p:cTn id="44" dur="500"/>
                                        <p:tgtEl>
                                          <p:spTgt spid="52228">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2228">
                                            <p:txEl>
                                              <p:pRg st="10" end="10"/>
                                            </p:txEl>
                                          </p:spTgt>
                                        </p:tgtEl>
                                        <p:attrNameLst>
                                          <p:attrName>style.visibility</p:attrName>
                                        </p:attrNameLst>
                                      </p:cBhvr>
                                      <p:to>
                                        <p:strVal val="visible"/>
                                      </p:to>
                                    </p:set>
                                    <p:animEffect transition="in" filter="fade">
                                      <p:cBhvr>
                                        <p:cTn id="47" dur="500"/>
                                        <p:tgtEl>
                                          <p:spTgt spid="5222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222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222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a:solidFill>
                  <a:schemeClr val="accent1"/>
                </a:solidFill>
                <a:latin typeface="微软雅黑" panose="020B0503020204020204" pitchFamily="34" charset="-122"/>
                <a:cs typeface="微软雅黑" panose="020B0503020204020204" pitchFamily="34" charset="-122"/>
                <a:sym typeface="+mn-ea"/>
              </a:rPr>
              <a:t>内核与用户空间</a:t>
            </a:r>
            <a:r>
              <a:rPr lang="zh-CN" altLang="en-US" kern="1200" dirty="0">
                <a:solidFill>
                  <a:schemeClr val="accent1"/>
                </a:solidFill>
                <a:latin typeface="微软雅黑" panose="020B0503020204020204" pitchFamily="34" charset="-122"/>
                <a:cs typeface="微软雅黑" panose="020B0503020204020204" pitchFamily="34" charset="-122"/>
                <a:sym typeface="+mn-ea"/>
              </a:rPr>
              <a:t>通讯 </a:t>
            </a:r>
            <a:r>
              <a:rPr lang="zh-CN" altLang="en-US" kern="1200" dirty="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a:solidFill>
                  <a:schemeClr val="accent1"/>
                </a:solidFill>
                <a:latin typeface="微软雅黑" panose="020B0503020204020204" pitchFamily="34" charset="-122"/>
                <a:cs typeface="微软雅黑" panose="020B0503020204020204" pitchFamily="34" charset="-122"/>
                <a:sym typeface="+mn-ea"/>
              </a:rPr>
              <a:t>netlink</a:t>
            </a:r>
            <a:endParaRPr lang="zh-CN" altLang="en-US" kern="1200" dirty="0">
              <a:solidFill>
                <a:schemeClr val="accent1"/>
              </a:solidFill>
              <a:latin typeface="微软雅黑" panose="020B0503020204020204" pitchFamily="34" charset="-122"/>
              <a:cs typeface="微软雅黑" panose="020B0503020204020204" pitchFamily="34" charset="-122"/>
              <a:sym typeface="+mn-ea"/>
            </a:endParaRPr>
          </a:p>
        </p:txBody>
      </p:sp>
      <p:sp>
        <p:nvSpPr>
          <p:cNvPr id="5222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Generic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netlink</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genl</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使用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内核端）</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定义</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cmd</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的命令操作</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genl_ops</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注册</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cmd</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命令操作到</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family</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中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genl_register_ops</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family</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中</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可以注册多</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个</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cmd</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，每个</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cmd</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都要对应一</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个</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genl_ops</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genl</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框架接收</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到消息时</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，根据</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genl</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头部中的</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cmd</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值，来找到对应的</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genl_ops</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，并调用</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doit</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在大量数据传输或数据处理时间较久的情况下，</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在</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doit</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中直</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接处理数据是不明智的，正确的做法应该是建议一个内核线程专门接收和处理数据，回调函数只负责唤醒这个内核线程</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4" algn="l" defTabSz="914400" eaLnBrk="1" hangingPunct="1"/>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4" algn="l" defTabSz="914400" eaLnBrk="1" hangingPunct="1"/>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4" algn="l" defTabSz="914400" eaLnBrk="1" hangingPunct="1"/>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14339" name="Picture 3"/>
          <p:cNvPicPr>
            <a:picLocks noChangeAspect="1" noChangeArrowheads="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251544" y="4778173"/>
            <a:ext cx="8712944" cy="1963195"/>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228">
                                            <p:txEl>
                                              <p:pRg st="2" end="2"/>
                                            </p:txEl>
                                          </p:spTgt>
                                        </p:tgtEl>
                                        <p:attrNameLst>
                                          <p:attrName>style.visibility</p:attrName>
                                        </p:attrNameLst>
                                      </p:cBhvr>
                                      <p:to>
                                        <p:strVal val="visible"/>
                                      </p:to>
                                    </p:set>
                                    <p:animEffect transition="in" filter="fade">
                                      <p:cBhvr>
                                        <p:cTn id="7" dur="500"/>
                                        <p:tgtEl>
                                          <p:spTgt spid="5222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fade">
                                      <p:cBhvr>
                                        <p:cTn id="12" dur="500"/>
                                        <p:tgtEl>
                                          <p:spTgt spid="143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28">
                                            <p:txEl>
                                              <p:pRg st="3" end="3"/>
                                            </p:txEl>
                                          </p:spTgt>
                                        </p:tgtEl>
                                        <p:attrNameLst>
                                          <p:attrName>style.visibility</p:attrName>
                                        </p:attrNameLst>
                                      </p:cBhvr>
                                      <p:to>
                                        <p:strVal val="visible"/>
                                      </p:to>
                                    </p:set>
                                    <p:animEffect transition="in" filter="fade">
                                      <p:cBhvr>
                                        <p:cTn id="17" dur="500"/>
                                        <p:tgtEl>
                                          <p:spTgt spid="5222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228">
                                            <p:txEl>
                                              <p:pRg st="4" end="4"/>
                                            </p:txEl>
                                          </p:spTgt>
                                        </p:tgtEl>
                                        <p:attrNameLst>
                                          <p:attrName>style.visibility</p:attrName>
                                        </p:attrNameLst>
                                      </p:cBhvr>
                                      <p:to>
                                        <p:strVal val="visible"/>
                                      </p:to>
                                    </p:set>
                                    <p:animEffect transition="in" filter="fade">
                                      <p:cBhvr>
                                        <p:cTn id="22" dur="500"/>
                                        <p:tgtEl>
                                          <p:spTgt spid="52228">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2228">
                                            <p:txEl>
                                              <p:pRg st="5" end="5"/>
                                            </p:txEl>
                                          </p:spTgt>
                                        </p:tgtEl>
                                        <p:attrNameLst>
                                          <p:attrName>style.visibility</p:attrName>
                                        </p:attrNameLst>
                                      </p:cBhvr>
                                      <p:to>
                                        <p:strVal val="visible"/>
                                      </p:to>
                                    </p:set>
                                    <p:animEffect transition="in" filter="fade">
                                      <p:cBhvr>
                                        <p:cTn id="25" dur="500"/>
                                        <p:tgtEl>
                                          <p:spTgt spid="52228">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2228">
                                            <p:txEl>
                                              <p:pRg st="6" end="6"/>
                                            </p:txEl>
                                          </p:spTgt>
                                        </p:tgtEl>
                                        <p:attrNameLst>
                                          <p:attrName>style.visibility</p:attrName>
                                        </p:attrNameLst>
                                      </p:cBhvr>
                                      <p:to>
                                        <p:strVal val="visible"/>
                                      </p:to>
                                    </p:set>
                                    <p:animEffect transition="in" filter="fade">
                                      <p:cBhvr>
                                        <p:cTn id="28" dur="500"/>
                                        <p:tgtEl>
                                          <p:spTgt spid="522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222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222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a:solidFill>
                  <a:schemeClr val="accent1"/>
                </a:solidFill>
                <a:latin typeface="微软雅黑" panose="020B0503020204020204" pitchFamily="34" charset="-122"/>
                <a:cs typeface="微软雅黑" panose="020B0503020204020204" pitchFamily="34" charset="-122"/>
                <a:sym typeface="+mn-ea"/>
              </a:rPr>
              <a:t>内核与用户空间</a:t>
            </a:r>
            <a:r>
              <a:rPr lang="zh-CN" altLang="en-US" kern="1200" dirty="0">
                <a:solidFill>
                  <a:schemeClr val="accent1"/>
                </a:solidFill>
                <a:latin typeface="微软雅黑" panose="020B0503020204020204" pitchFamily="34" charset="-122"/>
                <a:cs typeface="微软雅黑" panose="020B0503020204020204" pitchFamily="34" charset="-122"/>
                <a:sym typeface="+mn-ea"/>
              </a:rPr>
              <a:t>通讯 </a:t>
            </a:r>
            <a:r>
              <a:rPr lang="zh-CN" altLang="en-US" kern="1200" dirty="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a:solidFill>
                  <a:schemeClr val="accent1"/>
                </a:solidFill>
                <a:latin typeface="微软雅黑" panose="020B0503020204020204" pitchFamily="34" charset="-122"/>
                <a:cs typeface="微软雅黑" panose="020B0503020204020204" pitchFamily="34" charset="-122"/>
                <a:sym typeface="+mn-ea"/>
              </a:rPr>
              <a:t>netlink</a:t>
            </a:r>
            <a:endParaRPr lang="zh-CN" altLang="en-US" kern="1200" dirty="0">
              <a:solidFill>
                <a:schemeClr val="accent1"/>
              </a:solidFill>
              <a:latin typeface="微软雅黑" panose="020B0503020204020204" pitchFamily="34" charset="-122"/>
              <a:cs typeface="微软雅黑" panose="020B0503020204020204" pitchFamily="34" charset="-122"/>
              <a:sym typeface="+mn-ea"/>
            </a:endParaRPr>
          </a:p>
        </p:txBody>
      </p:sp>
      <p:sp>
        <p:nvSpPr>
          <p:cNvPr id="5222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Generic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netlink</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genl</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使用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内核端）</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发送</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genl</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消息</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申请一个</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skb</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存放</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genl</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消息</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genlmsg_new</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填充</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genl</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消息的头部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genlmsg_put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4" algn="l" defTabSz="914400"/>
            <a:r>
              <a:rPr lang="zh-CN" altLang="en-US" kern="1200" dirty="0">
                <a:solidFill>
                  <a:schemeClr val="dk1"/>
                </a:solidFill>
                <a:latin typeface="微软雅黑" panose="020B0503020204020204" pitchFamily="34" charset="-122"/>
                <a:cs typeface="微软雅黑" panose="020B0503020204020204" pitchFamily="34" charset="-122"/>
                <a:sym typeface="+mn-ea"/>
              </a:rPr>
              <a:t>返回值指向</a:t>
            </a:r>
            <a:r>
              <a:rPr lang="zh-CN" altLang="en-US" kern="1200" dirty="0">
                <a:solidFill>
                  <a:schemeClr val="dk1"/>
                </a:solidFill>
                <a:latin typeface="微软雅黑" panose="020B0503020204020204" pitchFamily="34" charset="-122"/>
                <a:cs typeface="微软雅黑" panose="020B0503020204020204" pitchFamily="34" charset="-122"/>
                <a:sym typeface="+mn-ea"/>
              </a:rPr>
              <a:t>genl</a:t>
            </a:r>
            <a:r>
              <a:rPr lang="zh-CN" altLang="en-US" kern="1200" dirty="0">
                <a:solidFill>
                  <a:schemeClr val="dk1"/>
                </a:solidFill>
                <a:latin typeface="微软雅黑" panose="020B0503020204020204" pitchFamily="34" charset="-122"/>
                <a:cs typeface="微软雅黑" panose="020B0503020204020204" pitchFamily="34" charset="-122"/>
                <a:sym typeface="+mn-ea"/>
              </a:rPr>
              <a:t>头部</a:t>
            </a:r>
            <a:r>
              <a:rPr lang="zh-CN" altLang="en-US" kern="1200" dirty="0">
                <a:solidFill>
                  <a:schemeClr val="dk1"/>
                </a:solidFill>
                <a:latin typeface="微软雅黑" panose="020B0503020204020204" pitchFamily="34" charset="-122"/>
                <a:cs typeface="微软雅黑" panose="020B0503020204020204" pitchFamily="34" charset="-122"/>
                <a:sym typeface="+mn-ea"/>
              </a:rPr>
              <a:t>之后的下一个位置</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填充</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genl</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消息的</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payload –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nla_put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nla_put_xxx</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4" algn="l" defTabSz="914400"/>
            <a:r>
              <a:rPr lang="zh-CN" altLang="en-US" kern="1200" dirty="0">
                <a:solidFill>
                  <a:schemeClr val="dk1"/>
                </a:solidFill>
                <a:latin typeface="微软雅黑" panose="020B0503020204020204" pitchFamily="34" charset="-122"/>
                <a:cs typeface="微软雅黑" panose="020B0503020204020204" pitchFamily="34" charset="-122"/>
                <a:sym typeface="+mn-ea"/>
              </a:rPr>
              <a:t>上述接口中会</a:t>
            </a:r>
            <a:r>
              <a:rPr lang="zh-CN" altLang="en-US" kern="1200" dirty="0">
                <a:solidFill>
                  <a:schemeClr val="dk1"/>
                </a:solidFill>
                <a:latin typeface="微软雅黑" panose="020B0503020204020204" pitchFamily="34" charset="-122"/>
                <a:cs typeface="微软雅黑" panose="020B0503020204020204" pitchFamily="34" charset="-122"/>
                <a:sym typeface="+mn-ea"/>
              </a:rPr>
              <a:t>根据数据长度来自动更新</a:t>
            </a:r>
            <a:r>
              <a:rPr lang="zh-CN" altLang="en-US" kern="1200" dirty="0">
                <a:solidFill>
                  <a:schemeClr val="dk1"/>
                </a:solidFill>
                <a:latin typeface="微软雅黑" panose="020B0503020204020204" pitchFamily="34" charset="-122"/>
                <a:cs typeface="微软雅黑" panose="020B0503020204020204" pitchFamily="34" charset="-122"/>
                <a:sym typeface="+mn-ea"/>
              </a:rPr>
              <a:t>nlmsghdr</a:t>
            </a:r>
            <a:r>
              <a:rPr lang="zh-CN" altLang="en-US" kern="1200" dirty="0">
                <a:solidFill>
                  <a:schemeClr val="dk1"/>
                </a:solidFill>
                <a:latin typeface="微软雅黑" panose="020B0503020204020204" pitchFamily="34" charset="-122"/>
                <a:cs typeface="微软雅黑" panose="020B0503020204020204" pitchFamily="34" charset="-122"/>
                <a:sym typeface="+mn-ea"/>
              </a:rPr>
              <a:t>-&gt;</a:t>
            </a:r>
            <a:r>
              <a:rPr lang="zh-CN" altLang="en-US" kern="1200" dirty="0">
                <a:solidFill>
                  <a:schemeClr val="dk1"/>
                </a:solidFill>
                <a:latin typeface="微软雅黑" panose="020B0503020204020204" pitchFamily="34" charset="-122"/>
                <a:cs typeface="微软雅黑" panose="020B0503020204020204" pitchFamily="34" charset="-122"/>
                <a:sym typeface="+mn-ea"/>
              </a:rPr>
              <a:t>nlmsg_len</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标记</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genl</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构造完成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genlmsg_end</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4" algn="l" defTabSz="914400"/>
            <a:r>
              <a:rPr lang="zh-CN" altLang="en-US" kern="1200" dirty="0">
                <a:solidFill>
                  <a:schemeClr val="dk1"/>
                </a:solidFill>
                <a:latin typeface="微软雅黑" panose="020B0503020204020204" pitchFamily="34" charset="-122"/>
                <a:cs typeface="微软雅黑" panose="020B0503020204020204" pitchFamily="34" charset="-122"/>
                <a:sym typeface="+mn-ea"/>
              </a:rPr>
              <a:t>genlmsg_end</a:t>
            </a:r>
            <a:r>
              <a:rPr lang="zh-CN" altLang="en-US" kern="1200" dirty="0">
                <a:solidFill>
                  <a:schemeClr val="dk1"/>
                </a:solidFill>
                <a:latin typeface="微软雅黑" panose="020B0503020204020204" pitchFamily="34" charset="-122"/>
                <a:cs typeface="微软雅黑" panose="020B0503020204020204" pitchFamily="34" charset="-122"/>
                <a:sym typeface="+mn-ea"/>
              </a:rPr>
              <a:t>的</a:t>
            </a:r>
            <a:r>
              <a:rPr lang="zh-CN" altLang="en-US" kern="1200" dirty="0">
                <a:solidFill>
                  <a:schemeClr val="dk1"/>
                </a:solidFill>
                <a:latin typeface="微软雅黑" panose="020B0503020204020204" pitchFamily="34" charset="-122"/>
                <a:cs typeface="微软雅黑" panose="020B0503020204020204" pitchFamily="34" charset="-122"/>
                <a:sym typeface="+mn-ea"/>
              </a:rPr>
              <a:t>第二个参数应该指向</a:t>
            </a:r>
            <a:r>
              <a:rPr lang="zh-CN" altLang="en-US" kern="1200" dirty="0">
                <a:solidFill>
                  <a:schemeClr val="dk1"/>
                </a:solidFill>
                <a:latin typeface="微软雅黑" panose="020B0503020204020204" pitchFamily="34" charset="-122"/>
                <a:cs typeface="微软雅黑" panose="020B0503020204020204" pitchFamily="34" charset="-122"/>
                <a:sym typeface="+mn-ea"/>
              </a:rPr>
              <a:t>genl</a:t>
            </a:r>
            <a:r>
              <a:rPr lang="zh-CN" altLang="en-US" kern="1200" dirty="0">
                <a:solidFill>
                  <a:schemeClr val="dk1"/>
                </a:solidFill>
                <a:latin typeface="微软雅黑" panose="020B0503020204020204" pitchFamily="34" charset="-122"/>
                <a:cs typeface="微软雅黑" panose="020B0503020204020204" pitchFamily="34" charset="-122"/>
                <a:sym typeface="+mn-ea"/>
              </a:rPr>
              <a:t>头部之后的下一个位置</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发送</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genl</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消息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genlmsg_unicast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4" algn="l" defTabSz="914400"/>
            <a:r>
              <a:rPr lang="zh-CN" altLang="en-US" kern="1200" dirty="0">
                <a:solidFill>
                  <a:schemeClr val="dk1"/>
                </a:solidFill>
                <a:latin typeface="微软雅黑" panose="020B0503020204020204" pitchFamily="34" charset="-122"/>
                <a:cs typeface="微软雅黑" panose="020B0503020204020204" pitchFamily="34" charset="-122"/>
                <a:sym typeface="+mn-ea"/>
              </a:rPr>
              <a:t>第一个参数可使用</a:t>
            </a:r>
            <a:r>
              <a:rPr lang="zh-CN" altLang="en-US" kern="1200" dirty="0">
                <a:solidFill>
                  <a:schemeClr val="dk1"/>
                </a:solidFill>
                <a:latin typeface="微软雅黑" panose="020B0503020204020204" pitchFamily="34" charset="-122"/>
                <a:cs typeface="微软雅黑" panose="020B0503020204020204" pitchFamily="34" charset="-122"/>
                <a:sym typeface="+mn-ea"/>
              </a:rPr>
              <a:t>&amp;</a:t>
            </a:r>
            <a:r>
              <a:rPr lang="zh-CN" altLang="en-US" kern="1200" dirty="0">
                <a:solidFill>
                  <a:schemeClr val="dk1"/>
                </a:solidFill>
                <a:latin typeface="微软雅黑" panose="020B0503020204020204" pitchFamily="34" charset="-122"/>
                <a:cs typeface="微软雅黑" panose="020B0503020204020204" pitchFamily="34" charset="-122"/>
                <a:sym typeface="+mn-ea"/>
              </a:rPr>
              <a:t>init_net</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释放</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skb</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nlmsg_free</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4" algn="l" defTabSz="914400"/>
            <a:r>
              <a:rPr lang="zh-CN" altLang="en-US" kern="1200" dirty="0">
                <a:solidFill>
                  <a:schemeClr val="dk1"/>
                </a:solidFill>
                <a:latin typeface="微软雅黑" panose="020B0503020204020204" pitchFamily="34" charset="-122"/>
                <a:cs typeface="微软雅黑" panose="020B0503020204020204" pitchFamily="34" charset="-122"/>
                <a:sym typeface="+mn-ea"/>
              </a:rPr>
              <a:t>只有当发送失败的时候才要释放，如果发送成功，无需释放</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4" algn="l" defTabSz="914400"/>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p:txBody>
      </p:sp>
      <p:pic>
        <p:nvPicPr>
          <p:cNvPr id="15362" name="Picture 2"/>
          <p:cNvPicPr>
            <a:picLocks noChangeAspect="1" noChangeArrowheads="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2928926" y="1357298"/>
            <a:ext cx="5256584" cy="1819586"/>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custDataLst>
              <p:tags r:id="rId7"/>
            </p:custDataLst>
          </p:nvPr>
        </p:nvPicPr>
        <p:blipFill>
          <a:blip r:embed="rId8">
            <a:extLst>
              <a:ext uri="{28A0092B-C50C-407E-A947-70E740481C1C}">
                <a14:useLocalDpi xmlns:a14="http://schemas.microsoft.com/office/drawing/2010/main" val="0"/>
              </a:ext>
            </a:extLst>
          </a:blip>
          <a:srcRect/>
          <a:stretch>
            <a:fillRect/>
          </a:stretch>
        </p:blipFill>
        <p:spPr bwMode="auto">
          <a:xfrm>
            <a:off x="4572000" y="2786058"/>
            <a:ext cx="4305157" cy="1181363"/>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9"/>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228">
                                            <p:txEl>
                                              <p:pRg st="2" end="2"/>
                                            </p:txEl>
                                          </p:spTgt>
                                        </p:tgtEl>
                                        <p:attrNameLst>
                                          <p:attrName>style.visibility</p:attrName>
                                        </p:attrNameLst>
                                      </p:cBhvr>
                                      <p:to>
                                        <p:strVal val="visible"/>
                                      </p:to>
                                    </p:set>
                                    <p:animEffect transition="in" filter="fade">
                                      <p:cBhvr>
                                        <p:cTn id="7" dur="500"/>
                                        <p:tgtEl>
                                          <p:spTgt spid="5222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28">
                                            <p:txEl>
                                              <p:pRg st="3" end="3"/>
                                            </p:txEl>
                                          </p:spTgt>
                                        </p:tgtEl>
                                        <p:attrNameLst>
                                          <p:attrName>style.visibility</p:attrName>
                                        </p:attrNameLst>
                                      </p:cBhvr>
                                      <p:to>
                                        <p:strVal val="visible"/>
                                      </p:to>
                                    </p:set>
                                    <p:animEffect transition="in" filter="fade">
                                      <p:cBhvr>
                                        <p:cTn id="12" dur="500"/>
                                        <p:tgtEl>
                                          <p:spTgt spid="5222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28">
                                            <p:txEl>
                                              <p:pRg st="4" end="4"/>
                                            </p:txEl>
                                          </p:spTgt>
                                        </p:tgtEl>
                                        <p:attrNameLst>
                                          <p:attrName>style.visibility</p:attrName>
                                        </p:attrNameLst>
                                      </p:cBhvr>
                                      <p:to>
                                        <p:strVal val="visible"/>
                                      </p:to>
                                    </p:set>
                                    <p:animEffect transition="in" filter="fade">
                                      <p:cBhvr>
                                        <p:cTn id="17" dur="500"/>
                                        <p:tgtEl>
                                          <p:spTgt spid="52228">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2228">
                                            <p:txEl>
                                              <p:pRg st="5" end="5"/>
                                            </p:txEl>
                                          </p:spTgt>
                                        </p:tgtEl>
                                        <p:attrNameLst>
                                          <p:attrName>style.visibility</p:attrName>
                                        </p:attrNameLst>
                                      </p:cBhvr>
                                      <p:to>
                                        <p:strVal val="visible"/>
                                      </p:to>
                                    </p:set>
                                    <p:animEffect transition="in" filter="fade">
                                      <p:cBhvr>
                                        <p:cTn id="20" dur="500"/>
                                        <p:tgtEl>
                                          <p:spTgt spid="52228">
                                            <p:txEl>
                                              <p:pRg st="5" end="5"/>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5362"/>
                                        </p:tgtEl>
                                        <p:attrNameLst>
                                          <p:attrName>style.visibility</p:attrName>
                                        </p:attrNameLst>
                                      </p:cBhvr>
                                      <p:to>
                                        <p:strVal val="visible"/>
                                      </p:to>
                                    </p:set>
                                    <p:animEffect transition="in" filter="fade">
                                      <p:cBhvr>
                                        <p:cTn id="24" dur="500"/>
                                        <p:tgtEl>
                                          <p:spTgt spid="1536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2228">
                                            <p:txEl>
                                              <p:pRg st="6" end="6"/>
                                            </p:txEl>
                                          </p:spTgt>
                                        </p:tgtEl>
                                        <p:attrNameLst>
                                          <p:attrName>style.visibility</p:attrName>
                                        </p:attrNameLst>
                                      </p:cBhvr>
                                      <p:to>
                                        <p:strVal val="visible"/>
                                      </p:to>
                                    </p:set>
                                    <p:animEffect transition="in" filter="fade">
                                      <p:cBhvr>
                                        <p:cTn id="29" dur="500"/>
                                        <p:tgtEl>
                                          <p:spTgt spid="52228">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2228">
                                            <p:txEl>
                                              <p:pRg st="7" end="7"/>
                                            </p:txEl>
                                          </p:spTgt>
                                        </p:tgtEl>
                                        <p:attrNameLst>
                                          <p:attrName>style.visibility</p:attrName>
                                        </p:attrNameLst>
                                      </p:cBhvr>
                                      <p:to>
                                        <p:strVal val="visible"/>
                                      </p:to>
                                    </p:set>
                                    <p:animEffect transition="in" filter="fade">
                                      <p:cBhvr>
                                        <p:cTn id="32" dur="500"/>
                                        <p:tgtEl>
                                          <p:spTgt spid="52228">
                                            <p:txEl>
                                              <p:pRg st="7" end="7"/>
                                            </p:txEl>
                                          </p:spTgt>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15363"/>
                                        </p:tgtEl>
                                        <p:attrNameLst>
                                          <p:attrName>style.visibility</p:attrName>
                                        </p:attrNameLst>
                                      </p:cBhvr>
                                      <p:to>
                                        <p:strVal val="visible"/>
                                      </p:to>
                                    </p:set>
                                    <p:animEffect transition="in" filter="fade">
                                      <p:cBhvr>
                                        <p:cTn id="36" dur="500"/>
                                        <p:tgtEl>
                                          <p:spTgt spid="1536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2228">
                                            <p:txEl>
                                              <p:pRg st="8" end="8"/>
                                            </p:txEl>
                                          </p:spTgt>
                                        </p:tgtEl>
                                        <p:attrNameLst>
                                          <p:attrName>style.visibility</p:attrName>
                                        </p:attrNameLst>
                                      </p:cBhvr>
                                      <p:to>
                                        <p:strVal val="visible"/>
                                      </p:to>
                                    </p:set>
                                    <p:animEffect transition="in" filter="fade">
                                      <p:cBhvr>
                                        <p:cTn id="41" dur="500"/>
                                        <p:tgtEl>
                                          <p:spTgt spid="52228">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2228">
                                            <p:txEl>
                                              <p:pRg st="9" end="9"/>
                                            </p:txEl>
                                          </p:spTgt>
                                        </p:tgtEl>
                                        <p:attrNameLst>
                                          <p:attrName>style.visibility</p:attrName>
                                        </p:attrNameLst>
                                      </p:cBhvr>
                                      <p:to>
                                        <p:strVal val="visible"/>
                                      </p:to>
                                    </p:set>
                                    <p:animEffect transition="in" filter="fade">
                                      <p:cBhvr>
                                        <p:cTn id="44" dur="500"/>
                                        <p:tgtEl>
                                          <p:spTgt spid="52228">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2228">
                                            <p:txEl>
                                              <p:pRg st="10" end="10"/>
                                            </p:txEl>
                                          </p:spTgt>
                                        </p:tgtEl>
                                        <p:attrNameLst>
                                          <p:attrName>style.visibility</p:attrName>
                                        </p:attrNameLst>
                                      </p:cBhvr>
                                      <p:to>
                                        <p:strVal val="visible"/>
                                      </p:to>
                                    </p:set>
                                    <p:animEffect transition="in" filter="fade">
                                      <p:cBhvr>
                                        <p:cTn id="49" dur="500"/>
                                        <p:tgtEl>
                                          <p:spTgt spid="52228">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2228">
                                            <p:txEl>
                                              <p:pRg st="11" end="11"/>
                                            </p:txEl>
                                          </p:spTgt>
                                        </p:tgtEl>
                                        <p:attrNameLst>
                                          <p:attrName>style.visibility</p:attrName>
                                        </p:attrNameLst>
                                      </p:cBhvr>
                                      <p:to>
                                        <p:strVal val="visible"/>
                                      </p:to>
                                    </p:set>
                                    <p:animEffect transition="in" filter="fade">
                                      <p:cBhvr>
                                        <p:cTn id="52" dur="500"/>
                                        <p:tgtEl>
                                          <p:spTgt spid="52228">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2228">
                                            <p:txEl>
                                              <p:pRg st="12" end="12"/>
                                            </p:txEl>
                                          </p:spTgt>
                                        </p:tgtEl>
                                        <p:attrNameLst>
                                          <p:attrName>style.visibility</p:attrName>
                                        </p:attrNameLst>
                                      </p:cBhvr>
                                      <p:to>
                                        <p:strVal val="visible"/>
                                      </p:to>
                                    </p:set>
                                    <p:animEffect transition="in" filter="fade">
                                      <p:cBhvr>
                                        <p:cTn id="57" dur="500"/>
                                        <p:tgtEl>
                                          <p:spTgt spid="52228">
                                            <p:txEl>
                                              <p:pRg st="12" end="12"/>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2228">
                                            <p:txEl>
                                              <p:pRg st="13" end="13"/>
                                            </p:txEl>
                                          </p:spTgt>
                                        </p:tgtEl>
                                        <p:attrNameLst>
                                          <p:attrName>style.visibility</p:attrName>
                                        </p:attrNameLst>
                                      </p:cBhvr>
                                      <p:to>
                                        <p:strVal val="visible"/>
                                      </p:to>
                                    </p:set>
                                    <p:animEffect transition="in" filter="fade">
                                      <p:cBhvr>
                                        <p:cTn id="60" dur="500"/>
                                        <p:tgtEl>
                                          <p:spTgt spid="5222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222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222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a:solidFill>
                  <a:schemeClr val="accent1"/>
                </a:solidFill>
                <a:latin typeface="微软雅黑" panose="020B0503020204020204" pitchFamily="34" charset="-122"/>
                <a:cs typeface="微软雅黑" panose="020B0503020204020204" pitchFamily="34" charset="-122"/>
                <a:sym typeface="+mn-ea"/>
              </a:rPr>
              <a:t>内核与用户空间</a:t>
            </a:r>
            <a:r>
              <a:rPr lang="zh-CN" altLang="en-US" kern="1200" dirty="0">
                <a:solidFill>
                  <a:schemeClr val="accent1"/>
                </a:solidFill>
                <a:latin typeface="微软雅黑" panose="020B0503020204020204" pitchFamily="34" charset="-122"/>
                <a:cs typeface="微软雅黑" panose="020B0503020204020204" pitchFamily="34" charset="-122"/>
                <a:sym typeface="+mn-ea"/>
              </a:rPr>
              <a:t>通讯 </a:t>
            </a:r>
            <a:r>
              <a:rPr lang="zh-CN" altLang="en-US" kern="1200" dirty="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a:solidFill>
                  <a:schemeClr val="accent1"/>
                </a:solidFill>
                <a:latin typeface="微软雅黑" panose="020B0503020204020204" pitchFamily="34" charset="-122"/>
                <a:cs typeface="微软雅黑" panose="020B0503020204020204" pitchFamily="34" charset="-122"/>
                <a:sym typeface="+mn-ea"/>
              </a:rPr>
              <a:t>netlink</a:t>
            </a:r>
            <a:endParaRPr lang="zh-CN" altLang="en-US" kern="1200" dirty="0">
              <a:solidFill>
                <a:schemeClr val="accent1"/>
              </a:solidFill>
              <a:latin typeface="微软雅黑" panose="020B0503020204020204" pitchFamily="34" charset="-122"/>
              <a:cs typeface="微软雅黑" panose="020B0503020204020204" pitchFamily="34" charset="-122"/>
              <a:sym typeface="+mn-ea"/>
            </a:endParaRPr>
          </a:p>
        </p:txBody>
      </p:sp>
      <p:sp>
        <p:nvSpPr>
          <p:cNvPr id="5222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Generic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netlink</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genl</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使用（内核端）</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接收消息处理回调函数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doit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接收到的</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genl</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消息放在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skb</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参数中</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Genl</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消息的一些常用指针放在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info</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参数中</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使用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info-</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attrs</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[ATTR_XXX</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获得</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指定</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type</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的</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attr</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在消息</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中的起始</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位置</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4" algn="l" defTabSz="914400" eaLnBrk="1" hangingPunct="1"/>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16389" name="Picture 5"/>
          <p:cNvPicPr>
            <a:picLocks noChangeAspect="1" noChangeArrowheads="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611560" y="3618791"/>
            <a:ext cx="8136904" cy="1754425"/>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228">
                                            <p:txEl>
                                              <p:pRg st="2" end="2"/>
                                            </p:txEl>
                                          </p:spTgt>
                                        </p:tgtEl>
                                        <p:attrNameLst>
                                          <p:attrName>style.visibility</p:attrName>
                                        </p:attrNameLst>
                                      </p:cBhvr>
                                      <p:to>
                                        <p:strVal val="visible"/>
                                      </p:to>
                                    </p:set>
                                    <p:animEffect transition="in" filter="fade">
                                      <p:cBhvr>
                                        <p:cTn id="7" dur="500"/>
                                        <p:tgtEl>
                                          <p:spTgt spid="5222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2228">
                                            <p:txEl>
                                              <p:pRg st="3" end="3"/>
                                            </p:txEl>
                                          </p:spTgt>
                                        </p:tgtEl>
                                        <p:attrNameLst>
                                          <p:attrName>style.visibility</p:attrName>
                                        </p:attrNameLst>
                                      </p:cBhvr>
                                      <p:to>
                                        <p:strVal val="visible"/>
                                      </p:to>
                                    </p:set>
                                    <p:animEffect transition="in" filter="fade">
                                      <p:cBhvr>
                                        <p:cTn id="10" dur="500"/>
                                        <p:tgtEl>
                                          <p:spTgt spid="5222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2228">
                                            <p:txEl>
                                              <p:pRg st="4" end="4"/>
                                            </p:txEl>
                                          </p:spTgt>
                                        </p:tgtEl>
                                        <p:attrNameLst>
                                          <p:attrName>style.visibility</p:attrName>
                                        </p:attrNameLst>
                                      </p:cBhvr>
                                      <p:to>
                                        <p:strVal val="visible"/>
                                      </p:to>
                                    </p:set>
                                    <p:animEffect transition="in" filter="fade">
                                      <p:cBhvr>
                                        <p:cTn id="13" dur="500"/>
                                        <p:tgtEl>
                                          <p:spTgt spid="52228">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2228">
                                            <p:txEl>
                                              <p:pRg st="5" end="5"/>
                                            </p:txEl>
                                          </p:spTgt>
                                        </p:tgtEl>
                                        <p:attrNameLst>
                                          <p:attrName>style.visibility</p:attrName>
                                        </p:attrNameLst>
                                      </p:cBhvr>
                                      <p:to>
                                        <p:strVal val="visible"/>
                                      </p:to>
                                    </p:set>
                                    <p:animEffect transition="in" filter="fade">
                                      <p:cBhvr>
                                        <p:cTn id="16" dur="500"/>
                                        <p:tgtEl>
                                          <p:spTgt spid="52228">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389"/>
                                        </p:tgtEl>
                                        <p:attrNameLst>
                                          <p:attrName>style.visibility</p:attrName>
                                        </p:attrNameLst>
                                      </p:cBhvr>
                                      <p:to>
                                        <p:strVal val="visible"/>
                                      </p:to>
                                    </p:set>
                                    <p:animEffect transition="in" filter="fade">
                                      <p:cBhvr>
                                        <p:cTn id="21"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222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222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a:solidFill>
                  <a:schemeClr val="accent1"/>
                </a:solidFill>
                <a:latin typeface="微软雅黑" panose="020B0503020204020204" pitchFamily="34" charset="-122"/>
                <a:cs typeface="微软雅黑" panose="020B0503020204020204" pitchFamily="34" charset="-122"/>
                <a:sym typeface="+mn-ea"/>
              </a:rPr>
              <a:t>内核与用户空间</a:t>
            </a:r>
            <a:r>
              <a:rPr lang="zh-CN" altLang="en-US" kern="1200" dirty="0">
                <a:solidFill>
                  <a:schemeClr val="accent1"/>
                </a:solidFill>
                <a:latin typeface="微软雅黑" panose="020B0503020204020204" pitchFamily="34" charset="-122"/>
                <a:cs typeface="微软雅黑" panose="020B0503020204020204" pitchFamily="34" charset="-122"/>
                <a:sym typeface="+mn-ea"/>
              </a:rPr>
              <a:t>通讯 </a:t>
            </a:r>
            <a:r>
              <a:rPr lang="zh-CN" altLang="en-US" kern="1200" dirty="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a:solidFill>
                  <a:schemeClr val="accent1"/>
                </a:solidFill>
                <a:latin typeface="微软雅黑" panose="020B0503020204020204" pitchFamily="34" charset="-122"/>
                <a:cs typeface="微软雅黑" panose="020B0503020204020204" pitchFamily="34" charset="-122"/>
                <a:sym typeface="+mn-ea"/>
              </a:rPr>
              <a:t>netlink</a:t>
            </a:r>
            <a:endParaRPr lang="zh-CN" altLang="en-US" kern="1200" dirty="0">
              <a:solidFill>
                <a:schemeClr val="accent1"/>
              </a:solidFill>
              <a:latin typeface="微软雅黑" panose="020B0503020204020204" pitchFamily="34" charset="-122"/>
              <a:cs typeface="微软雅黑" panose="020B0503020204020204" pitchFamily="34" charset="-122"/>
              <a:sym typeface="+mn-ea"/>
            </a:endParaRPr>
          </a:p>
        </p:txBody>
      </p:sp>
      <p:sp>
        <p:nvSpPr>
          <p:cNvPr id="5222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Generic </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netlink</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genl</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使用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用户空间）</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创建并绑定</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socket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a:solidFill>
                  <a:schemeClr val="dk1"/>
                </a:solidFill>
                <a:latin typeface="微软雅黑" panose="020B0503020204020204" pitchFamily="34" charset="-122"/>
                <a:cs typeface="微软雅黑" panose="020B0503020204020204" pitchFamily="34" charset="-122"/>
                <a:sym typeface="+mn-ea"/>
              </a:rPr>
              <a:t>socket(AF_NETLINK</a:t>
            </a:r>
            <a:r>
              <a:rPr lang="en-US" altLang="zh-CN" kern="1200" dirty="0">
                <a:solidFill>
                  <a:schemeClr val="dk1"/>
                </a:solidFill>
                <a:latin typeface="微软雅黑" panose="020B0503020204020204" pitchFamily="34" charset="-122"/>
                <a:cs typeface="微软雅黑" panose="020B0503020204020204" pitchFamily="34" charset="-122"/>
                <a:sym typeface="+mn-ea"/>
              </a:rPr>
              <a:t>，</a:t>
            </a:r>
            <a:r>
              <a:rPr lang="en-US" altLang="zh-CN" kern="1200" dirty="0">
                <a:solidFill>
                  <a:schemeClr val="dk1"/>
                </a:solidFill>
                <a:latin typeface="微软雅黑" panose="020B0503020204020204" pitchFamily="34" charset="-122"/>
                <a:cs typeface="微软雅黑" panose="020B0503020204020204" pitchFamily="34" charset="-122"/>
                <a:sym typeface="+mn-ea"/>
              </a:rPr>
              <a:t>SOCK_RAW</a:t>
            </a:r>
            <a:r>
              <a:rPr lang="en-US" altLang="zh-CN" kern="1200" dirty="0">
                <a:solidFill>
                  <a:schemeClr val="dk1"/>
                </a:solidFill>
                <a:latin typeface="微软雅黑" panose="020B0503020204020204" pitchFamily="34" charset="-122"/>
                <a:cs typeface="微软雅黑" panose="020B0503020204020204" pitchFamily="34" charset="-122"/>
                <a:sym typeface="+mn-ea"/>
              </a:rPr>
              <a:t>，</a:t>
            </a:r>
            <a:r>
              <a:rPr lang="en-US" altLang="zh-CN" kern="1200" dirty="0">
                <a:solidFill>
                  <a:schemeClr val="dk1"/>
                </a:solidFill>
                <a:latin typeface="微软雅黑" panose="020B0503020204020204" pitchFamily="34" charset="-122"/>
                <a:cs typeface="微软雅黑" panose="020B0503020204020204" pitchFamily="34" charset="-122"/>
                <a:sym typeface="+mn-ea"/>
              </a:rPr>
              <a:t>NETLINK_GENERIC)</a:t>
            </a:r>
            <a:endParaRPr lang="en-US" altLang="zh-CN" kern="1200" dirty="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a:solidFill>
                  <a:schemeClr val="dk1"/>
                </a:solidFill>
                <a:latin typeface="微软雅黑" panose="020B0503020204020204" pitchFamily="34" charset="-122"/>
                <a:cs typeface="微软雅黑" panose="020B0503020204020204" pitchFamily="34" charset="-122"/>
                <a:sym typeface="+mn-ea"/>
              </a:rPr>
              <a:t>bind</a:t>
            </a:r>
            <a:r>
              <a:rPr lang="en-US" altLang="zh-CN" kern="1200" dirty="0">
                <a:solidFill>
                  <a:schemeClr val="dk1"/>
                </a:solidFill>
                <a:latin typeface="微软雅黑" panose="020B0503020204020204" pitchFamily="34" charset="-122"/>
                <a:cs typeface="微软雅黑" panose="020B0503020204020204" pitchFamily="34" charset="-122"/>
                <a:sym typeface="+mn-ea"/>
              </a:rPr>
              <a:t>的地址类型为</a:t>
            </a:r>
            <a:r>
              <a:rPr lang="en-US" altLang="zh-CN" kern="1200" dirty="0">
                <a:solidFill>
                  <a:schemeClr val="dk1"/>
                </a:solidFill>
                <a:latin typeface="微软雅黑" panose="020B0503020204020204" pitchFamily="34" charset="-122"/>
                <a:cs typeface="微软雅黑" panose="020B0503020204020204" pitchFamily="34" charset="-122"/>
                <a:sym typeface="+mn-ea"/>
              </a:rPr>
              <a:t>sockaddr_nl</a:t>
            </a:r>
            <a:endParaRPr lang="en-US" altLang="zh-CN"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请求获取</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family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name</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所对应的</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family</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ID</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a:solidFill>
                  <a:schemeClr val="dk1"/>
                </a:solidFill>
                <a:latin typeface="微软雅黑" panose="020B0503020204020204" pitchFamily="34" charset="-122"/>
                <a:cs typeface="微软雅黑" panose="020B0503020204020204" pitchFamily="34" charset="-122"/>
                <a:sym typeface="+mn-ea"/>
              </a:rPr>
              <a:t>该消息发给</a:t>
            </a:r>
            <a:r>
              <a:rPr lang="en-US" altLang="zh-CN" kern="1200" dirty="0">
                <a:solidFill>
                  <a:schemeClr val="dk1"/>
                </a:solidFill>
                <a:latin typeface="微软雅黑" panose="020B0503020204020204" pitchFamily="34" charset="-122"/>
                <a:cs typeface="微软雅黑" panose="020B0503020204020204" pitchFamily="34" charset="-122"/>
                <a:sym typeface="+mn-ea"/>
              </a:rPr>
              <a:t>GENL_ID_CTRL</a:t>
            </a:r>
            <a:endParaRPr lang="en-US" altLang="zh-CN" kern="1200" dirty="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a:solidFill>
                  <a:schemeClr val="dk1"/>
                </a:solidFill>
                <a:latin typeface="微软雅黑" panose="020B0503020204020204" pitchFamily="34" charset="-122"/>
                <a:cs typeface="微软雅黑" panose="020B0503020204020204" pitchFamily="34" charset="-122"/>
                <a:sym typeface="+mn-ea"/>
              </a:rPr>
              <a:t>消息中只包含一个</a:t>
            </a:r>
            <a:r>
              <a:rPr lang="en-US" altLang="zh-CN" kern="1200" dirty="0">
                <a:solidFill>
                  <a:schemeClr val="dk1"/>
                </a:solidFill>
                <a:latin typeface="微软雅黑" panose="020B0503020204020204" pitchFamily="34" charset="-122"/>
                <a:cs typeface="微软雅黑" panose="020B0503020204020204" pitchFamily="34" charset="-122"/>
                <a:sym typeface="+mn-ea"/>
              </a:rPr>
              <a:t>attr</a:t>
            </a:r>
            <a:r>
              <a:rPr lang="en-US" altLang="zh-CN" kern="1200" dirty="0">
                <a:solidFill>
                  <a:schemeClr val="dk1"/>
                </a:solidFill>
                <a:latin typeface="微软雅黑" panose="020B0503020204020204" pitchFamily="34" charset="-122"/>
                <a:cs typeface="微软雅黑" panose="020B0503020204020204" pitchFamily="34" charset="-122"/>
                <a:sym typeface="+mn-ea"/>
              </a:rPr>
              <a:t>，</a:t>
            </a:r>
            <a:r>
              <a:rPr lang="en-US" altLang="zh-CN" kern="1200" dirty="0">
                <a:solidFill>
                  <a:schemeClr val="dk1"/>
                </a:solidFill>
                <a:latin typeface="微软雅黑" panose="020B0503020204020204" pitchFamily="34" charset="-122"/>
                <a:cs typeface="微软雅黑" panose="020B0503020204020204" pitchFamily="34" charset="-122"/>
                <a:sym typeface="+mn-ea"/>
              </a:rPr>
              <a:t>attr</a:t>
            </a:r>
            <a:r>
              <a:rPr lang="en-US" altLang="zh-CN" kern="1200" dirty="0">
                <a:solidFill>
                  <a:schemeClr val="dk1"/>
                </a:solidFill>
                <a:latin typeface="微软雅黑" panose="020B0503020204020204" pitchFamily="34" charset="-122"/>
                <a:cs typeface="微软雅黑" panose="020B0503020204020204" pitchFamily="34" charset="-122"/>
                <a:sym typeface="+mn-ea"/>
              </a:rPr>
              <a:t>的</a:t>
            </a:r>
            <a:r>
              <a:rPr lang="en-US" altLang="zh-CN" kern="1200" dirty="0">
                <a:solidFill>
                  <a:schemeClr val="dk1"/>
                </a:solidFill>
                <a:latin typeface="微软雅黑" panose="020B0503020204020204" pitchFamily="34" charset="-122"/>
                <a:cs typeface="微软雅黑" panose="020B0503020204020204" pitchFamily="34" charset="-122"/>
                <a:sym typeface="+mn-ea"/>
              </a:rPr>
              <a:t>payloade</a:t>
            </a:r>
            <a:r>
              <a:rPr lang="en-US" altLang="zh-CN" kern="1200" dirty="0">
                <a:solidFill>
                  <a:schemeClr val="dk1"/>
                </a:solidFill>
                <a:latin typeface="微软雅黑" panose="020B0503020204020204" pitchFamily="34" charset="-122"/>
                <a:cs typeface="微软雅黑" panose="020B0503020204020204" pitchFamily="34" charset="-122"/>
                <a:sym typeface="+mn-ea"/>
              </a:rPr>
              <a:t>为</a:t>
            </a:r>
            <a:r>
              <a:rPr lang="en-US" altLang="zh-CN" kern="1200" dirty="0">
                <a:solidFill>
                  <a:schemeClr val="dk1"/>
                </a:solidFill>
                <a:latin typeface="微软雅黑" panose="020B0503020204020204" pitchFamily="34" charset="-122"/>
                <a:cs typeface="微软雅黑" panose="020B0503020204020204" pitchFamily="34" charset="-122"/>
                <a:sym typeface="+mn-ea"/>
              </a:rPr>
              <a:t>family name</a:t>
            </a:r>
            <a:r>
              <a:rPr lang="en-US" altLang="zh-CN" kern="1200" dirty="0">
                <a:solidFill>
                  <a:schemeClr val="dk1"/>
                </a:solidFill>
                <a:latin typeface="微软雅黑" panose="020B0503020204020204" pitchFamily="34" charset="-122"/>
                <a:cs typeface="微软雅黑" panose="020B0503020204020204" pitchFamily="34" charset="-122"/>
                <a:sym typeface="+mn-ea"/>
              </a:rPr>
              <a:t>（包括</a:t>
            </a:r>
            <a:r>
              <a:rPr lang="en-US" altLang="zh-CN" kern="1200" dirty="0">
                <a:solidFill>
                  <a:schemeClr val="dk1"/>
                </a:solidFill>
                <a:latin typeface="微软雅黑" panose="020B0503020204020204" pitchFamily="34" charset="-122"/>
                <a:cs typeface="微软雅黑" panose="020B0503020204020204" pitchFamily="34" charset="-122"/>
                <a:sym typeface="+mn-ea"/>
              </a:rPr>
              <a:t>\0)</a:t>
            </a:r>
            <a:endParaRPr lang="en-US" altLang="zh-CN"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接收消息，解析出</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family ID</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a:solidFill>
                  <a:schemeClr val="dk1"/>
                </a:solidFill>
                <a:latin typeface="微软雅黑" panose="020B0503020204020204" pitchFamily="34" charset="-122"/>
                <a:cs typeface="微软雅黑" panose="020B0503020204020204" pitchFamily="34" charset="-122"/>
                <a:sym typeface="+mn-ea"/>
              </a:rPr>
              <a:t>接收到的消息中可能包含多个</a:t>
            </a:r>
            <a:r>
              <a:rPr lang="en-US" altLang="zh-CN" kern="1200" dirty="0">
                <a:solidFill>
                  <a:schemeClr val="dk1"/>
                </a:solidFill>
                <a:latin typeface="微软雅黑" panose="020B0503020204020204" pitchFamily="34" charset="-122"/>
                <a:cs typeface="微软雅黑" panose="020B0503020204020204" pitchFamily="34" charset="-122"/>
                <a:sym typeface="+mn-ea"/>
              </a:rPr>
              <a:t>attr</a:t>
            </a:r>
            <a:r>
              <a:rPr lang="en-US" altLang="zh-CN" kern="1200" dirty="0">
                <a:solidFill>
                  <a:schemeClr val="dk1"/>
                </a:solidFill>
                <a:latin typeface="微软雅黑" panose="020B0503020204020204" pitchFamily="34" charset="-122"/>
                <a:cs typeface="微软雅黑" panose="020B0503020204020204" pitchFamily="34" charset="-122"/>
                <a:sym typeface="+mn-ea"/>
              </a:rPr>
              <a:t>，其中</a:t>
            </a:r>
            <a:r>
              <a:rPr lang="en-US" altLang="zh-CN" kern="1200" dirty="0">
                <a:solidFill>
                  <a:schemeClr val="dk1"/>
                </a:solidFill>
                <a:latin typeface="微软雅黑" panose="020B0503020204020204" pitchFamily="34" charset="-122"/>
                <a:cs typeface="微软雅黑" panose="020B0503020204020204" pitchFamily="34" charset="-122"/>
                <a:sym typeface="+mn-ea"/>
              </a:rPr>
              <a:t>type</a:t>
            </a:r>
            <a:r>
              <a:rPr lang="en-US" altLang="zh-CN" kern="1200" dirty="0">
                <a:solidFill>
                  <a:schemeClr val="dk1"/>
                </a:solidFill>
                <a:latin typeface="微软雅黑" panose="020B0503020204020204" pitchFamily="34" charset="-122"/>
                <a:cs typeface="微软雅黑" panose="020B0503020204020204" pitchFamily="34" charset="-122"/>
                <a:sym typeface="+mn-ea"/>
              </a:rPr>
              <a:t>为</a:t>
            </a:r>
            <a:r>
              <a:rPr lang="en-US" altLang="zh-CN" kern="1200" dirty="0">
                <a:solidFill>
                  <a:schemeClr val="dk1"/>
                </a:solidFill>
                <a:latin typeface="微软雅黑" panose="020B0503020204020204" pitchFamily="34" charset="-122"/>
                <a:cs typeface="微软雅黑" panose="020B0503020204020204" pitchFamily="34" charset="-122"/>
                <a:sym typeface="+mn-ea"/>
              </a:rPr>
              <a:t>CTRL_ATTR_FAMILY_ID</a:t>
            </a:r>
            <a:r>
              <a:rPr lang="en-US" altLang="zh-CN" kern="1200" dirty="0">
                <a:solidFill>
                  <a:schemeClr val="dk1"/>
                </a:solidFill>
                <a:latin typeface="微软雅黑" panose="020B0503020204020204" pitchFamily="34" charset="-122"/>
                <a:cs typeface="微软雅黑" panose="020B0503020204020204" pitchFamily="34" charset="-122"/>
                <a:sym typeface="+mn-ea"/>
              </a:rPr>
              <a:t>的</a:t>
            </a:r>
            <a:r>
              <a:rPr lang="en-US" altLang="zh-CN" kern="1200" dirty="0">
                <a:solidFill>
                  <a:schemeClr val="dk1"/>
                </a:solidFill>
                <a:latin typeface="微软雅黑" panose="020B0503020204020204" pitchFamily="34" charset="-122"/>
                <a:cs typeface="微软雅黑" panose="020B0503020204020204" pitchFamily="34" charset="-122"/>
                <a:sym typeface="+mn-ea"/>
              </a:rPr>
              <a:t>attr</a:t>
            </a:r>
            <a:r>
              <a:rPr lang="en-US" altLang="zh-CN" kern="1200" dirty="0">
                <a:solidFill>
                  <a:schemeClr val="dk1"/>
                </a:solidFill>
                <a:latin typeface="微软雅黑" panose="020B0503020204020204" pitchFamily="34" charset="-122"/>
                <a:cs typeface="微软雅黑" panose="020B0503020204020204" pitchFamily="34" charset="-122"/>
                <a:sym typeface="+mn-ea"/>
              </a:rPr>
              <a:t>的</a:t>
            </a:r>
            <a:r>
              <a:rPr lang="en-US" altLang="zh-CN" kern="1200" dirty="0">
                <a:solidFill>
                  <a:schemeClr val="dk1"/>
                </a:solidFill>
                <a:latin typeface="微软雅黑" panose="020B0503020204020204" pitchFamily="34" charset="-122"/>
                <a:cs typeface="微软雅黑" panose="020B0503020204020204" pitchFamily="34" charset="-122"/>
                <a:sym typeface="+mn-ea"/>
              </a:rPr>
              <a:t>payload</a:t>
            </a:r>
            <a:r>
              <a:rPr lang="en-US" altLang="zh-CN" kern="1200" dirty="0">
                <a:solidFill>
                  <a:schemeClr val="dk1"/>
                </a:solidFill>
                <a:latin typeface="微软雅黑" panose="020B0503020204020204" pitchFamily="34" charset="-122"/>
                <a:cs typeface="微软雅黑" panose="020B0503020204020204" pitchFamily="34" charset="-122"/>
                <a:sym typeface="+mn-ea"/>
              </a:rPr>
              <a:t>中包含了</a:t>
            </a:r>
            <a:r>
              <a:rPr lang="en-US" altLang="zh-CN" kern="1200" dirty="0">
                <a:solidFill>
                  <a:schemeClr val="dk1"/>
                </a:solidFill>
                <a:latin typeface="微软雅黑" panose="020B0503020204020204" pitchFamily="34" charset="-122"/>
                <a:cs typeface="微软雅黑" panose="020B0503020204020204" pitchFamily="34" charset="-122"/>
                <a:sym typeface="+mn-ea"/>
              </a:rPr>
              <a:t>family ID</a:t>
            </a:r>
            <a:endParaRPr lang="en-US" altLang="zh-CN"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通过</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family ID</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与内核通信</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a:solidFill>
                  <a:schemeClr val="dk1"/>
                </a:solidFill>
                <a:latin typeface="微软雅黑" panose="020B0503020204020204" pitchFamily="34" charset="-122"/>
                <a:cs typeface="微软雅黑" panose="020B0503020204020204" pitchFamily="34" charset="-122"/>
                <a:sym typeface="+mn-ea"/>
              </a:rPr>
              <a:t>sendto</a:t>
            </a:r>
            <a:r>
              <a:rPr lang="en-US" altLang="zh-CN" kern="1200" dirty="0">
                <a:solidFill>
                  <a:schemeClr val="dk1"/>
                </a:solidFill>
                <a:latin typeface="微软雅黑" panose="020B0503020204020204" pitchFamily="34" charset="-122"/>
                <a:cs typeface="微软雅黑" panose="020B0503020204020204" pitchFamily="34" charset="-122"/>
                <a:sym typeface="+mn-ea"/>
              </a:rPr>
              <a:t>/</a:t>
            </a:r>
            <a:r>
              <a:rPr lang="en-US" altLang="zh-CN" kern="1200" dirty="0">
                <a:solidFill>
                  <a:schemeClr val="dk1"/>
                </a:solidFill>
                <a:latin typeface="微软雅黑" panose="020B0503020204020204" pitchFamily="34" charset="-122"/>
                <a:cs typeface="微软雅黑" panose="020B0503020204020204" pitchFamily="34" charset="-122"/>
                <a:sym typeface="+mn-ea"/>
              </a:rPr>
              <a:t>recvfrom</a:t>
            </a:r>
            <a:endParaRPr lang="en-US" altLang="zh-CN" kern="1200" dirty="0">
              <a:solidFill>
                <a:schemeClr val="dk1"/>
              </a:solidFill>
              <a:latin typeface="微软雅黑" panose="020B0503020204020204" pitchFamily="34" charset="-122"/>
              <a:cs typeface="微软雅黑" panose="020B0503020204020204" pitchFamily="34" charset="-122"/>
              <a:sym typeface="+mn-ea"/>
            </a:endParaRPr>
          </a:p>
          <a:p>
            <a:pPr lvl="4" algn="l" defTabSz="914400" eaLnBrk="1" hangingPunct="1"/>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16386" name="Picture 2"/>
          <p:cNvPicPr>
            <a:picLocks noChangeAspect="1" noChangeArrowheads="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2214546" y="1071546"/>
            <a:ext cx="6595677" cy="1463448"/>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custDataLst>
              <p:tags r:id="rId7"/>
            </p:custDataLst>
          </p:nvPr>
        </p:nvPicPr>
        <p:blipFill>
          <a:blip r:embed="rId8">
            <a:extLst>
              <a:ext uri="{28A0092B-C50C-407E-A947-70E740481C1C}">
                <a14:useLocalDpi xmlns:a14="http://schemas.microsoft.com/office/drawing/2010/main" val="0"/>
              </a:ext>
            </a:extLst>
          </a:blip>
          <a:srcRect/>
          <a:stretch>
            <a:fillRect/>
          </a:stretch>
        </p:blipFill>
        <p:spPr bwMode="auto">
          <a:xfrm>
            <a:off x="4499992" y="1832878"/>
            <a:ext cx="4246052" cy="1180561"/>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custDataLst>
              <p:tags r:id="rId9"/>
            </p:custDataLst>
          </p:nvPr>
        </p:nvPicPr>
        <p:blipFill>
          <a:blip r:embed="rId10">
            <a:extLst>
              <a:ext uri="{28A0092B-C50C-407E-A947-70E740481C1C}">
                <a14:useLocalDpi xmlns:a14="http://schemas.microsoft.com/office/drawing/2010/main" val="0"/>
              </a:ext>
            </a:extLst>
          </a:blip>
          <a:srcRect/>
          <a:stretch>
            <a:fillRect/>
          </a:stretch>
        </p:blipFill>
        <p:spPr bwMode="auto">
          <a:xfrm>
            <a:off x="4607399" y="5279967"/>
            <a:ext cx="3671197" cy="857942"/>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228">
                                            <p:txEl>
                                              <p:pRg st="1" end="1"/>
                                            </p:txEl>
                                          </p:spTgt>
                                        </p:tgtEl>
                                        <p:attrNameLst>
                                          <p:attrName>style.visibility</p:attrName>
                                        </p:attrNameLst>
                                      </p:cBhvr>
                                      <p:to>
                                        <p:strVal val="visible"/>
                                      </p:to>
                                    </p:set>
                                    <p:animEffect transition="in" filter="fade">
                                      <p:cBhvr>
                                        <p:cTn id="7" dur="500"/>
                                        <p:tgtEl>
                                          <p:spTgt spid="5222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28">
                                            <p:txEl>
                                              <p:pRg st="2" end="2"/>
                                            </p:txEl>
                                          </p:spTgt>
                                        </p:tgtEl>
                                        <p:attrNameLst>
                                          <p:attrName>style.visibility</p:attrName>
                                        </p:attrNameLst>
                                      </p:cBhvr>
                                      <p:to>
                                        <p:strVal val="visible"/>
                                      </p:to>
                                    </p:set>
                                    <p:animEffect transition="in" filter="fade">
                                      <p:cBhvr>
                                        <p:cTn id="12" dur="500"/>
                                        <p:tgtEl>
                                          <p:spTgt spid="52228">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2228">
                                            <p:txEl>
                                              <p:pRg st="3" end="3"/>
                                            </p:txEl>
                                          </p:spTgt>
                                        </p:tgtEl>
                                        <p:attrNameLst>
                                          <p:attrName>style.visibility</p:attrName>
                                        </p:attrNameLst>
                                      </p:cBhvr>
                                      <p:to>
                                        <p:strVal val="visible"/>
                                      </p:to>
                                    </p:set>
                                    <p:animEffect transition="in" filter="fade">
                                      <p:cBhvr>
                                        <p:cTn id="15" dur="500"/>
                                        <p:tgtEl>
                                          <p:spTgt spid="52228">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2228">
                                            <p:txEl>
                                              <p:pRg st="4" end="4"/>
                                            </p:txEl>
                                          </p:spTgt>
                                        </p:tgtEl>
                                        <p:attrNameLst>
                                          <p:attrName>style.visibility</p:attrName>
                                        </p:attrNameLst>
                                      </p:cBhvr>
                                      <p:to>
                                        <p:strVal val="visible"/>
                                      </p:to>
                                    </p:set>
                                    <p:animEffect transition="in" filter="fade">
                                      <p:cBhvr>
                                        <p:cTn id="18" dur="500"/>
                                        <p:tgtEl>
                                          <p:spTgt spid="5222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386"/>
                                        </p:tgtEl>
                                        <p:attrNameLst>
                                          <p:attrName>style.visibility</p:attrName>
                                        </p:attrNameLst>
                                      </p:cBhvr>
                                      <p:to>
                                        <p:strVal val="visible"/>
                                      </p:to>
                                    </p:set>
                                    <p:animEffect transition="in" filter="fade">
                                      <p:cBhvr>
                                        <p:cTn id="23" dur="500"/>
                                        <p:tgtEl>
                                          <p:spTgt spid="1638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2228">
                                            <p:txEl>
                                              <p:pRg st="5" end="5"/>
                                            </p:txEl>
                                          </p:spTgt>
                                        </p:tgtEl>
                                        <p:attrNameLst>
                                          <p:attrName>style.visibility</p:attrName>
                                        </p:attrNameLst>
                                      </p:cBhvr>
                                      <p:to>
                                        <p:strVal val="visible"/>
                                      </p:to>
                                    </p:set>
                                    <p:animEffect transition="in" filter="fade">
                                      <p:cBhvr>
                                        <p:cTn id="28" dur="500"/>
                                        <p:tgtEl>
                                          <p:spTgt spid="52228">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2228">
                                            <p:txEl>
                                              <p:pRg st="6" end="6"/>
                                            </p:txEl>
                                          </p:spTgt>
                                        </p:tgtEl>
                                        <p:attrNameLst>
                                          <p:attrName>style.visibility</p:attrName>
                                        </p:attrNameLst>
                                      </p:cBhvr>
                                      <p:to>
                                        <p:strVal val="visible"/>
                                      </p:to>
                                    </p:set>
                                    <p:animEffect transition="in" filter="fade">
                                      <p:cBhvr>
                                        <p:cTn id="31" dur="500"/>
                                        <p:tgtEl>
                                          <p:spTgt spid="52228">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2228">
                                            <p:txEl>
                                              <p:pRg st="7" end="7"/>
                                            </p:txEl>
                                          </p:spTgt>
                                        </p:tgtEl>
                                        <p:attrNameLst>
                                          <p:attrName>style.visibility</p:attrName>
                                        </p:attrNameLst>
                                      </p:cBhvr>
                                      <p:to>
                                        <p:strVal val="visible"/>
                                      </p:to>
                                    </p:set>
                                    <p:animEffect transition="in" filter="fade">
                                      <p:cBhvr>
                                        <p:cTn id="34" dur="500"/>
                                        <p:tgtEl>
                                          <p:spTgt spid="52228">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6387"/>
                                        </p:tgtEl>
                                        <p:attrNameLst>
                                          <p:attrName>style.visibility</p:attrName>
                                        </p:attrNameLst>
                                      </p:cBhvr>
                                      <p:to>
                                        <p:strVal val="visible"/>
                                      </p:to>
                                    </p:set>
                                    <p:animEffect transition="in" filter="fade">
                                      <p:cBhvr>
                                        <p:cTn id="39" dur="500"/>
                                        <p:tgtEl>
                                          <p:spTgt spid="1638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2228">
                                            <p:txEl>
                                              <p:pRg st="8" end="8"/>
                                            </p:txEl>
                                          </p:spTgt>
                                        </p:tgtEl>
                                        <p:attrNameLst>
                                          <p:attrName>style.visibility</p:attrName>
                                        </p:attrNameLst>
                                      </p:cBhvr>
                                      <p:to>
                                        <p:strVal val="visible"/>
                                      </p:to>
                                    </p:set>
                                    <p:animEffect transition="in" filter="fade">
                                      <p:cBhvr>
                                        <p:cTn id="44" dur="500"/>
                                        <p:tgtEl>
                                          <p:spTgt spid="52228">
                                            <p:txEl>
                                              <p:pRg st="8" end="8"/>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2228">
                                            <p:txEl>
                                              <p:pRg st="9" end="9"/>
                                            </p:txEl>
                                          </p:spTgt>
                                        </p:tgtEl>
                                        <p:attrNameLst>
                                          <p:attrName>style.visibility</p:attrName>
                                        </p:attrNameLst>
                                      </p:cBhvr>
                                      <p:to>
                                        <p:strVal val="visible"/>
                                      </p:to>
                                    </p:set>
                                    <p:animEffect transition="in" filter="fade">
                                      <p:cBhvr>
                                        <p:cTn id="47" dur="500"/>
                                        <p:tgtEl>
                                          <p:spTgt spid="52228">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2228">
                                            <p:txEl>
                                              <p:pRg st="10" end="10"/>
                                            </p:txEl>
                                          </p:spTgt>
                                        </p:tgtEl>
                                        <p:attrNameLst>
                                          <p:attrName>style.visibility</p:attrName>
                                        </p:attrNameLst>
                                      </p:cBhvr>
                                      <p:to>
                                        <p:strVal val="visible"/>
                                      </p:to>
                                    </p:set>
                                    <p:animEffect transition="in" filter="fade">
                                      <p:cBhvr>
                                        <p:cTn id="52" dur="500"/>
                                        <p:tgtEl>
                                          <p:spTgt spid="52228">
                                            <p:txEl>
                                              <p:pRg st="10" end="1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52228">
                                            <p:txEl>
                                              <p:pRg st="11" end="11"/>
                                            </p:txEl>
                                          </p:spTgt>
                                        </p:tgtEl>
                                        <p:attrNameLst>
                                          <p:attrName>style.visibility</p:attrName>
                                        </p:attrNameLst>
                                      </p:cBhvr>
                                      <p:to>
                                        <p:strVal val="visible"/>
                                      </p:to>
                                    </p:set>
                                    <p:animEffect transition="in" filter="fade">
                                      <p:cBhvr>
                                        <p:cTn id="55" dur="500"/>
                                        <p:tgtEl>
                                          <p:spTgt spid="52228">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6388"/>
                                        </p:tgtEl>
                                        <p:attrNameLst>
                                          <p:attrName>style.visibility</p:attrName>
                                        </p:attrNameLst>
                                      </p:cBhvr>
                                      <p:to>
                                        <p:strVal val="visible"/>
                                      </p:to>
                                    </p:set>
                                    <p:animEffect transition="in" filter="fade">
                                      <p:cBhvr>
                                        <p:cTn id="60"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222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222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a:solidFill>
                  <a:schemeClr val="accent1"/>
                </a:solidFill>
                <a:latin typeface="微软雅黑" panose="020B0503020204020204" pitchFamily="34" charset="-122"/>
                <a:cs typeface="微软雅黑" panose="020B0503020204020204" pitchFamily="34" charset="-122"/>
                <a:sym typeface="+mn-ea"/>
              </a:rPr>
              <a:t>内核与用户空间</a:t>
            </a:r>
            <a:r>
              <a:rPr lang="zh-CN" altLang="en-US" kern="1200" dirty="0">
                <a:solidFill>
                  <a:schemeClr val="accent1"/>
                </a:solidFill>
                <a:latin typeface="微软雅黑" panose="020B0503020204020204" pitchFamily="34" charset="-122"/>
                <a:cs typeface="微软雅黑" panose="020B0503020204020204" pitchFamily="34" charset="-122"/>
                <a:sym typeface="+mn-ea"/>
              </a:rPr>
              <a:t>通讯 </a:t>
            </a:r>
            <a:r>
              <a:rPr lang="zh-CN" altLang="en-US" kern="1200" dirty="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a:solidFill>
                  <a:schemeClr val="accent1"/>
                </a:solidFill>
                <a:latin typeface="微软雅黑" panose="020B0503020204020204" pitchFamily="34" charset="-122"/>
                <a:cs typeface="微软雅黑" panose="020B0503020204020204" pitchFamily="34" charset="-122"/>
                <a:sym typeface="+mn-ea"/>
              </a:rPr>
              <a:t>netlink</a:t>
            </a:r>
            <a:endParaRPr lang="zh-CN" altLang="en-US" kern="1200" dirty="0">
              <a:solidFill>
                <a:schemeClr val="accent1"/>
              </a:solidFill>
              <a:latin typeface="微软雅黑" panose="020B0503020204020204" pitchFamily="34" charset="-122"/>
              <a:cs typeface="微软雅黑" panose="020B0503020204020204" pitchFamily="34" charset="-122"/>
              <a:sym typeface="+mn-ea"/>
            </a:endParaRPr>
          </a:p>
        </p:txBody>
      </p:sp>
      <p:sp>
        <p:nvSpPr>
          <p:cNvPr id="5222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en-US" altLang="zh-CN" kern="1200" dirty="0">
                <a:solidFill>
                  <a:schemeClr val="dk1"/>
                </a:solidFill>
                <a:latin typeface="微软雅黑" panose="020B0503020204020204" pitchFamily="34" charset="-122"/>
                <a:cs typeface="微软雅黑" panose="020B0503020204020204" pitchFamily="34" charset="-122"/>
                <a:sym typeface="+mn-ea"/>
              </a:rPr>
              <a:t>Generic </a:t>
            </a:r>
            <a:r>
              <a:rPr lang="en-US" altLang="zh-CN" kern="1200" dirty="0">
                <a:solidFill>
                  <a:schemeClr val="dk1"/>
                </a:solidFill>
                <a:latin typeface="微软雅黑" panose="020B0503020204020204" pitchFamily="34" charset="-122"/>
                <a:cs typeface="微软雅黑" panose="020B0503020204020204" pitchFamily="34" charset="-122"/>
                <a:sym typeface="+mn-ea"/>
              </a:rPr>
              <a:t>netlink</a:t>
            </a:r>
            <a:r>
              <a:rPr lang="en-US" altLang="zh-CN" kern="1200" dirty="0">
                <a:solidFill>
                  <a:schemeClr val="dk1"/>
                </a:solidFill>
                <a:latin typeface="微软雅黑" panose="020B0503020204020204" pitchFamily="34" charset="-122"/>
                <a:cs typeface="微软雅黑" panose="020B0503020204020204" pitchFamily="34" charset="-122"/>
                <a:sym typeface="+mn-ea"/>
              </a:rPr>
              <a:t>（</a:t>
            </a:r>
            <a:r>
              <a:rPr lang="en-US" altLang="zh-CN" kern="1200" dirty="0">
                <a:solidFill>
                  <a:schemeClr val="dk1"/>
                </a:solidFill>
                <a:latin typeface="微软雅黑" panose="020B0503020204020204" pitchFamily="34" charset="-122"/>
                <a:cs typeface="微软雅黑" panose="020B0503020204020204" pitchFamily="34" charset="-122"/>
                <a:sym typeface="+mn-ea"/>
              </a:rPr>
              <a:t>genl</a:t>
            </a:r>
            <a:r>
              <a:rPr lang="en-US" altLang="zh-CN" kern="1200" dirty="0">
                <a:solidFill>
                  <a:schemeClr val="dk1"/>
                </a:solidFill>
                <a:latin typeface="微软雅黑" panose="020B0503020204020204" pitchFamily="34" charset="-122"/>
                <a:cs typeface="微软雅黑" panose="020B0503020204020204" pitchFamily="34" charset="-122"/>
                <a:sym typeface="+mn-ea"/>
              </a:rPr>
              <a:t>）</a:t>
            </a:r>
            <a:endParaRPr lang="en-US" altLang="zh-CN" kern="1200" dirty="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常用接口</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内核与用户空间中都可以使用的接口</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参见</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linux</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netlink.h</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和</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linux</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genetlink.h</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只能在内核中使用的接口</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参见</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net/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netlink.h</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和</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net/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genetlink.h</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174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62" y="0"/>
            <a:ext cx="6696744" cy="6757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228">
                                            <p:txEl>
                                              <p:pRg st="1" end="1"/>
                                            </p:txEl>
                                          </p:spTgt>
                                        </p:tgtEl>
                                        <p:attrNameLst>
                                          <p:attrName>style.visibility</p:attrName>
                                        </p:attrNameLst>
                                      </p:cBhvr>
                                      <p:to>
                                        <p:strVal val="visible"/>
                                      </p:to>
                                    </p:set>
                                    <p:animEffect transition="in" filter="fade">
                                      <p:cBhvr>
                                        <p:cTn id="7" dur="500"/>
                                        <p:tgtEl>
                                          <p:spTgt spid="5222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2228">
                                            <p:txEl>
                                              <p:pRg st="2" end="2"/>
                                            </p:txEl>
                                          </p:spTgt>
                                        </p:tgtEl>
                                        <p:attrNameLst>
                                          <p:attrName>style.visibility</p:attrName>
                                        </p:attrNameLst>
                                      </p:cBhvr>
                                      <p:to>
                                        <p:strVal val="visible"/>
                                      </p:to>
                                    </p:set>
                                    <p:animEffect transition="in" filter="fade">
                                      <p:cBhvr>
                                        <p:cTn id="10" dur="500"/>
                                        <p:tgtEl>
                                          <p:spTgt spid="5222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2228">
                                            <p:txEl>
                                              <p:pRg st="3" end="3"/>
                                            </p:txEl>
                                          </p:spTgt>
                                        </p:tgtEl>
                                        <p:attrNameLst>
                                          <p:attrName>style.visibility</p:attrName>
                                        </p:attrNameLst>
                                      </p:cBhvr>
                                      <p:to>
                                        <p:strVal val="visible"/>
                                      </p:to>
                                    </p:set>
                                    <p:animEffect transition="in" filter="fade">
                                      <p:cBhvr>
                                        <p:cTn id="13" dur="500"/>
                                        <p:tgtEl>
                                          <p:spTgt spid="52228">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2228">
                                            <p:txEl>
                                              <p:pRg st="4" end="4"/>
                                            </p:txEl>
                                          </p:spTgt>
                                        </p:tgtEl>
                                        <p:attrNameLst>
                                          <p:attrName>style.visibility</p:attrName>
                                        </p:attrNameLst>
                                      </p:cBhvr>
                                      <p:to>
                                        <p:strVal val="visible"/>
                                      </p:to>
                                    </p:set>
                                    <p:animEffect transition="in" filter="fade">
                                      <p:cBhvr>
                                        <p:cTn id="16" dur="500"/>
                                        <p:tgtEl>
                                          <p:spTgt spid="52228">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2228">
                                            <p:txEl>
                                              <p:pRg st="5" end="5"/>
                                            </p:txEl>
                                          </p:spTgt>
                                        </p:tgtEl>
                                        <p:attrNameLst>
                                          <p:attrName>style.visibility</p:attrName>
                                        </p:attrNameLst>
                                      </p:cBhvr>
                                      <p:to>
                                        <p:strVal val="visible"/>
                                      </p:to>
                                    </p:set>
                                    <p:animEffect transition="in" filter="fade">
                                      <p:cBhvr>
                                        <p:cTn id="19" dur="500"/>
                                        <p:tgtEl>
                                          <p:spTgt spid="52228">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7410"/>
                                        </p:tgtEl>
                                        <p:attrNameLst>
                                          <p:attrName>style.visibility</p:attrName>
                                        </p:attrNameLst>
                                      </p:cBhvr>
                                      <p:to>
                                        <p:strVal val="visible"/>
                                      </p:to>
                                    </p:set>
                                    <p:animEffect transition="in" filter="fade">
                                      <p:cBhvr>
                                        <p:cTn id="24"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122" name="Rectangle 5"/>
          <p:cNvSpPr>
            <a:spLocks noGrp="1" noChangeArrowheads="1"/>
          </p:cNvSpPr>
          <p:nvPr>
            <p:ph type="body" idx="4294967295"/>
            <p:custDataLst>
              <p:tags r:id="rId3"/>
            </p:custDataLst>
          </p:nvPr>
        </p:nvSpPr>
        <p:spPr>
          <a:xfrm>
            <a:off x="3441402" y="2694657"/>
            <a:ext cx="2588618" cy="2822575"/>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marL="294005" lvl="0" indent="-294005" algn="l" defTabSz="784225" eaLnBrk="1" hangingPunct="1">
              <a:lnSpc>
                <a:spcPct val="135000"/>
              </a:lnSpc>
              <a:buSzTx/>
              <a:buFontTx/>
              <a:buNone/>
            </a:pPr>
            <a:r>
              <a:rPr lang="en-US" altLang="zh-CN" sz="2100" kern="1200" dirty="0" err="1" smtClean="0">
                <a:solidFill>
                  <a:schemeClr val="lt2">
                    <a:lumMod val="50000"/>
                  </a:schemeClr>
                </a:solidFill>
                <a:latin typeface="微软雅黑" panose="020B0503020204020204" pitchFamily="34" charset="-122"/>
                <a:sym typeface="+mn-ea"/>
              </a:rPr>
              <a:t>netlink</a:t>
            </a:r>
            <a:endParaRPr lang="en-US" altLang="zh-CN" sz="2100" kern="1200" dirty="0" err="1" smtClean="0">
              <a:solidFill>
                <a:schemeClr val="lt2">
                  <a:lumMod val="50000"/>
                </a:schemeClr>
              </a:solidFill>
              <a:latin typeface="微软雅黑" panose="020B0503020204020204" pitchFamily="34" charset="-122"/>
              <a:sym typeface="+mn-ea"/>
            </a:endParaRPr>
          </a:p>
          <a:p>
            <a:pPr marL="294005" lvl="0" indent="-294005" algn="l" defTabSz="784225" eaLnBrk="1" hangingPunct="1">
              <a:lnSpc>
                <a:spcPct val="135000"/>
              </a:lnSpc>
              <a:buSzTx/>
              <a:buFontTx/>
              <a:buNone/>
            </a:pPr>
            <a:r>
              <a:rPr lang="en-US" altLang="zh-CN" sz="2100" kern="1200" dirty="0" err="1" smtClean="0">
                <a:solidFill>
                  <a:schemeClr val="lt2">
                    <a:lumMod val="50000"/>
                  </a:schemeClr>
                </a:solidFill>
                <a:latin typeface="微软雅黑" panose="020B0503020204020204" pitchFamily="34" charset="-122"/>
                <a:sym typeface="+mn-ea"/>
              </a:rPr>
              <a:t>procfs</a:t>
            </a:r>
            <a:endParaRPr lang="en-US" altLang="zh-CN" sz="2100" kern="1200" dirty="0" err="1" smtClean="0">
              <a:solidFill>
                <a:schemeClr val="lt2">
                  <a:lumMod val="50000"/>
                </a:schemeClr>
              </a:solidFill>
              <a:latin typeface="微软雅黑" panose="020B0503020204020204" pitchFamily="34" charset="-122"/>
              <a:sym typeface="+mn-ea"/>
            </a:endParaRPr>
          </a:p>
        </p:txBody>
      </p:sp>
      <p:sp>
        <p:nvSpPr>
          <p:cNvPr id="5123" name="Rectangle 6"/>
          <p:cNvSpPr>
            <a:spLocks noChangeArrowheads="1"/>
          </p:cNvSpPr>
          <p:nvPr>
            <p:custDataLst>
              <p:tags r:id="rId4"/>
            </p:custDataLst>
          </p:nvPr>
        </p:nvSpPr>
        <p:spPr bwMode="auto">
          <a:xfrm>
            <a:off x="3131840" y="2910557"/>
            <a:ext cx="193675" cy="193675"/>
          </a:xfrm>
          <a:prstGeom prst="rect">
            <a:avLst/>
          </a:prstGeom>
          <a:solidFill>
            <a:srgbClr val="8000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sp>
        <p:nvSpPr>
          <p:cNvPr id="5124" name="Rectangle 7"/>
          <p:cNvSpPr>
            <a:spLocks noChangeArrowheads="1"/>
          </p:cNvSpPr>
          <p:nvPr>
            <p:custDataLst>
              <p:tags r:id="rId5"/>
            </p:custDataLst>
          </p:nvPr>
        </p:nvSpPr>
        <p:spPr bwMode="auto">
          <a:xfrm>
            <a:off x="3131840" y="3396332"/>
            <a:ext cx="193675" cy="193675"/>
          </a:xfrm>
          <a:prstGeom prst="rect">
            <a:avLst/>
          </a:prstGeom>
          <a:solidFill>
            <a:srgbClr val="FF99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pic>
        <p:nvPicPr>
          <p:cNvPr id="13317" name="Picture 5"/>
          <p:cNvPicPr>
            <a:picLocks noChangeAspect="1" noChangeArrowheads="1"/>
          </p:cNvPicPr>
          <p:nvPr>
            <p:custDataLst>
              <p:tags r:id="rId6"/>
            </p:custDataLst>
          </p:nvPr>
        </p:nvPicPr>
        <p:blipFill>
          <a:blip r:embed="rId7">
            <a:extLst>
              <a:ext uri="{28A0092B-C50C-407E-A947-70E740481C1C}">
                <a14:useLocalDpi xmlns:a14="http://schemas.microsoft.com/office/drawing/2010/main" val="0"/>
              </a:ext>
            </a:extLst>
          </a:blip>
          <a:srcRect/>
          <a:stretch>
            <a:fillRect/>
          </a:stretch>
        </p:blipFill>
        <p:spPr bwMode="auto">
          <a:xfrm>
            <a:off x="1783147" y="1624591"/>
            <a:ext cx="5453149" cy="1116568"/>
          </a:xfrm>
          <a:prstGeom prst="rect">
            <a:avLst/>
          </a:prstGeom>
          <a:noFill/>
          <a:ln>
            <a:noFill/>
          </a:ln>
          <a:effectLst>
            <a:glow rad="139700">
              <a:schemeClr val="accent5">
                <a:satMod val="175000"/>
                <a:alpha val="40000"/>
              </a:schemeClr>
            </a:glow>
            <a:outerShdw dist="35921" dir="2700000" algn="ctr" rotWithShape="0">
              <a:schemeClr val="l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8"/>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222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222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a:solidFill>
                  <a:schemeClr val="accent1"/>
                </a:solidFill>
                <a:latin typeface="微软雅黑" panose="020B0503020204020204" pitchFamily="34" charset="-122"/>
                <a:cs typeface="微软雅黑" panose="020B0503020204020204" pitchFamily="34" charset="-122"/>
                <a:sym typeface="+mn-ea"/>
              </a:rPr>
              <a:t>内核与用户空间</a:t>
            </a:r>
            <a:r>
              <a:rPr lang="zh-CN" altLang="en-US" kern="1200" dirty="0">
                <a:solidFill>
                  <a:schemeClr val="accent1"/>
                </a:solidFill>
                <a:latin typeface="微软雅黑" panose="020B0503020204020204" pitchFamily="34" charset="-122"/>
                <a:cs typeface="微软雅黑" panose="020B0503020204020204" pitchFamily="34" charset="-122"/>
                <a:sym typeface="+mn-ea"/>
              </a:rPr>
              <a:t>通讯 </a:t>
            </a:r>
            <a:r>
              <a:rPr lang="zh-CN" altLang="en-US" kern="1200" dirty="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a:solidFill>
                  <a:schemeClr val="accent1"/>
                </a:solidFill>
                <a:latin typeface="微软雅黑" panose="020B0503020204020204" pitchFamily="34" charset="-122"/>
                <a:cs typeface="微软雅黑" panose="020B0503020204020204" pitchFamily="34" charset="-122"/>
                <a:sym typeface="+mn-ea"/>
              </a:rPr>
              <a:t>procfs</a:t>
            </a:r>
            <a:endParaRPr lang="zh-CN" altLang="en-US" kern="1200" dirty="0">
              <a:solidFill>
                <a:schemeClr val="accent1"/>
              </a:solidFill>
              <a:latin typeface="微软雅黑" panose="020B0503020204020204" pitchFamily="34" charset="-122"/>
              <a:cs typeface="微软雅黑" panose="020B0503020204020204" pitchFamily="34" charset="-122"/>
              <a:sym typeface="+mn-ea"/>
            </a:endParaRPr>
          </a:p>
        </p:txBody>
      </p:sp>
      <p:sp>
        <p:nvSpPr>
          <p:cNvPr id="5222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proc</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中的内容</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系统信息</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处理器信息 </a:t>
            </a:r>
            <a:r>
              <a:rPr lang="zh-CN" altLang="en-US" kern="1200" dirty="0">
                <a:solidFill>
                  <a:schemeClr val="dk1"/>
                </a:solidFill>
                <a:latin typeface="微软雅黑" panose="020B0503020204020204" pitchFamily="34" charset="-122"/>
                <a:cs typeface="微软雅黑" panose="020B0503020204020204" pitchFamily="34" charset="-122"/>
                <a:sym typeface="+mn-ea"/>
              </a:rPr>
              <a:t>- /</a:t>
            </a:r>
            <a:r>
              <a:rPr lang="zh-CN" altLang="en-US" kern="1200" dirty="0">
                <a:solidFill>
                  <a:schemeClr val="dk1"/>
                </a:solidFill>
                <a:latin typeface="微软雅黑" panose="020B0503020204020204" pitchFamily="34" charset="-122"/>
                <a:cs typeface="微软雅黑" panose="020B0503020204020204" pitchFamily="34" charset="-122"/>
                <a:sym typeface="+mn-ea"/>
              </a:rPr>
              <a:t>proc</a:t>
            </a:r>
            <a:r>
              <a:rPr lang="zh-CN" altLang="en-US" kern="1200" dirty="0">
                <a:solidFill>
                  <a:schemeClr val="dk1"/>
                </a:solidFill>
                <a:latin typeface="微软雅黑" panose="020B0503020204020204" pitchFamily="34" charset="-122"/>
                <a:cs typeface="微软雅黑" panose="020B0503020204020204" pitchFamily="34" charset="-122"/>
                <a:sym typeface="+mn-ea"/>
              </a:rPr>
              <a:t>/</a:t>
            </a:r>
            <a:r>
              <a:rPr lang="zh-CN" altLang="en-US" kern="1200" dirty="0">
                <a:solidFill>
                  <a:schemeClr val="dk1"/>
                </a:solidFill>
                <a:latin typeface="微软雅黑" panose="020B0503020204020204" pitchFamily="34" charset="-122"/>
                <a:cs typeface="微软雅黑" panose="020B0503020204020204" pitchFamily="34" charset="-122"/>
                <a:sym typeface="+mn-ea"/>
              </a:rPr>
              <a:t>cpuinfo</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内存信息 </a:t>
            </a:r>
            <a:r>
              <a:rPr lang="zh-CN" altLang="en-US" kern="1200" dirty="0">
                <a:solidFill>
                  <a:schemeClr val="dk1"/>
                </a:solidFill>
                <a:latin typeface="微软雅黑" panose="020B0503020204020204" pitchFamily="34" charset="-122"/>
                <a:cs typeface="微软雅黑" panose="020B0503020204020204" pitchFamily="34" charset="-122"/>
                <a:sym typeface="+mn-ea"/>
              </a:rPr>
              <a:t>- /</a:t>
            </a:r>
            <a:r>
              <a:rPr lang="zh-CN" altLang="en-US" kern="1200" dirty="0">
                <a:solidFill>
                  <a:schemeClr val="dk1"/>
                </a:solidFill>
                <a:latin typeface="微软雅黑" panose="020B0503020204020204" pitchFamily="34" charset="-122"/>
                <a:cs typeface="微软雅黑" panose="020B0503020204020204" pitchFamily="34" charset="-122"/>
                <a:sym typeface="+mn-ea"/>
              </a:rPr>
              <a:t>proc</a:t>
            </a:r>
            <a:r>
              <a:rPr lang="zh-CN" altLang="en-US" kern="1200" dirty="0">
                <a:solidFill>
                  <a:schemeClr val="dk1"/>
                </a:solidFill>
                <a:latin typeface="微软雅黑" panose="020B0503020204020204" pitchFamily="34" charset="-122"/>
                <a:cs typeface="微软雅黑" panose="020B0503020204020204" pitchFamily="34" charset="-122"/>
                <a:sym typeface="+mn-ea"/>
              </a:rPr>
              <a:t>/</a:t>
            </a:r>
            <a:r>
              <a:rPr lang="zh-CN" altLang="en-US" kern="1200" dirty="0">
                <a:solidFill>
                  <a:schemeClr val="dk1"/>
                </a:solidFill>
                <a:latin typeface="微软雅黑" panose="020B0503020204020204" pitchFamily="34" charset="-122"/>
                <a:cs typeface="微软雅黑" panose="020B0503020204020204" pitchFamily="34" charset="-122"/>
                <a:sym typeface="+mn-ea"/>
              </a:rPr>
              <a:t>meminfo</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系统版本 </a:t>
            </a:r>
            <a:r>
              <a:rPr lang="zh-CN" altLang="en-US" kern="1200" dirty="0">
                <a:solidFill>
                  <a:schemeClr val="dk1"/>
                </a:solidFill>
                <a:latin typeface="微软雅黑" panose="020B0503020204020204" pitchFamily="34" charset="-122"/>
                <a:cs typeface="微软雅黑" panose="020B0503020204020204" pitchFamily="34" charset="-122"/>
                <a:sym typeface="+mn-ea"/>
              </a:rPr>
              <a:t>- /</a:t>
            </a:r>
            <a:r>
              <a:rPr lang="zh-CN" altLang="en-US" kern="1200" dirty="0">
                <a:solidFill>
                  <a:schemeClr val="dk1"/>
                </a:solidFill>
                <a:latin typeface="微软雅黑" panose="020B0503020204020204" pitchFamily="34" charset="-122"/>
                <a:cs typeface="微软雅黑" panose="020B0503020204020204" pitchFamily="34" charset="-122"/>
                <a:sym typeface="+mn-ea"/>
              </a:rPr>
              <a:t>proc</a:t>
            </a:r>
            <a:r>
              <a:rPr lang="zh-CN" altLang="en-US" kern="1200" dirty="0">
                <a:solidFill>
                  <a:schemeClr val="dk1"/>
                </a:solidFill>
                <a:latin typeface="微软雅黑" panose="020B0503020204020204" pitchFamily="34" charset="-122"/>
                <a:cs typeface="微软雅黑" panose="020B0503020204020204" pitchFamily="34" charset="-122"/>
                <a:sym typeface="+mn-ea"/>
              </a:rPr>
              <a:t>/version</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系统配置</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信息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proc</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/sys</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配置调整结果即使生效，直到系统重</a:t>
            </a:r>
            <a:r>
              <a:rPr lang="zh-CN" altLang="en-US" kern="1200" dirty="0">
                <a:solidFill>
                  <a:schemeClr val="dk1"/>
                </a:solidFill>
                <a:latin typeface="微软雅黑" panose="020B0503020204020204" pitchFamily="34" charset="-122"/>
                <a:cs typeface="微软雅黑" panose="020B0503020204020204" pitchFamily="34" charset="-122"/>
                <a:sym typeface="+mn-ea"/>
              </a:rPr>
              <a:t>启</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硬件信息</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字符和块设备信息 </a:t>
            </a:r>
            <a:r>
              <a:rPr lang="zh-CN" altLang="en-US" kern="1200" dirty="0">
                <a:solidFill>
                  <a:schemeClr val="dk1"/>
                </a:solidFill>
                <a:latin typeface="微软雅黑" panose="020B0503020204020204" pitchFamily="34" charset="-122"/>
                <a:cs typeface="微软雅黑" panose="020B0503020204020204" pitchFamily="34" charset="-122"/>
                <a:sym typeface="+mn-ea"/>
              </a:rPr>
              <a:t>- /</a:t>
            </a:r>
            <a:r>
              <a:rPr lang="zh-CN" altLang="en-US" kern="1200" dirty="0">
                <a:solidFill>
                  <a:schemeClr val="dk1"/>
                </a:solidFill>
                <a:latin typeface="微软雅黑" panose="020B0503020204020204" pitchFamily="34" charset="-122"/>
                <a:cs typeface="微软雅黑" panose="020B0503020204020204" pitchFamily="34" charset="-122"/>
                <a:sym typeface="+mn-ea"/>
              </a:rPr>
              <a:t>proc</a:t>
            </a:r>
            <a:r>
              <a:rPr lang="zh-CN" altLang="en-US" kern="1200" dirty="0">
                <a:solidFill>
                  <a:schemeClr val="dk1"/>
                </a:solidFill>
                <a:latin typeface="微软雅黑" panose="020B0503020204020204" pitchFamily="34" charset="-122"/>
                <a:cs typeface="微软雅黑" panose="020B0503020204020204" pitchFamily="34" charset="-122"/>
                <a:sym typeface="+mn-ea"/>
              </a:rPr>
              <a:t>/devices</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中断信息 </a:t>
            </a:r>
            <a:r>
              <a:rPr lang="zh-CN" altLang="en-US" kern="1200" dirty="0">
                <a:solidFill>
                  <a:schemeClr val="dk1"/>
                </a:solidFill>
                <a:latin typeface="微软雅黑" panose="020B0503020204020204" pitchFamily="34" charset="-122"/>
                <a:cs typeface="微软雅黑" panose="020B0503020204020204" pitchFamily="34" charset="-122"/>
                <a:sym typeface="+mn-ea"/>
              </a:rPr>
              <a:t>- /</a:t>
            </a:r>
            <a:r>
              <a:rPr lang="zh-CN" altLang="en-US" kern="1200" dirty="0">
                <a:solidFill>
                  <a:schemeClr val="dk1"/>
                </a:solidFill>
                <a:latin typeface="微软雅黑" panose="020B0503020204020204" pitchFamily="34" charset="-122"/>
                <a:cs typeface="微软雅黑" panose="020B0503020204020204" pitchFamily="34" charset="-122"/>
                <a:sym typeface="+mn-ea"/>
              </a:rPr>
              <a:t>proc</a:t>
            </a:r>
            <a:r>
              <a:rPr lang="zh-CN" altLang="en-US" kern="1200" dirty="0">
                <a:solidFill>
                  <a:schemeClr val="dk1"/>
                </a:solidFill>
                <a:latin typeface="微软雅黑" panose="020B0503020204020204" pitchFamily="34" charset="-122"/>
                <a:cs typeface="微软雅黑" panose="020B0503020204020204" pitchFamily="34" charset="-122"/>
                <a:sym typeface="+mn-ea"/>
              </a:rPr>
              <a:t>/interrupt</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总线信息 </a:t>
            </a:r>
            <a:r>
              <a:rPr lang="zh-CN" altLang="en-US" kern="1200" dirty="0">
                <a:solidFill>
                  <a:schemeClr val="dk1"/>
                </a:solidFill>
                <a:latin typeface="微软雅黑" panose="020B0503020204020204" pitchFamily="34" charset="-122"/>
                <a:cs typeface="微软雅黑" panose="020B0503020204020204" pitchFamily="34" charset="-122"/>
                <a:sym typeface="+mn-ea"/>
              </a:rPr>
              <a:t>- /</a:t>
            </a:r>
            <a:r>
              <a:rPr lang="zh-CN" altLang="en-US" kern="1200" dirty="0">
                <a:solidFill>
                  <a:schemeClr val="dk1"/>
                </a:solidFill>
                <a:latin typeface="微软雅黑" panose="020B0503020204020204" pitchFamily="34" charset="-122"/>
                <a:cs typeface="微软雅黑" panose="020B0503020204020204" pitchFamily="34" charset="-122"/>
                <a:sym typeface="+mn-ea"/>
              </a:rPr>
              <a:t>proc</a:t>
            </a:r>
            <a:r>
              <a:rPr lang="zh-CN" altLang="en-US" kern="1200" dirty="0">
                <a:solidFill>
                  <a:schemeClr val="dk1"/>
                </a:solidFill>
                <a:latin typeface="微软雅黑" panose="020B0503020204020204" pitchFamily="34" charset="-122"/>
                <a:cs typeface="微软雅黑" panose="020B0503020204020204" pitchFamily="34" charset="-122"/>
                <a:sym typeface="+mn-ea"/>
              </a:rPr>
              <a:t>/bus</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228">
                                            <p:txEl>
                                              <p:pRg st="0" end="0"/>
                                            </p:txEl>
                                          </p:spTgt>
                                        </p:tgtEl>
                                        <p:attrNameLst>
                                          <p:attrName>style.visibility</p:attrName>
                                        </p:attrNameLst>
                                      </p:cBhvr>
                                      <p:to>
                                        <p:strVal val="visible"/>
                                      </p:to>
                                    </p:set>
                                    <p:animEffect transition="in" filter="fade">
                                      <p:cBhvr>
                                        <p:cTn id="7" dur="500"/>
                                        <p:tgtEl>
                                          <p:spTgt spid="522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28">
                                            <p:txEl>
                                              <p:pRg st="1" end="1"/>
                                            </p:txEl>
                                          </p:spTgt>
                                        </p:tgtEl>
                                        <p:attrNameLst>
                                          <p:attrName>style.visibility</p:attrName>
                                        </p:attrNameLst>
                                      </p:cBhvr>
                                      <p:to>
                                        <p:strVal val="visible"/>
                                      </p:to>
                                    </p:set>
                                    <p:animEffect transition="in" filter="fade">
                                      <p:cBhvr>
                                        <p:cTn id="12" dur="500"/>
                                        <p:tgtEl>
                                          <p:spTgt spid="5222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2228">
                                            <p:txEl>
                                              <p:pRg st="2" end="2"/>
                                            </p:txEl>
                                          </p:spTgt>
                                        </p:tgtEl>
                                        <p:attrNameLst>
                                          <p:attrName>style.visibility</p:attrName>
                                        </p:attrNameLst>
                                      </p:cBhvr>
                                      <p:to>
                                        <p:strVal val="visible"/>
                                      </p:to>
                                    </p:set>
                                    <p:animEffect transition="in" filter="fade">
                                      <p:cBhvr>
                                        <p:cTn id="15" dur="500"/>
                                        <p:tgtEl>
                                          <p:spTgt spid="5222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2228">
                                            <p:txEl>
                                              <p:pRg st="3" end="3"/>
                                            </p:txEl>
                                          </p:spTgt>
                                        </p:tgtEl>
                                        <p:attrNameLst>
                                          <p:attrName>style.visibility</p:attrName>
                                        </p:attrNameLst>
                                      </p:cBhvr>
                                      <p:to>
                                        <p:strVal val="visible"/>
                                      </p:to>
                                    </p:set>
                                    <p:animEffect transition="in" filter="fade">
                                      <p:cBhvr>
                                        <p:cTn id="18" dur="500"/>
                                        <p:tgtEl>
                                          <p:spTgt spid="52228">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2228">
                                            <p:txEl>
                                              <p:pRg st="4" end="4"/>
                                            </p:txEl>
                                          </p:spTgt>
                                        </p:tgtEl>
                                        <p:attrNameLst>
                                          <p:attrName>style.visibility</p:attrName>
                                        </p:attrNameLst>
                                      </p:cBhvr>
                                      <p:to>
                                        <p:strVal val="visible"/>
                                      </p:to>
                                    </p:set>
                                    <p:animEffect transition="in" filter="fade">
                                      <p:cBhvr>
                                        <p:cTn id="21" dur="500"/>
                                        <p:tgtEl>
                                          <p:spTgt spid="5222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2228">
                                            <p:txEl>
                                              <p:pRg st="5" end="5"/>
                                            </p:txEl>
                                          </p:spTgt>
                                        </p:tgtEl>
                                        <p:attrNameLst>
                                          <p:attrName>style.visibility</p:attrName>
                                        </p:attrNameLst>
                                      </p:cBhvr>
                                      <p:to>
                                        <p:strVal val="visible"/>
                                      </p:to>
                                    </p:set>
                                    <p:animEffect transition="in" filter="fade">
                                      <p:cBhvr>
                                        <p:cTn id="26" dur="500"/>
                                        <p:tgtEl>
                                          <p:spTgt spid="52228">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2228">
                                            <p:txEl>
                                              <p:pRg st="6" end="6"/>
                                            </p:txEl>
                                          </p:spTgt>
                                        </p:tgtEl>
                                        <p:attrNameLst>
                                          <p:attrName>style.visibility</p:attrName>
                                        </p:attrNameLst>
                                      </p:cBhvr>
                                      <p:to>
                                        <p:strVal val="visible"/>
                                      </p:to>
                                    </p:set>
                                    <p:animEffect transition="in" filter="fade">
                                      <p:cBhvr>
                                        <p:cTn id="29" dur="500"/>
                                        <p:tgtEl>
                                          <p:spTgt spid="52228">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2228">
                                            <p:txEl>
                                              <p:pRg st="7" end="7"/>
                                            </p:txEl>
                                          </p:spTgt>
                                        </p:tgtEl>
                                        <p:attrNameLst>
                                          <p:attrName>style.visibility</p:attrName>
                                        </p:attrNameLst>
                                      </p:cBhvr>
                                      <p:to>
                                        <p:strVal val="visible"/>
                                      </p:to>
                                    </p:set>
                                    <p:animEffect transition="in" filter="fade">
                                      <p:cBhvr>
                                        <p:cTn id="32" dur="500"/>
                                        <p:tgtEl>
                                          <p:spTgt spid="52228">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2228">
                                            <p:txEl>
                                              <p:pRg st="8" end="8"/>
                                            </p:txEl>
                                          </p:spTgt>
                                        </p:tgtEl>
                                        <p:attrNameLst>
                                          <p:attrName>style.visibility</p:attrName>
                                        </p:attrNameLst>
                                      </p:cBhvr>
                                      <p:to>
                                        <p:strVal val="visible"/>
                                      </p:to>
                                    </p:set>
                                    <p:animEffect transition="in" filter="fade">
                                      <p:cBhvr>
                                        <p:cTn id="35" dur="500"/>
                                        <p:tgtEl>
                                          <p:spTgt spid="52228">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2228">
                                            <p:txEl>
                                              <p:pRg st="9" end="9"/>
                                            </p:txEl>
                                          </p:spTgt>
                                        </p:tgtEl>
                                        <p:attrNameLst>
                                          <p:attrName>style.visibility</p:attrName>
                                        </p:attrNameLst>
                                      </p:cBhvr>
                                      <p:to>
                                        <p:strVal val="visible"/>
                                      </p:to>
                                    </p:set>
                                    <p:animEffect transition="in" filter="fade">
                                      <p:cBhvr>
                                        <p:cTn id="38" dur="500"/>
                                        <p:tgtEl>
                                          <p:spTgt spid="52228">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2228">
                                            <p:txEl>
                                              <p:pRg st="10" end="10"/>
                                            </p:txEl>
                                          </p:spTgt>
                                        </p:tgtEl>
                                        <p:attrNameLst>
                                          <p:attrName>style.visibility</p:attrName>
                                        </p:attrNameLst>
                                      </p:cBhvr>
                                      <p:to>
                                        <p:strVal val="visible"/>
                                      </p:to>
                                    </p:set>
                                    <p:animEffect transition="in" filter="fade">
                                      <p:cBhvr>
                                        <p:cTn id="41" dur="500"/>
                                        <p:tgtEl>
                                          <p:spTgt spid="5222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222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222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a:solidFill>
                  <a:schemeClr val="accent1"/>
                </a:solidFill>
                <a:latin typeface="微软雅黑" panose="020B0503020204020204" pitchFamily="34" charset="-122"/>
                <a:cs typeface="微软雅黑" panose="020B0503020204020204" pitchFamily="34" charset="-122"/>
                <a:sym typeface="+mn-ea"/>
              </a:rPr>
              <a:t>内核与用户空间</a:t>
            </a:r>
            <a:r>
              <a:rPr lang="zh-CN" altLang="en-US" kern="1200" dirty="0">
                <a:solidFill>
                  <a:schemeClr val="accent1"/>
                </a:solidFill>
                <a:latin typeface="微软雅黑" panose="020B0503020204020204" pitchFamily="34" charset="-122"/>
                <a:cs typeface="微软雅黑" panose="020B0503020204020204" pitchFamily="34" charset="-122"/>
                <a:sym typeface="+mn-ea"/>
              </a:rPr>
              <a:t>通讯 </a:t>
            </a:r>
            <a:r>
              <a:rPr lang="zh-CN" altLang="en-US" kern="1200" dirty="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a:solidFill>
                  <a:schemeClr val="accent1"/>
                </a:solidFill>
                <a:latin typeface="微软雅黑" panose="020B0503020204020204" pitchFamily="34" charset="-122"/>
                <a:cs typeface="微软雅黑" panose="020B0503020204020204" pitchFamily="34" charset="-122"/>
                <a:sym typeface="+mn-ea"/>
              </a:rPr>
              <a:t>procfs</a:t>
            </a:r>
            <a:endParaRPr lang="zh-CN" altLang="en-US" kern="1200" dirty="0">
              <a:solidFill>
                <a:schemeClr val="accent1"/>
              </a:solidFill>
              <a:latin typeface="微软雅黑" panose="020B0503020204020204" pitchFamily="34" charset="-122"/>
              <a:cs typeface="微软雅黑" panose="020B0503020204020204" pitchFamily="34" charset="-122"/>
              <a:sym typeface="+mn-ea"/>
            </a:endParaRPr>
          </a:p>
        </p:txBody>
      </p:sp>
      <p:sp>
        <p:nvSpPr>
          <p:cNvPr id="5222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proc</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中的</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内容</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进程</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信息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以</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数字（进程</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ID</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）为</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名称的</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目录</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进程打开的文件描述符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proc</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/xxx/</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fd</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进程的内存信息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proc</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/xxx/</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mem</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进程的状态信息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proc</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/xxx/status</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进程的环境变量信息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proc</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/xxx/environ</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特点</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用户空间发起读写，内核实时提供信息</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系统、硬件、进程相关的信息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使用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cat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查看，使用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echo</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写入</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pP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228">
                                            <p:txEl>
                                              <p:pRg st="1" end="1"/>
                                            </p:txEl>
                                          </p:spTgt>
                                        </p:tgtEl>
                                        <p:attrNameLst>
                                          <p:attrName>style.visibility</p:attrName>
                                        </p:attrNameLst>
                                      </p:cBhvr>
                                      <p:to>
                                        <p:strVal val="visible"/>
                                      </p:to>
                                    </p:set>
                                    <p:animEffect transition="in" filter="fade">
                                      <p:cBhvr>
                                        <p:cTn id="7" dur="500"/>
                                        <p:tgtEl>
                                          <p:spTgt spid="5222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2228">
                                            <p:txEl>
                                              <p:pRg st="2" end="2"/>
                                            </p:txEl>
                                          </p:spTgt>
                                        </p:tgtEl>
                                        <p:attrNameLst>
                                          <p:attrName>style.visibility</p:attrName>
                                        </p:attrNameLst>
                                      </p:cBhvr>
                                      <p:to>
                                        <p:strVal val="visible"/>
                                      </p:to>
                                    </p:set>
                                    <p:animEffect transition="in" filter="fade">
                                      <p:cBhvr>
                                        <p:cTn id="10" dur="500"/>
                                        <p:tgtEl>
                                          <p:spTgt spid="5222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2228">
                                            <p:txEl>
                                              <p:pRg st="3" end="3"/>
                                            </p:txEl>
                                          </p:spTgt>
                                        </p:tgtEl>
                                        <p:attrNameLst>
                                          <p:attrName>style.visibility</p:attrName>
                                        </p:attrNameLst>
                                      </p:cBhvr>
                                      <p:to>
                                        <p:strVal val="visible"/>
                                      </p:to>
                                    </p:set>
                                    <p:animEffect transition="in" filter="fade">
                                      <p:cBhvr>
                                        <p:cTn id="13" dur="500"/>
                                        <p:tgtEl>
                                          <p:spTgt spid="52228">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2228">
                                            <p:txEl>
                                              <p:pRg st="4" end="4"/>
                                            </p:txEl>
                                          </p:spTgt>
                                        </p:tgtEl>
                                        <p:attrNameLst>
                                          <p:attrName>style.visibility</p:attrName>
                                        </p:attrNameLst>
                                      </p:cBhvr>
                                      <p:to>
                                        <p:strVal val="visible"/>
                                      </p:to>
                                    </p:set>
                                    <p:animEffect transition="in" filter="fade">
                                      <p:cBhvr>
                                        <p:cTn id="16" dur="500"/>
                                        <p:tgtEl>
                                          <p:spTgt spid="52228">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2228">
                                            <p:txEl>
                                              <p:pRg st="5" end="5"/>
                                            </p:txEl>
                                          </p:spTgt>
                                        </p:tgtEl>
                                        <p:attrNameLst>
                                          <p:attrName>style.visibility</p:attrName>
                                        </p:attrNameLst>
                                      </p:cBhvr>
                                      <p:to>
                                        <p:strVal val="visible"/>
                                      </p:to>
                                    </p:set>
                                    <p:animEffect transition="in" filter="fade">
                                      <p:cBhvr>
                                        <p:cTn id="19" dur="500"/>
                                        <p:tgtEl>
                                          <p:spTgt spid="52228">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2228">
                                            <p:txEl>
                                              <p:pRg st="6" end="6"/>
                                            </p:txEl>
                                          </p:spTgt>
                                        </p:tgtEl>
                                        <p:attrNameLst>
                                          <p:attrName>style.visibility</p:attrName>
                                        </p:attrNameLst>
                                      </p:cBhvr>
                                      <p:to>
                                        <p:strVal val="visible"/>
                                      </p:to>
                                    </p:set>
                                    <p:animEffect transition="in" filter="fade">
                                      <p:cBhvr>
                                        <p:cTn id="22" dur="500"/>
                                        <p:tgtEl>
                                          <p:spTgt spid="52228">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2228">
                                            <p:txEl>
                                              <p:pRg st="7" end="7"/>
                                            </p:txEl>
                                          </p:spTgt>
                                        </p:tgtEl>
                                        <p:attrNameLst>
                                          <p:attrName>style.visibility</p:attrName>
                                        </p:attrNameLst>
                                      </p:cBhvr>
                                      <p:to>
                                        <p:strVal val="visible"/>
                                      </p:to>
                                    </p:set>
                                    <p:animEffect transition="in" filter="fade">
                                      <p:cBhvr>
                                        <p:cTn id="25" dur="500"/>
                                        <p:tgtEl>
                                          <p:spTgt spid="52228">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2228">
                                            <p:txEl>
                                              <p:pRg st="8" end="8"/>
                                            </p:txEl>
                                          </p:spTgt>
                                        </p:tgtEl>
                                        <p:attrNameLst>
                                          <p:attrName>style.visibility</p:attrName>
                                        </p:attrNameLst>
                                      </p:cBhvr>
                                      <p:to>
                                        <p:strVal val="visible"/>
                                      </p:to>
                                    </p:set>
                                    <p:animEffect transition="in" filter="fade">
                                      <p:cBhvr>
                                        <p:cTn id="28" dur="500"/>
                                        <p:tgtEl>
                                          <p:spTgt spid="5222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222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222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a:solidFill>
                  <a:schemeClr val="accent1"/>
                </a:solidFill>
                <a:latin typeface="微软雅黑" panose="020B0503020204020204" pitchFamily="34" charset="-122"/>
                <a:cs typeface="微软雅黑" panose="020B0503020204020204" pitchFamily="34" charset="-122"/>
                <a:sym typeface="+mn-ea"/>
              </a:rPr>
              <a:t>内核与用户空间</a:t>
            </a:r>
            <a:r>
              <a:rPr lang="zh-CN" altLang="en-US" kern="1200" dirty="0">
                <a:solidFill>
                  <a:schemeClr val="accent1"/>
                </a:solidFill>
                <a:latin typeface="微软雅黑" panose="020B0503020204020204" pitchFamily="34" charset="-122"/>
                <a:cs typeface="微软雅黑" panose="020B0503020204020204" pitchFamily="34" charset="-122"/>
                <a:sym typeface="+mn-ea"/>
              </a:rPr>
              <a:t>通讯 </a:t>
            </a:r>
            <a:r>
              <a:rPr lang="zh-CN" altLang="en-US" kern="1200" dirty="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a:solidFill>
                  <a:schemeClr val="accent1"/>
                </a:solidFill>
                <a:latin typeface="微软雅黑" panose="020B0503020204020204" pitchFamily="34" charset="-122"/>
                <a:cs typeface="微软雅黑" panose="020B0503020204020204" pitchFamily="34" charset="-122"/>
                <a:sym typeface="+mn-ea"/>
              </a:rPr>
              <a:t>procfs</a:t>
            </a:r>
            <a:endParaRPr lang="zh-CN" altLang="en-US" kern="1200" dirty="0">
              <a:solidFill>
                <a:schemeClr val="accent1"/>
              </a:solidFill>
              <a:latin typeface="微软雅黑" panose="020B0503020204020204" pitchFamily="34" charset="-122"/>
              <a:cs typeface="微软雅黑" panose="020B0503020204020204" pitchFamily="34" charset="-122"/>
              <a:sym typeface="+mn-ea"/>
            </a:endParaRPr>
          </a:p>
        </p:txBody>
      </p:sp>
      <p:sp>
        <p:nvSpPr>
          <p:cNvPr id="5222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Procfs</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使用</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创建 </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创建</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proc</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目录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proc_mkdir</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创建</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proc</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文件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create_proc_entry</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返回值为</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struct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proc_dir_entry</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初始化</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proc</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初始化由</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create_proc_entry</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返回的</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proc_dir_entry</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结构</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data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回调函数被调用时，作为参数</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传入</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read_proc</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write_proc</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回调函数</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删除</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删除</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proc</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目录或文件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remove_proc_entry</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5" name="Picture 2"/>
          <p:cNvPicPr>
            <a:picLocks noChangeAspect="1" noChangeArrowheads="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5508104" y="980728"/>
            <a:ext cx="3456384" cy="2147147"/>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228">
                                            <p:txEl>
                                              <p:pRg st="1" end="1"/>
                                            </p:txEl>
                                          </p:spTgt>
                                        </p:tgtEl>
                                        <p:attrNameLst>
                                          <p:attrName>style.visibility</p:attrName>
                                        </p:attrNameLst>
                                      </p:cBhvr>
                                      <p:to>
                                        <p:strVal val="visible"/>
                                      </p:to>
                                    </p:set>
                                    <p:animEffect transition="in" filter="fade">
                                      <p:cBhvr>
                                        <p:cTn id="7" dur="500"/>
                                        <p:tgtEl>
                                          <p:spTgt spid="5222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2228">
                                            <p:txEl>
                                              <p:pRg st="2" end="2"/>
                                            </p:txEl>
                                          </p:spTgt>
                                        </p:tgtEl>
                                        <p:attrNameLst>
                                          <p:attrName>style.visibility</p:attrName>
                                        </p:attrNameLst>
                                      </p:cBhvr>
                                      <p:to>
                                        <p:strVal val="visible"/>
                                      </p:to>
                                    </p:set>
                                    <p:animEffect transition="in" filter="fade">
                                      <p:cBhvr>
                                        <p:cTn id="10" dur="500"/>
                                        <p:tgtEl>
                                          <p:spTgt spid="5222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2228">
                                            <p:txEl>
                                              <p:pRg st="3" end="3"/>
                                            </p:txEl>
                                          </p:spTgt>
                                        </p:tgtEl>
                                        <p:attrNameLst>
                                          <p:attrName>style.visibility</p:attrName>
                                        </p:attrNameLst>
                                      </p:cBhvr>
                                      <p:to>
                                        <p:strVal val="visible"/>
                                      </p:to>
                                    </p:set>
                                    <p:animEffect transition="in" filter="fade">
                                      <p:cBhvr>
                                        <p:cTn id="13" dur="500"/>
                                        <p:tgtEl>
                                          <p:spTgt spid="52228">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2228">
                                            <p:txEl>
                                              <p:pRg st="4" end="4"/>
                                            </p:txEl>
                                          </p:spTgt>
                                        </p:tgtEl>
                                        <p:attrNameLst>
                                          <p:attrName>style.visibility</p:attrName>
                                        </p:attrNameLst>
                                      </p:cBhvr>
                                      <p:to>
                                        <p:strVal val="visible"/>
                                      </p:to>
                                    </p:set>
                                    <p:animEffect transition="in" filter="fade">
                                      <p:cBhvr>
                                        <p:cTn id="16" dur="500"/>
                                        <p:tgtEl>
                                          <p:spTgt spid="52228">
                                            <p:txEl>
                                              <p:pRg st="4" end="4"/>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2228">
                                            <p:txEl>
                                              <p:pRg st="5" end="5"/>
                                            </p:txEl>
                                          </p:spTgt>
                                        </p:tgtEl>
                                        <p:attrNameLst>
                                          <p:attrName>style.visibility</p:attrName>
                                        </p:attrNameLst>
                                      </p:cBhvr>
                                      <p:to>
                                        <p:strVal val="visible"/>
                                      </p:to>
                                    </p:set>
                                    <p:animEffect transition="in" filter="fade">
                                      <p:cBhvr>
                                        <p:cTn id="25" dur="500"/>
                                        <p:tgtEl>
                                          <p:spTgt spid="52228">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2228">
                                            <p:txEl>
                                              <p:pRg st="6" end="6"/>
                                            </p:txEl>
                                          </p:spTgt>
                                        </p:tgtEl>
                                        <p:attrNameLst>
                                          <p:attrName>style.visibility</p:attrName>
                                        </p:attrNameLst>
                                      </p:cBhvr>
                                      <p:to>
                                        <p:strVal val="visible"/>
                                      </p:to>
                                    </p:set>
                                    <p:animEffect transition="in" filter="fade">
                                      <p:cBhvr>
                                        <p:cTn id="28" dur="500"/>
                                        <p:tgtEl>
                                          <p:spTgt spid="52228">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2228">
                                            <p:txEl>
                                              <p:pRg st="7" end="7"/>
                                            </p:txEl>
                                          </p:spTgt>
                                        </p:tgtEl>
                                        <p:attrNameLst>
                                          <p:attrName>style.visibility</p:attrName>
                                        </p:attrNameLst>
                                      </p:cBhvr>
                                      <p:to>
                                        <p:strVal val="visible"/>
                                      </p:to>
                                    </p:set>
                                    <p:animEffect transition="in" filter="fade">
                                      <p:cBhvr>
                                        <p:cTn id="31" dur="500"/>
                                        <p:tgtEl>
                                          <p:spTgt spid="52228">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2228">
                                            <p:txEl>
                                              <p:pRg st="8" end="8"/>
                                            </p:txEl>
                                          </p:spTgt>
                                        </p:tgtEl>
                                        <p:attrNameLst>
                                          <p:attrName>style.visibility</p:attrName>
                                        </p:attrNameLst>
                                      </p:cBhvr>
                                      <p:to>
                                        <p:strVal val="visible"/>
                                      </p:to>
                                    </p:set>
                                    <p:animEffect transition="in" filter="fade">
                                      <p:cBhvr>
                                        <p:cTn id="34" dur="500"/>
                                        <p:tgtEl>
                                          <p:spTgt spid="52228">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2228">
                                            <p:txEl>
                                              <p:pRg st="9" end="9"/>
                                            </p:txEl>
                                          </p:spTgt>
                                        </p:tgtEl>
                                        <p:attrNameLst>
                                          <p:attrName>style.visibility</p:attrName>
                                        </p:attrNameLst>
                                      </p:cBhvr>
                                      <p:to>
                                        <p:strVal val="visible"/>
                                      </p:to>
                                    </p:set>
                                    <p:animEffect transition="in" filter="fade">
                                      <p:cBhvr>
                                        <p:cTn id="39" dur="500"/>
                                        <p:tgtEl>
                                          <p:spTgt spid="52228">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2228">
                                            <p:txEl>
                                              <p:pRg st="10" end="10"/>
                                            </p:txEl>
                                          </p:spTgt>
                                        </p:tgtEl>
                                        <p:attrNameLst>
                                          <p:attrName>style.visibility</p:attrName>
                                        </p:attrNameLst>
                                      </p:cBhvr>
                                      <p:to>
                                        <p:strVal val="visible"/>
                                      </p:to>
                                    </p:set>
                                    <p:animEffect transition="in" filter="fade">
                                      <p:cBhvr>
                                        <p:cTn id="42" dur="500"/>
                                        <p:tgtEl>
                                          <p:spTgt spid="5222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14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14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Linux</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开发环境</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 – Linux</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介绍</a:t>
            </a:r>
            <a:endParaRPr lang="en-US" altLang="zh-CN"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614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什么是</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Linux</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marL="457200" lvl="1" algn="l" defTabSz="914400" eaLnBrk="1" hangingPunct="1">
              <a:buClrTx/>
              <a:buSzTx/>
              <a:buNone/>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一种自由和开放源码的</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类</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Unix</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操作系统</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614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176" y="1029667"/>
            <a:ext cx="1779587" cy="13192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图片 8" descr="linus.jpg"/>
          <p:cNvPicPr>
            <a:picLocks noChangeAspect="1"/>
          </p:cNvPicPr>
          <p:nvPr/>
        </p:nvPicPr>
        <p:blipFill>
          <a:blip r:embed="rId6" cstate="print"/>
          <a:stretch>
            <a:fillRect/>
          </a:stretch>
        </p:blipFill>
        <p:spPr>
          <a:xfrm>
            <a:off x="3643306" y="2285992"/>
            <a:ext cx="4420992" cy="2714644"/>
          </a:xfrm>
          <a:prstGeom prst="rect">
            <a:avLst/>
          </a:prstGeom>
        </p:spPr>
      </p:pic>
      <p:pic>
        <p:nvPicPr>
          <p:cNvPr id="64522" name="Picture 10"/>
          <p:cNvPicPr>
            <a:picLocks noChangeAspect="1" noChangeArrowheads="1"/>
          </p:cNvPicPr>
          <p:nvPr/>
        </p:nvPicPr>
        <p:blipFill>
          <a:blip r:embed="rId7"/>
          <a:srcRect/>
          <a:stretch>
            <a:fillRect/>
          </a:stretch>
        </p:blipFill>
        <p:spPr bwMode="auto">
          <a:xfrm>
            <a:off x="666409" y="2131050"/>
            <a:ext cx="5337060" cy="32112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pic>
        <p:nvPicPr>
          <p:cNvPr id="64523" name="Picture 11"/>
          <p:cNvPicPr>
            <a:picLocks noChangeAspect="1" noChangeArrowheads="1"/>
          </p:cNvPicPr>
          <p:nvPr/>
        </p:nvPicPr>
        <p:blipFill>
          <a:blip r:embed="rId8"/>
          <a:srcRect/>
          <a:stretch>
            <a:fillRect/>
          </a:stretch>
        </p:blipFill>
        <p:spPr bwMode="auto">
          <a:xfrm>
            <a:off x="3316908" y="3645024"/>
            <a:ext cx="5215532" cy="22322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custDataLst>
      <p:tags r:id="rId9"/>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148">
                                            <p:txEl>
                                              <p:pRg st="1" end="1"/>
                                            </p:txEl>
                                          </p:spTgt>
                                        </p:tgtEl>
                                        <p:attrNameLst>
                                          <p:attrName>style.visibility</p:attrName>
                                        </p:attrNameLst>
                                      </p:cBhvr>
                                      <p:to>
                                        <p:strVal val="visible"/>
                                      </p:to>
                                    </p:set>
                                    <p:animEffect transition="in" filter="fade">
                                      <p:cBhvr>
                                        <p:cTn id="13" dur="500"/>
                                        <p:tgtEl>
                                          <p:spTgt spid="614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4522"/>
                                        </p:tgtEl>
                                        <p:attrNameLst>
                                          <p:attrName>style.visibility</p:attrName>
                                        </p:attrNameLst>
                                      </p:cBhvr>
                                      <p:to>
                                        <p:strVal val="visible"/>
                                      </p:to>
                                    </p:set>
                                    <p:animEffect transition="in" filter="fade">
                                      <p:cBhvr>
                                        <p:cTn id="18" dur="500"/>
                                        <p:tgtEl>
                                          <p:spTgt spid="645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4523"/>
                                        </p:tgtEl>
                                        <p:attrNameLst>
                                          <p:attrName>style.visibility</p:attrName>
                                        </p:attrNameLst>
                                      </p:cBhvr>
                                      <p:to>
                                        <p:strVal val="visible"/>
                                      </p:to>
                                    </p:set>
                                    <p:animEffect transition="in" filter="fade">
                                      <p:cBhvr>
                                        <p:cTn id="23" dur="500"/>
                                        <p:tgtEl>
                                          <p:spTgt spid="64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222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222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a:solidFill>
                  <a:schemeClr val="accent1"/>
                </a:solidFill>
                <a:latin typeface="微软雅黑" panose="020B0503020204020204" pitchFamily="34" charset="-122"/>
                <a:cs typeface="微软雅黑" panose="020B0503020204020204" pitchFamily="34" charset="-122"/>
                <a:sym typeface="+mn-ea"/>
              </a:rPr>
              <a:t>内核与用户空间</a:t>
            </a:r>
            <a:r>
              <a:rPr lang="zh-CN" altLang="en-US" kern="1200" dirty="0">
                <a:solidFill>
                  <a:schemeClr val="accent1"/>
                </a:solidFill>
                <a:latin typeface="微软雅黑" panose="020B0503020204020204" pitchFamily="34" charset="-122"/>
                <a:cs typeface="微软雅黑" panose="020B0503020204020204" pitchFamily="34" charset="-122"/>
                <a:sym typeface="+mn-ea"/>
              </a:rPr>
              <a:t>通讯 </a:t>
            </a:r>
            <a:r>
              <a:rPr lang="zh-CN" altLang="en-US" kern="1200" dirty="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a:solidFill>
                  <a:schemeClr val="accent1"/>
                </a:solidFill>
                <a:latin typeface="微软雅黑" panose="020B0503020204020204" pitchFamily="34" charset="-122"/>
                <a:cs typeface="微软雅黑" panose="020B0503020204020204" pitchFamily="34" charset="-122"/>
                <a:sym typeface="+mn-ea"/>
              </a:rPr>
              <a:t>procfs</a:t>
            </a:r>
            <a:endParaRPr lang="zh-CN" altLang="en-US" kern="1200" dirty="0">
              <a:solidFill>
                <a:schemeClr val="accent1"/>
              </a:solidFill>
              <a:latin typeface="微软雅黑" panose="020B0503020204020204" pitchFamily="34" charset="-122"/>
              <a:cs typeface="微软雅黑" panose="020B0503020204020204" pitchFamily="34" charset="-122"/>
              <a:sym typeface="+mn-ea"/>
            </a:endParaRPr>
          </a:p>
        </p:txBody>
      </p:sp>
      <p:sp>
        <p:nvSpPr>
          <p:cNvPr id="5222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Procfs</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使用</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read_proc</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用户空间进行读操作时被调用</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功能：将内核希望用户空间读到的信息写入到</a:t>
            </a:r>
            <a:r>
              <a:rPr lang="zh-CN" altLang="en-US" kern="1200" dirty="0">
                <a:solidFill>
                  <a:schemeClr val="dk1"/>
                </a:solidFill>
                <a:latin typeface="微软雅黑" panose="020B0503020204020204" pitchFamily="34" charset="-122"/>
                <a:cs typeface="微软雅黑" panose="020B0503020204020204" pitchFamily="34" charset="-122"/>
                <a:sym typeface="+mn-ea"/>
              </a:rPr>
              <a:t>page</a:t>
            </a:r>
            <a:r>
              <a:rPr lang="zh-CN" altLang="en-US" kern="1200" dirty="0">
                <a:solidFill>
                  <a:schemeClr val="dk1"/>
                </a:solidFill>
                <a:latin typeface="微软雅黑" panose="020B0503020204020204" pitchFamily="34" charset="-122"/>
                <a:cs typeface="微软雅黑" panose="020B0503020204020204" pitchFamily="34" charset="-122"/>
                <a:sym typeface="+mn-ea"/>
              </a:rPr>
              <a:t>中</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参数</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page</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：内核为进程分配的内存页，读</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proc</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文件时，回调函数要将数据写入到</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page</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中，供用户</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使用</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start</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：出参，具体参见</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__</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proc_file_read</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函数中的注释</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off</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：指定了读取位置的偏移量</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count</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：要读取的最大字节数</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eof</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：出参，如果读到文件尾部，</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eof</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的值要置</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0</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data</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：即</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proc_dir_entry</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-&gt;data</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222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222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a:solidFill>
                  <a:schemeClr val="accent1"/>
                </a:solidFill>
                <a:latin typeface="微软雅黑" panose="020B0503020204020204" pitchFamily="34" charset="-122"/>
                <a:cs typeface="微软雅黑" panose="020B0503020204020204" pitchFamily="34" charset="-122"/>
                <a:sym typeface="+mn-ea"/>
              </a:rPr>
              <a:t>内核与用户空间</a:t>
            </a:r>
            <a:r>
              <a:rPr lang="zh-CN" altLang="en-US" kern="1200" dirty="0">
                <a:solidFill>
                  <a:schemeClr val="accent1"/>
                </a:solidFill>
                <a:latin typeface="微软雅黑" panose="020B0503020204020204" pitchFamily="34" charset="-122"/>
                <a:cs typeface="微软雅黑" panose="020B0503020204020204" pitchFamily="34" charset="-122"/>
                <a:sym typeface="+mn-ea"/>
              </a:rPr>
              <a:t>通讯 </a:t>
            </a:r>
            <a:r>
              <a:rPr lang="zh-CN" altLang="en-US" kern="1200" dirty="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a:solidFill>
                  <a:schemeClr val="accent1"/>
                </a:solidFill>
                <a:latin typeface="微软雅黑" panose="020B0503020204020204" pitchFamily="34" charset="-122"/>
                <a:cs typeface="微软雅黑" panose="020B0503020204020204" pitchFamily="34" charset="-122"/>
                <a:sym typeface="+mn-ea"/>
              </a:rPr>
              <a:t>procfs</a:t>
            </a:r>
            <a:endParaRPr lang="zh-CN" altLang="en-US" kern="1200" dirty="0">
              <a:solidFill>
                <a:schemeClr val="accent1"/>
              </a:solidFill>
              <a:latin typeface="微软雅黑" panose="020B0503020204020204" pitchFamily="34" charset="-122"/>
              <a:cs typeface="微软雅黑" panose="020B0503020204020204" pitchFamily="34" charset="-122"/>
              <a:sym typeface="+mn-ea"/>
            </a:endParaRPr>
          </a:p>
        </p:txBody>
      </p:sp>
      <p:sp>
        <p:nvSpPr>
          <p:cNvPr id="5222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Procfs</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使用</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write_proc</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 </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用户空间进行写操作时被调用</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功能：</a:t>
            </a:r>
            <a:r>
              <a:rPr lang="zh-CN" altLang="en-US" kern="1200" dirty="0">
                <a:solidFill>
                  <a:schemeClr val="dk1"/>
                </a:solidFill>
                <a:latin typeface="微软雅黑" panose="020B0503020204020204" pitchFamily="34" charset="-122"/>
                <a:cs typeface="微软雅黑" panose="020B0503020204020204" pitchFamily="34" charset="-122"/>
                <a:sym typeface="+mn-ea"/>
              </a:rPr>
              <a:t>将用户写入的信息读取出来，并进行处理</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参数</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buffer</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：用户写入的数据在</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用户空间</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中的位置</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4" algn="l" defTabSz="914400"/>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copy_from_user</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count</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：用户写入的数据长度</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smtClean="0">
                <a:solidFill>
                  <a:schemeClr val="dk1"/>
                </a:solidFill>
                <a:latin typeface="微软雅黑" panose="020B0503020204020204" pitchFamily="34" charset="-122"/>
                <a:cs typeface="微软雅黑" panose="020B0503020204020204" pitchFamily="34" charset="-122"/>
                <a:sym typeface="+mn-ea"/>
              </a:rPr>
              <a:t>data</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：即</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proc_dir_entry</a:t>
            </a:r>
            <a:r>
              <a:rPr lang="en-US" altLang="zh-CN" kern="1200" dirty="0" smtClean="0">
                <a:solidFill>
                  <a:schemeClr val="dk1"/>
                </a:solidFill>
                <a:latin typeface="微软雅黑" panose="020B0503020204020204" pitchFamily="34" charset="-122"/>
                <a:cs typeface="微软雅黑" panose="020B0503020204020204" pitchFamily="34" charset="-122"/>
                <a:sym typeface="+mn-ea"/>
              </a:rPr>
              <a:t>-&gt;data</a:t>
            </a:r>
            <a:endParaRPr lang="en-US" altLang="zh-CN"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注意点</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回调函数运行在进程上下文中</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当内核输出（用户读）的内容大于</a:t>
            </a:r>
            <a:r>
              <a:rPr lang="zh-CN" altLang="en-US" kern="1200" dirty="0">
                <a:solidFill>
                  <a:schemeClr val="dk1"/>
                </a:solidFill>
                <a:latin typeface="微软雅黑" panose="020B0503020204020204" pitchFamily="34" charset="-122"/>
                <a:cs typeface="微软雅黑" panose="020B0503020204020204" pitchFamily="34" charset="-122"/>
                <a:sym typeface="+mn-ea"/>
              </a:rPr>
              <a:t>1</a:t>
            </a:r>
            <a:r>
              <a:rPr lang="zh-CN" altLang="en-US" kern="1200" dirty="0">
                <a:solidFill>
                  <a:schemeClr val="dk1"/>
                </a:solidFill>
                <a:latin typeface="微软雅黑" panose="020B0503020204020204" pitchFamily="34" charset="-122"/>
                <a:cs typeface="微软雅黑" panose="020B0503020204020204" pitchFamily="34" charset="-122"/>
                <a:sym typeface="+mn-ea"/>
              </a:rPr>
              <a:t>个内存页时，需要多次读</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228">
                                            <p:txEl>
                                              <p:pRg st="8" end="8"/>
                                            </p:txEl>
                                          </p:spTgt>
                                        </p:tgtEl>
                                        <p:attrNameLst>
                                          <p:attrName>style.visibility</p:attrName>
                                        </p:attrNameLst>
                                      </p:cBhvr>
                                      <p:to>
                                        <p:strVal val="visible"/>
                                      </p:to>
                                    </p:set>
                                    <p:animEffect transition="in" filter="fade">
                                      <p:cBhvr>
                                        <p:cTn id="7" dur="500"/>
                                        <p:tgtEl>
                                          <p:spTgt spid="52228">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2228">
                                            <p:txEl>
                                              <p:pRg st="9" end="9"/>
                                            </p:txEl>
                                          </p:spTgt>
                                        </p:tgtEl>
                                        <p:attrNameLst>
                                          <p:attrName>style.visibility</p:attrName>
                                        </p:attrNameLst>
                                      </p:cBhvr>
                                      <p:to>
                                        <p:strVal val="visible"/>
                                      </p:to>
                                    </p:set>
                                    <p:animEffect transition="in" filter="fade">
                                      <p:cBhvr>
                                        <p:cTn id="10" dur="500"/>
                                        <p:tgtEl>
                                          <p:spTgt spid="52228">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2228">
                                            <p:txEl>
                                              <p:pRg st="10" end="10"/>
                                            </p:txEl>
                                          </p:spTgt>
                                        </p:tgtEl>
                                        <p:attrNameLst>
                                          <p:attrName>style.visibility</p:attrName>
                                        </p:attrNameLst>
                                      </p:cBhvr>
                                      <p:to>
                                        <p:strVal val="visible"/>
                                      </p:to>
                                    </p:set>
                                    <p:animEffect transition="in" filter="fade">
                                      <p:cBhvr>
                                        <p:cTn id="13" dur="500"/>
                                        <p:tgtEl>
                                          <p:spTgt spid="5222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222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222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a:solidFill>
                  <a:schemeClr val="accent1"/>
                </a:solidFill>
                <a:latin typeface="微软雅黑" panose="020B0503020204020204" pitchFamily="34" charset="-122"/>
                <a:cs typeface="微软雅黑" panose="020B0503020204020204" pitchFamily="34" charset="-122"/>
                <a:sym typeface="+mn-ea"/>
              </a:rPr>
              <a:t>内核与用户空间通讯 </a:t>
            </a:r>
            <a:r>
              <a:rPr lang="zh-CN" altLang="en-US" kern="1200" dirty="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a:solidFill>
                  <a:schemeClr val="accent1"/>
                </a:solidFill>
                <a:latin typeface="微软雅黑" panose="020B0503020204020204" pitchFamily="34" charset="-122"/>
                <a:cs typeface="微软雅黑" panose="020B0503020204020204" pitchFamily="34" charset="-122"/>
                <a:sym typeface="+mn-ea"/>
              </a:rPr>
              <a:t>小结</a:t>
            </a:r>
            <a:endParaRPr lang="zh-CN" altLang="en-US" kern="1200" dirty="0">
              <a:solidFill>
                <a:schemeClr val="accent1"/>
              </a:solidFill>
              <a:latin typeface="微软雅黑" panose="020B0503020204020204" pitchFamily="34" charset="-122"/>
              <a:cs typeface="微软雅黑" panose="020B0503020204020204" pitchFamily="34" charset="-122"/>
              <a:sym typeface="+mn-ea"/>
            </a:endParaRPr>
          </a:p>
        </p:txBody>
      </p:sp>
      <p:sp>
        <p:nvSpPr>
          <p:cNvPr id="52228" name="Rectangle 3"/>
          <p:cNvSpPr>
            <a:spLocks noGrp="1" noChangeArrowheads="1"/>
          </p:cNvSpPr>
          <p:nvPr>
            <p:ph type="body" idx="4294967295"/>
            <p:custDataLst>
              <p:tags r:id="rId4"/>
            </p:custDataLst>
          </p:nvPr>
        </p:nvSpPr>
        <p:spPr>
          <a:xfrm>
            <a:off x="395288" y="1124744"/>
            <a:ext cx="8209160"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参考</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链接</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en-US" altLang="zh-CN" kern="1200" dirty="0" err="1">
                <a:solidFill>
                  <a:schemeClr val="dk1"/>
                </a:solidFill>
                <a:latin typeface="微软雅黑" panose="020B0503020204020204" pitchFamily="34" charset="-122"/>
                <a:cs typeface="微软雅黑" panose="020B0503020204020204" pitchFamily="34" charset="-122"/>
                <a:sym typeface="+mn-ea"/>
                <a:hlinkClick r:id="rId5"/>
              </a:rPr>
              <a:t>generic_netlink_howto</a:t>
            </a:r>
            <a:endParaRPr lang="en-US" altLang="zh-CN" kern="1200" dirty="0" err="1">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en-US" altLang="zh-CN" kern="1200" dirty="0" err="1">
                <a:solidFill>
                  <a:schemeClr val="dk1"/>
                </a:solidFill>
                <a:latin typeface="微软雅黑" panose="020B0503020204020204" pitchFamily="34" charset="-122"/>
                <a:cs typeface="微软雅黑" panose="020B0503020204020204" pitchFamily="34" charset="-122"/>
                <a:sym typeface="+mn-ea"/>
                <a:hlinkClick r:id="rId6"/>
              </a:rPr>
              <a:t>Linux Generic </a:t>
            </a:r>
            <a:r>
              <a:rPr lang="en-US" altLang="zh-CN" kern="1200" dirty="0" err="1">
                <a:solidFill>
                  <a:schemeClr val="dk1"/>
                </a:solidFill>
                <a:latin typeface="微软雅黑" panose="020B0503020204020204" pitchFamily="34" charset="-122"/>
                <a:cs typeface="微软雅黑" panose="020B0503020204020204" pitchFamily="34" charset="-122"/>
                <a:sym typeface="+mn-ea"/>
                <a:hlinkClick r:id="rId6"/>
              </a:rPr>
              <a:t>Netlink</a:t>
            </a:r>
            <a:r>
              <a:rPr lang="en-US" altLang="zh-CN" kern="1200" dirty="0" err="1">
                <a:solidFill>
                  <a:schemeClr val="dk1"/>
                </a:solidFill>
                <a:latin typeface="微软雅黑" panose="020B0503020204020204" pitchFamily="34" charset="-122"/>
                <a:cs typeface="微软雅黑" panose="020B0503020204020204" pitchFamily="34" charset="-122"/>
                <a:sym typeface="+mn-ea"/>
                <a:hlinkClick r:id="rId6"/>
              </a:rPr>
              <a:t>设计与实现</a:t>
            </a:r>
            <a:endParaRPr lang="en-US" altLang="zh-CN" kern="1200" dirty="0" err="1">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en-US" altLang="zh-CN" kern="1200" dirty="0" err="1">
                <a:solidFill>
                  <a:schemeClr val="dk1"/>
                </a:solidFill>
                <a:latin typeface="微软雅黑" panose="020B0503020204020204" pitchFamily="34" charset="-122"/>
                <a:cs typeface="微软雅黑" panose="020B0503020204020204" pitchFamily="34" charset="-122"/>
                <a:sym typeface="+mn-ea"/>
                <a:hlinkClick r:id="rId7"/>
              </a:rPr>
              <a:t>在</a:t>
            </a:r>
            <a:r>
              <a:rPr lang="en-US" altLang="zh-CN" kern="1200" dirty="0" err="1">
                <a:solidFill>
                  <a:schemeClr val="dk1"/>
                </a:solidFill>
                <a:latin typeface="微软雅黑" panose="020B0503020204020204" pitchFamily="34" charset="-122"/>
                <a:cs typeface="微软雅黑" panose="020B0503020204020204" pitchFamily="34" charset="-122"/>
                <a:sym typeface="+mn-ea"/>
                <a:hlinkClick r:id="rId7"/>
              </a:rPr>
              <a:t>Linux</a:t>
            </a:r>
            <a:r>
              <a:rPr lang="en-US" altLang="zh-CN" kern="1200" dirty="0" err="1">
                <a:solidFill>
                  <a:schemeClr val="dk1"/>
                </a:solidFill>
                <a:latin typeface="微软雅黑" panose="020B0503020204020204" pitchFamily="34" charset="-122"/>
                <a:cs typeface="微软雅黑" panose="020B0503020204020204" pitchFamily="34" charset="-122"/>
                <a:sym typeface="+mn-ea"/>
                <a:hlinkClick r:id="rId7"/>
              </a:rPr>
              <a:t>下用户空间与内核空间数据交换的方式，第</a:t>
            </a:r>
            <a:r>
              <a:rPr lang="en-US" altLang="zh-CN" kern="1200" dirty="0" err="1">
                <a:solidFill>
                  <a:schemeClr val="dk1"/>
                </a:solidFill>
                <a:latin typeface="微软雅黑" panose="020B0503020204020204" pitchFamily="34" charset="-122"/>
                <a:cs typeface="微软雅黑" panose="020B0503020204020204" pitchFamily="34" charset="-122"/>
                <a:sym typeface="+mn-ea"/>
                <a:hlinkClick r:id="rId7"/>
              </a:rPr>
              <a:t>1</a:t>
            </a:r>
            <a:r>
              <a:rPr lang="en-US" altLang="zh-CN" kern="1200" dirty="0" err="1">
                <a:solidFill>
                  <a:schemeClr val="dk1"/>
                </a:solidFill>
                <a:latin typeface="微软雅黑" panose="020B0503020204020204" pitchFamily="34" charset="-122"/>
                <a:cs typeface="微软雅黑" panose="020B0503020204020204" pitchFamily="34" charset="-122"/>
                <a:sym typeface="+mn-ea"/>
                <a:hlinkClick r:id="rId7"/>
              </a:rPr>
              <a:t>部分</a:t>
            </a:r>
            <a:endParaRPr lang="en-US" altLang="zh-CN" kern="1200" dirty="0" err="1">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en-US" altLang="zh-CN" kern="1200" dirty="0" err="1">
                <a:solidFill>
                  <a:schemeClr val="dk1"/>
                </a:solidFill>
                <a:latin typeface="微软雅黑" panose="020B0503020204020204" pitchFamily="34" charset="-122"/>
                <a:cs typeface="微软雅黑" panose="020B0503020204020204" pitchFamily="34" charset="-122"/>
                <a:sym typeface="+mn-ea"/>
                <a:hlinkClick r:id="rId8"/>
              </a:rPr>
              <a:t>在</a:t>
            </a:r>
            <a:r>
              <a:rPr lang="en-US" altLang="zh-CN" kern="1200" dirty="0" err="1">
                <a:solidFill>
                  <a:schemeClr val="dk1"/>
                </a:solidFill>
                <a:latin typeface="微软雅黑" panose="020B0503020204020204" pitchFamily="34" charset="-122"/>
                <a:cs typeface="微软雅黑" panose="020B0503020204020204" pitchFamily="34" charset="-122"/>
                <a:sym typeface="+mn-ea"/>
                <a:hlinkClick r:id="rId8"/>
              </a:rPr>
              <a:t>Linux</a:t>
            </a:r>
            <a:r>
              <a:rPr lang="en-US" altLang="zh-CN" kern="1200" dirty="0" err="1">
                <a:solidFill>
                  <a:schemeClr val="dk1"/>
                </a:solidFill>
                <a:latin typeface="微软雅黑" panose="020B0503020204020204" pitchFamily="34" charset="-122"/>
                <a:cs typeface="微软雅黑" panose="020B0503020204020204" pitchFamily="34" charset="-122"/>
                <a:sym typeface="+mn-ea"/>
                <a:hlinkClick r:id="rId8"/>
              </a:rPr>
              <a:t>下用户空间与内核空间数据交换的方式，第</a:t>
            </a:r>
            <a:r>
              <a:rPr lang="en-US" altLang="zh-CN" kern="1200" dirty="0" err="1">
                <a:solidFill>
                  <a:schemeClr val="dk1"/>
                </a:solidFill>
                <a:latin typeface="微软雅黑" panose="020B0503020204020204" pitchFamily="34" charset="-122"/>
                <a:cs typeface="微软雅黑" panose="020B0503020204020204" pitchFamily="34" charset="-122"/>
                <a:sym typeface="+mn-ea"/>
                <a:hlinkClick r:id="rId8"/>
              </a:rPr>
              <a:t>2</a:t>
            </a:r>
            <a:r>
              <a:rPr lang="en-US" altLang="zh-CN" kern="1200" dirty="0" err="1">
                <a:solidFill>
                  <a:schemeClr val="dk1"/>
                </a:solidFill>
                <a:latin typeface="微软雅黑" panose="020B0503020204020204" pitchFamily="34" charset="-122"/>
                <a:cs typeface="微软雅黑" panose="020B0503020204020204" pitchFamily="34" charset="-122"/>
                <a:sym typeface="+mn-ea"/>
                <a:hlinkClick r:id="rId8"/>
              </a:rPr>
              <a:t>部分</a:t>
            </a:r>
            <a:endParaRPr lang="en-US" altLang="zh-CN" kern="1200" dirty="0" err="1">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pP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p:txBody>
      </p:sp>
    </p:spTree>
    <p:custDataLst>
      <p:tags r:id="rId9"/>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122" name="Rectangle 5"/>
          <p:cNvSpPr>
            <a:spLocks noGrp="1" noChangeArrowheads="1"/>
          </p:cNvSpPr>
          <p:nvPr>
            <p:ph type="body" idx="4294967295"/>
            <p:custDataLst>
              <p:tags r:id="rId3"/>
            </p:custDataLst>
          </p:nvPr>
        </p:nvSpPr>
        <p:spPr>
          <a:xfrm>
            <a:off x="3441402" y="2694657"/>
            <a:ext cx="2588618" cy="2822575"/>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marL="294005" lvl="0" indent="-294005" algn="l" defTabSz="784225" eaLnBrk="1" hangingPunct="1">
              <a:lnSpc>
                <a:spcPct val="135000"/>
              </a:lnSpc>
              <a:buSzTx/>
              <a:buNone/>
            </a:pPr>
            <a:r>
              <a:rPr lang="zh-CN" altLang="en-US" sz="2100" kern="1200" dirty="0" smtClean="0">
                <a:solidFill>
                  <a:schemeClr val="dk1"/>
                </a:solidFill>
                <a:latin typeface="微软雅黑" panose="020B0503020204020204" pitchFamily="34" charset="-122"/>
                <a:sym typeface="+mn-ea"/>
              </a:rPr>
              <a:t>可移植性问题</a:t>
            </a:r>
            <a:endParaRPr lang="zh-CN" altLang="en-US" sz="2100" kern="1200" dirty="0" smtClean="0">
              <a:solidFill>
                <a:schemeClr val="dk1"/>
              </a:solidFill>
              <a:latin typeface="微软雅黑" panose="020B0503020204020204" pitchFamily="34" charset="-122"/>
              <a:sym typeface="+mn-ea"/>
            </a:endParaRPr>
          </a:p>
          <a:p>
            <a:pPr marL="294005" lvl="0" indent="-294005" algn="l" defTabSz="784225" eaLnBrk="1" hangingPunct="1">
              <a:lnSpc>
                <a:spcPct val="135000"/>
              </a:lnSpc>
              <a:buSzTx/>
              <a:buNone/>
            </a:pPr>
            <a:r>
              <a:rPr lang="zh-CN" altLang="en-US" sz="2100" kern="1200" dirty="0" smtClean="0">
                <a:solidFill>
                  <a:schemeClr val="dk1"/>
                </a:solidFill>
                <a:latin typeface="微软雅黑" panose="020B0503020204020204" pitchFamily="34" charset="-122"/>
                <a:sym typeface="+mn-ea"/>
              </a:rPr>
              <a:t>动态</a:t>
            </a:r>
            <a:r>
              <a:rPr lang="zh-CN" altLang="en-US" sz="2100" kern="1200" dirty="0" smtClean="0">
                <a:solidFill>
                  <a:schemeClr val="dk1"/>
                </a:solidFill>
                <a:latin typeface="微软雅黑" panose="020B0503020204020204" pitchFamily="34" charset="-122"/>
                <a:sym typeface="+mn-ea"/>
              </a:rPr>
              <a:t>内存申请</a:t>
            </a:r>
            <a:endParaRPr lang="zh-CN" altLang="en-US" sz="2100" kern="1200" dirty="0" smtClean="0">
              <a:solidFill>
                <a:schemeClr val="dk1"/>
              </a:solidFill>
              <a:latin typeface="微软雅黑" panose="020B0503020204020204" pitchFamily="34" charset="-122"/>
              <a:sym typeface="+mn-ea"/>
            </a:endParaRPr>
          </a:p>
          <a:p>
            <a:pPr marL="294005" lvl="0" indent="-294005" algn="l" defTabSz="784225" eaLnBrk="1" hangingPunct="1">
              <a:lnSpc>
                <a:spcPct val="135000"/>
              </a:lnSpc>
              <a:buSzTx/>
              <a:buNone/>
            </a:pPr>
            <a:endParaRPr lang="zh-CN" altLang="en-US" sz="2100" kern="1200" dirty="0" smtClean="0">
              <a:solidFill>
                <a:schemeClr val="dk1"/>
              </a:solidFill>
              <a:latin typeface="微软雅黑" panose="020B0503020204020204" pitchFamily="34" charset="-122"/>
              <a:sym typeface="+mn-ea"/>
            </a:endParaRPr>
          </a:p>
        </p:txBody>
      </p:sp>
      <p:sp>
        <p:nvSpPr>
          <p:cNvPr id="5123" name="Rectangle 6"/>
          <p:cNvSpPr>
            <a:spLocks noChangeArrowheads="1"/>
          </p:cNvSpPr>
          <p:nvPr>
            <p:custDataLst>
              <p:tags r:id="rId4"/>
            </p:custDataLst>
          </p:nvPr>
        </p:nvSpPr>
        <p:spPr bwMode="auto">
          <a:xfrm>
            <a:off x="3131840" y="2910557"/>
            <a:ext cx="193675" cy="193675"/>
          </a:xfrm>
          <a:prstGeom prst="rect">
            <a:avLst/>
          </a:prstGeom>
          <a:solidFill>
            <a:srgbClr val="8000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sp>
        <p:nvSpPr>
          <p:cNvPr id="5124" name="Rectangle 7"/>
          <p:cNvSpPr>
            <a:spLocks noChangeArrowheads="1"/>
          </p:cNvSpPr>
          <p:nvPr>
            <p:custDataLst>
              <p:tags r:id="rId5"/>
            </p:custDataLst>
          </p:nvPr>
        </p:nvSpPr>
        <p:spPr bwMode="auto">
          <a:xfrm>
            <a:off x="3131840" y="3396332"/>
            <a:ext cx="193675" cy="193675"/>
          </a:xfrm>
          <a:prstGeom prst="rect">
            <a:avLst/>
          </a:prstGeom>
          <a:solidFill>
            <a:srgbClr val="FF99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pic>
        <p:nvPicPr>
          <p:cNvPr id="14338" name="Picture 2"/>
          <p:cNvPicPr>
            <a:picLocks noChangeAspect="1" noChangeArrowheads="1"/>
          </p:cNvPicPr>
          <p:nvPr>
            <p:custDataLst>
              <p:tags r:id="rId6"/>
            </p:custDataLst>
          </p:nvPr>
        </p:nvPicPr>
        <p:blipFill>
          <a:blip r:embed="rId7">
            <a:extLst>
              <a:ext uri="{28A0092B-C50C-407E-A947-70E740481C1C}">
                <a14:useLocalDpi xmlns:a14="http://schemas.microsoft.com/office/drawing/2010/main" val="0"/>
              </a:ext>
            </a:extLst>
          </a:blip>
          <a:srcRect/>
          <a:stretch>
            <a:fillRect/>
          </a:stretch>
        </p:blipFill>
        <p:spPr bwMode="auto">
          <a:xfrm>
            <a:off x="1835696" y="1624590"/>
            <a:ext cx="5453153" cy="1116569"/>
          </a:xfrm>
          <a:prstGeom prst="rect">
            <a:avLst/>
          </a:prstGeom>
          <a:noFill/>
          <a:ln>
            <a:noFill/>
          </a:ln>
          <a:effectLst>
            <a:glow rad="139700">
              <a:schemeClr val="accent5">
                <a:satMod val="175000"/>
                <a:alpha val="40000"/>
              </a:schemeClr>
            </a:glow>
            <a:outerShdw dist="35921" dir="2700000" algn="ctr" rotWithShape="0">
              <a:schemeClr val="l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8"/>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222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222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模块化编码注意事项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可移植性问题</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5222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字节序</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什么是字节序？</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多字节数据在计算机内存中存储或者网络传输时各字节的存储</a:t>
            </a:r>
            <a:r>
              <a:rPr lang="zh-CN" altLang="en-US" kern="1200" dirty="0">
                <a:solidFill>
                  <a:schemeClr val="dk1"/>
                </a:solidFill>
                <a:latin typeface="微软雅黑" panose="020B0503020204020204" pitchFamily="34" charset="-122"/>
                <a:cs typeface="微软雅黑" panose="020B0503020204020204" pitchFamily="34" charset="-122"/>
                <a:sym typeface="+mn-ea"/>
              </a:rPr>
              <a:t>顺序</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大端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vs</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小端</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大端（</a:t>
            </a:r>
            <a:r>
              <a:rPr lang="zh-CN" altLang="en-US" kern="1200" dirty="0">
                <a:solidFill>
                  <a:schemeClr val="dk1"/>
                </a:solidFill>
                <a:latin typeface="微软雅黑" panose="020B0503020204020204" pitchFamily="34" charset="-122"/>
                <a:cs typeface="微软雅黑" panose="020B0503020204020204" pitchFamily="34" charset="-122"/>
                <a:sym typeface="+mn-ea"/>
              </a:rPr>
              <a:t>big endian</a:t>
            </a:r>
            <a:r>
              <a:rPr lang="zh-CN" altLang="en-US" kern="1200" dirty="0">
                <a:solidFill>
                  <a:schemeClr val="dk1"/>
                </a:solidFill>
                <a:latin typeface="微软雅黑" panose="020B0503020204020204" pitchFamily="34" charset="-122"/>
                <a:cs typeface="微软雅黑" panose="020B0503020204020204" pitchFamily="34" charset="-122"/>
                <a:sym typeface="+mn-ea"/>
              </a:rPr>
              <a:t>）：权重高的字节存放内存中的低地址</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小端（</a:t>
            </a:r>
            <a:r>
              <a:rPr lang="zh-CN" altLang="en-US" kern="1200" dirty="0">
                <a:solidFill>
                  <a:schemeClr val="dk1"/>
                </a:solidFill>
                <a:latin typeface="微软雅黑" panose="020B0503020204020204" pitchFamily="34" charset="-122"/>
                <a:cs typeface="微软雅黑" panose="020B0503020204020204" pitchFamily="34" charset="-122"/>
                <a:sym typeface="+mn-ea"/>
              </a:rPr>
              <a:t>little </a:t>
            </a:r>
            <a:r>
              <a:rPr lang="zh-CN" altLang="en-US" kern="1200" dirty="0">
                <a:solidFill>
                  <a:schemeClr val="dk1"/>
                </a:solidFill>
                <a:latin typeface="微软雅黑" panose="020B0503020204020204" pitchFamily="34" charset="-122"/>
                <a:cs typeface="微软雅黑" panose="020B0503020204020204" pitchFamily="34" charset="-122"/>
                <a:sym typeface="+mn-ea"/>
              </a:rPr>
              <a:t>endian</a:t>
            </a:r>
            <a:r>
              <a:rPr lang="zh-CN" altLang="en-US" kern="1200" dirty="0">
                <a:solidFill>
                  <a:schemeClr val="dk1"/>
                </a:solidFill>
                <a:latin typeface="微软雅黑" panose="020B0503020204020204" pitchFamily="34" charset="-122"/>
                <a:cs typeface="微软雅黑" panose="020B0503020204020204" pitchFamily="34" charset="-122"/>
                <a:sym typeface="+mn-ea"/>
              </a:rPr>
              <a:t>）：权重低的字节存放内存中的低地址</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pP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18446" name="Picture 14"/>
          <p:cNvPicPr>
            <a:picLocks noChangeAspect="1" noChangeArrowheads="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2136251" y="3717032"/>
            <a:ext cx="4884021" cy="2808312"/>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47"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8076" y="4968305"/>
            <a:ext cx="2188696" cy="1548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8"/>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228">
                                            <p:txEl>
                                              <p:pRg st="1" end="1"/>
                                            </p:txEl>
                                          </p:spTgt>
                                        </p:tgtEl>
                                        <p:attrNameLst>
                                          <p:attrName>style.visibility</p:attrName>
                                        </p:attrNameLst>
                                      </p:cBhvr>
                                      <p:to>
                                        <p:strVal val="visible"/>
                                      </p:to>
                                    </p:set>
                                    <p:animEffect transition="in" filter="fade">
                                      <p:cBhvr>
                                        <p:cTn id="7" dur="500"/>
                                        <p:tgtEl>
                                          <p:spTgt spid="5222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2228">
                                            <p:txEl>
                                              <p:pRg st="2" end="2"/>
                                            </p:txEl>
                                          </p:spTgt>
                                        </p:tgtEl>
                                        <p:attrNameLst>
                                          <p:attrName>style.visibility</p:attrName>
                                        </p:attrNameLst>
                                      </p:cBhvr>
                                      <p:to>
                                        <p:strVal val="visible"/>
                                      </p:to>
                                    </p:set>
                                    <p:animEffect transition="in" filter="fade">
                                      <p:cBhvr>
                                        <p:cTn id="10" dur="500"/>
                                        <p:tgtEl>
                                          <p:spTgt spid="5222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2228">
                                            <p:txEl>
                                              <p:pRg st="3" end="3"/>
                                            </p:txEl>
                                          </p:spTgt>
                                        </p:tgtEl>
                                        <p:attrNameLst>
                                          <p:attrName>style.visibility</p:attrName>
                                        </p:attrNameLst>
                                      </p:cBhvr>
                                      <p:to>
                                        <p:strVal val="visible"/>
                                      </p:to>
                                    </p:set>
                                    <p:animEffect transition="in" filter="fade">
                                      <p:cBhvr>
                                        <p:cTn id="15" dur="500"/>
                                        <p:tgtEl>
                                          <p:spTgt spid="52228">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2228">
                                            <p:txEl>
                                              <p:pRg st="4" end="4"/>
                                            </p:txEl>
                                          </p:spTgt>
                                        </p:tgtEl>
                                        <p:attrNameLst>
                                          <p:attrName>style.visibility</p:attrName>
                                        </p:attrNameLst>
                                      </p:cBhvr>
                                      <p:to>
                                        <p:strVal val="visible"/>
                                      </p:to>
                                    </p:set>
                                    <p:animEffect transition="in" filter="fade">
                                      <p:cBhvr>
                                        <p:cTn id="18" dur="500"/>
                                        <p:tgtEl>
                                          <p:spTgt spid="52228">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2228">
                                            <p:txEl>
                                              <p:pRg st="5" end="5"/>
                                            </p:txEl>
                                          </p:spTgt>
                                        </p:tgtEl>
                                        <p:attrNameLst>
                                          <p:attrName>style.visibility</p:attrName>
                                        </p:attrNameLst>
                                      </p:cBhvr>
                                      <p:to>
                                        <p:strVal val="visible"/>
                                      </p:to>
                                    </p:set>
                                    <p:animEffect transition="in" filter="fade">
                                      <p:cBhvr>
                                        <p:cTn id="21" dur="500"/>
                                        <p:tgtEl>
                                          <p:spTgt spid="52228">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446"/>
                                        </p:tgtEl>
                                        <p:attrNameLst>
                                          <p:attrName>style.visibility</p:attrName>
                                        </p:attrNameLst>
                                      </p:cBhvr>
                                      <p:to>
                                        <p:strVal val="visible"/>
                                      </p:to>
                                    </p:set>
                                    <p:animEffect transition="in" filter="fade">
                                      <p:cBhvr>
                                        <p:cTn id="26" dur="500"/>
                                        <p:tgtEl>
                                          <p:spTgt spid="1844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447"/>
                                        </p:tgtEl>
                                        <p:attrNameLst>
                                          <p:attrName>style.visibility</p:attrName>
                                        </p:attrNameLst>
                                      </p:cBhvr>
                                      <p:to>
                                        <p:strVal val="visible"/>
                                      </p:to>
                                    </p:set>
                                    <p:animEffect transition="in" filter="fade">
                                      <p:cBhvr>
                                        <p:cTn id="31" dur="500"/>
                                        <p:tgtEl>
                                          <p:spTgt spid="18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222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222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模块化编码注意事项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可移植性问题</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5222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字节序</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主机</a:t>
            </a:r>
            <a:r>
              <a:rPr lang="zh-CN" altLang="en-US" kern="1200" dirty="0">
                <a:solidFill>
                  <a:schemeClr val="dk1"/>
                </a:solidFill>
                <a:latin typeface="微软雅黑" panose="020B0503020204020204" pitchFamily="34" charset="-122"/>
                <a:cs typeface="微软雅黑" panose="020B0503020204020204" pitchFamily="34" charset="-122"/>
                <a:sym typeface="+mn-ea"/>
              </a:rPr>
              <a:t>序与网络序</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主机序是大端还是小端？</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与处理器有关</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不能假设软件是运行在什么处理器上</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网络序是大端还是小</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端？</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主机序和网络序转换</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htonl</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htons</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ntohl</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ntohs</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19460" name="Picture 4" descr="http://pic002.cnblogs.com/images/2011/79180/2011070520460755.png"/>
          <p:cNvPicPr>
            <a:picLocks noChangeAspect="1" noChangeArrowheads="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3779912" y="3721316"/>
            <a:ext cx="5226293" cy="2768631"/>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rgbClr val="FFFFFF"/>
                </a:solidFill>
              </a14:hiddenFill>
            </a:ext>
          </a:extLst>
        </p:spPr>
      </p:pic>
      <p:sp>
        <p:nvSpPr>
          <p:cNvPr id="9" name="爆炸形 1 8"/>
          <p:cNvSpPr/>
          <p:nvPr>
            <p:custDataLst>
              <p:tags r:id="rId7"/>
            </p:custDataLst>
          </p:nvPr>
        </p:nvSpPr>
        <p:spPr>
          <a:xfrm>
            <a:off x="6566403" y="2746670"/>
            <a:ext cx="2664296" cy="1654010"/>
          </a:xfrm>
          <a:prstGeom prst="irregularSeal1">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zh-CN" altLang="en-US" sz="1800" b="1" dirty="0" smtClean="0">
                <a:solidFill>
                  <a:schemeClr val="lt1"/>
                </a:solidFill>
                <a:latin typeface="微软雅黑" panose="020B0503020204020204" pitchFamily="34" charset="-122"/>
                <a:ea typeface="微软雅黑" panose="020B0503020204020204" pitchFamily="34" charset="-122"/>
              </a:rPr>
              <a:t>网络序是大端</a:t>
            </a:r>
            <a:endParaRPr lang="zh-CN" altLang="en-US" sz="1800" b="1" dirty="0" smtClean="0">
              <a:solidFill>
                <a:schemeClr val="lt1"/>
              </a:solidFill>
              <a:latin typeface="微软雅黑" panose="020B0503020204020204" pitchFamily="34" charset="-122"/>
              <a:ea typeface="微软雅黑" panose="020B0503020204020204" pitchFamily="34" charset="-122"/>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228">
                                            <p:txEl>
                                              <p:pRg st="2" end="2"/>
                                            </p:txEl>
                                          </p:spTgt>
                                        </p:tgtEl>
                                        <p:attrNameLst>
                                          <p:attrName>style.visibility</p:attrName>
                                        </p:attrNameLst>
                                      </p:cBhvr>
                                      <p:to>
                                        <p:strVal val="visible"/>
                                      </p:to>
                                    </p:set>
                                    <p:animEffect transition="in" filter="fade">
                                      <p:cBhvr>
                                        <p:cTn id="7" dur="500"/>
                                        <p:tgtEl>
                                          <p:spTgt spid="5222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28">
                                            <p:txEl>
                                              <p:pRg st="3" end="3"/>
                                            </p:txEl>
                                          </p:spTgt>
                                        </p:tgtEl>
                                        <p:attrNameLst>
                                          <p:attrName>style.visibility</p:attrName>
                                        </p:attrNameLst>
                                      </p:cBhvr>
                                      <p:to>
                                        <p:strVal val="visible"/>
                                      </p:to>
                                    </p:set>
                                    <p:animEffect transition="in" filter="fade">
                                      <p:cBhvr>
                                        <p:cTn id="12" dur="500"/>
                                        <p:tgtEl>
                                          <p:spTgt spid="52228">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2228">
                                            <p:txEl>
                                              <p:pRg st="4" end="4"/>
                                            </p:txEl>
                                          </p:spTgt>
                                        </p:tgtEl>
                                        <p:attrNameLst>
                                          <p:attrName>style.visibility</p:attrName>
                                        </p:attrNameLst>
                                      </p:cBhvr>
                                      <p:to>
                                        <p:strVal val="visible"/>
                                      </p:to>
                                    </p:set>
                                    <p:animEffect transition="in" filter="fade">
                                      <p:cBhvr>
                                        <p:cTn id="15" dur="500"/>
                                        <p:tgtEl>
                                          <p:spTgt spid="52228">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2228">
                                            <p:txEl>
                                              <p:pRg st="5" end="5"/>
                                            </p:txEl>
                                          </p:spTgt>
                                        </p:tgtEl>
                                        <p:attrNameLst>
                                          <p:attrName>style.visibility</p:attrName>
                                        </p:attrNameLst>
                                      </p:cBhvr>
                                      <p:to>
                                        <p:strVal val="visible"/>
                                      </p:to>
                                    </p:set>
                                    <p:animEffect transition="in" filter="fade">
                                      <p:cBhvr>
                                        <p:cTn id="20" dur="500"/>
                                        <p:tgtEl>
                                          <p:spTgt spid="52228">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9460"/>
                                        </p:tgtEl>
                                        <p:attrNameLst>
                                          <p:attrName>style.visibility</p:attrName>
                                        </p:attrNameLst>
                                      </p:cBhvr>
                                      <p:to>
                                        <p:strVal val="visible"/>
                                      </p:to>
                                    </p:set>
                                    <p:animEffect transition="in" filter="fade">
                                      <p:cBhvr>
                                        <p:cTn id="23" dur="500"/>
                                        <p:tgtEl>
                                          <p:spTgt spid="1946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2228">
                                            <p:txEl>
                                              <p:pRg st="6" end="6"/>
                                            </p:txEl>
                                          </p:spTgt>
                                        </p:tgtEl>
                                        <p:attrNameLst>
                                          <p:attrName>style.visibility</p:attrName>
                                        </p:attrNameLst>
                                      </p:cBhvr>
                                      <p:to>
                                        <p:strVal val="visible"/>
                                      </p:to>
                                    </p:set>
                                    <p:animEffect transition="in" filter="fade">
                                      <p:cBhvr>
                                        <p:cTn id="33" dur="500"/>
                                        <p:tgtEl>
                                          <p:spTgt spid="52228">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2228">
                                            <p:txEl>
                                              <p:pRg st="7" end="7"/>
                                            </p:txEl>
                                          </p:spTgt>
                                        </p:tgtEl>
                                        <p:attrNameLst>
                                          <p:attrName>style.visibility</p:attrName>
                                        </p:attrNameLst>
                                      </p:cBhvr>
                                      <p:to>
                                        <p:strVal val="visible"/>
                                      </p:to>
                                    </p:set>
                                    <p:animEffect transition="in" filter="fade">
                                      <p:cBhvr>
                                        <p:cTn id="36" dur="500"/>
                                        <p:tgtEl>
                                          <p:spTgt spid="52228">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2228">
                                            <p:txEl>
                                              <p:pRg st="8" end="8"/>
                                            </p:txEl>
                                          </p:spTgt>
                                        </p:tgtEl>
                                        <p:attrNameLst>
                                          <p:attrName>style.visibility</p:attrName>
                                        </p:attrNameLst>
                                      </p:cBhvr>
                                      <p:to>
                                        <p:strVal val="visible"/>
                                      </p:to>
                                    </p:set>
                                    <p:animEffect transition="in" filter="fade">
                                      <p:cBhvr>
                                        <p:cTn id="39" dur="500"/>
                                        <p:tgtEl>
                                          <p:spTgt spid="5222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222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222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模块化编码注意事项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可移植性问题</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5222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sym typeface="+mn-ea"/>
              </a:rPr>
              <a:t>字节序</a:t>
            </a:r>
            <a:endParaRPr lang="zh-CN" altLang="en-US" kern="1200" dirty="0" smtClean="0">
              <a:solidFill>
                <a:schemeClr val="dk1"/>
              </a:solidFill>
              <a:latin typeface="微软雅黑" panose="020B0503020204020204" pitchFamily="34" charset="-122"/>
              <a:sym typeface="+mn-ea"/>
            </a:endParaRPr>
          </a:p>
          <a:p>
            <a:pPr lvl="1" algn="l" defTabSz="914400" eaLnBrk="1" hangingPunct="1">
              <a:buClrTx/>
              <a:buSzTx/>
            </a:pPr>
            <a:r>
              <a:rPr lang="zh-CN" altLang="en-US" kern="1200" dirty="0" smtClean="0">
                <a:solidFill>
                  <a:schemeClr val="dk1"/>
                </a:solidFill>
                <a:latin typeface="微软雅黑" panose="020B0503020204020204" pitchFamily="34" charset="-122"/>
                <a:cs typeface="+mn-cs"/>
                <a:sym typeface="+mn-ea"/>
              </a:rPr>
              <a:t>字节序的另一种情形</a:t>
            </a:r>
            <a:endParaRPr lang="zh-CN" altLang="en-US" kern="1200" dirty="0" smtClean="0">
              <a:solidFill>
                <a:schemeClr val="dk1"/>
              </a:solidFill>
              <a:latin typeface="微软雅黑" panose="020B0503020204020204" pitchFamily="34" charset="-122"/>
              <a:cs typeface="+mn-cs"/>
              <a:sym typeface="+mn-ea"/>
            </a:endParaRPr>
          </a:p>
          <a:p>
            <a:pPr lvl="0" algn="l" defTabSz="914400" eaLnBrk="1" hangingPunct="1">
              <a:buSzTx/>
            </a:pPr>
            <a:endParaRPr lang="zh-CN" altLang="en-US" kern="1200" dirty="0" smtClean="0">
              <a:solidFill>
                <a:schemeClr val="dk1"/>
              </a:solidFill>
              <a:latin typeface="微软雅黑" panose="020B0503020204020204" pitchFamily="34" charset="-122"/>
              <a:cs typeface="+mn-cs"/>
              <a:sym typeface="+mn-ea"/>
            </a:endParaRPr>
          </a:p>
        </p:txBody>
      </p:sp>
      <p:pic>
        <p:nvPicPr>
          <p:cNvPr id="1946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2058255"/>
            <a:ext cx="5544616" cy="84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2" name="Picture 6"/>
          <p:cNvPicPr>
            <a:picLocks noChangeAspect="1" noChangeArrowheads="1"/>
          </p:cNvPicPr>
          <p:nvPr>
            <p:custDataLst>
              <p:tags r:id="rId6"/>
            </p:custDataLst>
          </p:nvPr>
        </p:nvPicPr>
        <p:blipFill>
          <a:blip r:embed="rId7">
            <a:extLst>
              <a:ext uri="{28A0092B-C50C-407E-A947-70E740481C1C}">
                <a14:useLocalDpi xmlns:a14="http://schemas.microsoft.com/office/drawing/2010/main" val="0"/>
              </a:ext>
            </a:extLst>
          </a:blip>
          <a:srcRect/>
          <a:stretch>
            <a:fillRect/>
          </a:stretch>
        </p:blipFill>
        <p:spPr bwMode="auto">
          <a:xfrm>
            <a:off x="1515939" y="3134855"/>
            <a:ext cx="2871762" cy="3318481"/>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0" name="Picture 2"/>
          <p:cNvPicPr>
            <a:picLocks noChangeAspect="1" noChangeArrowheads="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bwMode="auto">
          <a:xfrm>
            <a:off x="5892530" y="1952971"/>
            <a:ext cx="3022454" cy="4419194"/>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0"/>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fade">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fade">
                                      <p:cBhvr>
                                        <p:cTn id="12" dur="500"/>
                                        <p:tgtEl>
                                          <p:spTgt spid="194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30"/>
                                        </p:tgtEl>
                                        <p:attrNameLst>
                                          <p:attrName>style.visibility</p:attrName>
                                        </p:attrNameLst>
                                      </p:cBhvr>
                                      <p:to>
                                        <p:strVal val="visible"/>
                                      </p:to>
                                    </p:set>
                                    <p:animEffect transition="in" filter="fade">
                                      <p:cBhvr>
                                        <p:cTn id="17"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222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95</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222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模块化编码注意事项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可移植性问题</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5222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数据长度</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sizeof</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(long)</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sizeof</a:t>
            </a: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(char *)</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32bit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的系统中，</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sizeof</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(long)</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为</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4</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sizeof</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指针</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为</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4</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64bit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的系统中，</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sizeof</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(long</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为</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8</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sizeof</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指针</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为</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8</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在</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64bit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的系统中，指针与</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int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进行类型转换时，会导致精度丢失</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en-US" altLang="zh-CN" kern="1200" dirty="0" err="1" smtClean="0">
                <a:solidFill>
                  <a:schemeClr val="dk1"/>
                </a:solidFill>
                <a:latin typeface="微软雅黑" panose="020B0503020204020204" pitchFamily="34" charset="-122"/>
                <a:cs typeface="微软雅黑" panose="020B0503020204020204" pitchFamily="34" charset="-122"/>
                <a:sym typeface="+mn-ea"/>
              </a:rPr>
              <a:t>使用明确数据长度的类型</a:t>
            </a: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用户空间中：</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int8_t/u_int8_t/int64_t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等</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内核中：</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int8_t/uint8_t/int64_t</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等</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pPr>
            <a:endParaRPr lang="en-US" altLang="zh-CN" kern="1200" dirty="0" err="1" smtClean="0">
              <a:solidFill>
                <a:schemeClr val="dk1"/>
              </a:solidFill>
              <a:latin typeface="微软雅黑" panose="020B0503020204020204" pitchFamily="34" charset="-122"/>
              <a:cs typeface="微软雅黑" panose="020B0503020204020204" pitchFamily="34" charset="-122"/>
              <a:sym typeface="+mn-ea"/>
            </a:endParaRPr>
          </a:p>
        </p:txBody>
      </p:sp>
      <p:pic>
        <p:nvPicPr>
          <p:cNvPr id="23554" name="Picture 2"/>
          <p:cNvPicPr>
            <a:picLocks noChangeAspect="1" noChangeArrowheads="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5652120" y="4236538"/>
            <a:ext cx="3240360" cy="1822703"/>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custDataLst>
              <p:tags r:id="rId7"/>
            </p:custDataLst>
          </p:nvPr>
        </p:nvPicPr>
        <p:blipFill>
          <a:blip r:embed="rId8">
            <a:extLst>
              <a:ext uri="{28A0092B-C50C-407E-A947-70E740481C1C}">
                <a14:useLocalDpi xmlns:a14="http://schemas.microsoft.com/office/drawing/2010/main" val="0"/>
              </a:ext>
            </a:extLst>
          </a:blip>
          <a:srcRect/>
          <a:stretch>
            <a:fillRect/>
          </a:stretch>
        </p:blipFill>
        <p:spPr bwMode="auto">
          <a:xfrm>
            <a:off x="251520" y="4788311"/>
            <a:ext cx="4992555" cy="1262163"/>
          </a:xfrm>
          <a:prstGeom prst="rect">
            <a:avLst/>
          </a:prstGeom>
          <a:noFill/>
          <a:ln>
            <a:noFill/>
          </a:ln>
          <a:effectLst>
            <a:glow rad="254000">
              <a:srgbClr val="FFC000">
                <a:alpha val="60000"/>
              </a:srgbClr>
            </a:glow>
            <a:outerShdw blurRad="50800" dist="38100" dir="13500000" algn="br" rotWithShape="0">
              <a:schemeClr val="accent1">
                <a:lumMod val="75000"/>
                <a:alpha val="68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9"/>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fade">
                                      <p:cBhvr>
                                        <p:cTn id="7" dur="500"/>
                                        <p:tgtEl>
                                          <p:spTgt spid="23555"/>
                                        </p:tgtEl>
                                      </p:cBhvr>
                                    </p:animEffect>
                                  </p:childTnLst>
                                </p:cTn>
                              </p:par>
                              <p:par>
                                <p:cTn id="8" presetID="10" presetClass="entr" presetSubtype="0" fill="hold" nodeType="withEffect">
                                  <p:stCondLst>
                                    <p:cond delay="0"/>
                                  </p:stCondLst>
                                  <p:childTnLst>
                                    <p:set>
                                      <p:cBhvr>
                                        <p:cTn id="9" dur="1" fill="hold">
                                          <p:stCondLst>
                                            <p:cond delay="0"/>
                                          </p:stCondLst>
                                        </p:cTn>
                                        <p:tgtEl>
                                          <p:spTgt spid="23554"/>
                                        </p:tgtEl>
                                        <p:attrNameLst>
                                          <p:attrName>style.visibility</p:attrName>
                                        </p:attrNameLst>
                                      </p:cBhvr>
                                      <p:to>
                                        <p:strVal val="visible"/>
                                      </p:to>
                                    </p:set>
                                    <p:animEffect transition="in" filter="fade">
                                      <p:cBhvr>
                                        <p:cTn id="10" dur="500"/>
                                        <p:tgtEl>
                                          <p:spTgt spid="235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2228">
                                            <p:txEl>
                                              <p:pRg st="1" end="1"/>
                                            </p:txEl>
                                          </p:spTgt>
                                        </p:tgtEl>
                                        <p:attrNameLst>
                                          <p:attrName>style.visibility</p:attrName>
                                        </p:attrNameLst>
                                      </p:cBhvr>
                                      <p:to>
                                        <p:strVal val="visible"/>
                                      </p:to>
                                    </p:set>
                                    <p:animEffect transition="in" filter="fade">
                                      <p:cBhvr>
                                        <p:cTn id="15" dur="500"/>
                                        <p:tgtEl>
                                          <p:spTgt spid="52228">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2228">
                                            <p:txEl>
                                              <p:pRg st="2" end="2"/>
                                            </p:txEl>
                                          </p:spTgt>
                                        </p:tgtEl>
                                        <p:attrNameLst>
                                          <p:attrName>style.visibility</p:attrName>
                                        </p:attrNameLst>
                                      </p:cBhvr>
                                      <p:to>
                                        <p:strVal val="visible"/>
                                      </p:to>
                                    </p:set>
                                    <p:animEffect transition="in" filter="fade">
                                      <p:cBhvr>
                                        <p:cTn id="18" dur="500"/>
                                        <p:tgtEl>
                                          <p:spTgt spid="52228">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2228">
                                            <p:txEl>
                                              <p:pRg st="3" end="3"/>
                                            </p:txEl>
                                          </p:spTgt>
                                        </p:tgtEl>
                                        <p:attrNameLst>
                                          <p:attrName>style.visibility</p:attrName>
                                        </p:attrNameLst>
                                      </p:cBhvr>
                                      <p:to>
                                        <p:strVal val="visible"/>
                                      </p:to>
                                    </p:set>
                                    <p:animEffect transition="in" filter="fade">
                                      <p:cBhvr>
                                        <p:cTn id="21" dur="500"/>
                                        <p:tgtEl>
                                          <p:spTgt spid="52228">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2228">
                                            <p:txEl>
                                              <p:pRg st="4" end="4"/>
                                            </p:txEl>
                                          </p:spTgt>
                                        </p:tgtEl>
                                        <p:attrNameLst>
                                          <p:attrName>style.visibility</p:attrName>
                                        </p:attrNameLst>
                                      </p:cBhvr>
                                      <p:to>
                                        <p:strVal val="visible"/>
                                      </p:to>
                                    </p:set>
                                    <p:animEffect transition="in" filter="fade">
                                      <p:cBhvr>
                                        <p:cTn id="24" dur="500"/>
                                        <p:tgtEl>
                                          <p:spTgt spid="52228">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2228">
                                            <p:txEl>
                                              <p:pRg st="5" end="5"/>
                                            </p:txEl>
                                          </p:spTgt>
                                        </p:tgtEl>
                                        <p:attrNameLst>
                                          <p:attrName>style.visibility</p:attrName>
                                        </p:attrNameLst>
                                      </p:cBhvr>
                                      <p:to>
                                        <p:strVal val="visible"/>
                                      </p:to>
                                    </p:set>
                                    <p:animEffect transition="in" filter="fade">
                                      <p:cBhvr>
                                        <p:cTn id="29" dur="500"/>
                                        <p:tgtEl>
                                          <p:spTgt spid="52228">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2228">
                                            <p:txEl>
                                              <p:pRg st="6" end="6"/>
                                            </p:txEl>
                                          </p:spTgt>
                                        </p:tgtEl>
                                        <p:attrNameLst>
                                          <p:attrName>style.visibility</p:attrName>
                                        </p:attrNameLst>
                                      </p:cBhvr>
                                      <p:to>
                                        <p:strVal val="visible"/>
                                      </p:to>
                                    </p:set>
                                    <p:animEffect transition="in" filter="fade">
                                      <p:cBhvr>
                                        <p:cTn id="32" dur="500"/>
                                        <p:tgtEl>
                                          <p:spTgt spid="52228">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2228">
                                            <p:txEl>
                                              <p:pRg st="7" end="7"/>
                                            </p:txEl>
                                          </p:spTgt>
                                        </p:tgtEl>
                                        <p:attrNameLst>
                                          <p:attrName>style.visibility</p:attrName>
                                        </p:attrNameLst>
                                      </p:cBhvr>
                                      <p:to>
                                        <p:strVal val="visible"/>
                                      </p:to>
                                    </p:set>
                                    <p:animEffect transition="in" filter="fade">
                                      <p:cBhvr>
                                        <p:cTn id="35" dur="500"/>
                                        <p:tgtEl>
                                          <p:spTgt spid="5222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122" name="Rectangle 5"/>
          <p:cNvSpPr>
            <a:spLocks noGrp="1" noChangeArrowheads="1"/>
          </p:cNvSpPr>
          <p:nvPr>
            <p:ph type="body" idx="4294967295"/>
            <p:custDataLst>
              <p:tags r:id="rId3"/>
            </p:custDataLst>
          </p:nvPr>
        </p:nvSpPr>
        <p:spPr>
          <a:xfrm>
            <a:off x="3441402" y="2694657"/>
            <a:ext cx="2588618" cy="2822575"/>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marL="294005" lvl="0" indent="-294005" algn="l" defTabSz="784225" eaLnBrk="1" hangingPunct="1">
              <a:lnSpc>
                <a:spcPct val="135000"/>
              </a:lnSpc>
              <a:buSzTx/>
              <a:buNone/>
            </a:pPr>
            <a:r>
              <a:rPr lang="zh-CN" altLang="en-US" sz="2100" kern="1200" dirty="0">
                <a:solidFill>
                  <a:schemeClr val="lt2">
                    <a:lumMod val="50000"/>
                  </a:schemeClr>
                </a:solidFill>
                <a:latin typeface="微软雅黑" panose="020B0503020204020204" pitchFamily="34" charset="-122"/>
                <a:sym typeface="+mn-ea"/>
              </a:rPr>
              <a:t>可移植性</a:t>
            </a:r>
            <a:r>
              <a:rPr lang="zh-CN" altLang="en-US" sz="2100" kern="1200" dirty="0">
                <a:solidFill>
                  <a:schemeClr val="lt2">
                    <a:lumMod val="50000"/>
                  </a:schemeClr>
                </a:solidFill>
                <a:latin typeface="微软雅黑" panose="020B0503020204020204" pitchFamily="34" charset="-122"/>
                <a:sym typeface="+mn-ea"/>
              </a:rPr>
              <a:t>问题</a:t>
            </a:r>
            <a:endParaRPr lang="zh-CN" altLang="en-US" sz="2100" kern="1200" dirty="0">
              <a:solidFill>
                <a:schemeClr val="lt2">
                  <a:lumMod val="50000"/>
                </a:schemeClr>
              </a:solidFill>
              <a:latin typeface="微软雅黑" panose="020B0503020204020204" pitchFamily="34" charset="-122"/>
              <a:sym typeface="+mn-ea"/>
            </a:endParaRPr>
          </a:p>
          <a:p>
            <a:pPr marL="294005" lvl="0" indent="-294005" algn="l" defTabSz="784225" eaLnBrk="1" hangingPunct="1">
              <a:lnSpc>
                <a:spcPct val="135000"/>
              </a:lnSpc>
              <a:buSzTx/>
              <a:buNone/>
            </a:pPr>
            <a:r>
              <a:rPr lang="zh-CN" altLang="en-US" sz="2100" kern="1200" dirty="0">
                <a:solidFill>
                  <a:schemeClr val="lt2">
                    <a:lumMod val="50000"/>
                  </a:schemeClr>
                </a:solidFill>
                <a:latin typeface="微软雅黑" panose="020B0503020204020204" pitchFamily="34" charset="-122"/>
                <a:sym typeface="+mn-ea"/>
              </a:rPr>
              <a:t>动态内存申请</a:t>
            </a:r>
            <a:endParaRPr lang="zh-CN" altLang="en-US" sz="2100" kern="1200" dirty="0">
              <a:solidFill>
                <a:schemeClr val="lt2">
                  <a:lumMod val="50000"/>
                </a:schemeClr>
              </a:solidFill>
              <a:latin typeface="微软雅黑" panose="020B0503020204020204" pitchFamily="34" charset="-122"/>
              <a:sym typeface="+mn-ea"/>
            </a:endParaRPr>
          </a:p>
          <a:p>
            <a:pPr marL="294005" lvl="0" indent="-294005" algn="l" defTabSz="784225" eaLnBrk="1" hangingPunct="1">
              <a:lnSpc>
                <a:spcPct val="135000"/>
              </a:lnSpc>
              <a:buSzTx/>
              <a:buNone/>
            </a:pPr>
            <a:endParaRPr lang="zh-CN" altLang="en-US" sz="2100" kern="1200" dirty="0">
              <a:solidFill>
                <a:schemeClr val="lt2">
                  <a:lumMod val="50000"/>
                </a:schemeClr>
              </a:solidFill>
              <a:latin typeface="微软雅黑" panose="020B0503020204020204" pitchFamily="34" charset="-122"/>
              <a:sym typeface="+mn-ea"/>
            </a:endParaRPr>
          </a:p>
        </p:txBody>
      </p:sp>
      <p:sp>
        <p:nvSpPr>
          <p:cNvPr id="5123" name="Rectangle 6"/>
          <p:cNvSpPr>
            <a:spLocks noChangeArrowheads="1"/>
          </p:cNvSpPr>
          <p:nvPr>
            <p:custDataLst>
              <p:tags r:id="rId4"/>
            </p:custDataLst>
          </p:nvPr>
        </p:nvSpPr>
        <p:spPr bwMode="auto">
          <a:xfrm>
            <a:off x="3131840" y="2910557"/>
            <a:ext cx="193675" cy="193675"/>
          </a:xfrm>
          <a:prstGeom prst="rect">
            <a:avLst/>
          </a:prstGeom>
          <a:solidFill>
            <a:srgbClr val="8000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sp>
        <p:nvSpPr>
          <p:cNvPr id="5124" name="Rectangle 7"/>
          <p:cNvSpPr>
            <a:spLocks noChangeArrowheads="1"/>
          </p:cNvSpPr>
          <p:nvPr>
            <p:custDataLst>
              <p:tags r:id="rId5"/>
            </p:custDataLst>
          </p:nvPr>
        </p:nvSpPr>
        <p:spPr bwMode="auto">
          <a:xfrm>
            <a:off x="3131840" y="3396332"/>
            <a:ext cx="193675" cy="193675"/>
          </a:xfrm>
          <a:prstGeom prst="rect">
            <a:avLst/>
          </a:prstGeom>
          <a:solidFill>
            <a:srgbClr val="FF99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chemeClr val="dk1"/>
              </a:solidFill>
              <a:latin typeface="微软雅黑" panose="020B0503020204020204" pitchFamily="34" charset="-122"/>
              <a:ea typeface="微软雅黑" panose="020B0503020204020204" pitchFamily="34" charset="-122"/>
            </a:endParaRPr>
          </a:p>
        </p:txBody>
      </p:sp>
      <p:pic>
        <p:nvPicPr>
          <p:cNvPr id="14338" name="Picture 2"/>
          <p:cNvPicPr>
            <a:picLocks noChangeAspect="1" noChangeArrowheads="1"/>
          </p:cNvPicPr>
          <p:nvPr>
            <p:custDataLst>
              <p:tags r:id="rId6"/>
            </p:custDataLst>
          </p:nvPr>
        </p:nvPicPr>
        <p:blipFill>
          <a:blip r:embed="rId7">
            <a:extLst>
              <a:ext uri="{28A0092B-C50C-407E-A947-70E740481C1C}">
                <a14:useLocalDpi xmlns:a14="http://schemas.microsoft.com/office/drawing/2010/main" val="0"/>
              </a:ext>
            </a:extLst>
          </a:blip>
          <a:srcRect/>
          <a:stretch>
            <a:fillRect/>
          </a:stretch>
        </p:blipFill>
        <p:spPr bwMode="auto">
          <a:xfrm>
            <a:off x="1835696" y="1624590"/>
            <a:ext cx="5453153" cy="1116569"/>
          </a:xfrm>
          <a:prstGeom prst="rect">
            <a:avLst/>
          </a:prstGeom>
          <a:noFill/>
          <a:ln>
            <a:noFill/>
          </a:ln>
          <a:effectLst>
            <a:glow rad="139700">
              <a:schemeClr val="accent5">
                <a:satMod val="175000"/>
                <a:alpha val="40000"/>
              </a:schemeClr>
            </a:glow>
            <a:outerShdw dist="35921" dir="2700000" algn="ctr" rotWithShape="0">
              <a:schemeClr val="l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8"/>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2226"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96</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2227"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模块化编码注意事项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 </a:t>
            </a:r>
            <a:r>
              <a:rPr lang="zh-CN" altLang="en-US" kern="1200" dirty="0" smtClean="0">
                <a:solidFill>
                  <a:schemeClr val="accent1"/>
                </a:solidFill>
                <a:latin typeface="微软雅黑" panose="020B0503020204020204" pitchFamily="34" charset="-122"/>
                <a:cs typeface="微软雅黑" panose="020B0503020204020204" pitchFamily="34" charset="-122"/>
                <a:sym typeface="+mn-ea"/>
              </a:rPr>
              <a:t>内存动态分配</a:t>
            </a:r>
            <a:endParaRPr lang="zh-CN" altLang="en-US"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52228"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内核中</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的内存动态分配</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通用缓冲池</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a:solidFill>
                  <a:schemeClr val="dk1"/>
                </a:solidFill>
                <a:latin typeface="微软雅黑" panose="020B0503020204020204" pitchFamily="34" charset="-122"/>
                <a:cs typeface="微软雅黑" panose="020B0503020204020204" pitchFamily="34" charset="-122"/>
                <a:sym typeface="+mn-ea"/>
              </a:rPr>
              <a:t>kmalloc</a:t>
            </a:r>
            <a:r>
              <a:rPr lang="en-US" altLang="zh-CN" kern="1200" dirty="0" err="1">
                <a:solidFill>
                  <a:schemeClr val="dk1"/>
                </a:solidFill>
                <a:latin typeface="微软雅黑" panose="020B0503020204020204" pitchFamily="34" charset="-122"/>
                <a:cs typeface="微软雅黑" panose="020B0503020204020204" pitchFamily="34" charset="-122"/>
                <a:sym typeface="+mn-ea"/>
              </a:rPr>
              <a:t>/</a:t>
            </a:r>
            <a:r>
              <a:rPr lang="en-US" altLang="zh-CN" kern="1200" dirty="0" err="1">
                <a:solidFill>
                  <a:schemeClr val="dk1"/>
                </a:solidFill>
                <a:latin typeface="微软雅黑" panose="020B0503020204020204" pitchFamily="34" charset="-122"/>
                <a:cs typeface="微软雅黑" panose="020B0503020204020204" pitchFamily="34" charset="-122"/>
                <a:sym typeface="+mn-ea"/>
              </a:rPr>
              <a:t>kfree</a:t>
            </a:r>
            <a:endParaRPr lang="en-US" altLang="zh-CN" kern="1200" dirty="0" err="1">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专用缓冲池</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a:solidFill>
                  <a:schemeClr val="dk1"/>
                </a:solidFill>
                <a:latin typeface="微软雅黑" panose="020B0503020204020204" pitchFamily="34" charset="-122"/>
                <a:cs typeface="微软雅黑" panose="020B0503020204020204" pitchFamily="34" charset="-122"/>
                <a:sym typeface="+mn-ea"/>
              </a:rPr>
              <a:t>kmem_cache_create(name,size,align,flags,ctor)</a:t>
            </a:r>
            <a:endParaRPr lang="en-US" altLang="zh-CN" kern="1200" dirty="0" err="1">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err="1">
                <a:solidFill>
                  <a:schemeClr val="dk1"/>
                </a:solidFill>
                <a:latin typeface="微软雅黑" panose="020B0503020204020204" pitchFamily="34" charset="-122"/>
                <a:cs typeface="微软雅黑" panose="020B0503020204020204" pitchFamily="34" charset="-122"/>
                <a:sym typeface="+mn-ea"/>
              </a:rPr>
              <a:t>专用缓冲池需要先创建再使用</a:t>
            </a:r>
            <a:endParaRPr lang="en-US" altLang="zh-CN" kern="1200" dirty="0" err="1">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err="1">
                <a:solidFill>
                  <a:schemeClr val="dk1"/>
                </a:solidFill>
                <a:latin typeface="微软雅黑" panose="020B0503020204020204" pitchFamily="34" charset="-122"/>
                <a:cs typeface="微软雅黑" panose="020B0503020204020204" pitchFamily="34" charset="-122"/>
                <a:sym typeface="+mn-ea"/>
              </a:rPr>
              <a:t>name：专用缓冲池名称</a:t>
            </a:r>
            <a:endParaRPr lang="en-US" altLang="zh-CN" kern="1200" dirty="0" err="1">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err="1">
                <a:solidFill>
                  <a:schemeClr val="dk1"/>
                </a:solidFill>
                <a:latin typeface="微软雅黑" panose="020B0503020204020204" pitchFamily="34" charset="-122"/>
                <a:cs typeface="微软雅黑" panose="020B0503020204020204" pitchFamily="34" charset="-122"/>
                <a:sym typeface="+mn-ea"/>
              </a:rPr>
              <a:t>size：专用缓冲池中分配的对象的大小</a:t>
            </a:r>
            <a:endParaRPr lang="en-US" altLang="zh-CN" kern="1200" dirty="0" err="1">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a:solidFill>
                  <a:schemeClr val="dk1"/>
                </a:solidFill>
                <a:latin typeface="微软雅黑" panose="020B0503020204020204" pitchFamily="34" charset="-122"/>
                <a:cs typeface="微软雅黑" panose="020B0503020204020204" pitchFamily="34" charset="-122"/>
                <a:sym typeface="+mn-ea"/>
              </a:rPr>
              <a:t>kmem_cache_alloc(cache,flags)</a:t>
            </a:r>
            <a:endParaRPr lang="en-US" altLang="zh-CN" kern="1200" dirty="0" err="1">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err="1">
                <a:solidFill>
                  <a:schemeClr val="dk1"/>
                </a:solidFill>
                <a:latin typeface="微软雅黑" panose="020B0503020204020204" pitchFamily="34" charset="-122"/>
                <a:cs typeface="微软雅黑" panose="020B0503020204020204" pitchFamily="34" charset="-122"/>
                <a:sym typeface="+mn-ea"/>
              </a:rPr>
              <a:t>cache：指向已创建的专用缓冲池</a:t>
            </a:r>
            <a:endParaRPr lang="en-US" altLang="zh-CN" kern="1200" dirty="0" err="1">
              <a:solidFill>
                <a:schemeClr val="dk1"/>
              </a:solidFill>
              <a:latin typeface="微软雅黑" panose="020B0503020204020204" pitchFamily="34" charset="-122"/>
              <a:cs typeface="微软雅黑" panose="020B0503020204020204" pitchFamily="34" charset="-122"/>
              <a:sym typeface="+mn-ea"/>
            </a:endParaRPr>
          </a:p>
          <a:p>
            <a:pPr lvl="3" algn="l" defTabSz="914400" eaLnBrk="1" hangingPunct="1">
              <a:buClrTx/>
              <a:buSzTx/>
              <a:buFontTx/>
            </a:pPr>
            <a:r>
              <a:rPr lang="en-US" altLang="zh-CN" kern="1200" dirty="0" err="1">
                <a:solidFill>
                  <a:schemeClr val="dk1"/>
                </a:solidFill>
                <a:latin typeface="微软雅黑" panose="020B0503020204020204" pitchFamily="34" charset="-122"/>
                <a:cs typeface="微软雅黑" panose="020B0503020204020204" pitchFamily="34" charset="-122"/>
                <a:sym typeface="+mn-ea"/>
              </a:rPr>
              <a:t>flags： GFP_KERNEL从内核空间中分配内存</a:t>
            </a:r>
            <a:endParaRPr lang="en-US" altLang="zh-CN" kern="1200" dirty="0" err="1">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a:solidFill>
                  <a:schemeClr val="dk1"/>
                </a:solidFill>
                <a:latin typeface="微软雅黑" panose="020B0503020204020204" pitchFamily="34" charset="-122"/>
                <a:cs typeface="微软雅黑" panose="020B0503020204020204" pitchFamily="34" charset="-122"/>
                <a:sym typeface="+mn-ea"/>
              </a:rPr>
              <a:t>kmem_cache_free(cache, p)</a:t>
            </a:r>
            <a:endParaRPr lang="en-US" altLang="zh-CN" kern="1200" dirty="0" err="1">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r>
              <a:rPr lang="en-US" altLang="zh-CN" kern="1200" dirty="0" err="1">
                <a:solidFill>
                  <a:schemeClr val="dk1"/>
                </a:solidFill>
                <a:latin typeface="微软雅黑" panose="020B0503020204020204" pitchFamily="34" charset="-122"/>
                <a:cs typeface="微软雅黑" panose="020B0503020204020204" pitchFamily="34" charset="-122"/>
                <a:sym typeface="+mn-ea"/>
              </a:rPr>
              <a:t>kmem_cache_destroy(cache)</a:t>
            </a:r>
            <a:endParaRPr lang="en-US" altLang="zh-CN" kern="1200" dirty="0" err="1">
              <a:solidFill>
                <a:schemeClr val="dk1"/>
              </a:solidFill>
              <a:latin typeface="微软雅黑" panose="020B0503020204020204" pitchFamily="34" charset="-122"/>
              <a:cs typeface="微软雅黑" panose="020B0503020204020204" pitchFamily="34" charset="-122"/>
              <a:sym typeface="+mn-ea"/>
            </a:endParaRPr>
          </a:p>
          <a:p>
            <a:pPr lvl="1" algn="l" defTabSz="914400" eaLnBrk="1" hangingPunct="1">
              <a:buClrTx/>
              <a:buSzTx/>
            </a:pPr>
            <a:r>
              <a:rPr lang="zh-CN" altLang="en-US" kern="1200" dirty="0">
                <a:solidFill>
                  <a:schemeClr val="dk1"/>
                </a:solidFill>
                <a:latin typeface="微软雅黑" panose="020B0503020204020204" pitchFamily="34" charset="-122"/>
                <a:cs typeface="微软雅黑" panose="020B0503020204020204" pitchFamily="34" charset="-122"/>
                <a:sym typeface="+mn-ea"/>
              </a:rPr>
              <a:t>内核模块建议使用自己的专用缓冲池</a:t>
            </a: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a:p>
            <a:pPr lvl="2" algn="l" defTabSz="914400" eaLnBrk="1" hangingPunct="1">
              <a:buClrTx/>
              <a:buSzTx/>
            </a:pPr>
            <a:endParaRPr lang="zh-CN" altLang="en-US" kern="1200" dirty="0">
              <a:solidFill>
                <a:schemeClr val="dk1"/>
              </a:solidFill>
              <a:latin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228">
                                            <p:txEl>
                                              <p:pRg st="1" end="1"/>
                                            </p:txEl>
                                          </p:spTgt>
                                        </p:tgtEl>
                                        <p:attrNameLst>
                                          <p:attrName>style.visibility</p:attrName>
                                        </p:attrNameLst>
                                      </p:cBhvr>
                                      <p:to>
                                        <p:strVal val="visible"/>
                                      </p:to>
                                    </p:set>
                                    <p:animEffect transition="in" filter="fade">
                                      <p:cBhvr>
                                        <p:cTn id="7" dur="500"/>
                                        <p:tgtEl>
                                          <p:spTgt spid="5222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2228">
                                            <p:txEl>
                                              <p:pRg st="2" end="2"/>
                                            </p:txEl>
                                          </p:spTgt>
                                        </p:tgtEl>
                                        <p:attrNameLst>
                                          <p:attrName>style.visibility</p:attrName>
                                        </p:attrNameLst>
                                      </p:cBhvr>
                                      <p:to>
                                        <p:strVal val="visible"/>
                                      </p:to>
                                    </p:set>
                                    <p:animEffect transition="in" filter="fade">
                                      <p:cBhvr>
                                        <p:cTn id="10" dur="500"/>
                                        <p:tgtEl>
                                          <p:spTgt spid="5222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2228">
                                            <p:txEl>
                                              <p:pRg st="3" end="3"/>
                                            </p:txEl>
                                          </p:spTgt>
                                        </p:tgtEl>
                                        <p:attrNameLst>
                                          <p:attrName>style.visibility</p:attrName>
                                        </p:attrNameLst>
                                      </p:cBhvr>
                                      <p:to>
                                        <p:strVal val="visible"/>
                                      </p:to>
                                    </p:set>
                                    <p:animEffect transition="in" filter="fade">
                                      <p:cBhvr>
                                        <p:cTn id="13" dur="500"/>
                                        <p:tgtEl>
                                          <p:spTgt spid="52228">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2228">
                                            <p:txEl>
                                              <p:pRg st="4" end="4"/>
                                            </p:txEl>
                                          </p:spTgt>
                                        </p:tgtEl>
                                        <p:attrNameLst>
                                          <p:attrName>style.visibility</p:attrName>
                                        </p:attrNameLst>
                                      </p:cBhvr>
                                      <p:to>
                                        <p:strVal val="visible"/>
                                      </p:to>
                                    </p:set>
                                    <p:animEffect transition="in" filter="fade">
                                      <p:cBhvr>
                                        <p:cTn id="16" dur="500"/>
                                        <p:tgtEl>
                                          <p:spTgt spid="52228">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2228">
                                            <p:txEl>
                                              <p:pRg st="5" end="5"/>
                                            </p:txEl>
                                          </p:spTgt>
                                        </p:tgtEl>
                                        <p:attrNameLst>
                                          <p:attrName>style.visibility</p:attrName>
                                        </p:attrNameLst>
                                      </p:cBhvr>
                                      <p:to>
                                        <p:strVal val="visible"/>
                                      </p:to>
                                    </p:set>
                                    <p:animEffect transition="in" filter="fade">
                                      <p:cBhvr>
                                        <p:cTn id="19" dur="500"/>
                                        <p:tgtEl>
                                          <p:spTgt spid="52228">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2228">
                                            <p:txEl>
                                              <p:pRg st="6" end="6"/>
                                            </p:txEl>
                                          </p:spTgt>
                                        </p:tgtEl>
                                        <p:attrNameLst>
                                          <p:attrName>style.visibility</p:attrName>
                                        </p:attrNameLst>
                                      </p:cBhvr>
                                      <p:to>
                                        <p:strVal val="visible"/>
                                      </p:to>
                                    </p:set>
                                    <p:animEffect transition="in" filter="fade">
                                      <p:cBhvr>
                                        <p:cTn id="22" dur="500"/>
                                        <p:tgtEl>
                                          <p:spTgt spid="52228">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2228">
                                            <p:txEl>
                                              <p:pRg st="7" end="7"/>
                                            </p:txEl>
                                          </p:spTgt>
                                        </p:tgtEl>
                                        <p:attrNameLst>
                                          <p:attrName>style.visibility</p:attrName>
                                        </p:attrNameLst>
                                      </p:cBhvr>
                                      <p:to>
                                        <p:strVal val="visible"/>
                                      </p:to>
                                    </p:set>
                                    <p:animEffect transition="in" filter="fade">
                                      <p:cBhvr>
                                        <p:cTn id="25" dur="500"/>
                                        <p:tgtEl>
                                          <p:spTgt spid="52228">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2228">
                                            <p:txEl>
                                              <p:pRg st="8" end="8"/>
                                            </p:txEl>
                                          </p:spTgt>
                                        </p:tgtEl>
                                        <p:attrNameLst>
                                          <p:attrName>style.visibility</p:attrName>
                                        </p:attrNameLst>
                                      </p:cBhvr>
                                      <p:to>
                                        <p:strVal val="visible"/>
                                      </p:to>
                                    </p:set>
                                    <p:animEffect transition="in" filter="fade">
                                      <p:cBhvr>
                                        <p:cTn id="28" dur="500"/>
                                        <p:tgtEl>
                                          <p:spTgt spid="52228">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2228">
                                            <p:txEl>
                                              <p:pRg st="9" end="9"/>
                                            </p:txEl>
                                          </p:spTgt>
                                        </p:tgtEl>
                                        <p:attrNameLst>
                                          <p:attrName>style.visibility</p:attrName>
                                        </p:attrNameLst>
                                      </p:cBhvr>
                                      <p:to>
                                        <p:strVal val="visible"/>
                                      </p:to>
                                    </p:set>
                                    <p:animEffect transition="in" filter="fade">
                                      <p:cBhvr>
                                        <p:cTn id="31" dur="500"/>
                                        <p:tgtEl>
                                          <p:spTgt spid="52228">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2228">
                                            <p:txEl>
                                              <p:pRg st="10" end="10"/>
                                            </p:txEl>
                                          </p:spTgt>
                                        </p:tgtEl>
                                        <p:attrNameLst>
                                          <p:attrName>style.visibility</p:attrName>
                                        </p:attrNameLst>
                                      </p:cBhvr>
                                      <p:to>
                                        <p:strVal val="visible"/>
                                      </p:to>
                                    </p:set>
                                    <p:animEffect transition="in" filter="fade">
                                      <p:cBhvr>
                                        <p:cTn id="34" dur="500"/>
                                        <p:tgtEl>
                                          <p:spTgt spid="52228">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2228">
                                            <p:txEl>
                                              <p:pRg st="11" end="11"/>
                                            </p:txEl>
                                          </p:spTgt>
                                        </p:tgtEl>
                                        <p:attrNameLst>
                                          <p:attrName>style.visibility</p:attrName>
                                        </p:attrNameLst>
                                      </p:cBhvr>
                                      <p:to>
                                        <p:strVal val="visible"/>
                                      </p:to>
                                    </p:set>
                                    <p:animEffect transition="in" filter="fade">
                                      <p:cBhvr>
                                        <p:cTn id="37" dur="500"/>
                                        <p:tgtEl>
                                          <p:spTgt spid="52228">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2228">
                                            <p:txEl>
                                              <p:pRg st="12" end="12"/>
                                            </p:txEl>
                                          </p:spTgt>
                                        </p:tgtEl>
                                        <p:attrNameLst>
                                          <p:attrName>style.visibility</p:attrName>
                                        </p:attrNameLst>
                                      </p:cBhvr>
                                      <p:to>
                                        <p:strVal val="visible"/>
                                      </p:to>
                                    </p:set>
                                    <p:animEffect transition="in" filter="fade">
                                      <p:cBhvr>
                                        <p:cTn id="40" dur="500"/>
                                        <p:tgtEl>
                                          <p:spTgt spid="52228">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2228">
                                            <p:txEl>
                                              <p:pRg st="13" end="13"/>
                                            </p:txEl>
                                          </p:spTgt>
                                        </p:tgtEl>
                                        <p:attrNameLst>
                                          <p:attrName>style.visibility</p:attrName>
                                        </p:attrNameLst>
                                      </p:cBhvr>
                                      <p:to>
                                        <p:strVal val="visible"/>
                                      </p:to>
                                    </p:set>
                                    <p:animEffect transition="in" filter="fade">
                                      <p:cBhvr>
                                        <p:cTn id="45" dur="500"/>
                                        <p:tgtEl>
                                          <p:spTgt spid="5222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10"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7170" name="页脚占位符 3"/>
          <p:cNvSpPr>
            <a:spLocks noGrp="1"/>
          </p:cNvSpPr>
          <p:nvPr>
            <p:ph type="ftr" sz="quarter" idx="11"/>
            <p:custDataLst>
              <p:tags r:id="rId3"/>
            </p:custDataLst>
          </p:nvPr>
        </p:nvSpPr>
        <p:spPr>
          <a:noFill/>
          <a:ln>
            <a:noFill/>
          </a:ln>
          <a:effectLst/>
        </p:spPr>
        <p:txBody>
          <a:bodyPr vert="horz" wrap="square" lIns="91440" tIns="45720" rIns="91440" bIns="45720" numCol="1" anchor="t" anchorCtr="0" compatLnSpc="1">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buClrTx/>
              <a:buSzTx/>
              <a:buFontTx/>
            </a:pP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第 </a:t>
            </a:r>
            <a:fld id="{9A0DB2DC-4C9A-4742-B13C-FB6460FD3503}" type="slidenum">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fld>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页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共 5 页</a:t>
            </a:r>
            <a:endParaRPr lang="zh-CN" altLang="en-US" sz="18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171" name="Rectangle 2"/>
          <p:cNvSpPr>
            <a:spLocks noGrp="1" noChangeArrowheads="1"/>
          </p:cNvSpPr>
          <p:nvPr>
            <p:ph type="title" idx="4294967295"/>
          </p:nvPr>
        </p:nvSpPr>
        <p:spPr>
          <a:xfrm>
            <a:off x="428625" y="0"/>
            <a:ext cx="8247063" cy="871538"/>
          </a:xfrm>
          <a:noFill/>
          <a:ln>
            <a:noFill/>
          </a:ln>
          <a:effectLst/>
        </p:spPr>
        <p:txBody>
          <a:bodyPr vert="horz" wrap="square" lIns="78901" tIns="39451" rIns="78901" bIns="39451" numCol="1" anchor="ctr" anchorCtr="0" compatLnSpc="1">
            <a:noAutofit/>
          </a:bodyPr>
          <a:lstStyle>
            <a:lvl1pPr algn="l" rtl="0" eaLnBrk="0" fontAlgn="base" hangingPunct="0">
              <a:spcBef>
                <a:spcPct val="0"/>
              </a:spcBef>
              <a:spcAft>
                <a:spcPct val="0"/>
              </a:spcAft>
              <a:defRPr sz="2100" b="1" baseline="0">
                <a:solidFill>
                  <a:schemeClr val="bg1"/>
                </a:solidFill>
                <a:latin typeface="Consolas" panose="020B0609020204030204" pitchFamily="49" charset="0"/>
                <a:ea typeface="微软雅黑" panose="020B0503020204020204" pitchFamily="34" charset="-122"/>
                <a:cs typeface="+mj-cs"/>
              </a:defRPr>
            </a:lvl1pPr>
            <a:lvl2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2pPr>
            <a:lvl3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3pPr>
            <a:lvl4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4pPr>
            <a:lvl5pPr algn="l" rtl="0" eaLnBrk="0" fontAlgn="base" hangingPunct="0">
              <a:spcBef>
                <a:spcPct val="0"/>
              </a:spcBef>
              <a:spcAft>
                <a:spcPct val="0"/>
              </a:spcAft>
              <a:defRPr sz="2100">
                <a:solidFill>
                  <a:schemeClr val="bg1"/>
                </a:solidFill>
                <a:latin typeface="Consolas" panose="020B0609020204030204" pitchFamily="49" charset="0"/>
                <a:ea typeface="微软雅黑" panose="020B0503020204020204" pitchFamily="34" charset="-122"/>
              </a:defRPr>
            </a:lvl5pPr>
            <a:lvl6pPr marL="4572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6pPr>
            <a:lvl7pPr marL="9144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7pPr>
            <a:lvl8pPr marL="13716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8pPr>
            <a:lvl9pPr marL="1828800" algn="l" rtl="0" fontAlgn="base">
              <a:spcBef>
                <a:spcPct val="0"/>
              </a:spcBef>
              <a:spcAft>
                <a:spcPct val="0"/>
              </a:spcAft>
              <a:defRPr sz="2100">
                <a:solidFill>
                  <a:schemeClr val="bg1"/>
                </a:solidFill>
                <a:latin typeface="FrutigerNext LT Medium" pitchFamily="34" charset="0"/>
                <a:ea typeface="黑体" panose="02010609060101010101" pitchFamily="2" charset="-122"/>
              </a:defRPr>
            </a:lvl9pPr>
          </a:lstStyle>
          <a:p>
            <a:pPr lvl="0" algn="l" defTabSz="914400" eaLnBrk="1" hangingPunct="1">
              <a:buClrTx/>
              <a:buSzTx/>
              <a:buFontTx/>
            </a:pP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Linux</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开发环境 </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 Linux</a:t>
            </a:r>
            <a:r>
              <a:rPr lang="en-US" altLang="zh-CN" kern="1200" dirty="0" smtClean="0">
                <a:solidFill>
                  <a:schemeClr val="accent1"/>
                </a:solidFill>
                <a:latin typeface="微软雅黑" panose="020B0503020204020204" pitchFamily="34" charset="-122"/>
                <a:cs typeface="微软雅黑" panose="020B0503020204020204" pitchFamily="34" charset="-122"/>
                <a:sym typeface="+mn-ea"/>
              </a:rPr>
              <a:t>介绍</a:t>
            </a:r>
            <a:endParaRPr lang="en-US" altLang="zh-CN" kern="1200" dirty="0" smtClean="0">
              <a:solidFill>
                <a:schemeClr val="accent1"/>
              </a:solidFill>
              <a:latin typeface="微软雅黑" panose="020B0503020204020204" pitchFamily="34" charset="-122"/>
              <a:cs typeface="微软雅黑" panose="020B0503020204020204" pitchFamily="34" charset="-122"/>
              <a:sym typeface="+mn-ea"/>
            </a:endParaRPr>
          </a:p>
        </p:txBody>
      </p:sp>
      <p:sp>
        <p:nvSpPr>
          <p:cNvPr id="64515" name="Rectangle 3"/>
          <p:cNvSpPr>
            <a:spLocks noGrp="1" noChangeArrowheads="1"/>
          </p:cNvSpPr>
          <p:nvPr>
            <p:ph type="body" idx="4294967295"/>
            <p:custDataLst>
              <p:tags r:id="rId4"/>
            </p:custDataLst>
          </p:nvPr>
        </p:nvSpPr>
        <p:spPr>
          <a:xfrm>
            <a:off x="395288" y="1124744"/>
            <a:ext cx="8281987" cy="4897437"/>
          </a:xfrm>
          <a:noFill/>
          <a:ln>
            <a:noFill/>
          </a:ln>
          <a:effectLst/>
        </p:spPr>
        <p:txBody>
          <a:bodyPr vert="horz" wrap="square" lIns="78901" tIns="39451" rIns="78901" bIns="39451" numCol="1" anchor="t" anchorCtr="0" compatLnSpc="1">
            <a:noAutofit/>
          </a:bodyPr>
          <a:lstStyle>
            <a:lvl1pPr marL="342900" indent="-342900" algn="l" rtl="0" eaLnBrk="0" fontAlgn="base" hangingPunct="0">
              <a:lnSpc>
                <a:spcPct val="125000"/>
              </a:lnSpc>
              <a:spcBef>
                <a:spcPct val="20000"/>
              </a:spcBef>
              <a:spcAft>
                <a:spcPct val="0"/>
              </a:spcAft>
              <a:buClr>
                <a:srgbClr val="990000"/>
              </a:buClr>
              <a:buFont typeface="Wingdings" panose="05000000000000000000" pitchFamily="2" charset="2"/>
              <a:buChar char="l"/>
              <a:defRPr sz="2300" b="1" baseline="0">
                <a:solidFill>
                  <a:schemeClr val="bg1"/>
                </a:solidFill>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25000"/>
              </a:lnSpc>
              <a:spcBef>
                <a:spcPct val="20000"/>
              </a:spcBef>
              <a:spcAft>
                <a:spcPct val="0"/>
              </a:spcAft>
              <a:buFont typeface="Arial" panose="020B0604020202020204" pitchFamily="34" charset="0"/>
              <a:buChar char="›"/>
              <a:defRPr sz="2000" b="1" baseline="0">
                <a:solidFill>
                  <a:schemeClr val="bg1"/>
                </a:solidFill>
                <a:latin typeface="Consolas" panose="020B0609020204030204" pitchFamily="49" charset="0"/>
                <a:ea typeface="微软雅黑" panose="020B0503020204020204" pitchFamily="34" charset="-122"/>
              </a:defRPr>
            </a:lvl2pPr>
            <a:lvl3pPr marL="1141730" indent="-227330" algn="l" rtl="0" eaLnBrk="0" fontAlgn="base" hangingPunct="0">
              <a:lnSpc>
                <a:spcPct val="125000"/>
              </a:lnSpc>
              <a:spcBef>
                <a:spcPct val="20000"/>
              </a:spcBef>
              <a:spcAft>
                <a:spcPct val="0"/>
              </a:spcAft>
              <a:buFont typeface="Arial" panose="020B0604020202020204" pitchFamily="34" charset="0"/>
              <a:buChar char="»"/>
              <a:defRPr sz="1700" baseline="0">
                <a:solidFill>
                  <a:schemeClr val="bg1"/>
                </a:solidFill>
                <a:latin typeface="Consolas" panose="020B0609020204030204" pitchFamily="49" charset="0"/>
                <a:ea typeface="微软雅黑" panose="020B0503020204020204" pitchFamily="34" charset="-122"/>
              </a:defRPr>
            </a:lvl3pPr>
            <a:lvl4pPr marL="1598930" indent="-228600" algn="l" rtl="0" eaLnBrk="0" fontAlgn="base" hangingPunct="0">
              <a:lnSpc>
                <a:spcPct val="125000"/>
              </a:lnSpc>
              <a:spcBef>
                <a:spcPct val="20000"/>
              </a:spcBef>
              <a:spcAft>
                <a:spcPct val="0"/>
              </a:spcAft>
              <a:buChar char="–"/>
              <a:defRPr sz="1500" baseline="0">
                <a:solidFill>
                  <a:schemeClr val="bg1"/>
                </a:solidFill>
                <a:latin typeface="Consolas" panose="020B0609020204030204" pitchFamily="49" charset="0"/>
                <a:ea typeface="微软雅黑" panose="020B0503020204020204" pitchFamily="34" charset="-122"/>
              </a:defRPr>
            </a:lvl4pPr>
            <a:lvl5pPr marL="2056130" indent="-228600" algn="l" rtl="0" eaLnBrk="0" fontAlgn="base" hangingPunct="0">
              <a:lnSpc>
                <a:spcPct val="125000"/>
              </a:lnSpc>
              <a:spcBef>
                <a:spcPct val="20000"/>
              </a:spcBef>
              <a:spcAft>
                <a:spcPct val="0"/>
              </a:spcAft>
              <a:buClr>
                <a:schemeClr val="bg2"/>
              </a:buClr>
              <a:buSzPct val="40000"/>
              <a:buFont typeface="Wingdings" panose="05000000000000000000" pitchFamily="2" charset="2"/>
              <a:buChar char="l"/>
              <a:defRPr sz="1500" baseline="0">
                <a:solidFill>
                  <a:schemeClr val="bg1"/>
                </a:solidFill>
                <a:latin typeface="Consolas" panose="020B0609020204030204" pitchFamily="49" charset="0"/>
                <a:ea typeface="微软雅黑" panose="020B0503020204020204" pitchFamily="34" charset="-122"/>
              </a:defRPr>
            </a:lvl5pPr>
            <a:lvl6pPr marL="25133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6pPr>
            <a:lvl7pPr marL="29705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7pPr>
            <a:lvl8pPr marL="34277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8pPr>
            <a:lvl9pPr marL="3884930" indent="-228600" algn="l" rtl="0" fontAlgn="base">
              <a:lnSpc>
                <a:spcPct val="125000"/>
              </a:lnSpc>
              <a:spcBef>
                <a:spcPct val="20000"/>
              </a:spcBef>
              <a:spcAft>
                <a:spcPct val="0"/>
              </a:spcAft>
              <a:buClr>
                <a:schemeClr val="bg2"/>
              </a:buClr>
              <a:buSzPct val="40000"/>
              <a:buFont typeface="Wingdings" panose="05000000000000000000" pitchFamily="2" charset="2"/>
              <a:buChar char="l"/>
              <a:defRPr sz="1500">
                <a:solidFill>
                  <a:schemeClr val="bg1"/>
                </a:solidFill>
                <a:latin typeface="+mn-lt"/>
                <a:ea typeface="+mn-ea"/>
              </a:defRPr>
            </a:lvl9pPr>
          </a:lstStyle>
          <a:p>
            <a:pPr lvl="0" algn="l" defTabSz="914400" eaLnBrk="1" hangingPunct="1">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应用</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marL="342900" lvl="1" indent="-342900" algn="l" defTabSz="914400" eaLnBrk="1" hangingPunct="1">
              <a:buClr>
                <a:srgbClr val="990000"/>
              </a:buClr>
              <a:buSzTx/>
              <a:buFont typeface="Wingdings" panose="05000000000000000000" pitchFamily="2" charset="2"/>
              <a:buChar char="l"/>
              <a:defRPr/>
            </a:pP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主要</a:t>
            </a: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特性</a:t>
            </a:r>
            <a:endParaRPr lang="zh-CN" altLang="en-US" sz="2300" kern="1200" dirty="0" smtClean="0">
              <a:solidFill>
                <a:schemeClr val="dk1"/>
              </a:solidFill>
              <a:latin typeface="微软雅黑" panose="020B0503020204020204" pitchFamily="34" charset="-122"/>
              <a:cs typeface="微软雅黑" panose="020B0503020204020204" pitchFamily="34" charset="-122"/>
              <a:sym typeface="+mn-ea"/>
            </a:endParaRPr>
          </a:p>
          <a:p>
            <a:pPr marL="342900" lvl="1" indent="-342900" algn="l" defTabSz="914400" eaLnBrk="1" hangingPunct="1">
              <a:buClr>
                <a:srgbClr val="990000"/>
              </a:buClr>
              <a:buSzTx/>
              <a:buFont typeface="Wingdings" panose="05000000000000000000" pitchFamily="2" charset="2"/>
              <a:buChar char="l"/>
              <a:defRPr/>
            </a:pP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自由（</a:t>
            </a: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GNU</a:t>
            </a: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公共许可）</a:t>
            </a:r>
            <a:endParaRPr lang="zh-CN" altLang="en-US" sz="2300" kern="1200" dirty="0" smtClean="0">
              <a:solidFill>
                <a:schemeClr val="dk1"/>
              </a:solidFill>
              <a:latin typeface="微软雅黑" panose="020B0503020204020204" pitchFamily="34" charset="-122"/>
              <a:cs typeface="微软雅黑" panose="020B0503020204020204" pitchFamily="34" charset="-122"/>
              <a:sym typeface="+mn-ea"/>
            </a:endParaRPr>
          </a:p>
          <a:p>
            <a:pPr marL="342900" lvl="1" indent="-342900" algn="l" defTabSz="914400" eaLnBrk="1" hangingPunct="1">
              <a:buClr>
                <a:srgbClr val="990000"/>
              </a:buClr>
              <a:buSzTx/>
              <a:buFont typeface="Wingdings" panose="05000000000000000000" pitchFamily="2" charset="2"/>
              <a:buChar char="l"/>
              <a:defRPr/>
            </a:pP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多用户，多任务</a:t>
            </a:r>
            <a:endParaRPr lang="zh-CN" altLang="en-US" sz="2300" kern="1200" dirty="0" smtClean="0">
              <a:solidFill>
                <a:schemeClr val="dk1"/>
              </a:solidFill>
              <a:latin typeface="微软雅黑" panose="020B0503020204020204" pitchFamily="34" charset="-122"/>
              <a:cs typeface="微软雅黑" panose="020B0503020204020204" pitchFamily="34" charset="-122"/>
              <a:sym typeface="+mn-ea"/>
            </a:endParaRPr>
          </a:p>
          <a:p>
            <a:pPr marL="342900" lvl="1" indent="-342900" algn="l" defTabSz="914400" eaLnBrk="1" hangingPunct="1">
              <a:buClr>
                <a:srgbClr val="990000"/>
              </a:buClr>
              <a:buSzTx/>
              <a:buFont typeface="Wingdings" panose="05000000000000000000" pitchFamily="2" charset="2"/>
              <a:buChar char="l"/>
              <a:defRPr/>
            </a:pP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多平台</a:t>
            </a:r>
            <a:endParaRPr lang="zh-CN" altLang="en-US" sz="2300" kern="1200" dirty="0" smtClean="0">
              <a:solidFill>
                <a:schemeClr val="dk1"/>
              </a:solidFill>
              <a:latin typeface="微软雅黑" panose="020B0503020204020204" pitchFamily="34" charset="-122"/>
              <a:cs typeface="微软雅黑" panose="020B0503020204020204" pitchFamily="34" charset="-122"/>
              <a:sym typeface="+mn-ea"/>
            </a:endParaRPr>
          </a:p>
          <a:p>
            <a:pPr lvl="0" algn="l" defTabSz="914400" eaLnBrk="1" hangingPunct="1">
              <a:buSzTx/>
              <a:defRPr/>
            </a:pPr>
            <a:r>
              <a:rPr lang="zh-CN" altLang="en-US" kern="1200" dirty="0" smtClean="0">
                <a:solidFill>
                  <a:schemeClr val="dk1"/>
                </a:solidFill>
                <a:latin typeface="微软雅黑" panose="020B0503020204020204" pitchFamily="34" charset="-122"/>
                <a:cs typeface="微软雅黑" panose="020B0503020204020204" pitchFamily="34" charset="-122"/>
                <a:sym typeface="+mn-ea"/>
              </a:rPr>
              <a:t>为什么选择</a:t>
            </a:r>
            <a:r>
              <a:rPr lang="zh-CN" altLang="en-US" kern="1200" dirty="0" smtClean="0">
                <a:solidFill>
                  <a:schemeClr val="dk1"/>
                </a:solidFill>
                <a:latin typeface="微软雅黑" panose="020B0503020204020204" pitchFamily="34" charset="-122"/>
                <a:cs typeface="微软雅黑" panose="020B0503020204020204" pitchFamily="34" charset="-122"/>
                <a:sym typeface="+mn-ea"/>
              </a:rPr>
              <a:t>Linux</a:t>
            </a:r>
            <a:endParaRPr lang="zh-CN" altLang="en-US" kern="1200" dirty="0" smtClean="0">
              <a:solidFill>
                <a:schemeClr val="dk1"/>
              </a:solidFill>
              <a:latin typeface="微软雅黑" panose="020B0503020204020204" pitchFamily="34" charset="-122"/>
              <a:cs typeface="微软雅黑" panose="020B0503020204020204" pitchFamily="34" charset="-122"/>
              <a:sym typeface="+mn-ea"/>
            </a:endParaRPr>
          </a:p>
          <a:p>
            <a:pPr marL="342900" lvl="1" indent="-342900" algn="l" defTabSz="914400" eaLnBrk="1" hangingPunct="1">
              <a:buClr>
                <a:srgbClr val="990000"/>
              </a:buClr>
              <a:buSzTx/>
              <a:buFont typeface="Wingdings" panose="05000000000000000000" pitchFamily="2" charset="2"/>
              <a:buChar char="l"/>
              <a:defRPr/>
            </a:pP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隔离错误</a:t>
            </a:r>
            <a:endParaRPr lang="zh-CN" altLang="en-US" sz="2300" kern="1200" dirty="0" smtClean="0">
              <a:solidFill>
                <a:schemeClr val="dk1"/>
              </a:solidFill>
              <a:latin typeface="微软雅黑" panose="020B0503020204020204" pitchFamily="34" charset="-122"/>
              <a:cs typeface="微软雅黑" panose="020B0503020204020204" pitchFamily="34" charset="-122"/>
              <a:sym typeface="+mn-ea"/>
            </a:endParaRPr>
          </a:p>
          <a:p>
            <a:pPr marL="342900" lvl="1" indent="-342900" algn="l" defTabSz="914400" eaLnBrk="1" hangingPunct="1">
              <a:buClr>
                <a:srgbClr val="990000"/>
              </a:buClr>
              <a:buSzTx/>
              <a:buFont typeface="Wingdings" panose="05000000000000000000" pitchFamily="2" charset="2"/>
              <a:buChar char="l"/>
              <a:defRPr/>
            </a:pP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局部升级</a:t>
            </a:r>
            <a:endParaRPr lang="zh-CN" altLang="en-US" sz="2300" kern="1200" dirty="0" smtClean="0">
              <a:solidFill>
                <a:schemeClr val="dk1"/>
              </a:solidFill>
              <a:latin typeface="微软雅黑" panose="020B0503020204020204" pitchFamily="34" charset="-122"/>
              <a:cs typeface="微软雅黑" panose="020B0503020204020204" pitchFamily="34" charset="-122"/>
              <a:sym typeface="+mn-ea"/>
            </a:endParaRPr>
          </a:p>
          <a:p>
            <a:pPr marL="342900" lvl="1" indent="-342900" algn="l" defTabSz="914400" eaLnBrk="1" hangingPunct="1">
              <a:buClr>
                <a:srgbClr val="990000"/>
              </a:buClr>
              <a:buSzTx/>
              <a:buFont typeface="Wingdings" panose="05000000000000000000" pitchFamily="2" charset="2"/>
              <a:buChar char="l"/>
              <a:defRPr/>
            </a:pPr>
            <a:r>
              <a:rPr lang="zh-CN" altLang="en-US" sz="2300" kern="1200" dirty="0" smtClean="0">
                <a:solidFill>
                  <a:schemeClr val="dk1"/>
                </a:solidFill>
                <a:latin typeface="微软雅黑" panose="020B0503020204020204" pitchFamily="34" charset="-122"/>
                <a:cs typeface="微软雅黑" panose="020B0503020204020204" pitchFamily="34" charset="-122"/>
                <a:sym typeface="+mn-ea"/>
              </a:rPr>
              <a:t>并行开发</a:t>
            </a:r>
            <a:endParaRPr lang="zh-CN" altLang="en-US" sz="2300" kern="1200" dirty="0" smtClean="0">
              <a:solidFill>
                <a:schemeClr val="dk1"/>
              </a:solidFill>
              <a:latin typeface="微软雅黑" panose="020B0503020204020204" pitchFamily="34" charset="-122"/>
              <a:cs typeface="微软雅黑" panose="020B0503020204020204" pitchFamily="34" charset="-122"/>
              <a:sym typeface="+mn-ea"/>
            </a:endParaRPr>
          </a:p>
        </p:txBody>
      </p:sp>
      <p:pic>
        <p:nvPicPr>
          <p:cNvPr id="1741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809" y="3068960"/>
            <a:ext cx="3653399" cy="22322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22" name="Picture 14" descr="http://img1.gtimg.com/digi/pics/hv1/132/104/906/58939302.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3486" y="743582"/>
            <a:ext cx="2902722" cy="196044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fade">
                                      <p:cBhvr>
                                        <p:cTn id="7" dur="500"/>
                                        <p:tgtEl>
                                          <p:spTgt spid="645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8"/>
                                        </p:tgtEl>
                                        <p:attrNameLst>
                                          <p:attrName>style.visibility</p:attrName>
                                        </p:attrNameLst>
                                      </p:cBhvr>
                                      <p:to>
                                        <p:strVal val="visible"/>
                                      </p:to>
                                    </p:set>
                                    <p:animEffect transition="in" filter="fade">
                                      <p:cBhvr>
                                        <p:cTn id="12" dur="500"/>
                                        <p:tgtEl>
                                          <p:spTgt spid="17418"/>
                                        </p:tgtEl>
                                      </p:cBhvr>
                                    </p:animEffect>
                                  </p:childTnLst>
                                </p:cTn>
                              </p:par>
                              <p:par>
                                <p:cTn id="13" presetID="10" presetClass="entr" presetSubtype="0" fill="hold" nodeType="with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animEffect transition="in" filter="fade">
                                      <p:cBhvr>
                                        <p:cTn id="15" dur="500"/>
                                        <p:tgtEl>
                                          <p:spTgt spid="645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4515">
                                            <p:txEl>
                                              <p:pRg st="3" end="3"/>
                                            </p:txEl>
                                          </p:spTgt>
                                        </p:tgtEl>
                                        <p:attrNameLst>
                                          <p:attrName>style.visibility</p:attrName>
                                        </p:attrNameLst>
                                      </p:cBhvr>
                                      <p:to>
                                        <p:strVal val="visible"/>
                                      </p:to>
                                    </p:set>
                                    <p:animEffect transition="in" filter="fade">
                                      <p:cBhvr>
                                        <p:cTn id="20" dur="500"/>
                                        <p:tgtEl>
                                          <p:spTgt spid="6451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Effect transition="in" filter="fade">
                                      <p:cBhvr>
                                        <p:cTn id="25" dur="500"/>
                                        <p:tgtEl>
                                          <p:spTgt spid="6451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4515">
                                            <p:txEl>
                                              <p:pRg st="5" end="5"/>
                                            </p:txEl>
                                          </p:spTgt>
                                        </p:tgtEl>
                                        <p:attrNameLst>
                                          <p:attrName>style.visibility</p:attrName>
                                        </p:attrNameLst>
                                      </p:cBhvr>
                                      <p:to>
                                        <p:strVal val="visible"/>
                                      </p:to>
                                    </p:set>
                                    <p:animEffect transition="in" filter="fade">
                                      <p:cBhvr>
                                        <p:cTn id="30" dur="500"/>
                                        <p:tgtEl>
                                          <p:spTgt spid="64515">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4515">
                                            <p:txEl>
                                              <p:pRg st="6" end="6"/>
                                            </p:txEl>
                                          </p:spTgt>
                                        </p:tgtEl>
                                        <p:attrNameLst>
                                          <p:attrName>style.visibility</p:attrName>
                                        </p:attrNameLst>
                                      </p:cBhvr>
                                      <p:to>
                                        <p:strVal val="visible"/>
                                      </p:to>
                                    </p:set>
                                    <p:animEffect transition="in" filter="fade">
                                      <p:cBhvr>
                                        <p:cTn id="33" dur="500"/>
                                        <p:tgtEl>
                                          <p:spTgt spid="64515">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4515">
                                            <p:txEl>
                                              <p:pRg st="7" end="7"/>
                                            </p:txEl>
                                          </p:spTgt>
                                        </p:tgtEl>
                                        <p:attrNameLst>
                                          <p:attrName>style.visibility</p:attrName>
                                        </p:attrNameLst>
                                      </p:cBhvr>
                                      <p:to>
                                        <p:strVal val="visible"/>
                                      </p:to>
                                    </p:set>
                                    <p:animEffect transition="in" filter="fade">
                                      <p:cBhvr>
                                        <p:cTn id="36" dur="500"/>
                                        <p:tgtEl>
                                          <p:spTgt spid="64515">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4515">
                                            <p:txEl>
                                              <p:pRg st="8" end="8"/>
                                            </p:txEl>
                                          </p:spTgt>
                                        </p:tgtEl>
                                        <p:attrNameLst>
                                          <p:attrName>style.visibility</p:attrName>
                                        </p:attrNameLst>
                                      </p:cBhvr>
                                      <p:to>
                                        <p:strVal val="visible"/>
                                      </p:to>
                                    </p:set>
                                    <p:animEffect transition="in" filter="fade">
                                      <p:cBhvr>
                                        <p:cTn id="39" dur="500"/>
                                        <p:tgtEl>
                                          <p:spTgt spid="645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2.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33.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34.xml><?xml version="1.0" encoding="utf-8"?>
<p:tagLst xmlns:p="http://schemas.openxmlformats.org/presentationml/2006/main">
  <p:tag name="KSO_WM_SLIDE_BK_DARK_LIGHT" val=""/>
  <p:tag name="KSO_WM_SLIDE_BACKGROUND_TYPE" val="general"/>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SHADOW_SCHEMECOLOR_INDEX_BRIGHTNESS" val="0"/>
  <p:tag name="KSO_WM_UNIT_SHADOW_SCHEMECOLOR_INDEX" val="16"/>
  <p:tag name="KSO_WM_UNIT_GLOW_SCHEMECOLOR_INDEX_BRIGHTNESS" val="0"/>
  <p:tag name="KSO_WM_UNIT_GLOW_SCHEMECOLOR_INDEX" val="9"/>
</p:tagLst>
</file>

<file path=ppt/tags/tag141.xml><?xml version="1.0" encoding="utf-8"?>
<p:tagLst xmlns:p="http://schemas.openxmlformats.org/presentationml/2006/main">
  <p:tag name="KSO_WM_SLIDE_BK_DARK_LIGHT" val=""/>
  <p:tag name="KSO_WM_SLIDE_BACKGROUND_TYPE" val="general"/>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46.xml><?xml version="1.0" encoding="utf-8"?>
<p:tagLst xmlns:p="http://schemas.openxmlformats.org/presentationml/2006/main">
  <p:tag name="KSO_WM_SLIDE_BK_DARK_LIGHT" val=""/>
  <p:tag name="KSO_WM_SLIDE_BACKGROUND_TYPE" val="general"/>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51.xml><?xml version="1.0" encoding="utf-8"?>
<p:tagLst xmlns:p="http://schemas.openxmlformats.org/presentationml/2006/main">
  <p:tag name="KSO_WM_SLIDE_BK_DARK_LIGHT" val=""/>
  <p:tag name="KSO_WM_SLIDE_BACKGROUND_TYPE" val="general"/>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56.xml><?xml version="1.0" encoding="utf-8"?>
<p:tagLst xmlns:p="http://schemas.openxmlformats.org/presentationml/2006/main">
  <p:tag name="KSO_WM_SLIDE_BK_DARK_LIGHT" val=""/>
  <p:tag name="KSO_WM_SLIDE_BACKGROUND_TYPE" val="general"/>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61.xml><?xml version="1.0" encoding="utf-8"?>
<p:tagLst xmlns:p="http://schemas.openxmlformats.org/presentationml/2006/main">
  <p:tag name="KSO_WM_SLIDE_BK_DARK_LIGHT" val=""/>
  <p:tag name="KSO_WM_SLIDE_BACKGROUND_TYPE" val="general"/>
</p:tagLst>
</file>

<file path=ppt/tags/tag162.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Lst>
</file>

<file path=ppt/tags/tag163.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68.xml><?xml version="1.0" encoding="utf-8"?>
<p:tagLst xmlns:p="http://schemas.openxmlformats.org/presentationml/2006/main">
  <p:tag name="KSO_WM_SLIDE_BK_DARK_LIGHT" val=""/>
  <p:tag name="KSO_WM_SLIDE_BACKGROUND_TYPE" val="general"/>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2.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73.xml><?xml version="1.0" encoding="utf-8"?>
<p:tagLst xmlns:p="http://schemas.openxmlformats.org/presentationml/2006/main">
  <p:tag name="KSO_WM_SLIDE_BK_DARK_LIGHT" val=""/>
  <p:tag name="KSO_WM_SLIDE_BACKGROUND_TYPE" val="general"/>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78.xml><?xml version="1.0" encoding="utf-8"?>
<p:tagLst xmlns:p="http://schemas.openxmlformats.org/presentationml/2006/main">
  <p:tag name="KSO_WM_SLIDE_BK_DARK_LIGHT" val=""/>
  <p:tag name="KSO_WM_SLIDE_BACKGROUND_TYPE" val="general"/>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2.xml><?xml version="1.0" encoding="utf-8"?>
<p:tagLst xmlns:p="http://schemas.openxmlformats.org/presentationml/2006/main">
  <p:tag name="KSO_WM_UNIT_SHADOW_SCHEMECOLOR_INDEX_BRIGHTNESS" val="-0.25"/>
  <p:tag name="KSO_WM_UNIT_SHADOW_SCHEMECOLOR_INDEX" val="5"/>
</p:tagLst>
</file>

<file path=ppt/tags/tag183.xml><?xml version="1.0" encoding="utf-8"?>
<p:tagLst xmlns:p="http://schemas.openxmlformats.org/presentationml/2006/main">
  <p:tag name="KSO_WM_SLIDE_BK_DARK_LIGHT" val=""/>
  <p:tag name="KSO_WM_SLIDE_BACKGROUND_TYPE" val="general"/>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7.xml><?xml version="1.0" encoding="utf-8"?>
<p:tagLst xmlns:p="http://schemas.openxmlformats.org/presentationml/2006/main">
  <p:tag name="KSO_WM_SLIDE_BK_DARK_LIGHT" val=""/>
  <p:tag name="KSO_WM_SLIDE_BACKGROUND_TYPE" val="general"/>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1.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92.xml><?xml version="1.0" encoding="utf-8"?>
<p:tagLst xmlns:p="http://schemas.openxmlformats.org/presentationml/2006/main">
  <p:tag name="KSO_WM_SLIDE_BK_DARK_LIGHT" val=""/>
  <p:tag name="KSO_WM_SLIDE_BACKGROUND_TYPE" val="general"/>
</p:tagLst>
</file>

<file path=ppt/tags/tag193.xml><?xml version="1.0" encoding="utf-8"?>
<p:tagLst xmlns:p="http://schemas.openxmlformats.org/presentationml/2006/main">
  <p:tag name="KSO_WM_UNIT_SHADOW_SCHEMECOLOR_INDEX_BRIGHTNESS" val="0"/>
  <p:tag name="KSO_WM_UNIT_SHADOW_SCHEMECOLOR_INDEX" val="16"/>
  <p:tag name="KSO_WM_UNIT_GLOW_SCHEMECOLOR_INDEX_BRIGHTNESS" val="0"/>
  <p:tag name="KSO_WM_UNIT_GLOW_SCHEMECOLOR_INDEX" val="9"/>
</p:tagLst>
</file>

<file path=ppt/tags/tag194.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Lst>
</file>

<file path=ppt/tags/tag195.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8.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SHADOW_SCHEMECOLOR_INDEX_BRIGHTNESS" val="-0.25"/>
  <p:tag name="KSO_WM_UNIT_SHADOW_SCHEMECOLOR_INDEX" val="5"/>
</p:tagLst>
</file>

<file path=ppt/tags/tag201.xml><?xml version="1.0" encoding="utf-8"?>
<p:tagLst xmlns:p="http://schemas.openxmlformats.org/presentationml/2006/main">
  <p:tag name="KSO_WM_SLIDE_BK_DARK_LIGHT" val=""/>
  <p:tag name="KSO_WM_SLIDE_BACKGROUND_TYPE" val="general"/>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06.xml><?xml version="1.0" encoding="utf-8"?>
<p:tagLst xmlns:p="http://schemas.openxmlformats.org/presentationml/2006/main">
  <p:tag name="KSO_WM_SLIDE_BK_DARK_LIGHT" val=""/>
  <p:tag name="KSO_WM_SLIDE_BACKGROUND_TYPE" val="general"/>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SHADOW_SCHEMECOLOR_INDEX_BRIGHTNESS" val="-0.25"/>
  <p:tag name="KSO_WM_UNIT_SHADOW_SCHEMECOLOR_INDEX" val="5"/>
</p:tagLst>
</file>

<file path=ppt/tags/tag211.xml><?xml version="1.0" encoding="utf-8"?>
<p:tagLst xmlns:p="http://schemas.openxmlformats.org/presentationml/2006/main">
  <p:tag name="KSO_WM_SLIDE_BK_DARK_LIGHT" val=""/>
  <p:tag name="KSO_WM_SLIDE_BACKGROUND_TYPE" val="general"/>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16.xml><?xml version="1.0" encoding="utf-8"?>
<p:tagLst xmlns:p="http://schemas.openxmlformats.org/presentationml/2006/main">
  <p:tag name="KSO_WM_SLIDE_BK_DARK_LIGHT" val=""/>
  <p:tag name="KSO_WM_SLIDE_BACKGROUND_TYPE" val="general"/>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SLIDE_BK_DARK_LIGHT" val=""/>
  <p:tag name="KSO_WM_SLIDE_BACKGROUND_TYPE" val="general"/>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4.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25.xml><?xml version="1.0" encoding="utf-8"?>
<p:tagLst xmlns:p="http://schemas.openxmlformats.org/presentationml/2006/main">
  <p:tag name="KSO_WM_SLIDE_BK_DARK_LIGHT" val=""/>
  <p:tag name="KSO_WM_SLIDE_BACKGROUND_TYPE" val="general"/>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9.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3.xml><?xml version="1.0" encoding="utf-8"?>
<p:tagLst xmlns:p="http://schemas.openxmlformats.org/presentationml/2006/main">
  <p:tag name="KSO_WM_SLIDE_BK_DARK_LIGHT" val=""/>
  <p:tag name="KSO_WM_SLIDE_BACKGROUND_TYPE" val="general"/>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7.xml><?xml version="1.0" encoding="utf-8"?>
<p:tagLst xmlns:p="http://schemas.openxmlformats.org/presentationml/2006/main">
  <p:tag name="KSO_WM_SLIDE_BK_DARK_LIGHT" val=""/>
  <p:tag name="KSO_WM_SLIDE_BACKGROUND_TYPE" val="general"/>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1.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42.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Lst>
</file>

<file path=ppt/tags/tag243.xml><?xml version="1.0" encoding="utf-8"?>
<p:tagLst xmlns:p="http://schemas.openxmlformats.org/presentationml/2006/main">
  <p:tag name="KSO_WM_SLIDE_BK_DARK_LIGHT" val=""/>
  <p:tag name="KSO_WM_SLIDE_BACKGROUND_TYPE" val="general"/>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48.xml><?xml version="1.0" encoding="utf-8"?>
<p:tagLst xmlns:p="http://schemas.openxmlformats.org/presentationml/2006/main">
  <p:tag name="KSO_WM_SLIDE_BK_DARK_LIGHT" val=""/>
  <p:tag name="KSO_WM_SLIDE_BACKGROUND_TYPE" val="general"/>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2.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53.xml><?xml version="1.0" encoding="utf-8"?>
<p:tagLst xmlns:p="http://schemas.openxmlformats.org/presentationml/2006/main">
  <p:tag name="KSO_WM_SLIDE_BK_DARK_LIGHT" val=""/>
  <p:tag name="KSO_WM_SLIDE_BACKGROUND_TYPE" val="general"/>
</p:tagLst>
</file>

<file path=ppt/tags/tag254.xml><?xml version="1.0" encoding="utf-8"?>
<p:tagLst xmlns:p="http://schemas.openxmlformats.org/presentationml/2006/main">
  <p:tag name="KSO_WM_UNIT_SHADOW_SCHEMECOLOR_INDEX_BRIGHTNESS" val="0"/>
  <p:tag name="KSO_WM_UNIT_SHADOW_SCHEMECOLOR_INDEX" val="16"/>
  <p:tag name="KSO_WM_UNIT_GLOW_SCHEMECOLOR_INDEX_BRIGHTNESS" val="0"/>
  <p:tag name="KSO_WM_UNIT_GLOW_SCHEMECOLOR_INDEX" val="9"/>
</p:tagLst>
</file>

<file path=ppt/tags/tag255.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Lst>
</file>

<file path=ppt/tags/tag256.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9.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1.xml><?xml version="1.0" encoding="utf-8"?>
<p:tagLst xmlns:p="http://schemas.openxmlformats.org/presentationml/2006/main">
  <p:tag name="KSO_WM_SLIDE_BK_DARK_LIGHT" val=""/>
  <p:tag name="KSO_WM_SLIDE_BACKGROUND_TYPE" val="general"/>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66.xml><?xml version="1.0" encoding="utf-8"?>
<p:tagLst xmlns:p="http://schemas.openxmlformats.org/presentationml/2006/main">
  <p:tag name="KSO_WM_UNIT_FILL_FORE_SCHEMECOLOR_INDEX_1_BRIGHTNESS" val="0.1"/>
  <p:tag name="KSO_WM_UNIT_FILL_FORE_SCHEMECOLOR_INDEX_1" val="8"/>
  <p:tag name="KSO_WM_UNIT_FILL_FORE_SCHEMECOLOR_INDEX_1_POS" val="0"/>
  <p:tag name="KSO_WM_UNIT_FILL_FORE_SCHEMECOLOR_INDEX_1_TRANS" val="0"/>
  <p:tag name="KSO_WM_UNIT_FILL_FORE_SCHEMECOLOR_INDEX_2_BRIGHTNESS" val="0.05"/>
  <p:tag name="KSO_WM_UNIT_FILL_FORE_SCHEMECOLOR_INDEX_2" val="8"/>
  <p:tag name="KSO_WM_UNIT_FILL_FORE_SCHEMECOLOR_INDEX_2_POS" val="0.5"/>
  <p:tag name="KSO_WM_UNIT_FILL_FORE_SCHEMECOLOR_INDEX_2_TRANS" val="0"/>
  <p:tag name="KSO_WM_UNIT_FILL_FORE_SCHEMECOLOR_INDEX_3_BRIGHTNESS" val="0.05"/>
  <p:tag name="KSO_WM_UNIT_FILL_FORE_SCHEMECOLOR_INDEX_3" val="8"/>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8"/>
  <p:tag name="KSO_WM_UNIT_LINE_FILL_TYPE" val="2"/>
</p:tagLst>
</file>

<file path=ppt/tags/tag267.xml><?xml version="1.0" encoding="utf-8"?>
<p:tagLst xmlns:p="http://schemas.openxmlformats.org/presentationml/2006/main">
  <p:tag name="KSO_WM_SLIDE_BK_DARK_LIGHT" val=""/>
  <p:tag name="KSO_WM_SLIDE_BACKGROUND_TYPE" val="general"/>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1.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72.xml><?xml version="1.0" encoding="utf-8"?>
<p:tagLst xmlns:p="http://schemas.openxmlformats.org/presentationml/2006/main">
  <p:tag name="KSO_WM_SLIDE_BK_DARK_LIGHT" val=""/>
  <p:tag name="KSO_WM_SLIDE_BACKGROUND_TYPE" val="general"/>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6.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77.xml><?xml version="1.0" encoding="utf-8"?>
<p:tagLst xmlns:p="http://schemas.openxmlformats.org/presentationml/2006/main">
  <p:tag name="KSO_WM_UNIT_SHADOW_SCHEMECOLOR_INDEX_BRIGHTNESS" val="-0.25"/>
  <p:tag name="KSO_WM_UNIT_SHADOW_SCHEMECOLOR_INDEX" val="5"/>
</p:tagLst>
</file>

<file path=ppt/tags/tag278.xml><?xml version="1.0" encoding="utf-8"?>
<p:tagLst xmlns:p="http://schemas.openxmlformats.org/presentationml/2006/main">
  <p:tag name="KSO_WM_SLIDE_BK_DARK_LIGHT" val=""/>
  <p:tag name="KSO_WM_SLIDE_BACKGROUND_TYPE" val="general"/>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2.xml><?xml version="1.0" encoding="utf-8"?>
<p:tagLst xmlns:p="http://schemas.openxmlformats.org/presentationml/2006/main">
  <p:tag name="KSO_WM_SLIDE_BK_DARK_LIGHT" val=""/>
  <p:tag name="KSO_WM_SLIDE_BACKGROUND_TYPE" val="general"/>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6.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87.xml><?xml version="1.0" encoding="utf-8"?>
<p:tagLst xmlns:p="http://schemas.openxmlformats.org/presentationml/2006/main">
  <p:tag name="KSO_WM_UNIT_SHADOW_SCHEMECOLOR_INDEX_BRIGHTNESS" val="-0.25"/>
  <p:tag name="KSO_WM_UNIT_SHADOW_SCHEMECOLOR_INDEX" val="5"/>
</p:tagLst>
</file>

<file path=ppt/tags/tag288.xml><?xml version="1.0" encoding="utf-8"?>
<p:tagLst xmlns:p="http://schemas.openxmlformats.org/presentationml/2006/main">
  <p:tag name="KSO_WM_SLIDE_BK_DARK_LIGHT" val=""/>
  <p:tag name="KSO_WM_SLIDE_BACKGROUND_TYPE" val="general"/>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2.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93.xml><?xml version="1.0" encoding="utf-8"?>
<p:tagLst xmlns:p="http://schemas.openxmlformats.org/presentationml/2006/main">
  <p:tag name="KSO_WM_SLIDE_BK_DARK_LIGHT" val=""/>
  <p:tag name="KSO_WM_SLIDE_BACKGROUND_TYPE" val="general"/>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98.xml><?xml version="1.0" encoding="utf-8"?>
<p:tagLst xmlns:p="http://schemas.openxmlformats.org/presentationml/2006/main">
  <p:tag name="KSO_WM_UNIT_SHADOW_SCHEMECOLOR_INDEX_BRIGHTNESS" val="-0.25"/>
  <p:tag name="KSO_WM_UNIT_SHADOW_SCHEMECOLOR_INDEX" val="5"/>
</p:tagLst>
</file>

<file path=ppt/tags/tag299.xml><?xml version="1.0" encoding="utf-8"?>
<p:tagLst xmlns:p="http://schemas.openxmlformats.org/presentationml/2006/main">
  <p:tag name="KSO_WM_SLIDE_BK_DARK_LIGHT" val=""/>
  <p:tag name="KSO_WM_SLIDE_BACKGROUND_TYPE" val="gener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3.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04.xml><?xml version="1.0" encoding="utf-8"?>
<p:tagLst xmlns:p="http://schemas.openxmlformats.org/presentationml/2006/main">
  <p:tag name="KSO_WM_UNIT_SHADOW_SCHEMECOLOR_INDEX_BRIGHTNESS" val="-0.25"/>
  <p:tag name="KSO_WM_UNIT_SHADOW_SCHEMECOLOR_INDEX" val="5"/>
</p:tagLst>
</file>

<file path=ppt/tags/tag305.xml><?xml version="1.0" encoding="utf-8"?>
<p:tagLst xmlns:p="http://schemas.openxmlformats.org/presentationml/2006/main">
  <p:tag name="KSO_WM_SLIDE_BK_DARK_LIGHT" val=""/>
  <p:tag name="KSO_WM_SLIDE_BACKGROUND_TYPE" val="general"/>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9.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SLIDE_BK_DARK_LIGHT" val=""/>
  <p:tag name="KSO_WM_SLIDE_BACKGROUND_TYPE" val="general"/>
</p:tagLst>
</file>

<file path=ppt/tags/tag311.xml><?xml version="1.0" encoding="utf-8"?>
<p:tagLst xmlns:p="http://schemas.openxmlformats.org/presentationml/2006/main">
  <p:tag name="KSO_WM_UNIT_SHADOW_SCHEMECOLOR_INDEX_BRIGHTNESS" val="0"/>
  <p:tag name="KSO_WM_UNIT_SHADOW_SCHEMECOLOR_INDEX" val="16"/>
  <p:tag name="KSO_WM_UNIT_GLOW_SCHEMECOLOR_INDEX_BRIGHTNESS" val="0"/>
  <p:tag name="KSO_WM_UNIT_GLOW_SCHEMECOLOR_INDEX" val="9"/>
</p:tagLst>
</file>

<file path=ppt/tags/tag312.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Lst>
</file>

<file path=ppt/tags/tag313.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18.xml><?xml version="1.0" encoding="utf-8"?>
<p:tagLst xmlns:p="http://schemas.openxmlformats.org/presentationml/2006/main">
  <p:tag name="KSO_WM_SLIDE_BK_DARK_LIGHT" val=""/>
  <p:tag name="KSO_WM_SLIDE_BACKGROUND_TYPE" val="general"/>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2.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23.xml><?xml version="1.0" encoding="utf-8"?>
<p:tagLst xmlns:p="http://schemas.openxmlformats.org/presentationml/2006/main">
  <p:tag name="KSO_WM_SLIDE_BK_DARK_LIGHT" val=""/>
  <p:tag name="KSO_WM_SLIDE_BACKGROUND_TYPE" val="general"/>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28.xml><?xml version="1.0" encoding="utf-8"?>
<p:tagLst xmlns:p="http://schemas.openxmlformats.org/presentationml/2006/main">
  <p:tag name="KSO_WM_SLIDE_BK_DARK_LIGHT" val=""/>
  <p:tag name="KSO_WM_SLIDE_BACKGROUND_TYPE" val="general"/>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2.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33.xml><?xml version="1.0" encoding="utf-8"?>
<p:tagLst xmlns:p="http://schemas.openxmlformats.org/presentationml/2006/main">
  <p:tag name="KSO_WM_SLIDE_BK_DARK_LIGHT" val=""/>
  <p:tag name="KSO_WM_SLIDE_BACKGROUND_TYPE" val="general"/>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38.xml><?xml version="1.0" encoding="utf-8"?>
<p:tagLst xmlns:p="http://schemas.openxmlformats.org/presentationml/2006/main">
  <p:tag name="KSO_WM_SLIDE_BK_DARK_LIGHT" val=""/>
  <p:tag name="KSO_WM_SLIDE_BACKGROUND_TYPE" val="general"/>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1.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6.xml><?xml version="1.0" encoding="utf-8"?>
<p:tagLst xmlns:p="http://schemas.openxmlformats.org/presentationml/2006/main">
  <p:tag name="KSO_WM_UNIT_SHADOW_SCHEMECOLOR_INDEX_BRIGHTNESS" val="0"/>
  <p:tag name="KSO_WM_UNIT_SHADOW_SCHEMECOLOR_INDEX" val="16"/>
  <p:tag name="KSO_WM_UNIT_GLOW_SCHEMECOLOR_INDEX_BRIGHTNESS" val="0"/>
  <p:tag name="KSO_WM_UNIT_GLOW_SCHEMECOLOR_INDEX" val="9"/>
</p:tagLst>
</file>

<file path=ppt/tags/tag347.xml><?xml version="1.0" encoding="utf-8"?>
<p:tagLst xmlns:p="http://schemas.openxmlformats.org/presentationml/2006/main">
  <p:tag name="KSO_WM_SLIDE_BK_DARK_LIGHT" val=""/>
  <p:tag name="KSO_WM_SLIDE_BACKGROUND_TYPE" val="general"/>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1.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52.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Lst>
</file>

<file path=ppt/tags/tag353.xml><?xml version="1.0" encoding="utf-8"?>
<p:tagLst xmlns:p="http://schemas.openxmlformats.org/presentationml/2006/main">
  <p:tag name="KSO_WM_SLIDE_BK_DARK_LIGHT" val=""/>
  <p:tag name="KSO_WM_SLIDE_BACKGROUND_TYPE" val="general"/>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58.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Lst>
</file>

<file path=ppt/tags/tag359.xml><?xml version="1.0" encoding="utf-8"?>
<p:tagLst xmlns:p="http://schemas.openxmlformats.org/presentationml/2006/main">
  <p:tag name="KSO_WM_SLIDE_BK_DARK_LIGHT" val=""/>
  <p:tag name="KSO_WM_SLIDE_BACKGROUND_TYPE" val="gener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3.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64.xml><?xml version="1.0" encoding="utf-8"?>
<p:tagLst xmlns:p="http://schemas.openxmlformats.org/presentationml/2006/main">
  <p:tag name="KSO_WM_UNIT_SHADOW_SCHEMECOLOR_INDEX_BRIGHTNESS" val="-0.25"/>
  <p:tag name="KSO_WM_UNIT_SHADOW_SCHEMECOLOR_INDEX" val="5"/>
</p:tagLst>
</file>

<file path=ppt/tags/tag365.xml><?xml version="1.0" encoding="utf-8"?>
<p:tagLst xmlns:p="http://schemas.openxmlformats.org/presentationml/2006/main">
  <p:tag name="KSO_WM_SLIDE_BK_DARK_LIGHT" val=""/>
  <p:tag name="KSO_WM_SLIDE_BACKGROUND_TYPE" val="general"/>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9.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Lst>
</file>

<file path=ppt/tags/tag371.xml><?xml version="1.0" encoding="utf-8"?>
<p:tagLst xmlns:p="http://schemas.openxmlformats.org/presentationml/2006/main">
  <p:tag name="KSO_WM_SLIDE_BK_DARK_LIGHT" val=""/>
  <p:tag name="KSO_WM_SLIDE_BACKGROUND_TYPE" val="general"/>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4.xml><?xml version="1.0" encoding="utf-8"?>
<p:tagLst xmlns:p="http://schemas.openxmlformats.org/presentationml/2006/main">
  <p:tag name="KSO_WM_UNIT_TEXT_FILL_FORE_SCHEMECOLOR_INDEX_BRIGHTNESS" val="-0.5"/>
  <p:tag name="KSO_WM_UNIT_TEXT_FILL_FORE_SCHEMECOLOR_INDEX" val="16"/>
  <p:tag name="KSO_WM_UNIT_TEXT_FILL_TYPE" val="1"/>
</p:tagLst>
</file>

<file path=ppt/tags/tag3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9.xml><?xml version="1.0" encoding="utf-8"?>
<p:tagLst xmlns:p="http://schemas.openxmlformats.org/presentationml/2006/main">
  <p:tag name="KSO_WM_UNIT_SHADOW_SCHEMECOLOR_INDEX_BRIGHTNESS" val="0"/>
  <p:tag name="KSO_WM_UNIT_SHADOW_SCHEMECOLOR_INDEX" val="16"/>
  <p:tag name="KSO_WM_UNIT_GLOW_SCHEMECOLOR_INDEX_BRIGHTNESS" val="0"/>
  <p:tag name="KSO_WM_UNIT_GLOW_SCHEMECOLOR_INDEX" val="9"/>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SLIDE_BK_DARK_LIGHT" val=""/>
  <p:tag name="KSO_WM_SLIDE_BACKGROUND_TYPE" val="general"/>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4.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85.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Lst>
</file>

<file path=ppt/tags/tag386.xml><?xml version="1.0" encoding="utf-8"?>
<p:tagLst xmlns:p="http://schemas.openxmlformats.org/presentationml/2006/main">
  <p:tag name="KSO_WM_SLIDE_BK_DARK_LIGHT" val=""/>
  <p:tag name="KSO_WM_SLIDE_BACKGROUND_TYPE" val="general"/>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91.xml><?xml version="1.0" encoding="utf-8"?>
<p:tagLst xmlns:p="http://schemas.openxmlformats.org/presentationml/2006/main">
  <p:tag name="KSO_WM_SLIDE_BK_DARK_LIGHT" val=""/>
  <p:tag name="KSO_WM_SLIDE_BACKGROUND_TYPE" val="general"/>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96.xml><?xml version="1.0" encoding="utf-8"?>
<p:tagLst xmlns:p="http://schemas.openxmlformats.org/presentationml/2006/main">
  <p:tag name="KSO_WM_SLIDE_BK_DARK_LIGHT" val=""/>
  <p:tag name="KSO_WM_SLIDE_BACKGROUND_TYPE" val="general"/>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401.xml><?xml version="1.0" encoding="utf-8"?>
<p:tagLst xmlns:p="http://schemas.openxmlformats.org/presentationml/2006/main">
  <p:tag name="KSO_WM_SLIDE_BK_DARK_LIGHT" val=""/>
  <p:tag name="KSO_WM_SLIDE_BACKGROUND_TYPE" val="general"/>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406.xml><?xml version="1.0" encoding="utf-8"?>
<p:tagLst xmlns:p="http://schemas.openxmlformats.org/presentationml/2006/main">
  <p:tag name="KSO_WM_SLIDE_BK_DARK_LIGHT" val=""/>
  <p:tag name="KSO_WM_SLIDE_BACKGROUND_TYPE" val="general"/>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9.xml><?xml version="1.0" encoding="utf-8"?>
<p:tagLst xmlns:p="http://schemas.openxmlformats.org/presentationml/2006/main">
  <p:tag name="KSO_WM_UNIT_TEXT_FILL_FORE_SCHEMECOLOR_INDEX_BRIGHTNESS" val="-0.5"/>
  <p:tag name="KSO_WM_UNIT_TEXT_FILL_FORE_SCHEMECOLOR_INDEX" val="16"/>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4.xml><?xml version="1.0" encoding="utf-8"?>
<p:tagLst xmlns:p="http://schemas.openxmlformats.org/presentationml/2006/main">
  <p:tag name="KSO_WM_UNIT_SHADOW_SCHEMECOLOR_INDEX_BRIGHTNESS" val="0"/>
  <p:tag name="KSO_WM_UNIT_SHADOW_SCHEMECOLOR_INDEX" val="16"/>
  <p:tag name="KSO_WM_UNIT_GLOW_SCHEMECOLOR_INDEX_BRIGHTNESS" val="0"/>
  <p:tag name="KSO_WM_UNIT_GLOW_SCHEMECOLOR_INDEX" val="9"/>
</p:tagLst>
</file>

<file path=ppt/tags/tag415.xml><?xml version="1.0" encoding="utf-8"?>
<p:tagLst xmlns:p="http://schemas.openxmlformats.org/presentationml/2006/main">
  <p:tag name="KSO_WM_SLIDE_BK_DARK_LIGHT" val=""/>
  <p:tag name="KSO_WM_SLIDE_BACKGROUND_TYPE" val="general"/>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9.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0.xml><?xml version="1.0" encoding="utf-8"?>
<p:tagLst xmlns:p="http://schemas.openxmlformats.org/presentationml/2006/main">
  <p:tag name="KSO_WM_SLIDE_BK_DARK_LIGHT" val=""/>
  <p:tag name="KSO_WM_SLIDE_BACKGROUND_TYPE" val="general"/>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4.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425.xml><?xml version="1.0" encoding="utf-8"?>
<p:tagLst xmlns:p="http://schemas.openxmlformats.org/presentationml/2006/main">
  <p:tag name="KSO_WM_UNIT_SHADOW_SCHEMECOLOR_INDEX_BRIGHTNESS" val="-0.25"/>
  <p:tag name="KSO_WM_UNIT_SHADOW_SCHEMECOLOR_INDEX" val="5"/>
</p:tagLst>
</file>

<file path=ppt/tags/tag426.xml><?xml version="1.0" encoding="utf-8"?>
<p:tagLst xmlns:p="http://schemas.openxmlformats.org/presentationml/2006/main">
  <p:tag name="KSO_WM_UNIT_SHADOW_SCHEMECOLOR_INDEX_BRIGHTNESS" val="-0.25"/>
  <p:tag name="KSO_WM_UNIT_SHADOW_SCHEMECOLOR_INDEX" val="5"/>
</p:tagLst>
</file>

<file path=ppt/tags/tag427.xml><?xml version="1.0" encoding="utf-8"?>
<p:tagLst xmlns:p="http://schemas.openxmlformats.org/presentationml/2006/main">
  <p:tag name="KSO_WM_SLIDE_BK_DARK_LIGHT" val=""/>
  <p:tag name="KSO_WM_SLIDE_BACKGROUND_TYPE" val="general"/>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1.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432.xml><?xml version="1.0" encoding="utf-8"?>
<p:tagLst xmlns:p="http://schemas.openxmlformats.org/presentationml/2006/main">
  <p:tag name="KSO_WM_SLIDE_BK_DARK_LIGHT" val=""/>
  <p:tag name="KSO_WM_SLIDE_BACKGROUND_TYPE" val="general"/>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5.xml><?xml version="1.0" encoding="utf-8"?>
<p:tagLst xmlns:p="http://schemas.openxmlformats.org/presentationml/2006/main">
  <p:tag name="KSO_WM_UNIT_TEXT_FILL_FORE_SCHEMECOLOR_INDEX_BRIGHTNESS" val="-0.5"/>
  <p:tag name="KSO_WM_UNIT_TEXT_FILL_FORE_SCHEMECOLOR_INDEX" val="16"/>
  <p:tag name="KSO_WM_UNIT_TEXT_FILL_TYPE" val="1"/>
</p:tagLst>
</file>

<file path=ppt/tags/tag4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UNIT_SHADOW_SCHEMECOLOR_INDEX_BRIGHTNESS" val="0"/>
  <p:tag name="KSO_WM_UNIT_SHADOW_SCHEMECOLOR_INDEX" val="16"/>
  <p:tag name="KSO_WM_UNIT_GLOW_SCHEMECOLOR_INDEX_BRIGHTNESS" val="0"/>
  <p:tag name="KSO_WM_UNIT_GLOW_SCHEMECOLOR_INDEX" val="9"/>
</p:tagLst>
</file>

<file path=ppt/tags/tag441.xml><?xml version="1.0" encoding="utf-8"?>
<p:tagLst xmlns:p="http://schemas.openxmlformats.org/presentationml/2006/main">
  <p:tag name="KSO_WM_SLIDE_BK_DARK_LIGHT" val=""/>
  <p:tag name="KSO_WM_SLIDE_BACKGROUND_TYPE" val="general"/>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446.xml><?xml version="1.0" encoding="utf-8"?>
<p:tagLst xmlns:p="http://schemas.openxmlformats.org/presentationml/2006/main">
  <p:tag name="KSO_WM_SLIDE_BK_DARK_LIGHT" val=""/>
  <p:tag name="KSO_WM_SLIDE_BACKGROUND_TYPE" val="general"/>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0.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451.xml><?xml version="1.0" encoding="utf-8"?>
<p:tagLst xmlns:p="http://schemas.openxmlformats.org/presentationml/2006/main">
  <p:tag name="KSO_WM_SLIDE_BK_DARK_LIGHT" val=""/>
  <p:tag name="KSO_WM_SLIDE_BACKGROUND_TYPE" val="general"/>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456.xml><?xml version="1.0" encoding="utf-8"?>
<p:tagLst xmlns:p="http://schemas.openxmlformats.org/presentationml/2006/main">
  <p:tag name="KSO_WM_SLIDE_BK_DARK_LIGHT" val=""/>
  <p:tag name="KSO_WM_SLIDE_BACKGROUND_TYPE" val="general"/>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461.xml><?xml version="1.0" encoding="utf-8"?>
<p:tagLst xmlns:p="http://schemas.openxmlformats.org/presentationml/2006/main">
  <p:tag name="KSO_WM_SLIDE_BK_DARK_LIGHT" val=""/>
  <p:tag name="KSO_WM_SLIDE_BACKGROUND_TYPE" val="general"/>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466.xml><?xml version="1.0" encoding="utf-8"?>
<p:tagLst xmlns:p="http://schemas.openxmlformats.org/presentationml/2006/main">
  <p:tag name="KSO_WM_SLIDE_BK_DARK_LIGHT" val=""/>
  <p:tag name="KSO_WM_SLIDE_BACKGROUND_TYPE" val="general"/>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471.xml><?xml version="1.0" encoding="utf-8"?>
<p:tagLst xmlns:p="http://schemas.openxmlformats.org/presentationml/2006/main">
  <p:tag name="KSO_WM_SLIDE_BK_DARK_LIGHT" val=""/>
  <p:tag name="KSO_WM_SLIDE_BACKGROUND_TYPE" val="general"/>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476.xml><?xml version="1.0" encoding="utf-8"?>
<p:tagLst xmlns:p="http://schemas.openxmlformats.org/presentationml/2006/main">
  <p:tag name="KSO_WM_SLIDE_BK_DARK_LIGHT" val=""/>
  <p:tag name="KSO_WM_SLIDE_BACKGROUND_TYPE" val="general"/>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9.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2.xml><?xml version="1.0" encoding="utf-8"?>
<p:tagLst xmlns:p="http://schemas.openxmlformats.org/presentationml/2006/main">
  <p:tag name="KSO_WM_UNIT_SHADOW_SCHEMECOLOR_INDEX_BRIGHTNESS" val="0"/>
  <p:tag name="KSO_WM_UNIT_SHADOW_SCHEMECOLOR_INDEX" val="16"/>
  <p:tag name="KSO_WM_UNIT_GLOW_SCHEMECOLOR_INDEX_BRIGHTNESS" val="0"/>
  <p:tag name="KSO_WM_UNIT_GLOW_SCHEMECOLOR_INDEX" val="9"/>
</p:tagLst>
</file>

<file path=ppt/tags/tag483.xml><?xml version="1.0" encoding="utf-8"?>
<p:tagLst xmlns:p="http://schemas.openxmlformats.org/presentationml/2006/main">
  <p:tag name="KSO_WM_SLIDE_BK_DARK_LIGHT" val=""/>
  <p:tag name="KSO_WM_SLIDE_BACKGROUND_TYPE" val="general"/>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488.xml><?xml version="1.0" encoding="utf-8"?>
<p:tagLst xmlns:p="http://schemas.openxmlformats.org/presentationml/2006/main">
  <p:tag name="KSO_WM_SLIDE_BK_DARK_LIGHT" val=""/>
  <p:tag name="KSO_WM_SLIDE_BACKGROUND_TYPE" val="general"/>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2.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493.xml><?xml version="1.0" encoding="utf-8"?>
<p:tagLst xmlns:p="http://schemas.openxmlformats.org/presentationml/2006/main">
  <p:tag name="KSO_WM_SLIDE_BK_DARK_LIGHT" val=""/>
  <p:tag name="KSO_WM_SLIDE_BACKGROUND_TYPE" val="general"/>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498.xml><?xml version="1.0" encoding="utf-8"?>
<p:tagLst xmlns:p="http://schemas.openxmlformats.org/presentationml/2006/main">
  <p:tag name="KSO_WM_UNIT_SHADOW_SCHEMECOLOR_INDEX_BRIGHTNESS" val="-0.25"/>
  <p:tag name="KSO_WM_UNIT_SHADOW_SCHEMECOLOR_INDEX" val="5"/>
</p:tagLst>
</file>

<file path=ppt/tags/tag499.xml><?xml version="1.0" encoding="utf-8"?>
<p:tagLst xmlns:p="http://schemas.openxmlformats.org/presentationml/2006/main">
  <p:tag name="KSO_WM_UNIT_SHADOW_SCHEMECOLOR_INDEX_BRIGHTNESS" val="0"/>
  <p:tag name="KSO_WM_UNIT_SHADOW_SCHEMECOLOR_INDEX" val="16"/>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0.xml><?xml version="1.0" encoding="utf-8"?>
<p:tagLst xmlns:p="http://schemas.openxmlformats.org/presentationml/2006/main">
  <p:tag name="KSO_WM_UNIT_SHADOW_SCHEMECOLOR_INDEX_BRIGHTNESS" val="-0.25"/>
  <p:tag name="KSO_WM_UNIT_SHADOW_SCHEMECOLOR_INDEX" val="5"/>
</p:tagLst>
</file>

<file path=ppt/tags/tag501.xml><?xml version="1.0" encoding="utf-8"?>
<p:tagLst xmlns:p="http://schemas.openxmlformats.org/presentationml/2006/main">
  <p:tag name="KSO_WM_SLIDE_BK_DARK_LIGHT" val=""/>
  <p:tag name="KSO_WM_SLIDE_BACKGROUND_TYPE" val="general"/>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506.xml><?xml version="1.0" encoding="utf-8"?>
<p:tagLst xmlns:p="http://schemas.openxmlformats.org/presentationml/2006/main">
  <p:tag name="KSO_WM_UNIT_SHADOW_SCHEMECOLOR_INDEX_BRIGHTNESS" val="-0.25"/>
  <p:tag name="KSO_WM_UNIT_SHADOW_SCHEMECOLOR_INDEX" val="5"/>
</p:tagLst>
</file>

<file path=ppt/tags/tag507.xml><?xml version="1.0" encoding="utf-8"?>
<p:tagLst xmlns:p="http://schemas.openxmlformats.org/presentationml/2006/main">
  <p:tag name="KSO_WM_SLIDE_BK_DARK_LIGHT" val=""/>
  <p:tag name="KSO_WM_SLIDE_BACKGROUND_TYPE" val="general"/>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1.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512.xml><?xml version="1.0" encoding="utf-8"?>
<p:tagLst xmlns:p="http://schemas.openxmlformats.org/presentationml/2006/main">
  <p:tag name="KSO_WM_UNIT_SHADOW_SCHEMECOLOR_INDEX_BRIGHTNESS" val="-0.25"/>
  <p:tag name="KSO_WM_UNIT_SHADOW_SCHEMECOLOR_INDEX" val="5"/>
</p:tagLst>
</file>

<file path=ppt/tags/tag513.xml><?xml version="1.0" encoding="utf-8"?>
<p:tagLst xmlns:p="http://schemas.openxmlformats.org/presentationml/2006/main">
  <p:tag name="KSO_WM_SLIDE_BK_DARK_LIGHT" val=""/>
  <p:tag name="KSO_WM_SLIDE_BACKGROUND_TYPE" val="general"/>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518.xml><?xml version="1.0" encoding="utf-8"?>
<p:tagLst xmlns:p="http://schemas.openxmlformats.org/presentationml/2006/main">
  <p:tag name="KSO_WM_UNIT_SHADOW_SCHEMECOLOR_INDEX_BRIGHTNESS" val="-0.25"/>
  <p:tag name="KSO_WM_UNIT_SHADOW_SCHEMECOLOR_INDEX" val="5"/>
</p:tagLst>
</file>

<file path=ppt/tags/tag519.xml><?xml version="1.0" encoding="utf-8"?>
<p:tagLst xmlns:p="http://schemas.openxmlformats.org/presentationml/2006/main">
  <p:tag name="KSO_WM_UNIT_SHADOW_SCHEMECOLOR_INDEX_BRIGHTNESS" val="-0.25"/>
  <p:tag name="KSO_WM_UNIT_SHADOW_SCHEMECOLOR_INDEX" val="5"/>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0.xml><?xml version="1.0" encoding="utf-8"?>
<p:tagLst xmlns:p="http://schemas.openxmlformats.org/presentationml/2006/main">
  <p:tag name="KSO_WM_SLIDE_BK_DARK_LIGHT" val=""/>
  <p:tag name="KSO_WM_SLIDE_BACKGROUND_TYPE" val="general"/>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4.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525.xml><?xml version="1.0" encoding="utf-8"?>
<p:tagLst xmlns:p="http://schemas.openxmlformats.org/presentationml/2006/main">
  <p:tag name="KSO_WM_UNIT_SHADOW_SCHEMECOLOR_INDEX_BRIGHTNESS" val="-0.25"/>
  <p:tag name="KSO_WM_UNIT_SHADOW_SCHEMECOLOR_INDEX" val="5"/>
</p:tagLst>
</file>

<file path=ppt/tags/tag526.xml><?xml version="1.0" encoding="utf-8"?>
<p:tagLst xmlns:p="http://schemas.openxmlformats.org/presentationml/2006/main">
  <p:tag name="KSO_WM_SLIDE_BK_DARK_LIGHT" val=""/>
  <p:tag name="KSO_WM_SLIDE_BACKGROUND_TYPE" val="general"/>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0.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531.xml><?xml version="1.0" encoding="utf-8"?>
<p:tagLst xmlns:p="http://schemas.openxmlformats.org/presentationml/2006/main">
  <p:tag name="KSO_WM_UNIT_SHADOW_SCHEMECOLOR_INDEX_BRIGHTNESS" val="-0.25"/>
  <p:tag name="KSO_WM_UNIT_SHADOW_SCHEMECOLOR_INDEX" val="5"/>
</p:tagLst>
</file>

<file path=ppt/tags/tag532.xml><?xml version="1.0" encoding="utf-8"?>
<p:tagLst xmlns:p="http://schemas.openxmlformats.org/presentationml/2006/main">
  <p:tag name="KSO_WM_UNIT_SHADOW_SCHEMECOLOR_INDEX_BRIGHTNESS" val="-0.25"/>
  <p:tag name="KSO_WM_UNIT_SHADOW_SCHEMECOLOR_INDEX" val="5"/>
</p:tagLst>
</file>

<file path=ppt/tags/tag533.xml><?xml version="1.0" encoding="utf-8"?>
<p:tagLst xmlns:p="http://schemas.openxmlformats.org/presentationml/2006/main">
  <p:tag name="KSO_WM_UNIT_SHADOW_SCHEMECOLOR_INDEX_BRIGHTNESS" val="-0.25"/>
  <p:tag name="KSO_WM_UNIT_SHADOW_SCHEMECOLOR_INDEX" val="5"/>
</p:tagLst>
</file>

<file path=ppt/tags/tag534.xml><?xml version="1.0" encoding="utf-8"?>
<p:tagLst xmlns:p="http://schemas.openxmlformats.org/presentationml/2006/main">
  <p:tag name="KSO_WM_SLIDE_BK_DARK_LIGHT" val=""/>
  <p:tag name="KSO_WM_SLIDE_BACKGROUND_TYPE" val="general"/>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8.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539.xml><?xml version="1.0" encoding="utf-8"?>
<p:tagLst xmlns:p="http://schemas.openxmlformats.org/presentationml/2006/main">
  <p:tag name="KSO_WM_SLIDE_BK_DARK_LIGHT" val=""/>
  <p:tag name="KSO_WM_SLIDE_BACKGROUND_TYPE" val="general"/>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2.xml><?xml version="1.0" encoding="utf-8"?>
<p:tagLst xmlns:p="http://schemas.openxmlformats.org/presentationml/2006/main">
  <p:tag name="KSO_WM_UNIT_TEXT_FILL_FORE_SCHEMECOLOR_INDEX_BRIGHTNESS" val="-0.5"/>
  <p:tag name="KSO_WM_UNIT_TEXT_FILL_FORE_SCHEMECOLOR_INDEX" val="16"/>
  <p:tag name="KSO_WM_UNIT_TEXT_FILL_TYPE" val="1"/>
</p:tagLst>
</file>

<file path=ppt/tags/tag5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5.xml><?xml version="1.0" encoding="utf-8"?>
<p:tagLst xmlns:p="http://schemas.openxmlformats.org/presentationml/2006/main">
  <p:tag name="KSO_WM_UNIT_SHADOW_SCHEMECOLOR_INDEX_BRIGHTNESS" val="0"/>
  <p:tag name="KSO_WM_UNIT_SHADOW_SCHEMECOLOR_INDEX" val="16"/>
  <p:tag name="KSO_WM_UNIT_GLOW_SCHEMECOLOR_INDEX_BRIGHTNESS" val="0"/>
  <p:tag name="KSO_WM_UNIT_GLOW_SCHEMECOLOR_INDEX" val="9"/>
</p:tagLst>
</file>

<file path=ppt/tags/tag546.xml><?xml version="1.0" encoding="utf-8"?>
<p:tagLst xmlns:p="http://schemas.openxmlformats.org/presentationml/2006/main">
  <p:tag name="KSO_WM_SLIDE_BK_DARK_LIGHT" val=""/>
  <p:tag name="KSO_WM_SLIDE_BACKGROUND_TYPE" val="general"/>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0.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551.xml><?xml version="1.0" encoding="utf-8"?>
<p:tagLst xmlns:p="http://schemas.openxmlformats.org/presentationml/2006/main">
  <p:tag name="KSO_WM_SLIDE_BK_DARK_LIGHT" val=""/>
  <p:tag name="KSO_WM_SLIDE_BACKGROUND_TYPE" val="general"/>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556.xml><?xml version="1.0" encoding="utf-8"?>
<p:tagLst xmlns:p="http://schemas.openxmlformats.org/presentationml/2006/main">
  <p:tag name="KSO_WM_SLIDE_BK_DARK_LIGHT" val=""/>
  <p:tag name="KSO_WM_SLIDE_BACKGROUND_TYPE" val="general"/>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0.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561.xml><?xml version="1.0" encoding="utf-8"?>
<p:tagLst xmlns:p="http://schemas.openxmlformats.org/presentationml/2006/main">
  <p:tag name="KSO_WM_UNIT_SHADOW_SCHEMECOLOR_INDEX_BRIGHTNESS" val="-0.25"/>
  <p:tag name="KSO_WM_UNIT_SHADOW_SCHEMECOLOR_INDEX" val="5"/>
</p:tagLst>
</file>

<file path=ppt/tags/tag562.xml><?xml version="1.0" encoding="utf-8"?>
<p:tagLst xmlns:p="http://schemas.openxmlformats.org/presentationml/2006/main">
  <p:tag name="KSO_WM_SLIDE_BK_DARK_LIGHT" val=""/>
  <p:tag name="KSO_WM_SLIDE_BACKGROUND_TYPE" val="general"/>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6.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567.xml><?xml version="1.0" encoding="utf-8"?>
<p:tagLst xmlns:p="http://schemas.openxmlformats.org/presentationml/2006/main">
  <p:tag name="KSO_WM_SLIDE_BK_DARK_LIGHT" val=""/>
  <p:tag name="KSO_WM_SLIDE_BACKGROUND_TYPE" val="general"/>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1.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572.xml><?xml version="1.0" encoding="utf-8"?>
<p:tagLst xmlns:p="http://schemas.openxmlformats.org/presentationml/2006/main">
  <p:tag name="KSO_WM_SLIDE_BK_DARK_LIGHT" val=""/>
  <p:tag name="KSO_WM_SLIDE_BACKGROUND_TYPE" val="general"/>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6.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577.xml><?xml version="1.0" encoding="utf-8"?>
<p:tagLst xmlns:p="http://schemas.openxmlformats.org/presentationml/2006/main">
  <p:tag name="KSO_WM_SLIDE_BK_DARK_LIGHT" val=""/>
  <p:tag name="KSO_WM_SLIDE_BACKGROUND_TYPE" val="general"/>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0.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5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3.xml><?xml version="1.0" encoding="utf-8"?>
<p:tagLst xmlns:p="http://schemas.openxmlformats.org/presentationml/2006/main">
  <p:tag name="KSO_WM_UNIT_SHADOW_SCHEMECOLOR_INDEX_BRIGHTNESS" val="0"/>
  <p:tag name="KSO_WM_UNIT_SHADOW_SCHEMECOLOR_INDEX" val="16"/>
  <p:tag name="KSO_WM_UNIT_GLOW_SCHEMECOLOR_INDEX_BRIGHTNESS" val="0"/>
  <p:tag name="KSO_WM_UNIT_GLOW_SCHEMECOLOR_INDEX" val="9"/>
</p:tagLst>
</file>

<file path=ppt/tags/tag584.xml><?xml version="1.0" encoding="utf-8"?>
<p:tagLst xmlns:p="http://schemas.openxmlformats.org/presentationml/2006/main">
  <p:tag name="KSO_WM_SLIDE_BK_DARK_LIGHT" val=""/>
  <p:tag name="KSO_WM_SLIDE_BACKGROUND_TYPE" val="general"/>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8.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589.xml><?xml version="1.0" encoding="utf-8"?>
<p:tagLst xmlns:p="http://schemas.openxmlformats.org/presentationml/2006/main">
  <p:tag name="KSO_WM_UNIT_SHADOW_SCHEMECOLOR_INDEX_BRIGHTNESS" val="-0.25"/>
  <p:tag name="KSO_WM_UNIT_SHADOW_SCHEMECOLOR_INDEX" val="5"/>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0.xml><?xml version="1.0" encoding="utf-8"?>
<p:tagLst xmlns:p="http://schemas.openxmlformats.org/presentationml/2006/main">
  <p:tag name="KSO_WM_SLIDE_BK_DARK_LIGHT" val=""/>
  <p:tag name="KSO_WM_SLIDE_BACKGROUND_TYPE" val="general"/>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4.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595.xml><?xml version="1.0" encoding="utf-8"?>
<p:tagLst xmlns:p="http://schemas.openxmlformats.org/presentationml/2006/main">
  <p:tag name="KSO_WM_UNIT_SHADOW_SCHEMECOLOR_INDEX_BRIGHTNESS" val="-0.25"/>
  <p:tag name="KSO_WM_UNIT_SHADOW_SCHEMECOLOR_INDEX" val="5"/>
</p:tagLst>
</file>

<file path=ppt/tags/tag596.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Lst>
</file>

<file path=ppt/tags/tag597.xml><?xml version="1.0" encoding="utf-8"?>
<p:tagLst xmlns:p="http://schemas.openxmlformats.org/presentationml/2006/main">
  <p:tag name="KSO_WM_SLIDE_BK_DARK_LIGHT" val=""/>
  <p:tag name="KSO_WM_SLIDE_BACKGROUND_TYPE" val="general"/>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1.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602.xml><?xml version="1.0" encoding="utf-8"?>
<p:tagLst xmlns:p="http://schemas.openxmlformats.org/presentationml/2006/main">
  <p:tag name="KSO_WM_UNIT_SHADOW_SCHEMECOLOR_INDEX_BRIGHTNESS" val="-0.25"/>
  <p:tag name="KSO_WM_UNIT_SHADOW_SCHEMECOLOR_INDEX" val="5"/>
</p:tagLst>
</file>

<file path=ppt/tags/tag603.xml><?xml version="1.0" encoding="utf-8"?>
<p:tagLst xmlns:p="http://schemas.openxmlformats.org/presentationml/2006/main">
  <p:tag name="KSO_WM_UNIT_SHADOW_SCHEMECOLOR_INDEX_BRIGHTNESS" val="-0.25"/>
  <p:tag name="KSO_WM_UNIT_SHADOW_SCHEMECOLOR_INDEX" val="5"/>
</p:tagLst>
</file>

<file path=ppt/tags/tag604.xml><?xml version="1.0" encoding="utf-8"?>
<p:tagLst xmlns:p="http://schemas.openxmlformats.org/presentationml/2006/main">
  <p:tag name="KSO_WM_SLIDE_BK_DARK_LIGHT" val=""/>
  <p:tag name="KSO_WM_SLIDE_BACKGROUND_TYPE" val="general"/>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8.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609.xml><?xml version="1.0" encoding="utf-8"?>
<p:tagLst xmlns:p="http://schemas.openxmlformats.org/presentationml/2006/main">
  <p:tag name="KSO_WM_UNIT_SHADOW_SCHEMECOLOR_INDEX_BRIGHTNESS" val="-0.25"/>
  <p:tag name="KSO_WM_UNIT_SHADOW_SCHEMECOLOR_INDEX" val="5"/>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0.xml><?xml version="1.0" encoding="utf-8"?>
<p:tagLst xmlns:p="http://schemas.openxmlformats.org/presentationml/2006/main">
  <p:tag name="KSO_WM_UNIT_SHADOW_SCHEMECOLOR_INDEX_BRIGHTNESS" val="-0.25"/>
  <p:tag name="KSO_WM_UNIT_SHADOW_SCHEMECOLOR_INDEX" val="5"/>
</p:tagLst>
</file>

<file path=ppt/tags/tag611.xml><?xml version="1.0" encoding="utf-8"?>
<p:tagLst xmlns:p="http://schemas.openxmlformats.org/presentationml/2006/main">
  <p:tag name="KSO_WM_SLIDE_BK_DARK_LIGHT" val=""/>
  <p:tag name="KSO_WM_SLIDE_BACKGROUND_TYPE" val="general"/>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4.xml><?xml version="1.0" encoding="utf-8"?>
<p:tagLst xmlns:p="http://schemas.openxmlformats.org/presentationml/2006/main">
  <p:tag name="KSO_WM_UNIT_TEXT_FILL_FORE_SCHEMECOLOR_INDEX_BRIGHTNESS" val="-0.5"/>
  <p:tag name="KSO_WM_UNIT_TEXT_FILL_FORE_SCHEMECOLOR_INDEX" val="16"/>
  <p:tag name="KSO_WM_UNIT_TEXT_FILL_TYPE" val="1"/>
</p:tagLst>
</file>

<file path=ppt/tags/tag6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7.xml><?xml version="1.0" encoding="utf-8"?>
<p:tagLst xmlns:p="http://schemas.openxmlformats.org/presentationml/2006/main">
  <p:tag name="KSO_WM_UNIT_SHADOW_SCHEMECOLOR_INDEX_BRIGHTNESS" val="0"/>
  <p:tag name="KSO_WM_UNIT_SHADOW_SCHEMECOLOR_INDEX" val="16"/>
  <p:tag name="KSO_WM_UNIT_GLOW_SCHEMECOLOR_INDEX_BRIGHTNESS" val="0"/>
  <p:tag name="KSO_WM_UNIT_GLOW_SCHEMECOLOR_INDEX" val="9"/>
</p:tagLst>
</file>

<file path=ppt/tags/tag618.xml><?xml version="1.0" encoding="utf-8"?>
<p:tagLst xmlns:p="http://schemas.openxmlformats.org/presentationml/2006/main">
  <p:tag name="KSO_WM_SLIDE_BK_DARK_LIGHT" val=""/>
  <p:tag name="KSO_WM_SLIDE_BACKGROUND_TYPE" val="general"/>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2.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623.xml><?xml version="1.0" encoding="utf-8"?>
<p:tagLst xmlns:p="http://schemas.openxmlformats.org/presentationml/2006/main">
  <p:tag name="KSO_WM_SLIDE_BK_DARK_LIGHT" val=""/>
  <p:tag name="KSO_WM_SLIDE_BACKGROUND_TYPE" val="general"/>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4a3f256-dc4f-4491-868e-eb103361e91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54ceeeba-529b-425a-9fa6-139ed35bd016}"/>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Template>
  <TotalTime>0</TotalTime>
  <Words>14693</Words>
  <Application>WPS 演示</Application>
  <PresentationFormat>全屏显示(4:3)</PresentationFormat>
  <Paragraphs>1383</Paragraphs>
  <Slides>89</Slides>
  <Notes>72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89</vt:i4>
      </vt:variant>
    </vt:vector>
  </HeadingPairs>
  <TitlesOfParts>
    <vt:vector size="103" baseType="lpstr">
      <vt:lpstr>Arial</vt:lpstr>
      <vt:lpstr>宋体</vt:lpstr>
      <vt:lpstr>Wingdings</vt:lpstr>
      <vt:lpstr>FrutigerNext LT Bold</vt:lpstr>
      <vt:lpstr>Segoe Print</vt:lpstr>
      <vt:lpstr>微软雅黑</vt:lpstr>
      <vt:lpstr>Consolas</vt:lpstr>
      <vt:lpstr>FrutigerNext LT Medium</vt:lpstr>
      <vt:lpstr>黑体</vt:lpstr>
      <vt:lpstr>Arial Unicode MS</vt:lpstr>
      <vt:lpstr>Consolas</vt:lpstr>
      <vt:lpstr>Wingdings</vt:lpstr>
      <vt:lpstr>自定义设计方案</vt:lpstr>
      <vt:lpstr>2_Office 主题​​</vt:lpstr>
      <vt:lpstr>概述</vt:lpstr>
      <vt:lpstr>PowerPoint 演示文稿</vt:lpstr>
      <vt:lpstr>Linux开发环境 – 操作系统介绍</vt:lpstr>
      <vt:lpstr>Linux开发环境 – 操作系统介绍</vt:lpstr>
      <vt:lpstr>Linux开发环境 – 操作系统介绍</vt:lpstr>
      <vt:lpstr>Linux开发环境 – 操作系统介绍</vt:lpstr>
      <vt:lpstr>Linux介绍</vt:lpstr>
      <vt:lpstr>Linux开发环境 – Linux介绍</vt:lpstr>
      <vt:lpstr>Linux开发环境 – Linux介绍</vt:lpstr>
      <vt:lpstr>Linux开发环境 – Linux介绍</vt:lpstr>
      <vt:lpstr>Linux开发环境 – Linux介绍</vt:lpstr>
      <vt:lpstr>Linux开发环境 – Linux介绍</vt:lpstr>
      <vt:lpstr>Linux开发环境 – Linux介绍</vt:lpstr>
      <vt:lpstr>其他</vt:lpstr>
      <vt:lpstr>用户空间开发 – 进程</vt:lpstr>
      <vt:lpstr>用户空间开发 – 进程</vt:lpstr>
      <vt:lpstr>PowerPoint 演示文稿</vt:lpstr>
      <vt:lpstr>用户空间开发 – 进程</vt:lpstr>
      <vt:lpstr>Coredump示例</vt:lpstr>
      <vt:lpstr>用户空间开发 – 进程</vt:lpstr>
      <vt:lpstr>用户空间开发 – 进程</vt:lpstr>
      <vt:lpstr>用户空间开发 – 进程间通讯</vt:lpstr>
      <vt:lpstr>用户空间开发 – 进程间通讯</vt:lpstr>
      <vt:lpstr>用户空间开发 – 进程间通讯</vt:lpstr>
      <vt:lpstr>用户空间开发 – 进程间通讯</vt:lpstr>
      <vt:lpstr>其他</vt:lpstr>
      <vt:lpstr>用户空间开发 – 线程</vt:lpstr>
      <vt:lpstr>用户空间开发 – 线程</vt:lpstr>
      <vt:lpstr>用户空间开发 – 线程</vt:lpstr>
      <vt:lpstr>用户空间开发 – 线程</vt:lpstr>
      <vt:lpstr>用户空间开发 – 线程</vt:lpstr>
      <vt:lpstr>用户空间开发 – 线程</vt:lpstr>
      <vt:lpstr>用户空间开发 – 线程同步</vt:lpstr>
      <vt:lpstr>用户空间开发 – 线程同步</vt:lpstr>
      <vt:lpstr>用户空间开发 – 线程同步</vt:lpstr>
      <vt:lpstr>用户空间开发 – 线程同步</vt:lpstr>
      <vt:lpstr>其他</vt:lpstr>
      <vt:lpstr>用户空间开发 – 其他</vt:lpstr>
      <vt:lpstr>用户空间开发 – 其他</vt:lpstr>
      <vt:lpstr>用户空间开发 – 其他</vt:lpstr>
      <vt:lpstr>用户空间开发 – 其他</vt:lpstr>
      <vt:lpstr>用户空间开发 – 小结</vt:lpstr>
      <vt:lpstr>PowerPoint 演示文稿</vt:lpstr>
      <vt:lpstr>内核模块开发 – 内核线程与调度</vt:lpstr>
      <vt:lpstr>内核模块开发 – 内核线程与调度</vt:lpstr>
      <vt:lpstr>内核模块开发 – 内核线程与调度</vt:lpstr>
      <vt:lpstr>内核模块开发 – 内核线程与调度</vt:lpstr>
      <vt:lpstr>PowerPoint 演示文稿</vt:lpstr>
      <vt:lpstr>内核模块开发 – 中断</vt:lpstr>
      <vt:lpstr>内核模块开发 – 中断</vt:lpstr>
      <vt:lpstr>内核模块开发 – 中断</vt:lpstr>
      <vt:lpstr>内核模块开发 – 中断</vt:lpstr>
      <vt:lpstr>内核模块开发 – 中断</vt:lpstr>
      <vt:lpstr>PowerPoint 演示文稿</vt:lpstr>
      <vt:lpstr>内核模块开发 – 定时器</vt:lpstr>
      <vt:lpstr>内核模块开发 – 定时器</vt:lpstr>
      <vt:lpstr>内核模块开发 – 定时器</vt:lpstr>
      <vt:lpstr>PowerPoint 演示文稿</vt:lpstr>
      <vt:lpstr>内核模块开发 – 同步与互斥</vt:lpstr>
      <vt:lpstr>内核模块开发 – 同步与互斥</vt:lpstr>
      <vt:lpstr>内核模块开发 – 同步与互斥</vt:lpstr>
      <vt:lpstr>内核模块开发 – 同步与互斥</vt:lpstr>
      <vt:lpstr>内核模块开发 – 同步与互斥</vt:lpstr>
      <vt:lpstr>内核模块开发 – 同步与互斥</vt:lpstr>
      <vt:lpstr>内核模块开发 – 同步与互斥</vt:lpstr>
      <vt:lpstr>PowerPoint 演示文稿</vt:lpstr>
      <vt:lpstr>内核与用户空间通讯</vt:lpstr>
      <vt:lpstr>内核与用户空间通讯 – netlink</vt:lpstr>
      <vt:lpstr>内核与用户空间通讯 – netlink</vt:lpstr>
      <vt:lpstr>内核与用户空间通讯 – netlink</vt:lpstr>
      <vt:lpstr>内核与用户空间通讯 – netlink</vt:lpstr>
      <vt:lpstr>内核与用户空间通讯 – netlink</vt:lpstr>
      <vt:lpstr>内核与用户空间通讯 – netlink</vt:lpstr>
      <vt:lpstr>内核与用户空间通讯 – netlink</vt:lpstr>
      <vt:lpstr>内核与用户空间通讯 – netlink</vt:lpstr>
      <vt:lpstr>PowerPoint 演示文稿</vt:lpstr>
      <vt:lpstr>内核与用户空间通讯 – procfs</vt:lpstr>
      <vt:lpstr>内核与用户空间通讯 – procfs</vt:lpstr>
      <vt:lpstr>内核与用户空间通讯 – procfs</vt:lpstr>
      <vt:lpstr>内核与用户空间通讯 – procfs</vt:lpstr>
      <vt:lpstr>内核与用户空间通讯 – procfs</vt:lpstr>
      <vt:lpstr>内核与用户空间通讯 – 小结</vt:lpstr>
      <vt:lpstr>PowerPoint 演示文稿</vt:lpstr>
      <vt:lpstr>模块化编码注意事项 – 可移植性问题</vt:lpstr>
      <vt:lpstr>模块化编码注意事项 – 可移植性问题</vt:lpstr>
      <vt:lpstr>模块化编码注意事项 – 可移植性问题</vt:lpstr>
      <vt:lpstr>模块化编码注意事项 – 可移植性问题</vt:lpstr>
      <vt:lpstr>PowerPoint 演示文稿</vt:lpstr>
      <vt:lpstr>模块化编码注意事项 – 内存动态分配</vt:lpstr>
    </vt:vector>
  </TitlesOfParts>
  <Company>ruijie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ruijie</dc:title>
  <dc:creator>tengteng</dc:creator>
  <cp:lastModifiedBy>WPS_1649659266</cp:lastModifiedBy>
  <cp:revision>919</cp:revision>
  <dcterms:created xsi:type="dcterms:W3CDTF">2006-07-10T09:23:00Z</dcterms:created>
  <dcterms:modified xsi:type="dcterms:W3CDTF">2022-07-28T12:50:35Z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2052-11.1.0.11372</vt:lpwstr>
  </property>
  <property fmtid="{D5CDD505-2E9C-101B-9397-08002B2CF9AE}" pid="3" name="ICV">
    <vt:lpwstr>4F160975571C455AA42CFC6394C247A9</vt:lpwstr>
  </property>
</Properties>
</file>