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0" r:id="rId2"/>
    <p:sldMasterId id="2147483665" r:id="rId3"/>
    <p:sldMasterId id="2147483667" r:id="rId4"/>
  </p:sldMasterIdLst>
  <p:notesMasterIdLst>
    <p:notesMasterId r:id="rId49"/>
  </p:notesMasterIdLst>
  <p:handoutMasterIdLst>
    <p:handoutMasterId r:id="rId50"/>
  </p:handoutMasterIdLst>
  <p:sldIdLst>
    <p:sldId id="256" r:id="rId5"/>
    <p:sldId id="384" r:id="rId6"/>
    <p:sldId id="613" r:id="rId7"/>
    <p:sldId id="508" r:id="rId8"/>
    <p:sldId id="271" r:id="rId9"/>
    <p:sldId id="621" r:id="rId10"/>
    <p:sldId id="618" r:id="rId11"/>
    <p:sldId id="622" r:id="rId12"/>
    <p:sldId id="623" r:id="rId13"/>
    <p:sldId id="624" r:id="rId14"/>
    <p:sldId id="625" r:id="rId15"/>
    <p:sldId id="619" r:id="rId16"/>
    <p:sldId id="620" r:id="rId17"/>
    <p:sldId id="626" r:id="rId18"/>
    <p:sldId id="633" r:id="rId19"/>
    <p:sldId id="627" r:id="rId20"/>
    <p:sldId id="629" r:id="rId21"/>
    <p:sldId id="607" r:id="rId22"/>
    <p:sldId id="608" r:id="rId23"/>
    <p:sldId id="609" r:id="rId24"/>
    <p:sldId id="610" r:id="rId25"/>
    <p:sldId id="611" r:id="rId26"/>
    <p:sldId id="630" r:id="rId27"/>
    <p:sldId id="631" r:id="rId28"/>
    <p:sldId id="632" r:id="rId29"/>
    <p:sldId id="399" r:id="rId30"/>
    <p:sldId id="637" r:id="rId31"/>
    <p:sldId id="634" r:id="rId32"/>
    <p:sldId id="400" r:id="rId33"/>
    <p:sldId id="401" r:id="rId34"/>
    <p:sldId id="402" r:id="rId35"/>
    <p:sldId id="635" r:id="rId36"/>
    <p:sldId id="617" r:id="rId37"/>
    <p:sldId id="581" r:id="rId38"/>
    <p:sldId id="582" r:id="rId39"/>
    <p:sldId id="583" r:id="rId40"/>
    <p:sldId id="585" r:id="rId41"/>
    <p:sldId id="588" r:id="rId42"/>
    <p:sldId id="589" r:id="rId43"/>
    <p:sldId id="590" r:id="rId44"/>
    <p:sldId id="586" r:id="rId45"/>
    <p:sldId id="587" r:id="rId46"/>
    <p:sldId id="602" r:id="rId47"/>
    <p:sldId id="603" r:id="rId4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38"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8B9398"/>
    <a:srgbClr val="272F34"/>
    <a:srgbClr val="636262"/>
    <a:srgbClr val="7F7F7F"/>
    <a:srgbClr val="40404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p:restoredTop sz="80888"/>
  </p:normalViewPr>
  <p:slideViewPr>
    <p:cSldViewPr showGuides="1">
      <p:cViewPr varScale="1">
        <p:scale>
          <a:sx n="92" d="100"/>
          <a:sy n="92" d="100"/>
        </p:scale>
        <p:origin x="174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panose="020B0604020202020204" pitchFamily="34" charset="0"/>
                <a:ea typeface="+mn-ea"/>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25B0F0FF-32E9-4996-8B81-7D00D03ABAB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2022/8/1</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panose="020B0604020202020204" pitchFamily="34" charset="0"/>
                <a:ea typeface="+mn-ea"/>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5755667-2362-4317-8C0F-A57AA9CA3DBD}"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2022/8/1</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a:buNone/>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baike.baidu.com/view/32828.htm" TargetMode="External"/><Relationship Id="rId3" Type="http://schemas.openxmlformats.org/officeDocument/2006/relationships/hyperlink" Target="http://baike.baidu.com/view/54303.htm" TargetMode="External"/><Relationship Id="rId7" Type="http://schemas.openxmlformats.org/officeDocument/2006/relationships/hyperlink" Target="http://baike.baidu.com/view/5470.htm"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baike.baidu.com/view/848.htm" TargetMode="External"/><Relationship Id="rId5" Type="http://schemas.openxmlformats.org/officeDocument/2006/relationships/hyperlink" Target="http://baike.baidu.com/view/543300.htm" TargetMode="External"/><Relationship Id="rId4" Type="http://schemas.openxmlformats.org/officeDocument/2006/relationships/hyperlink" Target="http://baike.baidu.com/view/497278.ht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aike.baidu.com/view/239592.htm"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baike.baidu.com/view/497278.htm" TargetMode="External"/><Relationship Id="rId5" Type="http://schemas.openxmlformats.org/officeDocument/2006/relationships/hyperlink" Target="http://baike.baidu.com/view/47398.htm" TargetMode="External"/><Relationship Id="rId4" Type="http://schemas.openxmlformats.org/officeDocument/2006/relationships/hyperlink" Target="http://baike.baidu.com/view/203586.ht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baike.baidu.com/view/544332.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baike.baidu.com/view/497412.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zh.wikipedia.org/zh-cn/&#229;&#173;&#151;&#232;&#138;&#130;" TargetMode="External"/><Relationship Id="rId7" Type="http://schemas.openxmlformats.org/officeDocument/2006/relationships/hyperlink" Target="http://zh.wikipedia.org/zh-cn/&#230;&#156;&#128;&#233;&#171;&#152;&#230;&#156;&#137;&#230;&#149;&#136;&#228;&#189;&#141;"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zh.wikipedia.org/zh-cn/&#230;&#156;&#128;&#228;&#189;&#142;&#230;&#156;&#137;&#230;&#149;&#136;&#228;&#189;&#141;" TargetMode="External"/><Relationship Id="rId5" Type="http://schemas.openxmlformats.org/officeDocument/2006/relationships/hyperlink" Target="http://zh.wikipedia.org/w/index.php?title=%E7%BD%91%E7%BB%9C%E4%BC%A0%E8%BE%93&amp;action=edit&amp;redlink=1" TargetMode="External"/><Relationship Id="rId4" Type="http://schemas.openxmlformats.org/officeDocument/2006/relationships/hyperlink" Target="http://zh.wikipedia.org/zh-cn/&#229;&#134;&#133;&#229;&#173;&#152;"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cisco.chinaitlab.com/List_7.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84393.htm"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zh.wikipedia.org/wiki/IEEE" TargetMode="External"/><Relationship Id="rId4" Type="http://schemas.openxmlformats.org/officeDocument/2006/relationships/hyperlink" Target="http://baike.baidu.com/view/10696.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zh.wikipedia.org/w/index.php?title=100BASE-T&amp;action=edit&amp;redlink=1"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zh.wikipedia.org/w/index.php?title=100BASE-FX&amp;action=edit&amp;redlink=1" TargetMode="External"/><Relationship Id="rId4" Type="http://schemas.openxmlformats.org/officeDocument/2006/relationships/hyperlink" Target="http://zh.wikipedia.org/w/index.php?title=100BASE-TX&amp;action=edit&amp;redlink=1"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zh.wikipedia.org/w/index.php?title=1000BASE-LX10&amp;action=edit&amp;redlink=1" TargetMode="External"/><Relationship Id="rId3" Type="http://schemas.openxmlformats.org/officeDocument/2006/relationships/hyperlink" Target="http://zh.wikipedia.org/w/index.php?title=1000BASE-T&amp;action=edit&amp;redlink=1" TargetMode="External"/><Relationship Id="rId7" Type="http://schemas.openxmlformats.org/officeDocument/2006/relationships/hyperlink" Target="http://zh.wikipedia.org/w/index.php?title=1000BASE-LX&amp;action=edit&amp;redlink=1"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zh.wikipedia.org/w/index.php?title=1000BASE-SX&amp;action=edit&amp;redlink=1" TargetMode="External"/><Relationship Id="rId5" Type="http://schemas.openxmlformats.org/officeDocument/2006/relationships/hyperlink" Target="http://zh.wikipedia.org/wiki/CAT-6" TargetMode="External"/><Relationship Id="rId10" Type="http://schemas.openxmlformats.org/officeDocument/2006/relationships/hyperlink" Target="http://zh.wikipedia.org/w/index.php?title=1000BASE-ZX&amp;action=edit&amp;redlink=1" TargetMode="External"/><Relationship Id="rId4" Type="http://schemas.openxmlformats.org/officeDocument/2006/relationships/hyperlink" Target="http://zh.wikipedia.org/wiki/CAT-5" TargetMode="External"/><Relationship Id="rId9" Type="http://schemas.openxmlformats.org/officeDocument/2006/relationships/hyperlink" Target="http://zh.wikipedia.org/w/index.php?title=1000BASE-LHX&amp;action=edit&amp;redlink=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normAutofit fontScale="77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645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12</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normAutofit fontScale="77500" lnSpcReduction="20000"/>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2000" b="1" i="0" u="none" strike="noStrike" kern="1200" cap="none" spc="0" normalizeH="0" baseline="0" noProof="1">
                <a:ln>
                  <a:noFill/>
                </a:ln>
                <a:solidFill>
                  <a:srgbClr val="000000"/>
                </a:solidFill>
                <a:effectLst/>
                <a:uLnTx/>
                <a:uFillTx/>
                <a:latin typeface="+mn-ea"/>
                <a:ea typeface="+mn-ea"/>
                <a:cs typeface="Arial" panose="020B0604020202020204" pitchFamily="34" charset="0"/>
              </a:rPr>
              <a:t>半双工、全双工：</a:t>
            </a:r>
            <a:endParaRPr kumimoji="0" lang="en-US" altLang="zh-CN" sz="2000" b="0"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在全双工方式中，对数据的两个传输方向采用不同的通路，可以同时进行发送和接收数据。</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在半双工方式中，输入过程和输出过程使用同一通路，端口可以收发数据，但不能同时进行。</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单工方式：是最简单的一种通信方式。在这种方式下，系统只能单向传送数据，也就是说，系统一端作为发送端，另一端作为接收端。</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5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13</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normAutofit lnSpcReduction="1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hlinkClick r:id="rId3"/>
              </a:rPr>
              <a:t>CSMA/CD</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：带有</a:t>
            </a:r>
            <a:r>
              <a:rPr kumimoji="0" lang="zh-CN" altLang="en-US" sz="1200" b="0" i="0" u="none" strike="noStrike" kern="1200" cap="none" spc="0" normalizeH="0" baseline="0" noProof="0" dirty="0">
                <a:ln>
                  <a:noFill/>
                </a:ln>
                <a:solidFill>
                  <a:schemeClr val="tx1"/>
                </a:solidFill>
                <a:effectLst/>
                <a:uLnTx/>
                <a:uFillTx/>
                <a:latin typeface="+mn-lt"/>
                <a:ea typeface="+mn-ea"/>
                <a:cs typeface="+mn-cs"/>
                <a:hlinkClick r:id="rId4"/>
              </a:rPr>
              <a:t>冲突检测</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的</a:t>
            </a:r>
            <a:r>
              <a:rPr kumimoji="0" lang="zh-CN" altLang="en-US" sz="1200" b="0" i="0" u="none" strike="noStrike" kern="1200" cap="none" spc="0" normalizeH="0" baseline="0" noProof="0" dirty="0">
                <a:ln>
                  <a:noFill/>
                </a:ln>
                <a:solidFill>
                  <a:schemeClr val="tx1"/>
                </a:solidFill>
                <a:effectLst/>
                <a:uLnTx/>
                <a:uFillTx/>
                <a:latin typeface="+mn-lt"/>
                <a:ea typeface="+mn-ea"/>
                <a:cs typeface="+mn-cs"/>
                <a:hlinkClick r:id="rId5"/>
              </a:rPr>
              <a:t>载波监听多路访问</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，可以检测冲突，但无法“避免”</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CSMA/CA</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：带有冲突避免的载波监听多路访问，发送包的同时不能检测到信道上有无冲突，只能尽量“避免”；</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两者的传输介质不同</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,CSMA/CD</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用于总线式</a:t>
            </a:r>
            <a:r>
              <a:rPr kumimoji="0" lang="zh-CN" altLang="en-US" sz="1200" b="0" i="0" u="none" strike="noStrike" kern="1200" cap="none" spc="0" normalizeH="0" baseline="0" noProof="0" dirty="0">
                <a:ln>
                  <a:noFill/>
                </a:ln>
                <a:solidFill>
                  <a:schemeClr val="tx1"/>
                </a:solidFill>
                <a:effectLst/>
                <a:uLnTx/>
                <a:uFillTx/>
                <a:latin typeface="+mn-lt"/>
                <a:ea typeface="+mn-ea"/>
                <a:cs typeface="+mn-cs"/>
                <a:hlinkClick r:id="rId6"/>
              </a:rPr>
              <a:t>以太网</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而</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CSMA/CA</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则用于</a:t>
            </a:r>
            <a:r>
              <a:rPr kumimoji="0" lang="zh-CN" altLang="en-US" sz="1200" b="0" i="0" u="none" strike="noStrike" kern="1200" cap="none" spc="0" normalizeH="0" baseline="0" noProof="0" dirty="0">
                <a:ln>
                  <a:noFill/>
                </a:ln>
                <a:solidFill>
                  <a:schemeClr val="tx1"/>
                </a:solidFill>
                <a:effectLst/>
                <a:uLnTx/>
                <a:uFillTx/>
                <a:latin typeface="+mn-lt"/>
                <a:ea typeface="+mn-ea"/>
                <a:cs typeface="+mn-cs"/>
                <a:hlinkClick r:id="rId7"/>
              </a:rPr>
              <a:t>无线局域网</a:t>
            </a:r>
            <a:r>
              <a:rPr kumimoji="0" lang="en-US" altLang="zh-CN" sz="1200" b="0" i="0" u="none" strike="noStrike" kern="1200" cap="none" spc="0" normalizeH="0" baseline="0" noProof="0" dirty="0">
                <a:ln>
                  <a:noFill/>
                </a:ln>
                <a:solidFill>
                  <a:schemeClr val="tx1"/>
                </a:solidFill>
                <a:effectLst/>
                <a:uLnTx/>
                <a:uFillTx/>
                <a:latin typeface="+mn-lt"/>
                <a:ea typeface="+mn-ea"/>
                <a:cs typeface="+mn-cs"/>
                <a:hlinkClick r:id="rId8"/>
              </a:rPr>
              <a:t>802.11a</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/b/g/n</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等等；</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mn-ea"/>
                <a:cs typeface="+mn-cs"/>
              </a:rPr>
              <a:t>2.</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检测方式不同</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,CSMA/CD</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通过电缆中电压的变化来检测，当数据发生碰撞时，电缆中的电压就会随着发生变化；而</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CSMA/CA</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采用能量检测</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(ED)</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、载波检测</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(CS)</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和能量载波混合检测三种检测信道空闲的方式；</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mn-lt"/>
                <a:ea typeface="+mn-ea"/>
                <a:cs typeface="+mn-cs"/>
              </a:rPr>
              <a:t>FDMA</a:t>
            </a:r>
            <a:r>
              <a:rPr kumimoji="0" lang="zh-CN" altLang="en-US" sz="1200" b="1" i="0" u="none" strike="noStrike" kern="1200" cap="none" spc="0" normalizeH="0" baseline="0" noProof="0" dirty="0">
                <a:ln>
                  <a:noFill/>
                </a:ln>
                <a:solidFill>
                  <a:schemeClr val="tx1"/>
                </a:solidFill>
                <a:effectLst/>
                <a:uLnTx/>
                <a:uFillTx/>
                <a:latin typeface="+mn-lt"/>
                <a:ea typeface="+mn-ea"/>
                <a:cs typeface="+mn-cs"/>
              </a:rPr>
              <a:t>、</a:t>
            </a:r>
            <a:r>
              <a:rPr kumimoji="0" lang="en-US" altLang="zh-CN" sz="1200" b="1" i="0" u="none" strike="noStrike" kern="1200" cap="none" spc="0" normalizeH="0" baseline="0" noProof="0" dirty="0">
                <a:ln>
                  <a:noFill/>
                </a:ln>
                <a:solidFill>
                  <a:schemeClr val="tx1"/>
                </a:solidFill>
                <a:effectLst/>
                <a:uLnTx/>
                <a:uFillTx/>
                <a:latin typeface="+mn-lt"/>
                <a:ea typeface="+mn-ea"/>
                <a:cs typeface="+mn-cs"/>
              </a:rPr>
              <a:t>TDMA</a:t>
            </a:r>
            <a:r>
              <a:rPr kumimoji="0" lang="zh-CN" altLang="en-US" sz="1200" b="1" i="0" u="none" strike="noStrike" kern="1200" cap="none" spc="0" normalizeH="0" baseline="0" noProof="0" dirty="0">
                <a:ln>
                  <a:noFill/>
                </a:ln>
                <a:solidFill>
                  <a:schemeClr val="tx1"/>
                </a:solidFill>
                <a:effectLst/>
                <a:uLnTx/>
                <a:uFillTx/>
                <a:latin typeface="+mn-lt"/>
                <a:ea typeface="+mn-ea"/>
                <a:cs typeface="+mn-cs"/>
              </a:rPr>
              <a:t>和</a:t>
            </a:r>
            <a:r>
              <a:rPr kumimoji="0" lang="en-US" altLang="zh-CN" sz="1200" b="1" i="0" u="none" strike="noStrike" kern="1200" cap="none" spc="0" normalizeH="0" baseline="0" noProof="0" dirty="0">
                <a:ln>
                  <a:noFill/>
                </a:ln>
                <a:solidFill>
                  <a:schemeClr val="tx1"/>
                </a:solidFill>
                <a:effectLst/>
                <a:uLnTx/>
                <a:uFillTx/>
                <a:latin typeface="+mn-lt"/>
                <a:ea typeface="+mn-ea"/>
                <a:cs typeface="+mn-cs"/>
              </a:rPr>
              <a:t>CDMA</a:t>
            </a:r>
            <a:r>
              <a:rPr kumimoji="0" lang="zh-CN" altLang="en-US" sz="1200" b="1" i="0" u="none" strike="noStrike" kern="1200" cap="none" spc="0" normalizeH="0" baseline="0" noProof="0" dirty="0">
                <a:ln>
                  <a:noFill/>
                </a:ln>
                <a:solidFill>
                  <a:schemeClr val="tx1"/>
                </a:solidFill>
                <a:effectLst/>
                <a:uLnTx/>
                <a:uFillTx/>
                <a:latin typeface="+mn-lt"/>
                <a:ea typeface="+mn-ea"/>
                <a:cs typeface="+mn-cs"/>
              </a:rPr>
              <a:t>的区别</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br>
              <a:rPr kumimoji="0" lang="zh-CN" altLang="en-US" sz="1200" b="0" i="0" u="none" strike="noStrike" kern="1200" cap="none" spc="0" normalizeH="0" baseline="0" noProof="0" dirty="0">
                <a:ln>
                  <a:noFill/>
                </a:ln>
                <a:solidFill>
                  <a:schemeClr val="tx1"/>
                </a:solidFill>
                <a:effectLst/>
                <a:uLnTx/>
                <a:uFillTx/>
                <a:latin typeface="+mn-lt"/>
                <a:ea typeface="+mn-ea"/>
                <a:cs typeface="+mn-cs"/>
              </a:rPr>
            </a:br>
            <a:r>
              <a:rPr kumimoji="0" lang="zh-CN" altLang="en-US" sz="1200" b="0" i="0" u="none" strike="noStrike" kern="1200" cap="none" spc="0" normalizeH="0" baseline="0" noProof="0" dirty="0">
                <a:ln>
                  <a:noFill/>
                </a:ln>
                <a:solidFill>
                  <a:schemeClr val="tx1"/>
                </a:solidFill>
                <a:effectLst/>
                <a:uLnTx/>
                <a:uFillTx/>
                <a:latin typeface="+mn-lt"/>
                <a:ea typeface="+mn-ea"/>
                <a:cs typeface="+mn-cs"/>
              </a:rPr>
              <a:t>　　频分多址</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(FDMA)</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是采用调频的多址技术。业务信道在不同的频段分配给不同的用户。如</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TACS</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系统、</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AMPS</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系统等。</a:t>
            </a:r>
          </a:p>
          <a:p>
            <a:pPr marL="0" marR="0" lvl="0" indent="0" algn="l" defTabSz="914400" rtl="0" eaLnBrk="0" fontAlgn="base" latinLnBrk="0" hangingPunct="0">
              <a:lnSpc>
                <a:spcPct val="100000"/>
              </a:lnSpc>
              <a:spcBef>
                <a:spcPct val="30000"/>
              </a:spcBef>
              <a:spcAft>
                <a:spcPct val="0"/>
              </a:spcAft>
              <a:buClrTx/>
              <a:buSzTx/>
              <a:buFontTx/>
              <a:buNone/>
              <a:defRPr/>
            </a:pPr>
            <a:br>
              <a:rPr kumimoji="0" lang="zh-CN" altLang="en-US" sz="1200" b="0" i="0" u="none" strike="noStrike" kern="1200" cap="none" spc="0" normalizeH="0" baseline="0" noProof="0" dirty="0">
                <a:ln>
                  <a:noFill/>
                </a:ln>
                <a:solidFill>
                  <a:schemeClr val="tx1"/>
                </a:solidFill>
                <a:effectLst/>
                <a:uLnTx/>
                <a:uFillTx/>
                <a:latin typeface="+mn-lt"/>
                <a:ea typeface="+mn-ea"/>
                <a:cs typeface="+mn-cs"/>
              </a:rPr>
            </a:br>
            <a:r>
              <a:rPr kumimoji="0" lang="zh-CN" altLang="en-US" sz="1200" b="0" i="0" u="none" strike="noStrike" kern="1200" cap="none" spc="0" normalizeH="0" baseline="0" noProof="0" dirty="0">
                <a:ln>
                  <a:noFill/>
                </a:ln>
                <a:solidFill>
                  <a:schemeClr val="tx1"/>
                </a:solidFill>
                <a:effectLst/>
                <a:uLnTx/>
                <a:uFillTx/>
                <a:latin typeface="+mn-lt"/>
                <a:ea typeface="+mn-ea"/>
                <a:cs typeface="+mn-cs"/>
              </a:rPr>
              <a:t>　　时分多址</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(TDMA)</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是采用时分的多址技术。业务信道在不同的时间分配给不同的用户。如</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GSM</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DAMPS</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等。</a:t>
            </a:r>
          </a:p>
          <a:p>
            <a:pPr marL="0" marR="0" lvl="0" indent="0" algn="l" defTabSz="914400" rtl="0" eaLnBrk="0" fontAlgn="base" latinLnBrk="0" hangingPunct="0">
              <a:lnSpc>
                <a:spcPct val="100000"/>
              </a:lnSpc>
              <a:spcBef>
                <a:spcPct val="30000"/>
              </a:spcBef>
              <a:spcAft>
                <a:spcPct val="0"/>
              </a:spcAft>
              <a:buClrTx/>
              <a:buSzTx/>
              <a:buFontTx/>
              <a:buNone/>
              <a:defRPr/>
            </a:pPr>
            <a:br>
              <a:rPr kumimoji="0" lang="zh-CN" altLang="en-US" sz="1200" b="0" i="0" u="none" strike="noStrike" kern="1200" cap="none" spc="0" normalizeH="0" baseline="0" noProof="0" dirty="0">
                <a:ln>
                  <a:noFill/>
                </a:ln>
                <a:solidFill>
                  <a:schemeClr val="tx1"/>
                </a:solidFill>
                <a:effectLst/>
                <a:uLnTx/>
                <a:uFillTx/>
                <a:latin typeface="+mn-lt"/>
                <a:ea typeface="+mn-ea"/>
                <a:cs typeface="+mn-cs"/>
              </a:rPr>
            </a:br>
            <a:r>
              <a:rPr kumimoji="0" lang="zh-CN" altLang="en-US" sz="12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CDMA(</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码分多址</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是采用扩频的码分多址技术。所有用户在同一时间、同一频段上，根据不同的编码获得业务信道。</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665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14</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a:solidFill>
              <a:srgbClr val="000000">
                <a:alpha val="100000"/>
              </a:srgbClr>
            </a:solidFill>
            <a:miter lim="800000"/>
          </a:ln>
        </p:spPr>
      </p:sp>
      <p:sp>
        <p:nvSpPr>
          <p:cNvPr id="6758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15</a:t>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nchorCtr="0"/>
          <a:lstStyle/>
          <a:p>
            <a:pPr lvl="0"/>
            <a:r>
              <a:rPr lang="en-US" altLang="zh-CN" dirty="0">
                <a:ea typeface="宋体" panose="02010600030101010101" pitchFamily="2" charset="-122"/>
              </a:rPr>
              <a:t>CSMA/CD</a:t>
            </a:r>
            <a:r>
              <a:rPr lang="zh-CN" altLang="en-US" dirty="0">
                <a:ea typeface="宋体" panose="02010600030101010101" pitchFamily="2" charset="-122"/>
              </a:rPr>
              <a:t>应用在 </a:t>
            </a:r>
            <a:r>
              <a:rPr lang="en-US" altLang="zh-CN" dirty="0">
                <a:ea typeface="宋体" panose="02010600030101010101" pitchFamily="2" charset="-122"/>
              </a:rPr>
              <a:t>OSI </a:t>
            </a:r>
            <a:r>
              <a:rPr lang="zh-CN" altLang="en-US" dirty="0">
                <a:ea typeface="宋体" panose="02010600030101010101" pitchFamily="2" charset="-122"/>
              </a:rPr>
              <a:t>的第二层</a:t>
            </a:r>
            <a:r>
              <a:rPr lang="zh-CN" altLang="en-US" dirty="0">
                <a:ea typeface="宋体" panose="02010600030101010101" pitchFamily="2" charset="-122"/>
                <a:hlinkClick r:id="rId3"/>
              </a:rPr>
              <a:t>数据链路层</a:t>
            </a:r>
            <a:endParaRPr lang="zh-CN" altLang="en-US" dirty="0">
              <a:ea typeface="宋体" panose="02010600030101010101" pitchFamily="2" charset="-122"/>
            </a:endParaRPr>
          </a:p>
          <a:p>
            <a:pPr lvl="0"/>
            <a:r>
              <a:rPr lang="zh-CN" altLang="en-US" dirty="0">
                <a:ea typeface="宋体" panose="02010600030101010101" pitchFamily="2" charset="-122"/>
              </a:rPr>
              <a:t>它的工作原理是</a:t>
            </a:r>
            <a:r>
              <a:rPr lang="en-US" altLang="zh-CN" dirty="0">
                <a:ea typeface="宋体" panose="02010600030101010101" pitchFamily="2" charset="-122"/>
              </a:rPr>
              <a:t>: </a:t>
            </a:r>
            <a:r>
              <a:rPr lang="zh-CN" altLang="en-US" dirty="0">
                <a:ea typeface="宋体" panose="02010600030101010101" pitchFamily="2" charset="-122"/>
              </a:rPr>
              <a:t>发送数据前 先侦听信道是否空闲 </a:t>
            </a:r>
            <a:r>
              <a:rPr lang="en-US" altLang="zh-CN" dirty="0">
                <a:ea typeface="宋体" panose="02010600030101010101" pitchFamily="2" charset="-122"/>
              </a:rPr>
              <a:t>,</a:t>
            </a:r>
            <a:r>
              <a:rPr lang="zh-CN" altLang="en-US" dirty="0">
                <a:ea typeface="宋体" panose="02010600030101010101" pitchFamily="2" charset="-122"/>
              </a:rPr>
              <a:t>若空闲，则立即发送数据。若信道忙碌，则等待一段时间至信道中的信息传输结束后再发送数据；若在上一段信息发送结束后，同时有两个或两个以上的节点都提出发送请求，则判定为冲突。若侦听到冲突</a:t>
            </a:r>
            <a:r>
              <a:rPr lang="en-US" altLang="zh-CN" dirty="0">
                <a:ea typeface="宋体" panose="02010600030101010101" pitchFamily="2" charset="-122"/>
              </a:rPr>
              <a:t>,</a:t>
            </a:r>
            <a:r>
              <a:rPr lang="zh-CN" altLang="en-US" dirty="0">
                <a:ea typeface="宋体" panose="02010600030101010101" pitchFamily="2" charset="-122"/>
              </a:rPr>
              <a:t>则立即停止发送数据，等待一段随机时间</a:t>
            </a:r>
            <a:r>
              <a:rPr lang="en-US" altLang="zh-CN" dirty="0">
                <a:ea typeface="宋体" panose="02010600030101010101" pitchFamily="2" charset="-122"/>
              </a:rPr>
              <a:t>,</a:t>
            </a:r>
            <a:r>
              <a:rPr lang="zh-CN" altLang="en-US" dirty="0">
                <a:ea typeface="宋体" panose="02010600030101010101" pitchFamily="2" charset="-122"/>
              </a:rPr>
              <a:t>再重新尝试。</a:t>
            </a:r>
          </a:p>
          <a:p>
            <a:pPr lvl="0"/>
            <a:r>
              <a:rPr lang="zh-CN" altLang="en-US" dirty="0">
                <a:ea typeface="宋体" panose="02010600030101010101" pitchFamily="2" charset="-122"/>
              </a:rPr>
              <a:t>其原理简单总结为：先听后发，边发边听，冲突停发，随机延迟后重发</a:t>
            </a:r>
          </a:p>
          <a:p>
            <a:pPr lvl="0"/>
            <a:r>
              <a:rPr lang="en-US" altLang="zh-CN" dirty="0">
                <a:ea typeface="宋体" panose="02010600030101010101" pitchFamily="2" charset="-122"/>
              </a:rPr>
              <a:t>CSMA/CD</a:t>
            </a:r>
            <a:r>
              <a:rPr lang="zh-CN" altLang="en-US" dirty="0">
                <a:ea typeface="宋体" panose="02010600030101010101" pitchFamily="2" charset="-122"/>
              </a:rPr>
              <a:t>采用</a:t>
            </a:r>
            <a:r>
              <a:rPr lang="en-US" altLang="zh-CN" dirty="0">
                <a:ea typeface="宋体" panose="02010600030101010101" pitchFamily="2" charset="-122"/>
                <a:hlinkClick r:id="rId4"/>
              </a:rPr>
              <a:t>IEEE 802.3</a:t>
            </a:r>
            <a:r>
              <a:rPr lang="zh-CN" altLang="en-US" dirty="0">
                <a:ea typeface="宋体" panose="02010600030101010101" pitchFamily="2" charset="-122"/>
              </a:rPr>
              <a:t>标准。</a:t>
            </a:r>
          </a:p>
          <a:p>
            <a:pPr lvl="0"/>
            <a:r>
              <a:rPr lang="zh-CN" altLang="en-US" dirty="0">
                <a:ea typeface="宋体" panose="02010600030101010101" pitchFamily="2" charset="-122"/>
              </a:rPr>
              <a:t>它的主要目的是：提供寻址和媒体存取的控制方式，使得不同设备或网络上的</a:t>
            </a:r>
            <a:r>
              <a:rPr lang="zh-CN" altLang="en-US" dirty="0">
                <a:ea typeface="宋体" panose="02010600030101010101" pitchFamily="2" charset="-122"/>
                <a:hlinkClick r:id="rId5"/>
              </a:rPr>
              <a:t>节点</a:t>
            </a:r>
            <a:r>
              <a:rPr lang="zh-CN" altLang="en-US" dirty="0">
                <a:ea typeface="宋体" panose="02010600030101010101" pitchFamily="2" charset="-122"/>
              </a:rPr>
              <a:t>可以在多点的网络上通信而不相互冲突。</a:t>
            </a:r>
          </a:p>
          <a:p>
            <a:pPr lvl="0"/>
            <a:r>
              <a:rPr lang="zh-CN" altLang="en-US" dirty="0">
                <a:ea typeface="宋体" panose="02010600030101010101" pitchFamily="2" charset="-122"/>
              </a:rPr>
              <a:t>有人将</a:t>
            </a:r>
            <a:r>
              <a:rPr lang="en-US" altLang="zh-CN" dirty="0">
                <a:ea typeface="宋体" panose="02010600030101010101" pitchFamily="2" charset="-122"/>
              </a:rPr>
              <a:t>CSMA/CD</a:t>
            </a:r>
            <a:r>
              <a:rPr lang="zh-CN" altLang="en-US" dirty="0">
                <a:ea typeface="宋体" panose="02010600030101010101" pitchFamily="2" charset="-122"/>
              </a:rPr>
              <a:t>的工作过程形象的比喻成很多人在一间黑屋子中举行讨论会，参加会议的人都是只能听到其他人的声音。每个人在说话前必须先倾听，只有等会场安静下来后，他才能够发言。人们将发言前监听以确定是否已有人在发言的动作称为</a:t>
            </a:r>
            <a:r>
              <a:rPr lang="en-US" altLang="zh-CN" dirty="0">
                <a:ea typeface="宋体" panose="02010600030101010101" pitchFamily="2" charset="-122"/>
              </a:rPr>
              <a:t>"</a:t>
            </a:r>
            <a:r>
              <a:rPr lang="zh-CN" altLang="en-US" dirty="0">
                <a:ea typeface="宋体" panose="02010600030101010101" pitchFamily="2" charset="-122"/>
              </a:rPr>
              <a:t>载波监听</a:t>
            </a:r>
            <a:r>
              <a:rPr lang="en-US" altLang="zh-CN" dirty="0">
                <a:ea typeface="宋体" panose="02010600030101010101" pitchFamily="2" charset="-122"/>
              </a:rPr>
              <a:t>"</a:t>
            </a:r>
            <a:r>
              <a:rPr lang="zh-CN" altLang="en-US" dirty="0">
                <a:ea typeface="宋体" panose="02010600030101010101" pitchFamily="2" charset="-122"/>
              </a:rPr>
              <a:t>；将在会场安静的情况下每人都有平等机会讲话成为“多路访问”；如果有两人或两人以上同时说话，大家就无法听清其中任何一人的发言，这种情况称为发生“冲突”。发言人在发言过程中要及时发现是否发生冲突，这个动作称为“</a:t>
            </a:r>
            <a:r>
              <a:rPr lang="zh-CN" altLang="en-US" dirty="0">
                <a:ea typeface="宋体" panose="02010600030101010101" pitchFamily="2" charset="-122"/>
                <a:hlinkClick r:id="rId6"/>
              </a:rPr>
              <a:t>冲突检测</a:t>
            </a:r>
            <a:r>
              <a:rPr lang="zh-CN" altLang="en-US" dirty="0">
                <a:ea typeface="宋体" panose="02010600030101010101" pitchFamily="2" charset="-122"/>
              </a:rPr>
              <a:t>”。如果发言人发现冲突已经发生，这时他需要停止讲话，然后随机后退延迟，再次重复上述过程，直至讲话成功。如果失败次数太多，他也许就放弃这次发言的想法。通常尝试</a:t>
            </a:r>
            <a:r>
              <a:rPr lang="en-US" altLang="zh-CN" dirty="0">
                <a:ea typeface="宋体" panose="02010600030101010101" pitchFamily="2" charset="-122"/>
              </a:rPr>
              <a:t>16</a:t>
            </a:r>
            <a:r>
              <a:rPr lang="zh-CN" altLang="en-US" dirty="0">
                <a:ea typeface="宋体" panose="02010600030101010101" pitchFamily="2" charset="-122"/>
              </a:rPr>
              <a:t>次后放弃。</a:t>
            </a:r>
          </a:p>
          <a:p>
            <a:pPr lvl="0"/>
            <a:endParaRPr lang="zh-CN" altLang="en-US" dirty="0">
              <a:ea typeface="宋体" panose="02010600030101010101" pitchFamily="2" charset="-122"/>
            </a:endParaRPr>
          </a:p>
        </p:txBody>
      </p:sp>
      <p:sp>
        <p:nvSpPr>
          <p:cNvPr id="686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16</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a:solidFill>
              <a:srgbClr val="000000">
                <a:alpha val="100000"/>
              </a:srgbClr>
            </a:solidFill>
            <a:miter lim="800000"/>
          </a:ln>
        </p:spPr>
      </p:sp>
      <p:sp>
        <p:nvSpPr>
          <p:cNvPr id="69635" name="备注占位符 2"/>
          <p:cNvSpPr>
            <a:spLocks noGrp="1"/>
          </p:cNvSpPr>
          <p:nvPr>
            <p:ph type="body" idx="1"/>
          </p:nvPr>
        </p:nvSpPr>
        <p:spPr>
          <a:noFill/>
          <a:ln>
            <a:noFill/>
          </a:ln>
        </p:spPr>
        <p:txBody>
          <a:bodyPr wrap="square" lIns="91440" tIns="45720" rIns="91440" bIns="45720" anchor="t" anchorCtr="0"/>
          <a:lstStyle/>
          <a:p>
            <a:pPr lvl="0"/>
            <a:r>
              <a:rPr lang="en-US" altLang="zh-CN" dirty="0">
                <a:ea typeface="宋体" panose="02010600030101010101" pitchFamily="2" charset="-122"/>
              </a:rPr>
              <a:t>CSMA/CD</a:t>
            </a:r>
            <a:r>
              <a:rPr lang="zh-CN" altLang="en-US" dirty="0">
                <a:ea typeface="宋体" panose="02010600030101010101" pitchFamily="2" charset="-122"/>
                <a:hlinkClick r:id="rId3"/>
              </a:rPr>
              <a:t>媒体访问控制</a:t>
            </a:r>
            <a:r>
              <a:rPr lang="zh-CN" altLang="en-US" dirty="0">
                <a:ea typeface="宋体" panose="02010600030101010101" pitchFamily="2" charset="-122"/>
              </a:rPr>
              <a:t>方法的工作原理，可以概括如下：</a:t>
            </a:r>
          </a:p>
          <a:p>
            <a:pPr lvl="0"/>
            <a:r>
              <a:rPr lang="zh-CN" altLang="en-US" dirty="0">
                <a:ea typeface="宋体" panose="02010600030101010101" pitchFamily="2" charset="-122"/>
              </a:rPr>
              <a:t>先听后说，边听边说；</a:t>
            </a:r>
          </a:p>
          <a:p>
            <a:pPr lvl="0"/>
            <a:r>
              <a:rPr lang="zh-CN" altLang="en-US" dirty="0">
                <a:ea typeface="宋体" panose="02010600030101010101" pitchFamily="2" charset="-122"/>
              </a:rPr>
              <a:t>一旦冲突，立即停说；</a:t>
            </a:r>
          </a:p>
          <a:p>
            <a:pPr lvl="0"/>
            <a:r>
              <a:rPr lang="zh-CN" altLang="en-US" dirty="0">
                <a:ea typeface="宋体" panose="02010600030101010101" pitchFamily="2" charset="-122"/>
              </a:rPr>
              <a:t>等待时机，然后再说；</a:t>
            </a:r>
          </a:p>
          <a:p>
            <a:pPr lvl="0"/>
            <a:r>
              <a:rPr lang="zh-CN" altLang="en-US" dirty="0">
                <a:ea typeface="宋体" panose="02010600030101010101" pitchFamily="2" charset="-122"/>
              </a:rPr>
              <a:t>注：“听”，即监听、检测之意；“说”，即发送数据之意。</a:t>
            </a:r>
          </a:p>
          <a:p>
            <a:pPr lvl="0"/>
            <a:r>
              <a:rPr lang="zh-CN" altLang="en-US" dirty="0">
                <a:ea typeface="宋体" panose="02010600030101010101" pitchFamily="2" charset="-122"/>
              </a:rPr>
              <a:t>上面几句话意思是在发送数据前，先监听总线是否空闲。若总线忙，则不发送。若总线空闲，则把准备好的数据发送到总线上。在发送数据的过程中，工作站边发送边检测总线，是否自己发送的数据有冲突。若无冲突则继续发送直到发完全部数据；若有冲突，则立即停止发送数据，但是要发送一个加强冲突的</a:t>
            </a:r>
            <a:r>
              <a:rPr lang="en-US" altLang="zh-CN" dirty="0">
                <a:ea typeface="宋体" panose="02010600030101010101" pitchFamily="2" charset="-122"/>
              </a:rPr>
              <a:t>JAM</a:t>
            </a:r>
            <a:r>
              <a:rPr lang="zh-CN" altLang="en-US" dirty="0">
                <a:ea typeface="宋体" panose="02010600030101010101" pitchFamily="2" charset="-122"/>
              </a:rPr>
              <a:t>信号，以便使网络上所有工作站都知道网上发生了冲突，然后，等待一个预定的随机时间，且在总线为空闲时，再重新发送未发完的数据。</a:t>
            </a:r>
          </a:p>
          <a:p>
            <a:pPr lvl="0"/>
            <a:endParaRPr lang="zh-CN" altLang="en-US" dirty="0">
              <a:ea typeface="宋体" panose="02010600030101010101" pitchFamily="2" charset="-122"/>
            </a:endParaRPr>
          </a:p>
        </p:txBody>
      </p:sp>
      <p:sp>
        <p:nvSpPr>
          <p:cNvPr id="69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17</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a:solidFill>
              <a:srgbClr val="000000">
                <a:alpha val="100000"/>
              </a:srgbClr>
            </a:solidFill>
            <a:miter lim="800000"/>
          </a:ln>
        </p:spPr>
      </p:sp>
      <p:sp>
        <p:nvSpPr>
          <p:cNvPr id="70659" name="备注占位符 2"/>
          <p:cNvSpPr>
            <a:spLocks noGrp="1"/>
          </p:cNvSpPr>
          <p:nvPr>
            <p:ph type="body" idx="1"/>
          </p:nvPr>
        </p:nvSpPr>
        <p:spPr>
          <a:noFill/>
          <a:ln>
            <a:noFill/>
          </a:ln>
        </p:spPr>
        <p:txBody>
          <a:bodyPr wrap="square" lIns="91440" tIns="45720" rIns="91440" bIns="45720" anchor="t" anchorCtr="0"/>
          <a:lstStyle/>
          <a:p>
            <a:pPr lvl="0"/>
            <a:r>
              <a:rPr lang="zh-CN" altLang="en-US" dirty="0">
                <a:ea typeface="宋体" panose="02010600030101010101" pitchFamily="2" charset="-122"/>
              </a:rPr>
              <a:t>自动协商就是一种在两台</a:t>
            </a:r>
            <a:r>
              <a:rPr lang="zh-CN" altLang="en-US" dirty="0">
                <a:ea typeface="宋体" panose="02010600030101010101" pitchFamily="2" charset="-122"/>
                <a:hlinkClick r:id="rId3"/>
              </a:rPr>
              <a:t>设备间</a:t>
            </a:r>
            <a:r>
              <a:rPr lang="zh-CN" altLang="en-US" dirty="0">
                <a:ea typeface="宋体" panose="02010600030101010101" pitchFamily="2" charset="-122"/>
              </a:rPr>
              <a:t>达到可能的最大传输速率的方式。它允许设备用一种方式“讨论”可能的传输速率，然后选择双方可接受的最佳速率。它们使用叫做快速链路脉冲的</a:t>
            </a:r>
            <a:r>
              <a:rPr lang="en-US" altLang="zh-CN" dirty="0">
                <a:ea typeface="宋体" panose="02010600030101010101" pitchFamily="2" charset="-122"/>
              </a:rPr>
              <a:t>FLP</a:t>
            </a:r>
            <a:r>
              <a:rPr lang="zh-CN" altLang="en-US" dirty="0">
                <a:ea typeface="宋体" panose="02010600030101010101" pitchFamily="2" charset="-122"/>
              </a:rPr>
              <a:t>交换各自传输能力的通告。</a:t>
            </a:r>
            <a:r>
              <a:rPr lang="en-US" altLang="zh-CN" dirty="0">
                <a:ea typeface="宋体" panose="02010600030101010101" pitchFamily="2" charset="-122"/>
              </a:rPr>
              <a:t>FLP</a:t>
            </a:r>
            <a:r>
              <a:rPr lang="zh-CN" altLang="en-US" dirty="0">
                <a:ea typeface="宋体" panose="02010600030101010101" pitchFamily="2" charset="-122"/>
              </a:rPr>
              <a:t>可以让对端知道源端的传输能力是怎样的。当交换</a:t>
            </a:r>
            <a:r>
              <a:rPr lang="en-US" altLang="zh-CN" dirty="0">
                <a:ea typeface="宋体" panose="02010600030101010101" pitchFamily="2" charset="-122"/>
              </a:rPr>
              <a:t>FLP</a:t>
            </a:r>
            <a:r>
              <a:rPr lang="zh-CN" altLang="en-US" dirty="0">
                <a:ea typeface="宋体" panose="02010600030101010101" pitchFamily="2" charset="-122"/>
              </a:rPr>
              <a:t>时，两个站点根据以下从高到低的优先级侦测双方共有的最佳方式。</a:t>
            </a:r>
          </a:p>
          <a:p>
            <a:pPr lvl="0"/>
            <a:r>
              <a:rPr lang="en-US" altLang="zh-CN" dirty="0">
                <a:ea typeface="宋体" panose="02010600030101010101" pitchFamily="2" charset="-122"/>
              </a:rPr>
              <a:t>1000BASE-T</a:t>
            </a:r>
            <a:r>
              <a:rPr lang="zh-CN" altLang="en-US" dirty="0">
                <a:ea typeface="宋体" panose="02010600030101010101" pitchFamily="2" charset="-122"/>
              </a:rPr>
              <a:t>全双工</a:t>
            </a:r>
          </a:p>
          <a:p>
            <a:pPr lvl="0"/>
            <a:r>
              <a:rPr lang="en-US" altLang="zh-CN" dirty="0">
                <a:ea typeface="宋体" panose="02010600030101010101" pitchFamily="2" charset="-122"/>
              </a:rPr>
              <a:t>1000BASE-T</a:t>
            </a:r>
          </a:p>
          <a:p>
            <a:pPr lvl="0"/>
            <a:r>
              <a:rPr lang="en-US" altLang="zh-CN" dirty="0">
                <a:ea typeface="宋体" panose="02010600030101010101" pitchFamily="2" charset="-122"/>
              </a:rPr>
              <a:t>100BASE-T2 </a:t>
            </a:r>
            <a:r>
              <a:rPr lang="zh-CN" altLang="en-US" dirty="0">
                <a:ea typeface="宋体" panose="02010600030101010101" pitchFamily="2" charset="-122"/>
              </a:rPr>
              <a:t>全双工</a:t>
            </a:r>
          </a:p>
          <a:p>
            <a:pPr lvl="0"/>
            <a:r>
              <a:rPr lang="en-US" altLang="zh-CN" dirty="0">
                <a:ea typeface="宋体" panose="02010600030101010101" pitchFamily="2" charset="-122"/>
              </a:rPr>
              <a:t>100BASE-TX </a:t>
            </a:r>
            <a:r>
              <a:rPr lang="zh-CN" altLang="en-US" dirty="0">
                <a:ea typeface="宋体" panose="02010600030101010101" pitchFamily="2" charset="-122"/>
              </a:rPr>
              <a:t>全双工</a:t>
            </a:r>
          </a:p>
          <a:p>
            <a:pPr lvl="0"/>
            <a:r>
              <a:rPr lang="en-US" altLang="zh-CN" dirty="0">
                <a:ea typeface="宋体" panose="02010600030101010101" pitchFamily="2" charset="-122"/>
              </a:rPr>
              <a:t>100BASE-T2</a:t>
            </a:r>
          </a:p>
          <a:p>
            <a:pPr lvl="0"/>
            <a:r>
              <a:rPr lang="en-US" altLang="zh-CN" dirty="0">
                <a:ea typeface="宋体" panose="02010600030101010101" pitchFamily="2" charset="-122"/>
              </a:rPr>
              <a:t>100BASE-T4</a:t>
            </a:r>
          </a:p>
          <a:p>
            <a:pPr lvl="0"/>
            <a:r>
              <a:rPr lang="en-US" altLang="zh-CN" dirty="0">
                <a:ea typeface="宋体" panose="02010600030101010101" pitchFamily="2" charset="-122"/>
              </a:rPr>
              <a:t>100BASE-TX</a:t>
            </a:r>
          </a:p>
          <a:p>
            <a:pPr lvl="0"/>
            <a:r>
              <a:rPr lang="en-US" altLang="zh-CN" dirty="0">
                <a:ea typeface="宋体" panose="02010600030101010101" pitchFamily="2" charset="-122"/>
              </a:rPr>
              <a:t>10BASE-T </a:t>
            </a:r>
            <a:r>
              <a:rPr lang="zh-CN" altLang="en-US" dirty="0">
                <a:ea typeface="宋体" panose="02010600030101010101" pitchFamily="2" charset="-122"/>
              </a:rPr>
              <a:t>全双工</a:t>
            </a:r>
          </a:p>
          <a:p>
            <a:pPr lvl="0"/>
            <a:r>
              <a:rPr lang="en-US" altLang="zh-CN" dirty="0">
                <a:ea typeface="宋体" panose="02010600030101010101" pitchFamily="2" charset="-122"/>
              </a:rPr>
              <a:t>10BASE-T</a:t>
            </a:r>
          </a:p>
          <a:p>
            <a:pPr lvl="0"/>
            <a:r>
              <a:rPr lang="zh-CN" altLang="en-US" dirty="0">
                <a:ea typeface="宋体" panose="02010600030101010101" pitchFamily="2" charset="-122"/>
              </a:rPr>
              <a:t>例如，</a:t>
            </a:r>
            <a:r>
              <a:rPr lang="en-US" altLang="zh-CN" dirty="0">
                <a:ea typeface="宋体" panose="02010600030101010101" pitchFamily="2" charset="-122"/>
              </a:rPr>
              <a:t>A</a:t>
            </a:r>
            <a:r>
              <a:rPr lang="zh-CN" altLang="en-US" dirty="0">
                <a:ea typeface="宋体" panose="02010600030101010101" pitchFamily="2" charset="-122"/>
              </a:rPr>
              <a:t>和</a:t>
            </a:r>
            <a:r>
              <a:rPr lang="en-US" altLang="zh-CN" dirty="0">
                <a:ea typeface="宋体" panose="02010600030101010101" pitchFamily="2" charset="-122"/>
              </a:rPr>
              <a:t>B</a:t>
            </a:r>
            <a:r>
              <a:rPr lang="zh-CN" altLang="en-US" dirty="0">
                <a:ea typeface="宋体" panose="02010600030101010101" pitchFamily="2" charset="-122"/>
              </a:rPr>
              <a:t>正在自动协商，并且</a:t>
            </a:r>
            <a:r>
              <a:rPr lang="en-US" altLang="zh-CN" dirty="0">
                <a:ea typeface="宋体" panose="02010600030101010101" pitchFamily="2" charset="-122"/>
              </a:rPr>
              <a:t>A</a:t>
            </a:r>
            <a:r>
              <a:rPr lang="zh-CN" altLang="en-US" dirty="0">
                <a:ea typeface="宋体" panose="02010600030101010101" pitchFamily="2" charset="-122"/>
              </a:rPr>
              <a:t>具有</a:t>
            </a:r>
            <a:r>
              <a:rPr lang="en-US" altLang="zh-CN" dirty="0">
                <a:ea typeface="宋体" panose="02010600030101010101" pitchFamily="2" charset="-122"/>
              </a:rPr>
              <a:t>10/100/1000</a:t>
            </a:r>
            <a:r>
              <a:rPr lang="zh-CN" altLang="en-US" dirty="0">
                <a:ea typeface="宋体" panose="02010600030101010101" pitchFamily="2" charset="-122"/>
              </a:rPr>
              <a:t>全半双工的能力，但是</a:t>
            </a:r>
            <a:r>
              <a:rPr lang="en-US" altLang="zh-CN" dirty="0">
                <a:ea typeface="宋体" panose="02010600030101010101" pitchFamily="2" charset="-122"/>
              </a:rPr>
              <a:t>B</a:t>
            </a:r>
            <a:r>
              <a:rPr lang="zh-CN" altLang="en-US" dirty="0">
                <a:ea typeface="宋体" panose="02010600030101010101" pitchFamily="2" charset="-122"/>
              </a:rPr>
              <a:t>只有</a:t>
            </a:r>
            <a:r>
              <a:rPr lang="en-US" altLang="zh-CN" dirty="0">
                <a:ea typeface="宋体" panose="02010600030101010101" pitchFamily="2" charset="-122"/>
              </a:rPr>
              <a:t>10/100</a:t>
            </a:r>
            <a:r>
              <a:rPr lang="zh-CN" altLang="en-US" dirty="0">
                <a:ea typeface="宋体" panose="02010600030101010101" pitchFamily="2" charset="-122"/>
              </a:rPr>
              <a:t>全半双工的能力，这样双方共有的最高链路能力为</a:t>
            </a:r>
            <a:r>
              <a:rPr lang="en-US" altLang="zh-CN" dirty="0">
                <a:ea typeface="宋体" panose="02010600030101010101" pitchFamily="2" charset="-122"/>
              </a:rPr>
              <a:t>100</a:t>
            </a:r>
            <a:r>
              <a:rPr lang="zh-CN" altLang="en-US" dirty="0">
                <a:ea typeface="宋体" panose="02010600030101010101" pitchFamily="2" charset="-122"/>
              </a:rPr>
              <a:t>，全双工。一旦双方进行自动协商，链路就会运行在双方能够支持的最佳能力下。</a:t>
            </a:r>
          </a:p>
          <a:p>
            <a:pPr lvl="0"/>
            <a:endParaRPr lang="zh-CN" altLang="en-US" dirty="0">
              <a:ea typeface="宋体" panose="02010600030101010101" pitchFamily="2" charset="-122"/>
            </a:endParaRPr>
          </a:p>
        </p:txBody>
      </p:sp>
      <p:sp>
        <p:nvSpPr>
          <p:cNvPr id="706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18</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normAutofit fontScale="77500" lnSpcReduction="20000"/>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2000" b="1" i="0" u="none" strike="noStrike" kern="1200" cap="none" spc="0" normalizeH="0" baseline="0" noProof="1">
                <a:ln>
                  <a:noFill/>
                </a:ln>
                <a:solidFill>
                  <a:srgbClr val="000000"/>
                </a:solidFill>
                <a:effectLst/>
                <a:uLnTx/>
                <a:uFillTx/>
                <a:latin typeface="+mn-ea"/>
                <a:ea typeface="+mn-ea"/>
                <a:cs typeface="Arial" panose="020B0604020202020204" pitchFamily="34" charset="0"/>
              </a:rPr>
              <a:t>自协商：</a:t>
            </a:r>
            <a:endParaRPr kumimoji="0" lang="en-US" altLang="zh-CN" sz="2000" b="1" i="0" u="none" strike="noStrike" kern="1200" cap="none" spc="0" normalizeH="0" baseline="0" noProof="1">
              <a:ln>
                <a:noFill/>
              </a:ln>
              <a:solidFill>
                <a:srgbClr val="000000"/>
              </a:solidFill>
              <a:effectLst/>
              <a:uLnTx/>
              <a:uFillTx/>
              <a:latin typeface="+mn-lt"/>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自协商功能允许一个网络设备能够将自己所支持的工作模式信息传达给网络上的对端，并接收对方可能传递过来的相应信息。对于两端处于自协商工作方式的设备，最终协商的结果是采用二者技术能力域中优先级低的网口提供的工作方式工作。协商级别一般为</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1000Mfull</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1000Mhalf</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100Mfull</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100Mhalf</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10Mfull</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10Mhalf</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t>
            </a:r>
          </a:p>
          <a:p>
            <a:pPr marL="0" marR="0" lvl="0" indent="0" algn="l" defTabSz="802005"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10BASE-T</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的以太网接口（它只支持</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10M</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，不支持自协商）在链路</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UP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之前会发送</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Link Test Pulse</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LTP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），该脉冲用以检测链路是否应该</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UP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；而</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100BASE-T</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以太网接口（它只支持</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100M</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，不支持自协商）在链路</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UP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之前会发送</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FAST ETHERNET IDLE</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流，用以检测链路是否应该</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UP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t>
            </a:r>
          </a:p>
          <a:p>
            <a:pPr marL="0" marR="0" lvl="0" indent="0" algn="l" defTabSz="802005"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支持自协商（</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Autonegotiation</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）的以太网接口则在链路</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UP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之前发送</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FLP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Fast Link Pulse</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FLP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实际上是一组</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LTP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和数据脉冲的组合，它们表明一种含义：例如我支持</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100M</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全双工。较旧的设备例如</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10BASE-T</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仍然将这些</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FLP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识别为</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LTP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，而自协商设备则能够识别</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FLP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的含义并通过交互这种握手信息来使链路成为最优配置。如果自协商设备看到有一般的</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LTP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（不是有特定含义的</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FLP</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）输入，它就将本端设置为</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10M</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半双工。如果自协商设备看到有</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FAST ETHERNET IDLE</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输入，它就将本端设置为</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100M</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半双工。以上所述的自协商机制只对</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10/100</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兆铜缆接口或千兆光</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电口有效，</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100BASE-FX</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不支持自协商。</a:t>
            </a:r>
          </a:p>
          <a:p>
            <a:pPr marL="0" marR="0" lvl="0" indent="0" algn="l" defTabSz="802005"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千兆自协商和</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10/100</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兆自协商使用同样的机制，</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1000BASE-LX</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和</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1000BASE-SX</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使用自协商机制来协商双工和流控。</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1000BASE-T</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设备的自协商还会包含附加域（例如是</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MASTER</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还是</a:t>
            </a:r>
            <a:r>
              <a:rPr kumimoji="0" lang="en-US" altLang="zh-CN"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SLAVE</a:t>
            </a:r>
            <a:r>
              <a:rPr kumimoji="0" lang="zh-CN" altLang="en-US" sz="1200" b="0" i="0" u="none" strike="noStrike" kern="1200" cap="none" spc="0" normalizeH="0" baseline="0" noProof="1">
                <a:ln>
                  <a:noFill/>
                </a:ln>
                <a:solidFill>
                  <a:srgbClr val="000000"/>
                </a:solidFill>
                <a:effectLst/>
                <a:uLnTx/>
                <a:uFillTx/>
                <a:latin typeface="+mn-ea"/>
                <a:ea typeface="+mn-ea"/>
                <a:cs typeface="Arial" panose="020B0604020202020204" pitchFamily="34" charset="0"/>
              </a:rPr>
              <a:t>）的协商。千兆设备几乎没有半双工的情况（虽然可以协商），所以很多双工的问题都不存在了。</a:t>
            </a:r>
            <a:endParaRPr kumimoji="0" lang="zh-CN" altLang="en-US" sz="1600" b="0"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16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19</a:t>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a:solidFill>
              <a:srgbClr val="000000">
                <a:alpha val="100000"/>
              </a:srgbClr>
            </a:solidFill>
            <a:miter lim="800000"/>
          </a:ln>
        </p:spPr>
      </p:sp>
      <p:sp>
        <p:nvSpPr>
          <p:cNvPr id="72707" name="备注占位符 2"/>
          <p:cNvSpPr>
            <a:spLocks noGrp="1"/>
          </p:cNvSpPr>
          <p:nvPr>
            <p:ph type="body" idx="1"/>
          </p:nvPr>
        </p:nvSpPr>
        <p:spPr>
          <a:noFill/>
          <a:ln>
            <a:noFill/>
          </a:ln>
        </p:spPr>
        <p:txBody>
          <a:bodyPr wrap="square" lIns="91440" tIns="45720" rIns="91440" bIns="45720" anchor="t" anchorCtr="0"/>
          <a:lstStyle/>
          <a:p>
            <a:pPr lvl="0"/>
            <a:r>
              <a:rPr lang="zh-CN" altLang="en-US" b="1" dirty="0">
                <a:latin typeface="Arial" panose="020B0604020202020204" pitchFamily="34" charset="0"/>
                <a:ea typeface="宋体" panose="02010600030101010101" pitchFamily="2" charset="-122"/>
              </a:rPr>
              <a:t>大小端字节序</a:t>
            </a:r>
            <a:r>
              <a:rPr lang="zh-CN" altLang="en-US" dirty="0">
                <a:latin typeface="Arial" panose="020B0604020202020204" pitchFamily="34" charset="0"/>
                <a:ea typeface="宋体" panose="02010600030101010101" pitchFamily="2" charset="-122"/>
              </a:rPr>
              <a:t>是指存放多字节数据的</a:t>
            </a:r>
            <a:r>
              <a:rPr lang="zh-CN" altLang="en-US" dirty="0">
                <a:latin typeface="Arial" panose="020B0604020202020204" pitchFamily="34" charset="0"/>
                <a:ea typeface="宋体" panose="02010600030101010101" pitchFamily="2" charset="-122"/>
                <a:hlinkClick r:id="rId3" action="ppaction://hlinkfile" tooltip="字节"/>
              </a:rPr>
              <a:t>字节</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byte</a:t>
            </a:r>
            <a:r>
              <a:rPr lang="zh-CN" altLang="en-US" dirty="0">
                <a:latin typeface="Arial" panose="020B0604020202020204" pitchFamily="34" charset="0"/>
                <a:ea typeface="宋体" panose="02010600030101010101" pitchFamily="2" charset="-122"/>
              </a:rPr>
              <a:t>）的顺序，典型的情况是整数在</a:t>
            </a:r>
            <a:r>
              <a:rPr lang="zh-CN" altLang="en-US" dirty="0">
                <a:latin typeface="Arial" panose="020B0604020202020204" pitchFamily="34" charset="0"/>
                <a:ea typeface="宋体" panose="02010600030101010101" pitchFamily="2" charset="-122"/>
                <a:hlinkClick r:id="rId4" action="ppaction://hlinkfile" tooltip="内存"/>
              </a:rPr>
              <a:t>内存</a:t>
            </a:r>
            <a:r>
              <a:rPr lang="zh-CN" altLang="en-US" dirty="0">
                <a:latin typeface="Arial" panose="020B0604020202020204" pitchFamily="34" charset="0"/>
                <a:ea typeface="宋体" panose="02010600030101010101" pitchFamily="2" charset="-122"/>
              </a:rPr>
              <a:t>中的存放方式和</a:t>
            </a:r>
            <a:r>
              <a:rPr lang="zh-CN" altLang="en-US" dirty="0">
                <a:latin typeface="Arial" panose="020B0604020202020204" pitchFamily="34" charset="0"/>
                <a:ea typeface="宋体" panose="02010600030101010101" pitchFamily="2" charset="-122"/>
                <a:hlinkClick r:id="rId5" action="ppaction://hlinkfile" tooltip="网络传输（尚未撰写）"/>
              </a:rPr>
              <a:t>网络传输</a:t>
            </a:r>
            <a:r>
              <a:rPr lang="zh-CN" altLang="en-US" dirty="0">
                <a:latin typeface="Arial" panose="020B0604020202020204" pitchFamily="34" charset="0"/>
                <a:ea typeface="宋体" panose="02010600030101010101" pitchFamily="2" charset="-122"/>
              </a:rPr>
              <a:t>的传输顺序，如果</a:t>
            </a:r>
            <a:r>
              <a:rPr lang="en-US" altLang="zh-CN" dirty="0">
                <a:latin typeface="Arial" panose="020B0604020202020204" pitchFamily="34" charset="0"/>
                <a:ea typeface="宋体" panose="02010600030101010101" pitchFamily="2" charset="-122"/>
                <a:hlinkClick r:id="rId6" action="ppaction://hlinkfile" tooltip="最低有效位"/>
              </a:rPr>
              <a:t>LSByte</a:t>
            </a:r>
            <a:r>
              <a:rPr lang="zh-CN" altLang="en-US" dirty="0">
                <a:latin typeface="Arial" panose="020B0604020202020204" pitchFamily="34" charset="0"/>
                <a:ea typeface="宋体" panose="02010600030101010101" pitchFamily="2" charset="-122"/>
              </a:rPr>
              <a:t>在</a:t>
            </a:r>
            <a:r>
              <a:rPr lang="en-US" altLang="zh-CN" dirty="0">
                <a:latin typeface="Arial" panose="020B0604020202020204" pitchFamily="34" charset="0"/>
                <a:ea typeface="宋体" panose="02010600030101010101" pitchFamily="2" charset="-122"/>
                <a:hlinkClick r:id="rId7" action="ppaction://hlinkfile" tooltip="最高有效位"/>
              </a:rPr>
              <a:t>MSByte</a:t>
            </a:r>
            <a:r>
              <a:rPr lang="zh-CN" altLang="en-US" dirty="0">
                <a:latin typeface="Arial" panose="020B0604020202020204" pitchFamily="34" charset="0"/>
                <a:ea typeface="宋体" panose="02010600030101010101" pitchFamily="2" charset="-122"/>
              </a:rPr>
              <a:t>的前面，即</a:t>
            </a:r>
            <a:r>
              <a:rPr lang="en-US" altLang="zh-CN" dirty="0">
                <a:latin typeface="Arial" panose="020B0604020202020204" pitchFamily="34" charset="0"/>
                <a:ea typeface="宋体" panose="02010600030101010101" pitchFamily="2" charset="-122"/>
              </a:rPr>
              <a:t>LSB</a:t>
            </a:r>
            <a:r>
              <a:rPr lang="zh-CN" altLang="en-US" dirty="0">
                <a:latin typeface="Arial" panose="020B0604020202020204" pitchFamily="34" charset="0"/>
                <a:ea typeface="宋体" panose="02010600030101010101" pitchFamily="2" charset="-122"/>
              </a:rPr>
              <a:t>为低地址，则该字节序是</a:t>
            </a:r>
            <a:r>
              <a:rPr lang="zh-CN" altLang="en-US" b="1" dirty="0">
                <a:latin typeface="Arial" panose="020B0604020202020204" pitchFamily="34" charset="0"/>
                <a:ea typeface="宋体" panose="02010600030101010101" pitchFamily="2" charset="-122"/>
              </a:rPr>
              <a:t>小端序</a:t>
            </a:r>
            <a:r>
              <a:rPr lang="zh-CN" altLang="en-US" dirty="0">
                <a:latin typeface="Arial" panose="020B0604020202020204" pitchFamily="34" charset="0"/>
                <a:ea typeface="宋体" panose="02010600030101010101" pitchFamily="2" charset="-122"/>
              </a:rPr>
              <a:t>；反之则是</a:t>
            </a:r>
            <a:r>
              <a:rPr lang="zh-CN" altLang="en-US" b="1" dirty="0">
                <a:latin typeface="Arial" panose="020B0604020202020204" pitchFamily="34" charset="0"/>
                <a:ea typeface="宋体" panose="02010600030101010101" pitchFamily="2" charset="-122"/>
              </a:rPr>
              <a:t>大端序</a:t>
            </a:r>
            <a:r>
              <a:rPr lang="zh-CN" altLang="en-US" dirty="0">
                <a:latin typeface="Arial" panose="020B0604020202020204" pitchFamily="34" charset="0"/>
                <a:ea typeface="宋体" panose="02010600030101010101" pitchFamily="2" charset="-122"/>
              </a:rPr>
              <a:t>。网络传输一般采用大端序，也被称之为</a:t>
            </a:r>
            <a:r>
              <a:rPr lang="zh-CN" altLang="en-US" b="1" dirty="0">
                <a:latin typeface="Arial" panose="020B0604020202020204" pitchFamily="34" charset="0"/>
                <a:ea typeface="宋体" panose="02010600030101010101" pitchFamily="2" charset="-122"/>
              </a:rPr>
              <a:t>网络字节序</a:t>
            </a:r>
            <a:r>
              <a:rPr lang="zh-CN" altLang="en-US" dirty="0">
                <a:latin typeface="Arial" panose="020B0604020202020204" pitchFamily="34" charset="0"/>
                <a:ea typeface="宋体" panose="02010600030101010101" pitchFamily="2" charset="-122"/>
              </a:rPr>
              <a:t>，或</a:t>
            </a:r>
            <a:r>
              <a:rPr lang="zh-CN" altLang="en-US" b="1" dirty="0">
                <a:latin typeface="Arial" panose="020B0604020202020204" pitchFamily="34" charset="0"/>
                <a:ea typeface="宋体" panose="02010600030101010101" pitchFamily="2" charset="-122"/>
              </a:rPr>
              <a:t>网络序</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pPr lvl="0"/>
            <a:r>
              <a:rPr lang="zh-CN" altLang="en-US" dirty="0">
                <a:ea typeface="宋体" panose="02010600030101010101" pitchFamily="2" charset="-122"/>
              </a:rPr>
              <a:t>总结而言：</a:t>
            </a:r>
            <a:r>
              <a:rPr lang="en-US" altLang="zh-CN" dirty="0">
                <a:ea typeface="宋体" panose="02010600030101010101" pitchFamily="2" charset="-122"/>
              </a:rPr>
              <a:t>Mac</a:t>
            </a:r>
            <a:r>
              <a:rPr lang="zh-CN" altLang="en-US" dirty="0">
                <a:ea typeface="宋体" panose="02010600030101010101" pitchFamily="2" charset="-122"/>
              </a:rPr>
              <a:t>地址是</a:t>
            </a:r>
            <a:r>
              <a:rPr lang="en-US" altLang="zh-CN" dirty="0">
                <a:ea typeface="宋体" panose="02010600030101010101" pitchFamily="2" charset="-122"/>
              </a:rPr>
              <a:t>16</a:t>
            </a:r>
            <a:r>
              <a:rPr lang="zh-CN" altLang="en-US" dirty="0">
                <a:ea typeface="宋体" panose="02010600030101010101" pitchFamily="2" charset="-122"/>
              </a:rPr>
              <a:t>进制数组成，第二个</a:t>
            </a:r>
            <a:r>
              <a:rPr lang="en-US" altLang="zh-CN" dirty="0">
                <a:ea typeface="宋体" panose="02010600030101010101" pitchFamily="2" charset="-122"/>
              </a:rPr>
              <a:t>16</a:t>
            </a:r>
            <a:r>
              <a:rPr lang="zh-CN" altLang="en-US" dirty="0">
                <a:ea typeface="宋体" panose="02010600030101010101" pitchFamily="2" charset="-122"/>
              </a:rPr>
              <a:t>进制数是奇数就是组播</a:t>
            </a:r>
            <a:r>
              <a:rPr lang="en-US" altLang="zh-CN" dirty="0">
                <a:ea typeface="宋体" panose="02010600030101010101" pitchFamily="2" charset="-122"/>
              </a:rPr>
              <a:t>mac</a:t>
            </a:r>
            <a:r>
              <a:rPr lang="zh-CN" altLang="en-US" dirty="0">
                <a:ea typeface="宋体" panose="02010600030101010101" pitchFamily="2" charset="-122"/>
              </a:rPr>
              <a:t>，也就是说组播</a:t>
            </a:r>
            <a:r>
              <a:rPr lang="en-US" altLang="zh-CN" dirty="0">
                <a:ea typeface="宋体" panose="02010600030101010101" pitchFamily="2" charset="-122"/>
              </a:rPr>
              <a:t>mac</a:t>
            </a:r>
            <a:r>
              <a:rPr lang="zh-CN" altLang="en-US" dirty="0">
                <a:ea typeface="宋体" panose="02010600030101010101" pitchFamily="2" charset="-122"/>
              </a:rPr>
              <a:t>二进制高八位的第八位是</a:t>
            </a:r>
            <a:r>
              <a:rPr lang="en-US" altLang="zh-CN" dirty="0">
                <a:ea typeface="宋体" panose="02010600030101010101" pitchFamily="2" charset="-122"/>
              </a:rPr>
              <a:t>1</a:t>
            </a:r>
            <a:r>
              <a:rPr lang="zh-CN" altLang="en-US" dirty="0">
                <a:ea typeface="宋体" panose="02010600030101010101" pitchFamily="2" charset="-122"/>
              </a:rPr>
              <a:t>就是组播</a:t>
            </a:r>
            <a:r>
              <a:rPr lang="en-US" altLang="zh-CN" dirty="0">
                <a:ea typeface="宋体" panose="02010600030101010101" pitchFamily="2" charset="-122"/>
              </a:rPr>
              <a:t>mac</a:t>
            </a:r>
            <a:r>
              <a:rPr lang="zh-CN" altLang="en-US" dirty="0">
                <a:ea typeface="宋体" panose="02010600030101010101" pitchFamily="2" charset="-122"/>
              </a:rPr>
              <a:t>，否则不是。</a:t>
            </a:r>
          </a:p>
          <a:p>
            <a:pPr lvl="0"/>
            <a:r>
              <a:rPr lang="zh-CN" altLang="en-US" dirty="0">
                <a:ea typeface="宋体" panose="02010600030101010101" pitchFamily="2" charset="-122"/>
              </a:rPr>
              <a:t>比如：</a:t>
            </a:r>
            <a:r>
              <a:rPr lang="en-US" altLang="zh-CN" dirty="0">
                <a:ea typeface="宋体" panose="02010600030101010101" pitchFamily="2" charset="-122"/>
              </a:rPr>
              <a:t>a5a9-a6aa-5aa6</a:t>
            </a:r>
            <a:r>
              <a:rPr lang="zh-CN" altLang="en-US" dirty="0">
                <a:ea typeface="宋体" panose="02010600030101010101" pitchFamily="2" charset="-122"/>
              </a:rPr>
              <a:t>，第二位是</a:t>
            </a:r>
            <a:r>
              <a:rPr lang="en-US" altLang="zh-CN" dirty="0">
                <a:ea typeface="宋体" panose="02010600030101010101" pitchFamily="2" charset="-122"/>
              </a:rPr>
              <a:t>5</a:t>
            </a:r>
            <a:r>
              <a:rPr lang="zh-CN" altLang="en-US" dirty="0">
                <a:ea typeface="宋体" panose="02010600030101010101" pitchFamily="2" charset="-122"/>
              </a:rPr>
              <a:t>奇数，转换成二进制就是：高八位二进制</a:t>
            </a:r>
            <a:r>
              <a:rPr lang="en-US" altLang="zh-CN" dirty="0">
                <a:ea typeface="宋体" panose="02010600030101010101" pitchFamily="2" charset="-122"/>
              </a:rPr>
              <a:t>10100101</a:t>
            </a:r>
            <a:r>
              <a:rPr lang="zh-CN" altLang="en-US" dirty="0">
                <a:ea typeface="宋体" panose="02010600030101010101" pitchFamily="2" charset="-122"/>
              </a:rPr>
              <a:t>，第八位是</a:t>
            </a:r>
            <a:r>
              <a:rPr lang="en-US" altLang="zh-CN" dirty="0">
                <a:ea typeface="宋体" panose="02010600030101010101" pitchFamily="2" charset="-122"/>
              </a:rPr>
              <a:t>1</a:t>
            </a:r>
            <a:r>
              <a:rPr lang="zh-CN" altLang="en-US" dirty="0">
                <a:ea typeface="宋体" panose="02010600030101010101" pitchFamily="2" charset="-122"/>
              </a:rPr>
              <a:t>，奇数，就是组播</a:t>
            </a:r>
            <a:r>
              <a:rPr lang="en-US" altLang="zh-CN" dirty="0">
                <a:ea typeface="宋体" panose="02010600030101010101" pitchFamily="2" charset="-122"/>
              </a:rPr>
              <a:t>mac</a:t>
            </a:r>
            <a:r>
              <a:rPr lang="zh-CN" altLang="en-US" dirty="0">
                <a:ea typeface="宋体" panose="02010600030101010101" pitchFamily="2" charset="-122"/>
              </a:rPr>
              <a:t>。</a:t>
            </a:r>
          </a:p>
          <a:p>
            <a:pPr lvl="0"/>
            <a:endParaRPr lang="zh-CN" altLang="en-US" dirty="0">
              <a:latin typeface="Arial" panose="020B0604020202020204" pitchFamily="34" charset="0"/>
              <a:ea typeface="宋体" panose="02010600030101010101" pitchFamily="2" charset="-122"/>
            </a:endParaRPr>
          </a:p>
          <a:p>
            <a:pPr lvl="0"/>
            <a:endParaRPr lang="zh-CN" altLang="en-US" dirty="0">
              <a:ea typeface="宋体" panose="02010600030101010101" pitchFamily="2" charset="-122"/>
            </a:endParaRPr>
          </a:p>
        </p:txBody>
      </p:sp>
      <p:sp>
        <p:nvSpPr>
          <p:cNvPr id="727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24</a:t>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a:solidFill>
              <a:srgbClr val="000000">
                <a:alpha val="100000"/>
              </a:srgbClr>
            </a:solidFill>
            <a:miter lim="800000"/>
          </a:ln>
        </p:spPr>
      </p:sp>
      <p:sp>
        <p:nvSpPr>
          <p:cNvPr id="73731" name="备注占位符 2"/>
          <p:cNvSpPr>
            <a:spLocks noGrp="1"/>
          </p:cNvSpPr>
          <p:nvPr>
            <p:ph type="body" idx="1"/>
          </p:nvPr>
        </p:nvSpPr>
        <p:spPr>
          <a:noFill/>
          <a:ln>
            <a:noFill/>
          </a:ln>
        </p:spPr>
        <p:txBody>
          <a:bodyPr wrap="square" lIns="91440" tIns="45720" rIns="91440" bIns="45720" anchor="t" anchorCtr="0"/>
          <a:lstStyle/>
          <a:p>
            <a:pPr lvl="0"/>
            <a:r>
              <a:rPr lang="zh-CN" altLang="en-US" dirty="0">
                <a:ea typeface="宋体" panose="02010600030101010101" pitchFamily="2" charset="-122"/>
              </a:rPr>
              <a:t>在局域网内</a:t>
            </a:r>
            <a:r>
              <a:rPr lang="zh-CN" altLang="en-US" dirty="0">
                <a:ea typeface="宋体" panose="02010600030101010101" pitchFamily="2" charset="-122"/>
                <a:hlinkClick r:id="rId3"/>
              </a:rPr>
              <a:t>交换</a:t>
            </a:r>
            <a:r>
              <a:rPr lang="zh-CN" altLang="en-US" dirty="0">
                <a:ea typeface="宋体" panose="02010600030101010101" pitchFamily="2" charset="-122"/>
              </a:rPr>
              <a:t>机的转发模式：</a:t>
            </a:r>
          </a:p>
          <a:p>
            <a:pPr lvl="0"/>
            <a:r>
              <a:rPr lang="en-US" altLang="zh-CN" dirty="0">
                <a:ea typeface="宋体" panose="02010600030101010101" pitchFamily="2" charset="-122"/>
              </a:rPr>
              <a:t>1</a:t>
            </a:r>
            <a:r>
              <a:rPr lang="zh-CN" altLang="en-US" dirty="0">
                <a:ea typeface="宋体" panose="02010600030101010101" pitchFamily="2" charset="-122"/>
              </a:rPr>
              <a:t>）若接收到的帧是已知目的地址的单播，则把该帧转发到与其目的地址相关联的单个接口。</a:t>
            </a:r>
          </a:p>
          <a:p>
            <a:pPr lvl="0"/>
            <a:r>
              <a:rPr lang="en-US" altLang="zh-CN" dirty="0">
                <a:ea typeface="宋体" panose="02010600030101010101" pitchFamily="2" charset="-122"/>
              </a:rPr>
              <a:t>2</a:t>
            </a:r>
            <a:r>
              <a:rPr lang="zh-CN" altLang="en-US" dirty="0">
                <a:ea typeface="宋体" panose="02010600030101010101" pitchFamily="2" charset="-122"/>
              </a:rPr>
              <a:t>）若接收到的帧是未知目的地址的单播，则把该帧转发到除接收帧的接口之外的所有接口。</a:t>
            </a:r>
          </a:p>
          <a:p>
            <a:pPr lvl="0"/>
            <a:r>
              <a:rPr lang="en-US" altLang="zh-CN" dirty="0">
                <a:ea typeface="宋体" panose="02010600030101010101" pitchFamily="2" charset="-122"/>
              </a:rPr>
              <a:t>3</a:t>
            </a:r>
            <a:r>
              <a:rPr lang="zh-CN" altLang="en-US" dirty="0">
                <a:ea typeface="宋体" panose="02010600030101010101" pitchFamily="2" charset="-122"/>
              </a:rPr>
              <a:t>）若接收到的帧是广播，则采取与</a:t>
            </a:r>
            <a:r>
              <a:rPr lang="en-US" altLang="zh-CN" dirty="0">
                <a:ea typeface="宋体" panose="02010600030101010101" pitchFamily="2" charset="-122"/>
              </a:rPr>
              <a:t>2</a:t>
            </a:r>
            <a:r>
              <a:rPr lang="zh-CN" altLang="en-US" dirty="0">
                <a:ea typeface="宋体" panose="02010600030101010101" pitchFamily="2" charset="-122"/>
              </a:rPr>
              <a:t>）类似的行为。</a:t>
            </a:r>
          </a:p>
          <a:p>
            <a:pPr lvl="0"/>
            <a:r>
              <a:rPr lang="en-US" altLang="zh-CN" dirty="0">
                <a:ea typeface="宋体" panose="02010600030101010101" pitchFamily="2" charset="-122"/>
              </a:rPr>
              <a:t>4</a:t>
            </a:r>
            <a:r>
              <a:rPr lang="zh-CN" altLang="en-US" dirty="0">
                <a:ea typeface="宋体" panose="02010600030101010101" pitchFamily="2" charset="-122"/>
              </a:rPr>
              <a:t>）若接收到的帧是多播，则采取与</a:t>
            </a:r>
            <a:r>
              <a:rPr lang="en-US" altLang="zh-CN" dirty="0">
                <a:ea typeface="宋体" panose="02010600030101010101" pitchFamily="2" charset="-122"/>
              </a:rPr>
              <a:t>2</a:t>
            </a:r>
            <a:r>
              <a:rPr lang="zh-CN" altLang="en-US" dirty="0">
                <a:ea typeface="宋体" panose="02010600030101010101" pitchFamily="2" charset="-122"/>
              </a:rPr>
              <a:t>）类似的行为，除非已经配置了针对多播的优化。</a:t>
            </a:r>
          </a:p>
        </p:txBody>
      </p:sp>
      <p:sp>
        <p:nvSpPr>
          <p:cNvPr id="737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25</a:t>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a:solidFill>
              <a:srgbClr val="000000">
                <a:alpha val="100000"/>
              </a:srgbClr>
            </a:solidFill>
            <a:miter lim="800000"/>
          </a:ln>
        </p:spPr>
      </p:sp>
      <p:sp>
        <p:nvSpPr>
          <p:cNvPr id="5632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63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2</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a:solidFill>
              <a:srgbClr val="000000">
                <a:alpha val="100000"/>
              </a:srgbClr>
            </a:solidFill>
            <a:miter lim="800000"/>
          </a:ln>
        </p:spPr>
      </p:sp>
      <p:sp>
        <p:nvSpPr>
          <p:cNvPr id="7475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747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26</a:t>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a:solidFill>
              <a:srgbClr val="000000">
                <a:alpha val="100000"/>
              </a:srgbClr>
            </a:solidFill>
            <a:miter lim="800000"/>
          </a:ln>
        </p:spPr>
      </p:sp>
      <p:sp>
        <p:nvSpPr>
          <p:cNvPr id="7577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75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27</a:t>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a:r>
              <a:rPr lang="zh-CN" altLang="en-US" dirty="0">
                <a:latin typeface="Arial" panose="020B0604020202020204" pitchFamily="34" charset="0"/>
                <a:ea typeface="宋体" panose="02010600030101010101" pitchFamily="2" charset="-122"/>
              </a:rPr>
              <a:t>推荐抓包软件：</a:t>
            </a:r>
            <a:r>
              <a:rPr lang="en-US" altLang="zh-CN" dirty="0">
                <a:latin typeface="Arial" panose="020B0604020202020204" pitchFamily="34" charset="0"/>
                <a:ea typeface="宋体" panose="02010600030101010101" pitchFamily="2" charset="-122"/>
              </a:rPr>
              <a:t>wireshark</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http://www.wireshark.org</a:t>
            </a:r>
          </a:p>
          <a:p>
            <a:pPr lvl="0"/>
            <a:r>
              <a:rPr lang="zh-CN" altLang="en-US" dirty="0">
                <a:latin typeface="Arial" panose="020B0604020202020204" pitchFamily="34" charset="0"/>
                <a:ea typeface="宋体" panose="02010600030101010101" pitchFamily="2" charset="-122"/>
              </a:rPr>
              <a:t>推荐发包工具：</a:t>
            </a:r>
            <a:r>
              <a:rPr lang="en-US" altLang="zh-CN" dirty="0">
                <a:latin typeface="Arial" panose="020B0604020202020204" pitchFamily="34" charset="0"/>
                <a:ea typeface="宋体" panose="02010600030101010101" pitchFamily="2" charset="-122"/>
              </a:rPr>
              <a:t>anysend</a:t>
            </a:r>
            <a:endParaRPr lang="zh-CN" altLang="en-US" dirty="0">
              <a:latin typeface="Arial" panose="020B0604020202020204" pitchFamily="34" charset="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28</a:t>
            </a:fld>
            <a:endParaRPr lang="en-US" altLang="zh-CN"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a:solidFill>
              <a:srgbClr val="000000">
                <a:alpha val="100000"/>
              </a:srgbClr>
            </a:solidFill>
            <a:miter lim="800000"/>
          </a:ln>
        </p:spPr>
      </p:sp>
      <p:sp>
        <p:nvSpPr>
          <p:cNvPr id="7373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normAutofit/>
          </a:bodyPr>
          <a:lstStyle/>
          <a:p>
            <a:pPr marL="171450" marR="0" lvl="0" indent="-171450" algn="l" defTabSz="914400" rtl="0" eaLnBrk="1" fontAlgn="base" latinLnBrk="0" hangingPunct="1">
              <a:lnSpc>
                <a:spcPct val="100000"/>
              </a:lnSpc>
              <a:spcBef>
                <a:spcPct val="30000"/>
              </a:spcBef>
              <a:spcAft>
                <a:spcPct val="0"/>
              </a:spcAft>
              <a:buClrTx/>
              <a:buSzTx/>
              <a:buFont typeface="Wingdings" panose="05000000000000000000" pitchFamily="2" charset="2"/>
              <a:buChar char="l"/>
              <a:defRPr/>
            </a:pPr>
            <a:r>
              <a:rPr kumimoji="0" lang="en-US" altLang="zh-CN"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Tips</a:t>
            </a:r>
            <a:r>
              <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为什么</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IEEE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接收</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Type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后一切都这么顺利？</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kumimoji="0" lang="zh-CN" altLang="en-US" sz="1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因为之前</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DIX</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公司分配的以太网</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Type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的值，最小的是</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0x0600 = 1536. </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这个值大于</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1500. </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所以这个值≤</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1500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，代表的是长度，≥</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1536</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代表的是类型。</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7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29</a:t>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a:solidFill>
              <a:srgbClr val="000000">
                <a:alpha val="100000"/>
              </a:srgbClr>
            </a:solidFill>
            <a:miter lim="800000"/>
          </a:ln>
        </p:spPr>
      </p:sp>
      <p:sp>
        <p:nvSpPr>
          <p:cNvPr id="78851" name="备注占位符 2"/>
          <p:cNvSpPr>
            <a:spLocks noGrp="1"/>
          </p:cNvSpPr>
          <p:nvPr>
            <p:ph type="body" idx="1"/>
          </p:nvPr>
        </p:nvSpPr>
        <p:spPr>
          <a:noFill/>
          <a:ln>
            <a:noFill/>
          </a:ln>
        </p:spPr>
        <p:txBody>
          <a:bodyPr wrap="square" lIns="91440" tIns="45720" rIns="91440" bIns="45720" anchor="t" anchorCtr="0"/>
          <a:lstStyle/>
          <a:p>
            <a:pPr lvl="0"/>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a:t>
            </a:r>
            <a:r>
              <a:rPr lang="en-US" altLang="zh-CN" dirty="0">
                <a:ea typeface="宋体" panose="02010600030101010101" pitchFamily="2" charset="-122"/>
              </a:rPr>
              <a:t>A</a:t>
            </a:r>
            <a:r>
              <a:rPr lang="zh-CN" altLang="en-US" dirty="0">
                <a:ea typeface="宋体" panose="02010600030101010101" pitchFamily="2" charset="-122"/>
              </a:rPr>
              <a:t>和</a:t>
            </a:r>
            <a:r>
              <a:rPr lang="en-US" altLang="zh-CN" dirty="0">
                <a:ea typeface="宋体" panose="02010600030101010101" pitchFamily="2" charset="-122"/>
              </a:rPr>
              <a:t>B</a:t>
            </a:r>
            <a:r>
              <a:rPr lang="zh-CN" altLang="en-US" dirty="0">
                <a:ea typeface="宋体" panose="02010600030101010101" pitchFamily="2" charset="-122"/>
              </a:rPr>
              <a:t>是网上相距最远的两个主机，设信号在</a:t>
            </a:r>
            <a:r>
              <a:rPr lang="en-US" altLang="zh-CN" dirty="0">
                <a:ea typeface="宋体" panose="02010600030101010101" pitchFamily="2" charset="-122"/>
              </a:rPr>
              <a:t>A</a:t>
            </a:r>
            <a:r>
              <a:rPr lang="zh-CN" altLang="en-US" dirty="0">
                <a:ea typeface="宋体" panose="02010600030101010101" pitchFamily="2" charset="-122"/>
              </a:rPr>
              <a:t>和</a:t>
            </a:r>
            <a:r>
              <a:rPr lang="en-US" altLang="zh-CN" dirty="0">
                <a:ea typeface="宋体" panose="02010600030101010101" pitchFamily="2" charset="-122"/>
              </a:rPr>
              <a:t>B</a:t>
            </a:r>
            <a:r>
              <a:rPr lang="zh-CN" altLang="en-US" dirty="0">
                <a:ea typeface="宋体" panose="02010600030101010101" pitchFamily="2" charset="-122"/>
              </a:rPr>
              <a:t>之间传播时延为</a:t>
            </a:r>
            <a:r>
              <a:rPr lang="en-US" altLang="zh-CN" dirty="0">
                <a:ea typeface="宋体" panose="02010600030101010101" pitchFamily="2" charset="-122"/>
              </a:rPr>
              <a:t>τ</a:t>
            </a:r>
            <a:r>
              <a:rPr lang="zh-CN" altLang="en-US" dirty="0">
                <a:ea typeface="宋体" panose="02010600030101010101" pitchFamily="2" charset="-122"/>
              </a:rPr>
              <a:t>，假定</a:t>
            </a:r>
            <a:r>
              <a:rPr lang="en-US" altLang="zh-CN" dirty="0">
                <a:ea typeface="宋体" panose="02010600030101010101" pitchFamily="2" charset="-122"/>
              </a:rPr>
              <a:t>A</a:t>
            </a:r>
            <a:r>
              <a:rPr lang="zh-CN" altLang="en-US" dirty="0">
                <a:ea typeface="宋体" panose="02010600030101010101" pitchFamily="2" charset="-122"/>
              </a:rPr>
              <a:t>在</a:t>
            </a:r>
            <a:r>
              <a:rPr lang="en-US" altLang="zh-CN" dirty="0">
                <a:ea typeface="宋体" panose="02010600030101010101" pitchFamily="2" charset="-122"/>
              </a:rPr>
              <a:t>t</a:t>
            </a:r>
            <a:r>
              <a:rPr lang="zh-CN" altLang="en-US" dirty="0">
                <a:ea typeface="宋体" panose="02010600030101010101" pitchFamily="2" charset="-122"/>
              </a:rPr>
              <a:t>时 </a:t>
            </a:r>
            <a:br>
              <a:rPr lang="zh-CN" altLang="en-US" dirty="0">
                <a:ea typeface="宋体" panose="02010600030101010101" pitchFamily="2" charset="-122"/>
              </a:rPr>
            </a:br>
            <a:r>
              <a:rPr lang="zh-CN" altLang="en-US" dirty="0">
                <a:ea typeface="宋体" panose="02010600030101010101" pitchFamily="2" charset="-122"/>
              </a:rPr>
              <a:t>刻开始发送一帧，则这个帧在</a:t>
            </a:r>
            <a:r>
              <a:rPr lang="en-US" altLang="zh-CN" dirty="0">
                <a:ea typeface="宋体" panose="02010600030101010101" pitchFamily="2" charset="-122"/>
              </a:rPr>
              <a:t>t+τ</a:t>
            </a:r>
            <a:r>
              <a:rPr lang="zh-CN" altLang="en-US" dirty="0">
                <a:ea typeface="宋体" panose="02010600030101010101" pitchFamily="2" charset="-122"/>
              </a:rPr>
              <a:t>时刻到达</a:t>
            </a:r>
            <a:r>
              <a:rPr lang="en-US" altLang="zh-CN" dirty="0">
                <a:ea typeface="宋体" panose="02010600030101010101" pitchFamily="2" charset="-122"/>
              </a:rPr>
              <a:t>B</a:t>
            </a:r>
            <a:r>
              <a:rPr lang="zh-CN" altLang="en-US" dirty="0">
                <a:ea typeface="宋体" panose="02010600030101010101" pitchFamily="2" charset="-122"/>
              </a:rPr>
              <a:t>，若</a:t>
            </a:r>
            <a:r>
              <a:rPr lang="en-US" altLang="zh-CN" dirty="0">
                <a:ea typeface="宋体" panose="02010600030101010101" pitchFamily="2" charset="-122"/>
              </a:rPr>
              <a:t>B</a:t>
            </a:r>
            <a:r>
              <a:rPr lang="zh-CN" altLang="en-US" dirty="0">
                <a:ea typeface="宋体" panose="02010600030101010101" pitchFamily="2" charset="-122"/>
              </a:rPr>
              <a:t>在</a:t>
            </a:r>
            <a:r>
              <a:rPr lang="en-US" altLang="zh-CN" dirty="0">
                <a:ea typeface="宋体" panose="02010600030101010101" pitchFamily="2" charset="-122"/>
              </a:rPr>
              <a:t>t+τ</a:t>
            </a:r>
            <a:r>
              <a:rPr lang="zh-CN" altLang="en-US" dirty="0">
                <a:ea typeface="宋体" panose="02010600030101010101" pitchFamily="2" charset="-122"/>
              </a:rPr>
              <a:t>－</a:t>
            </a:r>
            <a:r>
              <a:rPr lang="en-US" altLang="zh-CN" dirty="0">
                <a:ea typeface="宋体" panose="02010600030101010101" pitchFamily="2" charset="-122"/>
              </a:rPr>
              <a:t>ε</a:t>
            </a:r>
            <a:r>
              <a:rPr lang="zh-CN" altLang="en-US" dirty="0">
                <a:ea typeface="宋体" panose="02010600030101010101" pitchFamily="2" charset="-122"/>
              </a:rPr>
              <a:t>时刻开始发送一帧，则</a:t>
            </a:r>
            <a:r>
              <a:rPr lang="en-US" altLang="zh-CN" dirty="0">
                <a:ea typeface="宋体" panose="02010600030101010101" pitchFamily="2" charset="-122"/>
              </a:rPr>
              <a:t>B</a:t>
            </a:r>
            <a:r>
              <a:rPr lang="zh-CN" altLang="en-US" dirty="0">
                <a:ea typeface="宋体" panose="02010600030101010101" pitchFamily="2" charset="-122"/>
              </a:rPr>
              <a:t>在</a:t>
            </a:r>
            <a:r>
              <a:rPr lang="en-US" altLang="zh-CN" dirty="0">
                <a:ea typeface="宋体" panose="02010600030101010101" pitchFamily="2" charset="-122"/>
              </a:rPr>
              <a:t>t+τ</a:t>
            </a:r>
            <a:r>
              <a:rPr lang="zh-CN" altLang="en-US" dirty="0">
                <a:ea typeface="宋体" panose="02010600030101010101" pitchFamily="2" charset="-122"/>
              </a:rPr>
              <a:t>时就 </a:t>
            </a:r>
            <a:br>
              <a:rPr lang="zh-CN" altLang="en-US" dirty="0">
                <a:ea typeface="宋体" panose="02010600030101010101" pitchFamily="2" charset="-122"/>
              </a:rPr>
            </a:br>
            <a:r>
              <a:rPr lang="zh-CN" altLang="en-US" dirty="0">
                <a:ea typeface="宋体" panose="02010600030101010101" pitchFamily="2" charset="-122"/>
              </a:rPr>
              <a:t>会检测到冲突，并发出阻塞信号。 </a:t>
            </a:r>
            <a:br>
              <a:rPr lang="zh-CN" altLang="en-US" dirty="0">
                <a:ea typeface="宋体" panose="02010600030101010101" pitchFamily="2" charset="-122"/>
              </a:rPr>
            </a:br>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）阻塞信号将在</a:t>
            </a:r>
            <a:r>
              <a:rPr lang="en-US" altLang="zh-CN" dirty="0">
                <a:ea typeface="宋体" panose="02010600030101010101" pitchFamily="2" charset="-122"/>
              </a:rPr>
              <a:t>t+2τ</a:t>
            </a:r>
            <a:r>
              <a:rPr lang="zh-CN" altLang="en-US" dirty="0">
                <a:ea typeface="宋体" panose="02010600030101010101" pitchFamily="2" charset="-122"/>
              </a:rPr>
              <a:t>时到达</a:t>
            </a:r>
            <a:r>
              <a:rPr lang="en-US" altLang="zh-CN" dirty="0">
                <a:ea typeface="宋体" panose="02010600030101010101" pitchFamily="2" charset="-122"/>
              </a:rPr>
              <a:t>A</a:t>
            </a:r>
            <a:r>
              <a:rPr lang="zh-CN" altLang="en-US" dirty="0">
                <a:ea typeface="宋体" panose="02010600030101010101" pitchFamily="2" charset="-122"/>
              </a:rPr>
              <a:t>。所以</a:t>
            </a:r>
            <a:r>
              <a:rPr lang="en-US" altLang="zh-CN" dirty="0">
                <a:ea typeface="宋体" panose="02010600030101010101" pitchFamily="2" charset="-122"/>
              </a:rPr>
              <a:t>A</a:t>
            </a:r>
            <a:r>
              <a:rPr lang="zh-CN" altLang="en-US" dirty="0">
                <a:ea typeface="宋体" panose="02010600030101010101" pitchFamily="2" charset="-122"/>
              </a:rPr>
              <a:t>必须在</a:t>
            </a:r>
            <a:r>
              <a:rPr lang="en-US" altLang="zh-CN" dirty="0">
                <a:ea typeface="宋体" panose="02010600030101010101" pitchFamily="2" charset="-122"/>
              </a:rPr>
              <a:t>t+2τ</a:t>
            </a:r>
            <a:r>
              <a:rPr lang="zh-CN" altLang="en-US" dirty="0">
                <a:ea typeface="宋体" panose="02010600030101010101" pitchFamily="2" charset="-122"/>
              </a:rPr>
              <a:t>时仍在发送才可以检测到冲突，所以一帧的 </a:t>
            </a:r>
            <a:br>
              <a:rPr lang="zh-CN" altLang="en-US" dirty="0">
                <a:ea typeface="宋体" panose="02010600030101010101" pitchFamily="2" charset="-122"/>
              </a:rPr>
            </a:br>
            <a:r>
              <a:rPr lang="zh-CN" altLang="en-US" dirty="0">
                <a:ea typeface="宋体" panose="02010600030101010101" pitchFamily="2" charset="-122"/>
              </a:rPr>
              <a:t>发送时间必须大于</a:t>
            </a:r>
            <a:r>
              <a:rPr lang="en-US" altLang="zh-CN" dirty="0">
                <a:ea typeface="宋体" panose="02010600030101010101" pitchFamily="2" charset="-122"/>
              </a:rPr>
              <a:t>2τ</a:t>
            </a:r>
            <a:r>
              <a:rPr lang="zh-CN" altLang="en-US" dirty="0">
                <a:ea typeface="宋体" panose="02010600030101010101" pitchFamily="2" charset="-122"/>
              </a:rPr>
              <a:t>。 </a:t>
            </a:r>
            <a:br>
              <a:rPr lang="zh-CN" altLang="en-US" dirty="0">
                <a:ea typeface="宋体" panose="02010600030101010101" pitchFamily="2" charset="-122"/>
              </a:rPr>
            </a:br>
            <a:r>
              <a:rPr lang="zh-CN" altLang="en-US" dirty="0">
                <a:ea typeface="宋体" panose="02010600030101010101" pitchFamily="2" charset="-122"/>
              </a:rPr>
              <a:t>（</a:t>
            </a:r>
            <a:r>
              <a:rPr lang="en-US" altLang="zh-CN" dirty="0">
                <a:ea typeface="宋体" panose="02010600030101010101" pitchFamily="2" charset="-122"/>
              </a:rPr>
              <a:t>3</a:t>
            </a:r>
            <a:r>
              <a:rPr lang="zh-CN" altLang="en-US" dirty="0">
                <a:ea typeface="宋体" panose="02010600030101010101" pitchFamily="2" charset="-122"/>
              </a:rPr>
              <a:t>）按照标准，</a:t>
            </a:r>
            <a:r>
              <a:rPr lang="en-US" altLang="zh-CN" dirty="0">
                <a:ea typeface="宋体" panose="02010600030101010101" pitchFamily="2" charset="-122"/>
              </a:rPr>
              <a:t>10Mbps</a:t>
            </a:r>
            <a:r>
              <a:rPr lang="zh-CN" altLang="en-US" dirty="0">
                <a:ea typeface="宋体" panose="02010600030101010101" pitchFamily="2" charset="-122"/>
              </a:rPr>
              <a:t>以太网采用中继器时，连接最大长度为</a:t>
            </a:r>
            <a:r>
              <a:rPr lang="en-US" altLang="zh-CN" dirty="0">
                <a:ea typeface="宋体" panose="02010600030101010101" pitchFamily="2" charset="-122"/>
              </a:rPr>
              <a:t>2500</a:t>
            </a:r>
            <a:r>
              <a:rPr lang="zh-CN" altLang="en-US" dirty="0">
                <a:ea typeface="宋体" panose="02010600030101010101" pitchFamily="2" charset="-122"/>
              </a:rPr>
              <a:t>米，最多经过</a:t>
            </a:r>
            <a:r>
              <a:rPr lang="en-US" altLang="zh-CN" dirty="0">
                <a:ea typeface="宋体" panose="02010600030101010101" pitchFamily="2" charset="-122"/>
              </a:rPr>
              <a:t>4</a:t>
            </a:r>
            <a:r>
              <a:rPr lang="zh-CN" altLang="en-US" dirty="0">
                <a:ea typeface="宋体" panose="02010600030101010101" pitchFamily="2" charset="-122"/>
              </a:rPr>
              <a:t>个中继器，因 </a:t>
            </a:r>
            <a:br>
              <a:rPr lang="zh-CN" altLang="en-US" dirty="0">
                <a:ea typeface="宋体" panose="02010600030101010101" pitchFamily="2" charset="-122"/>
              </a:rPr>
            </a:br>
            <a:r>
              <a:rPr lang="zh-CN" altLang="en-US" dirty="0">
                <a:ea typeface="宋体" panose="02010600030101010101" pitchFamily="2" charset="-122"/>
              </a:rPr>
              <a:t>此规定对于</a:t>
            </a:r>
            <a:r>
              <a:rPr lang="en-US" altLang="zh-CN" dirty="0">
                <a:ea typeface="宋体" panose="02010600030101010101" pitchFamily="2" charset="-122"/>
              </a:rPr>
              <a:t>10Mbps</a:t>
            </a:r>
            <a:r>
              <a:rPr lang="zh-CN" altLang="en-US" dirty="0">
                <a:ea typeface="宋体" panose="02010600030101010101" pitchFamily="2" charset="-122"/>
              </a:rPr>
              <a:t>以太网规定一帧的最小发送时间必须为</a:t>
            </a:r>
            <a:r>
              <a:rPr lang="en-US" altLang="zh-CN" dirty="0">
                <a:ea typeface="宋体" panose="02010600030101010101" pitchFamily="2" charset="-122"/>
              </a:rPr>
              <a:t>51.2μs</a:t>
            </a:r>
            <a:r>
              <a:rPr lang="zh-CN" altLang="en-US" dirty="0">
                <a:ea typeface="宋体" panose="02010600030101010101" pitchFamily="2" charset="-122"/>
              </a:rPr>
              <a:t>。 </a:t>
            </a:r>
            <a:br>
              <a:rPr lang="zh-CN" altLang="en-US" dirty="0">
                <a:ea typeface="宋体" panose="02010600030101010101" pitchFamily="2" charset="-122"/>
              </a:rPr>
            </a:br>
            <a:r>
              <a:rPr lang="zh-CN" altLang="en-US" dirty="0">
                <a:ea typeface="宋体" panose="02010600030101010101" pitchFamily="2" charset="-122"/>
              </a:rPr>
              <a:t>（</a:t>
            </a:r>
            <a:r>
              <a:rPr lang="en-US" altLang="zh-CN" dirty="0">
                <a:ea typeface="宋体" panose="02010600030101010101" pitchFamily="2" charset="-122"/>
              </a:rPr>
              <a:t>4</a:t>
            </a:r>
            <a:r>
              <a:rPr lang="zh-CN" altLang="en-US" dirty="0">
                <a:ea typeface="宋体" panose="02010600030101010101" pitchFamily="2" charset="-122"/>
              </a:rPr>
              <a:t>）</a:t>
            </a:r>
            <a:r>
              <a:rPr lang="en-US" altLang="zh-CN" dirty="0">
                <a:ea typeface="宋体" panose="02010600030101010101" pitchFamily="2" charset="-122"/>
              </a:rPr>
              <a:t>51.2μs</a:t>
            </a:r>
            <a:r>
              <a:rPr lang="zh-CN" altLang="en-US" dirty="0">
                <a:ea typeface="宋体" panose="02010600030101010101" pitchFamily="2" charset="-122"/>
              </a:rPr>
              <a:t>也就是</a:t>
            </a:r>
            <a:r>
              <a:rPr lang="en-US" altLang="zh-CN" dirty="0">
                <a:ea typeface="宋体" panose="02010600030101010101" pitchFamily="2" charset="-122"/>
              </a:rPr>
              <a:t>512</a:t>
            </a:r>
            <a:r>
              <a:rPr lang="zh-CN" altLang="en-US" dirty="0">
                <a:ea typeface="宋体" panose="02010600030101010101" pitchFamily="2" charset="-122"/>
              </a:rPr>
              <a:t>位数据在</a:t>
            </a:r>
            <a:r>
              <a:rPr lang="en-US" altLang="zh-CN" dirty="0">
                <a:ea typeface="宋体" panose="02010600030101010101" pitchFamily="2" charset="-122"/>
              </a:rPr>
              <a:t>10Mbps</a:t>
            </a:r>
            <a:r>
              <a:rPr lang="zh-CN" altLang="en-US" dirty="0">
                <a:ea typeface="宋体" panose="02010600030101010101" pitchFamily="2" charset="-122"/>
              </a:rPr>
              <a:t>以太网速率下的传播时间，常称为</a:t>
            </a:r>
            <a:r>
              <a:rPr lang="en-US" altLang="zh-CN" dirty="0">
                <a:ea typeface="宋体" panose="02010600030101010101" pitchFamily="2" charset="-122"/>
              </a:rPr>
              <a:t>512</a:t>
            </a:r>
            <a:r>
              <a:rPr lang="zh-CN" altLang="en-US" dirty="0">
                <a:ea typeface="宋体" panose="02010600030101010101" pitchFamily="2" charset="-122"/>
              </a:rPr>
              <a:t>位时。这个时间定 </a:t>
            </a:r>
            <a:br>
              <a:rPr lang="zh-CN" altLang="en-US" dirty="0">
                <a:ea typeface="宋体" panose="02010600030101010101" pitchFamily="2" charset="-122"/>
              </a:rPr>
            </a:br>
            <a:r>
              <a:rPr lang="zh-CN" altLang="en-US" dirty="0">
                <a:ea typeface="宋体" panose="02010600030101010101" pitchFamily="2" charset="-122"/>
              </a:rPr>
              <a:t>义为以太网时隙。</a:t>
            </a:r>
            <a:r>
              <a:rPr lang="en-US" altLang="zh-CN" dirty="0">
                <a:ea typeface="宋体" panose="02010600030101010101" pitchFamily="2" charset="-122"/>
              </a:rPr>
              <a:t>512</a:t>
            </a:r>
            <a:r>
              <a:rPr lang="zh-CN" altLang="en-US" dirty="0">
                <a:ea typeface="宋体" panose="02010600030101010101" pitchFamily="2" charset="-122"/>
              </a:rPr>
              <a:t>位时</a:t>
            </a:r>
            <a:r>
              <a:rPr lang="en-US" altLang="zh-CN" dirty="0">
                <a:ea typeface="宋体" panose="02010600030101010101" pitchFamily="2" charset="-122"/>
              </a:rPr>
              <a:t>=64</a:t>
            </a:r>
            <a:r>
              <a:rPr lang="zh-CN" altLang="en-US" dirty="0">
                <a:ea typeface="宋体" panose="02010600030101010101" pitchFamily="2" charset="-122"/>
              </a:rPr>
              <a:t>字节，因此以太网帧的最小长度为</a:t>
            </a:r>
            <a:r>
              <a:rPr lang="en-US" altLang="zh-CN" dirty="0">
                <a:ea typeface="宋体" panose="02010600030101010101" pitchFamily="2" charset="-122"/>
              </a:rPr>
              <a:t>512</a:t>
            </a:r>
            <a:r>
              <a:rPr lang="zh-CN" altLang="en-US" dirty="0">
                <a:ea typeface="宋体" panose="02010600030101010101" pitchFamily="2" charset="-122"/>
              </a:rPr>
              <a:t>位时</a:t>
            </a:r>
            <a:r>
              <a:rPr lang="en-US" altLang="zh-CN" dirty="0">
                <a:ea typeface="宋体" panose="02010600030101010101" pitchFamily="2" charset="-122"/>
              </a:rPr>
              <a:t>=64</a:t>
            </a:r>
            <a:r>
              <a:rPr lang="zh-CN" altLang="en-US" dirty="0">
                <a:ea typeface="宋体" panose="02010600030101010101" pitchFamily="2" charset="-122"/>
              </a:rPr>
              <a:t>字节。</a:t>
            </a:r>
            <a:endParaRPr lang="en-US" altLang="zh-CN" dirty="0">
              <a:ea typeface="宋体" panose="02010600030101010101" pitchFamily="2" charset="-122"/>
            </a:endParaRPr>
          </a:p>
          <a:p>
            <a:pPr lvl="0"/>
            <a:endParaRPr lang="en-US" altLang="zh-CN" dirty="0">
              <a:ea typeface="宋体" panose="02010600030101010101" pitchFamily="2" charset="-122"/>
            </a:endParaRPr>
          </a:p>
          <a:p>
            <a:pPr lvl="0"/>
            <a:endParaRPr lang="en-US" altLang="zh-CN" dirty="0">
              <a:ea typeface="宋体" panose="02010600030101010101" pitchFamily="2" charset="-122"/>
            </a:endParaRPr>
          </a:p>
          <a:p>
            <a:pPr lvl="0"/>
            <a:r>
              <a:rPr lang="zh-CN" altLang="en-US" dirty="0">
                <a:ea typeface="宋体" panose="02010600030101010101" pitchFamily="2" charset="-122"/>
              </a:rPr>
              <a:t>假设公共总线媒体长度为</a:t>
            </a:r>
            <a:r>
              <a:rPr lang="en-US" altLang="zh-CN" dirty="0">
                <a:ea typeface="宋体" panose="02010600030101010101" pitchFamily="2" charset="-122"/>
              </a:rPr>
              <a:t>S</a:t>
            </a:r>
            <a:r>
              <a:rPr lang="zh-CN" altLang="en-US" dirty="0">
                <a:ea typeface="宋体" panose="02010600030101010101" pitchFamily="2" charset="-122"/>
              </a:rPr>
              <a:t>，帧在媒体上的传播速度为</a:t>
            </a:r>
            <a:r>
              <a:rPr lang="en-US" altLang="zh-CN" dirty="0">
                <a:ea typeface="宋体" panose="02010600030101010101" pitchFamily="2" charset="-122"/>
              </a:rPr>
              <a:t>0.7C</a:t>
            </a:r>
            <a:r>
              <a:rPr lang="zh-CN" altLang="en-US" dirty="0">
                <a:ea typeface="宋体" panose="02010600030101010101" pitchFamily="2" charset="-122"/>
              </a:rPr>
              <a:t>（光速），网络的传输率为</a:t>
            </a:r>
            <a:r>
              <a:rPr lang="en-US" altLang="zh-CN" dirty="0">
                <a:ea typeface="宋体" panose="02010600030101010101" pitchFamily="2" charset="-122"/>
              </a:rPr>
              <a:t>R</a:t>
            </a:r>
            <a:r>
              <a:rPr lang="zh-CN" altLang="en-US" dirty="0">
                <a:ea typeface="宋体" panose="02010600030101010101" pitchFamily="2" charset="-122"/>
              </a:rPr>
              <a:t>（</a:t>
            </a:r>
            <a:r>
              <a:rPr lang="en-US" altLang="zh-CN" dirty="0">
                <a:ea typeface="宋体" panose="02010600030101010101" pitchFamily="2" charset="-122"/>
              </a:rPr>
              <a:t>bps</a:t>
            </a:r>
            <a:r>
              <a:rPr lang="zh-CN" altLang="en-US" dirty="0">
                <a:ea typeface="宋体" panose="02010600030101010101" pitchFamily="2" charset="-122"/>
              </a:rPr>
              <a:t>）， </a:t>
            </a:r>
            <a:br>
              <a:rPr lang="zh-CN" altLang="en-US" dirty="0">
                <a:ea typeface="宋体" panose="02010600030101010101" pitchFamily="2" charset="-122"/>
              </a:rPr>
            </a:br>
            <a:r>
              <a:rPr lang="zh-CN" altLang="en-US" dirty="0">
                <a:ea typeface="宋体" panose="02010600030101010101" pitchFamily="2" charset="-122"/>
              </a:rPr>
              <a:t>帧长为</a:t>
            </a:r>
            <a:r>
              <a:rPr lang="en-US" altLang="zh-CN" dirty="0">
                <a:ea typeface="宋体" panose="02010600030101010101" pitchFamily="2" charset="-122"/>
              </a:rPr>
              <a:t>L</a:t>
            </a:r>
            <a:r>
              <a:rPr lang="zh-CN" altLang="en-US" dirty="0">
                <a:ea typeface="宋体" panose="02010600030101010101" pitchFamily="2" charset="-122"/>
              </a:rPr>
              <a:t>（</a:t>
            </a:r>
            <a:r>
              <a:rPr lang="en-US" altLang="zh-CN" dirty="0">
                <a:ea typeface="宋体" panose="02010600030101010101" pitchFamily="2" charset="-122"/>
              </a:rPr>
              <a:t>bps</a:t>
            </a:r>
            <a:r>
              <a:rPr lang="zh-CN" altLang="en-US" dirty="0">
                <a:ea typeface="宋体" panose="02010600030101010101" pitchFamily="2" charset="-122"/>
              </a:rPr>
              <a:t>），</a:t>
            </a:r>
            <a:r>
              <a:rPr lang="en-US" altLang="zh-CN" dirty="0">
                <a:ea typeface="宋体" panose="02010600030101010101" pitchFamily="2" charset="-122"/>
              </a:rPr>
              <a:t>tPHY</a:t>
            </a:r>
            <a:r>
              <a:rPr lang="zh-CN" altLang="en-US" dirty="0">
                <a:ea typeface="宋体" panose="02010600030101010101" pitchFamily="2" charset="-122"/>
              </a:rPr>
              <a:t>为某站的物理层时延； </a:t>
            </a:r>
            <a:br>
              <a:rPr lang="zh-CN" altLang="en-US" dirty="0">
                <a:ea typeface="宋体" panose="02010600030101010101" pitchFamily="2" charset="-122"/>
              </a:rPr>
            </a:br>
            <a:r>
              <a:rPr lang="zh-CN" altLang="en-US" dirty="0">
                <a:ea typeface="宋体" panose="02010600030101010101" pitchFamily="2" charset="-122"/>
              </a:rPr>
              <a:t>则有： </a:t>
            </a:r>
            <a:br>
              <a:rPr lang="zh-CN" altLang="en-US" dirty="0">
                <a:ea typeface="宋体" panose="02010600030101010101" pitchFamily="2" charset="-122"/>
              </a:rPr>
            </a:br>
            <a:r>
              <a:rPr lang="zh-CN" altLang="en-US" dirty="0">
                <a:ea typeface="宋体" panose="02010600030101010101" pitchFamily="2" charset="-122"/>
              </a:rPr>
              <a:t>碰撞槽时间</a:t>
            </a:r>
            <a:r>
              <a:rPr lang="en-US" altLang="zh-CN" dirty="0">
                <a:ea typeface="宋体" panose="02010600030101010101" pitchFamily="2" charset="-122"/>
              </a:rPr>
              <a:t>=2S/0.7C+2tPHY </a:t>
            </a:r>
            <a:br>
              <a:rPr lang="en-US" altLang="zh-CN" dirty="0">
                <a:ea typeface="宋体" panose="02010600030101010101" pitchFamily="2" charset="-122"/>
              </a:rPr>
            </a:br>
            <a:r>
              <a:rPr lang="zh-CN" altLang="en-US" dirty="0">
                <a:ea typeface="宋体" panose="02010600030101010101" pitchFamily="2" charset="-122"/>
              </a:rPr>
              <a:t>因为</a:t>
            </a:r>
            <a:r>
              <a:rPr lang="en-US" altLang="zh-CN" dirty="0">
                <a:ea typeface="宋体" panose="02010600030101010101" pitchFamily="2" charset="-122"/>
              </a:rPr>
              <a:t>Lmin/R=</a:t>
            </a:r>
            <a:r>
              <a:rPr lang="zh-CN" altLang="en-US" dirty="0">
                <a:ea typeface="宋体" panose="02010600030101010101" pitchFamily="2" charset="-122"/>
              </a:rPr>
              <a:t>碰撞槽时间 </a:t>
            </a:r>
            <a:br>
              <a:rPr lang="zh-CN" altLang="en-US" dirty="0">
                <a:ea typeface="宋体" panose="02010600030101010101" pitchFamily="2" charset="-122"/>
              </a:rPr>
            </a:br>
            <a:r>
              <a:rPr lang="zh-CN" altLang="en-US" dirty="0">
                <a:ea typeface="宋体" panose="02010600030101010101" pitchFamily="2" charset="-122"/>
              </a:rPr>
              <a:t>所以：</a:t>
            </a:r>
            <a:r>
              <a:rPr lang="en-US" altLang="zh-CN" dirty="0">
                <a:ea typeface="宋体" panose="02010600030101010101" pitchFamily="2" charset="-122"/>
              </a:rPr>
              <a:t>Lmin =</a:t>
            </a:r>
            <a:r>
              <a:rPr lang="zh-CN" altLang="en-US" dirty="0">
                <a:ea typeface="宋体" panose="02010600030101010101" pitchFamily="2" charset="-122"/>
              </a:rPr>
              <a:t>（</a:t>
            </a:r>
            <a:r>
              <a:rPr lang="en-US" altLang="zh-CN" dirty="0">
                <a:ea typeface="宋体" panose="02010600030101010101" pitchFamily="2" charset="-122"/>
              </a:rPr>
              <a:t>2S/0.7C+2tPHY </a:t>
            </a:r>
            <a:r>
              <a:rPr lang="zh-CN" altLang="en-US" dirty="0">
                <a:ea typeface="宋体" panose="02010600030101010101" pitchFamily="2" charset="-122"/>
              </a:rPr>
              <a:t>）</a:t>
            </a:r>
            <a:r>
              <a:rPr lang="en-US" altLang="zh-CN" dirty="0">
                <a:ea typeface="宋体" panose="02010600030101010101" pitchFamily="2" charset="-122"/>
              </a:rPr>
              <a:t>×R </a:t>
            </a:r>
            <a:br>
              <a:rPr lang="en-US" altLang="zh-CN" dirty="0">
                <a:ea typeface="宋体" panose="02010600030101010101" pitchFamily="2" charset="-122"/>
              </a:rPr>
            </a:br>
            <a:r>
              <a:rPr lang="en-US" altLang="zh-CN" dirty="0">
                <a:ea typeface="宋体" panose="02010600030101010101" pitchFamily="2" charset="-122"/>
              </a:rPr>
              <a:t>Lmin </a:t>
            </a:r>
            <a:r>
              <a:rPr lang="zh-CN" altLang="en-US" dirty="0">
                <a:ea typeface="宋体" panose="02010600030101010101" pitchFamily="2" charset="-122"/>
              </a:rPr>
              <a:t>称为最小帧长度。 </a:t>
            </a:r>
            <a:br>
              <a:rPr lang="zh-CN" altLang="en-US" dirty="0">
                <a:ea typeface="宋体" panose="02010600030101010101" pitchFamily="2" charset="-122"/>
              </a:rPr>
            </a:br>
            <a:r>
              <a:rPr lang="zh-CN" altLang="en-US" dirty="0">
                <a:ea typeface="宋体" panose="02010600030101010101" pitchFamily="2" charset="-122"/>
              </a:rPr>
              <a:t>碰撞槽时间在以太网中是一个极为重要的参数，有如下特点： </a:t>
            </a:r>
            <a:br>
              <a:rPr lang="zh-CN" altLang="en-US" dirty="0">
                <a:ea typeface="宋体" panose="02010600030101010101" pitchFamily="2" charset="-122"/>
              </a:rPr>
            </a:b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）它是检测一次碰撞所需的最长时间。 </a:t>
            </a:r>
            <a:br>
              <a:rPr lang="zh-CN" altLang="en-US" dirty="0">
                <a:ea typeface="宋体" panose="02010600030101010101" pitchFamily="2" charset="-122"/>
              </a:rPr>
            </a:br>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）要求帧长度有个下限。（即最短帧长）</a:t>
            </a:r>
            <a:br>
              <a:rPr lang="zh-CN" altLang="en-US" dirty="0">
                <a:ea typeface="宋体" panose="02010600030101010101" pitchFamily="2" charset="-122"/>
              </a:rPr>
            </a:br>
            <a:r>
              <a:rPr lang="zh-CN" altLang="en-US" dirty="0">
                <a:ea typeface="宋体" panose="02010600030101010101" pitchFamily="2" charset="-122"/>
              </a:rPr>
              <a:t>（</a:t>
            </a:r>
            <a:r>
              <a:rPr lang="en-US" altLang="zh-CN" dirty="0">
                <a:ea typeface="宋体" panose="02010600030101010101" pitchFamily="2" charset="-122"/>
              </a:rPr>
              <a:t>3</a:t>
            </a:r>
            <a:r>
              <a:rPr lang="zh-CN" altLang="en-US" dirty="0">
                <a:ea typeface="宋体" panose="02010600030101010101" pitchFamily="2" charset="-122"/>
              </a:rPr>
              <a:t>）产生碰撞，就会出现帧碎片。 </a:t>
            </a:r>
            <a:br>
              <a:rPr lang="zh-CN" altLang="en-US" dirty="0">
                <a:ea typeface="宋体" panose="02010600030101010101" pitchFamily="2" charset="-122"/>
              </a:rPr>
            </a:br>
            <a:r>
              <a:rPr lang="zh-CN" altLang="en-US" dirty="0">
                <a:ea typeface="宋体" panose="02010600030101010101" pitchFamily="2" charset="-122"/>
              </a:rPr>
              <a:t>（</a:t>
            </a:r>
            <a:r>
              <a:rPr lang="en-US" altLang="zh-CN" dirty="0">
                <a:ea typeface="宋体" panose="02010600030101010101" pitchFamily="2" charset="-122"/>
              </a:rPr>
              <a:t>4</a:t>
            </a:r>
            <a:r>
              <a:rPr lang="zh-CN" altLang="en-US" dirty="0">
                <a:ea typeface="宋体" panose="02010600030101010101" pitchFamily="2" charset="-122"/>
              </a:rPr>
              <a:t>）如发生碰撞，要等待一定的时间。</a:t>
            </a:r>
            <a:r>
              <a:rPr lang="en-US" altLang="zh-CN" dirty="0">
                <a:ea typeface="宋体" panose="02010600030101010101" pitchFamily="2" charset="-122"/>
              </a:rPr>
              <a:t>t=rT</a:t>
            </a:r>
            <a:r>
              <a:rPr lang="zh-CN" altLang="en-US" dirty="0">
                <a:ea typeface="宋体" panose="02010600030101010101" pitchFamily="2" charset="-122"/>
              </a:rPr>
              <a:t>。（</a:t>
            </a:r>
            <a:r>
              <a:rPr lang="en-US" altLang="zh-CN" dirty="0">
                <a:ea typeface="宋体" panose="02010600030101010101" pitchFamily="2" charset="-122"/>
              </a:rPr>
              <a:t>T</a:t>
            </a:r>
            <a:r>
              <a:rPr lang="zh-CN" altLang="en-US" dirty="0">
                <a:ea typeface="宋体" panose="02010600030101010101" pitchFamily="2" charset="-122"/>
              </a:rPr>
              <a:t>为碰撞槽时间） </a:t>
            </a:r>
          </a:p>
          <a:p>
            <a:pPr lvl="0"/>
            <a:endParaRPr lang="zh-CN" altLang="en-US" dirty="0">
              <a:ea typeface="宋体" panose="02010600030101010101" pitchFamily="2" charset="-122"/>
            </a:endParaRPr>
          </a:p>
        </p:txBody>
      </p:sp>
      <p:sp>
        <p:nvSpPr>
          <p:cNvPr id="788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32</a:t>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US" altLang="zh-CN" sz="1200" dirty="0"/>
              <a:t>34</a:t>
            </a:fld>
            <a:endParaRPr lang="en-US" altLang="zh-CN" sz="1200" dirty="0"/>
          </a:p>
        </p:txBody>
      </p:sp>
      <p:sp>
        <p:nvSpPr>
          <p:cNvPr id="79875" name="Rectangle 2"/>
          <p:cNvSpPr>
            <a:spLocks noGrp="1" noRot="1" noChangeAspect="1" noTextEdit="1"/>
          </p:cNvSpPr>
          <p:nvPr>
            <p:ph type="sldImg"/>
          </p:nvPr>
        </p:nvSpPr>
        <p:spPr>
          <a:ln>
            <a:solidFill>
              <a:srgbClr val="000000">
                <a:alpha val="100000"/>
              </a:srgbClr>
            </a:solidFill>
            <a:miter lim="800000"/>
          </a:ln>
        </p:spPr>
      </p:sp>
      <p:sp>
        <p:nvSpPr>
          <p:cNvPr id="79876" name="Rectangle 3"/>
          <p:cNvSpPr>
            <a:spLocks noGrp="1"/>
          </p:cNvSpPr>
          <p:nvPr>
            <p:ph type="body" idx="1"/>
          </p:nvPr>
        </p:nvSpPr>
        <p:spPr>
          <a:noFill/>
          <a:ln>
            <a:noFill/>
          </a:ln>
        </p:spPr>
        <p:txBody>
          <a:bodyPr wrap="square" lIns="91440" tIns="45720" rIns="91440" bIns="45720" anchor="t" anchorCtr="0"/>
          <a:lstStyle/>
          <a:p>
            <a:pPr lvl="0" algn="just"/>
            <a:r>
              <a:rPr lang="zh-CN" altLang="en-US" dirty="0">
                <a:ea typeface="宋体" panose="02010600030101010101" pitchFamily="2" charset="-122"/>
              </a:rPr>
              <a:t>从共享式以太网发展到交换式以太网过渡时期，出现了中继器和集线器两种互连的网络设备。这两种设备基本原理都一样，那么单独讲解一下集线器。</a:t>
            </a:r>
          </a:p>
          <a:p>
            <a:pPr lvl="0" algn="just"/>
            <a:r>
              <a:rPr lang="zh-CN" altLang="en-US" dirty="0">
                <a:ea typeface="宋体" panose="02010600030101010101" pitchFamily="2" charset="-122"/>
              </a:rPr>
              <a:t>其实集线器（</a:t>
            </a:r>
            <a:r>
              <a:rPr lang="en-US" altLang="zh-CN" dirty="0">
                <a:ea typeface="宋体" panose="02010600030101010101" pitchFamily="2" charset="-122"/>
              </a:rPr>
              <a:t>HUB</a:t>
            </a:r>
            <a:r>
              <a:rPr lang="zh-CN" altLang="en-US" dirty="0">
                <a:ea typeface="宋体" panose="02010600030101010101" pitchFamily="2" charset="-122"/>
              </a:rPr>
              <a:t>）和中继器都是物理层上的连接设备，那为什么这样说呢？接下去我们共同来学习一下集线器的工作原理。</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US" altLang="zh-CN" sz="1200" dirty="0"/>
              <a:t>35</a:t>
            </a:fld>
            <a:endParaRPr lang="en-US" altLang="zh-CN" sz="1200" dirty="0"/>
          </a:p>
        </p:txBody>
      </p:sp>
      <p:sp>
        <p:nvSpPr>
          <p:cNvPr id="80899" name="Rectangle 2"/>
          <p:cNvSpPr>
            <a:spLocks noGrp="1" noRot="1" noChangeAspect="1" noTextEdit="1"/>
          </p:cNvSpPr>
          <p:nvPr>
            <p:ph type="sldImg"/>
          </p:nvPr>
        </p:nvSpPr>
        <p:spPr>
          <a:ln>
            <a:solidFill>
              <a:srgbClr val="000000">
                <a:alpha val="100000"/>
              </a:srgbClr>
            </a:solidFill>
            <a:miter lim="800000"/>
          </a:ln>
        </p:spPr>
      </p:sp>
      <p:sp>
        <p:nvSpPr>
          <p:cNvPr id="80900" name="Rectangle 3"/>
          <p:cNvSpPr>
            <a:spLocks noGrp="1"/>
          </p:cNvSpPr>
          <p:nvPr>
            <p:ph type="body" idx="1"/>
          </p:nvPr>
        </p:nvSpPr>
        <p:spPr>
          <a:noFill/>
          <a:ln>
            <a:noFill/>
          </a:ln>
        </p:spPr>
        <p:txBody>
          <a:bodyPr wrap="square" lIns="91440" tIns="45720" rIns="91440" bIns="45720" anchor="t" anchorCtr="0"/>
          <a:lstStyle/>
          <a:p>
            <a:pPr lvl="0" algn="just"/>
            <a:r>
              <a:rPr lang="zh-CN" altLang="en-US" dirty="0">
                <a:ea typeface="宋体" panose="02010600030101010101" pitchFamily="2" charset="-122"/>
              </a:rPr>
              <a:t>其实集线器（</a:t>
            </a:r>
            <a:r>
              <a:rPr lang="en-US" altLang="zh-CN" dirty="0">
                <a:ea typeface="宋体" panose="02010600030101010101" pitchFamily="2" charset="-122"/>
              </a:rPr>
              <a:t>HUB</a:t>
            </a:r>
            <a:r>
              <a:rPr lang="zh-CN" altLang="en-US" dirty="0">
                <a:ea typeface="宋体" panose="02010600030101010101" pitchFamily="2" charset="-122"/>
              </a:rPr>
              <a:t>）工作原理很简单：从任何一个接口收到的数据帧（不管是单播还是广播）不加选择地转发给其它的任何端口（除接收的那个端口外）。</a:t>
            </a:r>
          </a:p>
          <a:p>
            <a:pPr lvl="0" algn="just"/>
            <a:r>
              <a:rPr lang="zh-CN" altLang="en-US" dirty="0">
                <a:ea typeface="宋体" panose="02010600030101010101" pitchFamily="2" charset="-122"/>
              </a:rPr>
              <a:t>故可以这样说集线器（</a:t>
            </a:r>
            <a:r>
              <a:rPr lang="en-US" altLang="zh-CN" dirty="0">
                <a:ea typeface="宋体" panose="02010600030101010101" pitchFamily="2" charset="-122"/>
              </a:rPr>
              <a:t>HUB</a:t>
            </a:r>
            <a:r>
              <a:rPr lang="zh-CN" altLang="en-US" dirty="0">
                <a:ea typeface="宋体" panose="02010600030101010101" pitchFamily="2" charset="-122"/>
              </a:rPr>
              <a:t>）和中继器仅仅改变了以太网的物理拓扑，如此而已。</a:t>
            </a:r>
          </a:p>
          <a:p>
            <a:pPr lvl="0" algn="just"/>
            <a:r>
              <a:rPr lang="en-US" altLang="zh-CN" dirty="0">
                <a:ea typeface="宋体" panose="02010600030101010101" pitchFamily="2" charset="-122"/>
              </a:rPr>
              <a:t>HUB</a:t>
            </a:r>
            <a:r>
              <a:rPr lang="zh-CN" altLang="en-US" dirty="0">
                <a:ea typeface="宋体" panose="02010600030101010101" pitchFamily="2" charset="-122"/>
              </a:rPr>
              <a:t>没有用</a:t>
            </a:r>
            <a:r>
              <a:rPr lang="en-US" altLang="zh-CN" dirty="0">
                <a:ea typeface="宋体" panose="02010600030101010101" pitchFamily="2" charset="-122"/>
              </a:rPr>
              <a:t>MAC</a:t>
            </a:r>
            <a:r>
              <a:rPr lang="zh-CN" altLang="en-US" dirty="0">
                <a:ea typeface="宋体" panose="02010600030101010101" pitchFamily="2" charset="-122"/>
              </a:rPr>
              <a:t>地址，只是对数据进行复制转发，没有过滤功能。</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US" altLang="zh-CN" sz="1200" dirty="0"/>
              <a:t>36</a:t>
            </a:fld>
            <a:endParaRPr lang="en-US" altLang="zh-CN" sz="1200" dirty="0"/>
          </a:p>
        </p:txBody>
      </p:sp>
      <p:sp>
        <p:nvSpPr>
          <p:cNvPr id="81923" name="Rectangle 2"/>
          <p:cNvSpPr>
            <a:spLocks noGrp="1" noRot="1" noChangeAspect="1" noTextEdit="1"/>
          </p:cNvSpPr>
          <p:nvPr>
            <p:ph type="sldImg"/>
          </p:nvPr>
        </p:nvSpPr>
        <p:spPr>
          <a:ln>
            <a:solidFill>
              <a:srgbClr val="000000">
                <a:alpha val="100000"/>
              </a:srgbClr>
            </a:solidFill>
            <a:miter lim="800000"/>
          </a:ln>
        </p:spPr>
      </p:sp>
      <p:sp>
        <p:nvSpPr>
          <p:cNvPr id="81924" name="Rectangle 3"/>
          <p:cNvSpPr>
            <a:spLocks noGrp="1"/>
          </p:cNvSpPr>
          <p:nvPr>
            <p:ph type="body" idx="1"/>
          </p:nvPr>
        </p:nvSpPr>
        <p:spPr>
          <a:noFill/>
          <a:ln>
            <a:noFill/>
          </a:ln>
        </p:spPr>
        <p:txBody>
          <a:bodyPr wrap="square" lIns="91440" tIns="45720" rIns="91440" bIns="45720" anchor="t" anchorCtr="0"/>
          <a:lstStyle/>
          <a:p>
            <a:pPr marL="228600" lvl="0" indent="-228600" algn="just"/>
            <a:r>
              <a:rPr lang="zh-CN" altLang="en-US" dirty="0">
                <a:ea typeface="宋体" panose="02010600030101010101" pitchFamily="2" charset="-122"/>
              </a:rPr>
              <a:t>由集线器（</a:t>
            </a:r>
            <a:r>
              <a:rPr lang="en-US" altLang="zh-CN" dirty="0">
                <a:ea typeface="宋体" panose="02010600030101010101" pitchFamily="2" charset="-122"/>
              </a:rPr>
              <a:t>HUB</a:t>
            </a:r>
            <a:r>
              <a:rPr lang="zh-CN" altLang="en-US" dirty="0">
                <a:ea typeface="宋体" panose="02010600030101010101" pitchFamily="2" charset="-122"/>
              </a:rPr>
              <a:t>）和中继器组建以太网的实质是一种共享式以太网，故共享式以太网所具有的弊端它基本上都有。</a:t>
            </a:r>
          </a:p>
          <a:p>
            <a:pPr marL="228600" lvl="0" indent="-228600" algn="just"/>
            <a:r>
              <a:rPr lang="zh-CN" altLang="en-US" dirty="0">
                <a:ea typeface="宋体" panose="02010600030101010101" pitchFamily="2" charset="-122"/>
              </a:rPr>
              <a:t>仍然存在以下缺陷：</a:t>
            </a:r>
          </a:p>
          <a:p>
            <a:pPr marL="228600" lvl="0" indent="-228600" algn="just">
              <a:buChar char="•"/>
            </a:pPr>
            <a:r>
              <a:rPr lang="zh-CN" altLang="en-US" dirty="0">
                <a:ea typeface="宋体" panose="02010600030101010101" pitchFamily="2" charset="-122"/>
              </a:rPr>
              <a:t>冲突严重</a:t>
            </a:r>
          </a:p>
          <a:p>
            <a:pPr marL="228600" lvl="0" indent="-228600" algn="just">
              <a:buChar char="•"/>
            </a:pPr>
            <a:r>
              <a:rPr lang="zh-CN" altLang="en-US" dirty="0">
                <a:ea typeface="宋体" panose="02010600030101010101" pitchFamily="2" charset="-122"/>
              </a:rPr>
              <a:t>广播泛滥</a:t>
            </a:r>
          </a:p>
          <a:p>
            <a:pPr marL="228600" lvl="0" indent="-228600" algn="just">
              <a:buChar char="•"/>
            </a:pPr>
            <a:r>
              <a:rPr lang="zh-CN" altLang="en-US" dirty="0">
                <a:ea typeface="宋体" panose="02010600030101010101" pitchFamily="2" charset="-122"/>
              </a:rPr>
              <a:t>无任何安全性</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US" altLang="zh-CN" sz="1200" dirty="0"/>
              <a:t>37</a:t>
            </a:fld>
            <a:endParaRPr lang="en-US" altLang="zh-CN" sz="1200" dirty="0"/>
          </a:p>
        </p:txBody>
      </p:sp>
      <p:sp>
        <p:nvSpPr>
          <p:cNvPr id="82947" name="Rectangle 2"/>
          <p:cNvSpPr>
            <a:spLocks noGrp="1" noRot="1" noChangeAspect="1" noTextEdit="1"/>
          </p:cNvSpPr>
          <p:nvPr>
            <p:ph type="sldImg"/>
          </p:nvPr>
        </p:nvSpPr>
        <p:spPr>
          <a:ln>
            <a:solidFill>
              <a:srgbClr val="000000">
                <a:alpha val="100000"/>
              </a:srgbClr>
            </a:solidFill>
            <a:miter lim="800000"/>
          </a:ln>
        </p:spPr>
      </p:sp>
      <p:sp>
        <p:nvSpPr>
          <p:cNvPr id="82948" name="Rectangle 3"/>
          <p:cNvSpPr>
            <a:spLocks noGrp="1"/>
          </p:cNvSpPr>
          <p:nvPr>
            <p:ph type="body" idx="1"/>
          </p:nvPr>
        </p:nvSpPr>
        <p:spPr>
          <a:noFill/>
          <a:ln>
            <a:noFill/>
          </a:ln>
        </p:spPr>
        <p:txBody>
          <a:bodyPr wrap="square" lIns="91440" tIns="45720" rIns="91440" bIns="45720" anchor="t" anchorCtr="0"/>
          <a:lstStyle/>
          <a:p>
            <a:pPr marL="228600" lvl="0" indent="-228600" algn="just"/>
            <a:r>
              <a:rPr lang="zh-CN" altLang="en-US" dirty="0">
                <a:ea typeface="宋体" panose="02010600030101010101" pitchFamily="2" charset="-122"/>
              </a:rPr>
              <a:t>以太网交换机是我们现在组建以太网的必备的设备。</a:t>
            </a:r>
          </a:p>
          <a:p>
            <a:pPr marL="228600" lvl="0" indent="-228600" algn="just"/>
            <a:r>
              <a:rPr lang="zh-CN" altLang="en-US" dirty="0">
                <a:ea typeface="宋体" panose="02010600030101010101" pitchFamily="2" charset="-122"/>
              </a:rPr>
              <a:t>接下去讲讲以太网交换机（另称多端口网桥）。</a:t>
            </a:r>
          </a:p>
          <a:p>
            <a:pPr marL="228600" lvl="0" indent="-228600" algn="just"/>
            <a:r>
              <a:rPr lang="zh-CN" altLang="en-US" dirty="0">
                <a:ea typeface="宋体" panose="02010600030101010101" pitchFamily="2" charset="-122"/>
              </a:rPr>
              <a:t>相比较</a:t>
            </a:r>
            <a:r>
              <a:rPr lang="en-US" altLang="zh-CN" dirty="0">
                <a:ea typeface="宋体" panose="02010600030101010101" pitchFamily="2" charset="-122"/>
              </a:rPr>
              <a:t>HUB</a:t>
            </a:r>
            <a:r>
              <a:rPr lang="zh-CN" altLang="en-US" dirty="0">
                <a:ea typeface="宋体" panose="02010600030101010101" pitchFamily="2" charset="-122"/>
              </a:rPr>
              <a:t>而言</a:t>
            </a:r>
            <a:r>
              <a:rPr lang="en-US" altLang="zh-CN" dirty="0">
                <a:ea typeface="宋体" panose="02010600030101010101" pitchFamily="2" charset="-122"/>
              </a:rPr>
              <a:t>,</a:t>
            </a:r>
            <a:r>
              <a:rPr lang="zh-CN" altLang="en-US" dirty="0">
                <a:ea typeface="宋体" panose="02010600030101010101" pitchFamily="2" charset="-122"/>
              </a:rPr>
              <a:t>交换机是工作在数据链路层的设备。为什么这么说呢</a:t>
            </a:r>
            <a:r>
              <a:rPr lang="en-US" altLang="zh-CN" dirty="0">
                <a:ea typeface="宋体" panose="02010600030101010101" pitchFamily="2" charset="-122"/>
              </a:rPr>
              <a:t>?</a:t>
            </a:r>
          </a:p>
          <a:p>
            <a:pPr marL="228600" lvl="0" indent="-228600" algn="just"/>
            <a:r>
              <a:rPr lang="zh-CN" altLang="en-US" dirty="0">
                <a:ea typeface="宋体" panose="02010600030101010101" pitchFamily="2" charset="-122"/>
              </a:rPr>
              <a:t>主要是以太网交换机或者网桥需要完成二个基本功能：</a:t>
            </a:r>
          </a:p>
          <a:p>
            <a:pPr marL="228600" lvl="0" indent="-228600" algn="just"/>
            <a:r>
              <a:rPr lang="en-US" altLang="zh-CN" dirty="0">
                <a:ea typeface="宋体" panose="02010600030101010101" pitchFamily="2" charset="-122"/>
              </a:rPr>
              <a:t>MAC</a:t>
            </a:r>
            <a:r>
              <a:rPr lang="zh-CN" altLang="en-US" dirty="0">
                <a:ea typeface="宋体" panose="02010600030101010101" pitchFamily="2" charset="-122"/>
              </a:rPr>
              <a:t>地址学习；</a:t>
            </a:r>
          </a:p>
          <a:p>
            <a:pPr marL="228600" lvl="0" indent="-228600" algn="just"/>
            <a:r>
              <a:rPr lang="zh-CN" altLang="en-US" dirty="0">
                <a:ea typeface="宋体" panose="02010600030101010101" pitchFamily="2" charset="-122"/>
              </a:rPr>
              <a:t>转发和过滤决定；</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a:solidFill>
              <a:srgbClr val="000000">
                <a:alpha val="100000"/>
              </a:srgbClr>
            </a:solidFill>
            <a:miter lim="800000"/>
          </a:ln>
        </p:spPr>
      </p:sp>
      <p:sp>
        <p:nvSpPr>
          <p:cNvPr id="83971"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latin typeface="Arial" panose="020B0604020202020204" pitchFamily="34" charset="0"/>
              <a:ea typeface="宋体" panose="02010600030101010101" pitchFamily="2" charset="-122"/>
            </a:endParaRPr>
          </a:p>
        </p:txBody>
      </p:sp>
      <p:sp>
        <p:nvSpPr>
          <p:cNvPr id="839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39</a:t>
            </a:fld>
            <a:endParaRPr lang="en-US" alt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alpha val="100000"/>
              </a:srgbClr>
            </a:solidFill>
            <a:miter lim="800000"/>
          </a:ln>
        </p:spPr>
      </p:sp>
      <p:sp>
        <p:nvSpPr>
          <p:cNvPr id="5734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3</a:t>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US" altLang="zh-CN" sz="1200" dirty="0"/>
              <a:t>41</a:t>
            </a:fld>
            <a:endParaRPr lang="en-US" altLang="zh-CN" sz="1200" dirty="0"/>
          </a:p>
        </p:txBody>
      </p:sp>
      <p:sp>
        <p:nvSpPr>
          <p:cNvPr id="84995" name="Rectangle 2"/>
          <p:cNvSpPr>
            <a:spLocks noGrp="1" noRot="1" noChangeAspect="1" noTextEdit="1"/>
          </p:cNvSpPr>
          <p:nvPr>
            <p:ph type="sldImg"/>
          </p:nvPr>
        </p:nvSpPr>
        <p:spPr>
          <a:ln>
            <a:solidFill>
              <a:srgbClr val="000000">
                <a:alpha val="100000"/>
              </a:srgbClr>
            </a:solidFill>
            <a:miter lim="800000"/>
          </a:ln>
        </p:spPr>
      </p:sp>
      <p:sp>
        <p:nvSpPr>
          <p:cNvPr id="84996" name="Rectangle 3"/>
          <p:cNvSpPr>
            <a:spLocks noGrp="1"/>
          </p:cNvSpPr>
          <p:nvPr>
            <p:ph type="body" idx="1"/>
          </p:nvPr>
        </p:nvSpPr>
        <p:spPr>
          <a:noFill/>
          <a:ln>
            <a:noFill/>
          </a:ln>
        </p:spPr>
        <p:txBody>
          <a:bodyPr wrap="square" lIns="91440" tIns="45720" rIns="91440" bIns="45720" anchor="t" anchorCtr="0"/>
          <a:lstStyle/>
          <a:p>
            <a:pPr lvl="0" algn="just"/>
            <a:r>
              <a:rPr lang="zh-CN" altLang="en-US" dirty="0">
                <a:ea typeface="宋体" panose="02010600030101010101" pitchFamily="2" charset="-122"/>
              </a:rPr>
              <a:t>先看一下</a:t>
            </a:r>
            <a:r>
              <a:rPr lang="en-US" altLang="zh-CN" dirty="0">
                <a:ea typeface="宋体" panose="02010600030101010101" pitchFamily="2" charset="-122"/>
              </a:rPr>
              <a:t>MAC</a:t>
            </a:r>
            <a:r>
              <a:rPr lang="zh-CN" altLang="en-US" dirty="0">
                <a:ea typeface="宋体" panose="02010600030101010101" pitchFamily="2" charset="-122"/>
              </a:rPr>
              <a:t>地址学习。</a:t>
            </a:r>
          </a:p>
          <a:p>
            <a:pPr lvl="0" algn="just"/>
            <a:r>
              <a:rPr lang="zh-CN" altLang="en-US" dirty="0">
                <a:ea typeface="宋体" panose="02010600030101010101" pitchFamily="2" charset="-122"/>
              </a:rPr>
              <a:t>网桥转发数据帧是基于</a:t>
            </a:r>
            <a:r>
              <a:rPr lang="en-US" altLang="zh-CN" dirty="0">
                <a:ea typeface="宋体" panose="02010600030101010101" pitchFamily="2" charset="-122"/>
              </a:rPr>
              <a:t>MAC</a:t>
            </a:r>
            <a:r>
              <a:rPr lang="zh-CN" altLang="en-US" dirty="0">
                <a:ea typeface="宋体" panose="02010600030101010101" pitchFamily="2" charset="-122"/>
              </a:rPr>
              <a:t>地址表</a:t>
            </a:r>
            <a:r>
              <a:rPr lang="en-US" altLang="zh-CN" dirty="0">
                <a:ea typeface="宋体" panose="02010600030101010101" pitchFamily="2" charset="-122"/>
              </a:rPr>
              <a:t>.</a:t>
            </a:r>
            <a:r>
              <a:rPr lang="zh-CN" altLang="en-US" dirty="0">
                <a:ea typeface="宋体" panose="02010600030101010101" pitchFamily="2" charset="-122"/>
              </a:rPr>
              <a:t>而</a:t>
            </a:r>
            <a:r>
              <a:rPr lang="en-US" altLang="zh-CN" dirty="0">
                <a:ea typeface="宋体" panose="02010600030101010101" pitchFamily="2" charset="-122"/>
              </a:rPr>
              <a:t>MAC</a:t>
            </a:r>
            <a:r>
              <a:rPr lang="zh-CN" altLang="en-US" dirty="0">
                <a:ea typeface="宋体" panose="02010600030101010101" pitchFamily="2" charset="-122"/>
              </a:rPr>
              <a:t>地址表是网桥基于源</a:t>
            </a:r>
            <a:r>
              <a:rPr lang="en-US" altLang="zh-CN" dirty="0">
                <a:ea typeface="宋体" panose="02010600030101010101" pitchFamily="2" charset="-122"/>
              </a:rPr>
              <a:t>MAC</a:t>
            </a:r>
            <a:r>
              <a:rPr lang="zh-CN" altLang="en-US" dirty="0">
                <a:ea typeface="宋体" panose="02010600030101010101" pitchFamily="2" charset="-122"/>
              </a:rPr>
              <a:t>地址学习得到的。 常见</a:t>
            </a:r>
            <a:r>
              <a:rPr lang="en-US" altLang="zh-CN" dirty="0">
                <a:ea typeface="宋体" panose="02010600030101010101" pitchFamily="2" charset="-122"/>
              </a:rPr>
              <a:t>2</a:t>
            </a:r>
            <a:r>
              <a:rPr lang="zh-CN" altLang="en-US" dirty="0">
                <a:ea typeface="宋体" panose="02010600030101010101" pitchFamily="2" charset="-122"/>
              </a:rPr>
              <a:t>层交换机的</a:t>
            </a:r>
            <a:r>
              <a:rPr lang="en-US" altLang="zh-CN" dirty="0">
                <a:ea typeface="宋体" panose="02010600030101010101" pitchFamily="2" charset="-122"/>
              </a:rPr>
              <a:t>MAC</a:t>
            </a:r>
            <a:r>
              <a:rPr lang="zh-CN" altLang="en-US" dirty="0">
                <a:ea typeface="宋体" panose="02010600030101010101" pitchFamily="2" charset="-122"/>
              </a:rPr>
              <a:t>地址表是由</a:t>
            </a:r>
            <a:r>
              <a:rPr lang="en-US" altLang="zh-CN" dirty="0">
                <a:ea typeface="宋体" panose="02010600030101010101" pitchFamily="2" charset="-122"/>
              </a:rPr>
              <a:t>MAC</a:t>
            </a:r>
            <a:r>
              <a:rPr lang="zh-CN" altLang="en-US" dirty="0">
                <a:ea typeface="宋体" panose="02010600030101010101" pitchFamily="2" charset="-122"/>
              </a:rPr>
              <a:t>地址和交换机的端口建立的映射关系的。</a:t>
            </a:r>
          </a:p>
          <a:p>
            <a:pPr lvl="0" algn="just"/>
            <a:r>
              <a:rPr lang="zh-CN" altLang="en-US" dirty="0">
                <a:ea typeface="宋体" panose="02010600030101010101" pitchFamily="2" charset="-122"/>
              </a:rPr>
              <a:t>这里我们需要强调的是</a:t>
            </a:r>
            <a:r>
              <a:rPr lang="en-US" altLang="zh-CN" dirty="0">
                <a:ea typeface="宋体" panose="02010600030101010101" pitchFamily="2" charset="-122"/>
              </a:rPr>
              <a:t>:</a:t>
            </a:r>
            <a:r>
              <a:rPr lang="zh-CN" altLang="en-US" dirty="0">
                <a:ea typeface="宋体" panose="02010600030101010101" pitchFamily="2" charset="-122"/>
              </a:rPr>
              <a:t>网桥侦听数据帧的源地址</a:t>
            </a:r>
            <a:r>
              <a:rPr lang="en-US" altLang="zh-CN" dirty="0">
                <a:ea typeface="宋体" panose="02010600030101010101" pitchFamily="2" charset="-122"/>
              </a:rPr>
              <a:t>,</a:t>
            </a:r>
            <a:r>
              <a:rPr lang="zh-CN" altLang="en-US" dirty="0">
                <a:ea typeface="宋体" panose="02010600030101010101" pitchFamily="2" charset="-122"/>
              </a:rPr>
              <a:t>交换机每个端口都监听接收到的数据帧源地址。</a:t>
            </a:r>
          </a:p>
          <a:p>
            <a:pPr lvl="0" algn="just"/>
            <a:r>
              <a:rPr lang="zh-CN" altLang="en-US" dirty="0">
                <a:ea typeface="宋体" panose="02010600030101010101" pitchFamily="2" charset="-122"/>
              </a:rPr>
              <a:t>初始化时，交换机的</a:t>
            </a:r>
            <a:r>
              <a:rPr lang="en-US" altLang="zh-CN" dirty="0">
                <a:ea typeface="宋体" panose="02010600030101010101" pitchFamily="2" charset="-122"/>
              </a:rPr>
              <a:t>MAC</a:t>
            </a:r>
            <a:r>
              <a:rPr lang="zh-CN" altLang="en-US" dirty="0">
                <a:ea typeface="宋体" panose="02010600030101010101" pitchFamily="2" charset="-122"/>
              </a:rPr>
              <a:t>地址表是空。</a:t>
            </a:r>
          </a:p>
          <a:p>
            <a:pPr lvl="0" algn="just"/>
            <a:r>
              <a:rPr lang="zh-CN" altLang="en-US" dirty="0">
                <a:ea typeface="宋体" panose="02010600030101010101" pitchFamily="2" charset="-122"/>
              </a:rPr>
              <a:t>下面我们举个例子来说明。</a:t>
            </a:r>
          </a:p>
          <a:p>
            <a:pPr lvl="0" algn="just"/>
            <a:r>
              <a:rPr lang="zh-CN" altLang="en-US" dirty="0">
                <a:ea typeface="宋体" panose="02010600030101010101" pitchFamily="2" charset="-122"/>
              </a:rPr>
              <a:t>如图所示：站点</a:t>
            </a:r>
            <a:r>
              <a:rPr lang="en-US" altLang="zh-CN" dirty="0">
                <a:ea typeface="宋体" panose="02010600030101010101" pitchFamily="2" charset="-122"/>
              </a:rPr>
              <a:t>A</a:t>
            </a:r>
            <a:r>
              <a:rPr lang="zh-CN" altLang="en-US" dirty="0">
                <a:ea typeface="宋体" panose="02010600030101010101" pitchFamily="2" charset="-122"/>
              </a:rPr>
              <a:t>要发一个帧给站点</a:t>
            </a:r>
            <a:r>
              <a:rPr lang="en-US" altLang="zh-CN" dirty="0">
                <a:ea typeface="宋体" panose="02010600030101010101" pitchFamily="2" charset="-122"/>
              </a:rPr>
              <a:t>D</a:t>
            </a:r>
            <a:r>
              <a:rPr lang="zh-CN" altLang="en-US" dirty="0">
                <a:ea typeface="宋体" panose="02010600030101010101" pitchFamily="2" charset="-122"/>
              </a:rPr>
              <a:t>；交换机从端口</a:t>
            </a:r>
            <a:r>
              <a:rPr lang="en-US" altLang="zh-CN" dirty="0">
                <a:ea typeface="宋体" panose="02010600030101010101" pitchFamily="2" charset="-122"/>
              </a:rPr>
              <a:t>1</a:t>
            </a:r>
            <a:r>
              <a:rPr lang="zh-CN" altLang="en-US" dirty="0">
                <a:ea typeface="宋体" panose="02010600030101010101" pitchFamily="2" charset="-122"/>
              </a:rPr>
              <a:t>接收到这个帧，首先查看目的</a:t>
            </a:r>
            <a:r>
              <a:rPr lang="en-US" altLang="zh-CN" dirty="0">
                <a:ea typeface="宋体" panose="02010600030101010101" pitchFamily="2" charset="-122"/>
              </a:rPr>
              <a:t>MAC</a:t>
            </a:r>
            <a:r>
              <a:rPr lang="zh-CN" altLang="en-US" dirty="0">
                <a:ea typeface="宋体" panose="02010600030101010101" pitchFamily="2" charset="-122"/>
              </a:rPr>
              <a:t>地址，再查看交换机里</a:t>
            </a:r>
            <a:r>
              <a:rPr lang="en-US" altLang="zh-CN" dirty="0">
                <a:ea typeface="宋体" panose="02010600030101010101" pitchFamily="2" charset="-122"/>
              </a:rPr>
              <a:t>cache </a:t>
            </a:r>
            <a:r>
              <a:rPr lang="zh-CN" altLang="en-US" dirty="0">
                <a:ea typeface="宋体" panose="02010600030101010101" pitchFamily="2" charset="-122"/>
              </a:rPr>
              <a:t>的</a:t>
            </a:r>
            <a:r>
              <a:rPr lang="en-US" altLang="zh-CN" dirty="0">
                <a:ea typeface="宋体" panose="02010600030101010101" pitchFamily="2" charset="-122"/>
              </a:rPr>
              <a:t>MAC</a:t>
            </a:r>
            <a:r>
              <a:rPr lang="zh-CN" altLang="en-US" dirty="0">
                <a:ea typeface="宋体" panose="02010600030101010101" pitchFamily="2" charset="-122"/>
              </a:rPr>
              <a:t>地址表，但这时候的</a:t>
            </a:r>
            <a:r>
              <a:rPr lang="en-US" altLang="zh-CN" dirty="0">
                <a:ea typeface="宋体" panose="02010600030101010101" pitchFamily="2" charset="-122"/>
              </a:rPr>
              <a:t>MAC</a:t>
            </a:r>
            <a:r>
              <a:rPr lang="zh-CN" altLang="en-US" dirty="0">
                <a:ea typeface="宋体" panose="02010600030101010101" pitchFamily="2" charset="-122"/>
              </a:rPr>
              <a:t>地址表是空的，那交换机会这么做呢？把这个数据帧向任何端口转发出去（除接收这个帧的端口</a:t>
            </a:r>
            <a:r>
              <a:rPr lang="en-US" altLang="zh-CN" dirty="0">
                <a:ea typeface="宋体" panose="02010600030101010101" pitchFamily="2" charset="-122"/>
              </a:rPr>
              <a:t>1</a:t>
            </a:r>
            <a:r>
              <a:rPr lang="zh-CN" altLang="en-US" dirty="0">
                <a:ea typeface="宋体" panose="02010600030101010101" pitchFamily="2" charset="-122"/>
              </a:rPr>
              <a:t>），在这时还要查看这个帧源</a:t>
            </a:r>
            <a:r>
              <a:rPr lang="en-US" altLang="zh-CN" dirty="0">
                <a:ea typeface="宋体" panose="02010600030101010101" pitchFamily="2" charset="-122"/>
              </a:rPr>
              <a:t>MAC</a:t>
            </a:r>
            <a:r>
              <a:rPr lang="zh-CN" altLang="en-US" dirty="0">
                <a:ea typeface="宋体" panose="02010600030101010101" pitchFamily="2" charset="-122"/>
              </a:rPr>
              <a:t>地址，把端口</a:t>
            </a:r>
            <a:r>
              <a:rPr lang="en-US" altLang="zh-CN" dirty="0">
                <a:ea typeface="宋体" panose="02010600030101010101" pitchFamily="2" charset="-122"/>
              </a:rPr>
              <a:t>1</a:t>
            </a:r>
            <a:r>
              <a:rPr lang="zh-CN" altLang="en-US" dirty="0">
                <a:ea typeface="宋体" panose="02010600030101010101" pitchFamily="2" charset="-122"/>
              </a:rPr>
              <a:t>和站点</a:t>
            </a:r>
            <a:r>
              <a:rPr lang="en-US" altLang="zh-CN" dirty="0">
                <a:ea typeface="宋体" panose="02010600030101010101" pitchFamily="2" charset="-122"/>
              </a:rPr>
              <a:t>A</a:t>
            </a:r>
            <a:r>
              <a:rPr lang="zh-CN" altLang="en-US" dirty="0">
                <a:ea typeface="宋体" panose="02010600030101010101" pitchFamily="2" charset="-122"/>
              </a:rPr>
              <a:t>的</a:t>
            </a:r>
            <a:r>
              <a:rPr lang="en-US" altLang="zh-CN" dirty="0">
                <a:ea typeface="宋体" panose="02010600030101010101" pitchFamily="2" charset="-122"/>
              </a:rPr>
              <a:t>MAC</a:t>
            </a:r>
            <a:r>
              <a:rPr lang="zh-CN" altLang="en-US" dirty="0">
                <a:ea typeface="宋体" panose="02010600030101010101" pitchFamily="2" charset="-122"/>
              </a:rPr>
              <a:t>建立映射关系（这个帧的源</a:t>
            </a:r>
            <a:r>
              <a:rPr lang="en-US" altLang="zh-CN" dirty="0">
                <a:ea typeface="宋体" panose="02010600030101010101" pitchFamily="2" charset="-122"/>
              </a:rPr>
              <a:t>MAC</a:t>
            </a:r>
            <a:r>
              <a:rPr lang="zh-CN" altLang="en-US" dirty="0">
                <a:ea typeface="宋体" panose="02010600030101010101" pitchFamily="2" charset="-122"/>
              </a:rPr>
              <a:t>地址就是站点</a:t>
            </a:r>
            <a:r>
              <a:rPr lang="en-US" altLang="zh-CN" dirty="0">
                <a:ea typeface="宋体" panose="02010600030101010101" pitchFamily="2" charset="-122"/>
              </a:rPr>
              <a:t>A</a:t>
            </a:r>
            <a:r>
              <a:rPr lang="zh-CN" altLang="en-US" dirty="0">
                <a:ea typeface="宋体" panose="02010600030101010101" pitchFamily="2" charset="-122"/>
              </a:rPr>
              <a:t>物理地址）。这样依次类推，每个站点都跟所直接连接的端口建立好映射关系，从而形成一张</a:t>
            </a:r>
            <a:r>
              <a:rPr lang="en-US" altLang="zh-CN" dirty="0">
                <a:ea typeface="宋体" panose="02010600030101010101" pitchFamily="2" charset="-122"/>
              </a:rPr>
              <a:t>MAC</a:t>
            </a:r>
            <a:r>
              <a:rPr lang="zh-CN" altLang="en-US" dirty="0">
                <a:ea typeface="宋体" panose="02010600030101010101" pitchFamily="2" charset="-122"/>
              </a:rPr>
              <a:t>地表。 </a:t>
            </a:r>
          </a:p>
          <a:p>
            <a:pPr lvl="0" algn="just"/>
            <a:r>
              <a:rPr lang="zh-CN" altLang="en-US" dirty="0">
                <a:ea typeface="宋体" panose="02010600030101010101" pitchFamily="2" charset="-122"/>
              </a:rPr>
              <a:t>多播情况下，</a:t>
            </a:r>
            <a:r>
              <a:rPr lang="en-US" altLang="zh-CN" dirty="0">
                <a:ea typeface="宋体" panose="02010600030101010101" pitchFamily="2" charset="-122"/>
              </a:rPr>
              <a:t>CAM</a:t>
            </a:r>
            <a:r>
              <a:rPr lang="zh-CN" altLang="en-US" dirty="0">
                <a:ea typeface="宋体" panose="02010600030101010101" pitchFamily="2" charset="-122"/>
              </a:rPr>
              <a:t>表项的建立不是通过学习得到的，而是通过</a:t>
            </a:r>
            <a:r>
              <a:rPr lang="en-US" altLang="zh-CN" dirty="0">
                <a:ea typeface="宋体" panose="02010600030101010101" pitchFamily="2" charset="-122"/>
              </a:rPr>
              <a:t>IGMP</a:t>
            </a:r>
            <a:r>
              <a:rPr lang="zh-CN" altLang="en-US" dirty="0">
                <a:ea typeface="宋体" panose="02010600030101010101" pitchFamily="2" charset="-122"/>
              </a:rPr>
              <a:t>窥探，</a:t>
            </a:r>
            <a:r>
              <a:rPr lang="en-US" altLang="zh-CN" dirty="0">
                <a:ea typeface="宋体" panose="02010600030101010101" pitchFamily="2" charset="-122"/>
              </a:rPr>
              <a:t>CGMP</a:t>
            </a:r>
            <a:r>
              <a:rPr lang="zh-CN" altLang="en-US" dirty="0">
                <a:ea typeface="宋体" panose="02010600030101010101" pitchFamily="2" charset="-122"/>
              </a:rPr>
              <a:t>等协议获得的。若某个端口接有</a:t>
            </a:r>
            <a:r>
              <a:rPr lang="en-US" altLang="zh-CN" dirty="0">
                <a:ea typeface="宋体" panose="02010600030101010101" pitchFamily="2" charset="-122"/>
              </a:rPr>
              <a:t>HUB</a:t>
            </a:r>
            <a:r>
              <a:rPr lang="zh-CN" altLang="en-US" dirty="0">
                <a:ea typeface="宋体" panose="02010600030101010101" pitchFamily="2" charset="-122"/>
              </a:rPr>
              <a:t>，则会出现一个端口对应多个</a:t>
            </a:r>
            <a:r>
              <a:rPr lang="en-US" altLang="zh-CN" dirty="0">
                <a:ea typeface="宋体" panose="02010600030101010101" pitchFamily="2" charset="-122"/>
              </a:rPr>
              <a:t>MAC</a:t>
            </a:r>
            <a:r>
              <a:rPr lang="zh-CN" altLang="en-US" dirty="0">
                <a:ea typeface="宋体" panose="02010600030101010101" pitchFamily="2" charset="-122"/>
              </a:rPr>
              <a:t>地址这种情况。交换机一个端口对应一个冲突域。</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US" altLang="zh-CN" sz="1200" dirty="0"/>
              <a:t>42</a:t>
            </a:fld>
            <a:endParaRPr lang="en-US" altLang="zh-CN" sz="1200" dirty="0"/>
          </a:p>
        </p:txBody>
      </p:sp>
      <p:sp>
        <p:nvSpPr>
          <p:cNvPr id="86019" name="Rectangle 2"/>
          <p:cNvSpPr>
            <a:spLocks noGrp="1" noRot="1" noChangeAspect="1" noTextEdit="1"/>
          </p:cNvSpPr>
          <p:nvPr>
            <p:ph type="sldImg"/>
          </p:nvPr>
        </p:nvSpPr>
        <p:spPr>
          <a:ln>
            <a:solidFill>
              <a:srgbClr val="000000">
                <a:alpha val="100000"/>
              </a:srgbClr>
            </a:solidFill>
            <a:miter lim="800000"/>
          </a:ln>
        </p:spPr>
      </p:sp>
      <p:sp>
        <p:nvSpPr>
          <p:cNvPr id="86020" name="Rectangle 3"/>
          <p:cNvSpPr>
            <a:spLocks noGrp="1"/>
          </p:cNvSpPr>
          <p:nvPr>
            <p:ph type="body" idx="1"/>
          </p:nvPr>
        </p:nvSpPr>
        <p:spPr>
          <a:noFill/>
          <a:ln>
            <a:noFill/>
          </a:ln>
        </p:spPr>
        <p:txBody>
          <a:bodyPr wrap="square" lIns="91440" tIns="45720" rIns="91440" bIns="45720" anchor="t" anchorCtr="0"/>
          <a:lstStyle/>
          <a:p>
            <a:pPr lvl="0" algn="just"/>
            <a:r>
              <a:rPr lang="zh-CN" altLang="en-US" dirty="0">
                <a:ea typeface="宋体" panose="02010600030101010101" pitchFamily="2" charset="-122"/>
              </a:rPr>
              <a:t>交换机的第二个基本功能：基于目的地址转发</a:t>
            </a:r>
          </a:p>
          <a:p>
            <a:pPr lvl="0" algn="just"/>
            <a:r>
              <a:rPr lang="zh-CN" altLang="en-US" dirty="0">
                <a:ea typeface="宋体" panose="02010600030101010101" pitchFamily="2" charset="-122"/>
              </a:rPr>
              <a:t>查</a:t>
            </a:r>
            <a:r>
              <a:rPr lang="en-US" altLang="zh-CN" dirty="0">
                <a:ea typeface="宋体" panose="02010600030101010101" pitchFamily="2" charset="-122"/>
              </a:rPr>
              <a:t>MAC</a:t>
            </a:r>
            <a:r>
              <a:rPr lang="zh-CN" altLang="en-US" dirty="0">
                <a:ea typeface="宋体" panose="02010600030101010101" pitchFamily="2" charset="-122"/>
              </a:rPr>
              <a:t>转发表处理转发</a:t>
            </a:r>
          </a:p>
          <a:p>
            <a:pPr lvl="0" algn="just"/>
            <a:r>
              <a:rPr lang="zh-CN" altLang="en-US" dirty="0">
                <a:ea typeface="宋体" panose="02010600030101010101" pitchFamily="2" charset="-122"/>
              </a:rPr>
              <a:t>对于表中不包含的地址，通过广播的方式转发；</a:t>
            </a:r>
          </a:p>
          <a:p>
            <a:pPr lvl="0" algn="just"/>
            <a:r>
              <a:rPr lang="zh-CN" altLang="en-US" dirty="0">
                <a:ea typeface="宋体" panose="02010600030101010101" pitchFamily="2" charset="-122"/>
              </a:rPr>
              <a:t>使用地址自动学习和老化机制进行地址表维护。</a:t>
            </a:r>
          </a:p>
          <a:p>
            <a:pPr lvl="0" algn="just"/>
            <a:r>
              <a:rPr lang="zh-CN" altLang="en-US" dirty="0">
                <a:ea typeface="宋体" panose="02010600030101010101" pitchFamily="2" charset="-122"/>
              </a:rPr>
              <a:t>一般不对帧格式进行修改</a:t>
            </a:r>
            <a:r>
              <a:rPr lang="en-US" altLang="zh-CN" dirty="0">
                <a:ea typeface="宋体" panose="02010600030101010101" pitchFamily="2" charset="-122"/>
              </a:rPr>
              <a:t>(VLAN</a:t>
            </a:r>
            <a:r>
              <a:rPr lang="zh-CN" altLang="en-US" dirty="0">
                <a:ea typeface="宋体" panose="02010600030101010101" pitchFamily="2" charset="-122"/>
              </a:rPr>
              <a:t>要对帧格式进行修改</a:t>
            </a:r>
            <a:r>
              <a:rPr lang="en-US" altLang="zh-CN" dirty="0">
                <a:ea typeface="宋体" panose="02010600030101010101" pitchFamily="2" charset="-122"/>
              </a:rPr>
              <a:t>,</a:t>
            </a:r>
            <a:r>
              <a:rPr lang="zh-CN" altLang="en-US" dirty="0">
                <a:ea typeface="宋体" panose="02010600030101010101" pitchFamily="2" charset="-122"/>
              </a:rPr>
              <a:t>打上</a:t>
            </a:r>
            <a:r>
              <a:rPr lang="en-US" altLang="zh-CN" dirty="0">
                <a:ea typeface="宋体" panose="02010600030101010101" pitchFamily="2" charset="-122"/>
              </a:rPr>
              <a:t>TAG</a:t>
            </a:r>
            <a:r>
              <a:rPr lang="zh-CN" altLang="en-US" dirty="0">
                <a:ea typeface="宋体" panose="02010600030101010101" pitchFamily="2" charset="-122"/>
              </a:rPr>
              <a:t>标签</a:t>
            </a:r>
            <a:r>
              <a:rPr lang="en-US" altLang="zh-CN" dirty="0">
                <a:ea typeface="宋体" panose="02010600030101010101" pitchFamily="2" charset="-122"/>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43</a:t>
            </a:fld>
            <a:endParaRPr lang="en-US" altLang="zh-CN" sz="1200" dirty="0"/>
          </a:p>
        </p:txBody>
      </p:sp>
      <p:sp>
        <p:nvSpPr>
          <p:cNvPr id="87043" name="Rectangle 2"/>
          <p:cNvSpPr>
            <a:spLocks noGrp="1" noRot="1" noChangeAspect="1" noTextEdit="1"/>
          </p:cNvSpPr>
          <p:nvPr>
            <p:ph type="sldImg"/>
          </p:nvPr>
        </p:nvSpPr>
        <p:spPr>
          <a:ln>
            <a:solidFill>
              <a:srgbClr val="000000">
                <a:alpha val="100000"/>
              </a:srgbClr>
            </a:solidFill>
            <a:miter lim="800000"/>
          </a:ln>
        </p:spPr>
      </p:sp>
      <p:sp>
        <p:nvSpPr>
          <p:cNvPr id="87044" name="Rectangle 3"/>
          <p:cNvSpPr>
            <a:spLocks noGrp="1"/>
          </p:cNvSpPr>
          <p:nvPr>
            <p:ph type="body" idx="1"/>
          </p:nvPr>
        </p:nvSpPr>
        <p:spPr>
          <a:noFill/>
          <a:ln>
            <a:noFill/>
          </a:ln>
        </p:spPr>
        <p:txBody>
          <a:bodyPr wrap="square" lIns="91440" tIns="45720" rIns="91440" bIns="45720" anchor="t" anchorCtr="0"/>
          <a:lstStyle/>
          <a:p>
            <a:pPr lvl="0" eaLnBrk="1" hangingPunct="1"/>
            <a:endParaRPr lang="zh-CN" altLang="zh-CN" dirty="0">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a:solidFill>
              <a:srgbClr val="000000">
                <a:alpha val="100000"/>
              </a:srgbClr>
            </a:solidFill>
            <a:miter lim="800000"/>
          </a:ln>
        </p:spPr>
      </p:sp>
      <p:sp>
        <p:nvSpPr>
          <p:cNvPr id="88067" name="备注占位符 2"/>
          <p:cNvSpPr>
            <a:spLocks noGrp="1"/>
          </p:cNvSpPr>
          <p:nvPr>
            <p:ph type="body" idx="1"/>
          </p:nvPr>
        </p:nvSpPr>
        <p:spPr>
          <a:noFill/>
          <a:ln>
            <a:noFill/>
          </a:ln>
        </p:spPr>
        <p:txBody>
          <a:bodyPr wrap="square" lIns="91440" tIns="45720" rIns="91440" bIns="45720" anchor="t" anchorCtr="0"/>
          <a:lstStyle/>
          <a:p>
            <a:pPr lvl="0" eaLnBrk="1" hangingPunct="1"/>
            <a:endParaRPr lang="zh-CN" altLang="en-US" dirty="0">
              <a:latin typeface="Arial" panose="020B0604020202020204" pitchFamily="34" charset="0"/>
              <a:ea typeface="宋体" panose="02010600030101010101" pitchFamily="2" charset="-122"/>
            </a:endParaRPr>
          </a:p>
        </p:txBody>
      </p:sp>
      <p:sp>
        <p:nvSpPr>
          <p:cNvPr id="880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44</a:t>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a:solidFill>
              <a:srgbClr val="000000">
                <a:alpha val="100000"/>
              </a:srgbClr>
            </a:solidFill>
            <a:miter lim="800000"/>
          </a:ln>
        </p:spPr>
      </p:sp>
      <p:sp>
        <p:nvSpPr>
          <p:cNvPr id="58371" name="备注占位符 2"/>
          <p:cNvSpPr>
            <a:spLocks noGrp="1"/>
          </p:cNvSpPr>
          <p:nvPr>
            <p:ph type="body" idx="1"/>
          </p:nvPr>
        </p:nvSpPr>
        <p:spPr>
          <a:noFill/>
          <a:ln>
            <a:noFill/>
          </a:ln>
        </p:spPr>
        <p:txBody>
          <a:bodyPr wrap="square" lIns="91440" tIns="45720" rIns="91440" bIns="45720" anchor="t" anchorCtr="0"/>
          <a:lstStyle/>
          <a:p>
            <a:pPr lvl="0" eaLnBrk="1" hangingPunct="1"/>
            <a:r>
              <a:rPr lang="en-US" altLang="zh-CN" b="1" dirty="0">
                <a:ea typeface="宋体" panose="02010600030101010101" pitchFamily="2" charset="-122"/>
              </a:rPr>
              <a:t>Ether</a:t>
            </a:r>
            <a:r>
              <a:rPr lang="zh-CN" altLang="en-US" b="1" dirty="0">
                <a:ea typeface="宋体" panose="02010600030101010101" pitchFamily="2" charset="-122"/>
              </a:rPr>
              <a:t>，</a:t>
            </a:r>
            <a:r>
              <a:rPr lang="zh-CN" altLang="en-US" dirty="0">
                <a:ea typeface="宋体" panose="02010600030101010101" pitchFamily="2" charset="-122"/>
              </a:rPr>
              <a:t>以太，起源于一个科学</a:t>
            </a:r>
            <a:r>
              <a:rPr lang="zh-CN" altLang="en-US" dirty="0">
                <a:ea typeface="宋体" panose="02010600030101010101" pitchFamily="2" charset="-122"/>
                <a:hlinkClick r:id="rId3" action="ppaction://hlinkfile"/>
              </a:rPr>
              <a:t>假设</a:t>
            </a:r>
            <a:r>
              <a:rPr lang="zh-CN" altLang="en-US" dirty="0">
                <a:ea typeface="宋体" panose="02010600030101010101" pitchFamily="2" charset="-122"/>
              </a:rPr>
              <a:t>：声音是通过</a:t>
            </a:r>
            <a:r>
              <a:rPr lang="zh-CN" altLang="en-US" dirty="0">
                <a:ea typeface="宋体" panose="02010600030101010101" pitchFamily="2" charset="-122"/>
                <a:hlinkClick r:id="rId4" action="ppaction://hlinkfile"/>
              </a:rPr>
              <a:t>空气</a:t>
            </a:r>
            <a:r>
              <a:rPr lang="zh-CN" altLang="en-US" dirty="0">
                <a:ea typeface="宋体" panose="02010600030101010101" pitchFamily="2" charset="-122"/>
              </a:rPr>
              <a:t>传播的，那么光呢？在外太空没有空气光也可以传播。于是，有人说光是通过一种叫以太的物质传播。当然后来证明根本不存在以太。</a:t>
            </a:r>
            <a:r>
              <a:rPr lang="en-US" altLang="zh-CN" dirty="0">
                <a:ea typeface="宋体" panose="02010600030101010101" pitchFamily="2" charset="-122"/>
              </a:rPr>
              <a:t>Ethernet</a:t>
            </a:r>
            <a:r>
              <a:rPr lang="zh-CN" altLang="en-US" dirty="0">
                <a:ea typeface="宋体" panose="02010600030101010101" pitchFamily="2" charset="-122"/>
              </a:rPr>
              <a:t>基于以太给光提供了传播介质假设，使用铜缆作为计算机通信的一种广播介质。所以称之为以太网。</a:t>
            </a:r>
            <a:endParaRPr lang="en-US" altLang="zh-CN" dirty="0">
              <a:ea typeface="宋体" panose="02010600030101010101" pitchFamily="2" charset="-122"/>
            </a:endParaRPr>
          </a:p>
          <a:p>
            <a:pPr lvl="0" eaLnBrk="1" hangingPunct="1"/>
            <a:r>
              <a:rPr lang="en-US" altLang="zh-CN" dirty="0">
                <a:ea typeface="宋体" panose="02010600030101010101" pitchFamily="2" charset="-122"/>
                <a:hlinkClick r:id="rId5" action="ppaction://hlinkfile" tooltip="IEEE"/>
              </a:rPr>
              <a:t>IEEE</a:t>
            </a:r>
            <a:r>
              <a:rPr lang="zh-CN" altLang="en-US" dirty="0">
                <a:ea typeface="宋体" panose="02010600030101010101" pitchFamily="2" charset="-122"/>
              </a:rPr>
              <a:t>：</a:t>
            </a:r>
            <a:r>
              <a:rPr lang="en-US" altLang="zh-CN" b="1" dirty="0">
                <a:ea typeface="宋体" panose="02010600030101010101" pitchFamily="2" charset="-122"/>
              </a:rPr>
              <a:t>Institute of Electrical and Electronics Engineers </a:t>
            </a:r>
            <a:r>
              <a:rPr lang="zh-CN" altLang="en-US" dirty="0">
                <a:ea typeface="宋体" panose="02010600030101010101" pitchFamily="2" charset="-122"/>
              </a:rPr>
              <a:t>美国电气和电子工程师协会</a:t>
            </a:r>
            <a:r>
              <a:rPr lang="en-US" altLang="zh-CN" dirty="0">
                <a:ea typeface="宋体" panose="02010600030101010101" pitchFamily="2" charset="-122"/>
              </a:rPr>
              <a:t>(IEEE)</a:t>
            </a:r>
            <a:r>
              <a:rPr lang="zh-CN" altLang="en-US" dirty="0">
                <a:ea typeface="宋体" panose="02010600030101010101" pitchFamily="2" charset="-122"/>
              </a:rPr>
              <a:t>是一个国际性的电子技术与信息科学工程师的协会，是世界上最大的专业技术组织之一（成员人数），</a:t>
            </a:r>
            <a:r>
              <a:rPr lang="en-US" altLang="zh-CN" dirty="0">
                <a:ea typeface="宋体" panose="02010600030101010101" pitchFamily="2" charset="-122"/>
              </a:rPr>
              <a:t>1963</a:t>
            </a:r>
            <a:r>
              <a:rPr lang="zh-CN" altLang="en-US" dirty="0">
                <a:ea typeface="宋体" panose="02010600030101010101" pitchFamily="2" charset="-122"/>
              </a:rPr>
              <a:t>年</a:t>
            </a:r>
            <a:r>
              <a:rPr lang="en-US" altLang="zh-CN" dirty="0">
                <a:ea typeface="宋体" panose="02010600030101010101" pitchFamily="2" charset="-122"/>
              </a:rPr>
              <a:t>1</a:t>
            </a:r>
            <a:r>
              <a:rPr lang="zh-CN" altLang="en-US" dirty="0">
                <a:ea typeface="宋体" panose="02010600030101010101" pitchFamily="2" charset="-122"/>
              </a:rPr>
              <a:t>月</a:t>
            </a:r>
            <a:r>
              <a:rPr lang="en-US" altLang="zh-CN" dirty="0">
                <a:ea typeface="宋体" panose="02010600030101010101" pitchFamily="2" charset="-122"/>
              </a:rPr>
              <a:t>1</a:t>
            </a:r>
            <a:r>
              <a:rPr lang="zh-CN" altLang="en-US" dirty="0">
                <a:ea typeface="宋体" panose="02010600030101010101" pitchFamily="2" charset="-122"/>
              </a:rPr>
              <a:t>日由美国无线电工程师协会</a:t>
            </a:r>
            <a:r>
              <a:rPr lang="en-US" altLang="zh-CN" dirty="0">
                <a:ea typeface="宋体" panose="02010600030101010101" pitchFamily="2" charset="-122"/>
              </a:rPr>
              <a:t>(IRE, </a:t>
            </a:r>
            <a:r>
              <a:rPr lang="zh-CN" altLang="en-US" dirty="0">
                <a:ea typeface="宋体" panose="02010600030101010101" pitchFamily="2" charset="-122"/>
              </a:rPr>
              <a:t>创立于</a:t>
            </a:r>
            <a:r>
              <a:rPr lang="en-US" altLang="zh-CN" dirty="0">
                <a:ea typeface="宋体" panose="02010600030101010101" pitchFamily="2" charset="-122"/>
              </a:rPr>
              <a:t>1912</a:t>
            </a:r>
            <a:r>
              <a:rPr lang="zh-CN" altLang="en-US" dirty="0">
                <a:ea typeface="宋体" panose="02010600030101010101" pitchFamily="2" charset="-122"/>
              </a:rPr>
              <a:t>年</a:t>
            </a:r>
            <a:r>
              <a:rPr lang="en-US" altLang="zh-CN" dirty="0">
                <a:ea typeface="宋体" panose="02010600030101010101" pitchFamily="2" charset="-122"/>
              </a:rPr>
              <a:t>)</a:t>
            </a:r>
            <a:r>
              <a:rPr lang="zh-CN" altLang="en-US" dirty="0">
                <a:ea typeface="宋体" panose="02010600030101010101" pitchFamily="2" charset="-122"/>
              </a:rPr>
              <a:t>和美国电气工程师协会</a:t>
            </a:r>
            <a:r>
              <a:rPr lang="en-US" altLang="zh-CN" dirty="0">
                <a:ea typeface="宋体" panose="02010600030101010101" pitchFamily="2" charset="-122"/>
              </a:rPr>
              <a:t>(AIEE,</a:t>
            </a:r>
            <a:r>
              <a:rPr lang="zh-CN" altLang="en-US" dirty="0">
                <a:ea typeface="宋体" panose="02010600030101010101" pitchFamily="2" charset="-122"/>
              </a:rPr>
              <a:t>创建于</a:t>
            </a:r>
            <a:r>
              <a:rPr lang="en-US" altLang="zh-CN" dirty="0">
                <a:ea typeface="宋体" panose="02010600030101010101" pitchFamily="2" charset="-122"/>
              </a:rPr>
              <a:t>1884</a:t>
            </a:r>
            <a:r>
              <a:rPr lang="zh-CN" altLang="en-US" dirty="0">
                <a:ea typeface="宋体" panose="02010600030101010101" pitchFamily="2" charset="-122"/>
              </a:rPr>
              <a:t>年</a:t>
            </a:r>
            <a:r>
              <a:rPr lang="en-US" altLang="zh-CN" dirty="0">
                <a:ea typeface="宋体" panose="02010600030101010101" pitchFamily="2" charset="-122"/>
              </a:rPr>
              <a:t>)</a:t>
            </a:r>
            <a:r>
              <a:rPr lang="zh-CN" altLang="en-US" dirty="0">
                <a:ea typeface="宋体" panose="02010600030101010101" pitchFamily="2" charset="-122"/>
              </a:rPr>
              <a:t>合并而成，学会成立的目的在于为电气电子方面的科学家、工程师、制造商提供国际联络交流的场合，为他们交流信息。并提供专业教育和提高专业能力的服务。其中比较出名的是</a:t>
            </a:r>
            <a:r>
              <a:rPr lang="en-US" altLang="zh-CN" dirty="0">
                <a:ea typeface="宋体" panose="02010600030101010101" pitchFamily="2" charset="-122"/>
              </a:rPr>
              <a:t>IEEE 802</a:t>
            </a:r>
            <a:r>
              <a:rPr lang="zh-CN" altLang="en-US" dirty="0">
                <a:ea typeface="宋体" panose="02010600030101010101" pitchFamily="2" charset="-122"/>
              </a:rPr>
              <a:t>委员会，它成立于</a:t>
            </a:r>
            <a:r>
              <a:rPr lang="en-US" altLang="zh-CN" dirty="0">
                <a:ea typeface="宋体" panose="02010600030101010101" pitchFamily="2" charset="-122"/>
              </a:rPr>
              <a:t>1980</a:t>
            </a:r>
            <a:r>
              <a:rPr lang="zh-CN" altLang="en-US" dirty="0">
                <a:ea typeface="宋体" panose="02010600030101010101" pitchFamily="2" charset="-122"/>
              </a:rPr>
              <a:t>年</a:t>
            </a:r>
            <a:r>
              <a:rPr lang="en-US" altLang="zh-CN" dirty="0">
                <a:ea typeface="宋体" panose="02010600030101010101" pitchFamily="2" charset="-122"/>
              </a:rPr>
              <a:t>2</a:t>
            </a:r>
            <a:r>
              <a:rPr lang="zh-CN" altLang="en-US" dirty="0">
                <a:ea typeface="宋体" panose="02010600030101010101" pitchFamily="2" charset="-122"/>
              </a:rPr>
              <a:t>月，它的任务是指定局域网的国际标准，并取得了显著的成绩。</a:t>
            </a:r>
            <a:endParaRPr lang="en-US" altLang="zh-CN" dirty="0">
              <a:ea typeface="宋体" panose="02010600030101010101" pitchFamily="2" charset="-122"/>
            </a:endParaRPr>
          </a:p>
        </p:txBody>
      </p:sp>
      <p:sp>
        <p:nvSpPr>
          <p:cNvPr id="583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5</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a:solidFill>
              <a:srgbClr val="000000">
                <a:alpha val="100000"/>
              </a:srgbClr>
            </a:solidFill>
            <a:miter lim="800000"/>
          </a:ln>
        </p:spPr>
      </p:sp>
      <p:sp>
        <p:nvSpPr>
          <p:cNvPr id="59395" name="备注占位符 2"/>
          <p:cNvSpPr>
            <a:spLocks noGrp="1"/>
          </p:cNvSpPr>
          <p:nvPr>
            <p:ph type="body" idx="1"/>
          </p:nvPr>
        </p:nvSpPr>
        <p:spPr>
          <a:noFill/>
          <a:ln>
            <a:noFill/>
          </a:ln>
        </p:spPr>
        <p:txBody>
          <a:bodyPr wrap="square" lIns="91440" tIns="45720" rIns="91440" bIns="45720" anchor="t" anchorCtr="0"/>
          <a:lstStyle/>
          <a:p>
            <a:pPr lvl="0" eaLnBrk="1" hangingPunct="1"/>
            <a:endParaRPr lang="zh-CN" altLang="en-US" dirty="0">
              <a:latin typeface="Arial" panose="020B0604020202020204" pitchFamily="34" charset="0"/>
              <a:ea typeface="宋体" panose="02010600030101010101" pitchFamily="2" charset="-122"/>
            </a:endParaRPr>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6</a:t>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alpha val="100000"/>
              </a:srgbClr>
            </a:solidFill>
            <a:miter lim="800000"/>
          </a:ln>
        </p:spPr>
      </p:sp>
      <p:sp>
        <p:nvSpPr>
          <p:cNvPr id="60419" name="备注占位符 2"/>
          <p:cNvSpPr>
            <a:spLocks noGrp="1"/>
          </p:cNvSpPr>
          <p:nvPr>
            <p:ph type="body" idx="1"/>
          </p:nvPr>
        </p:nvSpPr>
        <p:spPr>
          <a:noFill/>
          <a:ln>
            <a:noFill/>
          </a:ln>
        </p:spPr>
        <p:txBody>
          <a:bodyPr wrap="square" lIns="91440" tIns="45720" rIns="91440" bIns="45720" anchor="t" anchorCtr="0"/>
          <a:lstStyle/>
          <a:p>
            <a:pPr lvl="0"/>
            <a:r>
              <a:rPr lang="zh-CN" altLang="en-US" sz="1400" b="1" dirty="0">
                <a:ea typeface="宋体" panose="02010600030101010101" pitchFamily="2" charset="-122"/>
              </a:rPr>
              <a:t>标准以太网</a:t>
            </a:r>
          </a:p>
          <a:p>
            <a:pPr lvl="0"/>
            <a:r>
              <a:rPr lang="zh-CN" altLang="en-US" dirty="0">
                <a:ea typeface="宋体" panose="02010600030101010101" pitchFamily="2" charset="-122"/>
              </a:rPr>
              <a:t>开始以太网只有</a:t>
            </a:r>
            <a:r>
              <a:rPr lang="en-US" altLang="zh-CN" dirty="0">
                <a:ea typeface="宋体" panose="02010600030101010101" pitchFamily="2" charset="-122"/>
              </a:rPr>
              <a:t>10Mbps</a:t>
            </a:r>
            <a:r>
              <a:rPr lang="zh-CN" altLang="en-US" dirty="0">
                <a:ea typeface="宋体" panose="02010600030101010101" pitchFamily="2" charset="-122"/>
              </a:rPr>
              <a:t>的吞吐量，使用的是带有冲突检测的载波侦听多路访问（</a:t>
            </a:r>
            <a:r>
              <a:rPr lang="en-US" altLang="zh-CN" dirty="0">
                <a:ea typeface="宋体" panose="02010600030101010101" pitchFamily="2" charset="-122"/>
              </a:rPr>
              <a:t>CSMA/CD</a:t>
            </a:r>
            <a:r>
              <a:rPr lang="zh-CN" altLang="en-US" dirty="0">
                <a:ea typeface="宋体" panose="02010600030101010101" pitchFamily="2" charset="-122"/>
              </a:rPr>
              <a:t>，</a:t>
            </a:r>
            <a:r>
              <a:rPr lang="en-US" altLang="zh-CN" dirty="0">
                <a:ea typeface="宋体" panose="02010600030101010101" pitchFamily="2" charset="-122"/>
              </a:rPr>
              <a:t>Carrier Sense Multiple Access/Collision Detection</a:t>
            </a:r>
            <a:r>
              <a:rPr lang="zh-CN" altLang="en-US" dirty="0">
                <a:ea typeface="宋体" panose="02010600030101010101" pitchFamily="2" charset="-122"/>
              </a:rPr>
              <a:t>）的访问控制方法。这种早期的</a:t>
            </a:r>
            <a:r>
              <a:rPr lang="en-US" altLang="zh-CN" dirty="0">
                <a:ea typeface="宋体" panose="02010600030101010101" pitchFamily="2" charset="-122"/>
              </a:rPr>
              <a:t>10Mbps</a:t>
            </a:r>
            <a:r>
              <a:rPr lang="zh-CN" altLang="en-US" dirty="0">
                <a:ea typeface="宋体" panose="02010600030101010101" pitchFamily="2" charset="-122"/>
              </a:rPr>
              <a:t>以太网称之为标准以太网，以太网可以使用粗同轴电缆、细同轴电缆、非屏蔽双绞线、屏蔽双绞线和光纤等多种传输介质进行连接。并且在</a:t>
            </a:r>
            <a:r>
              <a:rPr lang="en-US" altLang="zh-CN" dirty="0">
                <a:ea typeface="宋体" panose="02010600030101010101" pitchFamily="2" charset="-122"/>
              </a:rPr>
              <a:t>IEEE 802.3</a:t>
            </a:r>
            <a:r>
              <a:rPr lang="zh-CN" altLang="en-US" dirty="0">
                <a:ea typeface="宋体" panose="02010600030101010101" pitchFamily="2" charset="-122"/>
              </a:rPr>
              <a:t>标准中，为不同的传输介质制定了不同的物理层标准，在这些标准中前面的数字表示传输速度，单位是“</a:t>
            </a:r>
            <a:r>
              <a:rPr lang="en-US" altLang="zh-CN" dirty="0">
                <a:ea typeface="宋体" panose="02010600030101010101" pitchFamily="2" charset="-122"/>
              </a:rPr>
              <a:t>Mbps”</a:t>
            </a:r>
            <a:r>
              <a:rPr lang="zh-CN" altLang="en-US" dirty="0">
                <a:ea typeface="宋体" panose="02010600030101010101" pitchFamily="2" charset="-122"/>
              </a:rPr>
              <a:t>，最后的一个数字表示单段网线长度（基准单位是</a:t>
            </a:r>
            <a:r>
              <a:rPr lang="en-US" altLang="zh-CN" dirty="0">
                <a:ea typeface="宋体" panose="02010600030101010101" pitchFamily="2" charset="-122"/>
              </a:rPr>
              <a:t>100m</a:t>
            </a:r>
            <a:r>
              <a:rPr lang="zh-CN" altLang="en-US" dirty="0">
                <a:ea typeface="宋体" panose="02010600030101010101" pitchFamily="2" charset="-122"/>
              </a:rPr>
              <a:t>），</a:t>
            </a:r>
            <a:r>
              <a:rPr lang="en-US" altLang="zh-CN" dirty="0">
                <a:ea typeface="宋体" panose="02010600030101010101" pitchFamily="2" charset="-122"/>
              </a:rPr>
              <a:t>Base</a:t>
            </a:r>
            <a:r>
              <a:rPr lang="zh-CN" altLang="en-US" dirty="0">
                <a:ea typeface="宋体" panose="02010600030101010101" pitchFamily="2" charset="-122"/>
              </a:rPr>
              <a:t>表示“基带”的意思，</a:t>
            </a:r>
            <a:r>
              <a:rPr lang="en-US" altLang="zh-CN" dirty="0">
                <a:ea typeface="宋体" panose="02010600030101010101" pitchFamily="2" charset="-122"/>
              </a:rPr>
              <a:t>Broad</a:t>
            </a:r>
            <a:r>
              <a:rPr lang="zh-CN" altLang="en-US" dirty="0">
                <a:ea typeface="宋体" panose="02010600030101010101" pitchFamily="2" charset="-122"/>
              </a:rPr>
              <a:t>代表“宽带”。</a:t>
            </a:r>
          </a:p>
          <a:p>
            <a:pPr lvl="0"/>
            <a:r>
              <a:rPr lang="en-US" altLang="zh-CN" dirty="0">
                <a:ea typeface="宋体" panose="02010600030101010101" pitchFamily="2" charset="-122"/>
              </a:rPr>
              <a:t>·10Base</a:t>
            </a:r>
            <a:r>
              <a:rPr lang="zh-CN" altLang="en-US" dirty="0">
                <a:ea typeface="宋体" panose="02010600030101010101" pitchFamily="2" charset="-122"/>
              </a:rPr>
              <a:t>－</a:t>
            </a:r>
            <a:r>
              <a:rPr lang="en-US" altLang="zh-CN" dirty="0">
                <a:ea typeface="宋体" panose="02010600030101010101" pitchFamily="2" charset="-122"/>
              </a:rPr>
              <a:t>5 </a:t>
            </a:r>
            <a:r>
              <a:rPr lang="zh-CN" altLang="en-US" dirty="0">
                <a:ea typeface="宋体" panose="02010600030101010101" pitchFamily="2" charset="-122"/>
              </a:rPr>
              <a:t>使用直径为</a:t>
            </a:r>
            <a:r>
              <a:rPr lang="en-US" altLang="zh-CN" dirty="0">
                <a:ea typeface="宋体" panose="02010600030101010101" pitchFamily="2" charset="-122"/>
              </a:rPr>
              <a:t>0.4</a:t>
            </a:r>
            <a:r>
              <a:rPr lang="zh-CN" altLang="en-US" dirty="0">
                <a:ea typeface="宋体" panose="02010600030101010101" pitchFamily="2" charset="-122"/>
              </a:rPr>
              <a:t>英寸、阻抗为</a:t>
            </a:r>
            <a:r>
              <a:rPr lang="en-US" altLang="zh-CN" dirty="0">
                <a:ea typeface="宋体" panose="02010600030101010101" pitchFamily="2" charset="-122"/>
              </a:rPr>
              <a:t>50Ω</a:t>
            </a:r>
            <a:r>
              <a:rPr lang="zh-CN" altLang="en-US" dirty="0">
                <a:ea typeface="宋体" panose="02010600030101010101" pitchFamily="2" charset="-122"/>
              </a:rPr>
              <a:t>粗同轴电缆，也称粗缆以太网，最大网段长度为</a:t>
            </a:r>
            <a:r>
              <a:rPr lang="en-US" altLang="zh-CN" dirty="0">
                <a:ea typeface="宋体" panose="02010600030101010101" pitchFamily="2" charset="-122"/>
              </a:rPr>
              <a:t>500m</a:t>
            </a:r>
            <a:r>
              <a:rPr lang="zh-CN" altLang="en-US" dirty="0">
                <a:ea typeface="宋体" panose="02010600030101010101" pitchFamily="2" charset="-122"/>
              </a:rPr>
              <a:t>。基带传输方法，拓扑结构为总线型。</a:t>
            </a:r>
            <a:r>
              <a:rPr lang="en-US" altLang="zh-CN" dirty="0">
                <a:ea typeface="宋体" panose="02010600030101010101" pitchFamily="2" charset="-122"/>
              </a:rPr>
              <a:t>10Base</a:t>
            </a:r>
            <a:r>
              <a:rPr lang="zh-CN" altLang="en-US" dirty="0">
                <a:ea typeface="宋体" panose="02010600030101010101" pitchFamily="2" charset="-122"/>
              </a:rPr>
              <a:t>－</a:t>
            </a:r>
            <a:r>
              <a:rPr lang="en-US" altLang="zh-CN" dirty="0">
                <a:ea typeface="宋体" panose="02010600030101010101" pitchFamily="2" charset="-122"/>
              </a:rPr>
              <a:t>5</a:t>
            </a:r>
            <a:r>
              <a:rPr lang="zh-CN" altLang="en-US" dirty="0">
                <a:ea typeface="宋体" panose="02010600030101010101" pitchFamily="2" charset="-122"/>
              </a:rPr>
              <a:t>组网主要硬件设备有：粗同轴电缆、带有</a:t>
            </a:r>
            <a:r>
              <a:rPr lang="en-US" altLang="zh-CN" dirty="0">
                <a:ea typeface="宋体" panose="02010600030101010101" pitchFamily="2" charset="-122"/>
              </a:rPr>
              <a:t>AUI</a:t>
            </a:r>
            <a:r>
              <a:rPr lang="zh-CN" altLang="en-US" dirty="0">
                <a:ea typeface="宋体" panose="02010600030101010101" pitchFamily="2" charset="-122"/>
              </a:rPr>
              <a:t>插口的以太网卡、中继器、收发器、收发器电缆、终结器等。</a:t>
            </a:r>
          </a:p>
          <a:p>
            <a:pPr lvl="0"/>
            <a:r>
              <a:rPr lang="en-US" altLang="zh-CN" dirty="0">
                <a:ea typeface="宋体" panose="02010600030101010101" pitchFamily="2" charset="-122"/>
              </a:rPr>
              <a:t>·10Base</a:t>
            </a:r>
            <a:r>
              <a:rPr lang="zh-CN" altLang="en-US" dirty="0">
                <a:ea typeface="宋体" panose="02010600030101010101" pitchFamily="2" charset="-122"/>
              </a:rPr>
              <a:t>－</a:t>
            </a:r>
            <a:r>
              <a:rPr lang="en-US" altLang="zh-CN" dirty="0">
                <a:ea typeface="宋体" panose="02010600030101010101" pitchFamily="2" charset="-122"/>
              </a:rPr>
              <a:t>2 </a:t>
            </a:r>
            <a:r>
              <a:rPr lang="zh-CN" altLang="en-US" dirty="0">
                <a:ea typeface="宋体" panose="02010600030101010101" pitchFamily="2" charset="-122"/>
              </a:rPr>
              <a:t>使用直径为</a:t>
            </a:r>
            <a:r>
              <a:rPr lang="en-US" altLang="zh-CN" dirty="0">
                <a:ea typeface="宋体" panose="02010600030101010101" pitchFamily="2" charset="-122"/>
              </a:rPr>
              <a:t>0.2</a:t>
            </a:r>
            <a:r>
              <a:rPr lang="zh-CN" altLang="en-US" dirty="0">
                <a:ea typeface="宋体" panose="02010600030101010101" pitchFamily="2" charset="-122"/>
              </a:rPr>
              <a:t>英寸、阻抗为</a:t>
            </a:r>
            <a:r>
              <a:rPr lang="en-US" altLang="zh-CN" dirty="0">
                <a:ea typeface="宋体" panose="02010600030101010101" pitchFamily="2" charset="-122"/>
              </a:rPr>
              <a:t>50Ω</a:t>
            </a:r>
            <a:r>
              <a:rPr lang="zh-CN" altLang="en-US" dirty="0">
                <a:ea typeface="宋体" panose="02010600030101010101" pitchFamily="2" charset="-122"/>
              </a:rPr>
              <a:t>细同轴电缆，也称细缆以太网，最大网段长度为</a:t>
            </a:r>
            <a:r>
              <a:rPr lang="en-US" altLang="zh-CN" dirty="0">
                <a:ea typeface="宋体" panose="02010600030101010101" pitchFamily="2" charset="-122"/>
              </a:rPr>
              <a:t>185m</a:t>
            </a:r>
            <a:r>
              <a:rPr lang="zh-CN" altLang="en-US" dirty="0">
                <a:ea typeface="宋体" panose="02010600030101010101" pitchFamily="2" charset="-122"/>
              </a:rPr>
              <a:t>，基带传输方法，拓扑结构为总线型；</a:t>
            </a:r>
            <a:r>
              <a:rPr lang="en-US" altLang="zh-CN" dirty="0">
                <a:ea typeface="宋体" panose="02010600030101010101" pitchFamily="2" charset="-122"/>
              </a:rPr>
              <a:t>10Base</a:t>
            </a:r>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组网主要硬件设备有：细同轴电缆、带有</a:t>
            </a:r>
            <a:r>
              <a:rPr lang="en-US" altLang="zh-CN" dirty="0">
                <a:ea typeface="宋体" panose="02010600030101010101" pitchFamily="2" charset="-122"/>
              </a:rPr>
              <a:t>BNC</a:t>
            </a:r>
            <a:r>
              <a:rPr lang="zh-CN" altLang="en-US" dirty="0">
                <a:ea typeface="宋体" panose="02010600030101010101" pitchFamily="2" charset="-122"/>
              </a:rPr>
              <a:t>插口的以太网卡、中继器、</a:t>
            </a:r>
            <a:r>
              <a:rPr lang="en-US" altLang="zh-CN" dirty="0">
                <a:ea typeface="宋体" panose="02010600030101010101" pitchFamily="2" charset="-122"/>
              </a:rPr>
              <a:t>T</a:t>
            </a:r>
            <a:r>
              <a:rPr lang="zh-CN" altLang="en-US" dirty="0">
                <a:ea typeface="宋体" panose="02010600030101010101" pitchFamily="2" charset="-122"/>
              </a:rPr>
              <a:t>型连接器、终结器等。</a:t>
            </a:r>
          </a:p>
          <a:p>
            <a:pPr lvl="0"/>
            <a:r>
              <a:rPr lang="en-US" altLang="zh-CN" dirty="0">
                <a:ea typeface="宋体" panose="02010600030101010101" pitchFamily="2" charset="-122"/>
              </a:rPr>
              <a:t>·10Base</a:t>
            </a:r>
            <a:r>
              <a:rPr lang="zh-CN" altLang="en-US" dirty="0">
                <a:ea typeface="宋体" panose="02010600030101010101" pitchFamily="2" charset="-122"/>
              </a:rPr>
              <a:t>－</a:t>
            </a:r>
            <a:r>
              <a:rPr lang="en-US" altLang="zh-CN" dirty="0">
                <a:ea typeface="宋体" panose="02010600030101010101" pitchFamily="2" charset="-122"/>
              </a:rPr>
              <a:t>T </a:t>
            </a:r>
            <a:r>
              <a:rPr lang="zh-CN" altLang="en-US" dirty="0">
                <a:ea typeface="宋体" panose="02010600030101010101" pitchFamily="2" charset="-122"/>
              </a:rPr>
              <a:t>使用双绞线电缆，最大网段长度为</a:t>
            </a:r>
            <a:r>
              <a:rPr lang="en-US" altLang="zh-CN" dirty="0">
                <a:ea typeface="宋体" panose="02010600030101010101" pitchFamily="2" charset="-122"/>
              </a:rPr>
              <a:t>100m</a:t>
            </a:r>
            <a:r>
              <a:rPr lang="zh-CN" altLang="en-US" dirty="0">
                <a:ea typeface="宋体" panose="02010600030101010101" pitchFamily="2" charset="-122"/>
              </a:rPr>
              <a:t>。拓扑结构为星型；</a:t>
            </a:r>
            <a:r>
              <a:rPr lang="en-US" altLang="zh-CN" dirty="0">
                <a:ea typeface="宋体" panose="02010600030101010101" pitchFamily="2" charset="-122"/>
              </a:rPr>
              <a:t>10Base</a:t>
            </a:r>
            <a:r>
              <a:rPr lang="zh-CN" altLang="en-US" dirty="0">
                <a:ea typeface="宋体" panose="02010600030101010101" pitchFamily="2" charset="-122"/>
              </a:rPr>
              <a:t>－</a:t>
            </a:r>
            <a:r>
              <a:rPr lang="en-US" altLang="zh-CN" dirty="0">
                <a:ea typeface="宋体" panose="02010600030101010101" pitchFamily="2" charset="-122"/>
              </a:rPr>
              <a:t>T</a:t>
            </a:r>
            <a:r>
              <a:rPr lang="zh-CN" altLang="en-US" dirty="0">
                <a:ea typeface="宋体" panose="02010600030101010101" pitchFamily="2" charset="-122"/>
              </a:rPr>
              <a:t>组网主要硬件设备有：</a:t>
            </a:r>
            <a:r>
              <a:rPr lang="en-US" altLang="zh-CN" dirty="0">
                <a:ea typeface="宋体" panose="02010600030101010101" pitchFamily="2" charset="-122"/>
              </a:rPr>
              <a:t>3</a:t>
            </a:r>
            <a:r>
              <a:rPr lang="zh-CN" altLang="en-US" dirty="0">
                <a:ea typeface="宋体" panose="02010600030101010101" pitchFamily="2" charset="-122"/>
              </a:rPr>
              <a:t>类或</a:t>
            </a:r>
            <a:r>
              <a:rPr lang="en-US" altLang="zh-CN" dirty="0">
                <a:ea typeface="宋体" panose="02010600030101010101" pitchFamily="2" charset="-122"/>
              </a:rPr>
              <a:t>5</a:t>
            </a:r>
            <a:r>
              <a:rPr lang="zh-CN" altLang="en-US" dirty="0">
                <a:ea typeface="宋体" panose="02010600030101010101" pitchFamily="2" charset="-122"/>
              </a:rPr>
              <a:t>类非屏蔽双绞线、带有</a:t>
            </a:r>
            <a:r>
              <a:rPr lang="en-US" altLang="zh-CN" dirty="0">
                <a:ea typeface="宋体" panose="02010600030101010101" pitchFamily="2" charset="-122"/>
              </a:rPr>
              <a:t>RJ-45</a:t>
            </a:r>
            <a:r>
              <a:rPr lang="zh-CN" altLang="en-US" dirty="0">
                <a:ea typeface="宋体" panose="02010600030101010101" pitchFamily="2" charset="-122"/>
              </a:rPr>
              <a:t>插口的以太网卡、集线器、交换机、</a:t>
            </a:r>
            <a:r>
              <a:rPr lang="en-US" altLang="zh-CN" dirty="0">
                <a:ea typeface="宋体" panose="02010600030101010101" pitchFamily="2" charset="-122"/>
              </a:rPr>
              <a:t>RJ-45</a:t>
            </a:r>
            <a:r>
              <a:rPr lang="zh-CN" altLang="en-US" dirty="0">
                <a:ea typeface="宋体" panose="02010600030101010101" pitchFamily="2" charset="-122"/>
              </a:rPr>
              <a:t>插头等。</a:t>
            </a:r>
          </a:p>
          <a:p>
            <a:pPr lvl="0"/>
            <a:r>
              <a:rPr lang="en-US" altLang="zh-CN" dirty="0">
                <a:ea typeface="宋体" panose="02010600030101010101" pitchFamily="2" charset="-122"/>
              </a:rPr>
              <a:t>· 1Base</a:t>
            </a:r>
            <a:r>
              <a:rPr lang="zh-CN" altLang="en-US" dirty="0">
                <a:ea typeface="宋体" panose="02010600030101010101" pitchFamily="2" charset="-122"/>
              </a:rPr>
              <a:t>－</a:t>
            </a:r>
            <a:r>
              <a:rPr lang="en-US" altLang="zh-CN" dirty="0">
                <a:ea typeface="宋体" panose="02010600030101010101" pitchFamily="2" charset="-122"/>
              </a:rPr>
              <a:t>5 </a:t>
            </a:r>
            <a:r>
              <a:rPr lang="zh-CN" altLang="en-US" dirty="0">
                <a:ea typeface="宋体" panose="02010600030101010101" pitchFamily="2" charset="-122"/>
              </a:rPr>
              <a:t>使用双绞线电缆，最大网段长度为</a:t>
            </a:r>
            <a:r>
              <a:rPr lang="en-US" altLang="zh-CN" dirty="0">
                <a:ea typeface="宋体" panose="02010600030101010101" pitchFamily="2" charset="-122"/>
              </a:rPr>
              <a:t>500m</a:t>
            </a:r>
            <a:r>
              <a:rPr lang="zh-CN" altLang="en-US" dirty="0">
                <a:ea typeface="宋体" panose="02010600030101010101" pitchFamily="2" charset="-122"/>
              </a:rPr>
              <a:t>，传输速度为</a:t>
            </a:r>
            <a:r>
              <a:rPr lang="en-US" altLang="zh-CN" dirty="0">
                <a:ea typeface="宋体" panose="02010600030101010101" pitchFamily="2" charset="-122"/>
              </a:rPr>
              <a:t>1Mbps</a:t>
            </a:r>
            <a:r>
              <a:rPr lang="zh-CN" altLang="en-US" dirty="0">
                <a:ea typeface="宋体" panose="02010600030101010101" pitchFamily="2" charset="-122"/>
              </a:rPr>
              <a:t>；</a:t>
            </a:r>
          </a:p>
          <a:p>
            <a:pPr lvl="0"/>
            <a:r>
              <a:rPr lang="en-US" altLang="zh-CN" dirty="0">
                <a:ea typeface="宋体" panose="02010600030101010101" pitchFamily="2" charset="-122"/>
              </a:rPr>
              <a:t>·10Broad</a:t>
            </a:r>
            <a:r>
              <a:rPr lang="zh-CN" altLang="en-US" dirty="0">
                <a:ea typeface="宋体" panose="02010600030101010101" pitchFamily="2" charset="-122"/>
              </a:rPr>
              <a:t>－</a:t>
            </a:r>
            <a:r>
              <a:rPr lang="en-US" altLang="zh-CN" dirty="0">
                <a:ea typeface="宋体" panose="02010600030101010101" pitchFamily="2" charset="-122"/>
              </a:rPr>
              <a:t>36 </a:t>
            </a:r>
            <a:r>
              <a:rPr lang="zh-CN" altLang="en-US" dirty="0">
                <a:ea typeface="宋体" panose="02010600030101010101" pitchFamily="2" charset="-122"/>
              </a:rPr>
              <a:t>使用同轴电缆（</a:t>
            </a:r>
            <a:r>
              <a:rPr lang="en-US" altLang="zh-CN" dirty="0">
                <a:ea typeface="宋体" panose="02010600030101010101" pitchFamily="2" charset="-122"/>
              </a:rPr>
              <a:t>RG</a:t>
            </a:r>
            <a:r>
              <a:rPr lang="zh-CN" altLang="en-US" dirty="0">
                <a:ea typeface="宋体" panose="02010600030101010101" pitchFamily="2" charset="-122"/>
              </a:rPr>
              <a:t>－</a:t>
            </a:r>
            <a:r>
              <a:rPr lang="en-US" altLang="zh-CN" dirty="0">
                <a:ea typeface="宋体" panose="02010600030101010101" pitchFamily="2" charset="-122"/>
              </a:rPr>
              <a:t>59/U CATV</a:t>
            </a:r>
            <a:r>
              <a:rPr lang="zh-CN" altLang="en-US" dirty="0">
                <a:ea typeface="宋体" panose="02010600030101010101" pitchFamily="2" charset="-122"/>
              </a:rPr>
              <a:t>），网络的最大跨度为</a:t>
            </a:r>
            <a:r>
              <a:rPr lang="en-US" altLang="zh-CN" dirty="0">
                <a:ea typeface="宋体" panose="02010600030101010101" pitchFamily="2" charset="-122"/>
              </a:rPr>
              <a:t>3600m</a:t>
            </a:r>
            <a:r>
              <a:rPr lang="zh-CN" altLang="en-US" dirty="0">
                <a:ea typeface="宋体" panose="02010600030101010101" pitchFamily="2" charset="-122"/>
              </a:rPr>
              <a:t>，网段长度最大为</a:t>
            </a:r>
            <a:r>
              <a:rPr lang="en-US" altLang="zh-CN" dirty="0">
                <a:ea typeface="宋体" panose="02010600030101010101" pitchFamily="2" charset="-122"/>
              </a:rPr>
              <a:t>1800m</a:t>
            </a:r>
            <a:r>
              <a:rPr lang="zh-CN" altLang="en-US" dirty="0">
                <a:ea typeface="宋体" panose="02010600030101010101" pitchFamily="2" charset="-122"/>
              </a:rPr>
              <a:t>，是一种宽带传输方式；</a:t>
            </a:r>
          </a:p>
          <a:p>
            <a:pPr lvl="0"/>
            <a:r>
              <a:rPr lang="en-US" altLang="zh-CN" dirty="0">
                <a:ea typeface="宋体" panose="02010600030101010101" pitchFamily="2" charset="-122"/>
              </a:rPr>
              <a:t>·10Base</a:t>
            </a:r>
            <a:r>
              <a:rPr lang="zh-CN" altLang="en-US" dirty="0">
                <a:ea typeface="宋体" panose="02010600030101010101" pitchFamily="2" charset="-122"/>
              </a:rPr>
              <a:t>－</a:t>
            </a:r>
            <a:r>
              <a:rPr lang="en-US" altLang="zh-CN" dirty="0">
                <a:ea typeface="宋体" panose="02010600030101010101" pitchFamily="2" charset="-122"/>
              </a:rPr>
              <a:t>F </a:t>
            </a:r>
            <a:r>
              <a:rPr lang="zh-CN" altLang="en-US" dirty="0">
                <a:ea typeface="宋体" panose="02010600030101010101" pitchFamily="2" charset="-122"/>
              </a:rPr>
              <a:t>使用光纤传输介质，传输速率为</a:t>
            </a:r>
            <a:r>
              <a:rPr lang="en-US" altLang="zh-CN" dirty="0">
                <a:ea typeface="宋体" panose="02010600030101010101" pitchFamily="2" charset="-122"/>
              </a:rPr>
              <a:t>10Mbps</a:t>
            </a:r>
            <a:r>
              <a:rPr lang="zh-CN" altLang="en-US" dirty="0">
                <a:ea typeface="宋体" panose="02010600030101010101" pitchFamily="2" charset="-122"/>
              </a:rPr>
              <a:t>。</a:t>
            </a:r>
          </a:p>
          <a:p>
            <a:pPr lvl="0"/>
            <a:r>
              <a:rPr lang="zh-CN" altLang="en-US" sz="1400" b="1" dirty="0">
                <a:ea typeface="宋体" panose="02010600030101010101" pitchFamily="2" charset="-122"/>
              </a:rPr>
              <a:t>快速以太网</a:t>
            </a:r>
          </a:p>
          <a:p>
            <a:pPr lvl="0"/>
            <a:r>
              <a:rPr lang="zh-CN" altLang="en-US" dirty="0">
                <a:ea typeface="宋体" panose="02010600030101010101" pitchFamily="2" charset="-122"/>
              </a:rPr>
              <a:t>随着网络的发展，传统标准的以太网技术已难以满足日益增长的网络数据流量速度需求。在</a:t>
            </a:r>
            <a:r>
              <a:rPr lang="en-US" altLang="zh-CN" dirty="0">
                <a:ea typeface="宋体" panose="02010600030101010101" pitchFamily="2" charset="-122"/>
              </a:rPr>
              <a:t>1993</a:t>
            </a:r>
            <a:r>
              <a:rPr lang="zh-CN" altLang="en-US" dirty="0">
                <a:ea typeface="宋体" panose="02010600030101010101" pitchFamily="2" charset="-122"/>
              </a:rPr>
              <a:t>年</a:t>
            </a:r>
            <a:r>
              <a:rPr lang="en-US" altLang="zh-CN" dirty="0">
                <a:ea typeface="宋体" panose="02010600030101010101" pitchFamily="2" charset="-122"/>
              </a:rPr>
              <a:t>10</a:t>
            </a:r>
            <a:r>
              <a:rPr lang="zh-CN" altLang="en-US" dirty="0">
                <a:ea typeface="宋体" panose="02010600030101010101" pitchFamily="2" charset="-122"/>
              </a:rPr>
              <a:t>月以前，对于要求</a:t>
            </a:r>
            <a:r>
              <a:rPr lang="en-US" altLang="zh-CN" dirty="0">
                <a:ea typeface="宋体" panose="02010600030101010101" pitchFamily="2" charset="-122"/>
              </a:rPr>
              <a:t>10Mbps</a:t>
            </a:r>
            <a:r>
              <a:rPr lang="zh-CN" altLang="en-US" dirty="0">
                <a:ea typeface="宋体" panose="02010600030101010101" pitchFamily="2" charset="-122"/>
              </a:rPr>
              <a:t>以上数据流量的</a:t>
            </a:r>
            <a:r>
              <a:rPr lang="en-US" altLang="zh-CN" dirty="0">
                <a:ea typeface="宋体" panose="02010600030101010101" pitchFamily="2" charset="-122"/>
              </a:rPr>
              <a:t>LAN</a:t>
            </a:r>
            <a:r>
              <a:rPr lang="zh-CN" altLang="en-US" dirty="0">
                <a:ea typeface="宋体" panose="02010600030101010101" pitchFamily="2" charset="-122"/>
              </a:rPr>
              <a:t>应用，只有光纤分布式数据接口（</a:t>
            </a:r>
            <a:r>
              <a:rPr lang="en-US" altLang="zh-CN" dirty="0">
                <a:ea typeface="宋体" panose="02010600030101010101" pitchFamily="2" charset="-122"/>
              </a:rPr>
              <a:t>FDDI</a:t>
            </a:r>
            <a:r>
              <a:rPr lang="zh-CN" altLang="en-US" dirty="0">
                <a:ea typeface="宋体" panose="02010600030101010101" pitchFamily="2" charset="-122"/>
              </a:rPr>
              <a:t>）可供选择，但它是一种价格非常昂贵的、基于</a:t>
            </a:r>
            <a:r>
              <a:rPr lang="en-US" altLang="zh-CN" dirty="0">
                <a:ea typeface="宋体" panose="02010600030101010101" pitchFamily="2" charset="-122"/>
              </a:rPr>
              <a:t>100Mbps</a:t>
            </a:r>
            <a:r>
              <a:rPr lang="zh-CN" altLang="en-US" dirty="0">
                <a:ea typeface="宋体" panose="02010600030101010101" pitchFamily="2" charset="-122"/>
              </a:rPr>
              <a:t>光缆的</a:t>
            </a:r>
            <a:r>
              <a:rPr lang="en-US" altLang="zh-CN" dirty="0">
                <a:ea typeface="宋体" panose="02010600030101010101" pitchFamily="2" charset="-122"/>
              </a:rPr>
              <a:t>LAN</a:t>
            </a:r>
            <a:r>
              <a:rPr lang="zh-CN" altLang="en-US" dirty="0">
                <a:ea typeface="宋体" panose="02010600030101010101" pitchFamily="2" charset="-122"/>
              </a:rPr>
              <a:t>。</a:t>
            </a:r>
            <a:r>
              <a:rPr lang="en-US" altLang="zh-CN" dirty="0">
                <a:ea typeface="宋体" panose="02010600030101010101" pitchFamily="2" charset="-122"/>
              </a:rPr>
              <a:t>1993</a:t>
            </a:r>
            <a:r>
              <a:rPr lang="zh-CN" altLang="en-US" dirty="0">
                <a:ea typeface="宋体" panose="02010600030101010101" pitchFamily="2" charset="-122"/>
              </a:rPr>
              <a:t>年</a:t>
            </a:r>
            <a:r>
              <a:rPr lang="en-US" altLang="zh-CN" dirty="0">
                <a:ea typeface="宋体" panose="02010600030101010101" pitchFamily="2" charset="-122"/>
              </a:rPr>
              <a:t>10</a:t>
            </a:r>
            <a:r>
              <a:rPr lang="zh-CN" altLang="en-US" dirty="0">
                <a:ea typeface="宋体" panose="02010600030101010101" pitchFamily="2" charset="-122"/>
              </a:rPr>
              <a:t>月，</a:t>
            </a:r>
            <a:r>
              <a:rPr lang="en-US" altLang="zh-CN" dirty="0">
                <a:ea typeface="宋体" panose="02010600030101010101" pitchFamily="2" charset="-122"/>
              </a:rPr>
              <a:t>Grand Junction</a:t>
            </a:r>
            <a:r>
              <a:rPr lang="zh-CN" altLang="en-US" dirty="0">
                <a:ea typeface="宋体" panose="02010600030101010101" pitchFamily="2" charset="-122"/>
              </a:rPr>
              <a:t>公司推出了世界上第一台快速以太网集线器</a:t>
            </a:r>
            <a:r>
              <a:rPr lang="en-US" altLang="zh-CN" dirty="0">
                <a:ea typeface="宋体" panose="02010600030101010101" pitchFamily="2" charset="-122"/>
              </a:rPr>
              <a:t>Fastch10/100</a:t>
            </a:r>
            <a:r>
              <a:rPr lang="zh-CN" altLang="en-US" dirty="0">
                <a:ea typeface="宋体" panose="02010600030101010101" pitchFamily="2" charset="-122"/>
              </a:rPr>
              <a:t>和网络接口卡</a:t>
            </a:r>
            <a:r>
              <a:rPr lang="en-US" altLang="zh-CN" dirty="0">
                <a:ea typeface="宋体" panose="02010600030101010101" pitchFamily="2" charset="-122"/>
              </a:rPr>
              <a:t>FastNIC100</a:t>
            </a:r>
            <a:r>
              <a:rPr lang="zh-CN" altLang="en-US" dirty="0">
                <a:ea typeface="宋体" panose="02010600030101010101" pitchFamily="2" charset="-122"/>
              </a:rPr>
              <a:t>，快速以太网技术正式得以应用。随后</a:t>
            </a:r>
            <a:r>
              <a:rPr lang="en-US" altLang="zh-CN" dirty="0">
                <a:ea typeface="宋体" panose="02010600030101010101" pitchFamily="2" charset="-122"/>
              </a:rPr>
              <a:t>Intel</a:t>
            </a:r>
            <a:r>
              <a:rPr lang="zh-CN" altLang="en-US" dirty="0">
                <a:ea typeface="宋体" panose="02010600030101010101" pitchFamily="2" charset="-122"/>
              </a:rPr>
              <a:t>、</a:t>
            </a:r>
            <a:r>
              <a:rPr lang="en-US" altLang="zh-CN" dirty="0">
                <a:ea typeface="宋体" panose="02010600030101010101" pitchFamily="2" charset="-122"/>
              </a:rPr>
              <a:t>SynOptics</a:t>
            </a:r>
            <a:r>
              <a:rPr lang="zh-CN" altLang="en-US" dirty="0">
                <a:ea typeface="宋体" panose="02010600030101010101" pitchFamily="2" charset="-122"/>
              </a:rPr>
              <a:t>、</a:t>
            </a:r>
            <a:r>
              <a:rPr lang="en-US" altLang="zh-CN" dirty="0">
                <a:ea typeface="宋体" panose="02010600030101010101" pitchFamily="2" charset="-122"/>
              </a:rPr>
              <a:t>3COM</a:t>
            </a:r>
            <a:r>
              <a:rPr lang="zh-CN" altLang="en-US" dirty="0">
                <a:ea typeface="宋体" panose="02010600030101010101" pitchFamily="2" charset="-122"/>
              </a:rPr>
              <a:t>、</a:t>
            </a:r>
            <a:r>
              <a:rPr lang="en-US" altLang="zh-CN" dirty="0">
                <a:ea typeface="宋体" panose="02010600030101010101" pitchFamily="2" charset="-122"/>
              </a:rPr>
              <a:t>BayNetworks</a:t>
            </a:r>
            <a:r>
              <a:rPr lang="zh-CN" altLang="en-US" dirty="0">
                <a:ea typeface="宋体" panose="02010600030101010101" pitchFamily="2" charset="-122"/>
              </a:rPr>
              <a:t>等公司亦相继推出自己的快速以太网装置。与此同时，</a:t>
            </a:r>
            <a:r>
              <a:rPr lang="en-US" altLang="zh-CN" dirty="0">
                <a:ea typeface="宋体" panose="02010600030101010101" pitchFamily="2" charset="-122"/>
              </a:rPr>
              <a:t>IEEE802</a:t>
            </a:r>
            <a:r>
              <a:rPr lang="zh-CN" altLang="en-US" dirty="0">
                <a:ea typeface="宋体" panose="02010600030101010101" pitchFamily="2" charset="-122"/>
              </a:rPr>
              <a:t>工程组亦对</a:t>
            </a:r>
            <a:r>
              <a:rPr lang="en-US" altLang="zh-CN" dirty="0">
                <a:ea typeface="宋体" panose="02010600030101010101" pitchFamily="2" charset="-122"/>
              </a:rPr>
              <a:t>100Mbps</a:t>
            </a:r>
            <a:r>
              <a:rPr lang="zh-CN" altLang="en-US" dirty="0">
                <a:ea typeface="宋体" panose="02010600030101010101" pitchFamily="2" charset="-122"/>
              </a:rPr>
              <a:t>以太网的各种标准，如</a:t>
            </a:r>
            <a:r>
              <a:rPr lang="en-US" altLang="zh-CN" dirty="0">
                <a:ea typeface="宋体" panose="02010600030101010101" pitchFamily="2" charset="-122"/>
              </a:rPr>
              <a:t>100BASE</a:t>
            </a:r>
            <a:r>
              <a:rPr lang="zh-CN" altLang="en-US" dirty="0">
                <a:ea typeface="宋体" panose="02010600030101010101" pitchFamily="2" charset="-122"/>
              </a:rPr>
              <a:t>－</a:t>
            </a:r>
            <a:r>
              <a:rPr lang="en-US" altLang="zh-CN" dirty="0">
                <a:ea typeface="宋体" panose="02010600030101010101" pitchFamily="2" charset="-122"/>
              </a:rPr>
              <a:t>TX</a:t>
            </a:r>
            <a:r>
              <a:rPr lang="zh-CN" altLang="en-US" dirty="0">
                <a:ea typeface="宋体" panose="02010600030101010101" pitchFamily="2" charset="-122"/>
              </a:rPr>
              <a:t>、</a:t>
            </a:r>
            <a:r>
              <a:rPr lang="en-US" altLang="zh-CN" dirty="0">
                <a:ea typeface="宋体" panose="02010600030101010101" pitchFamily="2" charset="-122"/>
              </a:rPr>
              <a:t>100BASE</a:t>
            </a:r>
            <a:r>
              <a:rPr lang="zh-CN" altLang="en-US" dirty="0">
                <a:ea typeface="宋体" panose="02010600030101010101" pitchFamily="2" charset="-122"/>
              </a:rPr>
              <a:t>－</a:t>
            </a:r>
            <a:r>
              <a:rPr lang="en-US" altLang="zh-CN" dirty="0">
                <a:ea typeface="宋体" panose="02010600030101010101" pitchFamily="2" charset="-122"/>
              </a:rPr>
              <a:t>T4</a:t>
            </a:r>
            <a:r>
              <a:rPr lang="zh-CN" altLang="en-US" dirty="0">
                <a:ea typeface="宋体" panose="02010600030101010101" pitchFamily="2" charset="-122"/>
              </a:rPr>
              <a:t>、</a:t>
            </a:r>
            <a:r>
              <a:rPr lang="en-US" altLang="zh-CN" dirty="0">
                <a:ea typeface="宋体" panose="02010600030101010101" pitchFamily="2" charset="-122"/>
              </a:rPr>
              <a:t>MⅡ</a:t>
            </a:r>
            <a:r>
              <a:rPr lang="zh-CN" altLang="en-US" dirty="0">
                <a:ea typeface="宋体" panose="02010600030101010101" pitchFamily="2" charset="-122"/>
              </a:rPr>
              <a:t>、中继器、全双工等标准进行了研究。</a:t>
            </a:r>
            <a:r>
              <a:rPr lang="en-US" altLang="zh-CN" dirty="0">
                <a:ea typeface="宋体" panose="02010600030101010101" pitchFamily="2" charset="-122"/>
              </a:rPr>
              <a:t>1995</a:t>
            </a:r>
            <a:r>
              <a:rPr lang="zh-CN" altLang="en-US" dirty="0">
                <a:ea typeface="宋体" panose="02010600030101010101" pitchFamily="2" charset="-122"/>
              </a:rPr>
              <a:t>年</a:t>
            </a:r>
            <a:r>
              <a:rPr lang="en-US" altLang="zh-CN" dirty="0">
                <a:ea typeface="宋体" panose="02010600030101010101" pitchFamily="2" charset="-122"/>
              </a:rPr>
              <a:t>3</a:t>
            </a:r>
            <a:r>
              <a:rPr lang="zh-CN" altLang="en-US" dirty="0">
                <a:ea typeface="宋体" panose="02010600030101010101" pitchFamily="2" charset="-122"/>
              </a:rPr>
              <a:t>月</a:t>
            </a:r>
            <a:r>
              <a:rPr lang="en-US" altLang="zh-CN" dirty="0">
                <a:ea typeface="宋体" panose="02010600030101010101" pitchFamily="2" charset="-122"/>
              </a:rPr>
              <a:t>IEEE</a:t>
            </a:r>
            <a:r>
              <a:rPr lang="zh-CN" altLang="en-US" dirty="0">
                <a:ea typeface="宋体" panose="02010600030101010101" pitchFamily="2" charset="-122"/>
              </a:rPr>
              <a:t>宣布了</a:t>
            </a:r>
            <a:r>
              <a:rPr lang="en-US" altLang="zh-CN" dirty="0">
                <a:ea typeface="宋体" panose="02010600030101010101" pitchFamily="2" charset="-122"/>
              </a:rPr>
              <a:t>IEEE802.3u 100BASE</a:t>
            </a:r>
            <a:r>
              <a:rPr lang="zh-CN" altLang="en-US" dirty="0">
                <a:ea typeface="宋体" panose="02010600030101010101" pitchFamily="2" charset="-122"/>
              </a:rPr>
              <a:t>－</a:t>
            </a:r>
            <a:r>
              <a:rPr lang="en-US" altLang="zh-CN" dirty="0">
                <a:ea typeface="宋体" panose="02010600030101010101" pitchFamily="2" charset="-122"/>
              </a:rPr>
              <a:t>T</a:t>
            </a:r>
            <a:r>
              <a:rPr lang="zh-CN" altLang="en-US" dirty="0">
                <a:ea typeface="宋体" panose="02010600030101010101" pitchFamily="2" charset="-122"/>
              </a:rPr>
              <a:t>快速以太网标准（</a:t>
            </a:r>
            <a:r>
              <a:rPr lang="en-US" altLang="zh-CN" dirty="0">
                <a:ea typeface="宋体" panose="02010600030101010101" pitchFamily="2" charset="-122"/>
              </a:rPr>
              <a:t>Fast Ethernet</a:t>
            </a:r>
            <a:r>
              <a:rPr lang="zh-CN" altLang="en-US" dirty="0">
                <a:ea typeface="宋体" panose="02010600030101010101" pitchFamily="2" charset="-122"/>
              </a:rPr>
              <a:t>），就这样开始了快速以太网的时代。</a:t>
            </a:r>
          </a:p>
          <a:p>
            <a:pPr lvl="0"/>
            <a:endParaRPr lang="zh-CN" altLang="en-US" dirty="0">
              <a:ea typeface="宋体" panose="02010600030101010101" pitchFamily="2" charset="-122"/>
            </a:endParaRPr>
          </a:p>
          <a:p>
            <a:pPr lvl="0"/>
            <a:r>
              <a:rPr lang="zh-CN" altLang="en-US" dirty="0">
                <a:ea typeface="宋体" panose="02010600030101010101" pitchFamily="2" charset="-122"/>
              </a:rPr>
              <a:t>快速以太网与原来在</a:t>
            </a:r>
            <a:r>
              <a:rPr lang="en-US" altLang="zh-CN" dirty="0">
                <a:ea typeface="宋体" panose="02010600030101010101" pitchFamily="2" charset="-122"/>
              </a:rPr>
              <a:t>100Mbps</a:t>
            </a:r>
            <a:r>
              <a:rPr lang="zh-CN" altLang="en-US" dirty="0">
                <a:ea typeface="宋体" panose="02010600030101010101" pitchFamily="2" charset="-122"/>
              </a:rPr>
              <a:t>带宽下工作的</a:t>
            </a:r>
            <a:r>
              <a:rPr lang="en-US" altLang="zh-CN" dirty="0">
                <a:ea typeface="宋体" panose="02010600030101010101" pitchFamily="2" charset="-122"/>
              </a:rPr>
              <a:t>FDDI</a:t>
            </a:r>
            <a:r>
              <a:rPr lang="zh-CN" altLang="en-US" dirty="0">
                <a:ea typeface="宋体" panose="02010600030101010101" pitchFamily="2" charset="-122"/>
              </a:rPr>
              <a:t>相比它具有许多的优点，最主要体现在快速以太网技术可以有效的保障用户在布线基础实施上的投资，它支持</a:t>
            </a:r>
            <a:r>
              <a:rPr lang="en-US" altLang="zh-CN" dirty="0">
                <a:ea typeface="宋体" panose="02010600030101010101" pitchFamily="2" charset="-122"/>
              </a:rPr>
              <a:t>3</a:t>
            </a:r>
            <a:r>
              <a:rPr lang="zh-CN" altLang="en-US" dirty="0">
                <a:ea typeface="宋体" panose="02010600030101010101" pitchFamily="2" charset="-122"/>
              </a:rPr>
              <a:t>、</a:t>
            </a:r>
            <a:r>
              <a:rPr lang="en-US" altLang="zh-CN" dirty="0">
                <a:ea typeface="宋体" panose="02010600030101010101" pitchFamily="2" charset="-122"/>
              </a:rPr>
              <a:t>4</a:t>
            </a:r>
            <a:r>
              <a:rPr lang="zh-CN" altLang="en-US" dirty="0">
                <a:ea typeface="宋体" panose="02010600030101010101" pitchFamily="2" charset="-122"/>
              </a:rPr>
              <a:t>、</a:t>
            </a:r>
            <a:r>
              <a:rPr lang="en-US" altLang="zh-CN" dirty="0">
                <a:ea typeface="宋体" panose="02010600030101010101" pitchFamily="2" charset="-122"/>
              </a:rPr>
              <a:t>5</a:t>
            </a:r>
            <a:r>
              <a:rPr lang="zh-CN" altLang="en-US" dirty="0">
                <a:ea typeface="宋体" panose="02010600030101010101" pitchFamily="2" charset="-122"/>
              </a:rPr>
              <a:t>类双绞线以及光纤的连接，能有效的利用现有的设施。快速以太网的不足其实也是以太网技术的不足，那就是快速以太网仍是基于</a:t>
            </a:r>
            <a:r>
              <a:rPr lang="en-US" altLang="zh-CN" dirty="0">
                <a:ea typeface="宋体" panose="02010600030101010101" pitchFamily="2" charset="-122"/>
              </a:rPr>
              <a:t>CSMA/CD</a:t>
            </a:r>
            <a:r>
              <a:rPr lang="zh-CN" altLang="en-US" dirty="0">
                <a:ea typeface="宋体" panose="02010600030101010101" pitchFamily="2" charset="-122"/>
              </a:rPr>
              <a:t>技术，当网络负载较重时，会造成效率的降低，当然这可以使用交换技术来弥补。</a:t>
            </a:r>
            <a:r>
              <a:rPr lang="en-US" altLang="zh-CN" dirty="0">
                <a:ea typeface="宋体" panose="02010600030101010101" pitchFamily="2" charset="-122"/>
              </a:rPr>
              <a:t>100Mbps</a:t>
            </a:r>
            <a:r>
              <a:rPr lang="zh-CN" altLang="en-US" dirty="0">
                <a:ea typeface="宋体" panose="02010600030101010101" pitchFamily="2" charset="-122"/>
              </a:rPr>
              <a:t>快速以太网标准又分为：</a:t>
            </a:r>
            <a:r>
              <a:rPr lang="en-US" altLang="zh-CN" dirty="0">
                <a:ea typeface="宋体" panose="02010600030101010101" pitchFamily="2" charset="-122"/>
              </a:rPr>
              <a:t>100BASE</a:t>
            </a:r>
            <a:r>
              <a:rPr lang="zh-CN" altLang="en-US" dirty="0">
                <a:ea typeface="宋体" panose="02010600030101010101" pitchFamily="2" charset="-122"/>
              </a:rPr>
              <a:t>－</a:t>
            </a:r>
            <a:r>
              <a:rPr lang="en-US" altLang="zh-CN" dirty="0">
                <a:ea typeface="宋体" panose="02010600030101010101" pitchFamily="2" charset="-122"/>
              </a:rPr>
              <a:t>TX </a:t>
            </a:r>
            <a:r>
              <a:rPr lang="zh-CN" altLang="en-US" dirty="0">
                <a:ea typeface="宋体" panose="02010600030101010101" pitchFamily="2" charset="-122"/>
              </a:rPr>
              <a:t>、</a:t>
            </a:r>
            <a:r>
              <a:rPr lang="en-US" altLang="zh-CN" dirty="0">
                <a:ea typeface="宋体" panose="02010600030101010101" pitchFamily="2" charset="-122"/>
              </a:rPr>
              <a:t>100BASE</a:t>
            </a:r>
            <a:r>
              <a:rPr lang="zh-CN" altLang="en-US" dirty="0">
                <a:ea typeface="宋体" panose="02010600030101010101" pitchFamily="2" charset="-122"/>
              </a:rPr>
              <a:t>－</a:t>
            </a:r>
            <a:r>
              <a:rPr lang="en-US" altLang="zh-CN" dirty="0">
                <a:ea typeface="宋体" panose="02010600030101010101" pitchFamily="2" charset="-122"/>
              </a:rPr>
              <a:t>FX</a:t>
            </a:r>
            <a:r>
              <a:rPr lang="zh-CN" altLang="en-US" dirty="0">
                <a:ea typeface="宋体" panose="02010600030101010101" pitchFamily="2" charset="-122"/>
              </a:rPr>
              <a:t>、</a:t>
            </a:r>
            <a:r>
              <a:rPr lang="en-US" altLang="zh-CN" dirty="0">
                <a:ea typeface="宋体" panose="02010600030101010101" pitchFamily="2" charset="-122"/>
              </a:rPr>
              <a:t>100BASE</a:t>
            </a:r>
            <a:r>
              <a:rPr lang="zh-CN" altLang="en-US" dirty="0">
                <a:ea typeface="宋体" panose="02010600030101010101" pitchFamily="2" charset="-122"/>
              </a:rPr>
              <a:t>－</a:t>
            </a:r>
            <a:r>
              <a:rPr lang="en-US" altLang="zh-CN" dirty="0">
                <a:ea typeface="宋体" panose="02010600030101010101" pitchFamily="2" charset="-122"/>
              </a:rPr>
              <a:t>T4</a:t>
            </a:r>
            <a:r>
              <a:rPr lang="zh-CN" altLang="en-US" dirty="0">
                <a:ea typeface="宋体" panose="02010600030101010101" pitchFamily="2" charset="-122"/>
              </a:rPr>
              <a:t>三个子类。</a:t>
            </a:r>
          </a:p>
          <a:p>
            <a:pPr lvl="0"/>
            <a:r>
              <a:rPr lang="en-US" altLang="zh-CN" dirty="0">
                <a:ea typeface="宋体" panose="02010600030101010101" pitchFamily="2" charset="-122"/>
              </a:rPr>
              <a:t>· 100BASE</a:t>
            </a:r>
            <a:r>
              <a:rPr lang="zh-CN" altLang="en-US" dirty="0">
                <a:ea typeface="宋体" panose="02010600030101010101" pitchFamily="2" charset="-122"/>
              </a:rPr>
              <a:t>－</a:t>
            </a:r>
            <a:r>
              <a:rPr lang="en-US" altLang="zh-CN" dirty="0">
                <a:ea typeface="宋体" panose="02010600030101010101" pitchFamily="2" charset="-122"/>
              </a:rPr>
              <a:t>TX</a:t>
            </a:r>
            <a:r>
              <a:rPr lang="zh-CN" altLang="en-US" dirty="0">
                <a:ea typeface="宋体" panose="02010600030101010101" pitchFamily="2" charset="-122"/>
              </a:rPr>
              <a:t>：是一种使用</a:t>
            </a:r>
            <a:r>
              <a:rPr lang="en-US" altLang="zh-CN" dirty="0">
                <a:ea typeface="宋体" panose="02010600030101010101" pitchFamily="2" charset="-122"/>
              </a:rPr>
              <a:t>5</a:t>
            </a:r>
            <a:r>
              <a:rPr lang="zh-CN" altLang="en-US" dirty="0">
                <a:ea typeface="宋体" panose="02010600030101010101" pitchFamily="2" charset="-122"/>
              </a:rPr>
              <a:t>类数据级无屏蔽双绞线或屏蔽双绞线的快速以太网技术。它使用两对双绞线，一对用于发送，一对用于接收数据。在传输中使用</a:t>
            </a:r>
            <a:r>
              <a:rPr lang="en-US" altLang="zh-CN" dirty="0">
                <a:ea typeface="宋体" panose="02010600030101010101" pitchFamily="2" charset="-122"/>
              </a:rPr>
              <a:t>4B/5B</a:t>
            </a:r>
            <a:r>
              <a:rPr lang="zh-CN" altLang="en-US" dirty="0">
                <a:ea typeface="宋体" panose="02010600030101010101" pitchFamily="2" charset="-122"/>
              </a:rPr>
              <a:t>编码方式，信号频率为</a:t>
            </a:r>
            <a:r>
              <a:rPr lang="en-US" altLang="zh-CN" dirty="0">
                <a:ea typeface="宋体" panose="02010600030101010101" pitchFamily="2" charset="-122"/>
              </a:rPr>
              <a:t>125MHz</a:t>
            </a:r>
            <a:r>
              <a:rPr lang="zh-CN" altLang="en-US" dirty="0">
                <a:ea typeface="宋体" panose="02010600030101010101" pitchFamily="2" charset="-122"/>
              </a:rPr>
              <a:t>。符合</a:t>
            </a:r>
            <a:r>
              <a:rPr lang="en-US" altLang="zh-CN" dirty="0">
                <a:ea typeface="宋体" panose="02010600030101010101" pitchFamily="2" charset="-122"/>
              </a:rPr>
              <a:t>EIA586</a:t>
            </a:r>
            <a:r>
              <a:rPr lang="zh-CN" altLang="en-US" dirty="0">
                <a:ea typeface="宋体" panose="02010600030101010101" pitchFamily="2" charset="-122"/>
              </a:rPr>
              <a:t>的</a:t>
            </a:r>
            <a:r>
              <a:rPr lang="en-US" altLang="zh-CN" dirty="0">
                <a:ea typeface="宋体" panose="02010600030101010101" pitchFamily="2" charset="-122"/>
              </a:rPr>
              <a:t>5</a:t>
            </a:r>
            <a:r>
              <a:rPr lang="zh-CN" altLang="en-US" dirty="0">
                <a:ea typeface="宋体" panose="02010600030101010101" pitchFamily="2" charset="-122"/>
              </a:rPr>
              <a:t>类布线标准和</a:t>
            </a:r>
            <a:r>
              <a:rPr lang="en-US" altLang="zh-CN" dirty="0">
                <a:ea typeface="宋体" panose="02010600030101010101" pitchFamily="2" charset="-122"/>
              </a:rPr>
              <a:t>IBM</a:t>
            </a:r>
            <a:r>
              <a:rPr lang="zh-CN" altLang="en-US" dirty="0">
                <a:ea typeface="宋体" panose="02010600030101010101" pitchFamily="2" charset="-122"/>
              </a:rPr>
              <a:t>的</a:t>
            </a:r>
            <a:r>
              <a:rPr lang="en-US" altLang="zh-CN" dirty="0">
                <a:ea typeface="宋体" panose="02010600030101010101" pitchFamily="2" charset="-122"/>
              </a:rPr>
              <a:t>SPT 1</a:t>
            </a:r>
            <a:r>
              <a:rPr lang="zh-CN" altLang="en-US" dirty="0">
                <a:ea typeface="宋体" panose="02010600030101010101" pitchFamily="2" charset="-122"/>
              </a:rPr>
              <a:t>类布线标准。使用同</a:t>
            </a:r>
            <a:r>
              <a:rPr lang="en-US" altLang="zh-CN" dirty="0">
                <a:ea typeface="宋体" panose="02010600030101010101" pitchFamily="2" charset="-122"/>
              </a:rPr>
              <a:t>10BASE</a:t>
            </a:r>
            <a:r>
              <a:rPr lang="zh-CN" altLang="en-US" dirty="0">
                <a:ea typeface="宋体" panose="02010600030101010101" pitchFamily="2" charset="-122"/>
              </a:rPr>
              <a:t>－</a:t>
            </a:r>
            <a:r>
              <a:rPr lang="en-US" altLang="zh-CN" dirty="0">
                <a:ea typeface="宋体" panose="02010600030101010101" pitchFamily="2" charset="-122"/>
              </a:rPr>
              <a:t>T</a:t>
            </a:r>
            <a:r>
              <a:rPr lang="zh-CN" altLang="en-US" dirty="0">
                <a:ea typeface="宋体" panose="02010600030101010101" pitchFamily="2" charset="-122"/>
              </a:rPr>
              <a:t>相同的</a:t>
            </a:r>
            <a:r>
              <a:rPr lang="en-US" altLang="zh-CN" dirty="0">
                <a:ea typeface="宋体" panose="02010600030101010101" pitchFamily="2" charset="-122"/>
              </a:rPr>
              <a:t>RJ</a:t>
            </a:r>
            <a:r>
              <a:rPr lang="zh-CN" altLang="en-US" dirty="0">
                <a:ea typeface="宋体" panose="02010600030101010101" pitchFamily="2" charset="-122"/>
              </a:rPr>
              <a:t>－</a:t>
            </a:r>
            <a:r>
              <a:rPr lang="en-US" altLang="zh-CN" dirty="0">
                <a:ea typeface="宋体" panose="02010600030101010101" pitchFamily="2" charset="-122"/>
              </a:rPr>
              <a:t>45</a:t>
            </a:r>
            <a:r>
              <a:rPr lang="zh-CN" altLang="en-US" dirty="0">
                <a:ea typeface="宋体" panose="02010600030101010101" pitchFamily="2" charset="-122"/>
              </a:rPr>
              <a:t>连接器。它的最大网段长度为</a:t>
            </a:r>
            <a:r>
              <a:rPr lang="en-US" altLang="zh-CN" dirty="0">
                <a:ea typeface="宋体" panose="02010600030101010101" pitchFamily="2" charset="-122"/>
              </a:rPr>
              <a:t>100</a:t>
            </a:r>
            <a:r>
              <a:rPr lang="zh-CN" altLang="en-US" dirty="0">
                <a:ea typeface="宋体" panose="02010600030101010101" pitchFamily="2" charset="-122"/>
              </a:rPr>
              <a:t>米。它支持全双工的数据传输。</a:t>
            </a:r>
          </a:p>
          <a:p>
            <a:pPr lvl="0"/>
            <a:r>
              <a:rPr lang="en-US" altLang="zh-CN" dirty="0">
                <a:ea typeface="宋体" panose="02010600030101010101" pitchFamily="2" charset="-122"/>
              </a:rPr>
              <a:t>· 100BASE</a:t>
            </a:r>
            <a:r>
              <a:rPr lang="zh-CN" altLang="en-US" dirty="0">
                <a:ea typeface="宋体" panose="02010600030101010101" pitchFamily="2" charset="-122"/>
              </a:rPr>
              <a:t>－</a:t>
            </a:r>
            <a:r>
              <a:rPr lang="en-US" altLang="zh-CN" dirty="0">
                <a:ea typeface="宋体" panose="02010600030101010101" pitchFamily="2" charset="-122"/>
              </a:rPr>
              <a:t>FX</a:t>
            </a:r>
            <a:r>
              <a:rPr lang="zh-CN" altLang="en-US" dirty="0">
                <a:ea typeface="宋体" panose="02010600030101010101" pitchFamily="2" charset="-122"/>
              </a:rPr>
              <a:t>：是一种使用光缆的快速以太网技术，可使用单模和多模光纤（</a:t>
            </a:r>
            <a:r>
              <a:rPr lang="en-US" altLang="zh-CN" dirty="0">
                <a:ea typeface="宋体" panose="02010600030101010101" pitchFamily="2" charset="-122"/>
              </a:rPr>
              <a:t>62.5</a:t>
            </a:r>
            <a:r>
              <a:rPr lang="zh-CN" altLang="en-US" dirty="0">
                <a:ea typeface="宋体" panose="02010600030101010101" pitchFamily="2" charset="-122"/>
              </a:rPr>
              <a:t>和</a:t>
            </a:r>
            <a:r>
              <a:rPr lang="en-US" altLang="zh-CN" dirty="0">
                <a:ea typeface="宋体" panose="02010600030101010101" pitchFamily="2" charset="-122"/>
              </a:rPr>
              <a:t>125um</a:t>
            </a:r>
            <a:r>
              <a:rPr lang="zh-CN" altLang="en-US" dirty="0">
                <a:ea typeface="宋体" panose="02010600030101010101" pitchFamily="2" charset="-122"/>
              </a:rPr>
              <a:t>）。多模光纤连接的最大距离为</a:t>
            </a:r>
            <a:r>
              <a:rPr lang="en-US" altLang="zh-CN" dirty="0">
                <a:ea typeface="宋体" panose="02010600030101010101" pitchFamily="2" charset="-122"/>
              </a:rPr>
              <a:t>550</a:t>
            </a:r>
            <a:r>
              <a:rPr lang="zh-CN" altLang="en-US" dirty="0">
                <a:ea typeface="宋体" panose="02010600030101010101" pitchFamily="2" charset="-122"/>
              </a:rPr>
              <a:t>米。单模光纤连接的最大距离为</a:t>
            </a:r>
            <a:r>
              <a:rPr lang="en-US" altLang="zh-CN" dirty="0">
                <a:ea typeface="宋体" panose="02010600030101010101" pitchFamily="2" charset="-122"/>
              </a:rPr>
              <a:t>3000</a:t>
            </a:r>
            <a:r>
              <a:rPr lang="zh-CN" altLang="en-US" dirty="0">
                <a:ea typeface="宋体" panose="02010600030101010101" pitchFamily="2" charset="-122"/>
              </a:rPr>
              <a:t>米。在传输中使用</a:t>
            </a:r>
            <a:r>
              <a:rPr lang="en-US" altLang="zh-CN" dirty="0">
                <a:ea typeface="宋体" panose="02010600030101010101" pitchFamily="2" charset="-122"/>
              </a:rPr>
              <a:t>4B/5B</a:t>
            </a:r>
            <a:r>
              <a:rPr lang="zh-CN" altLang="en-US" dirty="0">
                <a:ea typeface="宋体" panose="02010600030101010101" pitchFamily="2" charset="-122"/>
              </a:rPr>
              <a:t>编码方式，信号频率为</a:t>
            </a:r>
            <a:r>
              <a:rPr lang="en-US" altLang="zh-CN" dirty="0">
                <a:ea typeface="宋体" panose="02010600030101010101" pitchFamily="2" charset="-122"/>
              </a:rPr>
              <a:t>125MHz</a:t>
            </a:r>
            <a:r>
              <a:rPr lang="zh-CN" altLang="en-US" dirty="0">
                <a:ea typeface="宋体" panose="02010600030101010101" pitchFamily="2" charset="-122"/>
              </a:rPr>
              <a:t>。它使用</a:t>
            </a:r>
            <a:r>
              <a:rPr lang="en-US" altLang="zh-CN" dirty="0">
                <a:ea typeface="宋体" panose="02010600030101010101" pitchFamily="2" charset="-122"/>
              </a:rPr>
              <a:t>MIC/FDDI</a:t>
            </a:r>
            <a:r>
              <a:rPr lang="zh-CN" altLang="en-US" dirty="0">
                <a:ea typeface="宋体" panose="02010600030101010101" pitchFamily="2" charset="-122"/>
              </a:rPr>
              <a:t>连接器、</a:t>
            </a:r>
            <a:r>
              <a:rPr lang="en-US" altLang="zh-CN" dirty="0">
                <a:ea typeface="宋体" panose="02010600030101010101" pitchFamily="2" charset="-122"/>
              </a:rPr>
              <a:t>ST</a:t>
            </a:r>
            <a:r>
              <a:rPr lang="zh-CN" altLang="en-US" dirty="0">
                <a:ea typeface="宋体" panose="02010600030101010101" pitchFamily="2" charset="-122"/>
              </a:rPr>
              <a:t>连接器或</a:t>
            </a:r>
            <a:r>
              <a:rPr lang="en-US" altLang="zh-CN" dirty="0">
                <a:ea typeface="宋体" panose="02010600030101010101" pitchFamily="2" charset="-122"/>
              </a:rPr>
              <a:t>SC</a:t>
            </a:r>
            <a:r>
              <a:rPr lang="zh-CN" altLang="en-US" dirty="0">
                <a:ea typeface="宋体" panose="02010600030101010101" pitchFamily="2" charset="-122"/>
              </a:rPr>
              <a:t>连接器。它的最大网段长度为</a:t>
            </a:r>
            <a:r>
              <a:rPr lang="en-US" altLang="zh-CN" dirty="0">
                <a:ea typeface="宋体" panose="02010600030101010101" pitchFamily="2" charset="-122"/>
              </a:rPr>
              <a:t>150m</a:t>
            </a:r>
            <a:r>
              <a:rPr lang="zh-CN" altLang="en-US" dirty="0">
                <a:ea typeface="宋体" panose="02010600030101010101" pitchFamily="2" charset="-122"/>
              </a:rPr>
              <a:t>、</a:t>
            </a:r>
            <a:r>
              <a:rPr lang="en-US" altLang="zh-CN" dirty="0">
                <a:ea typeface="宋体" panose="02010600030101010101" pitchFamily="2" charset="-122"/>
              </a:rPr>
              <a:t>412m</a:t>
            </a:r>
            <a:r>
              <a:rPr lang="zh-CN" altLang="en-US" dirty="0">
                <a:ea typeface="宋体" panose="02010600030101010101" pitchFamily="2" charset="-122"/>
              </a:rPr>
              <a:t>、</a:t>
            </a:r>
            <a:r>
              <a:rPr lang="en-US" altLang="zh-CN" dirty="0">
                <a:ea typeface="宋体" panose="02010600030101010101" pitchFamily="2" charset="-122"/>
              </a:rPr>
              <a:t>2000m</a:t>
            </a:r>
            <a:r>
              <a:rPr lang="zh-CN" altLang="en-US" dirty="0">
                <a:ea typeface="宋体" panose="02010600030101010101" pitchFamily="2" charset="-122"/>
              </a:rPr>
              <a:t>或更长至</a:t>
            </a:r>
            <a:r>
              <a:rPr lang="en-US" altLang="zh-CN" dirty="0">
                <a:ea typeface="宋体" panose="02010600030101010101" pitchFamily="2" charset="-122"/>
              </a:rPr>
              <a:t>10</a:t>
            </a:r>
            <a:r>
              <a:rPr lang="zh-CN" altLang="en-US" dirty="0">
                <a:ea typeface="宋体" panose="02010600030101010101" pitchFamily="2" charset="-122"/>
              </a:rPr>
              <a:t>公里，这与所使用的光纤类型和工作模式有关，它支持全双工的数据传输。</a:t>
            </a:r>
            <a:r>
              <a:rPr lang="en-US" altLang="zh-CN" dirty="0">
                <a:ea typeface="宋体" panose="02010600030101010101" pitchFamily="2" charset="-122"/>
              </a:rPr>
              <a:t>100BASE</a:t>
            </a:r>
            <a:r>
              <a:rPr lang="zh-CN" altLang="en-US" dirty="0">
                <a:ea typeface="宋体" panose="02010600030101010101" pitchFamily="2" charset="-122"/>
              </a:rPr>
              <a:t>－</a:t>
            </a:r>
            <a:r>
              <a:rPr lang="en-US" altLang="zh-CN" dirty="0">
                <a:ea typeface="宋体" panose="02010600030101010101" pitchFamily="2" charset="-122"/>
              </a:rPr>
              <a:t>FX</a:t>
            </a:r>
            <a:r>
              <a:rPr lang="zh-CN" altLang="en-US" dirty="0">
                <a:ea typeface="宋体" panose="02010600030101010101" pitchFamily="2" charset="-122"/>
              </a:rPr>
              <a:t>特别适合于有电气干扰的环境、较大距离连接、或高保密环境等情况下的适用。</a:t>
            </a:r>
          </a:p>
          <a:p>
            <a:pPr lvl="0"/>
            <a:r>
              <a:rPr lang="en-US" altLang="zh-CN" dirty="0">
                <a:ea typeface="宋体" panose="02010600030101010101" pitchFamily="2" charset="-122"/>
              </a:rPr>
              <a:t>· 100BASE</a:t>
            </a:r>
            <a:r>
              <a:rPr lang="zh-CN" altLang="en-US" dirty="0">
                <a:ea typeface="宋体" panose="02010600030101010101" pitchFamily="2" charset="-122"/>
              </a:rPr>
              <a:t>－</a:t>
            </a:r>
            <a:r>
              <a:rPr lang="en-US" altLang="zh-CN" dirty="0">
                <a:ea typeface="宋体" panose="02010600030101010101" pitchFamily="2" charset="-122"/>
              </a:rPr>
              <a:t>T4</a:t>
            </a:r>
            <a:r>
              <a:rPr lang="zh-CN" altLang="en-US" dirty="0">
                <a:ea typeface="宋体" panose="02010600030101010101" pitchFamily="2" charset="-122"/>
              </a:rPr>
              <a:t>：是一种可使用</a:t>
            </a:r>
            <a:r>
              <a:rPr lang="en-US" altLang="zh-CN" dirty="0">
                <a:ea typeface="宋体" panose="02010600030101010101" pitchFamily="2" charset="-122"/>
              </a:rPr>
              <a:t>3</a:t>
            </a:r>
            <a:r>
              <a:rPr lang="zh-CN" altLang="en-US" dirty="0">
                <a:ea typeface="宋体" panose="02010600030101010101" pitchFamily="2" charset="-122"/>
              </a:rPr>
              <a:t>、</a:t>
            </a:r>
            <a:r>
              <a:rPr lang="en-US" altLang="zh-CN" dirty="0">
                <a:ea typeface="宋体" panose="02010600030101010101" pitchFamily="2" charset="-122"/>
              </a:rPr>
              <a:t>4</a:t>
            </a:r>
            <a:r>
              <a:rPr lang="zh-CN" altLang="en-US" dirty="0">
                <a:ea typeface="宋体" panose="02010600030101010101" pitchFamily="2" charset="-122"/>
              </a:rPr>
              <a:t>、</a:t>
            </a:r>
            <a:r>
              <a:rPr lang="en-US" altLang="zh-CN" dirty="0">
                <a:ea typeface="宋体" panose="02010600030101010101" pitchFamily="2" charset="-122"/>
              </a:rPr>
              <a:t>5</a:t>
            </a:r>
            <a:r>
              <a:rPr lang="zh-CN" altLang="en-US" dirty="0">
                <a:ea typeface="宋体" panose="02010600030101010101" pitchFamily="2" charset="-122"/>
              </a:rPr>
              <a:t>类无屏蔽双绞线或屏蔽双绞线的快速以太网技术。</a:t>
            </a:r>
            <a:r>
              <a:rPr lang="en-US" altLang="zh-CN" dirty="0">
                <a:ea typeface="宋体" panose="02010600030101010101" pitchFamily="2" charset="-122"/>
              </a:rPr>
              <a:t>100Base-T4</a:t>
            </a:r>
            <a:r>
              <a:rPr lang="zh-CN" altLang="en-US" dirty="0">
                <a:ea typeface="宋体" panose="02010600030101010101" pitchFamily="2" charset="-122"/>
              </a:rPr>
              <a:t>使用</a:t>
            </a:r>
            <a:r>
              <a:rPr lang="en-US" altLang="zh-CN" dirty="0">
                <a:ea typeface="宋体" panose="02010600030101010101" pitchFamily="2" charset="-122"/>
              </a:rPr>
              <a:t>4</a:t>
            </a:r>
            <a:r>
              <a:rPr lang="zh-CN" altLang="en-US" dirty="0">
                <a:ea typeface="宋体" panose="02010600030101010101" pitchFamily="2" charset="-122"/>
              </a:rPr>
              <a:t>对双绞线，其中的三对用于在</a:t>
            </a:r>
            <a:r>
              <a:rPr lang="en-US" altLang="zh-CN" dirty="0">
                <a:ea typeface="宋体" panose="02010600030101010101" pitchFamily="2" charset="-122"/>
              </a:rPr>
              <a:t>33MHz</a:t>
            </a:r>
            <a:r>
              <a:rPr lang="zh-CN" altLang="en-US" dirty="0">
                <a:ea typeface="宋体" panose="02010600030101010101" pitchFamily="2" charset="-122"/>
              </a:rPr>
              <a:t>的频率上传输数据，每一对均工作于半双工模式。第四对用于</a:t>
            </a:r>
            <a:r>
              <a:rPr lang="en-US" altLang="zh-CN" dirty="0">
                <a:ea typeface="宋体" panose="02010600030101010101" pitchFamily="2" charset="-122"/>
              </a:rPr>
              <a:t>CSMA/CD</a:t>
            </a:r>
            <a:r>
              <a:rPr lang="zh-CN" altLang="en-US" dirty="0">
                <a:ea typeface="宋体" panose="02010600030101010101" pitchFamily="2" charset="-122"/>
              </a:rPr>
              <a:t>冲突检测。在传输中使用</a:t>
            </a:r>
            <a:r>
              <a:rPr lang="en-US" altLang="zh-CN" dirty="0">
                <a:ea typeface="宋体" panose="02010600030101010101" pitchFamily="2" charset="-122"/>
              </a:rPr>
              <a:t>8B/6T</a:t>
            </a:r>
            <a:r>
              <a:rPr lang="zh-CN" altLang="en-US" dirty="0">
                <a:ea typeface="宋体" panose="02010600030101010101" pitchFamily="2" charset="-122"/>
              </a:rPr>
              <a:t>编码方式，信号频率为</a:t>
            </a:r>
            <a:r>
              <a:rPr lang="en-US" altLang="zh-CN" dirty="0">
                <a:ea typeface="宋体" panose="02010600030101010101" pitchFamily="2" charset="-122"/>
              </a:rPr>
              <a:t>25MHz</a:t>
            </a:r>
            <a:r>
              <a:rPr lang="zh-CN" altLang="en-US" dirty="0">
                <a:ea typeface="宋体" panose="02010600030101010101" pitchFamily="2" charset="-122"/>
              </a:rPr>
              <a:t>，符合</a:t>
            </a:r>
            <a:r>
              <a:rPr lang="en-US" altLang="zh-CN" dirty="0">
                <a:ea typeface="宋体" panose="02010600030101010101" pitchFamily="2" charset="-122"/>
              </a:rPr>
              <a:t>EIA586</a:t>
            </a:r>
            <a:r>
              <a:rPr lang="zh-CN" altLang="en-US" dirty="0">
                <a:ea typeface="宋体" panose="02010600030101010101" pitchFamily="2" charset="-122"/>
              </a:rPr>
              <a:t>结构化布线标准。它使用与</a:t>
            </a:r>
            <a:r>
              <a:rPr lang="en-US" altLang="zh-CN" dirty="0">
                <a:ea typeface="宋体" panose="02010600030101010101" pitchFamily="2" charset="-122"/>
              </a:rPr>
              <a:t>10BASE</a:t>
            </a:r>
            <a:r>
              <a:rPr lang="zh-CN" altLang="en-US" dirty="0">
                <a:ea typeface="宋体" panose="02010600030101010101" pitchFamily="2" charset="-122"/>
              </a:rPr>
              <a:t>－</a:t>
            </a:r>
            <a:r>
              <a:rPr lang="en-US" altLang="zh-CN" dirty="0">
                <a:ea typeface="宋体" panose="02010600030101010101" pitchFamily="2" charset="-122"/>
              </a:rPr>
              <a:t>T</a:t>
            </a:r>
            <a:r>
              <a:rPr lang="zh-CN" altLang="en-US" dirty="0">
                <a:ea typeface="宋体" panose="02010600030101010101" pitchFamily="2" charset="-122"/>
              </a:rPr>
              <a:t>相同的</a:t>
            </a:r>
            <a:r>
              <a:rPr lang="en-US" altLang="zh-CN" dirty="0">
                <a:ea typeface="宋体" panose="02010600030101010101" pitchFamily="2" charset="-122"/>
              </a:rPr>
              <a:t>RJ</a:t>
            </a:r>
            <a:r>
              <a:rPr lang="zh-CN" altLang="en-US" dirty="0">
                <a:ea typeface="宋体" panose="02010600030101010101" pitchFamily="2" charset="-122"/>
              </a:rPr>
              <a:t>－</a:t>
            </a:r>
            <a:r>
              <a:rPr lang="en-US" altLang="zh-CN" dirty="0">
                <a:ea typeface="宋体" panose="02010600030101010101" pitchFamily="2" charset="-122"/>
              </a:rPr>
              <a:t>45</a:t>
            </a:r>
            <a:r>
              <a:rPr lang="zh-CN" altLang="en-US" dirty="0">
                <a:ea typeface="宋体" panose="02010600030101010101" pitchFamily="2" charset="-122"/>
              </a:rPr>
              <a:t>连接器，最大网段长度为</a:t>
            </a:r>
            <a:r>
              <a:rPr lang="en-US" altLang="zh-CN" dirty="0">
                <a:ea typeface="宋体" panose="02010600030101010101" pitchFamily="2" charset="-122"/>
              </a:rPr>
              <a:t>100</a:t>
            </a:r>
            <a:r>
              <a:rPr lang="zh-CN" altLang="en-US" dirty="0">
                <a:ea typeface="宋体" panose="02010600030101010101" pitchFamily="2" charset="-122"/>
              </a:rPr>
              <a:t>米。</a:t>
            </a:r>
          </a:p>
          <a:p>
            <a:pPr lvl="0"/>
            <a:r>
              <a:rPr lang="zh-CN" altLang="en-US" sz="1400" b="1" dirty="0">
                <a:ea typeface="宋体" panose="02010600030101010101" pitchFamily="2" charset="-122"/>
              </a:rPr>
              <a:t>千兆以太网</a:t>
            </a:r>
          </a:p>
          <a:p>
            <a:pPr lvl="0"/>
            <a:r>
              <a:rPr lang="zh-CN" altLang="en-US" dirty="0">
                <a:ea typeface="宋体" panose="02010600030101010101" pitchFamily="2" charset="-122"/>
              </a:rPr>
              <a:t>千兆以太网技术作为最新的高速以太网技术，给用户带来了提高核心网络的有效解决方案，这种解决方案的最大优点是继承了传统以太技术价格便宜的优点。千兆技术仍然是以太技术，它采用了与</a:t>
            </a:r>
            <a:r>
              <a:rPr lang="en-US" altLang="zh-CN" dirty="0">
                <a:ea typeface="宋体" panose="02010600030101010101" pitchFamily="2" charset="-122"/>
              </a:rPr>
              <a:t>10M</a:t>
            </a:r>
            <a:r>
              <a:rPr lang="zh-CN" altLang="en-US" dirty="0">
                <a:ea typeface="宋体" panose="02010600030101010101" pitchFamily="2" charset="-122"/>
              </a:rPr>
              <a:t>以太网相同的帧格式、帧结构、网络协议、全</a:t>
            </a:r>
            <a:r>
              <a:rPr lang="en-US" altLang="zh-CN" dirty="0">
                <a:ea typeface="宋体" panose="02010600030101010101" pitchFamily="2" charset="-122"/>
              </a:rPr>
              <a:t>/</a:t>
            </a:r>
            <a:r>
              <a:rPr lang="zh-CN" altLang="en-US" dirty="0">
                <a:ea typeface="宋体" panose="02010600030101010101" pitchFamily="2" charset="-122"/>
              </a:rPr>
              <a:t>半双工工作方式、流控模式以及布线系统。由于该技术不改变传统以太网的桌面应用、操作系统，因此可与</a:t>
            </a:r>
            <a:r>
              <a:rPr lang="en-US" altLang="zh-CN" dirty="0">
                <a:ea typeface="宋体" panose="02010600030101010101" pitchFamily="2" charset="-122"/>
              </a:rPr>
              <a:t>10M</a:t>
            </a:r>
            <a:r>
              <a:rPr lang="zh-CN" altLang="en-US" dirty="0">
                <a:ea typeface="宋体" panose="02010600030101010101" pitchFamily="2" charset="-122"/>
              </a:rPr>
              <a:t>或</a:t>
            </a:r>
            <a:r>
              <a:rPr lang="en-US" altLang="zh-CN" dirty="0">
                <a:ea typeface="宋体" panose="02010600030101010101" pitchFamily="2" charset="-122"/>
              </a:rPr>
              <a:t>100M</a:t>
            </a:r>
            <a:r>
              <a:rPr lang="zh-CN" altLang="en-US" dirty="0">
                <a:ea typeface="宋体" panose="02010600030101010101" pitchFamily="2" charset="-122"/>
              </a:rPr>
              <a:t>的以太网很好地配合工作。升级到千兆以太网不必改变网络应用程序、网管部件和网络操作系统，能够最大程度地保护投资。此外，</a:t>
            </a:r>
            <a:r>
              <a:rPr lang="en-US" altLang="zh-CN" dirty="0">
                <a:ea typeface="宋体" panose="02010600030101010101" pitchFamily="2" charset="-122"/>
              </a:rPr>
              <a:t>IEEE</a:t>
            </a:r>
            <a:r>
              <a:rPr lang="zh-CN" altLang="en-US" dirty="0">
                <a:ea typeface="宋体" panose="02010600030101010101" pitchFamily="2" charset="-122"/>
              </a:rPr>
              <a:t>标准将支持最大距离为</a:t>
            </a:r>
            <a:r>
              <a:rPr lang="en-US" altLang="zh-CN" dirty="0">
                <a:ea typeface="宋体" panose="02010600030101010101" pitchFamily="2" charset="-122"/>
              </a:rPr>
              <a:t>550</a:t>
            </a:r>
            <a:r>
              <a:rPr lang="zh-CN" altLang="en-US" dirty="0">
                <a:ea typeface="宋体" panose="02010600030101010101" pitchFamily="2" charset="-122"/>
              </a:rPr>
              <a:t>米的多模光纤、最大距离为</a:t>
            </a:r>
            <a:r>
              <a:rPr lang="en-US" altLang="zh-CN" dirty="0">
                <a:ea typeface="宋体" panose="02010600030101010101" pitchFamily="2" charset="-122"/>
              </a:rPr>
              <a:t>70</a:t>
            </a:r>
            <a:r>
              <a:rPr lang="zh-CN" altLang="en-US" dirty="0">
                <a:ea typeface="宋体" panose="02010600030101010101" pitchFamily="2" charset="-122"/>
              </a:rPr>
              <a:t>千米的单模光纤和最大距离为</a:t>
            </a:r>
            <a:r>
              <a:rPr lang="en-US" altLang="zh-CN" dirty="0">
                <a:ea typeface="宋体" panose="02010600030101010101" pitchFamily="2" charset="-122"/>
              </a:rPr>
              <a:t>100</a:t>
            </a:r>
            <a:r>
              <a:rPr lang="zh-CN" altLang="en-US" dirty="0">
                <a:ea typeface="宋体" panose="02010600030101010101" pitchFamily="2" charset="-122"/>
              </a:rPr>
              <a:t>米的同轴电缆。千兆以太网填补了</a:t>
            </a:r>
            <a:r>
              <a:rPr lang="en-US" altLang="zh-CN" dirty="0">
                <a:ea typeface="宋体" panose="02010600030101010101" pitchFamily="2" charset="-122"/>
              </a:rPr>
              <a:t>802.3</a:t>
            </a:r>
            <a:r>
              <a:rPr lang="zh-CN" altLang="en-US" dirty="0">
                <a:ea typeface="宋体" panose="02010600030101010101" pitchFamily="2" charset="-122"/>
              </a:rPr>
              <a:t>以太网</a:t>
            </a:r>
            <a:r>
              <a:rPr lang="en-US" altLang="zh-CN" dirty="0">
                <a:ea typeface="宋体" panose="02010600030101010101" pitchFamily="2" charset="-122"/>
              </a:rPr>
              <a:t>/</a:t>
            </a:r>
            <a:r>
              <a:rPr lang="zh-CN" altLang="en-US" dirty="0">
                <a:ea typeface="宋体" panose="02010600030101010101" pitchFamily="2" charset="-122"/>
              </a:rPr>
              <a:t>快速以太网标准的不足。</a:t>
            </a:r>
          </a:p>
          <a:p>
            <a:pPr lvl="0"/>
            <a:r>
              <a:rPr lang="zh-CN" altLang="en-US" dirty="0">
                <a:ea typeface="宋体" panose="02010600030101010101" pitchFamily="2" charset="-122"/>
              </a:rPr>
              <a:t>为了能够侦测到</a:t>
            </a:r>
            <a:r>
              <a:rPr lang="en-US" altLang="zh-CN" dirty="0">
                <a:ea typeface="宋体" panose="02010600030101010101" pitchFamily="2" charset="-122"/>
              </a:rPr>
              <a:t>64Bytes</a:t>
            </a:r>
            <a:r>
              <a:rPr lang="zh-CN" altLang="en-US" dirty="0">
                <a:ea typeface="宋体" panose="02010600030101010101" pitchFamily="2" charset="-122"/>
              </a:rPr>
              <a:t>资料框的碰撞，千兆以太网（</a:t>
            </a:r>
            <a:r>
              <a:rPr lang="en-US" altLang="zh-CN" dirty="0">
                <a:ea typeface="宋体" panose="02010600030101010101" pitchFamily="2" charset="-122"/>
              </a:rPr>
              <a:t>Gigabit Ethernet</a:t>
            </a:r>
            <a:r>
              <a:rPr lang="zh-CN" altLang="en-US" dirty="0">
                <a:ea typeface="宋体" panose="02010600030101010101" pitchFamily="2" charset="-122"/>
              </a:rPr>
              <a:t>）所支持的距离更短。</a:t>
            </a:r>
            <a:r>
              <a:rPr lang="en-US" altLang="zh-CN" dirty="0">
                <a:ea typeface="宋体" panose="02010600030101010101" pitchFamily="2" charset="-122"/>
              </a:rPr>
              <a:t>Gigabit Ethernet </a:t>
            </a:r>
            <a:r>
              <a:rPr lang="zh-CN" altLang="en-US" dirty="0">
                <a:ea typeface="宋体" panose="02010600030101010101" pitchFamily="2" charset="-122"/>
              </a:rPr>
              <a:t>支持的网络类型，如下表所示：</a:t>
            </a:r>
          </a:p>
          <a:p>
            <a:pPr lvl="0"/>
            <a:r>
              <a:rPr lang="zh-CN" altLang="en-US" dirty="0">
                <a:ea typeface="宋体" panose="02010600030101010101" pitchFamily="2" charset="-122"/>
              </a:rPr>
              <a:t>传输介质 距离</a:t>
            </a:r>
          </a:p>
          <a:p>
            <a:pPr lvl="0"/>
            <a:r>
              <a:rPr lang="en-US" altLang="zh-CN" dirty="0">
                <a:ea typeface="宋体" panose="02010600030101010101" pitchFamily="2" charset="-122"/>
              </a:rPr>
              <a:t>1000Base</a:t>
            </a:r>
            <a:r>
              <a:rPr lang="zh-CN" altLang="en-US" dirty="0">
                <a:ea typeface="宋体" panose="02010600030101010101" pitchFamily="2" charset="-122"/>
              </a:rPr>
              <a:t>－</a:t>
            </a:r>
            <a:r>
              <a:rPr lang="en-US" altLang="zh-CN" dirty="0">
                <a:ea typeface="宋体" panose="02010600030101010101" pitchFamily="2" charset="-122"/>
              </a:rPr>
              <a:t>CX Copper STP 25m</a:t>
            </a:r>
          </a:p>
          <a:p>
            <a:pPr lvl="0"/>
            <a:r>
              <a:rPr lang="en-US" altLang="zh-CN" dirty="0">
                <a:ea typeface="宋体" panose="02010600030101010101" pitchFamily="2" charset="-122"/>
              </a:rPr>
              <a:t>1000Base</a:t>
            </a:r>
            <a:r>
              <a:rPr lang="zh-CN" altLang="en-US" dirty="0">
                <a:ea typeface="宋体" panose="02010600030101010101" pitchFamily="2" charset="-122"/>
              </a:rPr>
              <a:t>－</a:t>
            </a:r>
            <a:r>
              <a:rPr lang="en-US" altLang="zh-CN" dirty="0">
                <a:ea typeface="宋体" panose="02010600030101010101" pitchFamily="2" charset="-122"/>
              </a:rPr>
              <a:t>T Copper Cat 5 UTP 100m</a:t>
            </a:r>
          </a:p>
          <a:p>
            <a:pPr lvl="0"/>
            <a:r>
              <a:rPr lang="en-US" altLang="zh-CN" dirty="0">
                <a:ea typeface="宋体" panose="02010600030101010101" pitchFamily="2" charset="-122"/>
              </a:rPr>
              <a:t>1000Base</a:t>
            </a:r>
            <a:r>
              <a:rPr lang="zh-CN" altLang="en-US" dirty="0">
                <a:ea typeface="宋体" panose="02010600030101010101" pitchFamily="2" charset="-122"/>
              </a:rPr>
              <a:t>－</a:t>
            </a:r>
            <a:r>
              <a:rPr lang="en-US" altLang="zh-CN" dirty="0">
                <a:ea typeface="宋体" panose="02010600030101010101" pitchFamily="2" charset="-122"/>
              </a:rPr>
              <a:t>SX Multi-mode Fiber 500m</a:t>
            </a:r>
          </a:p>
          <a:p>
            <a:pPr lvl="0"/>
            <a:r>
              <a:rPr lang="en-US" altLang="zh-CN" dirty="0">
                <a:ea typeface="宋体" panose="02010600030101010101" pitchFamily="2" charset="-122"/>
              </a:rPr>
              <a:t>1000Base</a:t>
            </a:r>
            <a:r>
              <a:rPr lang="zh-CN" altLang="en-US" dirty="0">
                <a:ea typeface="宋体" panose="02010600030101010101" pitchFamily="2" charset="-122"/>
              </a:rPr>
              <a:t>－</a:t>
            </a:r>
            <a:r>
              <a:rPr lang="en-US" altLang="zh-CN" dirty="0">
                <a:ea typeface="宋体" panose="02010600030101010101" pitchFamily="2" charset="-122"/>
              </a:rPr>
              <a:t>LX Single-mode Fiber 3000m</a:t>
            </a:r>
          </a:p>
          <a:p>
            <a:pPr lvl="0"/>
            <a:r>
              <a:rPr lang="zh-CN" altLang="en-US" dirty="0">
                <a:ea typeface="宋体" panose="02010600030101010101" pitchFamily="2" charset="-122"/>
              </a:rPr>
              <a:t>千兆以太网技术有两个标准：</a:t>
            </a:r>
            <a:r>
              <a:rPr lang="en-US" altLang="zh-CN" dirty="0">
                <a:ea typeface="宋体" panose="02010600030101010101" pitchFamily="2" charset="-122"/>
              </a:rPr>
              <a:t>IEEE802.3z</a:t>
            </a:r>
            <a:r>
              <a:rPr lang="zh-CN" altLang="en-US" dirty="0">
                <a:ea typeface="宋体" panose="02010600030101010101" pitchFamily="2" charset="-122"/>
              </a:rPr>
              <a:t>和</a:t>
            </a:r>
            <a:r>
              <a:rPr lang="en-US" altLang="zh-CN" dirty="0">
                <a:ea typeface="宋体" panose="02010600030101010101" pitchFamily="2" charset="-122"/>
              </a:rPr>
              <a:t>IEEE802.3ab</a:t>
            </a:r>
            <a:r>
              <a:rPr lang="zh-CN" altLang="en-US" dirty="0">
                <a:ea typeface="宋体" panose="02010600030101010101" pitchFamily="2" charset="-122"/>
              </a:rPr>
              <a:t>。</a:t>
            </a:r>
            <a:r>
              <a:rPr lang="en-US" altLang="zh-CN" dirty="0">
                <a:ea typeface="宋体" panose="02010600030101010101" pitchFamily="2" charset="-122"/>
              </a:rPr>
              <a:t>IEEE802.3z</a:t>
            </a:r>
            <a:r>
              <a:rPr lang="zh-CN" altLang="en-US" dirty="0">
                <a:ea typeface="宋体" panose="02010600030101010101" pitchFamily="2" charset="-122"/>
              </a:rPr>
              <a:t>制定了光纤和短程铜线连接方案的标准。</a:t>
            </a:r>
            <a:r>
              <a:rPr lang="en-US" altLang="zh-CN" dirty="0">
                <a:ea typeface="宋体" panose="02010600030101010101" pitchFamily="2" charset="-122"/>
              </a:rPr>
              <a:t>IEEE802.3ab</a:t>
            </a:r>
            <a:r>
              <a:rPr lang="zh-CN" altLang="en-US" dirty="0">
                <a:ea typeface="宋体" panose="02010600030101010101" pitchFamily="2" charset="-122"/>
              </a:rPr>
              <a:t>制定了五类双绞线上较长距离连接方案的标准。</a:t>
            </a:r>
          </a:p>
          <a:p>
            <a:pPr lvl="0"/>
            <a:r>
              <a:rPr lang="zh-CN" altLang="en-US" dirty="0">
                <a:ea typeface="宋体" panose="02010600030101010101" pitchFamily="2" charset="-122"/>
              </a:rPr>
              <a:t>⒈ </a:t>
            </a:r>
            <a:r>
              <a:rPr lang="en-US" altLang="zh-CN" dirty="0">
                <a:ea typeface="宋体" panose="02010600030101010101" pitchFamily="2" charset="-122"/>
              </a:rPr>
              <a:t>IEEE802.3z</a:t>
            </a:r>
          </a:p>
          <a:p>
            <a:pPr lvl="0"/>
            <a:r>
              <a:rPr lang="en-US" altLang="zh-CN" dirty="0">
                <a:ea typeface="宋体" panose="02010600030101010101" pitchFamily="2" charset="-122"/>
              </a:rPr>
              <a:t>IEEE802.3z</a:t>
            </a:r>
            <a:r>
              <a:rPr lang="zh-CN" altLang="en-US" dirty="0">
                <a:ea typeface="宋体" panose="02010600030101010101" pitchFamily="2" charset="-122"/>
              </a:rPr>
              <a:t>工作组负责制定光纤（单模或多模）和同轴电缆的全双工链路标准。</a:t>
            </a:r>
            <a:r>
              <a:rPr lang="en-US" altLang="zh-CN" dirty="0">
                <a:ea typeface="宋体" panose="02010600030101010101" pitchFamily="2" charset="-122"/>
              </a:rPr>
              <a:t>IEEE802.3z</a:t>
            </a:r>
            <a:r>
              <a:rPr lang="zh-CN" altLang="en-US" dirty="0">
                <a:ea typeface="宋体" panose="02010600030101010101" pitchFamily="2" charset="-122"/>
              </a:rPr>
              <a:t>定义了基于光纤和短距离铜缆的</a:t>
            </a:r>
            <a:r>
              <a:rPr lang="en-US" altLang="zh-CN" dirty="0">
                <a:ea typeface="宋体" panose="02010600030101010101" pitchFamily="2" charset="-122"/>
              </a:rPr>
              <a:t>1000Base-X</a:t>
            </a:r>
            <a:r>
              <a:rPr lang="zh-CN" altLang="en-US" dirty="0">
                <a:ea typeface="宋体" panose="02010600030101010101" pitchFamily="2" charset="-122"/>
              </a:rPr>
              <a:t>，采用</a:t>
            </a:r>
            <a:r>
              <a:rPr lang="en-US" altLang="zh-CN" dirty="0">
                <a:ea typeface="宋体" panose="02010600030101010101" pitchFamily="2" charset="-122"/>
              </a:rPr>
              <a:t>8B/10B</a:t>
            </a:r>
            <a:r>
              <a:rPr lang="zh-CN" altLang="en-US" dirty="0">
                <a:ea typeface="宋体" panose="02010600030101010101" pitchFamily="2" charset="-122"/>
              </a:rPr>
              <a:t>编码技术，信道传输速度为</a:t>
            </a:r>
            <a:r>
              <a:rPr lang="en-US" altLang="zh-CN" dirty="0">
                <a:ea typeface="宋体" panose="02010600030101010101" pitchFamily="2" charset="-122"/>
              </a:rPr>
              <a:t>1.25Gbit/s</a:t>
            </a:r>
            <a:r>
              <a:rPr lang="zh-CN" altLang="en-US" dirty="0">
                <a:ea typeface="宋体" panose="02010600030101010101" pitchFamily="2" charset="-122"/>
              </a:rPr>
              <a:t>，去耦后实现</a:t>
            </a:r>
            <a:r>
              <a:rPr lang="en-US" altLang="zh-CN" dirty="0">
                <a:ea typeface="宋体" panose="02010600030101010101" pitchFamily="2" charset="-122"/>
              </a:rPr>
              <a:t>1000Mbit/s</a:t>
            </a:r>
            <a:r>
              <a:rPr lang="zh-CN" altLang="en-US" dirty="0">
                <a:ea typeface="宋体" panose="02010600030101010101" pitchFamily="2" charset="-122"/>
              </a:rPr>
              <a:t>传输速度。</a:t>
            </a:r>
            <a:r>
              <a:rPr lang="en-US" altLang="zh-CN" dirty="0">
                <a:ea typeface="宋体" panose="02010600030101010101" pitchFamily="2" charset="-122"/>
              </a:rPr>
              <a:t>IEEE802.3z</a:t>
            </a:r>
            <a:r>
              <a:rPr lang="zh-CN" altLang="en-US" dirty="0">
                <a:ea typeface="宋体" panose="02010600030101010101" pitchFamily="2" charset="-122"/>
              </a:rPr>
              <a:t>具有下列千兆以太网标准：</a:t>
            </a:r>
          </a:p>
          <a:p>
            <a:pPr lvl="0"/>
            <a:r>
              <a:rPr lang="en-US" altLang="zh-CN" dirty="0">
                <a:ea typeface="宋体" panose="02010600030101010101" pitchFamily="2" charset="-122"/>
              </a:rPr>
              <a:t>· 1000Base-SX </a:t>
            </a:r>
            <a:r>
              <a:rPr lang="zh-CN" altLang="en-US" dirty="0">
                <a:ea typeface="宋体" panose="02010600030101010101" pitchFamily="2" charset="-122"/>
              </a:rPr>
              <a:t>只支持多模光纤，可以采用直径为</a:t>
            </a:r>
            <a:r>
              <a:rPr lang="en-US" altLang="zh-CN" dirty="0">
                <a:ea typeface="宋体" panose="02010600030101010101" pitchFamily="2" charset="-122"/>
              </a:rPr>
              <a:t>62.5um</a:t>
            </a:r>
            <a:r>
              <a:rPr lang="zh-CN" altLang="en-US" dirty="0">
                <a:ea typeface="宋体" panose="02010600030101010101" pitchFamily="2" charset="-122"/>
              </a:rPr>
              <a:t>或</a:t>
            </a:r>
            <a:r>
              <a:rPr lang="en-US" altLang="zh-CN" dirty="0">
                <a:ea typeface="宋体" panose="02010600030101010101" pitchFamily="2" charset="-122"/>
              </a:rPr>
              <a:t>50um</a:t>
            </a:r>
            <a:r>
              <a:rPr lang="zh-CN" altLang="en-US" dirty="0">
                <a:ea typeface="宋体" panose="02010600030101010101" pitchFamily="2" charset="-122"/>
              </a:rPr>
              <a:t>的多模光纤，工作波长为</a:t>
            </a:r>
            <a:r>
              <a:rPr lang="en-US" altLang="zh-CN" dirty="0">
                <a:ea typeface="宋体" panose="02010600030101010101" pitchFamily="2" charset="-122"/>
              </a:rPr>
              <a:t>770-860nm</a:t>
            </a:r>
            <a:r>
              <a:rPr lang="zh-CN" altLang="en-US" dirty="0">
                <a:ea typeface="宋体" panose="02010600030101010101" pitchFamily="2" charset="-122"/>
              </a:rPr>
              <a:t>，传输距离为</a:t>
            </a:r>
            <a:r>
              <a:rPr lang="en-US" altLang="zh-CN" dirty="0">
                <a:ea typeface="宋体" panose="02010600030101010101" pitchFamily="2" charset="-122"/>
              </a:rPr>
              <a:t>220-550m</a:t>
            </a:r>
            <a:r>
              <a:rPr lang="zh-CN" altLang="en-US" dirty="0">
                <a:ea typeface="宋体" panose="02010600030101010101" pitchFamily="2" charset="-122"/>
              </a:rPr>
              <a:t>。</a:t>
            </a:r>
          </a:p>
          <a:p>
            <a:pPr lvl="0"/>
            <a:r>
              <a:rPr lang="en-US" altLang="zh-CN" dirty="0">
                <a:ea typeface="宋体" panose="02010600030101010101" pitchFamily="2" charset="-122"/>
              </a:rPr>
              <a:t>· 1000Base-LX </a:t>
            </a:r>
            <a:r>
              <a:rPr lang="zh-CN" altLang="en-US" dirty="0">
                <a:ea typeface="宋体" panose="02010600030101010101" pitchFamily="2" charset="-122"/>
              </a:rPr>
              <a:t>单模光纤：可以支持直径为</a:t>
            </a:r>
            <a:r>
              <a:rPr lang="en-US" altLang="zh-CN" dirty="0">
                <a:ea typeface="宋体" panose="02010600030101010101" pitchFamily="2" charset="-122"/>
              </a:rPr>
              <a:t>9um</a:t>
            </a:r>
            <a:r>
              <a:rPr lang="zh-CN" altLang="en-US" dirty="0">
                <a:ea typeface="宋体" panose="02010600030101010101" pitchFamily="2" charset="-122"/>
              </a:rPr>
              <a:t>或</a:t>
            </a:r>
            <a:r>
              <a:rPr lang="en-US" altLang="zh-CN" dirty="0">
                <a:ea typeface="宋体" panose="02010600030101010101" pitchFamily="2" charset="-122"/>
              </a:rPr>
              <a:t>10um</a:t>
            </a:r>
            <a:r>
              <a:rPr lang="zh-CN" altLang="en-US" dirty="0">
                <a:ea typeface="宋体" panose="02010600030101010101" pitchFamily="2" charset="-122"/>
              </a:rPr>
              <a:t>的单模光纤，工作波长范围为</a:t>
            </a:r>
            <a:r>
              <a:rPr lang="en-US" altLang="zh-CN" dirty="0">
                <a:ea typeface="宋体" panose="02010600030101010101" pitchFamily="2" charset="-122"/>
              </a:rPr>
              <a:t>1270-1355nm</a:t>
            </a:r>
            <a:r>
              <a:rPr lang="zh-CN" altLang="en-US" dirty="0">
                <a:ea typeface="宋体" panose="02010600030101010101" pitchFamily="2" charset="-122"/>
              </a:rPr>
              <a:t>，传输距离为</a:t>
            </a:r>
            <a:r>
              <a:rPr lang="en-US" altLang="zh-CN" dirty="0">
                <a:ea typeface="宋体" panose="02010600030101010101" pitchFamily="2" charset="-122"/>
              </a:rPr>
              <a:t>5km</a:t>
            </a:r>
            <a:r>
              <a:rPr lang="zh-CN" altLang="en-US" dirty="0">
                <a:ea typeface="宋体" panose="02010600030101010101" pitchFamily="2" charset="-122"/>
              </a:rPr>
              <a:t>左右。</a:t>
            </a:r>
          </a:p>
          <a:p>
            <a:pPr lvl="0"/>
            <a:r>
              <a:rPr lang="en-US" altLang="zh-CN" dirty="0">
                <a:ea typeface="宋体" panose="02010600030101010101" pitchFamily="2" charset="-122"/>
              </a:rPr>
              <a:t>· 1000Base-CX </a:t>
            </a:r>
            <a:r>
              <a:rPr lang="zh-CN" altLang="en-US" dirty="0">
                <a:ea typeface="宋体" panose="02010600030101010101" pitchFamily="2" charset="-122"/>
              </a:rPr>
              <a:t>采用</a:t>
            </a:r>
            <a:r>
              <a:rPr lang="en-US" altLang="zh-CN" dirty="0">
                <a:ea typeface="宋体" panose="02010600030101010101" pitchFamily="2" charset="-122"/>
              </a:rPr>
              <a:t>150</a:t>
            </a:r>
            <a:r>
              <a:rPr lang="zh-CN" altLang="en-US" dirty="0">
                <a:ea typeface="宋体" panose="02010600030101010101" pitchFamily="2" charset="-122"/>
              </a:rPr>
              <a:t>欧屏蔽双绞线（</a:t>
            </a:r>
            <a:r>
              <a:rPr lang="en-US" altLang="zh-CN" dirty="0">
                <a:ea typeface="宋体" panose="02010600030101010101" pitchFamily="2" charset="-122"/>
              </a:rPr>
              <a:t>STP</a:t>
            </a:r>
            <a:r>
              <a:rPr lang="zh-CN" altLang="en-US" dirty="0">
                <a:ea typeface="宋体" panose="02010600030101010101" pitchFamily="2" charset="-122"/>
              </a:rPr>
              <a:t>），传输距离为</a:t>
            </a:r>
            <a:r>
              <a:rPr lang="en-US" altLang="zh-CN" dirty="0">
                <a:ea typeface="宋体" panose="02010600030101010101" pitchFamily="2" charset="-122"/>
              </a:rPr>
              <a:t>25m</a:t>
            </a:r>
            <a:r>
              <a:rPr lang="zh-CN" altLang="en-US" dirty="0">
                <a:ea typeface="宋体" panose="02010600030101010101" pitchFamily="2" charset="-122"/>
              </a:rPr>
              <a:t>。</a:t>
            </a:r>
          </a:p>
          <a:p>
            <a:pPr lvl="0"/>
            <a:r>
              <a:rPr lang="zh-CN" altLang="en-US" dirty="0">
                <a:ea typeface="宋体" panose="02010600030101010101" pitchFamily="2" charset="-122"/>
              </a:rPr>
              <a:t>⒉ </a:t>
            </a:r>
            <a:r>
              <a:rPr lang="en-US" altLang="zh-CN" dirty="0">
                <a:ea typeface="宋体" panose="02010600030101010101" pitchFamily="2" charset="-122"/>
              </a:rPr>
              <a:t>IEEE802.3ab</a:t>
            </a:r>
          </a:p>
          <a:p>
            <a:pPr lvl="0"/>
            <a:r>
              <a:rPr lang="en-US" altLang="zh-CN" dirty="0">
                <a:ea typeface="宋体" panose="02010600030101010101" pitchFamily="2" charset="-122"/>
              </a:rPr>
              <a:t>IEEE802.3ab</a:t>
            </a:r>
            <a:r>
              <a:rPr lang="zh-CN" altLang="en-US" dirty="0">
                <a:ea typeface="宋体" panose="02010600030101010101" pitchFamily="2" charset="-122"/>
              </a:rPr>
              <a:t>工作组负责制定基于</a:t>
            </a:r>
            <a:r>
              <a:rPr lang="en-US" altLang="zh-CN" dirty="0">
                <a:ea typeface="宋体" panose="02010600030101010101" pitchFamily="2" charset="-122"/>
              </a:rPr>
              <a:t>UTP</a:t>
            </a:r>
            <a:r>
              <a:rPr lang="zh-CN" altLang="en-US" dirty="0">
                <a:ea typeface="宋体" panose="02010600030101010101" pitchFamily="2" charset="-122"/>
              </a:rPr>
              <a:t>的半双工链路的千兆以太网标准，产生</a:t>
            </a:r>
            <a:r>
              <a:rPr lang="en-US" altLang="zh-CN" dirty="0">
                <a:ea typeface="宋体" panose="02010600030101010101" pitchFamily="2" charset="-122"/>
              </a:rPr>
              <a:t>IEEE802.3ab</a:t>
            </a:r>
            <a:r>
              <a:rPr lang="zh-CN" altLang="en-US" dirty="0">
                <a:ea typeface="宋体" panose="02010600030101010101" pitchFamily="2" charset="-122"/>
              </a:rPr>
              <a:t>标准及协议。</a:t>
            </a:r>
            <a:r>
              <a:rPr lang="en-US" altLang="zh-CN" dirty="0">
                <a:ea typeface="宋体" panose="02010600030101010101" pitchFamily="2" charset="-122"/>
              </a:rPr>
              <a:t>IEEE802.3ab</a:t>
            </a:r>
            <a:r>
              <a:rPr lang="zh-CN" altLang="en-US" dirty="0">
                <a:ea typeface="宋体" panose="02010600030101010101" pitchFamily="2" charset="-122"/>
              </a:rPr>
              <a:t>定义基于</a:t>
            </a:r>
            <a:r>
              <a:rPr lang="en-US" altLang="zh-CN" dirty="0">
                <a:ea typeface="宋体" panose="02010600030101010101" pitchFamily="2" charset="-122"/>
              </a:rPr>
              <a:t>5</a:t>
            </a:r>
            <a:r>
              <a:rPr lang="zh-CN" altLang="en-US" dirty="0">
                <a:ea typeface="宋体" panose="02010600030101010101" pitchFamily="2" charset="-122"/>
              </a:rPr>
              <a:t>类</a:t>
            </a:r>
            <a:r>
              <a:rPr lang="en-US" altLang="zh-CN" dirty="0">
                <a:ea typeface="宋体" panose="02010600030101010101" pitchFamily="2" charset="-122"/>
              </a:rPr>
              <a:t>UTP</a:t>
            </a:r>
            <a:r>
              <a:rPr lang="zh-CN" altLang="en-US" dirty="0">
                <a:ea typeface="宋体" panose="02010600030101010101" pitchFamily="2" charset="-122"/>
              </a:rPr>
              <a:t>的</a:t>
            </a:r>
            <a:r>
              <a:rPr lang="en-US" altLang="zh-CN" dirty="0">
                <a:ea typeface="宋体" panose="02010600030101010101" pitchFamily="2" charset="-122"/>
              </a:rPr>
              <a:t>1000Base-T</a:t>
            </a:r>
            <a:r>
              <a:rPr lang="zh-CN" altLang="en-US" dirty="0">
                <a:ea typeface="宋体" panose="02010600030101010101" pitchFamily="2" charset="-122"/>
              </a:rPr>
              <a:t>标准，其目的是在</a:t>
            </a:r>
            <a:r>
              <a:rPr lang="en-US" altLang="zh-CN" dirty="0">
                <a:ea typeface="宋体" panose="02010600030101010101" pitchFamily="2" charset="-122"/>
              </a:rPr>
              <a:t>5</a:t>
            </a:r>
            <a:r>
              <a:rPr lang="zh-CN" altLang="en-US" dirty="0">
                <a:ea typeface="宋体" panose="02010600030101010101" pitchFamily="2" charset="-122"/>
              </a:rPr>
              <a:t>类</a:t>
            </a:r>
            <a:r>
              <a:rPr lang="en-US" altLang="zh-CN" dirty="0">
                <a:ea typeface="宋体" panose="02010600030101010101" pitchFamily="2" charset="-122"/>
              </a:rPr>
              <a:t>UTP</a:t>
            </a:r>
            <a:r>
              <a:rPr lang="zh-CN" altLang="en-US" dirty="0">
                <a:ea typeface="宋体" panose="02010600030101010101" pitchFamily="2" charset="-122"/>
              </a:rPr>
              <a:t>上以</a:t>
            </a:r>
            <a:r>
              <a:rPr lang="en-US" altLang="zh-CN" dirty="0">
                <a:ea typeface="宋体" panose="02010600030101010101" pitchFamily="2" charset="-122"/>
              </a:rPr>
              <a:t>1000Mbit/s</a:t>
            </a:r>
            <a:r>
              <a:rPr lang="zh-CN" altLang="en-US" dirty="0">
                <a:ea typeface="宋体" panose="02010600030101010101" pitchFamily="2" charset="-122"/>
              </a:rPr>
              <a:t>速率传输</a:t>
            </a:r>
            <a:r>
              <a:rPr lang="en-US" altLang="zh-CN" dirty="0">
                <a:ea typeface="宋体" panose="02010600030101010101" pitchFamily="2" charset="-122"/>
              </a:rPr>
              <a:t>100m</a:t>
            </a:r>
            <a:r>
              <a:rPr lang="zh-CN" altLang="en-US" dirty="0">
                <a:ea typeface="宋体" panose="02010600030101010101" pitchFamily="2" charset="-122"/>
              </a:rPr>
              <a:t>。</a:t>
            </a:r>
            <a:r>
              <a:rPr lang="en-US" altLang="zh-CN" dirty="0">
                <a:ea typeface="宋体" panose="02010600030101010101" pitchFamily="2" charset="-122"/>
              </a:rPr>
              <a:t>IEEE802.3ab</a:t>
            </a:r>
            <a:r>
              <a:rPr lang="zh-CN" altLang="en-US" dirty="0">
                <a:ea typeface="宋体" panose="02010600030101010101" pitchFamily="2" charset="-122"/>
              </a:rPr>
              <a:t>标准的意义主要有两点：</a:t>
            </a:r>
          </a:p>
          <a:p>
            <a:pPr lvl="0"/>
            <a:r>
              <a:rPr lang="zh-CN" altLang="en-US" dirty="0">
                <a:ea typeface="宋体" panose="02010600030101010101" pitchFamily="2" charset="-122"/>
              </a:rPr>
              <a:t>⑴ 保护用户在</a:t>
            </a:r>
            <a:r>
              <a:rPr lang="en-US" altLang="zh-CN" dirty="0">
                <a:ea typeface="宋体" panose="02010600030101010101" pitchFamily="2" charset="-122"/>
              </a:rPr>
              <a:t>5</a:t>
            </a:r>
            <a:r>
              <a:rPr lang="zh-CN" altLang="en-US" dirty="0">
                <a:ea typeface="宋体" panose="02010600030101010101" pitchFamily="2" charset="-122"/>
              </a:rPr>
              <a:t>类</a:t>
            </a:r>
            <a:r>
              <a:rPr lang="en-US" altLang="zh-CN" dirty="0">
                <a:ea typeface="宋体" panose="02010600030101010101" pitchFamily="2" charset="-122"/>
              </a:rPr>
              <a:t>UTP</a:t>
            </a:r>
            <a:r>
              <a:rPr lang="zh-CN" altLang="en-US" dirty="0">
                <a:ea typeface="宋体" panose="02010600030101010101" pitchFamily="2" charset="-122"/>
              </a:rPr>
              <a:t>布线系统上的投资。</a:t>
            </a:r>
          </a:p>
          <a:p>
            <a:pPr lvl="0"/>
            <a:r>
              <a:rPr lang="zh-CN" altLang="en-US" dirty="0">
                <a:ea typeface="宋体" panose="02010600030101010101" pitchFamily="2" charset="-122"/>
              </a:rPr>
              <a:t>⑵ </a:t>
            </a:r>
            <a:r>
              <a:rPr lang="en-US" altLang="zh-CN" dirty="0">
                <a:ea typeface="宋体" panose="02010600030101010101" pitchFamily="2" charset="-122"/>
              </a:rPr>
              <a:t>1000Base-T</a:t>
            </a:r>
            <a:r>
              <a:rPr lang="zh-CN" altLang="en-US" dirty="0">
                <a:ea typeface="宋体" panose="02010600030101010101" pitchFamily="2" charset="-122"/>
              </a:rPr>
              <a:t>是</a:t>
            </a:r>
            <a:r>
              <a:rPr lang="en-US" altLang="zh-CN" dirty="0">
                <a:ea typeface="宋体" panose="02010600030101010101" pitchFamily="2" charset="-122"/>
              </a:rPr>
              <a:t>100Base-T</a:t>
            </a:r>
            <a:r>
              <a:rPr lang="zh-CN" altLang="en-US" dirty="0">
                <a:ea typeface="宋体" panose="02010600030101010101" pitchFamily="2" charset="-122"/>
              </a:rPr>
              <a:t>自然扩展，与</a:t>
            </a:r>
            <a:r>
              <a:rPr lang="en-US" altLang="zh-CN" dirty="0">
                <a:ea typeface="宋体" panose="02010600030101010101" pitchFamily="2" charset="-122"/>
              </a:rPr>
              <a:t>10Base-T</a:t>
            </a:r>
            <a:r>
              <a:rPr lang="zh-CN" altLang="en-US" dirty="0">
                <a:ea typeface="宋体" panose="02010600030101010101" pitchFamily="2" charset="-122"/>
              </a:rPr>
              <a:t>、</a:t>
            </a:r>
            <a:r>
              <a:rPr lang="en-US" altLang="zh-CN" dirty="0">
                <a:ea typeface="宋体" panose="02010600030101010101" pitchFamily="2" charset="-122"/>
              </a:rPr>
              <a:t>100Base-T</a:t>
            </a:r>
            <a:r>
              <a:rPr lang="zh-CN" altLang="en-US" dirty="0">
                <a:ea typeface="宋体" panose="02010600030101010101" pitchFamily="2" charset="-122"/>
              </a:rPr>
              <a:t>完全兼容。不过，在</a:t>
            </a:r>
            <a:r>
              <a:rPr lang="en-US" altLang="zh-CN" dirty="0">
                <a:ea typeface="宋体" panose="02010600030101010101" pitchFamily="2" charset="-122"/>
              </a:rPr>
              <a:t>5</a:t>
            </a:r>
            <a:r>
              <a:rPr lang="zh-CN" altLang="en-US" dirty="0">
                <a:ea typeface="宋体" panose="02010600030101010101" pitchFamily="2" charset="-122"/>
              </a:rPr>
              <a:t>类</a:t>
            </a:r>
            <a:r>
              <a:rPr lang="en-US" altLang="zh-CN" dirty="0">
                <a:ea typeface="宋体" panose="02010600030101010101" pitchFamily="2" charset="-122"/>
              </a:rPr>
              <a:t>UTP</a:t>
            </a:r>
            <a:r>
              <a:rPr lang="zh-CN" altLang="en-US" dirty="0">
                <a:ea typeface="宋体" panose="02010600030101010101" pitchFamily="2" charset="-122"/>
              </a:rPr>
              <a:t>上达到</a:t>
            </a:r>
            <a:r>
              <a:rPr lang="en-US" altLang="zh-CN" dirty="0">
                <a:ea typeface="宋体" panose="02010600030101010101" pitchFamily="2" charset="-122"/>
              </a:rPr>
              <a:t>1000Mbit/s</a:t>
            </a:r>
            <a:r>
              <a:rPr lang="zh-CN" altLang="en-US" dirty="0">
                <a:ea typeface="宋体" panose="02010600030101010101" pitchFamily="2" charset="-122"/>
              </a:rPr>
              <a:t>的传输速率需要解决</a:t>
            </a:r>
            <a:r>
              <a:rPr lang="en-US" altLang="zh-CN" dirty="0">
                <a:ea typeface="宋体" panose="02010600030101010101" pitchFamily="2" charset="-122"/>
              </a:rPr>
              <a:t>5</a:t>
            </a:r>
            <a:r>
              <a:rPr lang="zh-CN" altLang="en-US" dirty="0">
                <a:ea typeface="宋体" panose="02010600030101010101" pitchFamily="2" charset="-122"/>
              </a:rPr>
              <a:t>类</a:t>
            </a:r>
            <a:r>
              <a:rPr lang="en-US" altLang="zh-CN" dirty="0">
                <a:ea typeface="宋体" panose="02010600030101010101" pitchFamily="2" charset="-122"/>
              </a:rPr>
              <a:t>UTP</a:t>
            </a:r>
            <a:r>
              <a:rPr lang="zh-CN" altLang="en-US" dirty="0">
                <a:ea typeface="宋体" panose="02010600030101010101" pitchFamily="2" charset="-122"/>
              </a:rPr>
              <a:t>的串扰和衰减问题，因此，使</a:t>
            </a:r>
            <a:r>
              <a:rPr lang="en-US" altLang="zh-CN" dirty="0">
                <a:ea typeface="宋体" panose="02010600030101010101" pitchFamily="2" charset="-122"/>
              </a:rPr>
              <a:t>IEEE802.3ab</a:t>
            </a:r>
            <a:r>
              <a:rPr lang="zh-CN" altLang="en-US" dirty="0">
                <a:ea typeface="宋体" panose="02010600030101010101" pitchFamily="2" charset="-122"/>
              </a:rPr>
              <a:t>工作组的开发任务要比</a:t>
            </a:r>
            <a:r>
              <a:rPr lang="en-US" altLang="zh-CN" dirty="0">
                <a:ea typeface="宋体" panose="02010600030101010101" pitchFamily="2" charset="-122"/>
              </a:rPr>
              <a:t>IEEE802.3z</a:t>
            </a:r>
            <a:r>
              <a:rPr lang="zh-CN" altLang="en-US" dirty="0">
                <a:ea typeface="宋体" panose="02010600030101010101" pitchFamily="2" charset="-122"/>
              </a:rPr>
              <a:t>复杂些。</a:t>
            </a:r>
          </a:p>
          <a:p>
            <a:pPr lvl="0"/>
            <a:r>
              <a:rPr lang="zh-CN" altLang="en-US" sz="1400" b="1" dirty="0">
                <a:ea typeface="宋体" panose="02010600030101010101" pitchFamily="2" charset="-122"/>
              </a:rPr>
              <a:t>万兆以太网</a:t>
            </a:r>
          </a:p>
          <a:p>
            <a:pPr lvl="0"/>
            <a:r>
              <a:rPr lang="zh-CN" altLang="en-US" dirty="0">
                <a:ea typeface="宋体" panose="02010600030101010101" pitchFamily="2" charset="-122"/>
              </a:rPr>
              <a:t>万兆以太网规范包含在 </a:t>
            </a:r>
            <a:r>
              <a:rPr lang="en-US" altLang="zh-CN" dirty="0">
                <a:ea typeface="宋体" panose="02010600030101010101" pitchFamily="2" charset="-122"/>
              </a:rPr>
              <a:t>IEEE 802.3 </a:t>
            </a:r>
            <a:r>
              <a:rPr lang="zh-CN" altLang="en-US" dirty="0">
                <a:ea typeface="宋体" panose="02010600030101010101" pitchFamily="2" charset="-122"/>
              </a:rPr>
              <a:t>标准的补充标准 </a:t>
            </a:r>
            <a:r>
              <a:rPr lang="en-US" altLang="zh-CN" dirty="0">
                <a:ea typeface="宋体" panose="02010600030101010101" pitchFamily="2" charset="-122"/>
              </a:rPr>
              <a:t>IEEE 802.3ae </a:t>
            </a:r>
            <a:r>
              <a:rPr lang="zh-CN" altLang="en-US" dirty="0">
                <a:ea typeface="宋体" panose="02010600030101010101" pitchFamily="2" charset="-122"/>
              </a:rPr>
              <a:t>中，它扩展了 </a:t>
            </a:r>
            <a:r>
              <a:rPr lang="en-US" altLang="zh-CN" dirty="0">
                <a:ea typeface="宋体" panose="02010600030101010101" pitchFamily="2" charset="-122"/>
              </a:rPr>
              <a:t>IEEE 802.3 </a:t>
            </a:r>
            <a:r>
              <a:rPr lang="zh-CN" altLang="en-US" dirty="0">
                <a:ea typeface="宋体" panose="02010600030101010101" pitchFamily="2" charset="-122"/>
              </a:rPr>
              <a:t>协议和 </a:t>
            </a:r>
            <a:r>
              <a:rPr lang="en-US" altLang="zh-CN" dirty="0">
                <a:ea typeface="宋体" panose="02010600030101010101" pitchFamily="2" charset="-122"/>
              </a:rPr>
              <a:t>MAC </a:t>
            </a:r>
            <a:r>
              <a:rPr lang="zh-CN" altLang="en-US" dirty="0">
                <a:ea typeface="宋体" panose="02010600030101010101" pitchFamily="2" charset="-122"/>
              </a:rPr>
              <a:t>规范，使其支持 </a:t>
            </a:r>
            <a:r>
              <a:rPr lang="en-US" altLang="zh-CN" dirty="0">
                <a:ea typeface="宋体" panose="02010600030101010101" pitchFamily="2" charset="-122"/>
              </a:rPr>
              <a:t>10Gb/s </a:t>
            </a:r>
            <a:r>
              <a:rPr lang="zh-CN" altLang="en-US" dirty="0">
                <a:ea typeface="宋体" panose="02010600030101010101" pitchFamily="2" charset="-122"/>
              </a:rPr>
              <a:t>的传输速率。除此之外，通过 </a:t>
            </a:r>
            <a:r>
              <a:rPr lang="en-US" altLang="zh-CN" dirty="0">
                <a:ea typeface="宋体" panose="02010600030101010101" pitchFamily="2" charset="-122"/>
              </a:rPr>
              <a:t>WAN </a:t>
            </a:r>
            <a:r>
              <a:rPr lang="zh-CN" altLang="en-US" dirty="0">
                <a:ea typeface="宋体" panose="02010600030101010101" pitchFamily="2" charset="-122"/>
              </a:rPr>
              <a:t>界面子层（</a:t>
            </a:r>
            <a:r>
              <a:rPr lang="en-US" altLang="zh-CN" dirty="0">
                <a:ea typeface="宋体" panose="02010600030101010101" pitchFamily="2" charset="-122"/>
              </a:rPr>
              <a:t>WIS</a:t>
            </a:r>
            <a:r>
              <a:rPr lang="zh-CN" altLang="en-US" dirty="0">
                <a:ea typeface="宋体" panose="02010600030101010101" pitchFamily="2" charset="-122"/>
              </a:rPr>
              <a:t>：</a:t>
            </a:r>
            <a:r>
              <a:rPr lang="en-US" altLang="zh-CN" dirty="0">
                <a:ea typeface="宋体" panose="02010600030101010101" pitchFamily="2" charset="-122"/>
              </a:rPr>
              <a:t>WAN interface sublayer</a:t>
            </a:r>
            <a:r>
              <a:rPr lang="zh-CN" altLang="en-US" dirty="0">
                <a:ea typeface="宋体" panose="02010600030101010101" pitchFamily="2" charset="-122"/>
              </a:rPr>
              <a:t>），</a:t>
            </a:r>
            <a:r>
              <a:rPr lang="en-US" altLang="zh-CN" dirty="0">
                <a:ea typeface="宋体" panose="02010600030101010101" pitchFamily="2" charset="-122"/>
              </a:rPr>
              <a:t>10</a:t>
            </a:r>
            <a:r>
              <a:rPr lang="zh-CN" altLang="en-US" dirty="0">
                <a:ea typeface="宋体" panose="02010600030101010101" pitchFamily="2" charset="-122"/>
              </a:rPr>
              <a:t>千兆位以太网也能被调整为较低的传输速率，如 </a:t>
            </a:r>
            <a:r>
              <a:rPr lang="en-US" altLang="zh-CN" dirty="0">
                <a:ea typeface="宋体" panose="02010600030101010101" pitchFamily="2" charset="-122"/>
              </a:rPr>
              <a:t>9.584640 Gb/s </a:t>
            </a:r>
            <a:r>
              <a:rPr lang="zh-CN" altLang="en-US" dirty="0">
                <a:ea typeface="宋体" panose="02010600030101010101" pitchFamily="2" charset="-122"/>
              </a:rPr>
              <a:t>（</a:t>
            </a:r>
            <a:r>
              <a:rPr lang="en-US" altLang="zh-CN" dirty="0">
                <a:ea typeface="宋体" panose="02010600030101010101" pitchFamily="2" charset="-122"/>
              </a:rPr>
              <a:t>OC-192</a:t>
            </a:r>
            <a:r>
              <a:rPr lang="zh-CN" altLang="en-US" dirty="0">
                <a:ea typeface="宋体" panose="02010600030101010101" pitchFamily="2" charset="-122"/>
              </a:rPr>
              <a:t>），这就允许</a:t>
            </a:r>
            <a:r>
              <a:rPr lang="en-US" altLang="zh-CN" dirty="0">
                <a:ea typeface="宋体" panose="02010600030101010101" pitchFamily="2" charset="-122"/>
              </a:rPr>
              <a:t>10</a:t>
            </a:r>
            <a:r>
              <a:rPr lang="zh-CN" altLang="en-US" dirty="0">
                <a:ea typeface="宋体" panose="02010600030101010101" pitchFamily="2" charset="-122"/>
              </a:rPr>
              <a:t>千兆位以太网设备与同步光纤网络（</a:t>
            </a:r>
            <a:r>
              <a:rPr lang="en-US" altLang="zh-CN" dirty="0">
                <a:ea typeface="宋体" panose="02010600030101010101" pitchFamily="2" charset="-122"/>
              </a:rPr>
              <a:t>SONET</a:t>
            </a:r>
            <a:r>
              <a:rPr lang="zh-CN" altLang="en-US" dirty="0">
                <a:ea typeface="宋体" panose="02010600030101010101" pitchFamily="2" charset="-122"/>
              </a:rPr>
              <a:t>） </a:t>
            </a:r>
            <a:r>
              <a:rPr lang="en-US" altLang="zh-CN" dirty="0">
                <a:ea typeface="宋体" panose="02010600030101010101" pitchFamily="2" charset="-122"/>
              </a:rPr>
              <a:t>STS -192c </a:t>
            </a:r>
            <a:r>
              <a:rPr lang="zh-CN" altLang="en-US" dirty="0">
                <a:ea typeface="宋体" panose="02010600030101010101" pitchFamily="2" charset="-122"/>
              </a:rPr>
              <a:t>传输格式相兼容。</a:t>
            </a:r>
          </a:p>
          <a:p>
            <a:pPr lvl="0"/>
            <a:r>
              <a:rPr lang="en-US" altLang="zh-CN" dirty="0">
                <a:ea typeface="宋体" panose="02010600030101010101" pitchFamily="2" charset="-122"/>
              </a:rPr>
              <a:t>· 10GBASE-SR </a:t>
            </a:r>
            <a:r>
              <a:rPr lang="zh-CN" altLang="en-US" dirty="0">
                <a:ea typeface="宋体" panose="02010600030101010101" pitchFamily="2" charset="-122"/>
              </a:rPr>
              <a:t>和 </a:t>
            </a:r>
            <a:r>
              <a:rPr lang="en-US" altLang="zh-CN" dirty="0">
                <a:ea typeface="宋体" panose="02010600030101010101" pitchFamily="2" charset="-122"/>
              </a:rPr>
              <a:t>10GBASE-SW </a:t>
            </a:r>
            <a:r>
              <a:rPr lang="zh-CN" altLang="en-US" dirty="0">
                <a:ea typeface="宋体" panose="02010600030101010101" pitchFamily="2" charset="-122"/>
              </a:rPr>
              <a:t>主要支持短波（</a:t>
            </a:r>
            <a:r>
              <a:rPr lang="en-US" altLang="zh-CN" dirty="0">
                <a:ea typeface="宋体" panose="02010600030101010101" pitchFamily="2" charset="-122"/>
              </a:rPr>
              <a:t>850 nm</a:t>
            </a:r>
            <a:r>
              <a:rPr lang="zh-CN" altLang="en-US" dirty="0">
                <a:ea typeface="宋体" panose="02010600030101010101" pitchFamily="2" charset="-122"/>
              </a:rPr>
              <a:t>）多模光纤（</a:t>
            </a:r>
            <a:r>
              <a:rPr lang="en-US" altLang="zh-CN" dirty="0">
                <a:ea typeface="宋体" panose="02010600030101010101" pitchFamily="2" charset="-122"/>
              </a:rPr>
              <a:t>MMF</a:t>
            </a:r>
            <a:r>
              <a:rPr lang="zh-CN" altLang="en-US" dirty="0">
                <a:ea typeface="宋体" panose="02010600030101010101" pitchFamily="2" charset="-122"/>
              </a:rPr>
              <a:t>），光纤距离为 </a:t>
            </a:r>
            <a:r>
              <a:rPr lang="en-US" altLang="zh-CN" dirty="0">
                <a:ea typeface="宋体" panose="02010600030101010101" pitchFamily="2" charset="-122"/>
              </a:rPr>
              <a:t>2m </a:t>
            </a:r>
            <a:r>
              <a:rPr lang="zh-CN" altLang="en-US" dirty="0">
                <a:ea typeface="宋体" panose="02010600030101010101" pitchFamily="2" charset="-122"/>
              </a:rPr>
              <a:t>到 </a:t>
            </a:r>
            <a:r>
              <a:rPr lang="en-US" altLang="zh-CN" dirty="0">
                <a:ea typeface="宋体" panose="02010600030101010101" pitchFamily="2" charset="-122"/>
              </a:rPr>
              <a:t>300 m</a:t>
            </a:r>
            <a:r>
              <a:rPr lang="zh-CN" altLang="en-US" dirty="0">
                <a:ea typeface="宋体" panose="02010600030101010101" pitchFamily="2" charset="-122"/>
              </a:rPr>
              <a:t>。</a:t>
            </a:r>
          </a:p>
          <a:p>
            <a:pPr lvl="0"/>
            <a:r>
              <a:rPr lang="en-US" altLang="zh-CN" dirty="0">
                <a:ea typeface="宋体" panose="02010600030101010101" pitchFamily="2" charset="-122"/>
              </a:rPr>
              <a:t>10GBASE-SR </a:t>
            </a:r>
            <a:r>
              <a:rPr lang="zh-CN" altLang="en-US" dirty="0">
                <a:ea typeface="宋体" panose="02010600030101010101" pitchFamily="2" charset="-122"/>
              </a:rPr>
              <a:t>主要支持“暗光纤”（</a:t>
            </a:r>
            <a:r>
              <a:rPr lang="en-US" altLang="zh-CN" dirty="0">
                <a:ea typeface="宋体" panose="02010600030101010101" pitchFamily="2" charset="-122"/>
              </a:rPr>
              <a:t>dark fiber</a:t>
            </a:r>
            <a:r>
              <a:rPr lang="zh-CN" altLang="en-US" dirty="0">
                <a:ea typeface="宋体" panose="02010600030101010101" pitchFamily="2" charset="-122"/>
              </a:rPr>
              <a:t>），暗光纤是指没有光传播并且不与任何设备连接的光纤。</a:t>
            </a:r>
          </a:p>
          <a:p>
            <a:pPr lvl="0"/>
            <a:r>
              <a:rPr lang="en-US" altLang="zh-CN" dirty="0">
                <a:ea typeface="宋体" panose="02010600030101010101" pitchFamily="2" charset="-122"/>
              </a:rPr>
              <a:t>10GBASE-SW </a:t>
            </a:r>
            <a:r>
              <a:rPr lang="zh-CN" altLang="en-US" dirty="0">
                <a:ea typeface="宋体" panose="02010600030101010101" pitchFamily="2" charset="-122"/>
              </a:rPr>
              <a:t>主要用于连接 </a:t>
            </a:r>
            <a:r>
              <a:rPr lang="en-US" altLang="zh-CN" dirty="0">
                <a:ea typeface="宋体" panose="02010600030101010101" pitchFamily="2" charset="-122"/>
              </a:rPr>
              <a:t>SONET </a:t>
            </a:r>
            <a:r>
              <a:rPr lang="zh-CN" altLang="en-US" dirty="0">
                <a:ea typeface="宋体" panose="02010600030101010101" pitchFamily="2" charset="-122"/>
              </a:rPr>
              <a:t>设备，它应用于远程数据通信。</a:t>
            </a:r>
          </a:p>
          <a:p>
            <a:pPr lvl="0"/>
            <a:r>
              <a:rPr lang="en-US" altLang="zh-CN" dirty="0">
                <a:ea typeface="宋体" panose="02010600030101010101" pitchFamily="2" charset="-122"/>
              </a:rPr>
              <a:t>· 10GBASE-LR </a:t>
            </a:r>
            <a:r>
              <a:rPr lang="zh-CN" altLang="en-US" dirty="0">
                <a:ea typeface="宋体" panose="02010600030101010101" pitchFamily="2" charset="-122"/>
              </a:rPr>
              <a:t>和 </a:t>
            </a:r>
            <a:r>
              <a:rPr lang="en-US" altLang="zh-CN" dirty="0">
                <a:ea typeface="宋体" panose="02010600030101010101" pitchFamily="2" charset="-122"/>
              </a:rPr>
              <a:t>10GBASE-LW </a:t>
            </a:r>
            <a:r>
              <a:rPr lang="zh-CN" altLang="en-US" dirty="0">
                <a:ea typeface="宋体" panose="02010600030101010101" pitchFamily="2" charset="-122"/>
              </a:rPr>
              <a:t>主要支持长波（</a:t>
            </a:r>
            <a:r>
              <a:rPr lang="en-US" altLang="zh-CN" dirty="0">
                <a:ea typeface="宋体" panose="02010600030101010101" pitchFamily="2" charset="-122"/>
              </a:rPr>
              <a:t>1310nm</a:t>
            </a:r>
            <a:r>
              <a:rPr lang="zh-CN" altLang="en-US" dirty="0">
                <a:ea typeface="宋体" panose="02010600030101010101" pitchFamily="2" charset="-122"/>
              </a:rPr>
              <a:t>）单模光纤（</a:t>
            </a:r>
            <a:r>
              <a:rPr lang="en-US" altLang="zh-CN" dirty="0">
                <a:ea typeface="宋体" panose="02010600030101010101" pitchFamily="2" charset="-122"/>
              </a:rPr>
              <a:t>SMF</a:t>
            </a:r>
            <a:r>
              <a:rPr lang="zh-CN" altLang="en-US" dirty="0">
                <a:ea typeface="宋体" panose="02010600030101010101" pitchFamily="2" charset="-122"/>
              </a:rPr>
              <a:t>），光纤距离为 </a:t>
            </a:r>
            <a:r>
              <a:rPr lang="en-US" altLang="zh-CN" dirty="0">
                <a:ea typeface="宋体" panose="02010600030101010101" pitchFamily="2" charset="-122"/>
              </a:rPr>
              <a:t>2m </a:t>
            </a:r>
            <a:r>
              <a:rPr lang="zh-CN" altLang="en-US" dirty="0">
                <a:ea typeface="宋体" panose="02010600030101010101" pitchFamily="2" charset="-122"/>
              </a:rPr>
              <a:t>到 </a:t>
            </a:r>
            <a:r>
              <a:rPr lang="en-US" altLang="zh-CN" dirty="0">
                <a:ea typeface="宋体" panose="02010600030101010101" pitchFamily="2" charset="-122"/>
              </a:rPr>
              <a:t>10km </a:t>
            </a:r>
            <a:r>
              <a:rPr lang="zh-CN" altLang="en-US" dirty="0">
                <a:ea typeface="宋体" panose="02010600030101010101" pitchFamily="2" charset="-122"/>
              </a:rPr>
              <a:t>（约</a:t>
            </a:r>
            <a:r>
              <a:rPr lang="en-US" altLang="zh-CN" dirty="0">
                <a:ea typeface="宋体" panose="02010600030101010101" pitchFamily="2" charset="-122"/>
              </a:rPr>
              <a:t>32808</a:t>
            </a:r>
            <a:r>
              <a:rPr lang="zh-CN" altLang="en-US" dirty="0">
                <a:ea typeface="宋体" panose="02010600030101010101" pitchFamily="2" charset="-122"/>
              </a:rPr>
              <a:t>英尺）。</a:t>
            </a:r>
          </a:p>
          <a:p>
            <a:pPr lvl="0"/>
            <a:r>
              <a:rPr lang="en-US" altLang="zh-CN" dirty="0">
                <a:ea typeface="宋体" panose="02010600030101010101" pitchFamily="2" charset="-122"/>
              </a:rPr>
              <a:t>10GBASE-LW </a:t>
            </a:r>
            <a:r>
              <a:rPr lang="zh-CN" altLang="en-US" dirty="0">
                <a:ea typeface="宋体" panose="02010600030101010101" pitchFamily="2" charset="-122"/>
              </a:rPr>
              <a:t>主要用来连接 </a:t>
            </a:r>
            <a:r>
              <a:rPr lang="en-US" altLang="zh-CN" dirty="0">
                <a:ea typeface="宋体" panose="02010600030101010101" pitchFamily="2" charset="-122"/>
              </a:rPr>
              <a:t>SONET </a:t>
            </a:r>
            <a:r>
              <a:rPr lang="zh-CN" altLang="en-US" dirty="0">
                <a:ea typeface="宋体" panose="02010600030101010101" pitchFamily="2" charset="-122"/>
              </a:rPr>
              <a:t>设备时，</a:t>
            </a:r>
          </a:p>
          <a:p>
            <a:pPr lvl="0"/>
            <a:r>
              <a:rPr lang="en-US" altLang="zh-CN" dirty="0">
                <a:ea typeface="宋体" panose="02010600030101010101" pitchFamily="2" charset="-122"/>
              </a:rPr>
              <a:t>10GBASE-LR </a:t>
            </a:r>
            <a:r>
              <a:rPr lang="zh-CN" altLang="en-US" dirty="0">
                <a:ea typeface="宋体" panose="02010600030101010101" pitchFamily="2" charset="-122"/>
              </a:rPr>
              <a:t>则用来支持“暗光纤”（</a:t>
            </a:r>
            <a:r>
              <a:rPr lang="en-US" altLang="zh-CN" dirty="0">
                <a:ea typeface="宋体" panose="02010600030101010101" pitchFamily="2" charset="-122"/>
              </a:rPr>
              <a:t>dark fiber</a:t>
            </a:r>
            <a:r>
              <a:rPr lang="zh-CN" altLang="en-US" dirty="0">
                <a:ea typeface="宋体" panose="02010600030101010101" pitchFamily="2" charset="-122"/>
              </a:rPr>
              <a:t>）。</a:t>
            </a:r>
          </a:p>
          <a:p>
            <a:pPr lvl="0"/>
            <a:r>
              <a:rPr lang="en-US" altLang="zh-CN" dirty="0">
                <a:ea typeface="宋体" panose="02010600030101010101" pitchFamily="2" charset="-122"/>
              </a:rPr>
              <a:t>· 10GBASE-ER </a:t>
            </a:r>
            <a:r>
              <a:rPr lang="zh-CN" altLang="en-US" dirty="0">
                <a:ea typeface="宋体" panose="02010600030101010101" pitchFamily="2" charset="-122"/>
              </a:rPr>
              <a:t>和 </a:t>
            </a:r>
            <a:r>
              <a:rPr lang="en-US" altLang="zh-CN" dirty="0">
                <a:ea typeface="宋体" panose="02010600030101010101" pitchFamily="2" charset="-122"/>
              </a:rPr>
              <a:t>10GBASE-EW </a:t>
            </a:r>
            <a:r>
              <a:rPr lang="zh-CN" altLang="en-US" dirty="0">
                <a:ea typeface="宋体" panose="02010600030101010101" pitchFamily="2" charset="-122"/>
              </a:rPr>
              <a:t>主要支持超长波（</a:t>
            </a:r>
            <a:r>
              <a:rPr lang="en-US" altLang="zh-CN" dirty="0">
                <a:ea typeface="宋体" panose="02010600030101010101" pitchFamily="2" charset="-122"/>
              </a:rPr>
              <a:t>1550nm</a:t>
            </a:r>
            <a:r>
              <a:rPr lang="zh-CN" altLang="en-US" dirty="0">
                <a:ea typeface="宋体" panose="02010600030101010101" pitchFamily="2" charset="-122"/>
              </a:rPr>
              <a:t>）单模光纤（</a:t>
            </a:r>
            <a:r>
              <a:rPr lang="en-US" altLang="zh-CN" dirty="0">
                <a:ea typeface="宋体" panose="02010600030101010101" pitchFamily="2" charset="-122"/>
              </a:rPr>
              <a:t>SMF</a:t>
            </a:r>
            <a:r>
              <a:rPr lang="zh-CN" altLang="en-US" dirty="0">
                <a:ea typeface="宋体" panose="02010600030101010101" pitchFamily="2" charset="-122"/>
              </a:rPr>
              <a:t>），光纤距离为 </a:t>
            </a:r>
            <a:r>
              <a:rPr lang="en-US" altLang="zh-CN" dirty="0">
                <a:ea typeface="宋体" panose="02010600030101010101" pitchFamily="2" charset="-122"/>
              </a:rPr>
              <a:t>2m </a:t>
            </a:r>
            <a:r>
              <a:rPr lang="zh-CN" altLang="en-US" dirty="0">
                <a:ea typeface="宋体" panose="02010600030101010101" pitchFamily="2" charset="-122"/>
              </a:rPr>
              <a:t>到 </a:t>
            </a:r>
            <a:r>
              <a:rPr lang="en-US" altLang="zh-CN" dirty="0">
                <a:ea typeface="宋体" panose="02010600030101010101" pitchFamily="2" charset="-122"/>
              </a:rPr>
              <a:t>40km </a:t>
            </a:r>
            <a:r>
              <a:rPr lang="zh-CN" altLang="en-US" dirty="0">
                <a:ea typeface="宋体" panose="02010600030101010101" pitchFamily="2" charset="-122"/>
              </a:rPr>
              <a:t>（约</a:t>
            </a:r>
            <a:r>
              <a:rPr lang="en-US" altLang="zh-CN" dirty="0">
                <a:ea typeface="宋体" panose="02010600030101010101" pitchFamily="2" charset="-122"/>
              </a:rPr>
              <a:t>131233</a:t>
            </a:r>
            <a:r>
              <a:rPr lang="zh-CN" altLang="en-US" dirty="0">
                <a:ea typeface="宋体" panose="02010600030101010101" pitchFamily="2" charset="-122"/>
              </a:rPr>
              <a:t>英尺）。</a:t>
            </a:r>
          </a:p>
          <a:p>
            <a:pPr lvl="0"/>
            <a:r>
              <a:rPr lang="en-US" altLang="zh-CN" dirty="0">
                <a:ea typeface="宋体" panose="02010600030101010101" pitchFamily="2" charset="-122"/>
              </a:rPr>
              <a:t>10GBASE-EW </a:t>
            </a:r>
            <a:r>
              <a:rPr lang="zh-CN" altLang="en-US" dirty="0">
                <a:ea typeface="宋体" panose="02010600030101010101" pitchFamily="2" charset="-122"/>
              </a:rPr>
              <a:t>主要用来连接 </a:t>
            </a:r>
            <a:r>
              <a:rPr lang="en-US" altLang="zh-CN" dirty="0">
                <a:ea typeface="宋体" panose="02010600030101010101" pitchFamily="2" charset="-122"/>
              </a:rPr>
              <a:t>SONET </a:t>
            </a:r>
            <a:r>
              <a:rPr lang="zh-CN" altLang="en-US" dirty="0">
                <a:ea typeface="宋体" panose="02010600030101010101" pitchFamily="2" charset="-122"/>
              </a:rPr>
              <a:t>设备，</a:t>
            </a:r>
          </a:p>
          <a:p>
            <a:pPr lvl="0"/>
            <a:r>
              <a:rPr lang="en-US" altLang="zh-CN" dirty="0">
                <a:ea typeface="宋体" panose="02010600030101010101" pitchFamily="2" charset="-122"/>
              </a:rPr>
              <a:t>10GBASE-ER </a:t>
            </a:r>
            <a:r>
              <a:rPr lang="zh-CN" altLang="en-US" dirty="0">
                <a:ea typeface="宋体" panose="02010600030101010101" pitchFamily="2" charset="-122"/>
              </a:rPr>
              <a:t>则用来支持“暗光纤”（</a:t>
            </a:r>
            <a:r>
              <a:rPr lang="en-US" altLang="zh-CN" dirty="0">
                <a:ea typeface="宋体" panose="02010600030101010101" pitchFamily="2" charset="-122"/>
              </a:rPr>
              <a:t>dark fiber</a:t>
            </a:r>
            <a:r>
              <a:rPr lang="zh-CN" altLang="en-US" dirty="0">
                <a:ea typeface="宋体" panose="02010600030101010101" pitchFamily="2" charset="-122"/>
              </a:rPr>
              <a:t>）。</a:t>
            </a:r>
          </a:p>
          <a:p>
            <a:pPr lvl="0"/>
            <a:r>
              <a:rPr lang="en-US" altLang="zh-CN" dirty="0">
                <a:ea typeface="宋体" panose="02010600030101010101" pitchFamily="2" charset="-122"/>
              </a:rPr>
              <a:t>· 10GBASE-LX4 </a:t>
            </a:r>
            <a:r>
              <a:rPr lang="zh-CN" altLang="en-US" dirty="0">
                <a:ea typeface="宋体" panose="02010600030101010101" pitchFamily="2" charset="-122"/>
              </a:rPr>
              <a:t>采用波分复用技术，在单对光缆上以四倍光波长发送信号。系统运行在 </a:t>
            </a:r>
            <a:r>
              <a:rPr lang="en-US" altLang="zh-CN" dirty="0">
                <a:ea typeface="宋体" panose="02010600030101010101" pitchFamily="2" charset="-122"/>
              </a:rPr>
              <a:t>1310nm </a:t>
            </a:r>
            <a:r>
              <a:rPr lang="zh-CN" altLang="en-US" dirty="0">
                <a:ea typeface="宋体" panose="02010600030101010101" pitchFamily="2" charset="-122"/>
              </a:rPr>
              <a:t>的多模或单模暗光纤方式下。该系统的设计目标是针对于 </a:t>
            </a:r>
            <a:r>
              <a:rPr lang="en-US" altLang="zh-CN" dirty="0">
                <a:ea typeface="宋体" panose="02010600030101010101" pitchFamily="2" charset="-122"/>
              </a:rPr>
              <a:t>2m </a:t>
            </a:r>
            <a:r>
              <a:rPr lang="zh-CN" altLang="en-US" dirty="0">
                <a:ea typeface="宋体" panose="02010600030101010101" pitchFamily="2" charset="-122"/>
              </a:rPr>
              <a:t>到 </a:t>
            </a:r>
            <a:r>
              <a:rPr lang="en-US" altLang="zh-CN" dirty="0">
                <a:ea typeface="宋体" panose="02010600030101010101" pitchFamily="2" charset="-122"/>
              </a:rPr>
              <a:t>300 m </a:t>
            </a:r>
            <a:r>
              <a:rPr lang="zh-CN" altLang="en-US" dirty="0">
                <a:ea typeface="宋体" panose="02010600030101010101" pitchFamily="2" charset="-122"/>
              </a:rPr>
              <a:t>的多模光纤模式或 </a:t>
            </a:r>
            <a:r>
              <a:rPr lang="en-US" altLang="zh-CN" dirty="0">
                <a:ea typeface="宋体" panose="02010600030101010101" pitchFamily="2" charset="-122"/>
              </a:rPr>
              <a:t>2m </a:t>
            </a:r>
            <a:r>
              <a:rPr lang="zh-CN" altLang="en-US" dirty="0">
                <a:ea typeface="宋体" panose="02010600030101010101" pitchFamily="2" charset="-122"/>
              </a:rPr>
              <a:t>到 </a:t>
            </a:r>
            <a:r>
              <a:rPr lang="en-US" altLang="zh-CN" dirty="0">
                <a:ea typeface="宋体" panose="02010600030101010101" pitchFamily="2" charset="-122"/>
              </a:rPr>
              <a:t>10km </a:t>
            </a:r>
            <a:r>
              <a:rPr lang="zh-CN" altLang="en-US" dirty="0">
                <a:ea typeface="宋体" panose="02010600030101010101" pitchFamily="2" charset="-122"/>
              </a:rPr>
              <a:t>的单模光纤模式。</a:t>
            </a:r>
          </a:p>
        </p:txBody>
      </p:sp>
      <p:sp>
        <p:nvSpPr>
          <p:cNvPr id="604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t>7</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a:solidFill>
              <a:srgbClr val="000000">
                <a:alpha val="100000"/>
              </a:srgbClr>
            </a:solidFill>
            <a:miter lim="800000"/>
          </a:ln>
        </p:spPr>
      </p:sp>
      <p:sp>
        <p:nvSpPr>
          <p:cNvPr id="61443" name="备注占位符 2"/>
          <p:cNvSpPr>
            <a:spLocks noGrp="1"/>
          </p:cNvSpPr>
          <p:nvPr>
            <p:ph type="body" idx="1"/>
          </p:nvPr>
        </p:nvSpPr>
        <p:spPr>
          <a:noFill/>
          <a:ln>
            <a:noFill/>
          </a:ln>
        </p:spPr>
        <p:txBody>
          <a:bodyPr wrap="square" lIns="91440" tIns="45720" rIns="91440" bIns="45720" anchor="t" anchorCtr="0"/>
          <a:lstStyle/>
          <a:p>
            <a:pPr lvl="0" eaLnBrk="1" hangingPunct="1"/>
            <a:r>
              <a:rPr lang="zh-CN" altLang="en-US" dirty="0">
                <a:latin typeface="Arial" panose="020B0604020202020204" pitchFamily="34" charset="0"/>
                <a:ea typeface="宋体" panose="02010600030101010101" pitchFamily="2" charset="-122"/>
              </a:rPr>
              <a:t>所有的以太网都遵循</a:t>
            </a:r>
            <a:r>
              <a:rPr lang="en-US" altLang="zh-CN" dirty="0">
                <a:latin typeface="Arial" panose="020B0604020202020204" pitchFamily="34" charset="0"/>
                <a:ea typeface="宋体" panose="02010600030101010101" pitchFamily="2" charset="-122"/>
              </a:rPr>
              <a:t>IEEE 802.3</a:t>
            </a:r>
            <a:r>
              <a:rPr lang="zh-CN" altLang="en-US" dirty="0">
                <a:latin typeface="Arial" panose="020B0604020202020204" pitchFamily="34" charset="0"/>
                <a:ea typeface="宋体" panose="02010600030101010101" pitchFamily="2" charset="-122"/>
              </a:rPr>
              <a:t>标准，下面列出是</a:t>
            </a:r>
            <a:r>
              <a:rPr lang="en-US" altLang="zh-CN" dirty="0">
                <a:latin typeface="Arial" panose="020B0604020202020204" pitchFamily="34" charset="0"/>
                <a:ea typeface="宋体" panose="02010600030101010101" pitchFamily="2" charset="-122"/>
              </a:rPr>
              <a:t>IEEE 802.3</a:t>
            </a:r>
            <a:r>
              <a:rPr lang="zh-CN" altLang="en-US" dirty="0">
                <a:latin typeface="Arial" panose="020B0604020202020204" pitchFamily="34" charset="0"/>
                <a:ea typeface="宋体" panose="02010600030101010101" pitchFamily="2" charset="-122"/>
              </a:rPr>
              <a:t>的一些以太网络标准，在这些标准中前面的数字表示传输速度，单位是“</a:t>
            </a:r>
            <a:r>
              <a:rPr lang="en-US" altLang="zh-CN" dirty="0">
                <a:latin typeface="Arial" panose="020B0604020202020204" pitchFamily="34" charset="0"/>
                <a:ea typeface="宋体" panose="02010600030101010101" pitchFamily="2" charset="-122"/>
              </a:rPr>
              <a:t>Mbps</a:t>
            </a:r>
            <a:r>
              <a:rPr lang="zh-CN" altLang="en-US" dirty="0">
                <a:latin typeface="Arial" panose="020B0604020202020204" pitchFamily="34" charset="0"/>
                <a:ea typeface="宋体" panose="02010600030101010101" pitchFamily="2" charset="-122"/>
              </a:rPr>
              <a:t>”，最后的一个数字表示单段网线长度（基准单位是</a:t>
            </a:r>
            <a:r>
              <a:rPr lang="en-US" altLang="zh-CN" dirty="0">
                <a:latin typeface="Arial" panose="020B0604020202020204" pitchFamily="34" charset="0"/>
                <a:ea typeface="宋体" panose="02010600030101010101" pitchFamily="2" charset="-122"/>
              </a:rPr>
              <a:t>100m</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Base</a:t>
            </a:r>
            <a:r>
              <a:rPr lang="zh-CN" altLang="en-US" dirty="0">
                <a:latin typeface="Arial" panose="020B0604020202020204" pitchFamily="34" charset="0"/>
                <a:ea typeface="宋体" panose="02010600030101010101" pitchFamily="2" charset="-122"/>
              </a:rPr>
              <a:t>表示“基带”的意思，</a:t>
            </a:r>
            <a:r>
              <a:rPr lang="en-US" altLang="zh-CN" dirty="0">
                <a:latin typeface="Arial" panose="020B0604020202020204" pitchFamily="34" charset="0"/>
                <a:ea typeface="宋体" panose="02010600030101010101" pitchFamily="2" charset="-122"/>
              </a:rPr>
              <a:t>Broad</a:t>
            </a:r>
            <a:r>
              <a:rPr lang="zh-CN" altLang="en-US" dirty="0">
                <a:latin typeface="Arial" panose="020B0604020202020204" pitchFamily="34" charset="0"/>
                <a:ea typeface="宋体" panose="02010600030101010101" pitchFamily="2" charset="-122"/>
              </a:rPr>
              <a:t>代表“宽带”。 </a:t>
            </a:r>
          </a:p>
          <a:p>
            <a:pPr lvl="0" eaLnBrk="1" hangingPunct="1"/>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·10Base</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5 </a:t>
            </a:r>
            <a:r>
              <a:rPr lang="zh-CN" altLang="en-US" dirty="0">
                <a:latin typeface="Arial" panose="020B0604020202020204" pitchFamily="34" charset="0"/>
                <a:ea typeface="宋体" panose="02010600030101010101" pitchFamily="2" charset="-122"/>
              </a:rPr>
              <a:t>使用粗同轴电缆，最大网段长度为</a:t>
            </a:r>
            <a:r>
              <a:rPr lang="en-US" altLang="zh-CN" dirty="0">
                <a:latin typeface="Arial" panose="020B0604020202020204" pitchFamily="34" charset="0"/>
                <a:ea typeface="宋体" panose="02010600030101010101" pitchFamily="2" charset="-122"/>
              </a:rPr>
              <a:t>500m</a:t>
            </a:r>
            <a:r>
              <a:rPr lang="zh-CN" altLang="en-US" dirty="0">
                <a:latin typeface="Arial" panose="020B0604020202020204" pitchFamily="34" charset="0"/>
                <a:ea typeface="宋体" panose="02010600030101010101" pitchFamily="2" charset="-122"/>
              </a:rPr>
              <a:t>，基带传输方法； </a:t>
            </a:r>
          </a:p>
          <a:p>
            <a:pPr lvl="0" eaLnBrk="1" hangingPunct="1"/>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·10Base</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 </a:t>
            </a:r>
            <a:r>
              <a:rPr lang="zh-CN" altLang="en-US" dirty="0">
                <a:latin typeface="Arial" panose="020B0604020202020204" pitchFamily="34" charset="0"/>
                <a:ea typeface="宋体" panose="02010600030101010101" pitchFamily="2" charset="-122"/>
              </a:rPr>
              <a:t>使用细同轴电缆，最大网段长度为</a:t>
            </a:r>
            <a:r>
              <a:rPr lang="en-US" altLang="zh-CN" dirty="0">
                <a:latin typeface="Arial" panose="020B0604020202020204" pitchFamily="34" charset="0"/>
                <a:ea typeface="宋体" panose="02010600030101010101" pitchFamily="2" charset="-122"/>
              </a:rPr>
              <a:t>185m</a:t>
            </a:r>
            <a:r>
              <a:rPr lang="zh-CN" altLang="en-US" dirty="0">
                <a:latin typeface="Arial" panose="020B0604020202020204" pitchFamily="34" charset="0"/>
                <a:ea typeface="宋体" panose="02010600030101010101" pitchFamily="2" charset="-122"/>
              </a:rPr>
              <a:t>，基带传输方法； </a:t>
            </a:r>
          </a:p>
          <a:p>
            <a:pPr lvl="0" eaLnBrk="1" hangingPunct="1"/>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·10Base</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T </a:t>
            </a:r>
            <a:r>
              <a:rPr lang="zh-CN" altLang="en-US" dirty="0">
                <a:latin typeface="Arial" panose="020B0604020202020204" pitchFamily="34" charset="0"/>
                <a:ea typeface="宋体" panose="02010600030101010101" pitchFamily="2" charset="-122"/>
              </a:rPr>
              <a:t>使用双绞线电缆，最大网段长度为</a:t>
            </a:r>
            <a:r>
              <a:rPr lang="en-US" altLang="zh-CN" dirty="0">
                <a:latin typeface="Arial" panose="020B0604020202020204" pitchFamily="34" charset="0"/>
                <a:ea typeface="宋体" panose="02010600030101010101" pitchFamily="2" charset="-122"/>
              </a:rPr>
              <a:t>100m</a:t>
            </a:r>
            <a:r>
              <a:rPr lang="zh-CN" altLang="en-US" dirty="0">
                <a:latin typeface="Arial" panose="020B0604020202020204" pitchFamily="34" charset="0"/>
                <a:ea typeface="宋体" panose="02010600030101010101" pitchFamily="2" charset="-122"/>
              </a:rPr>
              <a:t>； </a:t>
            </a:r>
          </a:p>
          <a:p>
            <a:pPr lvl="0" eaLnBrk="1" hangingPunct="1"/>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1Base</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5 </a:t>
            </a:r>
            <a:r>
              <a:rPr lang="zh-CN" altLang="en-US" dirty="0">
                <a:latin typeface="Arial" panose="020B0604020202020204" pitchFamily="34" charset="0"/>
                <a:ea typeface="宋体" panose="02010600030101010101" pitchFamily="2" charset="-122"/>
              </a:rPr>
              <a:t>使用双绞线电缆，最大网段长度为</a:t>
            </a:r>
            <a:r>
              <a:rPr lang="en-US" altLang="zh-CN" dirty="0">
                <a:latin typeface="Arial" panose="020B0604020202020204" pitchFamily="34" charset="0"/>
                <a:ea typeface="宋体" panose="02010600030101010101" pitchFamily="2" charset="-122"/>
              </a:rPr>
              <a:t>500m</a:t>
            </a:r>
            <a:r>
              <a:rPr lang="zh-CN" altLang="en-US" dirty="0">
                <a:latin typeface="Arial" panose="020B0604020202020204" pitchFamily="34" charset="0"/>
                <a:ea typeface="宋体" panose="02010600030101010101" pitchFamily="2" charset="-122"/>
              </a:rPr>
              <a:t>，传输速度为</a:t>
            </a:r>
            <a:r>
              <a:rPr lang="en-US" altLang="zh-CN" dirty="0">
                <a:latin typeface="Arial" panose="020B0604020202020204" pitchFamily="34" charset="0"/>
                <a:ea typeface="宋体" panose="02010600030101010101" pitchFamily="2" charset="-122"/>
              </a:rPr>
              <a:t>1Mbps</a:t>
            </a:r>
            <a:r>
              <a:rPr lang="zh-CN" altLang="en-US" dirty="0">
                <a:latin typeface="Arial" panose="020B0604020202020204" pitchFamily="34" charset="0"/>
                <a:ea typeface="宋体" panose="02010600030101010101" pitchFamily="2" charset="-122"/>
              </a:rPr>
              <a:t>； </a:t>
            </a:r>
          </a:p>
          <a:p>
            <a:pPr lvl="0" eaLnBrk="1" hangingPunct="1"/>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·10Broad</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36 </a:t>
            </a:r>
            <a:r>
              <a:rPr lang="zh-CN" altLang="en-US" dirty="0">
                <a:latin typeface="Arial" panose="020B0604020202020204" pitchFamily="34" charset="0"/>
                <a:ea typeface="宋体" panose="02010600030101010101" pitchFamily="2" charset="-122"/>
              </a:rPr>
              <a:t>使用同轴电缆（</a:t>
            </a:r>
            <a:r>
              <a:rPr lang="en-US" altLang="zh-CN" dirty="0">
                <a:latin typeface="Arial" panose="020B0604020202020204" pitchFamily="34" charset="0"/>
                <a:ea typeface="宋体" panose="02010600030101010101" pitchFamily="2" charset="-122"/>
              </a:rPr>
              <a:t>RG</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59</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U CATV</a:t>
            </a:r>
            <a:r>
              <a:rPr lang="zh-CN" altLang="en-US" dirty="0">
                <a:latin typeface="Arial" panose="020B0604020202020204" pitchFamily="34" charset="0"/>
                <a:ea typeface="宋体" panose="02010600030101010101" pitchFamily="2" charset="-122"/>
              </a:rPr>
              <a:t>），网络的最大跨度为</a:t>
            </a:r>
            <a:r>
              <a:rPr lang="en-US" altLang="zh-CN" dirty="0">
                <a:latin typeface="Arial" panose="020B0604020202020204" pitchFamily="34" charset="0"/>
                <a:ea typeface="宋体" panose="02010600030101010101" pitchFamily="2" charset="-122"/>
              </a:rPr>
              <a:t>3600m</a:t>
            </a:r>
            <a:r>
              <a:rPr lang="zh-CN" altLang="en-US" dirty="0">
                <a:latin typeface="Arial" panose="020B0604020202020204" pitchFamily="34" charset="0"/>
                <a:ea typeface="宋体" panose="02010600030101010101" pitchFamily="2" charset="-122"/>
              </a:rPr>
              <a:t>，网段长度最大为</a:t>
            </a:r>
            <a:r>
              <a:rPr lang="en-US" altLang="zh-CN" dirty="0">
                <a:latin typeface="Arial" panose="020B0604020202020204" pitchFamily="34" charset="0"/>
                <a:ea typeface="宋体" panose="02010600030101010101" pitchFamily="2" charset="-122"/>
              </a:rPr>
              <a:t>1800m</a:t>
            </a:r>
            <a:r>
              <a:rPr lang="zh-CN" altLang="en-US" dirty="0">
                <a:latin typeface="Arial" panose="020B0604020202020204" pitchFamily="34" charset="0"/>
                <a:ea typeface="宋体" panose="02010600030101010101" pitchFamily="2" charset="-122"/>
              </a:rPr>
              <a:t>，是一种宽带传输方式； </a:t>
            </a:r>
          </a:p>
          <a:p>
            <a:pPr lvl="0" eaLnBrk="1" hangingPunct="1"/>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·10Base</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F </a:t>
            </a:r>
            <a:r>
              <a:rPr lang="zh-CN" altLang="en-US" dirty="0">
                <a:latin typeface="Arial" panose="020B0604020202020204" pitchFamily="34" charset="0"/>
                <a:ea typeface="宋体" panose="02010600030101010101" pitchFamily="2" charset="-122"/>
              </a:rPr>
              <a:t>使用光纤传输介质，传输速率为</a:t>
            </a:r>
            <a:r>
              <a:rPr lang="en-US" altLang="zh-CN" dirty="0">
                <a:latin typeface="Arial" panose="020B0604020202020204" pitchFamily="34" charset="0"/>
                <a:ea typeface="宋体" panose="02010600030101010101" pitchFamily="2" charset="-122"/>
              </a:rPr>
              <a:t>10Mbps</a:t>
            </a:r>
            <a:r>
              <a:rPr lang="zh-CN" altLang="en-US" dirty="0">
                <a:latin typeface="Arial" panose="020B0604020202020204" pitchFamily="34" charset="0"/>
                <a:ea typeface="宋体" panose="02010600030101010101" pitchFamily="2" charset="-122"/>
              </a:rPr>
              <a:t>；</a:t>
            </a:r>
          </a:p>
          <a:p>
            <a:pPr lvl="0" eaLnBrk="1" hangingPunct="1"/>
            <a:endParaRPr lang="zh-CN" altLang="en-US" dirty="0">
              <a:latin typeface="Arial" panose="020B0604020202020204" pitchFamily="34" charset="0"/>
              <a:ea typeface="宋体" panose="02010600030101010101" pitchFamily="2" charset="-122"/>
            </a:endParaRPr>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8</a:t>
            </a:fld>
            <a:endParaRPr lang="en-US"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a:solidFill>
              <a:srgbClr val="000000">
                <a:alpha val="100000"/>
              </a:srgbClr>
            </a:solidFill>
            <a:miter lim="800000"/>
          </a:ln>
        </p:spPr>
      </p:sp>
      <p:sp>
        <p:nvSpPr>
          <p:cNvPr id="62467" name="备注占位符 2"/>
          <p:cNvSpPr>
            <a:spLocks noGrp="1"/>
          </p:cNvSpPr>
          <p:nvPr>
            <p:ph type="body" idx="1"/>
          </p:nvPr>
        </p:nvSpPr>
        <p:spPr>
          <a:noFill/>
          <a:ln>
            <a:noFill/>
          </a:ln>
        </p:spPr>
        <p:txBody>
          <a:bodyPr wrap="square" lIns="91440" tIns="45720" rIns="91440" bIns="45720" anchor="t" anchorCtr="0"/>
          <a:lstStyle/>
          <a:p>
            <a:pPr lvl="0" eaLnBrk="1" hangingPunct="1"/>
            <a:r>
              <a:rPr lang="en-US" altLang="zh-CN" dirty="0">
                <a:latin typeface="Arial" panose="020B0604020202020204" pitchFamily="34" charset="0"/>
                <a:ea typeface="宋体" panose="02010600030101010101" pitchFamily="2" charset="-122"/>
                <a:hlinkClick r:id="rId3" action="ppaction://hlinkfile" tooltip="100BASE-T（尚未撰写）"/>
              </a:rPr>
              <a:t>100BASE-T</a:t>
            </a:r>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下面三个</a:t>
            </a:r>
            <a:r>
              <a:rPr lang="en-US" altLang="zh-CN" dirty="0">
                <a:latin typeface="Arial" panose="020B0604020202020204" pitchFamily="34" charset="0"/>
                <a:ea typeface="宋体" panose="02010600030101010101" pitchFamily="2" charset="-122"/>
              </a:rPr>
              <a:t>100 Mbit/s </a:t>
            </a:r>
            <a:r>
              <a:rPr lang="zh-CN" altLang="en-US" dirty="0">
                <a:latin typeface="Arial" panose="020B0604020202020204" pitchFamily="34" charset="0"/>
                <a:ea typeface="宋体" panose="02010600030101010101" pitchFamily="2" charset="-122"/>
              </a:rPr>
              <a:t>双绞线标准通称，最远</a:t>
            </a:r>
            <a:r>
              <a:rPr lang="en-US" altLang="zh-CN" dirty="0">
                <a:latin typeface="Arial" panose="020B0604020202020204" pitchFamily="34" charset="0"/>
                <a:ea typeface="宋体" panose="02010600030101010101" pitchFamily="2" charset="-122"/>
              </a:rPr>
              <a:t>100</a:t>
            </a:r>
            <a:r>
              <a:rPr lang="zh-CN" altLang="en-US" dirty="0">
                <a:latin typeface="Arial" panose="020B0604020202020204" pitchFamily="34" charset="0"/>
                <a:ea typeface="宋体" panose="02010600030101010101" pitchFamily="2" charset="-122"/>
              </a:rPr>
              <a:t>米。 </a:t>
            </a:r>
          </a:p>
          <a:p>
            <a:pPr lvl="1" eaLnBrk="1" hangingPunct="1"/>
            <a:r>
              <a:rPr lang="en-US" altLang="zh-CN" dirty="0">
                <a:latin typeface="Arial" panose="020B0604020202020204" pitchFamily="34" charset="0"/>
                <a:ea typeface="宋体" panose="02010600030101010101" pitchFamily="2" charset="-122"/>
                <a:hlinkClick r:id="rId4" action="ppaction://hlinkfile" tooltip="100BASE-TX（尚未撰写）"/>
              </a:rPr>
              <a:t>100BASE-TX</a:t>
            </a:r>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类似于星型结构的</a:t>
            </a:r>
            <a:r>
              <a:rPr lang="en-US" altLang="zh-CN" dirty="0">
                <a:latin typeface="Arial" panose="020B0604020202020204" pitchFamily="34" charset="0"/>
                <a:ea typeface="宋体" panose="02010600030101010101" pitchFamily="2" charset="-122"/>
              </a:rPr>
              <a:t>10BASE-T</a:t>
            </a:r>
            <a:r>
              <a:rPr lang="zh-CN" altLang="en-US" dirty="0">
                <a:latin typeface="Arial" panose="020B0604020202020204" pitchFamily="34" charset="0"/>
                <a:ea typeface="宋体" panose="02010600030101010101" pitchFamily="2" charset="-122"/>
              </a:rPr>
              <a:t>。使用</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对电缆，但是需要</a:t>
            </a: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类电缆以达到</a:t>
            </a:r>
            <a:r>
              <a:rPr lang="en-US" altLang="zh-CN" dirty="0">
                <a:latin typeface="Arial" panose="020B0604020202020204" pitchFamily="34" charset="0"/>
                <a:ea typeface="宋体" panose="02010600030101010101" pitchFamily="2" charset="-122"/>
              </a:rPr>
              <a:t>100Mbit/s. </a:t>
            </a:r>
          </a:p>
          <a:p>
            <a:pPr lvl="1" eaLnBrk="1" hangingPunct="1"/>
            <a:r>
              <a:rPr lang="en-US" altLang="zh-CN" dirty="0">
                <a:latin typeface="Arial" panose="020B0604020202020204" pitchFamily="34" charset="0"/>
                <a:ea typeface="宋体" panose="02010600030101010101" pitchFamily="2" charset="-122"/>
              </a:rPr>
              <a:t>100BASE-T4 -- </a:t>
            </a:r>
            <a:r>
              <a:rPr lang="zh-CN" altLang="en-US" dirty="0">
                <a:latin typeface="Arial" panose="020B0604020202020204" pitchFamily="34" charset="0"/>
                <a:ea typeface="宋体" panose="02010600030101010101" pitchFamily="2" charset="-122"/>
              </a:rPr>
              <a:t>使用</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类电缆，使用所有</a:t>
            </a:r>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对线，半双工。由于</a:t>
            </a:r>
            <a:r>
              <a:rPr lang="en-US" altLang="zh-CN" dirty="0">
                <a:latin typeface="Arial" panose="020B0604020202020204" pitchFamily="34" charset="0"/>
                <a:ea typeface="宋体" panose="02010600030101010101" pitchFamily="2" charset="-122"/>
              </a:rPr>
              <a:t>5</a:t>
            </a:r>
            <a:r>
              <a:rPr lang="zh-CN" altLang="en-US" dirty="0">
                <a:latin typeface="Arial" panose="020B0604020202020204" pitchFamily="34" charset="0"/>
                <a:ea typeface="宋体" panose="02010600030101010101" pitchFamily="2" charset="-122"/>
              </a:rPr>
              <a:t>类线普及，已经废弃。 </a:t>
            </a:r>
          </a:p>
          <a:p>
            <a:pPr lvl="1" eaLnBrk="1" hangingPunct="1"/>
            <a:r>
              <a:rPr lang="en-US" altLang="zh-CN" dirty="0">
                <a:latin typeface="Arial" panose="020B0604020202020204" pitchFamily="34" charset="0"/>
                <a:ea typeface="宋体" panose="02010600030101010101" pitchFamily="2" charset="-122"/>
              </a:rPr>
              <a:t>100BASE-T2 -- </a:t>
            </a:r>
            <a:r>
              <a:rPr lang="zh-CN" altLang="en-US" dirty="0">
                <a:latin typeface="Arial" panose="020B0604020202020204" pitchFamily="34" charset="0"/>
                <a:ea typeface="宋体" panose="02010600030101010101" pitchFamily="2" charset="-122"/>
              </a:rPr>
              <a:t>无产品。使用</a:t>
            </a:r>
            <a:r>
              <a:rPr lang="en-US" altLang="zh-CN" dirty="0">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类电缆。支持全双工使用</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对线，功能等效</a:t>
            </a:r>
            <a:r>
              <a:rPr lang="en-US" altLang="zh-CN" dirty="0">
                <a:latin typeface="Arial" panose="020B0604020202020204" pitchFamily="34" charset="0"/>
                <a:ea typeface="宋体" panose="02010600030101010101" pitchFamily="2" charset="-122"/>
              </a:rPr>
              <a:t>100BASE-TX</a:t>
            </a:r>
            <a:r>
              <a:rPr lang="zh-CN" altLang="en-US" dirty="0">
                <a:latin typeface="Arial" panose="020B0604020202020204" pitchFamily="34" charset="0"/>
                <a:ea typeface="宋体" panose="02010600030101010101" pitchFamily="2" charset="-122"/>
              </a:rPr>
              <a:t>，但支持旧电缆。 </a:t>
            </a:r>
          </a:p>
          <a:p>
            <a:pPr lvl="0" eaLnBrk="1" hangingPunct="1"/>
            <a:r>
              <a:rPr lang="en-US" altLang="zh-CN" dirty="0">
                <a:latin typeface="Arial" panose="020B0604020202020204" pitchFamily="34" charset="0"/>
                <a:ea typeface="宋体" panose="02010600030101010101" pitchFamily="2" charset="-122"/>
                <a:hlinkClick r:id="rId5" action="ppaction://hlinkfile" tooltip="100BASE-FX（尚未撰写）"/>
              </a:rPr>
              <a:t>100BASE-FX</a:t>
            </a:r>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使用多模光纤，最远支持</a:t>
            </a:r>
            <a:r>
              <a:rPr lang="en-US" altLang="zh-CN" dirty="0">
                <a:latin typeface="Arial" panose="020B0604020202020204" pitchFamily="34" charset="0"/>
                <a:ea typeface="宋体" panose="02010600030101010101" pitchFamily="2" charset="-122"/>
              </a:rPr>
              <a:t>400</a:t>
            </a:r>
            <a:r>
              <a:rPr lang="zh-CN" altLang="en-US" dirty="0">
                <a:latin typeface="Arial" panose="020B0604020202020204" pitchFamily="34" charset="0"/>
                <a:ea typeface="宋体" panose="02010600030101010101" pitchFamily="2" charset="-122"/>
              </a:rPr>
              <a:t>米，半双工连接 </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保证冲突检测</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2km</a:t>
            </a:r>
            <a:r>
              <a:rPr lang="zh-CN" altLang="en-US" dirty="0">
                <a:latin typeface="Arial" panose="020B0604020202020204" pitchFamily="34" charset="0"/>
                <a:ea typeface="宋体" panose="02010600030101010101" pitchFamily="2" charset="-122"/>
              </a:rPr>
              <a:t>全双工。</a:t>
            </a:r>
          </a:p>
          <a:p>
            <a:pPr lvl="0" eaLnBrk="1" hangingPunct="1"/>
            <a:endParaRPr lang="zh-CN" altLang="en-US" dirty="0">
              <a:latin typeface="Arial" panose="020B0604020202020204" pitchFamily="34" charset="0"/>
              <a:ea typeface="宋体" panose="02010600030101010101" pitchFamily="2" charset="-122"/>
            </a:endParaRPr>
          </a:p>
        </p:txBody>
      </p:sp>
      <p:sp>
        <p:nvSpPr>
          <p:cNvPr id="62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9</a:t>
            </a:fld>
            <a:endParaRPr lang="en-US"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a:solidFill>
              <a:srgbClr val="000000">
                <a:alpha val="100000"/>
              </a:srgbClr>
            </a:solidFill>
            <a:miter lim="800000"/>
          </a:ln>
        </p:spPr>
      </p:sp>
      <p:sp>
        <p:nvSpPr>
          <p:cNvPr id="63491" name="备注占位符 2"/>
          <p:cNvSpPr>
            <a:spLocks noGrp="1"/>
          </p:cNvSpPr>
          <p:nvPr>
            <p:ph type="body" idx="1"/>
          </p:nvPr>
        </p:nvSpPr>
        <p:spPr>
          <a:noFill/>
          <a:ln>
            <a:noFill/>
          </a:ln>
        </p:spPr>
        <p:txBody>
          <a:bodyPr wrap="square" lIns="91440" tIns="45720" rIns="91440" bIns="45720" anchor="t" anchorCtr="0"/>
          <a:lstStyle/>
          <a:p>
            <a:pPr lvl="0" eaLnBrk="1" hangingPunct="1"/>
            <a:r>
              <a:rPr lang="en-US" altLang="zh-CN" dirty="0">
                <a:latin typeface="Arial" panose="020B0604020202020204" pitchFamily="34" charset="0"/>
                <a:ea typeface="宋体" panose="02010600030101010101" pitchFamily="2" charset="-122"/>
                <a:hlinkClick r:id="rId3" action="ppaction://hlinkfile" tooltip="1000BASE-T（尚未撰写）"/>
              </a:rPr>
              <a:t>1000BASE-T</a:t>
            </a:r>
            <a:r>
              <a:rPr lang="en-US" altLang="zh-CN" dirty="0">
                <a:latin typeface="Arial" panose="020B0604020202020204" pitchFamily="34" charset="0"/>
                <a:ea typeface="宋体" panose="02010600030101010101" pitchFamily="2" charset="-122"/>
              </a:rPr>
              <a:t> -- 1 Gbit/s </a:t>
            </a:r>
            <a:r>
              <a:rPr lang="zh-CN" altLang="en-US" dirty="0">
                <a:latin typeface="Arial" panose="020B0604020202020204" pitchFamily="34" charset="0"/>
                <a:ea typeface="宋体" panose="02010600030101010101" pitchFamily="2" charset="-122"/>
              </a:rPr>
              <a:t>介质</a:t>
            </a:r>
            <a:r>
              <a:rPr lang="zh-CN" altLang="en-US" dirty="0">
                <a:latin typeface="Arial" panose="020B0604020202020204" pitchFamily="34" charset="0"/>
                <a:ea typeface="宋体" panose="02010600030101010101" pitchFamily="2" charset="-122"/>
                <a:hlinkClick r:id="rId4" action="ppaction://hlinkfile" tooltip="CAT-5"/>
              </a:rPr>
              <a:t>超五类双绞线</a:t>
            </a:r>
            <a:r>
              <a:rPr lang="zh-CN" altLang="en-US" dirty="0">
                <a:latin typeface="Arial" panose="020B0604020202020204" pitchFamily="34" charset="0"/>
                <a:ea typeface="宋体" panose="02010600030101010101" pitchFamily="2" charset="-122"/>
              </a:rPr>
              <a:t>或</a:t>
            </a:r>
            <a:r>
              <a:rPr lang="en-US" altLang="zh-CN" dirty="0">
                <a:latin typeface="Arial" panose="020B0604020202020204" pitchFamily="34" charset="0"/>
                <a:ea typeface="宋体" panose="02010600030101010101" pitchFamily="2" charset="-122"/>
                <a:hlinkClick r:id="rId5" action="ppaction://hlinkfile" tooltip="CAT-6"/>
              </a:rPr>
              <a:t>6</a:t>
            </a:r>
            <a:r>
              <a:rPr lang="zh-CN" altLang="en-US" dirty="0">
                <a:latin typeface="Arial" panose="020B0604020202020204" pitchFamily="34" charset="0"/>
                <a:ea typeface="宋体" panose="02010600030101010101" pitchFamily="2" charset="-122"/>
                <a:hlinkClick r:id="rId5" action="ppaction://hlinkfile" tooltip="CAT-6"/>
              </a:rPr>
              <a:t>类双绞线</a:t>
            </a:r>
            <a:r>
              <a:rPr lang="zh-CN" altLang="en-US" dirty="0">
                <a:latin typeface="Arial" panose="020B0604020202020204" pitchFamily="34" charset="0"/>
                <a:ea typeface="宋体" panose="02010600030101010101" pitchFamily="2" charset="-122"/>
              </a:rPr>
              <a:t>。 </a:t>
            </a:r>
          </a:p>
          <a:p>
            <a:pPr lvl="0" eaLnBrk="1" hangingPunct="1"/>
            <a:r>
              <a:rPr lang="en-US" altLang="zh-CN" dirty="0">
                <a:latin typeface="Arial" panose="020B0604020202020204" pitchFamily="34" charset="0"/>
                <a:ea typeface="宋体" panose="02010600030101010101" pitchFamily="2" charset="-122"/>
                <a:hlinkClick r:id="rId6" action="ppaction://hlinkfile" tooltip="1000BASE-SX（尚未撰写）"/>
              </a:rPr>
              <a:t>1000BASE-SX</a:t>
            </a:r>
            <a:r>
              <a:rPr lang="en-US" altLang="zh-CN" dirty="0">
                <a:latin typeface="Arial" panose="020B0604020202020204" pitchFamily="34" charset="0"/>
                <a:ea typeface="宋体" panose="02010600030101010101" pitchFamily="2" charset="-122"/>
              </a:rPr>
              <a:t> -- 1 Gbit/s </a:t>
            </a:r>
            <a:r>
              <a:rPr lang="zh-CN" altLang="en-US" dirty="0">
                <a:latin typeface="Arial" panose="020B0604020202020204" pitchFamily="34" charset="0"/>
                <a:ea typeface="宋体" panose="02010600030101010101" pitchFamily="2" charset="-122"/>
              </a:rPr>
              <a:t>多模光纤</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小于</a:t>
            </a:r>
            <a:r>
              <a:rPr lang="en-US" altLang="zh-CN" dirty="0">
                <a:latin typeface="Arial" panose="020B0604020202020204" pitchFamily="34" charset="0"/>
                <a:ea typeface="宋体" panose="02010600030101010101" pitchFamily="2" charset="-122"/>
              </a:rPr>
              <a:t>500M)</a:t>
            </a:r>
            <a:r>
              <a:rPr lang="zh-CN" altLang="en-US" dirty="0">
                <a:latin typeface="Arial" panose="020B0604020202020204" pitchFamily="34" charset="0"/>
                <a:ea typeface="宋体" panose="02010600030101010101" pitchFamily="2" charset="-122"/>
              </a:rPr>
              <a:t>。 </a:t>
            </a:r>
          </a:p>
          <a:p>
            <a:pPr lvl="0" eaLnBrk="1" hangingPunct="1"/>
            <a:r>
              <a:rPr lang="en-US" altLang="zh-CN" dirty="0">
                <a:latin typeface="Arial" panose="020B0604020202020204" pitchFamily="34" charset="0"/>
                <a:ea typeface="宋体" panose="02010600030101010101" pitchFamily="2" charset="-122"/>
                <a:hlinkClick r:id="rId7" action="ppaction://hlinkfile" tooltip="1000BASE-LX（尚未撰写）"/>
              </a:rPr>
              <a:t>1000BASE-LX</a:t>
            </a:r>
            <a:r>
              <a:rPr lang="en-US" altLang="zh-CN" dirty="0">
                <a:latin typeface="Arial" panose="020B0604020202020204" pitchFamily="34" charset="0"/>
                <a:ea typeface="宋体" panose="02010600030101010101" pitchFamily="2" charset="-122"/>
              </a:rPr>
              <a:t> -- 1 Gbit/s </a:t>
            </a:r>
            <a:r>
              <a:rPr lang="zh-CN" altLang="en-US" dirty="0">
                <a:latin typeface="Arial" panose="020B0604020202020204" pitchFamily="34" charset="0"/>
                <a:ea typeface="宋体" panose="02010600030101010101" pitchFamily="2" charset="-122"/>
              </a:rPr>
              <a:t>多模光纤</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小于</a:t>
            </a:r>
            <a:r>
              <a:rPr lang="en-US" altLang="zh-CN" dirty="0">
                <a:latin typeface="Arial" panose="020B0604020202020204" pitchFamily="34" charset="0"/>
                <a:ea typeface="宋体" panose="02010600030101010101" pitchFamily="2" charset="-122"/>
              </a:rPr>
              <a:t>2KM)</a:t>
            </a:r>
            <a:r>
              <a:rPr lang="zh-CN" altLang="en-US" dirty="0">
                <a:latin typeface="Arial" panose="020B0604020202020204" pitchFamily="34" charset="0"/>
                <a:ea typeface="宋体" panose="02010600030101010101" pitchFamily="2" charset="-122"/>
              </a:rPr>
              <a:t>。 </a:t>
            </a:r>
          </a:p>
          <a:p>
            <a:pPr lvl="0" eaLnBrk="1" hangingPunct="1"/>
            <a:r>
              <a:rPr lang="en-US" altLang="zh-CN" dirty="0">
                <a:latin typeface="Arial" panose="020B0604020202020204" pitchFamily="34" charset="0"/>
                <a:ea typeface="宋体" panose="02010600030101010101" pitchFamily="2" charset="-122"/>
                <a:hlinkClick r:id="rId8" action="ppaction://hlinkfile" tooltip="1000BASE-LX10（尚未撰写）"/>
              </a:rPr>
              <a:t>1000BASE-LX10</a:t>
            </a:r>
            <a:r>
              <a:rPr lang="en-US" altLang="zh-CN" dirty="0">
                <a:latin typeface="Arial" panose="020B0604020202020204" pitchFamily="34" charset="0"/>
                <a:ea typeface="宋体" panose="02010600030101010101" pitchFamily="2" charset="-122"/>
              </a:rPr>
              <a:t> -- 1 Gbit/s </a:t>
            </a:r>
            <a:r>
              <a:rPr lang="zh-CN" altLang="en-US" dirty="0">
                <a:latin typeface="Arial" panose="020B0604020202020204" pitchFamily="34" charset="0"/>
                <a:ea typeface="宋体" panose="02010600030101010101" pitchFamily="2" charset="-122"/>
              </a:rPr>
              <a:t>单模光纤</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小于</a:t>
            </a:r>
            <a:r>
              <a:rPr lang="en-US" altLang="zh-CN" dirty="0">
                <a:latin typeface="Arial" panose="020B0604020202020204" pitchFamily="34" charset="0"/>
                <a:ea typeface="宋体" panose="02010600030101010101" pitchFamily="2" charset="-122"/>
              </a:rPr>
              <a:t>10KM)</a:t>
            </a:r>
            <a:r>
              <a:rPr lang="zh-CN" altLang="en-US" dirty="0">
                <a:latin typeface="Arial" panose="020B0604020202020204" pitchFamily="34" charset="0"/>
                <a:ea typeface="宋体" panose="02010600030101010101" pitchFamily="2" charset="-122"/>
              </a:rPr>
              <a:t>。长距离方案 </a:t>
            </a:r>
          </a:p>
          <a:p>
            <a:pPr lvl="0" eaLnBrk="1" hangingPunct="1"/>
            <a:r>
              <a:rPr lang="en-US" altLang="zh-CN" dirty="0">
                <a:latin typeface="Arial" panose="020B0604020202020204" pitchFamily="34" charset="0"/>
                <a:ea typeface="宋体" panose="02010600030101010101" pitchFamily="2" charset="-122"/>
                <a:hlinkClick r:id="rId9" action="ppaction://hlinkfile" tooltip="1000BASE-LHX（尚未撰写）"/>
              </a:rPr>
              <a:t>1000BASE-LHX</a:t>
            </a:r>
            <a:r>
              <a:rPr lang="en-US" altLang="zh-CN" dirty="0">
                <a:latin typeface="Arial" panose="020B0604020202020204" pitchFamily="34" charset="0"/>
                <a:ea typeface="宋体" panose="02010600030101010101" pitchFamily="2" charset="-122"/>
              </a:rPr>
              <a:t> --1 Gbit/s </a:t>
            </a:r>
            <a:r>
              <a:rPr lang="zh-CN" altLang="en-US" dirty="0">
                <a:latin typeface="Arial" panose="020B0604020202020204" pitchFamily="34" charset="0"/>
                <a:ea typeface="宋体" panose="02010600030101010101" pitchFamily="2" charset="-122"/>
              </a:rPr>
              <a:t>单模光纤</a:t>
            </a:r>
            <a:r>
              <a:rPr lang="en-US" altLang="zh-CN" dirty="0">
                <a:latin typeface="Arial" panose="020B0604020202020204" pitchFamily="34" charset="0"/>
                <a:ea typeface="宋体" panose="02010600030101010101" pitchFamily="2" charset="-122"/>
              </a:rPr>
              <a:t>(10KM</a:t>
            </a:r>
            <a:r>
              <a:rPr lang="zh-CN" altLang="en-US" dirty="0">
                <a:latin typeface="Arial" panose="020B0604020202020204" pitchFamily="34" charset="0"/>
                <a:ea typeface="宋体" panose="02010600030101010101" pitchFamily="2" charset="-122"/>
              </a:rPr>
              <a:t>至</a:t>
            </a:r>
            <a:r>
              <a:rPr lang="en-US" altLang="zh-CN" dirty="0">
                <a:latin typeface="Arial" panose="020B0604020202020204" pitchFamily="34" charset="0"/>
                <a:ea typeface="宋体" panose="02010600030101010101" pitchFamily="2" charset="-122"/>
              </a:rPr>
              <a:t>40KM)</a:t>
            </a:r>
            <a:r>
              <a:rPr lang="zh-CN" altLang="en-US" dirty="0">
                <a:latin typeface="Arial" panose="020B0604020202020204" pitchFamily="34" charset="0"/>
                <a:ea typeface="宋体" panose="02010600030101010101" pitchFamily="2" charset="-122"/>
              </a:rPr>
              <a:t>。长距离方案 </a:t>
            </a:r>
          </a:p>
          <a:p>
            <a:pPr lvl="0" eaLnBrk="1" hangingPunct="1"/>
            <a:r>
              <a:rPr lang="en-US" altLang="zh-CN" dirty="0">
                <a:latin typeface="Arial" panose="020B0604020202020204" pitchFamily="34" charset="0"/>
                <a:ea typeface="宋体" panose="02010600030101010101" pitchFamily="2" charset="-122"/>
                <a:hlinkClick r:id="rId10" action="ppaction://hlinkfile" tooltip="1000BASE-ZX（尚未撰写）"/>
              </a:rPr>
              <a:t>1000BASE-ZX</a:t>
            </a:r>
            <a:r>
              <a:rPr lang="en-US" altLang="zh-CN" dirty="0">
                <a:latin typeface="Arial" panose="020B0604020202020204" pitchFamily="34" charset="0"/>
                <a:ea typeface="宋体" panose="02010600030101010101" pitchFamily="2" charset="-122"/>
              </a:rPr>
              <a:t> --1 Gbit/s </a:t>
            </a:r>
            <a:r>
              <a:rPr lang="zh-CN" altLang="en-US" dirty="0">
                <a:latin typeface="Arial" panose="020B0604020202020204" pitchFamily="34" charset="0"/>
                <a:ea typeface="宋体" panose="02010600030101010101" pitchFamily="2" charset="-122"/>
              </a:rPr>
              <a:t>单模光纤</a:t>
            </a:r>
            <a:r>
              <a:rPr lang="en-US" altLang="zh-CN" dirty="0">
                <a:latin typeface="Arial" panose="020B0604020202020204" pitchFamily="34" charset="0"/>
                <a:ea typeface="宋体" panose="02010600030101010101" pitchFamily="2" charset="-122"/>
              </a:rPr>
              <a:t>(40KM</a:t>
            </a:r>
            <a:r>
              <a:rPr lang="zh-CN" altLang="en-US" dirty="0">
                <a:latin typeface="Arial" panose="020B0604020202020204" pitchFamily="34" charset="0"/>
                <a:ea typeface="宋体" panose="02010600030101010101" pitchFamily="2" charset="-122"/>
              </a:rPr>
              <a:t>至</a:t>
            </a:r>
            <a:r>
              <a:rPr lang="en-US" altLang="zh-CN" dirty="0">
                <a:latin typeface="Arial" panose="020B0604020202020204" pitchFamily="34" charset="0"/>
                <a:ea typeface="宋体" panose="02010600030101010101" pitchFamily="2" charset="-122"/>
              </a:rPr>
              <a:t>70KM)</a:t>
            </a:r>
            <a:r>
              <a:rPr lang="zh-CN" altLang="en-US" dirty="0">
                <a:latin typeface="Arial" panose="020B0604020202020204" pitchFamily="34" charset="0"/>
                <a:ea typeface="宋体" panose="02010600030101010101" pitchFamily="2" charset="-122"/>
              </a:rPr>
              <a:t>。长距离方案 </a:t>
            </a:r>
          </a:p>
          <a:p>
            <a:pPr lvl="0" eaLnBrk="1" hangingPunct="1"/>
            <a:endParaRPr lang="zh-CN" altLang="en-US" dirty="0">
              <a:latin typeface="Arial" panose="020B0604020202020204" pitchFamily="34" charset="0"/>
              <a:ea typeface="宋体" panose="02010600030101010101" pitchFamily="2" charset="-122"/>
            </a:endParaRPr>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10</a:t>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4" name="Rectangle 10"/>
          <p:cNvSpPr>
            <a:spLocks noGrp="1" noChangeArrowheads="1"/>
          </p:cNvSpPr>
          <p:nvPr>
            <p:ph idx="5"/>
          </p:nvPr>
        </p:nvSpPr>
        <p:spPr bwMode="auto">
          <a:xfrm>
            <a:off x="1066800" y="3505200"/>
            <a:ext cx="6019800" cy="914400"/>
          </a:xfrm>
          <a:prstGeom prst="rect">
            <a:avLst/>
          </a:prstGeom>
          <a:noFill/>
          <a:ln w="9525">
            <a:noFill/>
            <a:miter lim="800000"/>
          </a:ln>
        </p:spPr>
        <p:txBody>
          <a:bodyPr vert="horz" wrap="square" lIns="91440" tIns="45720" rIns="91440" bIns="45720" numCol="1" anchor="t" anchorCtr="0" compatLnSpc="1"/>
          <a:lstStyle>
            <a:lvl1pPr algn="l">
              <a:defRPr sz="1000">
                <a:solidFill>
                  <a:srgbClr val="7F7F7F"/>
                </a:solidFill>
                <a:latin typeface="Arial" panose="020B0604020202020204" pitchFamily="34" charset="0"/>
                <a:cs typeface="Arial" panose="020B0604020202020204" pitchFamily="34" charset="0"/>
              </a:defRPr>
            </a:lvl1pPr>
            <a:lvl2pPr algn="l">
              <a:defRPr sz="1000">
                <a:latin typeface="Arial" panose="020B0604020202020204" pitchFamily="34" charset="0"/>
                <a:cs typeface="Arial" panose="020B0604020202020204" pitchFamily="34" charset="0"/>
              </a:defRPr>
            </a:lvl2pPr>
            <a:lvl3pPr algn="l">
              <a:defRPr sz="1000">
                <a:latin typeface="Arial" panose="020B0604020202020204" pitchFamily="34" charset="0"/>
                <a:cs typeface="Arial" panose="020B0604020202020204" pitchFamily="34" charset="0"/>
              </a:defRPr>
            </a:lvl3pPr>
            <a:lvl4pPr algn="l">
              <a:defRPr sz="1000">
                <a:latin typeface="Arial" panose="020B0604020202020204" pitchFamily="34" charset="0"/>
                <a:cs typeface="Arial" panose="020B0604020202020204" pitchFamily="34" charset="0"/>
              </a:defRPr>
            </a:lvl4pPr>
            <a:lvl5pPr algn="l">
              <a:defRPr sz="1000">
                <a:latin typeface="Arial" panose="020B0604020202020204" pitchFamily="34" charset="0"/>
                <a:cs typeface="Arial" panose="020B0604020202020204" pitchFamily="34" charset="0"/>
              </a:defRPr>
            </a:lvl5pPr>
          </a:lstStyle>
          <a:p>
            <a:pPr lvl="0"/>
            <a:endParaRPr lang="zh-CN" alt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竖排文字占位符 2"/>
          <p:cNvSpPr>
            <a:spLocks noGrp="1"/>
          </p:cNvSpPr>
          <p:nvPr>
            <p:ph type="body" orient="vert" idx="1"/>
          </p:nvPr>
        </p:nvSpPr>
        <p:spPr>
          <a:xfrm>
            <a:off x="395288" y="1268413"/>
            <a:ext cx="8281987" cy="4897437"/>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灯片编号占位符 2"/>
          <p:cNvSpPr>
            <a:spLocks noGrp="1"/>
          </p:cNvSpPr>
          <p:nvPr>
            <p:ph type="sldNum" sz="quarter" idx="10"/>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5" name="竖排文字占位符 2"/>
          <p:cNvSpPr>
            <a:spLocks noGrp="1"/>
          </p:cNvSpPr>
          <p:nvPr>
            <p:ph type="body" orient="vert" idx="1"/>
          </p:nvPr>
        </p:nvSpPr>
        <p:spPr>
          <a:xfrm>
            <a:off x="395288" y="457200"/>
            <a:ext cx="5853111" cy="5867400"/>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竖排文字占位符 2"/>
          <p:cNvSpPr>
            <a:spLocks noGrp="1"/>
          </p:cNvSpPr>
          <p:nvPr>
            <p:ph type="body" orient="vert" idx="11"/>
          </p:nvPr>
        </p:nvSpPr>
        <p:spPr>
          <a:xfrm>
            <a:off x="6324600" y="457200"/>
            <a:ext cx="2362200" cy="5861050"/>
          </a:xfrm>
        </p:spPr>
        <p:txBody>
          <a:bodyPr vert="eaVert"/>
          <a:lstStyle>
            <a:lvl1pPr marL="342900" marR="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lang="zh-CN" altLang="en-US" sz="1800" b="1" kern="0" smtClean="0">
                <a:solidFill>
                  <a:srgbClr val="595959"/>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p>
          <a:p>
            <a:pPr lvl="1"/>
            <a:r>
              <a:rPr lang="zh-CN" altLang="en-US"/>
              <a:t>第二级</a:t>
            </a:r>
          </a:p>
        </p:txBody>
      </p:sp>
      <p:sp>
        <p:nvSpPr>
          <p:cNvPr id="2" name="灯片编号占位符 1"/>
          <p:cNvSpPr>
            <a:spLocks noGrp="1"/>
          </p:cNvSpPr>
          <p:nvPr>
            <p:ph type="sldNum" sz="quarter" idx="12"/>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2000" y="381000"/>
            <a:ext cx="7696200" cy="533400"/>
          </a:xfrm>
        </p:spPr>
        <p:txBody>
          <a:bodyPr/>
          <a:lstStyle/>
          <a:p>
            <a:r>
              <a:rPr lang="zh-CN" altLang="en-US"/>
              <a:t>单击此处编辑母版标题样式</a:t>
            </a:r>
          </a:p>
        </p:txBody>
      </p:sp>
      <p:sp>
        <p:nvSpPr>
          <p:cNvPr id="3" name="表格占位符 2"/>
          <p:cNvSpPr>
            <a:spLocks noGrp="1"/>
          </p:cNvSpPr>
          <p:nvPr>
            <p:ph type="tbl" idx="1"/>
          </p:nvPr>
        </p:nvSpPr>
        <p:spPr>
          <a:xfrm>
            <a:off x="762000" y="1295400"/>
            <a:ext cx="7874000" cy="46418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381000"/>
            <a:ext cx="7696200" cy="533400"/>
          </a:xfrm>
        </p:spPr>
        <p:txBody>
          <a:bodyPr/>
          <a:lstStyle/>
          <a:p>
            <a:r>
              <a:rPr lang="zh-CN" altLang="en-US"/>
              <a:t>单击此处编辑母版标题样式</a:t>
            </a:r>
          </a:p>
        </p:txBody>
      </p:sp>
      <p:sp>
        <p:nvSpPr>
          <p:cNvPr id="3" name="内容占位符 2"/>
          <p:cNvSpPr>
            <a:spLocks noGrp="1"/>
          </p:cNvSpPr>
          <p:nvPr>
            <p:ph idx="1"/>
          </p:nvPr>
        </p:nvSpPr>
        <p:spPr>
          <a:xfrm>
            <a:off x="762000" y="1295400"/>
            <a:ext cx="78740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仅标题">
    <p:bg>
      <p:bgPr>
        <a:blipFill rotWithShape="1">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2"/>
          <p:cNvSpPr>
            <a:spLocks noGrp="1"/>
          </p:cNvSpPr>
          <p:nvPr>
            <p:ph type="dt" sz="half" idx="2"/>
          </p:nvPr>
        </p:nvSpPr>
        <p:spPr>
          <a:xfrm>
            <a:off x="6110288" y="6413500"/>
            <a:ext cx="1595438" cy="268288"/>
          </a:xfrm>
          <a:prstGeom prst="rect">
            <a:avLst/>
          </a:prstGeom>
        </p:spPr>
        <p:txBody>
          <a:bodyPr vert="horz" wrap="square" lIns="91440" tIns="45720" rIns="91440" bIns="45720" numCol="1" anchor="t" anchorCtr="0" compatLnSpc="1"/>
          <a:lstStyle/>
          <a:p>
            <a:pPr lvl="0">
              <a:buNone/>
            </a:pPr>
            <a:r>
              <a:rPr lang="de-DE" altLang="zh-CN" dirty="0"/>
              <a:t>Page </a:t>
            </a:r>
            <a:fld id="{9A0DB2DC-4C9A-4742-B13C-FB6460FD3503}" type="slidenum">
              <a:rPr lang="de-DE" altLang="zh-CN" dirty="0"/>
              <a:t>‹#›</a:t>
            </a:fld>
            <a:endParaRPr lang="de-DE" altLang="zh-CN" dirty="0"/>
          </a:p>
        </p:txBody>
      </p:sp>
      <p:sp>
        <p:nvSpPr>
          <p:cNvPr id="3" name="灯片编号占位符 2"/>
          <p:cNvSpPr>
            <a:spLocks noGrp="1"/>
          </p:cNvSpPr>
          <p:nvPr>
            <p:ph type="sldNum" sz="quarter" idx="10"/>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rotWithShape="0">
          <a:blip r:embed="rId2"/>
        </a:blipFill>
        <a:effectLst/>
      </p:bgPr>
    </p:bg>
    <p:spTree>
      <p:nvGrpSpPr>
        <p:cNvPr id="1" name=""/>
        <p:cNvGrpSpPr/>
        <p:nvPr/>
      </p:nvGrpSpPr>
      <p:grpSpPr>
        <a:xfrm>
          <a:off x="0" y="0"/>
          <a:ext cx="0" cy="0"/>
          <a:chOff x="0" y="0"/>
          <a:chExt cx="0" cy="0"/>
        </a:xfrm>
      </p:grpSpPr>
      <p:sp>
        <p:nvSpPr>
          <p:cNvPr id="4" name="Rectangle 22"/>
          <p:cNvSpPr>
            <a:spLocks noChangeArrowheads="1"/>
          </p:cNvSpPr>
          <p:nvPr/>
        </p:nvSpPr>
        <p:spPr bwMode="auto">
          <a:xfrm>
            <a:off x="-2438400" y="1017588"/>
            <a:ext cx="2420938" cy="5307013"/>
          </a:xfrm>
          <a:prstGeom prst="rect">
            <a:avLst/>
          </a:prstGeom>
          <a:noFill/>
          <a:ln>
            <a:noFill/>
          </a:ln>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目录页：</a:t>
            </a:r>
            <a:endParaRPr kumimoji="0" lang="en-US" altLang="zh-CN"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目录整体文字部分可以上下移动</a:t>
            </a:r>
            <a:endParaRPr kumimoji="0" lang="en-US" altLang="zh-CN"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目录</a:t>
            </a:r>
            <a:r>
              <a:rPr kumimoji="0" lang="en-US" altLang="zh-CN"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中文</a:t>
            </a:r>
            <a:r>
              <a:rPr kumimoji="0" lang="en-US" altLang="zh-CN"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微软雅黑 </a:t>
            </a:r>
            <a:r>
              <a:rPr kumimoji="0" lang="en-US" altLang="zh-CN"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24-28pt</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R255 G255 B255</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英文</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-Arial 24-28pt  </a:t>
            </a:r>
            <a:endPar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R127 G127 B127</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子目录：</a:t>
            </a:r>
            <a:r>
              <a:rPr kumimoji="0" lang="zh-CN" altLang="en-US"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中文</a:t>
            </a:r>
            <a:r>
              <a:rPr kumimoji="0" lang="en-US" altLang="zh-CN"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a:t>
            </a:r>
            <a:r>
              <a:rPr kumimoji="0" lang="zh-CN" altLang="en-US"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微软雅黑 </a:t>
            </a:r>
            <a:r>
              <a:rPr kumimoji="0" lang="en-US" altLang="zh-CN"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24-28pt</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R127 G127 B127</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英文</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-Arial 24-28pt  </a:t>
            </a:r>
            <a:endPar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R127 G127 B127</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 name="Rectangle 62"/>
          <p:cNvSpPr>
            <a:spLocks noChangeArrowheads="1"/>
          </p:cNvSpPr>
          <p:nvPr/>
        </p:nvSpPr>
        <p:spPr bwMode="auto">
          <a:xfrm>
            <a:off x="9199563" y="1905000"/>
            <a:ext cx="1468438" cy="2005013"/>
          </a:xfrm>
          <a:prstGeom prst="rect">
            <a:avLst/>
          </a:prstGeom>
          <a:noFill/>
          <a:ln>
            <a:noFill/>
          </a:ln>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7172" name="Picture 6"/>
          <p:cNvPicPr>
            <a:picLocks noChangeAspect="1"/>
          </p:cNvPicPr>
          <p:nvPr userDrawn="1"/>
        </p:nvPicPr>
        <p:blipFill>
          <a:blip r:embed="rId3"/>
          <a:stretch>
            <a:fillRect/>
          </a:stretch>
        </p:blipFill>
        <p:spPr>
          <a:xfrm>
            <a:off x="9296400" y="3275013"/>
            <a:ext cx="1162050" cy="3582987"/>
          </a:xfrm>
          <a:prstGeom prst="rect">
            <a:avLst/>
          </a:prstGeom>
          <a:noFill/>
          <a:ln w="9525">
            <a:noFill/>
          </a:ln>
        </p:spPr>
      </p:pic>
      <p:sp>
        <p:nvSpPr>
          <p:cNvPr id="2" name="灯片编号占位符 1"/>
          <p:cNvSpPr>
            <a:spLocks noGrp="1"/>
          </p:cNvSpPr>
          <p:nvPr>
            <p:ph type="sldNum" sz="quarter" idx="10"/>
          </p:nvPr>
        </p:nvSpPr>
        <p:spPr/>
        <p:txBody>
          <a:bodyPr/>
          <a:lstStyle/>
          <a:p>
            <a:pPr lvl="0">
              <a:buNone/>
            </a:pPr>
            <a:r>
              <a:rPr lang="en-US" altLang="zh-CN" dirty="0">
                <a:latin typeface="Arial" panose="020B0604020202020204" pitchFamily="34" charset="0"/>
                <a:cs typeface="Arial" panose="020B0604020202020204" pitchFamily="34" charset="0"/>
              </a:rPr>
              <a:t>Page</a:t>
            </a:r>
            <a:fld id="{9A0DB2DC-4C9A-4742-B13C-FB6460FD3503}" type="slidenum">
              <a:rPr lang="zh-CN" altLang="en-US" sz="1100" dirty="0">
                <a:solidFill>
                  <a:srgbClr val="898989"/>
                </a:solidFill>
                <a:latin typeface="Arial" panose="020B0604020202020204" pitchFamily="34" charset="0"/>
                <a:cs typeface="Arial" panose="020B0604020202020204" pitchFamily="34" charset="0"/>
              </a:rPr>
              <a:t>‹#›</a:t>
            </a:fld>
            <a:endParaRPr lang="zh-CN" altLang="en-US" sz="1100" dirty="0">
              <a:solidFill>
                <a:srgbClr val="898989"/>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9"/>
          <p:cNvSpPr>
            <a:spLocks noGrp="1" noChangeArrowheads="1"/>
          </p:cNvSpPr>
          <p:nvPr>
            <p:ph type="ctrTitle" sz="quarter" hasCustomPrompt="1"/>
          </p:nvPr>
        </p:nvSpPr>
        <p:spPr>
          <a:xfrm>
            <a:off x="1403350" y="2662237"/>
            <a:ext cx="6696075" cy="720725"/>
          </a:xfrm>
          <a:prstGeom prst="rect">
            <a:avLst/>
          </a:prstGeom>
        </p:spPr>
        <p:txBody>
          <a:bodyPr/>
          <a:lstStyle>
            <a:lvl1pPr>
              <a:defRPr sz="3200">
                <a:solidFill>
                  <a:srgbClr val="E20000"/>
                </a:solidFill>
                <a:latin typeface="微软雅黑" panose="020B0503020204020204" pitchFamily="34" charset="-122"/>
                <a:ea typeface="微软雅黑" panose="020B0503020204020204" pitchFamily="34" charset="-122"/>
              </a:defRPr>
            </a:lvl1pPr>
          </a:lstStyle>
          <a:p>
            <a:r>
              <a:rPr lang="zh-CN" altLang="en-US" dirty="0"/>
              <a:t>单击此处编辑标题样式</a:t>
            </a:r>
          </a:p>
        </p:txBody>
      </p:sp>
      <p:sp>
        <p:nvSpPr>
          <p:cNvPr id="3" name="Rectangle 10"/>
          <p:cNvSpPr>
            <a:spLocks noGrp="1" noChangeArrowheads="1"/>
          </p:cNvSpPr>
          <p:nvPr>
            <p:ph type="subTitle" sz="quarter" idx="1" hasCustomPrompt="1"/>
          </p:nvPr>
        </p:nvSpPr>
        <p:spPr>
          <a:xfrm>
            <a:off x="1371600" y="3276600"/>
            <a:ext cx="6697663" cy="576263"/>
          </a:xfrm>
          <a:prstGeom prst="rect">
            <a:avLst/>
          </a:prstGeom>
        </p:spPr>
        <p:txBody>
          <a:bodyPr/>
          <a:lstStyle>
            <a:lvl1pPr marL="0" indent="0">
              <a:buFontTx/>
              <a:buNone/>
              <a:defRPr sz="1800">
                <a:solidFill>
                  <a:srgbClr val="404040"/>
                </a:solidFill>
                <a:latin typeface="微软雅黑" panose="020B0503020204020204" pitchFamily="34" charset="-122"/>
                <a:ea typeface="微软雅黑" panose="020B0503020204020204" pitchFamily="34" charset="-122"/>
              </a:defRPr>
            </a:lvl1pPr>
          </a:lstStyle>
          <a:p>
            <a:r>
              <a:rPr lang="zh-CN" altLang="en-US"/>
              <a:t>单击此处编辑副标题样式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标题占位符 6"/>
          <p:cNvSpPr>
            <a:spLocks noGrp="1"/>
          </p:cNvSpPr>
          <p:nvPr>
            <p:ph type="title"/>
          </p:nvPr>
        </p:nvSpPr>
        <p:spPr>
          <a:xfrm>
            <a:off x="762000" y="381000"/>
            <a:ext cx="7696200" cy="533400"/>
          </a:xfrm>
          <a:prstGeom prst="rect">
            <a:avLst/>
          </a:prstGeom>
        </p:spPr>
        <p:txBody>
          <a:bodyPr rtlCol="0">
            <a:normAutofit/>
          </a:bodyPr>
          <a:lstStyle>
            <a:lvl1pPr>
              <a:defRPr>
                <a:solidFill>
                  <a:srgbClr val="595959"/>
                </a:solidFill>
              </a:defRPr>
            </a:lvl1pPr>
          </a:lstStyle>
          <a:p>
            <a:r>
              <a:rPr lang="zh-CN" altLang="en-US" dirty="0"/>
              <a:t>单击此处编辑母版标题样式</a:t>
            </a:r>
          </a:p>
        </p:txBody>
      </p:sp>
      <p:sp>
        <p:nvSpPr>
          <p:cNvPr id="9" name="内容占位符 2"/>
          <p:cNvSpPr>
            <a:spLocks noGrp="1"/>
          </p:cNvSpPr>
          <p:nvPr>
            <p:ph sz="half" idx="1"/>
          </p:nvPr>
        </p:nvSpPr>
        <p:spPr>
          <a:xfrm>
            <a:off x="395288" y="1268413"/>
            <a:ext cx="4064000" cy="4897437"/>
          </a:xfrm>
        </p:spPr>
        <p:txBody>
          <a:bodyPr/>
          <a:lstStyle>
            <a:lvl1pPr>
              <a:defRPr sz="1800"/>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vl4pPr>
            <a:lvl5pPr>
              <a:defRPr sz="12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3"/>
          <p:cNvSpPr>
            <a:spLocks noGrp="1"/>
          </p:cNvSpPr>
          <p:nvPr>
            <p:ph sz="half" idx="2"/>
          </p:nvPr>
        </p:nvSpPr>
        <p:spPr>
          <a:xfrm>
            <a:off x="4611688" y="1268413"/>
            <a:ext cx="4065587" cy="4897437"/>
          </a:xfrm>
        </p:spPr>
        <p:txBody>
          <a:bodyPr/>
          <a:lstStyle>
            <a:lvl1pPr>
              <a:defRPr sz="1800"/>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200">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1"/>
          <p:cNvSpPr>
            <a:spLocks noGrp="1"/>
          </p:cNvSpPr>
          <p:nvPr>
            <p:ph type="sldNum" sz="quarter" idx="10"/>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rotWithShape="1">
          <a:blip r:embed="rId2"/>
        </a:blipFill>
        <a:effectLst/>
      </p:bgPr>
    </p:bg>
    <p:spTree>
      <p:nvGrpSpPr>
        <p:cNvPr id="1" name=""/>
        <p:cNvGrpSpPr/>
        <p:nvPr/>
      </p:nvGrpSpPr>
      <p:grpSpPr>
        <a:xfrm>
          <a:off x="0" y="0"/>
          <a:ext cx="0" cy="0"/>
          <a:chOff x="0" y="0"/>
          <a:chExt cx="0" cy="0"/>
        </a:xfrm>
      </p:grpSpPr>
      <p:sp>
        <p:nvSpPr>
          <p:cNvPr id="9" name="标题 1"/>
          <p:cNvSpPr txBox="1"/>
          <p:nvPr/>
        </p:nvSpPr>
        <p:spPr bwMode="auto">
          <a:xfrm>
            <a:off x="1371600" y="1676400"/>
            <a:ext cx="7772400" cy="1362075"/>
          </a:xfrm>
          <a:prstGeom prst="rect">
            <a:avLst/>
          </a:prstGeom>
          <a:noFill/>
          <a:ln w="9525">
            <a:noFill/>
            <a:miter lim="800000"/>
          </a:ln>
        </p:spPr>
        <p:txBody>
          <a:bodyPr/>
          <a:lstStyle>
            <a:lvl1pPr algn="l">
              <a:defRPr sz="4000" b="1" cap="all"/>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000" b="1" i="0" u="none" strike="noStrike" kern="0" cap="all"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sp>
        <p:nvSpPr>
          <p:cNvPr id="5" name="文本占位符 2"/>
          <p:cNvSpPr>
            <a:spLocks noGrp="1"/>
          </p:cNvSpPr>
          <p:nvPr>
            <p:ph type="body" idx="1"/>
          </p:nvPr>
        </p:nvSpPr>
        <p:spPr>
          <a:xfrm>
            <a:off x="722313" y="609601"/>
            <a:ext cx="7772400" cy="3797300"/>
          </a:xfrm>
        </p:spPr>
        <p:txBody>
          <a:bodyPr anchor="b"/>
          <a:lstStyle>
            <a:lvl1pPr marL="0" indent="0">
              <a:buNone/>
              <a:defRPr sz="2000">
                <a:solidFill>
                  <a:srgbClr val="595959"/>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7" name="文本占位符 2"/>
          <p:cNvSpPr>
            <a:spLocks noGrp="1"/>
          </p:cNvSpPr>
          <p:nvPr>
            <p:ph type="body" idx="11"/>
          </p:nvPr>
        </p:nvSpPr>
        <p:spPr>
          <a:xfrm>
            <a:off x="685800" y="4443413"/>
            <a:ext cx="7772400" cy="1500187"/>
          </a:xfrm>
        </p:spPr>
        <p:txBody>
          <a:bodyPr anchor="b"/>
          <a:lstStyle>
            <a:lvl1pPr marL="0" indent="0">
              <a:buNone/>
              <a:defRPr lang="zh-CN" altLang="en-US" sz="4000" b="1" kern="0" dirty="0">
                <a:solidFill>
                  <a:srgbClr val="595959"/>
                </a:solidFill>
                <a:latin typeface="微软雅黑" panose="020B0503020204020204" pitchFamily="34" charset="-122"/>
                <a:ea typeface="微软雅黑"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10" name="灯片编号占位符 2"/>
          <p:cNvSpPr>
            <a:spLocks noGrp="1"/>
          </p:cNvSpPr>
          <p:nvPr>
            <p:ph type="sldNum" sz="quarter" idx="4"/>
          </p:nvPr>
        </p:nvSpPr>
        <p:spPr>
          <a:xfrm>
            <a:off x="1600200" y="6400800"/>
            <a:ext cx="914400" cy="381000"/>
          </a:xfrm>
          <a:prstGeom prst="rect">
            <a:avLst/>
          </a:prstGeom>
        </p:spPr>
        <p:txBody>
          <a:bodyPr vert="horz" wrap="square" lIns="91440" tIns="45720" rIns="91440" bIns="45720" numCol="1" anchor="ctr" anchorCtr="0" compatLnSpc="1"/>
          <a:lstStyle/>
          <a:p>
            <a:pPr>
              <a:buNone/>
            </a:pPr>
            <a:r>
              <a:rPr lang="en-US" altLang="zh-CN" dirty="0"/>
              <a:t>Page</a:t>
            </a:r>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8153400" cy="838200"/>
          </a:xfrm>
          <a:prstGeom prst="rect">
            <a:avLst/>
          </a:prstGeom>
        </p:spPr>
        <p:txBody>
          <a:bodyPr/>
          <a:lstStyle/>
          <a:p>
            <a:r>
              <a:rPr lang="zh-CN" altLang="en-US" dirty="0"/>
              <a:t>单击此处编辑母版标题样式</a:t>
            </a:r>
          </a:p>
        </p:txBody>
      </p:sp>
      <p:sp>
        <p:nvSpPr>
          <p:cNvPr id="6"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7" name="内容占位符 3"/>
          <p:cNvSpPr>
            <a:spLocks noGrp="1"/>
          </p:cNvSpPr>
          <p:nvPr>
            <p:ph sz="half" idx="2"/>
          </p:nvPr>
        </p:nvSpPr>
        <p:spPr>
          <a:xfrm>
            <a:off x="457200" y="2174875"/>
            <a:ext cx="4040188" cy="3951288"/>
          </a:xfrm>
        </p:spPr>
        <p:txBody>
          <a:bodyPr/>
          <a:lstStyle>
            <a:lvl1pPr>
              <a:defRPr sz="1800"/>
            </a:lvl1pPr>
            <a:lvl2pPr>
              <a:defRPr sz="1600"/>
            </a:lvl2pPr>
            <a:lvl3pPr>
              <a:defRPr sz="1600"/>
            </a:lvl3pPr>
            <a:lvl4pPr>
              <a:defRPr sz="1400"/>
            </a:lvl4pPr>
            <a:lvl5pPr>
              <a:defRPr sz="12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1"/>
          </p:nvPr>
        </p:nvSpPr>
        <p:spPr>
          <a:xfrm>
            <a:off x="4648200" y="1524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9" name="内容占位符 3"/>
          <p:cNvSpPr>
            <a:spLocks noGrp="1"/>
          </p:cNvSpPr>
          <p:nvPr>
            <p:ph sz="half" idx="12"/>
          </p:nvPr>
        </p:nvSpPr>
        <p:spPr>
          <a:xfrm>
            <a:off x="4648200" y="2163762"/>
            <a:ext cx="4040188" cy="3951288"/>
          </a:xfrm>
        </p:spPr>
        <p:txBody>
          <a:bodyPr/>
          <a:lstStyle>
            <a:lvl1pPr>
              <a:defRPr sz="1800"/>
            </a:lvl1pPr>
            <a:lvl2pPr>
              <a:defRPr sz="1600"/>
            </a:lvl2pPr>
            <a:lvl3pPr>
              <a:defRPr sz="1600"/>
            </a:lvl3pPr>
            <a:lvl4pPr>
              <a:defRPr sz="1400"/>
            </a:lvl4pPr>
            <a:lvl5pPr>
              <a:defRPr sz="12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灯片编号占位符 2"/>
          <p:cNvSpPr>
            <a:spLocks noGrp="1"/>
          </p:cNvSpPr>
          <p:nvPr>
            <p:ph type="sldNum" sz="quarter" idx="13"/>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6" name="标题占位符 6"/>
          <p:cNvSpPr>
            <a:spLocks noGrp="1"/>
          </p:cNvSpPr>
          <p:nvPr>
            <p:ph type="title"/>
          </p:nvPr>
        </p:nvSpPr>
        <p:spPr bwMode="auto">
          <a:xfrm>
            <a:off x="762000" y="381000"/>
            <a:ext cx="7924800" cy="533400"/>
          </a:xfrm>
          <a:prstGeom prst="rect">
            <a:avLst/>
          </a:prstGeom>
          <a:noFill/>
          <a:ln w="9525">
            <a:noFill/>
            <a:miter lim="800000"/>
          </a:ln>
        </p:spPr>
        <p:txBody>
          <a:bodyPr/>
          <a:lstStyle/>
          <a:p>
            <a:pPr lvl="0"/>
            <a:r>
              <a:rPr lang="zh-CN" altLang="en-US"/>
              <a:t>单击此处编辑母版标题样式</a:t>
            </a:r>
          </a:p>
        </p:txBody>
      </p:sp>
      <p:sp>
        <p:nvSpPr>
          <p:cNvPr id="7" name="内容占位符 2"/>
          <p:cNvSpPr>
            <a:spLocks noGrp="1"/>
          </p:cNvSpPr>
          <p:nvPr>
            <p:ph idx="1"/>
          </p:nvPr>
        </p:nvSpPr>
        <p:spPr>
          <a:xfrm>
            <a:off x="762000" y="1268413"/>
            <a:ext cx="7915275" cy="489743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1"/>
          <p:cNvSpPr>
            <a:spLocks noGrp="1"/>
          </p:cNvSpPr>
          <p:nvPr>
            <p:ph type="sldNum" sz="quarter" idx="10"/>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3048000" cy="838200"/>
          </a:xfrm>
        </p:spPr>
        <p:txBody>
          <a:bodyPr/>
          <a:lstStyle>
            <a:lvl1pPr>
              <a:defRPr b="1"/>
            </a:lvl1pPr>
          </a:lstStyle>
          <a:p>
            <a:r>
              <a:rPr lang="zh-CN" altLang="en-US"/>
              <a:t>单击此处编辑母版标题样式</a:t>
            </a:r>
          </a:p>
        </p:txBody>
      </p:sp>
      <p:sp>
        <p:nvSpPr>
          <p:cNvPr id="5" name="内容占位符 2"/>
          <p:cNvSpPr>
            <a:spLocks noGrp="1"/>
          </p:cNvSpPr>
          <p:nvPr>
            <p:ph idx="1"/>
          </p:nvPr>
        </p:nvSpPr>
        <p:spPr>
          <a:xfrm>
            <a:off x="3575050" y="457200"/>
            <a:ext cx="5035550" cy="6019800"/>
          </a:xfrm>
        </p:spPr>
        <p:txBody>
          <a:bodyPr/>
          <a:lstStyle>
            <a:lvl1pPr>
              <a:defRPr sz="24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文本占位符 3"/>
          <p:cNvSpPr>
            <a:spLocks noGrp="1"/>
          </p:cNvSpPr>
          <p:nvPr>
            <p:ph type="body" sz="half" idx="2"/>
          </p:nvPr>
        </p:nvSpPr>
        <p:spPr>
          <a:xfrm>
            <a:off x="457200" y="1447801"/>
            <a:ext cx="3008313" cy="5029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3" name="灯片编号占位符 2"/>
          <p:cNvSpPr>
            <a:spLocks noGrp="1"/>
          </p:cNvSpPr>
          <p:nvPr>
            <p:ph type="sldNum" sz="quarter" idx="10"/>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752600" y="4724400"/>
            <a:ext cx="5562600" cy="533400"/>
          </a:xfrm>
        </p:spPr>
        <p:txBody>
          <a:bodyPr/>
          <a:lstStyle>
            <a:lvl1pPr>
              <a:defRPr sz="2200" b="1"/>
            </a:lvl1pPr>
          </a:lstStyle>
          <a:p>
            <a:r>
              <a:rPr lang="zh-CN" altLang="en-US"/>
              <a:t>单击此处编辑母版标题样式</a:t>
            </a:r>
          </a:p>
        </p:txBody>
      </p:sp>
      <p:sp>
        <p:nvSpPr>
          <p:cNvPr id="5" name="图片占位符 2"/>
          <p:cNvSpPr>
            <a:spLocks noGrp="1"/>
          </p:cNvSpPr>
          <p:nvPr>
            <p:ph type="pic" idx="1"/>
          </p:nvPr>
        </p:nvSpPr>
        <p:spPr>
          <a:xfrm>
            <a:off x="1792288" y="685800"/>
            <a:ext cx="5446712" cy="38862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6"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3" name="灯片编号占位符 2"/>
          <p:cNvSpPr>
            <a:spLocks noGrp="1"/>
          </p:cNvSpPr>
          <p:nvPr>
            <p:ph type="sldNum" sz="quarter" idx="10"/>
          </p:nvPr>
        </p:nvSpPr>
        <p:spPr/>
        <p:txBody>
          <a:body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2.png"/><Relationship Id="rId2" Type="http://schemas.openxmlformats.org/officeDocument/2006/relationships/slideLayout" Target="../slideLayouts/slideLayout3.xml"/><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blipFill>
        <a:effectLst/>
      </p:bgPr>
    </p:bg>
    <p:spTree>
      <p:nvGrpSpPr>
        <p:cNvPr id="1" name=""/>
        <p:cNvGrpSpPr/>
        <p:nvPr/>
      </p:nvGrpSpPr>
      <p:grpSpPr>
        <a:xfrm>
          <a:off x="0" y="0"/>
          <a:ext cx="0" cy="0"/>
          <a:chOff x="0" y="0"/>
          <a:chExt cx="0" cy="0"/>
        </a:xfrm>
      </p:grpSpPr>
      <p:sp>
        <p:nvSpPr>
          <p:cNvPr id="1026" name="Rectangle 22"/>
          <p:cNvSpPr>
            <a:spLocks noChangeArrowheads="1"/>
          </p:cNvSpPr>
          <p:nvPr/>
        </p:nvSpPr>
        <p:spPr bwMode="auto">
          <a:xfrm>
            <a:off x="-2514600" y="2209800"/>
            <a:ext cx="2420938" cy="4648200"/>
          </a:xfrm>
          <a:prstGeom prst="rect">
            <a:avLst/>
          </a:prstGeom>
          <a:noFill/>
          <a:ln>
            <a:noFill/>
          </a:ln>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封底</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请填写您的相关信息</a:t>
            </a:r>
            <a:endPar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中文字体</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黑体 </a:t>
            </a:r>
            <a:endPar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英文字体</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Arial</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字号</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:10-11pt  </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R127 G127 B127</a:t>
            </a:r>
            <a:endPar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27" name="Rectangle 62"/>
          <p:cNvSpPr>
            <a:spLocks noChangeArrowheads="1"/>
          </p:cNvSpPr>
          <p:nvPr/>
        </p:nvSpPr>
        <p:spPr bwMode="auto">
          <a:xfrm>
            <a:off x="9199563" y="1905000"/>
            <a:ext cx="1468438" cy="2005013"/>
          </a:xfrm>
          <a:prstGeom prst="rect">
            <a:avLst/>
          </a:prstGeom>
          <a:noFill/>
          <a:ln>
            <a:noFill/>
          </a:ln>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Rectangle 10"/>
          <p:cNvSpPr>
            <a:spLocks noGrp="1" noChangeArrowheads="1"/>
          </p:cNvSpPr>
          <p:nvPr/>
        </p:nvSpPr>
        <p:spPr bwMode="auto">
          <a:xfrm>
            <a:off x="1066800" y="3505200"/>
            <a:ext cx="6019800" cy="914400"/>
          </a:xfrm>
          <a:prstGeom prst="rect">
            <a:avLst/>
          </a:prstGeom>
          <a:noFill/>
          <a:ln w="9525">
            <a:noFill/>
            <a:miter lim="800000"/>
          </a:ln>
        </p:spPr>
        <p:txBody>
          <a:bodyPr/>
          <a:lstStyle>
            <a:lvl1pPr algn="l">
              <a:defRPr sz="1000">
                <a:latin typeface="Arial" panose="020B0604020202020204" pitchFamily="34" charset="0"/>
                <a:cs typeface="Arial" panose="020B0604020202020204" pitchFamily="34" charset="0"/>
              </a:defRPr>
            </a:lvl1pPr>
            <a:lvl2pPr algn="l">
              <a:defRPr sz="1000">
                <a:latin typeface="Arial" panose="020B0604020202020204" pitchFamily="34" charset="0"/>
                <a:cs typeface="Arial" panose="020B0604020202020204" pitchFamily="34" charset="0"/>
              </a:defRPr>
            </a:lvl2pPr>
            <a:lvl3pPr algn="l">
              <a:defRPr sz="1000">
                <a:latin typeface="Arial" panose="020B0604020202020204" pitchFamily="34" charset="0"/>
                <a:cs typeface="Arial" panose="020B0604020202020204" pitchFamily="34" charset="0"/>
              </a:defRPr>
            </a:lvl3pPr>
            <a:lvl4pPr algn="l">
              <a:defRPr sz="1000">
                <a:latin typeface="Arial" panose="020B0604020202020204" pitchFamily="34" charset="0"/>
                <a:cs typeface="Arial" panose="020B0604020202020204" pitchFamily="34" charset="0"/>
              </a:defRPr>
            </a:lvl4pPr>
            <a:lvl5pPr algn="l">
              <a:defRPr sz="1000">
                <a:latin typeface="Arial" panose="020B0604020202020204" pitchFamily="34" charset="0"/>
                <a:cs typeface="Arial" panose="020B0604020202020204" pitchFamily="34" charset="0"/>
              </a:defRPr>
            </a:lvl5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rgbClr val="7F7F7F"/>
                </a:solidFill>
                <a:effectLst/>
                <a:uLnTx/>
                <a:uFillTx/>
                <a:latin typeface="黑体" panose="02010609060101010101" pitchFamily="49" charset="-122"/>
                <a:ea typeface="黑体" panose="02010609060101010101" pitchFamily="49" charset="-122"/>
                <a:cs typeface="Arial" panose="020B0604020202020204" pitchFamily="34" charset="0"/>
              </a:rPr>
              <a:t>            </a:t>
            </a:r>
          </a:p>
        </p:txBody>
      </p:sp>
      <p:pic>
        <p:nvPicPr>
          <p:cNvPr id="1029" name="Picture 6"/>
          <p:cNvPicPr>
            <a:picLocks noChangeAspect="1"/>
          </p:cNvPicPr>
          <p:nvPr/>
        </p:nvPicPr>
        <p:blipFill>
          <a:blip r:embed="rId4"/>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6"/>
        </a:blipFill>
        <a:effectLst/>
      </p:bgPr>
    </p:bg>
    <p:spTree>
      <p:nvGrpSpPr>
        <p:cNvPr id="1" name=""/>
        <p:cNvGrpSpPr/>
        <p:nvPr/>
      </p:nvGrpSpPr>
      <p:grpSpPr>
        <a:xfrm>
          <a:off x="0" y="0"/>
          <a:ext cx="0" cy="0"/>
          <a:chOff x="0" y="0"/>
          <a:chExt cx="0" cy="0"/>
        </a:xfrm>
      </p:grpSpPr>
      <p:sp>
        <p:nvSpPr>
          <p:cNvPr id="2050" name="Rectangle 10"/>
          <p:cNvSpPr>
            <a:spLocks noGrp="1"/>
          </p:cNvSpPr>
          <p:nvPr>
            <p:ph type="body" idx="1"/>
          </p:nvPr>
        </p:nvSpPr>
        <p:spPr>
          <a:xfrm>
            <a:off x="762000" y="1295400"/>
            <a:ext cx="7874000" cy="464185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灯片编号占位符 7"/>
          <p:cNvSpPr>
            <a:spLocks noGrp="1"/>
          </p:cNvSpPr>
          <p:nvPr>
            <p:ph type="sldNum" sz="quarter" idx="4"/>
          </p:nvPr>
        </p:nvSpPr>
        <p:spPr>
          <a:xfrm>
            <a:off x="1600200" y="6400800"/>
            <a:ext cx="914400" cy="381000"/>
          </a:xfrm>
          <a:prstGeom prst="rect">
            <a:avLst/>
          </a:prstGeom>
        </p:spPr>
        <p:txBody>
          <a:bodyPr vert="horz" wrap="square" lIns="91440" tIns="45720" rIns="91440" bIns="45720" numCol="1" anchor="ctr" anchorCtr="0" compatLnSpc="1"/>
          <a:lstStyle>
            <a:lvl1pPr>
              <a:defRPr sz="1000" b="1">
                <a:solidFill>
                  <a:srgbClr val="8B9398"/>
                </a:solidFill>
              </a:defRPr>
            </a:lvl1pPr>
          </a:lstStyle>
          <a:p>
            <a:pPr lvl="0">
              <a:buNone/>
            </a:pPr>
            <a:r>
              <a:rPr lang="en-US" altLang="zh-CN" dirty="0">
                <a:latin typeface="Arial" panose="020B0604020202020204" pitchFamily="34" charset="0"/>
              </a:rPr>
              <a:t>Page</a:t>
            </a:r>
            <a:fld id="{9A0DB2DC-4C9A-4742-B13C-FB6460FD3503}" type="slidenum">
              <a:rPr lang="zh-CN" altLang="en-US" sz="1000" b="1" dirty="0">
                <a:solidFill>
                  <a:srgbClr val="8B9398"/>
                </a:solidFill>
                <a:latin typeface="Arial" panose="020B0604020202020204" pitchFamily="34" charset="0"/>
              </a:rPr>
              <a:t>‹#›</a:t>
            </a:fld>
            <a:endParaRPr lang="zh-CN" altLang="en-US" sz="1000" b="1" dirty="0">
              <a:solidFill>
                <a:srgbClr val="8B9398"/>
              </a:solidFill>
              <a:latin typeface="Arial" panose="020B0604020202020204" pitchFamily="34" charset="0"/>
            </a:endParaRPr>
          </a:p>
        </p:txBody>
      </p:sp>
      <p:sp>
        <p:nvSpPr>
          <p:cNvPr id="2052" name="Rectangle 22"/>
          <p:cNvSpPr>
            <a:spLocks noChangeArrowheads="1"/>
          </p:cNvSpPr>
          <p:nvPr/>
        </p:nvSpPr>
        <p:spPr bwMode="auto">
          <a:xfrm>
            <a:off x="-1981200" y="484188"/>
            <a:ext cx="1887538" cy="5307013"/>
          </a:xfrm>
          <a:prstGeom prst="rect">
            <a:avLst/>
          </a:prstGeom>
          <a:noFill/>
          <a:ln>
            <a:noFill/>
          </a:ln>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内页</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标题前红色竖条可自由移动</a:t>
            </a:r>
            <a:endPar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标题 </a:t>
            </a:r>
            <a:r>
              <a:rPr kumimoji="0" lang="en-US" altLang="zh-CN"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(1</a:t>
            </a:r>
            <a:r>
              <a:rPr kumimoji="0" lang="zh-CN" altLang="en-US"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级</a:t>
            </a:r>
            <a:r>
              <a:rPr kumimoji="0" lang="en-US" altLang="zh-CN"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 : 22-24pt</a:t>
            </a:r>
          </a:p>
          <a:p>
            <a:pPr marL="0" marR="0" lvl="0" indent="0" algn="r" defTabSz="802005" rtl="0" eaLnBrk="0" fontAlgn="base" latinLnBrk="0" hangingPunct="0">
              <a:lnSpc>
                <a:spcPct val="7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标题 </a:t>
            </a:r>
            <a:r>
              <a:rPr kumimoji="0" lang="en-US" altLang="zh-CN"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2-5</a:t>
            </a: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级</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:20-22pt</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正文</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12-18pt</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R89 G89 B89</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中文字体</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微软雅黑 </a:t>
            </a:r>
            <a:endPar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英文字体</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en-US" altLang="zh-CN" sz="1100" b="0" i="0" u="none" strike="noStrike" kern="1200" cap="none" spc="0" normalizeH="0" baseline="0" noProof="0">
                <a:ln>
                  <a:noFill/>
                </a:ln>
                <a:solidFill>
                  <a:schemeClr val="bg1"/>
                </a:solidFill>
                <a:effectLst/>
                <a:uLnTx/>
                <a:uFillTx/>
                <a:latin typeface="FrutigerNext LT Regular"/>
                <a:ea typeface="华文细黑" panose="02010600040101010101" pitchFamily="2" charset="-122"/>
                <a:cs typeface="+mn-cs"/>
              </a:rPr>
              <a:t>Arial</a:t>
            </a:r>
            <a:endPar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53" name="标题占位符 6"/>
          <p:cNvSpPr>
            <a:spLocks noGrp="1"/>
          </p:cNvSpPr>
          <p:nvPr>
            <p:ph type="title"/>
          </p:nvPr>
        </p:nvSpPr>
        <p:spPr>
          <a:xfrm>
            <a:off x="762000" y="381000"/>
            <a:ext cx="7696200" cy="533400"/>
          </a:xfrm>
          <a:prstGeom prst="rect">
            <a:avLst/>
          </a:prstGeom>
          <a:noFill/>
          <a:ln w="9525">
            <a:noFill/>
          </a:ln>
        </p:spPr>
        <p:txBody>
          <a:bodyPr anchor="ctr" anchorCtr="0"/>
          <a:lstStyle/>
          <a:p>
            <a:pPr lvl="0"/>
            <a:r>
              <a:rPr lang="zh-CN" altLang="en-US" dirty="0"/>
              <a:t>单击此处编辑母版标题样式</a:t>
            </a:r>
          </a:p>
        </p:txBody>
      </p:sp>
      <p:sp>
        <p:nvSpPr>
          <p:cNvPr id="2054" name="Rectangle 62"/>
          <p:cNvSpPr>
            <a:spLocks noChangeArrowheads="1"/>
          </p:cNvSpPr>
          <p:nvPr/>
        </p:nvSpPr>
        <p:spPr bwMode="auto">
          <a:xfrm>
            <a:off x="9199563" y="1905000"/>
            <a:ext cx="1468438" cy="2005013"/>
          </a:xfrm>
          <a:prstGeom prst="rect">
            <a:avLst/>
          </a:prstGeom>
          <a:noFill/>
          <a:ln>
            <a:noFill/>
          </a:ln>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2055" name="Picture 6"/>
          <p:cNvPicPr>
            <a:picLocks noChangeAspect="1"/>
          </p:cNvPicPr>
          <p:nvPr/>
        </p:nvPicPr>
        <p:blipFill>
          <a:blip r:embed="rId17"/>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sldNum="0" hdr="0" ftr="0" dt="0"/>
  <p:txStyles>
    <p:title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Font typeface="Arial" panose="020B0604020202020204" pitchFamily="34" charset="0"/>
        <a:buChar char="–"/>
        <a:defRPr sz="12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12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12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1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074" name="文本占位符 2"/>
          <p:cNvSpPr>
            <a:spLocks noGrp="1"/>
          </p:cNvSpPr>
          <p:nvPr>
            <p:ph type="body" idx="1"/>
          </p:nvPr>
        </p:nvSpPr>
        <p:spPr>
          <a:xfrm>
            <a:off x="457200" y="2590800"/>
            <a:ext cx="7086600" cy="35353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灯片编号占位符 5"/>
          <p:cNvSpPr>
            <a:spLocks noGrp="1"/>
          </p:cNvSpPr>
          <p:nvPr>
            <p:ph type="sldNum" sz="quarter" idx="4"/>
          </p:nvPr>
        </p:nvSpPr>
        <p:spPr>
          <a:xfrm>
            <a:off x="1600200" y="6416675"/>
            <a:ext cx="2133600" cy="365125"/>
          </a:xfrm>
          <a:prstGeom prst="rect">
            <a:avLst/>
          </a:prstGeom>
        </p:spPr>
        <p:txBody>
          <a:bodyPr vert="horz" wrap="square" lIns="91440" tIns="45720" rIns="91440" bIns="45720" numCol="1" anchor="ctr" anchorCtr="0" compatLnSpc="1"/>
          <a:lstStyle>
            <a:lvl1pPr>
              <a:defRPr sz="1100">
                <a:solidFill>
                  <a:srgbClr val="898989"/>
                </a:solidFill>
              </a:defRPr>
            </a:lvl1pPr>
          </a:lstStyle>
          <a:p>
            <a:pPr lvl="0">
              <a:buNone/>
            </a:pPr>
            <a:r>
              <a:rPr lang="en-US" altLang="zh-CN" dirty="0">
                <a:latin typeface="Arial" panose="020B0604020202020204" pitchFamily="34" charset="0"/>
                <a:cs typeface="Arial" panose="020B0604020202020204" pitchFamily="34" charset="0"/>
              </a:rPr>
              <a:t>Page</a:t>
            </a:r>
            <a:fld id="{9A0DB2DC-4C9A-4742-B13C-FB6460FD3503}" type="slidenum">
              <a:rPr lang="zh-CN" altLang="en-US" sz="1100" dirty="0">
                <a:solidFill>
                  <a:srgbClr val="898989"/>
                </a:solidFill>
                <a:latin typeface="Arial" panose="020B0604020202020204" pitchFamily="34" charset="0"/>
                <a:cs typeface="Arial" panose="020B0604020202020204" pitchFamily="34" charset="0"/>
              </a:rPr>
              <a:t>‹#›</a:t>
            </a:fld>
            <a:endParaRPr lang="zh-CN" altLang="en-US" sz="1100" dirty="0">
              <a:solidFill>
                <a:srgbClr val="898989"/>
              </a:solidFill>
              <a:latin typeface="Arial" panose="020B0604020202020204" pitchFamily="34" charset="0"/>
              <a:ea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098" name="Rectangle 22"/>
          <p:cNvSpPr>
            <a:spLocks noChangeArrowheads="1"/>
          </p:cNvSpPr>
          <p:nvPr/>
        </p:nvSpPr>
        <p:spPr bwMode="auto">
          <a:xfrm>
            <a:off x="-2438400" y="865188"/>
            <a:ext cx="2420938" cy="5307013"/>
          </a:xfrm>
          <a:prstGeom prst="rect">
            <a:avLst/>
          </a:prstGeom>
          <a:noFill/>
          <a:ln>
            <a:noFill/>
          </a:ln>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封面：</a:t>
            </a:r>
            <a:endPar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封面图片可以更换</a:t>
            </a:r>
            <a:endPar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主副标题右对齐，行距不可变</a:t>
            </a:r>
            <a:endPar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中文主标题</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微软雅黑 </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32-35pt</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R226 G0 B0</a:t>
            </a: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中文副标题</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a:t>
            </a: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微软雅黑</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18-22pt  </a:t>
            </a:r>
            <a:endPar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颜色</a:t>
            </a:r>
            <a:r>
              <a:rPr kumimoji="0" lang="en-US" altLang="zh-CN" sz="1100" b="0" i="0" u="none" strike="noStrike" kern="1200" cap="none" spc="0" normalizeH="0" baseline="0" noProof="0">
                <a:ln>
                  <a:noFill/>
                </a:ln>
                <a:solidFill>
                  <a:schemeClr val="bg1"/>
                </a:solidFill>
                <a:effectLst/>
                <a:uLnTx/>
                <a:uFillTx/>
                <a:latin typeface="Arial" panose="020B0604020202020204" pitchFamily="34" charset="0"/>
                <a:ea typeface="华文细黑" panose="02010600040101010101" pitchFamily="2" charset="-122"/>
                <a:cs typeface="+mn-cs"/>
              </a:rPr>
              <a:t>: R64 G64 B64</a:t>
            </a: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r>
              <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 </a:t>
            </a: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99" name="Rectangle 62"/>
          <p:cNvSpPr>
            <a:spLocks noChangeArrowheads="1"/>
          </p:cNvSpPr>
          <p:nvPr/>
        </p:nvSpPr>
        <p:spPr bwMode="auto">
          <a:xfrm>
            <a:off x="9199563" y="1905000"/>
            <a:ext cx="1468438" cy="2005013"/>
          </a:xfrm>
          <a:prstGeom prst="rect">
            <a:avLst/>
          </a:prstGeom>
          <a:noFill/>
          <a:ln>
            <a:noFill/>
          </a:ln>
        </p:spPr>
        <p:txBody>
          <a:bodyPr lIns="80109" tIns="40056" rIns="80109" bIns="40056"/>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配色参考方案：</a:t>
            </a:r>
          </a:p>
          <a:p>
            <a:pPr marL="0" marR="0" lvl="0" indent="0" algn="l" defTabSz="802005" rtl="0" eaLnBrk="0" fontAlgn="base" latinLnBrk="0" hangingPunct="0">
              <a:lnSpc>
                <a:spcPct val="120000"/>
              </a:lnSpc>
              <a:spcBef>
                <a:spcPct val="0"/>
              </a:spcBef>
              <a:spcAft>
                <a:spcPct val="0"/>
              </a:spcAft>
              <a:buClr>
                <a:schemeClr val="bg2"/>
              </a:buClr>
              <a:buSzPct val="60000"/>
              <a:buFont typeface="Wingdings" panose="05000000000000000000" pitchFamily="2" charset="2"/>
              <a:buNone/>
              <a:defRPr/>
            </a:pP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建议同一页面内不超过三种颜色，以下是</a:t>
            </a:r>
            <a:r>
              <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10</a:t>
            </a:r>
            <a:r>
              <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组配色方案，同一页面内只选择一组使用。（仅供参考）</a:t>
            </a: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None/>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en-US" altLang="zh-CN"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802005" rtl="0" eaLnBrk="0" fontAlgn="base" latinLnBrk="0" hangingPunct="0">
              <a:lnSpc>
                <a:spcPct val="125000"/>
              </a:lnSpc>
              <a:spcBef>
                <a:spcPct val="0"/>
              </a:spcBef>
              <a:spcAft>
                <a:spcPct val="0"/>
              </a:spcAft>
              <a:buClr>
                <a:schemeClr val="bg2"/>
              </a:buClr>
              <a:buSzPct val="60000"/>
              <a:buFont typeface="Wingdings" panose="05000000000000000000" pitchFamily="2" charset="2"/>
              <a:buChar char="l"/>
              <a:defRPr/>
            </a:pPr>
            <a:endParaRPr kumimoji="0" lang="zh-CN" altLang="en-US" sz="11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pic>
        <p:nvPicPr>
          <p:cNvPr id="4100" name="Picture 6"/>
          <p:cNvPicPr>
            <a:picLocks noChangeAspect="1"/>
          </p:cNvPicPr>
          <p:nvPr/>
        </p:nvPicPr>
        <p:blipFill>
          <a:blip r:embed="rId4"/>
          <a:stretch>
            <a:fillRect/>
          </a:stretch>
        </p:blipFill>
        <p:spPr>
          <a:xfrm>
            <a:off x="9296400" y="3275013"/>
            <a:ext cx="1162050" cy="35829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8" r:id="rId1"/>
    <p:sldLayoutId id="2147483669" r:id="rId2"/>
  </p:sldLayoutIdLst>
  <p:hf sldNum="0" hdr="0" ftr="0" dt="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defRPr>
      </a:lvl2pPr>
      <a:lvl3pPr algn="l" rtl="0" eaLnBrk="0" fontAlgn="base" hangingPunct="0">
        <a:spcBef>
          <a:spcPct val="0"/>
        </a:spcBef>
        <a:spcAft>
          <a:spcPct val="0"/>
        </a:spcAft>
        <a:defRPr sz="2400">
          <a:solidFill>
            <a:schemeClr val="tx2"/>
          </a:solidFill>
          <a:latin typeface="Arial" panose="020B0604020202020204" pitchFamily="34" charset="0"/>
        </a:defRPr>
      </a:lvl3pPr>
      <a:lvl4pPr algn="l" rtl="0" eaLnBrk="0" fontAlgn="base" hangingPunct="0">
        <a:spcBef>
          <a:spcPct val="0"/>
        </a:spcBef>
        <a:spcAft>
          <a:spcPct val="0"/>
        </a:spcAft>
        <a:defRPr sz="2400">
          <a:solidFill>
            <a:schemeClr val="tx2"/>
          </a:solidFill>
          <a:latin typeface="Arial" panose="020B0604020202020204" pitchFamily="34" charset="0"/>
        </a:defRPr>
      </a:lvl4pPr>
      <a:lvl5pPr algn="l" rtl="0" eaLnBrk="0" fontAlgn="base" hangingPunct="0">
        <a:spcBef>
          <a:spcPct val="0"/>
        </a:spcBef>
        <a:spcAft>
          <a:spcPct val="0"/>
        </a:spcAft>
        <a:defRPr sz="2400">
          <a:solidFill>
            <a:schemeClr val="tx2"/>
          </a:solidFill>
          <a:latin typeface="Arial" panose="020B0604020202020204" pitchFamily="34" charset="0"/>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baike.baidu.com/view/1027381.ht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12.jpeg"/><Relationship Id="rId4" Type="http://schemas.openxmlformats.org/officeDocument/2006/relationships/hyperlink" Target="http://upload.wikimedia.org/wikipedia/en/b/be/Intel_PRO-1000_GT_PCI_NIC.jp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5.xml"/><Relationship Id="rId5" Type="http://schemas.openxmlformats.org/officeDocument/2006/relationships/image" Target="../media/image5.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hyperlink" Target="http://zh.wikipedia.org/wiki/&#231;&#189;&#145;&#231;&#187;&#156;&#229;&#141;&#143;&#232;&#174;&#174;" TargetMode="External"/><Relationship Id="rId13" Type="http://schemas.openxmlformats.org/officeDocument/2006/relationships/image" Target="../media/image7.png"/><Relationship Id="rId3" Type="http://schemas.openxmlformats.org/officeDocument/2006/relationships/hyperlink" Target="http://zh.wikipedia.org/wiki/&#232;&#174;&#161;&#231;&#174;&#151;&#230;&#156;&#186;" TargetMode="External"/><Relationship Id="rId7" Type="http://schemas.openxmlformats.org/officeDocument/2006/relationships/hyperlink" Target="http://zh.wikipedia.org/wiki/OSI&#230;&#168;&#161;&#229;&#158;&#139;" TargetMode="External"/><Relationship Id="rId12"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zh.wikipedia.org/wiki/IEEE_802.3" TargetMode="External"/><Relationship Id="rId11" Type="http://schemas.openxmlformats.org/officeDocument/2006/relationships/hyperlink" Target="http://zh.wikipedia.org/w/index.php?title=ARCNET&amp;action=edit&amp;redlink=1" TargetMode="External"/><Relationship Id="rId5" Type="http://schemas.openxmlformats.org/officeDocument/2006/relationships/hyperlink" Target="http://zh.wikipedia.org/wiki/IEEE" TargetMode="External"/><Relationship Id="rId10" Type="http://schemas.openxmlformats.org/officeDocument/2006/relationships/hyperlink" Target="http://zh.wikipedia.org/wiki/FDDI" TargetMode="External"/><Relationship Id="rId4" Type="http://schemas.openxmlformats.org/officeDocument/2006/relationships/hyperlink" Target="http://zh.wikipedia.org/wiki/&#229;&#177;&#128;&#229;&#159;&#159;&#231;&#189;&#145;" TargetMode="External"/><Relationship Id="rId9" Type="http://schemas.openxmlformats.org/officeDocument/2006/relationships/hyperlink" Target="http://zh.wikipedia.org/wiki/&#228;&#187;&#164;&#231;&#137;&#140;&#231;&#142;&#175;&#231;&#189;&#14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hyperlink" Target="http://upload.wikimedia.org/wikipedia/commons/9/9e/Network_card.jpg"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hyperlink" Target="http://upload.wikimedia.org/wikipedia/commons/7/77/3Com_3c905-tx_NIC.jpg"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4"/>
          <p:cNvSpPr txBox="1"/>
          <p:nvPr/>
        </p:nvSpPr>
        <p:spPr>
          <a:xfrm>
            <a:off x="1600200" y="1974850"/>
            <a:ext cx="5667375" cy="1000125"/>
          </a:xfrm>
          <a:prstGeom prst="rect">
            <a:avLst/>
          </a:prstGeom>
          <a:noFill/>
          <a:ln w="9525">
            <a:noFill/>
          </a:ln>
        </p:spPr>
        <p:txBody>
          <a:bodyPr anchor="ctr" anchorCtr="0">
            <a:scene3d>
              <a:camera prst="orthographicFront"/>
              <a:lightRig rig="threePt" dir="t"/>
            </a:scene3d>
          </a:bodyPr>
          <a:lstStyle/>
          <a:p>
            <a:pPr algn="r">
              <a:buNone/>
            </a:pPr>
            <a:r>
              <a:rPr lang="zh-CN" altLang="en-US"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新员工以太网及</a:t>
            </a:r>
            <a:r>
              <a:rPr lang="en-US" altLang="zh-CN"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TCP/IP</a:t>
            </a:r>
            <a:r>
              <a:rPr lang="zh-CN" altLang="en-US"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培训</a:t>
            </a:r>
            <a:endParaRPr lang="en-US" altLang="zh-CN"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r">
              <a:buNone/>
            </a:pPr>
            <a:r>
              <a:rPr lang="en-US" altLang="zh-CN"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Part1</a:t>
            </a:r>
            <a:r>
              <a:rPr lang="zh-CN" altLang="en-US" sz="24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：以太网基础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84213" y="1143000"/>
            <a:ext cx="3530600" cy="5562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千兆以太网</a:t>
            </a:r>
            <a:endParaRPr kumimoji="0" lang="en-US" altLang="zh-CN" sz="24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24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(802.3ab/802.3z)</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继承了传统以太技术价格便宜的优点。 千兆技术仍然是以太技术，它采用了与</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10M</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以太网相同的帧格式、帧结构、网络协议、全</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半双工工作方式、</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hlinkClick r:id="rId3" action="ppaction://hlinkfile"/>
              </a:rPr>
              <a:t>流控</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模式以及布线系统。</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802.3z</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制定了光纤和短程铜线连接方案的标准。</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802.3ab</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制定了五类双绞线上较长距离连接方案的标准。</a:t>
            </a:r>
          </a:p>
        </p:txBody>
      </p:sp>
      <p:pic>
        <p:nvPicPr>
          <p:cNvPr id="17411" name="Picture 5" descr="File:Intel PRO-1000 GT PCI NIC.jpg">
            <a:hlinkClick r:id="rId4"/>
          </p:cNvPr>
          <p:cNvPicPr>
            <a:picLocks noChangeAspect="1"/>
          </p:cNvPicPr>
          <p:nvPr/>
        </p:nvPicPr>
        <p:blipFill>
          <a:blip r:embed="rId5"/>
          <a:stretch>
            <a:fillRect/>
          </a:stretch>
        </p:blipFill>
        <p:spPr>
          <a:xfrm>
            <a:off x="4143375" y="1071563"/>
            <a:ext cx="4802188" cy="4333875"/>
          </a:xfrm>
          <a:prstGeom prst="rect">
            <a:avLst/>
          </a:prstGeom>
          <a:noFill/>
          <a:ln w="9525">
            <a:noFill/>
          </a:ln>
        </p:spPr>
      </p:pic>
      <p:sp>
        <p:nvSpPr>
          <p:cNvPr id="17412"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—1. </a:t>
            </a:r>
            <a:r>
              <a:rPr lang="zh-CN" altLang="en-US" dirty="0"/>
              <a:t>以太网概述</a:t>
            </a:r>
          </a:p>
        </p:txBody>
      </p:sp>
      <p:pic>
        <p:nvPicPr>
          <p:cNvPr id="17413" name="Picture 5" descr="C:\Documents and Settings\Administrator\My Documents\Tencent Files\517623394\FileRecv\锐捷ppt元素修改11.01.18\小红条.png"/>
          <p:cNvPicPr>
            <a:picLocks noChangeAspect="1"/>
          </p:cNvPicPr>
          <p:nvPr/>
        </p:nvPicPr>
        <p:blipFill>
          <a:blip r:embed="rId6"/>
          <a:stretch>
            <a:fillRect/>
          </a:stretch>
        </p:blipFill>
        <p:spPr>
          <a:xfrm>
            <a:off x="381000" y="207963"/>
            <a:ext cx="125413" cy="401637"/>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339" name="内容占位符 2"/>
          <p:cNvSpPr>
            <a:spLocks noGrp="1"/>
          </p:cNvSpPr>
          <p:nvPr>
            <p:ph idx="1"/>
          </p:nvPr>
        </p:nvSpPr>
        <p:spPr>
          <a:xfrm>
            <a:off x="684213" y="1428750"/>
            <a:ext cx="7788275" cy="45005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万兆以太网，</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802.3ae</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万兆以太网规范包含在 </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IEEE 802.3 </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标准的补充标准 </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IEEE 802.3ae </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中，它扩展了 </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IEEE 802.3 </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协议和 </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MAC </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规范使其支持 </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10Gb/s </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的传输速率。除此之外，通过 </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WAN </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界面子层</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(WIS</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WAN interface </a:t>
            </a:r>
            <a:r>
              <a:rPr kumimoji="0" lang="en-US" altLang="zh-CN" sz="2000" b="0" i="0" u="none" strike="noStrike" kern="0" cap="none" spc="0" normalizeH="0" baseline="0" noProof="0" dirty="0" err="1">
                <a:ln>
                  <a:noFill/>
                </a:ln>
                <a:solidFill>
                  <a:srgbClr val="595959"/>
                </a:solidFill>
                <a:effectLst/>
                <a:uLnTx/>
                <a:uFillTx/>
                <a:latin typeface="微软雅黑" panose="020B0503020204020204" pitchFamily="34" charset="-122"/>
                <a:ea typeface="微软雅黑" panose="020B0503020204020204" pitchFamily="34" charset="-122"/>
                <a:cs typeface="+mn-cs"/>
              </a:rPr>
              <a:t>sublayer</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10</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千兆位以太网也能被调整为较低的传输速率。</a:t>
            </a:r>
            <a:endPar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40G</a:t>
            </a: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以太网，</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802.3ba</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802.3ba</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标准解决了数据中心、运营商网络和其他流量密集高性能计算环境中数量越来越多的应用的宽带需求。而数据中心内部虚拟化和虚拟机数量的繁衍，以及融合网络业务、视频点播和社交网络等的需求也是推动制订该标准的幕后力量。</a:t>
            </a:r>
            <a:endPar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br>
              <a:rPr kumimoji="0" lang="en-US" altLang="zh-CN" sz="32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br>
            <a:endParaRPr kumimoji="0" lang="en-US" altLang="zh-CN" sz="32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8435"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—1. </a:t>
            </a:r>
            <a:r>
              <a:rPr lang="zh-CN" altLang="en-US" dirty="0"/>
              <a:t>以太网概述</a:t>
            </a:r>
          </a:p>
        </p:txBody>
      </p:sp>
      <p:pic>
        <p:nvPicPr>
          <p:cNvPr id="18436" name="Picture 5" descr="C:\Documents and Settings\Administrator\My Documents\Tencent Files\517623394\FileRecv\锐捷ppt元素修改11.01.18\小红条.png"/>
          <p:cNvPicPr>
            <a:picLocks noChangeAspect="1"/>
          </p:cNvPicPr>
          <p:nvPr/>
        </p:nvPicPr>
        <p:blipFill>
          <a:blip r:embed="rId2"/>
          <a:stretch>
            <a:fillRect/>
          </a:stretch>
        </p:blipFill>
        <p:spPr>
          <a:xfrm>
            <a:off x="381000" y="207963"/>
            <a:ext cx="125413" cy="401637"/>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9458"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—2.</a:t>
            </a:r>
            <a:r>
              <a:rPr lang="zh-CN" altLang="en-US" dirty="0"/>
              <a:t>半双工、全双工</a:t>
            </a:r>
          </a:p>
        </p:txBody>
      </p:sp>
      <p:pic>
        <p:nvPicPr>
          <p:cNvPr id="19459"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
        <p:nvSpPr>
          <p:cNvPr id="19460" name="矩形 5"/>
          <p:cNvSpPr/>
          <p:nvPr/>
        </p:nvSpPr>
        <p:spPr>
          <a:xfrm>
            <a:off x="442913" y="1066800"/>
            <a:ext cx="8396287" cy="1200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285750" lvl="0" indent="-285750">
              <a:spcBef>
                <a:spcPct val="0"/>
              </a:spcBef>
              <a:buFont typeface="Wingdings" panose="05000000000000000000" pitchFamily="2" charset="2"/>
              <a:buChar char="l"/>
            </a:pPr>
            <a:r>
              <a:rPr lang="zh-CN" altLang="en-US" sz="1800" b="1" dirty="0">
                <a:solidFill>
                  <a:schemeClr val="tx1"/>
                </a:solidFill>
              </a:rPr>
              <a:t>半双工：</a:t>
            </a:r>
            <a:r>
              <a:rPr lang="zh-CN" altLang="en-US" sz="1800" dirty="0">
                <a:solidFill>
                  <a:schemeClr val="tx1"/>
                </a:solidFill>
              </a:rPr>
              <a:t>在早期的以太网中，大多数采用多个站点共享铜缆介质的方案，在同一个时间点只能有一个站点能够发送信息，其他站点须要等待线缆空闲才能发送信息。这种信道控制方式称之为</a:t>
            </a:r>
            <a:r>
              <a:rPr lang="en-US" altLang="zh-CN" sz="1800" dirty="0">
                <a:solidFill>
                  <a:srgbClr val="FF0000"/>
                </a:solidFill>
              </a:rPr>
              <a:t>CSMA/CD</a:t>
            </a:r>
            <a:r>
              <a:rPr lang="zh-CN" altLang="en-US" sz="1800" dirty="0">
                <a:solidFill>
                  <a:schemeClr val="tx1"/>
                </a:solidFill>
              </a:rPr>
              <a:t>。对于一个站点来说，发送和接收不能同时进行，所以这种信道称之为</a:t>
            </a:r>
            <a:r>
              <a:rPr lang="zh-CN" altLang="en-US" sz="1800" dirty="0">
                <a:solidFill>
                  <a:srgbClr val="FF0000"/>
                </a:solidFill>
              </a:rPr>
              <a:t>半双工。</a:t>
            </a:r>
          </a:p>
        </p:txBody>
      </p:sp>
      <p:sp>
        <p:nvSpPr>
          <p:cNvPr id="6" name="矩形 5"/>
          <p:cNvSpPr/>
          <p:nvPr/>
        </p:nvSpPr>
        <p:spPr>
          <a:xfrm>
            <a:off x="1428728" y="4395798"/>
            <a:ext cx="7143800" cy="142876"/>
          </a:xfrm>
          <a:prstGeom prst="rect">
            <a:avLst/>
          </a:prstGeom>
          <a:ln>
            <a:solidFill>
              <a:schemeClr val="tx1"/>
            </a:solidFill>
          </a:ln>
        </p:spPr>
        <p:style>
          <a:lnRef idx="2">
            <a:schemeClr val="accent1">
              <a:shade val="50000"/>
            </a:schemeClr>
          </a:lnRef>
          <a:fillRef idx="1002">
            <a:schemeClr val="l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2214546" y="2895600"/>
            <a:ext cx="1928826" cy="78581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rPr>
              <a:t>A</a:t>
            </a:r>
            <a:endParaRPr kumimoji="0" lang="zh-CN" altLang="en-US"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endParaRPr>
          </a:p>
        </p:txBody>
      </p:sp>
      <p:sp>
        <p:nvSpPr>
          <p:cNvPr id="8" name="矩形 7"/>
          <p:cNvSpPr/>
          <p:nvPr/>
        </p:nvSpPr>
        <p:spPr>
          <a:xfrm>
            <a:off x="5786446" y="2895600"/>
            <a:ext cx="1928826" cy="78581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rPr>
              <a:t>B</a:t>
            </a:r>
            <a:endParaRPr kumimoji="0" lang="zh-CN" altLang="en-US"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endParaRPr>
          </a:p>
        </p:txBody>
      </p:sp>
      <p:sp>
        <p:nvSpPr>
          <p:cNvPr id="9" name="矩形 8"/>
          <p:cNvSpPr/>
          <p:nvPr/>
        </p:nvSpPr>
        <p:spPr>
          <a:xfrm>
            <a:off x="4071934" y="5253054"/>
            <a:ext cx="1928826" cy="78581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rPr>
              <a:t>C</a:t>
            </a:r>
            <a:endParaRPr kumimoji="0" lang="zh-CN" altLang="en-US"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endParaRPr>
          </a:p>
        </p:txBody>
      </p:sp>
      <p:cxnSp>
        <p:nvCxnSpPr>
          <p:cNvPr id="10" name="直接箭头连接符 9"/>
          <p:cNvCxnSpPr/>
          <p:nvPr/>
        </p:nvCxnSpPr>
        <p:spPr>
          <a:xfrm rot="5400000">
            <a:off x="2928144" y="4039394"/>
            <a:ext cx="714375" cy="1588"/>
          </a:xfrm>
          <a:prstGeom prst="straightConnector1">
            <a:avLst/>
          </a:prstGeom>
          <a:ln>
            <a:solidFill>
              <a:srgbClr val="0070C0"/>
            </a:solidFill>
            <a:tailEnd type="arrow"/>
          </a:ln>
        </p:spPr>
        <p:style>
          <a:lnRef idx="2">
            <a:schemeClr val="accent2"/>
          </a:lnRef>
          <a:fillRef idx="0">
            <a:schemeClr val="accent2"/>
          </a:fillRef>
          <a:effectRef idx="1">
            <a:schemeClr val="accent2"/>
          </a:effectRef>
          <a:fontRef idx="minor">
            <a:schemeClr val="tx1"/>
          </a:fontRef>
        </p:style>
      </p:cxnSp>
      <p:cxnSp>
        <p:nvCxnSpPr>
          <p:cNvPr id="11" name="直接箭头连接符 10"/>
          <p:cNvCxnSpPr/>
          <p:nvPr/>
        </p:nvCxnSpPr>
        <p:spPr>
          <a:xfrm rot="5400000">
            <a:off x="6358731" y="4037806"/>
            <a:ext cx="714375" cy="158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直接箭头连接符 11"/>
          <p:cNvCxnSpPr/>
          <p:nvPr/>
        </p:nvCxnSpPr>
        <p:spPr>
          <a:xfrm rot="16200000" flipV="1">
            <a:off x="4644231" y="4895056"/>
            <a:ext cx="714375" cy="158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 name="笑脸 12"/>
          <p:cNvSpPr/>
          <p:nvPr/>
        </p:nvSpPr>
        <p:spPr>
          <a:xfrm>
            <a:off x="3143250" y="3824288"/>
            <a:ext cx="285750" cy="285750"/>
          </a:xfrm>
          <a:prstGeom prst="smileyFace">
            <a:avLst>
              <a:gd name="adj" fmla="val 46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笑脸 13"/>
          <p:cNvSpPr/>
          <p:nvPr/>
        </p:nvSpPr>
        <p:spPr>
          <a:xfrm>
            <a:off x="6572250" y="3824288"/>
            <a:ext cx="285750" cy="285750"/>
          </a:xfrm>
          <a:prstGeom prst="smileyFace">
            <a:avLst>
              <a:gd name="adj" fmla="val -46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笑脸 14"/>
          <p:cNvSpPr/>
          <p:nvPr/>
        </p:nvSpPr>
        <p:spPr>
          <a:xfrm>
            <a:off x="4857750" y="4752975"/>
            <a:ext cx="285750" cy="285750"/>
          </a:xfrm>
          <a:prstGeom prst="smileyFace">
            <a:avLst>
              <a:gd name="adj" fmla="val -46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0482"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—2.</a:t>
            </a:r>
            <a:r>
              <a:rPr lang="zh-CN" altLang="en-US" dirty="0"/>
              <a:t>半双工、全双工</a:t>
            </a:r>
          </a:p>
        </p:txBody>
      </p:sp>
      <p:pic>
        <p:nvPicPr>
          <p:cNvPr id="20483"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
        <p:nvSpPr>
          <p:cNvPr id="20484" name="矩形 5"/>
          <p:cNvSpPr/>
          <p:nvPr/>
        </p:nvSpPr>
        <p:spPr>
          <a:xfrm>
            <a:off x="434975" y="1017588"/>
            <a:ext cx="8394700" cy="6477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285750" lvl="0" indent="-285750">
              <a:spcBef>
                <a:spcPct val="0"/>
              </a:spcBef>
              <a:buFont typeface="Wingdings" panose="05000000000000000000" pitchFamily="2" charset="2"/>
              <a:buChar char="l"/>
            </a:pPr>
            <a:r>
              <a:rPr lang="zh-CN" altLang="en-US" sz="1800" b="1" dirty="0">
                <a:solidFill>
                  <a:schemeClr val="tx1"/>
                </a:solidFill>
              </a:rPr>
              <a:t>全双工：</a:t>
            </a:r>
            <a:r>
              <a:rPr lang="zh-CN" altLang="en-US" sz="1800" dirty="0">
                <a:solidFill>
                  <a:schemeClr val="tx1"/>
                </a:solidFill>
              </a:rPr>
              <a:t>除开各个站点共享介质的方案外，站点之间还可以采用点到点的</a:t>
            </a:r>
            <a:r>
              <a:rPr lang="zh-CN" altLang="en-US" sz="1800" b="1" dirty="0">
                <a:solidFill>
                  <a:srgbClr val="FF0000"/>
                </a:solidFill>
              </a:rPr>
              <a:t>全双工</a:t>
            </a:r>
            <a:r>
              <a:rPr lang="zh-CN" altLang="en-US" sz="1800" dirty="0">
                <a:solidFill>
                  <a:schemeClr val="tx1"/>
                </a:solidFill>
              </a:rPr>
              <a:t>连接，也即两个站点之间接收和发送可以同时进行。</a:t>
            </a:r>
          </a:p>
        </p:txBody>
      </p:sp>
      <p:sp>
        <p:nvSpPr>
          <p:cNvPr id="25" name="矩形 24"/>
          <p:cNvSpPr/>
          <p:nvPr/>
        </p:nvSpPr>
        <p:spPr>
          <a:xfrm>
            <a:off x="1357299" y="2070837"/>
            <a:ext cx="1928826" cy="157163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rPr>
              <a:t>A</a:t>
            </a:r>
            <a:endParaRPr kumimoji="0" lang="zh-CN" altLang="en-US"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endParaRPr>
          </a:p>
        </p:txBody>
      </p:sp>
      <p:sp>
        <p:nvSpPr>
          <p:cNvPr id="26" name="矩形 25"/>
          <p:cNvSpPr/>
          <p:nvPr/>
        </p:nvSpPr>
        <p:spPr>
          <a:xfrm>
            <a:off x="5786455" y="1999399"/>
            <a:ext cx="1928826" cy="164307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rPr>
              <a:t>B</a:t>
            </a:r>
            <a:endParaRPr kumimoji="0" lang="zh-CN" altLang="en-US"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endParaRPr>
          </a:p>
        </p:txBody>
      </p:sp>
      <p:sp>
        <p:nvSpPr>
          <p:cNvPr id="28" name="矩形 27"/>
          <p:cNvSpPr/>
          <p:nvPr/>
        </p:nvSpPr>
        <p:spPr>
          <a:xfrm>
            <a:off x="3286125" y="2713779"/>
            <a:ext cx="2500330" cy="285752"/>
          </a:xfrm>
          <a:prstGeom prst="rect">
            <a:avLst/>
          </a:prstGeom>
          <a:ln>
            <a:solidFill>
              <a:schemeClr val="tx1"/>
            </a:solidFill>
          </a:ln>
        </p:spPr>
        <p:style>
          <a:lnRef idx="2">
            <a:schemeClr val="accent1">
              <a:shade val="50000"/>
            </a:schemeClr>
          </a:lnRef>
          <a:fillRef idx="1003">
            <a:schemeClr val="l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a:off x="3286125" y="2427288"/>
            <a:ext cx="142875" cy="928688"/>
          </a:xfrm>
          <a:prstGeom prst="rect">
            <a:avLst/>
          </a:prstGeom>
          <a:solidFill>
            <a:srgbClr val="000099"/>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29"/>
          <p:cNvSpPr/>
          <p:nvPr/>
        </p:nvSpPr>
        <p:spPr>
          <a:xfrm>
            <a:off x="5643563" y="2427288"/>
            <a:ext cx="142875" cy="928688"/>
          </a:xfrm>
          <a:prstGeom prst="rect">
            <a:avLst/>
          </a:prstGeom>
          <a:solidFill>
            <a:srgbClr val="000099"/>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31" name="直接箭头连接符 30"/>
          <p:cNvCxnSpPr/>
          <p:nvPr/>
        </p:nvCxnSpPr>
        <p:spPr>
          <a:xfrm>
            <a:off x="3643313" y="2498725"/>
            <a:ext cx="185737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3643313" y="3213100"/>
            <a:ext cx="185737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笑脸 32"/>
          <p:cNvSpPr/>
          <p:nvPr/>
        </p:nvSpPr>
        <p:spPr>
          <a:xfrm>
            <a:off x="4357688" y="3070225"/>
            <a:ext cx="285750" cy="285750"/>
          </a:xfrm>
          <a:prstGeom prst="smileyFace">
            <a:avLst>
              <a:gd name="adj" fmla="val 46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495" name="矩形 5"/>
          <p:cNvSpPr/>
          <p:nvPr/>
        </p:nvSpPr>
        <p:spPr>
          <a:xfrm>
            <a:off x="660400" y="3997325"/>
            <a:ext cx="8394700" cy="9223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285750" lvl="0" indent="-285750">
              <a:spcBef>
                <a:spcPct val="0"/>
              </a:spcBef>
              <a:buFont typeface="Wingdings" panose="05000000000000000000" pitchFamily="2" charset="2"/>
              <a:buChar char="l"/>
            </a:pPr>
            <a:r>
              <a:rPr lang="zh-CN" altLang="en-US" sz="1800" b="1" dirty="0">
                <a:solidFill>
                  <a:srgbClr val="000000"/>
                </a:solidFill>
              </a:rPr>
              <a:t>单工方式：</a:t>
            </a:r>
            <a:r>
              <a:rPr lang="zh-CN" altLang="en-US" sz="1800" dirty="0">
                <a:solidFill>
                  <a:srgbClr val="000000"/>
                </a:solidFill>
              </a:rPr>
              <a:t>除了全双工和半双工之外，早期还有一种最简单的一种通信方式：单工方式。在这种方式下，系统只能单向传送数据，也就是说，系统一端作为发送端，另一端作为接收端。</a:t>
            </a:r>
            <a:endParaRPr lang="en-US" altLang="zh-CN" sz="1800" dirty="0">
              <a:solidFill>
                <a:srgbClr val="000000"/>
              </a:solidFill>
            </a:endParaRPr>
          </a:p>
        </p:txBody>
      </p:sp>
      <p:sp>
        <p:nvSpPr>
          <p:cNvPr id="35" name="矩形 34"/>
          <p:cNvSpPr/>
          <p:nvPr/>
        </p:nvSpPr>
        <p:spPr>
          <a:xfrm>
            <a:off x="1357309" y="5190530"/>
            <a:ext cx="1928826" cy="100012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rPr>
              <a:t>A</a:t>
            </a:r>
            <a:endParaRPr kumimoji="0" lang="zh-CN" altLang="en-US"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endParaRPr>
          </a:p>
        </p:txBody>
      </p:sp>
      <p:sp>
        <p:nvSpPr>
          <p:cNvPr id="36" name="矩形 35"/>
          <p:cNvSpPr/>
          <p:nvPr/>
        </p:nvSpPr>
        <p:spPr>
          <a:xfrm>
            <a:off x="5786465" y="5119092"/>
            <a:ext cx="1928826" cy="100013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rPr>
              <a:t>B</a:t>
            </a:r>
            <a:endParaRPr kumimoji="0" lang="zh-CN" altLang="en-US" sz="1800" b="0" i="0" u="none" strike="noStrike" kern="1200" cap="none" spc="0" normalizeH="0" baseline="0" noProof="0" dirty="0">
              <a:ln>
                <a:solidFill>
                  <a:sysClr val="windowText" lastClr="000000"/>
                </a:solidFill>
              </a:ln>
              <a:solidFill>
                <a:srgbClr val="000000"/>
              </a:solidFill>
              <a:effectLst/>
              <a:uLnTx/>
              <a:uFillTx/>
              <a:latin typeface="+mn-lt"/>
              <a:ea typeface="+mn-ea"/>
              <a:cs typeface="+mn-cs"/>
            </a:endParaRPr>
          </a:p>
        </p:txBody>
      </p:sp>
      <p:sp>
        <p:nvSpPr>
          <p:cNvPr id="38" name="矩形 37"/>
          <p:cNvSpPr/>
          <p:nvPr/>
        </p:nvSpPr>
        <p:spPr>
          <a:xfrm>
            <a:off x="3312320" y="5476282"/>
            <a:ext cx="2500330" cy="285752"/>
          </a:xfrm>
          <a:prstGeom prst="rect">
            <a:avLst/>
          </a:prstGeom>
          <a:ln>
            <a:solidFill>
              <a:schemeClr val="tx1"/>
            </a:solidFill>
          </a:ln>
        </p:spPr>
        <p:style>
          <a:lnRef idx="2">
            <a:schemeClr val="accent1">
              <a:shade val="50000"/>
            </a:schemeClr>
          </a:lnRef>
          <a:fillRef idx="1003">
            <a:schemeClr val="l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a:off x="3276600" y="5191125"/>
            <a:ext cx="142875" cy="928688"/>
          </a:xfrm>
          <a:prstGeom prst="rect">
            <a:avLst/>
          </a:prstGeom>
          <a:solidFill>
            <a:srgbClr val="000099"/>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矩形 39"/>
          <p:cNvSpPr/>
          <p:nvPr/>
        </p:nvSpPr>
        <p:spPr>
          <a:xfrm>
            <a:off x="5638800" y="5119688"/>
            <a:ext cx="142875" cy="928688"/>
          </a:xfrm>
          <a:prstGeom prst="rect">
            <a:avLst/>
          </a:prstGeom>
          <a:solidFill>
            <a:srgbClr val="000099"/>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1" name="直接箭头连接符 40"/>
          <p:cNvCxnSpPr/>
          <p:nvPr/>
        </p:nvCxnSpPr>
        <p:spPr>
          <a:xfrm>
            <a:off x="3633788" y="5334000"/>
            <a:ext cx="185737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3689350" y="5988050"/>
            <a:ext cx="185737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笑脸 42"/>
          <p:cNvSpPr/>
          <p:nvPr/>
        </p:nvSpPr>
        <p:spPr>
          <a:xfrm>
            <a:off x="4357688" y="5846763"/>
            <a:ext cx="285750" cy="285750"/>
          </a:xfrm>
          <a:prstGeom prst="smileyFace">
            <a:avLst>
              <a:gd name="adj" fmla="val 46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乘号 1"/>
          <p:cNvSpPr/>
          <p:nvPr/>
        </p:nvSpPr>
        <p:spPr bwMode="auto">
          <a:xfrm>
            <a:off x="4198938" y="5095875"/>
            <a:ext cx="603250" cy="514350"/>
          </a:xfrm>
          <a:prstGeom prst="mathMultiply">
            <a:avLst/>
          </a:prstGeom>
          <a:solidFill>
            <a:srgbClr val="E20000"/>
          </a:solidFill>
          <a:ln w="9525" cap="flat" cmpd="sng" algn="ctr">
            <a:solidFill>
              <a:schemeClr val="tx1"/>
            </a:soli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4" name="笑脸 43"/>
          <p:cNvSpPr/>
          <p:nvPr/>
        </p:nvSpPr>
        <p:spPr>
          <a:xfrm>
            <a:off x="4779963" y="5210175"/>
            <a:ext cx="285750" cy="285750"/>
          </a:xfrm>
          <a:prstGeom prst="smileyFace">
            <a:avLst>
              <a:gd name="adj" fmla="val -46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笑脸 26"/>
          <p:cNvSpPr/>
          <p:nvPr/>
        </p:nvSpPr>
        <p:spPr>
          <a:xfrm>
            <a:off x="4357688" y="2355850"/>
            <a:ext cx="285750" cy="285750"/>
          </a:xfrm>
          <a:prstGeom prst="smileyFace">
            <a:avLst>
              <a:gd name="adj" fmla="val 465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1506" name="组合 61"/>
          <p:cNvGrpSpPr/>
          <p:nvPr/>
        </p:nvGrpSpPr>
        <p:grpSpPr>
          <a:xfrm>
            <a:off x="331788" y="914400"/>
            <a:ext cx="8812212" cy="5219700"/>
            <a:chOff x="332580" y="645879"/>
            <a:chExt cx="8811420" cy="5204059"/>
          </a:xfrm>
        </p:grpSpPr>
        <p:sp>
          <p:nvSpPr>
            <p:cNvPr id="21509" name="Rectangle 15"/>
            <p:cNvSpPr/>
            <p:nvPr/>
          </p:nvSpPr>
          <p:spPr>
            <a:xfrm>
              <a:off x="4059695" y="4825904"/>
              <a:ext cx="1255599" cy="422592"/>
            </a:xfrm>
            <a:prstGeom prst="rect">
              <a:avLst/>
            </a:prstGeom>
            <a:gradFill rotWithShape="1">
              <a:gsLst>
                <a:gs pos="0">
                  <a:srgbClr val="FFFFFF"/>
                </a:gs>
                <a:gs pos="100000">
                  <a:srgbClr val="A6A6A6"/>
                </a:gs>
              </a:gsLst>
              <a:lin ang="5400000"/>
              <a:tileRect/>
            </a:gradFill>
            <a:ln w="9525" cap="flat" cmpd="sng">
              <a:solidFill>
                <a:srgbClr val="7F7F7F"/>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21510" name="Rectangle 15"/>
            <p:cNvSpPr/>
            <p:nvPr/>
          </p:nvSpPr>
          <p:spPr>
            <a:xfrm>
              <a:off x="4056520" y="4245037"/>
              <a:ext cx="1255599" cy="422593"/>
            </a:xfrm>
            <a:prstGeom prst="rect">
              <a:avLst/>
            </a:prstGeom>
            <a:gradFill rotWithShape="1">
              <a:gsLst>
                <a:gs pos="0">
                  <a:srgbClr val="FFFFFF"/>
                </a:gs>
                <a:gs pos="100000">
                  <a:srgbClr val="A6A6A6"/>
                </a:gs>
              </a:gsLst>
              <a:lin ang="5400000"/>
              <a:tileRect/>
            </a:gradFill>
            <a:ln w="9525" cap="flat" cmpd="sng">
              <a:solidFill>
                <a:srgbClr val="7F7F7F"/>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7" name="Rectangle 6"/>
            <p:cNvSpPr>
              <a:spLocks noChangeArrowheads="1"/>
            </p:cNvSpPr>
            <p:nvPr/>
          </p:nvSpPr>
          <p:spPr bwMode="auto">
            <a:xfrm>
              <a:off x="332580" y="645879"/>
              <a:ext cx="8811420" cy="522519"/>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p>
              <a:pPr marL="0" marR="0" lvl="0" indent="0" algn="l" defTabSz="802005" rtl="0" eaLnBrk="1" fontAlgn="auto" latinLnBrk="0" hangingPunct="1">
                <a:lnSpc>
                  <a:spcPct val="100000"/>
                </a:lnSpc>
                <a:spcBef>
                  <a:spcPct val="20000"/>
                </a:spcBef>
                <a:spcAft>
                  <a:spcPts val="0"/>
                </a:spcAft>
                <a:buClrTx/>
                <a:buSzTx/>
                <a:buFontTx/>
                <a:buNone/>
                <a:defRPr/>
              </a:pPr>
              <a:r>
                <a:rPr kumimoji="0" lang="zh-CN" altLang="en-US"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rPr>
                <a:t>以太网是一种共享介质的局域网技术，多个站点链接到同一个共享介质上，同一时间只能有一个站点发送数据，这种链路连接着多个终端，就是多路访问。</a:t>
              </a:r>
              <a:endParaRPr kumimoji="0" lang="da-DK" sz="16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1514" name="Group 45"/>
            <p:cNvGrpSpPr/>
            <p:nvPr/>
          </p:nvGrpSpPr>
          <p:grpSpPr>
            <a:xfrm>
              <a:off x="3671888" y="1436688"/>
              <a:ext cx="1643062" cy="650875"/>
              <a:chOff x="3758406" y="693034"/>
              <a:chExt cx="1642593" cy="650875"/>
            </a:xfrm>
          </p:grpSpPr>
          <p:sp>
            <p:nvSpPr>
              <p:cNvPr id="21569" name="Rectangle 4"/>
              <p:cNvSpPr/>
              <p:nvPr/>
            </p:nvSpPr>
            <p:spPr>
              <a:xfrm>
                <a:off x="3758406" y="693034"/>
                <a:ext cx="1642593" cy="631825"/>
              </a:xfrm>
              <a:prstGeom prst="rect">
                <a:avLst/>
              </a:prstGeom>
              <a:gradFill rotWithShape="1">
                <a:gsLst>
                  <a:gs pos="0">
                    <a:srgbClr val="74F4FF"/>
                  </a:gs>
                  <a:gs pos="100000">
                    <a:srgbClr val="208ECD"/>
                  </a:gs>
                </a:gsLst>
                <a:lin ang="5400000" scaled="1"/>
                <a:tileRect/>
              </a:gradFill>
              <a:ln w="9525" cap="flat" cmpd="sng">
                <a:solidFill>
                  <a:srgbClr val="208ECD"/>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u="sng" dirty="0">
                  <a:solidFill>
                    <a:srgbClr val="FFFFFF"/>
                  </a:solidFill>
                  <a:latin typeface="Calibri" panose="020F0502020204030204" pitchFamily="34" charset="0"/>
                  <a:ea typeface="宋体" panose="02010600030101010101" pitchFamily="2" charset="-122"/>
                </a:endParaRPr>
              </a:p>
            </p:txBody>
          </p:sp>
          <p:sp>
            <p:nvSpPr>
              <p:cNvPr id="14" name="Rectangle 4"/>
              <p:cNvSpPr>
                <a:spLocks noChangeArrowheads="1"/>
              </p:cNvSpPr>
              <p:nvPr/>
            </p:nvSpPr>
            <p:spPr bwMode="auto">
              <a:xfrm>
                <a:off x="3777941" y="712589"/>
                <a:ext cx="1613881" cy="631515"/>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ln>
              <a:effectLst>
                <a:outerShdw dist="23000" dir="5400000" rotWithShape="0">
                  <a:srgbClr val="808080">
                    <a:alpha val="34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grpSp>
        <p:sp>
          <p:nvSpPr>
            <p:cNvPr id="21515" name="Rectangle 7"/>
            <p:cNvSpPr/>
            <p:nvPr/>
          </p:nvSpPr>
          <p:spPr>
            <a:xfrm>
              <a:off x="5767691" y="2682870"/>
              <a:ext cx="1846096" cy="539715"/>
            </a:xfrm>
            <a:prstGeom prst="rect">
              <a:avLst/>
            </a:prstGeom>
            <a:gradFill rotWithShape="1">
              <a:gsLst>
                <a:gs pos="0">
                  <a:srgbClr val="F2F2F2"/>
                </a:gs>
                <a:gs pos="100000">
                  <a:srgbClr val="A6A6A6"/>
                </a:gs>
              </a:gsLst>
              <a:lin ang="5400000"/>
              <a:tileRect/>
            </a:gradFill>
            <a:ln w="9525" cap="flat" cmpd="sng">
              <a:solidFill>
                <a:srgbClr val="595959"/>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16" name="TextBox 15"/>
            <p:cNvSpPr txBox="1">
              <a:spLocks noChangeArrowheads="1"/>
            </p:cNvSpPr>
            <p:nvPr/>
          </p:nvSpPr>
          <p:spPr bwMode="auto">
            <a:xfrm>
              <a:off x="3759684" y="1570201"/>
              <a:ext cx="1487354" cy="338707"/>
            </a:xfrm>
            <a:prstGeom prst="rect">
              <a:avLst/>
            </a:prstGeom>
            <a:noFill/>
            <a:ln w="9525">
              <a:noFill/>
              <a:miter lim="800000"/>
            </a:ln>
          </p:spPr>
          <p:txBody>
            <a:bodyPr>
              <a:spAutoFit/>
            </a:bodyPr>
            <a:lstStyle/>
            <a:p>
              <a:pPr marR="0" algn="ctr" defTabSz="914400" eaLnBrk="1" hangingPunct="1">
                <a:buClrTx/>
                <a:buSzTx/>
                <a:buFontTx/>
                <a:buNone/>
                <a:defRPr/>
              </a:pPr>
              <a:r>
                <a:rPr kumimoji="0" lang="zh-CN" altLang="en-US" sz="1600" b="1" kern="1200" cap="none" spc="0" normalizeH="0" baseline="0" noProof="0" dirty="0">
                  <a:latin typeface="+mn-ea"/>
                  <a:ea typeface="+mn-ea"/>
                  <a:cs typeface="+mn-cs"/>
                </a:rPr>
                <a:t>多路访问协议</a:t>
              </a:r>
              <a:endParaRPr kumimoji="0" lang="en-US" sz="1600" b="1" kern="1200" cap="none" spc="0" normalizeH="0" baseline="0" noProof="0" dirty="0">
                <a:latin typeface="+mn-ea"/>
                <a:ea typeface="+mn-ea"/>
                <a:cs typeface="+mn-cs"/>
              </a:endParaRPr>
            </a:p>
          </p:txBody>
        </p:sp>
        <p:cxnSp>
          <p:nvCxnSpPr>
            <p:cNvPr id="17" name="Straight Connector 10"/>
            <p:cNvCxnSpPr>
              <a:cxnSpLocks noChangeShapeType="1"/>
            </p:cNvCxnSpPr>
            <p:nvPr/>
          </p:nvCxnSpPr>
          <p:spPr bwMode="auto">
            <a:xfrm rot="10800000" flipH="1">
              <a:off x="2204074" y="2396393"/>
              <a:ext cx="4571589" cy="1583"/>
            </a:xfrm>
            <a:prstGeom prst="line">
              <a:avLst/>
            </a:prstGeom>
            <a:noFill/>
            <a:ln w="19050">
              <a:solidFill>
                <a:srgbClr val="404040"/>
              </a:solidFill>
              <a:round/>
            </a:ln>
            <a:effectLst>
              <a:outerShdw blurRad="63500" dist="20000" dir="5400000" rotWithShape="0">
                <a:srgbClr val="000000">
                  <a:alpha val="37999"/>
                </a:srgbClr>
              </a:outerShdw>
            </a:effectLst>
          </p:spPr>
        </p:cxnSp>
        <p:cxnSp>
          <p:nvCxnSpPr>
            <p:cNvPr id="21" name="Straight Arrow Connector 11"/>
            <p:cNvCxnSpPr>
              <a:cxnSpLocks noChangeShapeType="1"/>
            </p:cNvCxnSpPr>
            <p:nvPr/>
          </p:nvCxnSpPr>
          <p:spPr bwMode="auto">
            <a:xfrm rot="5400000" flipV="1">
              <a:off x="2090922" y="2496892"/>
              <a:ext cx="235829" cy="317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cxnSp>
          <p:nvCxnSpPr>
            <p:cNvPr id="22" name="Straight Arrow Connector 12"/>
            <p:cNvCxnSpPr>
              <a:cxnSpLocks noChangeShapeType="1"/>
            </p:cNvCxnSpPr>
            <p:nvPr/>
          </p:nvCxnSpPr>
          <p:spPr bwMode="auto">
            <a:xfrm rot="5400000" flipV="1">
              <a:off x="4386240" y="2496892"/>
              <a:ext cx="235829" cy="317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cxnSp>
          <p:nvCxnSpPr>
            <p:cNvPr id="23" name="Straight Arrow Connector 13"/>
            <p:cNvCxnSpPr>
              <a:cxnSpLocks noChangeShapeType="1"/>
            </p:cNvCxnSpPr>
            <p:nvPr/>
          </p:nvCxnSpPr>
          <p:spPr bwMode="auto">
            <a:xfrm rot="5400000" flipV="1">
              <a:off x="6659336" y="2496892"/>
              <a:ext cx="235829" cy="317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cxnSp>
          <p:nvCxnSpPr>
            <p:cNvPr id="24" name="Straight Connector 14"/>
            <p:cNvCxnSpPr>
              <a:cxnSpLocks noChangeShapeType="1"/>
            </p:cNvCxnSpPr>
            <p:nvPr/>
          </p:nvCxnSpPr>
          <p:spPr bwMode="auto">
            <a:xfrm rot="5400000" flipH="1" flipV="1">
              <a:off x="510463" y="4522015"/>
              <a:ext cx="2245913" cy="1588"/>
            </a:xfrm>
            <a:prstGeom prst="line">
              <a:avLst/>
            </a:prstGeom>
            <a:noFill/>
            <a:ln w="19050">
              <a:solidFill>
                <a:srgbClr val="404040"/>
              </a:solidFill>
              <a:round/>
            </a:ln>
            <a:effectLst>
              <a:outerShdw blurRad="63500" dist="20000" dir="5400000" rotWithShape="0">
                <a:srgbClr val="000000">
                  <a:alpha val="37999"/>
                </a:srgbClr>
              </a:outerShdw>
            </a:effectLst>
          </p:spPr>
        </p:cxnSp>
        <p:cxnSp>
          <p:nvCxnSpPr>
            <p:cNvPr id="25" name="Straight Arrow Connector 15"/>
            <p:cNvCxnSpPr>
              <a:cxnSpLocks noChangeShapeType="1"/>
            </p:cNvCxnSpPr>
            <p:nvPr/>
          </p:nvCxnSpPr>
          <p:spPr bwMode="auto">
            <a:xfrm rot="21600000" flipV="1">
              <a:off x="1632625" y="3836689"/>
              <a:ext cx="234929" cy="316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grpSp>
          <p:nvGrpSpPr>
            <p:cNvPr id="21523" name="Group 54"/>
            <p:cNvGrpSpPr/>
            <p:nvPr/>
          </p:nvGrpSpPr>
          <p:grpSpPr>
            <a:xfrm>
              <a:off x="1466850" y="2692400"/>
              <a:ext cx="1846263" cy="874713"/>
              <a:chOff x="1552575" y="1949450"/>
              <a:chExt cx="1846263" cy="874713"/>
            </a:xfrm>
          </p:grpSpPr>
          <p:sp>
            <p:nvSpPr>
              <p:cNvPr id="21565" name="Rectangle 5"/>
              <p:cNvSpPr/>
              <p:nvPr/>
            </p:nvSpPr>
            <p:spPr>
              <a:xfrm>
                <a:off x="1553265" y="1949416"/>
                <a:ext cx="1846097" cy="539715"/>
              </a:xfrm>
              <a:prstGeom prst="rect">
                <a:avLst/>
              </a:prstGeom>
              <a:gradFill rotWithShape="1">
                <a:gsLst>
                  <a:gs pos="0">
                    <a:srgbClr val="F2F2F2"/>
                  </a:gs>
                  <a:gs pos="100000">
                    <a:srgbClr val="A6A6A6"/>
                  </a:gs>
                </a:gsLst>
                <a:lin ang="5400000"/>
                <a:tileRect/>
              </a:gradFill>
              <a:ln w="9525" cap="flat" cmpd="sng">
                <a:solidFill>
                  <a:srgbClr val="7F7F7F"/>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31" name="Rectangle 27"/>
              <p:cNvSpPr>
                <a:spLocks noChangeArrowheads="1"/>
              </p:cNvSpPr>
              <p:nvPr/>
            </p:nvSpPr>
            <p:spPr bwMode="auto">
              <a:xfrm>
                <a:off x="1577076" y="1966826"/>
                <a:ext cx="1795301" cy="857847"/>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ln>
              <a:effectLst>
                <a:outerShdw dist="23000" dir="5400000" rotWithShape="0">
                  <a:srgbClr val="808080">
                    <a:alpha val="34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grpSp>
        <p:grpSp>
          <p:nvGrpSpPr>
            <p:cNvPr id="21524" name="Group 48"/>
            <p:cNvGrpSpPr/>
            <p:nvPr/>
          </p:nvGrpSpPr>
          <p:grpSpPr>
            <a:xfrm>
              <a:off x="3616325" y="2692400"/>
              <a:ext cx="1847850" cy="540000"/>
              <a:chOff x="3702050" y="1949450"/>
              <a:chExt cx="1847850" cy="1055688"/>
            </a:xfrm>
          </p:grpSpPr>
          <p:sp>
            <p:nvSpPr>
              <p:cNvPr id="21561" name="Rectangle 6"/>
              <p:cNvSpPr/>
              <p:nvPr/>
            </p:nvSpPr>
            <p:spPr>
              <a:xfrm>
                <a:off x="3702050" y="1949450"/>
                <a:ext cx="1847850" cy="1055688"/>
              </a:xfrm>
              <a:prstGeom prst="rect">
                <a:avLst/>
              </a:prstGeom>
              <a:gradFill rotWithShape="1">
                <a:gsLst>
                  <a:gs pos="0">
                    <a:srgbClr val="74F4FF"/>
                  </a:gs>
                  <a:gs pos="100000">
                    <a:srgbClr val="208ECD"/>
                  </a:gs>
                </a:gsLst>
                <a:lin ang="5400000" scaled="1"/>
                <a:tileRect/>
              </a:gradFill>
              <a:ln w="9525" cap="flat" cmpd="sng">
                <a:solidFill>
                  <a:srgbClr val="208ECD"/>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u="sng" dirty="0">
                  <a:solidFill>
                    <a:srgbClr val="FFFFFF"/>
                  </a:solidFill>
                  <a:latin typeface="Calibri" panose="020F0502020204030204" pitchFamily="34" charset="0"/>
                  <a:ea typeface="宋体" panose="02010600030101010101" pitchFamily="2" charset="-122"/>
                </a:endParaRPr>
              </a:p>
            </p:txBody>
          </p:sp>
          <p:sp>
            <p:nvSpPr>
              <p:cNvPr id="34" name="Rectangle 29"/>
              <p:cNvSpPr>
                <a:spLocks noChangeArrowheads="1"/>
              </p:cNvSpPr>
              <p:nvPr/>
            </p:nvSpPr>
            <p:spPr bwMode="auto">
              <a:xfrm>
                <a:off x="3724770" y="1967949"/>
                <a:ext cx="1796889" cy="857100"/>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ln>
              <a:effectLst>
                <a:outerShdw dist="23000" dir="5400000" rotWithShape="0">
                  <a:srgbClr val="808080">
                    <a:alpha val="34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grpSp>
        <p:sp>
          <p:nvSpPr>
            <p:cNvPr id="47" name="Rektangel 33"/>
            <p:cNvSpPr>
              <a:spLocks noChangeArrowheads="1"/>
            </p:cNvSpPr>
            <p:nvPr/>
          </p:nvSpPr>
          <p:spPr bwMode="auto">
            <a:xfrm>
              <a:off x="1473889" y="2755676"/>
              <a:ext cx="1612755" cy="33870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600" b="1" i="0" u="none" strike="noStrike" kern="1200" cap="none" spc="0" normalizeH="0" baseline="0" noProof="1">
                  <a:ln>
                    <a:noFill/>
                  </a:ln>
                  <a:solidFill>
                    <a:srgbClr val="000000"/>
                  </a:solidFill>
                  <a:effectLst/>
                  <a:uLnTx/>
                  <a:uFillTx/>
                  <a:latin typeface="+mn-ea"/>
                  <a:ea typeface="+mn-ea"/>
                  <a:cs typeface="Arial" panose="020B0604020202020204" pitchFamily="34" charset="0"/>
                </a:rPr>
                <a:t>随机接入协议</a:t>
              </a:r>
              <a:endParaRPr kumimoji="0" lang="en-US" sz="1600" b="0"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p:txBody>
        </p:sp>
        <p:sp>
          <p:nvSpPr>
            <p:cNvPr id="48" name="Rektangel 33"/>
            <p:cNvSpPr>
              <a:spLocks noChangeArrowheads="1"/>
            </p:cNvSpPr>
            <p:nvPr/>
          </p:nvSpPr>
          <p:spPr bwMode="auto">
            <a:xfrm>
              <a:off x="3626346" y="2755676"/>
              <a:ext cx="1393700" cy="33870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600" b="1" i="0" u="none" strike="noStrike" kern="1200" cap="none" spc="0" normalizeH="0" baseline="0" noProof="1">
                  <a:ln>
                    <a:noFill/>
                  </a:ln>
                  <a:solidFill>
                    <a:schemeClr val="tx1"/>
                  </a:solidFill>
                  <a:effectLst/>
                  <a:uLnTx/>
                  <a:uFillTx/>
                  <a:latin typeface="+mn-ea"/>
                  <a:ea typeface="+mn-ea"/>
                  <a:cs typeface="Arial" panose="020B0604020202020204" pitchFamily="34" charset="0"/>
                </a:rPr>
                <a:t>轮流协议</a:t>
              </a:r>
              <a:endParaRPr kumimoji="0" lang="en-US" sz="1600" b="0" i="0" u="none" strike="noStrike" kern="1200" cap="none" spc="0" normalizeH="0" baseline="0" noProof="1">
                <a:ln>
                  <a:noFill/>
                </a:ln>
                <a:solidFill>
                  <a:schemeClr val="tx1"/>
                </a:solidFill>
                <a:effectLst/>
                <a:uLnTx/>
                <a:uFillTx/>
                <a:latin typeface="+mn-ea"/>
                <a:ea typeface="+mn-ea"/>
                <a:cs typeface="Arial" panose="020B0604020202020204" pitchFamily="34" charset="0"/>
              </a:endParaRPr>
            </a:p>
          </p:txBody>
        </p:sp>
        <p:grpSp>
          <p:nvGrpSpPr>
            <p:cNvPr id="21527" name="Group 49"/>
            <p:cNvGrpSpPr/>
            <p:nvPr/>
          </p:nvGrpSpPr>
          <p:grpSpPr>
            <a:xfrm>
              <a:off x="5795963" y="2709863"/>
              <a:ext cx="1795462" cy="857250"/>
              <a:chOff x="5881688" y="1966913"/>
              <a:chExt cx="1795462" cy="857250"/>
            </a:xfrm>
          </p:grpSpPr>
          <p:sp>
            <p:nvSpPr>
              <p:cNvPr id="50" name="Rectangle 28"/>
              <p:cNvSpPr>
                <a:spLocks noChangeArrowheads="1"/>
              </p:cNvSpPr>
              <p:nvPr/>
            </p:nvSpPr>
            <p:spPr bwMode="auto">
              <a:xfrm>
                <a:off x="5881989" y="1966826"/>
                <a:ext cx="1795301" cy="857847"/>
              </a:xfrm>
              <a:prstGeom prst="rect">
                <a:avLst/>
              </a:prstGeom>
              <a:gradFill rotWithShape="1">
                <a:gsLst>
                  <a:gs pos="0">
                    <a:srgbClr val="FFFFFF">
                      <a:alpha val="60999"/>
                    </a:srgbClr>
                  </a:gs>
                  <a:gs pos="10001">
                    <a:srgbClr val="FFFFFF">
                      <a:alpha val="54898"/>
                    </a:srgbClr>
                  </a:gs>
                  <a:gs pos="100000">
                    <a:srgbClr val="FFFFFF">
                      <a:alpha val="0"/>
                    </a:srgbClr>
                  </a:gs>
                </a:gsLst>
                <a:lin ang="5400000"/>
              </a:gradFill>
              <a:ln w="9525">
                <a:noFill/>
                <a:miter lim="800000"/>
              </a:ln>
              <a:effectLst>
                <a:outerShdw dist="23000" dir="5400000" rotWithShape="0">
                  <a:srgbClr val="808080">
                    <a:alpha val="34998"/>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51" name="Rektangel 33"/>
              <p:cNvSpPr>
                <a:spLocks noChangeArrowheads="1"/>
              </p:cNvSpPr>
              <p:nvPr/>
            </p:nvSpPr>
            <p:spPr bwMode="auto">
              <a:xfrm>
                <a:off x="5883576" y="2012726"/>
                <a:ext cx="1631804" cy="338707"/>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600" b="1" i="0" u="none" strike="noStrike" kern="1200" cap="none" spc="0" normalizeH="0" baseline="0" noProof="1">
                    <a:ln>
                      <a:noFill/>
                    </a:ln>
                    <a:solidFill>
                      <a:srgbClr val="000000"/>
                    </a:solidFill>
                    <a:effectLst/>
                    <a:uLnTx/>
                    <a:uFillTx/>
                    <a:latin typeface="+mn-ea"/>
                    <a:ea typeface="+mn-ea"/>
                    <a:cs typeface="Arial" panose="020B0604020202020204" pitchFamily="34" charset="0"/>
                  </a:rPr>
                  <a:t>信道划分协议</a:t>
                </a:r>
                <a:endParaRPr kumimoji="0" lang="en-US" sz="1600" b="0"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p:txBody>
          </p:sp>
        </p:grpSp>
        <p:sp>
          <p:nvSpPr>
            <p:cNvPr id="21528" name="Rectangle 15"/>
            <p:cNvSpPr/>
            <p:nvPr/>
          </p:nvSpPr>
          <p:spPr>
            <a:xfrm>
              <a:off x="4059695" y="3632516"/>
              <a:ext cx="1255599" cy="422592"/>
            </a:xfrm>
            <a:prstGeom prst="rect">
              <a:avLst/>
            </a:prstGeom>
            <a:gradFill rotWithShape="1">
              <a:gsLst>
                <a:gs pos="0">
                  <a:srgbClr val="FFFFFF"/>
                </a:gs>
                <a:gs pos="100000">
                  <a:srgbClr val="A6A6A6"/>
                </a:gs>
              </a:gsLst>
              <a:lin ang="5400000"/>
              <a:tileRect/>
            </a:gradFill>
            <a:ln w="9525" cap="flat" cmpd="sng">
              <a:solidFill>
                <a:srgbClr val="7F7F7F"/>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21529" name="Rectangle 24"/>
            <p:cNvSpPr/>
            <p:nvPr/>
          </p:nvSpPr>
          <p:spPr>
            <a:xfrm>
              <a:off x="1867554" y="3632516"/>
              <a:ext cx="1255600" cy="422592"/>
            </a:xfrm>
            <a:prstGeom prst="rect">
              <a:avLst/>
            </a:prstGeom>
            <a:gradFill rotWithShape="1">
              <a:gsLst>
                <a:gs pos="0">
                  <a:srgbClr val="FFFFFF"/>
                </a:gs>
                <a:gs pos="100000">
                  <a:srgbClr val="208ECD"/>
                </a:gs>
              </a:gsLst>
              <a:lin ang="5400000"/>
              <a:tileRect/>
            </a:gradFill>
            <a:ln w="9525" cap="flat" cmpd="sng">
              <a:solidFill>
                <a:srgbClr val="208ECD"/>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21530" name="Rectangle 47"/>
            <p:cNvSpPr/>
            <p:nvPr/>
          </p:nvSpPr>
          <p:spPr>
            <a:xfrm>
              <a:off x="1962226" y="3707770"/>
              <a:ext cx="822173" cy="2616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zh-CN" sz="1100" dirty="0">
                  <a:solidFill>
                    <a:schemeClr val="tx1"/>
                  </a:solidFill>
                  <a:latin typeface="Calibri" panose="020F0502020204030204" pitchFamily="34" charset="0"/>
                  <a:ea typeface="宋体" panose="02010600030101010101" pitchFamily="2" charset="-122"/>
                </a:rPr>
                <a:t>MA</a:t>
              </a:r>
            </a:p>
          </p:txBody>
        </p:sp>
        <p:cxnSp>
          <p:nvCxnSpPr>
            <p:cNvPr id="71" name="Straight Arrow Connector 15"/>
            <p:cNvCxnSpPr>
              <a:cxnSpLocks noChangeShapeType="1"/>
            </p:cNvCxnSpPr>
            <p:nvPr/>
          </p:nvCxnSpPr>
          <p:spPr bwMode="auto">
            <a:xfrm rot="21600000" flipV="1">
              <a:off x="1634213" y="4449211"/>
              <a:ext cx="234929" cy="316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sp>
          <p:nvSpPr>
            <p:cNvPr id="21532" name="Rectangle 24"/>
            <p:cNvSpPr/>
            <p:nvPr/>
          </p:nvSpPr>
          <p:spPr>
            <a:xfrm>
              <a:off x="1869142" y="4235540"/>
              <a:ext cx="1255599" cy="422593"/>
            </a:xfrm>
            <a:prstGeom prst="rect">
              <a:avLst/>
            </a:prstGeom>
            <a:gradFill rotWithShape="1">
              <a:gsLst>
                <a:gs pos="0">
                  <a:srgbClr val="FFFFFF"/>
                </a:gs>
                <a:gs pos="100000">
                  <a:srgbClr val="208ECD"/>
                </a:gs>
              </a:gsLst>
              <a:lin ang="5400000"/>
              <a:tileRect/>
            </a:gradFill>
            <a:ln w="9525" cap="flat" cmpd="sng">
              <a:solidFill>
                <a:srgbClr val="208ECD"/>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21533" name="Rectangle 47"/>
            <p:cNvSpPr/>
            <p:nvPr/>
          </p:nvSpPr>
          <p:spPr>
            <a:xfrm>
              <a:off x="1963815" y="4320544"/>
              <a:ext cx="822173" cy="2616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zh-CN" sz="1100" dirty="0">
                  <a:solidFill>
                    <a:schemeClr val="tx1"/>
                  </a:solidFill>
                  <a:latin typeface="Calibri" panose="020F0502020204030204" pitchFamily="34" charset="0"/>
                  <a:ea typeface="宋体" panose="02010600030101010101" pitchFamily="2" charset="-122"/>
                </a:rPr>
                <a:t>CSMA</a:t>
              </a:r>
            </a:p>
          </p:txBody>
        </p:sp>
        <p:cxnSp>
          <p:nvCxnSpPr>
            <p:cNvPr id="74" name="Straight Arrow Connector 15"/>
            <p:cNvCxnSpPr>
              <a:cxnSpLocks noChangeShapeType="1"/>
            </p:cNvCxnSpPr>
            <p:nvPr/>
          </p:nvCxnSpPr>
          <p:spPr bwMode="auto">
            <a:xfrm rot="21600000" flipV="1">
              <a:off x="1634213" y="5031660"/>
              <a:ext cx="234929" cy="316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sp>
          <p:nvSpPr>
            <p:cNvPr id="21535" name="Rectangle 24"/>
            <p:cNvSpPr/>
            <p:nvPr/>
          </p:nvSpPr>
          <p:spPr>
            <a:xfrm>
              <a:off x="1869142" y="4825904"/>
              <a:ext cx="1255599" cy="422592"/>
            </a:xfrm>
            <a:prstGeom prst="rect">
              <a:avLst/>
            </a:prstGeom>
            <a:gradFill rotWithShape="1">
              <a:gsLst>
                <a:gs pos="0">
                  <a:srgbClr val="FFFFFF"/>
                </a:gs>
                <a:gs pos="100000">
                  <a:srgbClr val="208ECD"/>
                </a:gs>
              </a:gsLst>
              <a:lin ang="5400000"/>
              <a:tileRect/>
            </a:gradFill>
            <a:ln w="9525" cap="flat" cmpd="sng">
              <a:solidFill>
                <a:srgbClr val="208ECD"/>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21536" name="Rectangle 47"/>
            <p:cNvSpPr/>
            <p:nvPr/>
          </p:nvSpPr>
          <p:spPr>
            <a:xfrm>
              <a:off x="1963815" y="4901458"/>
              <a:ext cx="1057349" cy="2616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zh-CN" sz="1100" dirty="0">
                  <a:solidFill>
                    <a:schemeClr val="tx1"/>
                  </a:solidFill>
                  <a:latin typeface="Calibri" panose="020F0502020204030204" pitchFamily="34" charset="0"/>
                  <a:ea typeface="宋体" panose="02010600030101010101" pitchFamily="2" charset="-122"/>
                </a:rPr>
                <a:t>CSMA/CD</a:t>
              </a:r>
            </a:p>
          </p:txBody>
        </p:sp>
        <p:cxnSp>
          <p:nvCxnSpPr>
            <p:cNvPr id="78" name="Straight Arrow Connector 15"/>
            <p:cNvCxnSpPr>
              <a:cxnSpLocks noChangeShapeType="1"/>
            </p:cNvCxnSpPr>
            <p:nvPr/>
          </p:nvCxnSpPr>
          <p:spPr bwMode="auto">
            <a:xfrm rot="21600000" flipV="1">
              <a:off x="1634213" y="5633103"/>
              <a:ext cx="234929" cy="316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sp>
          <p:nvSpPr>
            <p:cNvPr id="21538" name="Rectangle 24"/>
            <p:cNvSpPr/>
            <p:nvPr/>
          </p:nvSpPr>
          <p:spPr>
            <a:xfrm>
              <a:off x="1869142" y="5427346"/>
              <a:ext cx="1255599" cy="422592"/>
            </a:xfrm>
            <a:prstGeom prst="rect">
              <a:avLst/>
            </a:prstGeom>
            <a:gradFill rotWithShape="1">
              <a:gsLst>
                <a:gs pos="0">
                  <a:srgbClr val="FFFFFF"/>
                </a:gs>
                <a:gs pos="100000">
                  <a:srgbClr val="208ECD"/>
                </a:gs>
              </a:gsLst>
              <a:lin ang="5400000"/>
              <a:tileRect/>
            </a:gradFill>
            <a:ln w="9525" cap="flat" cmpd="sng">
              <a:solidFill>
                <a:srgbClr val="208ECD"/>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21539" name="Rectangle 47"/>
            <p:cNvSpPr/>
            <p:nvPr/>
          </p:nvSpPr>
          <p:spPr>
            <a:xfrm>
              <a:off x="1963815" y="5503232"/>
              <a:ext cx="1057349" cy="2616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zh-CN" sz="1100" dirty="0">
                  <a:solidFill>
                    <a:schemeClr val="tx1"/>
                  </a:solidFill>
                  <a:latin typeface="Calibri" panose="020F0502020204030204" pitchFamily="34" charset="0"/>
                  <a:ea typeface="宋体" panose="02010600030101010101" pitchFamily="2" charset="-122"/>
                </a:rPr>
                <a:t>CSMA/CA</a:t>
              </a:r>
            </a:p>
          </p:txBody>
        </p:sp>
        <p:cxnSp>
          <p:nvCxnSpPr>
            <p:cNvPr id="82" name="Straight Connector 14"/>
            <p:cNvCxnSpPr>
              <a:cxnSpLocks noChangeShapeType="1"/>
            </p:cNvCxnSpPr>
            <p:nvPr/>
          </p:nvCxnSpPr>
          <p:spPr bwMode="auto">
            <a:xfrm rot="16200000" flipV="1">
              <a:off x="3007279" y="4217339"/>
              <a:ext cx="1634974" cy="0"/>
            </a:xfrm>
            <a:prstGeom prst="line">
              <a:avLst/>
            </a:prstGeom>
            <a:noFill/>
            <a:ln w="19050">
              <a:solidFill>
                <a:srgbClr val="404040"/>
              </a:solidFill>
              <a:round/>
            </a:ln>
            <a:effectLst>
              <a:outerShdw blurRad="63500" dist="20000" dir="5400000" rotWithShape="0">
                <a:srgbClr val="000000">
                  <a:alpha val="37999"/>
                </a:srgbClr>
              </a:outerShdw>
            </a:effectLst>
          </p:spPr>
        </p:cxnSp>
        <p:cxnSp>
          <p:nvCxnSpPr>
            <p:cNvPr id="83" name="Straight Arrow Connector 15"/>
            <p:cNvCxnSpPr>
              <a:cxnSpLocks noChangeShapeType="1"/>
            </p:cNvCxnSpPr>
            <p:nvPr/>
          </p:nvCxnSpPr>
          <p:spPr bwMode="auto">
            <a:xfrm rot="21600000" flipV="1">
              <a:off x="3823178" y="3836689"/>
              <a:ext cx="234929" cy="316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sp>
          <p:nvSpPr>
            <p:cNvPr id="21542" name="Rectangle 47"/>
            <p:cNvSpPr/>
            <p:nvPr/>
          </p:nvSpPr>
          <p:spPr>
            <a:xfrm>
              <a:off x="4152823" y="3707770"/>
              <a:ext cx="822173" cy="2616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en-US" sz="1100" dirty="0">
                  <a:solidFill>
                    <a:schemeClr val="tx1"/>
                  </a:solidFill>
                  <a:latin typeface="Calibri" panose="020F0502020204030204" pitchFamily="34" charset="0"/>
                  <a:ea typeface="宋体" panose="02010600030101010101" pitchFamily="2" charset="-122"/>
                </a:rPr>
                <a:t>预约</a:t>
              </a:r>
              <a:endParaRPr lang="en-US" altLang="zh-CN" sz="1100" dirty="0">
                <a:solidFill>
                  <a:schemeClr val="tx1"/>
                </a:solidFill>
                <a:latin typeface="Calibri" panose="020F0502020204030204" pitchFamily="34" charset="0"/>
                <a:ea typeface="宋体" panose="02010600030101010101" pitchFamily="2" charset="-122"/>
              </a:endParaRPr>
            </a:p>
          </p:txBody>
        </p:sp>
        <p:cxnSp>
          <p:nvCxnSpPr>
            <p:cNvPr id="86" name="Straight Arrow Connector 15"/>
            <p:cNvCxnSpPr>
              <a:cxnSpLocks noChangeShapeType="1"/>
            </p:cNvCxnSpPr>
            <p:nvPr/>
          </p:nvCxnSpPr>
          <p:spPr bwMode="auto">
            <a:xfrm rot="21600000" flipV="1">
              <a:off x="3824766" y="4449211"/>
              <a:ext cx="234929" cy="316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sp>
          <p:nvSpPr>
            <p:cNvPr id="21544" name="Rectangle 47"/>
            <p:cNvSpPr/>
            <p:nvPr/>
          </p:nvSpPr>
          <p:spPr>
            <a:xfrm>
              <a:off x="4152823" y="4322244"/>
              <a:ext cx="822173" cy="2616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en-US" sz="1100" dirty="0">
                  <a:solidFill>
                    <a:schemeClr val="tx1"/>
                  </a:solidFill>
                  <a:latin typeface="Calibri" panose="020F0502020204030204" pitchFamily="34" charset="0"/>
                  <a:ea typeface="宋体" panose="02010600030101010101" pitchFamily="2" charset="-122"/>
                </a:rPr>
                <a:t>轮询</a:t>
              </a:r>
              <a:endParaRPr lang="en-US" altLang="zh-CN" sz="1100" dirty="0">
                <a:solidFill>
                  <a:schemeClr val="tx1"/>
                </a:solidFill>
                <a:latin typeface="Calibri" panose="020F0502020204030204" pitchFamily="34" charset="0"/>
                <a:ea typeface="宋体" panose="02010600030101010101" pitchFamily="2" charset="-122"/>
              </a:endParaRPr>
            </a:p>
          </p:txBody>
        </p:sp>
        <p:cxnSp>
          <p:nvCxnSpPr>
            <p:cNvPr id="89" name="Straight Arrow Connector 15"/>
            <p:cNvCxnSpPr>
              <a:cxnSpLocks noChangeShapeType="1"/>
            </p:cNvCxnSpPr>
            <p:nvPr/>
          </p:nvCxnSpPr>
          <p:spPr bwMode="auto">
            <a:xfrm rot="21600000" flipV="1">
              <a:off x="3824766" y="5031660"/>
              <a:ext cx="234929" cy="316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sp>
          <p:nvSpPr>
            <p:cNvPr id="21546" name="Rectangle 47"/>
            <p:cNvSpPr/>
            <p:nvPr/>
          </p:nvSpPr>
          <p:spPr>
            <a:xfrm>
              <a:off x="4154412" y="4901458"/>
              <a:ext cx="1057349" cy="2616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en-US" sz="1100" dirty="0">
                  <a:solidFill>
                    <a:schemeClr val="tx1"/>
                  </a:solidFill>
                  <a:latin typeface="Calibri" panose="020F0502020204030204" pitchFamily="34" charset="0"/>
                  <a:ea typeface="宋体" panose="02010600030101010101" pitchFamily="2" charset="-122"/>
                </a:rPr>
                <a:t>令牌传递</a:t>
              </a:r>
              <a:endParaRPr lang="en-US" altLang="zh-CN" sz="1100" dirty="0">
                <a:solidFill>
                  <a:schemeClr val="tx1"/>
                </a:solidFill>
                <a:latin typeface="Calibri" panose="020F0502020204030204" pitchFamily="34" charset="0"/>
                <a:ea typeface="宋体" panose="02010600030101010101" pitchFamily="2" charset="-122"/>
              </a:endParaRPr>
            </a:p>
          </p:txBody>
        </p:sp>
        <p:cxnSp>
          <p:nvCxnSpPr>
            <p:cNvPr id="95" name="Straight Connector 14"/>
            <p:cNvCxnSpPr>
              <a:cxnSpLocks noChangeShapeType="1"/>
            </p:cNvCxnSpPr>
            <p:nvPr/>
          </p:nvCxnSpPr>
          <p:spPr bwMode="auto">
            <a:xfrm rot="5400000" flipH="1" flipV="1">
              <a:off x="5116096" y="4208632"/>
              <a:ext cx="1644470" cy="1588"/>
            </a:xfrm>
            <a:prstGeom prst="line">
              <a:avLst/>
            </a:prstGeom>
            <a:noFill/>
            <a:ln w="19050">
              <a:solidFill>
                <a:srgbClr val="404040"/>
              </a:solidFill>
              <a:round/>
            </a:ln>
            <a:effectLst>
              <a:outerShdw blurRad="63500" dist="20000" dir="5400000" rotWithShape="0">
                <a:srgbClr val="000000">
                  <a:alpha val="37999"/>
                </a:srgbClr>
              </a:outerShdw>
            </a:effectLst>
          </p:spPr>
        </p:cxnSp>
        <p:cxnSp>
          <p:nvCxnSpPr>
            <p:cNvPr id="96" name="Straight Arrow Connector 15"/>
            <p:cNvCxnSpPr>
              <a:cxnSpLocks noChangeShapeType="1"/>
            </p:cNvCxnSpPr>
            <p:nvPr/>
          </p:nvCxnSpPr>
          <p:spPr bwMode="auto">
            <a:xfrm rot="21600000" flipV="1">
              <a:off x="5937538" y="3824027"/>
              <a:ext cx="234929" cy="316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sp>
          <p:nvSpPr>
            <p:cNvPr id="21549" name="Rectangle 24"/>
            <p:cNvSpPr/>
            <p:nvPr/>
          </p:nvSpPr>
          <p:spPr>
            <a:xfrm>
              <a:off x="6172467" y="3619854"/>
              <a:ext cx="1255600" cy="422592"/>
            </a:xfrm>
            <a:prstGeom prst="rect">
              <a:avLst/>
            </a:prstGeom>
            <a:gradFill rotWithShape="1">
              <a:gsLst>
                <a:gs pos="0">
                  <a:srgbClr val="FFFFFF"/>
                </a:gs>
                <a:gs pos="100000">
                  <a:srgbClr val="208ECD"/>
                </a:gs>
              </a:gsLst>
              <a:lin ang="5400000"/>
              <a:tileRect/>
            </a:gradFill>
            <a:ln w="9525" cap="flat" cmpd="sng">
              <a:solidFill>
                <a:srgbClr val="208ECD"/>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21550" name="Rectangle 47"/>
            <p:cNvSpPr/>
            <p:nvPr/>
          </p:nvSpPr>
          <p:spPr>
            <a:xfrm>
              <a:off x="6267373" y="3695180"/>
              <a:ext cx="822173" cy="2616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zh-CN" sz="1100" dirty="0">
                  <a:solidFill>
                    <a:schemeClr val="tx1"/>
                  </a:solidFill>
                  <a:latin typeface="Calibri" panose="020F0502020204030204" pitchFamily="34" charset="0"/>
                  <a:ea typeface="宋体" panose="02010600030101010101" pitchFamily="2" charset="-122"/>
                </a:rPr>
                <a:t>FDMA</a:t>
              </a:r>
            </a:p>
          </p:txBody>
        </p:sp>
        <p:cxnSp>
          <p:nvCxnSpPr>
            <p:cNvPr id="99" name="Straight Arrow Connector 15"/>
            <p:cNvCxnSpPr>
              <a:cxnSpLocks noChangeShapeType="1"/>
            </p:cNvCxnSpPr>
            <p:nvPr/>
          </p:nvCxnSpPr>
          <p:spPr bwMode="auto">
            <a:xfrm rot="21600000" flipV="1">
              <a:off x="5939126" y="4436549"/>
              <a:ext cx="234929" cy="316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sp>
          <p:nvSpPr>
            <p:cNvPr id="21552" name="Rectangle 24"/>
            <p:cNvSpPr/>
            <p:nvPr/>
          </p:nvSpPr>
          <p:spPr>
            <a:xfrm>
              <a:off x="6174055" y="4222878"/>
              <a:ext cx="1255599" cy="422593"/>
            </a:xfrm>
            <a:prstGeom prst="rect">
              <a:avLst/>
            </a:prstGeom>
            <a:gradFill rotWithShape="1">
              <a:gsLst>
                <a:gs pos="0">
                  <a:srgbClr val="FFFFFF"/>
                </a:gs>
                <a:gs pos="100000">
                  <a:srgbClr val="208ECD"/>
                </a:gs>
              </a:gsLst>
              <a:lin ang="5400000"/>
              <a:tileRect/>
            </a:gradFill>
            <a:ln w="9525" cap="flat" cmpd="sng">
              <a:solidFill>
                <a:srgbClr val="208ECD"/>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21553" name="Rectangle 47"/>
            <p:cNvSpPr/>
            <p:nvPr/>
          </p:nvSpPr>
          <p:spPr>
            <a:xfrm>
              <a:off x="6268962" y="4307954"/>
              <a:ext cx="822173" cy="2616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zh-CN" sz="1100" dirty="0">
                  <a:solidFill>
                    <a:schemeClr val="tx1"/>
                  </a:solidFill>
                  <a:latin typeface="Calibri" panose="020F0502020204030204" pitchFamily="34" charset="0"/>
                  <a:ea typeface="宋体" panose="02010600030101010101" pitchFamily="2" charset="-122"/>
                </a:rPr>
                <a:t>CDMA</a:t>
              </a:r>
            </a:p>
          </p:txBody>
        </p:sp>
        <p:cxnSp>
          <p:nvCxnSpPr>
            <p:cNvPr id="102" name="Straight Arrow Connector 15"/>
            <p:cNvCxnSpPr>
              <a:cxnSpLocks noChangeShapeType="1"/>
            </p:cNvCxnSpPr>
            <p:nvPr/>
          </p:nvCxnSpPr>
          <p:spPr bwMode="auto">
            <a:xfrm rot="21600000" flipV="1">
              <a:off x="5939126" y="5018998"/>
              <a:ext cx="234929" cy="3165"/>
            </a:xfrm>
            <a:prstGeom prst="straightConnector1">
              <a:avLst/>
            </a:prstGeom>
            <a:noFill/>
            <a:ln w="15875">
              <a:solidFill>
                <a:srgbClr val="404040"/>
              </a:solidFill>
              <a:round/>
              <a:tailEnd type="arrow" w="med" len="med"/>
            </a:ln>
            <a:effectLst>
              <a:outerShdw blurRad="63500" dist="20000" dir="5400000" rotWithShape="0">
                <a:srgbClr val="000000">
                  <a:alpha val="37999"/>
                </a:srgbClr>
              </a:outerShdw>
            </a:effectLst>
          </p:spPr>
        </p:cxnSp>
        <p:sp>
          <p:nvSpPr>
            <p:cNvPr id="21555" name="Rectangle 24"/>
            <p:cNvSpPr/>
            <p:nvPr/>
          </p:nvSpPr>
          <p:spPr>
            <a:xfrm>
              <a:off x="6174055" y="4813242"/>
              <a:ext cx="1255599" cy="422592"/>
            </a:xfrm>
            <a:prstGeom prst="rect">
              <a:avLst/>
            </a:prstGeom>
            <a:gradFill rotWithShape="1">
              <a:gsLst>
                <a:gs pos="0">
                  <a:srgbClr val="FFFFFF"/>
                </a:gs>
                <a:gs pos="100000">
                  <a:srgbClr val="208ECD"/>
                </a:gs>
              </a:gsLst>
              <a:lin ang="5400000"/>
              <a:tileRect/>
            </a:gradFill>
            <a:ln w="9525" cap="flat" cmpd="sng">
              <a:solidFill>
                <a:srgbClr val="208ECD"/>
              </a:solidFill>
              <a:prstDash val="solid"/>
              <a:miter/>
              <a:headEnd type="none" w="med" len="med"/>
              <a:tailEnd type="none" w="med" len="med"/>
            </a:ln>
            <a:effectLst>
              <a:outerShdw dist="23000" dir="5400000" rotWithShape="0">
                <a:srgbClr val="808080">
                  <a:alpha val="34998"/>
                </a:srgbClr>
              </a:outerShdw>
            </a:effectLst>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en-US" altLang="zh-CN" sz="1800" dirty="0">
                <a:solidFill>
                  <a:srgbClr val="FFFFFF"/>
                </a:solidFill>
                <a:latin typeface="Calibri" panose="020F0502020204030204" pitchFamily="34" charset="0"/>
                <a:ea typeface="MS PGothic" panose="020B0600070205080204" pitchFamily="34" charset="-128"/>
              </a:endParaRPr>
            </a:p>
          </p:txBody>
        </p:sp>
        <p:sp>
          <p:nvSpPr>
            <p:cNvPr id="21556" name="Rectangle 47"/>
            <p:cNvSpPr/>
            <p:nvPr/>
          </p:nvSpPr>
          <p:spPr>
            <a:xfrm>
              <a:off x="6268962" y="4888868"/>
              <a:ext cx="1057349" cy="2616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zh-CN" sz="1100" dirty="0">
                  <a:solidFill>
                    <a:schemeClr val="tx1"/>
                  </a:solidFill>
                  <a:latin typeface="Calibri" panose="020F0502020204030204" pitchFamily="34" charset="0"/>
                  <a:ea typeface="宋体" panose="02010600030101010101" pitchFamily="2" charset="-122"/>
                </a:rPr>
                <a:t>TDMA</a:t>
              </a:r>
            </a:p>
          </p:txBody>
        </p:sp>
      </p:grpSp>
      <p:sp>
        <p:nvSpPr>
          <p:cNvPr id="21507" name="标题 5"/>
          <p:cNvSpPr>
            <a:spLocks noGrp="1"/>
          </p:cNvSpPr>
          <p:nvPr>
            <p:ph type="title"/>
          </p:nvPr>
        </p:nvSpPr>
        <p:spPr>
          <a:xfrm>
            <a:off x="762000" y="381000"/>
            <a:ext cx="7924800" cy="533400"/>
          </a:xfrm>
        </p:spPr>
        <p:txBody>
          <a:bodyPr vert="horz" wrap="square" lIns="91440" tIns="45720" rIns="91440" bIns="45720" anchor="ctr" anchorCtr="0"/>
          <a:lstStyle/>
          <a:p>
            <a:r>
              <a:rPr lang="zh-CN" altLang="en-US" dirty="0"/>
              <a:t>以太网基础</a:t>
            </a:r>
            <a:r>
              <a:rPr lang="en-US" altLang="zh-CN" dirty="0"/>
              <a:t>—3.CSMA/CD</a:t>
            </a:r>
            <a:endParaRPr lang="zh-CN" altLang="en-US" dirty="0"/>
          </a:p>
        </p:txBody>
      </p:sp>
      <p:pic>
        <p:nvPicPr>
          <p:cNvPr id="21508"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533400" y="436563"/>
            <a:ext cx="125413" cy="401637"/>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2530" name="组合 29"/>
          <p:cNvGrpSpPr/>
          <p:nvPr/>
        </p:nvGrpSpPr>
        <p:grpSpPr>
          <a:xfrm>
            <a:off x="614363" y="981075"/>
            <a:ext cx="8281987" cy="5699125"/>
            <a:chOff x="614362" y="980988"/>
            <a:chExt cx="8281988" cy="5698491"/>
          </a:xfrm>
        </p:grpSpPr>
        <p:sp>
          <p:nvSpPr>
            <p:cNvPr id="4" name="Rectangle 3"/>
            <p:cNvSpPr>
              <a:spLocks noChangeArrowheads="1"/>
            </p:cNvSpPr>
            <p:nvPr/>
          </p:nvSpPr>
          <p:spPr bwMode="auto">
            <a:xfrm>
              <a:off x="647699" y="981075"/>
              <a:ext cx="4202973" cy="1543056"/>
            </a:xfrm>
            <a:prstGeom prst="rect">
              <a:avLst/>
            </a:prstGeom>
            <a:gradFill flip="none" rotWithShape="1">
              <a:gsLst>
                <a:gs pos="0">
                  <a:srgbClr val="74F4FF"/>
                </a:gs>
                <a:gs pos="100000">
                  <a:srgbClr val="208ECD"/>
                </a:gs>
              </a:gsLst>
              <a:lin ang="5400000" scaled="1"/>
              <a:tileRect/>
            </a:gradFill>
            <a:ln w="3175">
              <a:solidFill>
                <a:srgbClr val="208ECD"/>
              </a:solidFill>
              <a:round/>
            </a:ln>
            <a:effectLst>
              <a:outerShdw blurRad="50800" dist="38100" dir="2700000" algn="tl" rotWithShape="0">
                <a:prstClr val="black">
                  <a:alpha val="40000"/>
                </a:prstClr>
              </a:outerShdw>
            </a:effectLst>
            <a:scene3d>
              <a:camera prst="orthographicFront"/>
              <a:lightRig rig="threePt" dir="t"/>
            </a:scene3d>
            <a:sp3d prstMaterial="matte">
              <a:extrusionClr>
                <a:srgbClr val="FF9966"/>
              </a:extrusionClr>
            </a:sp3d>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5" name="Rectangle 4"/>
            <p:cNvSpPr>
              <a:spLocks noChangeArrowheads="1"/>
            </p:cNvSpPr>
            <p:nvPr/>
          </p:nvSpPr>
          <p:spPr bwMode="auto">
            <a:xfrm>
              <a:off x="647700" y="2790825"/>
              <a:ext cx="4202972" cy="1743075"/>
            </a:xfrm>
            <a:prstGeom prst="rect">
              <a:avLst/>
            </a:prstGeom>
            <a:gradFill flip="none" rotWithShape="1">
              <a:gsLst>
                <a:gs pos="0">
                  <a:schemeClr val="bg1">
                    <a:lumMod val="85000"/>
                  </a:schemeClr>
                </a:gs>
                <a:gs pos="100000">
                  <a:schemeClr val="tx1">
                    <a:lumMod val="50000"/>
                    <a:lumOff val="50000"/>
                  </a:schemeClr>
                </a:gs>
              </a:gsLst>
              <a:lin ang="5400000" scaled="1"/>
              <a:tileRect/>
            </a:gradFill>
            <a:ln w="3175">
              <a:solidFill>
                <a:schemeClr val="tx1">
                  <a:lumMod val="65000"/>
                  <a:lumOff val="35000"/>
                </a:schemeClr>
              </a:solidFill>
              <a:round/>
            </a:ln>
            <a:effectLst>
              <a:outerShdw blurRad="50800" dist="38100" dir="2700000" algn="tl" rotWithShape="0">
                <a:prstClr val="black">
                  <a:alpha val="40000"/>
                </a:prstClr>
              </a:outerShdw>
            </a:effectLst>
            <a:scene3d>
              <a:camera prst="orthographicFront"/>
              <a:lightRig rig="threePt" dir="t"/>
            </a:scene3d>
            <a:sp3d prstMaterial="matte">
              <a:extrusionClr>
                <a:srgbClr val="FF9966"/>
              </a:extrusionClr>
            </a:sp3d>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grpSp>
          <p:nvGrpSpPr>
            <p:cNvPr id="22539" name="Group 23"/>
            <p:cNvGrpSpPr/>
            <p:nvPr/>
          </p:nvGrpSpPr>
          <p:grpSpPr>
            <a:xfrm>
              <a:off x="5014913" y="2228850"/>
              <a:ext cx="1581150" cy="3282950"/>
              <a:chOff x="2914650" y="2266950"/>
              <a:chExt cx="1581150" cy="3282950"/>
            </a:xfrm>
          </p:grpSpPr>
          <p:grpSp>
            <p:nvGrpSpPr>
              <p:cNvPr id="22553" name="Group 16"/>
              <p:cNvGrpSpPr/>
              <p:nvPr/>
            </p:nvGrpSpPr>
            <p:grpSpPr>
              <a:xfrm rot="-5400000">
                <a:off x="1978025" y="3203575"/>
                <a:ext cx="3282950" cy="1409700"/>
                <a:chOff x="1105371" y="1252536"/>
                <a:chExt cx="7059096" cy="3031154"/>
              </a:xfrm>
            </p:grpSpPr>
            <p:sp>
              <p:nvSpPr>
                <p:cNvPr id="9" name="Opadbuet pil 33"/>
                <p:cNvSpPr/>
                <p:nvPr/>
              </p:nvSpPr>
              <p:spPr bwMode="auto">
                <a:xfrm rot="10800000" flipH="1">
                  <a:off x="4431012" y="1232054"/>
                  <a:ext cx="3819269" cy="1757932"/>
                </a:xfrm>
                <a:prstGeom prst="curvedUpArrow">
                  <a:avLst>
                    <a:gd name="adj1" fmla="val 31097"/>
                    <a:gd name="adj2" fmla="val 50000"/>
                    <a:gd name="adj3" fmla="val 25000"/>
                  </a:avLst>
                </a:prstGeom>
                <a:gradFill flip="none" rotWithShape="1">
                  <a:gsLst>
                    <a:gs pos="11000">
                      <a:schemeClr val="bg1">
                        <a:lumMod val="65000"/>
                      </a:schemeClr>
                    </a:gs>
                    <a:gs pos="48000">
                      <a:schemeClr val="bg1">
                        <a:lumMod val="75000"/>
                      </a:schemeClr>
                    </a:gs>
                    <a:gs pos="100000">
                      <a:schemeClr val="tx1">
                        <a:lumMod val="75000"/>
                        <a:lumOff val="25000"/>
                      </a:schemeClr>
                    </a:gs>
                  </a:gsLst>
                  <a:lin ang="10800000" scaled="1"/>
                  <a:tileRect/>
                </a:gradFill>
                <a:ln w="762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4000" b="0" i="0" u="none" strike="noStrike" kern="1200" cap="none" spc="0" normalizeH="0" baseline="0" noProof="0">
                    <a:ln>
                      <a:noFill/>
                    </a:ln>
                    <a:solidFill>
                      <a:schemeClr val="bg1"/>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10" name="Opadbuet pil 3"/>
                <p:cNvSpPr/>
                <p:nvPr/>
              </p:nvSpPr>
              <p:spPr bwMode="auto">
                <a:xfrm rot="10800000">
                  <a:off x="1106642" y="1255946"/>
                  <a:ext cx="3802204" cy="1734039"/>
                </a:xfrm>
                <a:prstGeom prst="curvedUpArrow">
                  <a:avLst>
                    <a:gd name="adj1" fmla="val 32417"/>
                    <a:gd name="adj2" fmla="val 50000"/>
                    <a:gd name="adj3" fmla="val 25000"/>
                  </a:avLst>
                </a:prstGeom>
                <a:gradFill flip="none" rotWithShape="1">
                  <a:gsLst>
                    <a:gs pos="12000">
                      <a:schemeClr val="bg1">
                        <a:lumMod val="50000"/>
                      </a:schemeClr>
                    </a:gs>
                    <a:gs pos="44000">
                      <a:schemeClr val="bg1">
                        <a:lumMod val="75000"/>
                      </a:schemeClr>
                    </a:gs>
                    <a:gs pos="100000">
                      <a:schemeClr val="tx1">
                        <a:lumMod val="75000"/>
                        <a:lumOff val="25000"/>
                      </a:schemeClr>
                    </a:gs>
                  </a:gsLst>
                  <a:lin ang="10800000" scaled="1"/>
                  <a:tileRect/>
                </a:gradFill>
                <a:ln w="762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4000" b="0" i="0" u="none" strike="noStrike" kern="1200" cap="none" spc="0" normalizeH="0" baseline="0" noProof="0">
                    <a:ln>
                      <a:noFill/>
                    </a:ln>
                    <a:solidFill>
                      <a:schemeClr val="bg1"/>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11" name="Rektangel 76"/>
                <p:cNvSpPr>
                  <a:spLocks noChangeArrowheads="1"/>
                </p:cNvSpPr>
                <p:nvPr/>
              </p:nvSpPr>
              <p:spPr bwMode="auto">
                <a:xfrm>
                  <a:off x="4407120" y="2979748"/>
                  <a:ext cx="563164" cy="1303942"/>
                </a:xfrm>
                <a:prstGeom prst="rect">
                  <a:avLst/>
                </a:prstGeom>
                <a:gradFill rotWithShape="1">
                  <a:gsLst>
                    <a:gs pos="0">
                      <a:schemeClr val="tx1">
                        <a:lumMod val="75000"/>
                        <a:lumOff val="25000"/>
                      </a:schemeClr>
                    </a:gs>
                    <a:gs pos="100000">
                      <a:schemeClr val="tx1">
                        <a:lumMod val="75000"/>
                        <a:lumOff val="25000"/>
                      </a:schemeClr>
                    </a:gs>
                  </a:gsLst>
                  <a:lin ang="5400000" scaled="1"/>
                </a:gradFill>
                <a:ln w="76200">
                  <a:no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4000" b="0" i="0" u="none" strike="noStrike" kern="1200" cap="none" spc="0" normalizeH="0" baseline="0" noProof="0">
                    <a:ln>
                      <a:noFill/>
                    </a:ln>
                    <a:solidFill>
                      <a:schemeClr val="bg1"/>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grpSp>
          <p:sp>
            <p:nvSpPr>
              <p:cNvPr id="12" name="Right Arrow 17"/>
              <p:cNvSpPr>
                <a:spLocks noChangeArrowheads="1"/>
              </p:cNvSpPr>
              <p:nvPr/>
            </p:nvSpPr>
            <p:spPr bwMode="auto">
              <a:xfrm>
                <a:off x="4006850" y="3657219"/>
                <a:ext cx="488950" cy="514293"/>
              </a:xfrm>
              <a:prstGeom prst="rightArrow">
                <a:avLst>
                  <a:gd name="adj1" fmla="val 50000"/>
                  <a:gd name="adj2" fmla="val 58639"/>
                </a:avLst>
              </a:prstGeom>
              <a:gradFill rotWithShape="1">
                <a:gsLst>
                  <a:gs pos="0">
                    <a:schemeClr val="tx1">
                      <a:lumMod val="75000"/>
                      <a:lumOff val="25000"/>
                    </a:schemeClr>
                  </a:gs>
                  <a:gs pos="100000">
                    <a:schemeClr val="bg1">
                      <a:lumMod val="50000"/>
                    </a:schemeClr>
                  </a:gs>
                </a:gsLst>
                <a:lin ang="0" scaled="1"/>
              </a:gradFill>
              <a:ln w="76200">
                <a:noFill/>
                <a:miter lim="800000"/>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4000" b="0" i="0" u="none" strike="noStrike" kern="1200" cap="none" spc="0" normalizeH="0" baseline="0" noProof="0" dirty="0">
                  <a:ln>
                    <a:noFill/>
                  </a:ln>
                  <a:solidFill>
                    <a:schemeClr val="bg1"/>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grpSp>
        <p:sp>
          <p:nvSpPr>
            <p:cNvPr id="11281" name="Rektangel 76"/>
            <p:cNvSpPr>
              <a:spLocks noChangeArrowheads="1"/>
            </p:cNvSpPr>
            <p:nvPr/>
          </p:nvSpPr>
          <p:spPr bwMode="auto">
            <a:xfrm>
              <a:off x="681037" y="2790537"/>
              <a:ext cx="4170363" cy="1539704"/>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1">
                  <a:ln>
                    <a:noFill/>
                  </a:ln>
                  <a:solidFill>
                    <a:srgbClr val="000000"/>
                  </a:solidFill>
                  <a:effectLst/>
                  <a:uLnTx/>
                  <a:uFillTx/>
                  <a:latin typeface="+mn-ea"/>
                  <a:ea typeface="+mn-ea"/>
                  <a:cs typeface="Arial" panose="020B0604020202020204" pitchFamily="34" charset="0"/>
                </a:rPr>
                <a:t>轮流协议</a:t>
              </a:r>
              <a:endParaRPr kumimoji="0" lang="en-US" sz="1400" b="1"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base" latinLnBrk="0" hangingPunct="1">
                <a:lnSpc>
                  <a:spcPct val="100000"/>
                </a:lnSpc>
                <a:spcBef>
                  <a:spcPct val="0"/>
                </a:spcBef>
                <a:spcAft>
                  <a:spcPct val="0"/>
                </a:spcAft>
                <a:buClrTx/>
                <a:buSzTx/>
                <a:buFontTx/>
                <a:buAutoNum type="circleNumDbPlain"/>
                <a:defRPr/>
              </a:pPr>
              <a:r>
                <a:rPr kumimoji="0" lang="zh-CN" altLang="en-US" sz="1000" b="0" i="0" u="none" strike="noStrike" kern="1200" cap="none" spc="0" normalizeH="0" baseline="0" noProof="0" dirty="0">
                  <a:ln>
                    <a:noFill/>
                  </a:ln>
                  <a:solidFill>
                    <a:schemeClr val="tx1"/>
                  </a:solidFill>
                  <a:effectLst/>
                  <a:uLnTx/>
                  <a:uFillTx/>
                  <a:latin typeface="+mn-ea"/>
                  <a:ea typeface="+mn-ea"/>
                  <a:cs typeface="+mn-cs"/>
                </a:rPr>
                <a:t>轮询协议，要求这些节点之一要被指定为主节点。主节点以循环的方式轮询每个节点。轮询协议消除了困扰随机接入协议的碰撞和空时隙，使得轮询取得高得多的效率。但也有缺点，第一个缺点是该协议引入轮询时延，即通知一个节点它可以传输所需的时间。第二个缺点就是主节点有故障，整个信道将变得不可操作。</a:t>
              </a:r>
              <a:endParaRPr kumimoji="0" lang="en-US" altLang="zh-CN" sz="1000" b="0" i="0" u="none" strike="noStrike" kern="1200" cap="none" spc="0" normalizeH="0" baseline="0" noProof="0" dirty="0">
                <a:ln>
                  <a:noFill/>
                </a:ln>
                <a:solidFill>
                  <a:schemeClr val="tx1"/>
                </a:solidFill>
                <a:effectLst/>
                <a:uLnTx/>
                <a:uFillTx/>
                <a:latin typeface="+mn-ea"/>
                <a:ea typeface="+mn-ea"/>
                <a:cs typeface="+mn-cs"/>
              </a:endParaRPr>
            </a:p>
            <a:p>
              <a:pPr marL="228600" marR="0" lvl="0" indent="-228600" algn="l" defTabSz="914400" rtl="0" eaLnBrk="1" fontAlgn="base" latinLnBrk="0" hangingPunct="1">
                <a:lnSpc>
                  <a:spcPct val="100000"/>
                </a:lnSpc>
                <a:spcBef>
                  <a:spcPct val="0"/>
                </a:spcBef>
                <a:spcAft>
                  <a:spcPct val="0"/>
                </a:spcAft>
                <a:buClrTx/>
                <a:buSzTx/>
                <a:buFontTx/>
                <a:buAutoNum type="circleNumDbPlain"/>
                <a:defRPr/>
              </a:pPr>
              <a:r>
                <a:rPr kumimoji="0" lang="zh-CN" altLang="en-US" sz="1000" b="0" i="0" u="none" strike="noStrike" kern="1200" cap="none" spc="0" normalizeH="0" baseline="0" noProof="0" dirty="0">
                  <a:ln>
                    <a:noFill/>
                  </a:ln>
                  <a:solidFill>
                    <a:schemeClr val="tx1"/>
                  </a:solidFill>
                  <a:effectLst/>
                  <a:uLnTx/>
                  <a:uFillTx/>
                  <a:latin typeface="+mn-ea"/>
                  <a:ea typeface="+mn-ea"/>
                  <a:cs typeface="+mn-cs"/>
                </a:rPr>
                <a:t>令牌传递协议，在这个协议中没有主节点。一个小的称为令牌的特殊目的帧在节点之间以某种固定的次序进行交换。</a:t>
              </a:r>
              <a:endParaRPr kumimoji="0" lang="da-DK" sz="1000" b="0" i="0" u="none" strike="noStrike" kern="1200" cap="none" spc="0" normalizeH="0" baseline="0" noProof="0" dirty="0">
                <a:ln>
                  <a:noFill/>
                </a:ln>
                <a:solidFill>
                  <a:srgbClr val="000000"/>
                </a:solidFill>
                <a:effectLst/>
                <a:uLnTx/>
                <a:uFillTx/>
                <a:latin typeface="+mn-ea"/>
                <a:ea typeface="+mn-ea"/>
                <a:cs typeface="+mn-cs"/>
              </a:endParaRPr>
            </a:p>
          </p:txBody>
        </p:sp>
        <p:sp>
          <p:nvSpPr>
            <p:cNvPr id="21" name="Rectangle 20"/>
            <p:cNvSpPr>
              <a:spLocks noChangeArrowheads="1"/>
            </p:cNvSpPr>
            <p:nvPr/>
          </p:nvSpPr>
          <p:spPr bwMode="auto">
            <a:xfrm>
              <a:off x="6715124" y="2406200"/>
              <a:ext cx="2181226" cy="2652023"/>
            </a:xfrm>
            <a:prstGeom prst="rect">
              <a:avLst/>
            </a:prstGeom>
            <a:gradFill flip="none" rotWithShape="1">
              <a:gsLst>
                <a:gs pos="0">
                  <a:srgbClr val="74F4FF"/>
                </a:gs>
                <a:gs pos="100000">
                  <a:srgbClr val="208ECD"/>
                </a:gs>
              </a:gsLst>
              <a:lin ang="5400000" scaled="1"/>
              <a:tileRect/>
            </a:gradFill>
            <a:ln w="9525" algn="ctr">
              <a:solidFill>
                <a:srgbClr val="12557D"/>
              </a:solidFill>
              <a:miter lim="800000"/>
            </a:ln>
            <a:scene3d>
              <a:camera prst="orthographicFront"/>
              <a:lightRig rig="balanced" dir="t"/>
            </a:scene3d>
            <a:sp3d prstMaterial="metal"/>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22" name="Rectangle 21"/>
            <p:cNvSpPr>
              <a:spLocks noChangeArrowheads="1"/>
            </p:cNvSpPr>
            <p:nvPr/>
          </p:nvSpPr>
          <p:spPr bwMode="auto">
            <a:xfrm>
              <a:off x="6886574" y="2524131"/>
              <a:ext cx="1819276" cy="2412273"/>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zh-CN" sz="11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11289" name="Rektangel 23"/>
            <p:cNvSpPr>
              <a:spLocks noChangeArrowheads="1"/>
            </p:cNvSpPr>
            <p:nvPr/>
          </p:nvSpPr>
          <p:spPr bwMode="auto">
            <a:xfrm>
              <a:off x="7000875" y="2790537"/>
              <a:ext cx="1704975" cy="1244462"/>
            </a:xfrm>
            <a:prstGeom prst="rect">
              <a:avLst/>
            </a:prstGeom>
            <a:noFill/>
            <a:ln w="9525">
              <a:noFill/>
              <a:miter lim="800000"/>
            </a:ln>
          </p:spPr>
          <p:txBody>
            <a:bodyPr>
              <a:spAutoFit/>
            </a:body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1">
                  <a:ln>
                    <a:noFill/>
                  </a:ln>
                  <a:solidFill>
                    <a:srgbClr val="151616"/>
                  </a:solidFill>
                  <a:effectLst/>
                  <a:uLnTx/>
                  <a:uFillTx/>
                  <a:latin typeface="+mn-ea"/>
                  <a:ea typeface="+mn-ea"/>
                  <a:cs typeface="Arial" panose="020B0604020202020204" pitchFamily="34" charset="0"/>
                </a:rPr>
                <a:t>以太网采用了：</a:t>
              </a:r>
              <a:endParaRPr kumimoji="0" lang="en-US" altLang="zh-CN" sz="1200" b="0" i="0" u="none" strike="noStrike" kern="1200" cap="none" spc="0" normalizeH="0" baseline="0" noProof="1">
                <a:ln>
                  <a:noFill/>
                </a:ln>
                <a:solidFill>
                  <a:srgbClr val="151616"/>
                </a:solidFill>
                <a:effectLst/>
                <a:uLnTx/>
                <a:uFillTx/>
                <a:latin typeface="+mn-ea"/>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200" b="1" i="0" u="none" strike="noStrike" kern="1200" cap="none" spc="0" normalizeH="0" baseline="0" noProof="1">
                  <a:ln>
                    <a:noFill/>
                  </a:ln>
                  <a:solidFill>
                    <a:srgbClr val="151616"/>
                  </a:solidFill>
                  <a:effectLst/>
                  <a:uLnTx/>
                  <a:uFillTx/>
                  <a:latin typeface="Arial" panose="020B0604020202020204" pitchFamily="34" charset="0"/>
                  <a:ea typeface="+mn-ea"/>
                  <a:cs typeface="Arial" panose="020B0604020202020204" pitchFamily="34" charset="0"/>
                </a:rPr>
                <a:t>CSMA/CD</a:t>
              </a:r>
            </a:p>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000" b="0" i="0" u="none" strike="noStrike" kern="1200" cap="none" spc="0" normalizeH="0" baseline="0" noProof="1">
                  <a:ln>
                    <a:noFill/>
                  </a:ln>
                  <a:solidFill>
                    <a:srgbClr val="151616"/>
                  </a:solidFill>
                  <a:effectLst/>
                  <a:uLnTx/>
                  <a:uFillTx/>
                  <a:latin typeface="Arial" panose="020B0604020202020204" pitchFamily="34" charset="0"/>
                  <a:ea typeface="+mn-ea"/>
                  <a:cs typeface="Arial" panose="020B0604020202020204" pitchFamily="34" charset="0"/>
                </a:rPr>
                <a:t>（</a:t>
              </a:r>
              <a:r>
                <a:rPr kumimoji="0" lang="en-US" altLang="zh-CN" sz="1000" b="0" i="0" u="none" strike="noStrike" kern="1200" cap="none" spc="0" normalizeH="0" baseline="0" noProof="1">
                  <a:ln>
                    <a:noFill/>
                  </a:ln>
                  <a:solidFill>
                    <a:srgbClr val="151616"/>
                  </a:solidFill>
                  <a:effectLst/>
                  <a:uLnTx/>
                  <a:uFillTx/>
                  <a:latin typeface="Arial" panose="020B0604020202020204" pitchFamily="34" charset="0"/>
                  <a:ea typeface="+mn-ea"/>
                  <a:cs typeface="Arial" panose="020B0604020202020204" pitchFamily="34" charset="0"/>
                </a:rPr>
                <a:t>Carrier Sense Multiple Access/Collision Detect</a:t>
              </a:r>
              <a:r>
                <a:rPr kumimoji="0" lang="zh-CN" altLang="en-US" sz="1000" b="0" i="0" u="none" strike="noStrike" kern="1200" cap="none" spc="0" normalizeH="0" baseline="0" noProof="1">
                  <a:ln>
                    <a:noFill/>
                  </a:ln>
                  <a:solidFill>
                    <a:srgbClr val="151616"/>
                  </a:solidFill>
                  <a:effectLst/>
                  <a:uLnTx/>
                  <a:uFillTx/>
                  <a:latin typeface="Arial" panose="020B0604020202020204" pitchFamily="34" charset="0"/>
                  <a:ea typeface="+mn-ea"/>
                  <a:cs typeface="Arial" panose="020B0604020202020204" pitchFamily="34" charset="0"/>
                </a:rPr>
                <a:t>）</a:t>
              </a:r>
              <a:endParaRPr kumimoji="0" lang="en-US" altLang="zh-CN" sz="1000" b="0" i="0" u="none" strike="noStrike" kern="1200" cap="none" spc="0" normalizeH="0" baseline="0" noProof="1">
                <a:ln>
                  <a:noFill/>
                </a:ln>
                <a:solidFill>
                  <a:srgbClr val="151616"/>
                </a:solidFill>
                <a:effectLst/>
                <a:uLnTx/>
                <a:uFillTx/>
                <a:latin typeface="Arial" panose="020B0604020202020204" pitchFamily="34" charset="0"/>
                <a:ea typeface="+mn-ea"/>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200" b="0" i="0" u="none" strike="noStrike" kern="1200" cap="none" spc="0" normalizeH="0" baseline="0" noProof="1">
                  <a:ln>
                    <a:noFill/>
                  </a:ln>
                  <a:solidFill>
                    <a:srgbClr val="151616"/>
                  </a:solidFill>
                  <a:effectLst/>
                  <a:uLnTx/>
                  <a:uFillTx/>
                  <a:latin typeface="+mn-ea"/>
                  <a:ea typeface="+mn-ea"/>
                  <a:cs typeface="Arial" panose="020B0604020202020204" pitchFamily="34" charset="0"/>
                </a:rPr>
                <a:t>即带有冲突检测的载波监听多路访问</a:t>
              </a:r>
              <a:endParaRPr kumimoji="0" lang="en-US" sz="1200" b="0" i="0" u="none" strike="noStrike" kern="1200" cap="none" spc="0" normalizeH="0" baseline="0" noProof="1">
                <a:ln>
                  <a:noFill/>
                </a:ln>
                <a:solidFill>
                  <a:srgbClr val="151616"/>
                </a:solidFill>
                <a:effectLst/>
                <a:uLnTx/>
                <a:uFillTx/>
                <a:latin typeface="+mn-ea"/>
                <a:ea typeface="+mn-ea"/>
                <a:cs typeface="Arial" panose="020B0604020202020204" pitchFamily="34" charset="0"/>
              </a:endParaRPr>
            </a:p>
          </p:txBody>
        </p:sp>
        <p:sp>
          <p:nvSpPr>
            <p:cNvPr id="23" name="Rektangel 76"/>
            <p:cNvSpPr>
              <a:spLocks noChangeArrowheads="1"/>
            </p:cNvSpPr>
            <p:nvPr/>
          </p:nvSpPr>
          <p:spPr bwMode="auto">
            <a:xfrm>
              <a:off x="719137" y="980988"/>
              <a:ext cx="4170363" cy="1446052"/>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1">
                  <a:ln>
                    <a:noFill/>
                  </a:ln>
                  <a:solidFill>
                    <a:srgbClr val="000000"/>
                  </a:solidFill>
                  <a:effectLst/>
                  <a:uLnTx/>
                  <a:uFillTx/>
                  <a:latin typeface="+mn-ea"/>
                  <a:ea typeface="+mn-ea"/>
                  <a:cs typeface="Arial" panose="020B0604020202020204" pitchFamily="34" charset="0"/>
                </a:rPr>
                <a:t>随机接入协议</a:t>
              </a:r>
              <a:endParaRPr kumimoji="0" lang="en-US" altLang="zh-CN" sz="1400" b="1"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1"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chemeClr val="tx1"/>
                  </a:solidFill>
                  <a:effectLst/>
                  <a:uLnTx/>
                  <a:uFillTx/>
                  <a:latin typeface="+mn-ea"/>
                  <a:ea typeface="+mn-ea"/>
                  <a:cs typeface="+mn-cs"/>
                </a:rPr>
                <a:t>随机接入协议中，一个传输节点总是以信道的全部速率（即</a:t>
              </a:r>
              <a:r>
                <a:rPr kumimoji="0" lang="en-US" altLang="zh-CN" sz="1000" b="0" i="0" u="none" strike="noStrike" kern="1200" cap="none" spc="0" normalizeH="0" baseline="0" noProof="0" dirty="0" err="1">
                  <a:ln>
                    <a:noFill/>
                  </a:ln>
                  <a:solidFill>
                    <a:schemeClr val="tx1"/>
                  </a:solidFill>
                  <a:effectLst/>
                  <a:uLnTx/>
                  <a:uFillTx/>
                  <a:latin typeface="+mn-ea"/>
                  <a:ea typeface="+mn-ea"/>
                  <a:cs typeface="+mn-cs"/>
                </a:rPr>
                <a:t>Rbps</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进行发送。当有碰撞时，涉及碰撞的每个节点反复地重发它的帧，直到该帧无碰撞地通过为止。但是当一个节点经受一次碰撞时，它不必立刻重发该帧。相反，它在重发该帧之前等待一个随机时延。最常用随机接入协议，即</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ALOHA</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协议（检测到冲突不会停止发送）和载波侦听多路访问（</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CSMA</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）协议。</a:t>
              </a:r>
              <a:endParaRPr kumimoji="0" lang="da-DK" sz="1000" b="0" i="0" u="none" strike="noStrike" kern="1200" cap="none" spc="0" normalizeH="0" baseline="0" noProof="0" dirty="0">
                <a:ln>
                  <a:noFill/>
                </a:ln>
                <a:solidFill>
                  <a:srgbClr val="000000"/>
                </a:solidFill>
                <a:effectLst/>
                <a:uLnTx/>
                <a:uFillTx/>
                <a:latin typeface="+mn-ea"/>
                <a:ea typeface="+mn-ea"/>
                <a:cs typeface="+mn-cs"/>
              </a:endParaRPr>
            </a:p>
          </p:txBody>
        </p:sp>
        <p:sp>
          <p:nvSpPr>
            <p:cNvPr id="24" name="Rectangle 4"/>
            <p:cNvSpPr>
              <a:spLocks noChangeArrowheads="1"/>
            </p:cNvSpPr>
            <p:nvPr/>
          </p:nvSpPr>
          <p:spPr bwMode="auto">
            <a:xfrm>
              <a:off x="614362" y="4936404"/>
              <a:ext cx="4202972" cy="1743075"/>
            </a:xfrm>
            <a:prstGeom prst="rect">
              <a:avLst/>
            </a:prstGeom>
            <a:gradFill flip="none" rotWithShape="1">
              <a:gsLst>
                <a:gs pos="0">
                  <a:schemeClr val="bg1">
                    <a:lumMod val="85000"/>
                  </a:schemeClr>
                </a:gs>
                <a:gs pos="100000">
                  <a:schemeClr val="tx1">
                    <a:lumMod val="50000"/>
                    <a:lumOff val="50000"/>
                  </a:schemeClr>
                </a:gs>
              </a:gsLst>
              <a:lin ang="5400000" scaled="1"/>
              <a:tileRect/>
            </a:gradFill>
            <a:ln w="3175">
              <a:solidFill>
                <a:schemeClr val="tx1">
                  <a:lumMod val="65000"/>
                  <a:lumOff val="35000"/>
                </a:schemeClr>
              </a:solidFill>
              <a:round/>
            </a:ln>
            <a:effectLst>
              <a:outerShdw blurRad="50800" dist="38100" dir="2700000" algn="tl" rotWithShape="0">
                <a:prstClr val="black">
                  <a:alpha val="40000"/>
                </a:prstClr>
              </a:outerShdw>
            </a:effectLst>
            <a:scene3d>
              <a:camera prst="orthographicFront"/>
              <a:lightRig rig="threePt" dir="t"/>
            </a:scene3d>
            <a:sp3d prstMaterial="matte">
              <a:extrusionClr>
                <a:srgbClr val="FF9966"/>
              </a:extrusionClr>
            </a:sp3d>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S PGothic" panose="020B0600070205080204" pitchFamily="34" charset="-128"/>
              </a:endParaRPr>
            </a:p>
          </p:txBody>
        </p:sp>
        <p:sp>
          <p:nvSpPr>
            <p:cNvPr id="25" name="Rektangel 76"/>
            <p:cNvSpPr>
              <a:spLocks noChangeArrowheads="1"/>
            </p:cNvSpPr>
            <p:nvPr/>
          </p:nvSpPr>
          <p:spPr bwMode="auto">
            <a:xfrm>
              <a:off x="647699" y="4936598"/>
              <a:ext cx="4170364" cy="1692087"/>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1">
                  <a:ln>
                    <a:noFill/>
                  </a:ln>
                  <a:solidFill>
                    <a:srgbClr val="000000"/>
                  </a:solidFill>
                  <a:effectLst/>
                  <a:uLnTx/>
                  <a:uFillTx/>
                  <a:latin typeface="+mn-ea"/>
                  <a:ea typeface="+mn-ea"/>
                  <a:cs typeface="Arial" panose="020B0604020202020204" pitchFamily="34" charset="0"/>
                </a:rPr>
                <a:t>信道划分协议</a:t>
              </a:r>
              <a:endParaRPr kumimoji="0" lang="en-US" sz="1400" b="1" i="0" u="none" strike="noStrike" kern="1200" cap="none" spc="0" normalizeH="0" baseline="0" noProof="1">
                <a:ln>
                  <a:noFill/>
                </a:ln>
                <a:solidFill>
                  <a:srgbClr val="000000"/>
                </a:solidFill>
                <a:effectLst/>
                <a:uLnTx/>
                <a:uFillTx/>
                <a:latin typeface="+mn-ea"/>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chemeClr val="tx1"/>
                  </a:solidFill>
                  <a:effectLst/>
                  <a:uLnTx/>
                  <a:uFillTx/>
                  <a:latin typeface="+mn-ea"/>
                  <a:ea typeface="+mn-ea"/>
                  <a:cs typeface="+mn-cs"/>
                </a:rPr>
                <a:t>信道划分协议，一般分为：</a:t>
              </a:r>
              <a:endParaRPr kumimoji="0" lang="en-US" altLang="zh-CN" sz="1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chemeClr val="tx1"/>
                  </a:solidFill>
                  <a:effectLst/>
                  <a:uLnTx/>
                  <a:uFillTx/>
                  <a:latin typeface="+mn-ea"/>
                  <a:ea typeface="+mn-ea"/>
                  <a:cs typeface="+mn-cs"/>
                </a:rPr>
                <a:t>时分多路复用（</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TDM</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TDM</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将时间划分为时间帧，并进一步划分每个时间帧为</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N</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个时隙。</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TDM</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消除了碰撞，而且非常公平（</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R/</a:t>
              </a:r>
              <a:r>
                <a:rPr kumimoji="0" lang="en-US" altLang="zh-CN" sz="1000" b="0" i="0" u="none" strike="noStrike" kern="1200" cap="none" spc="0" normalizeH="0" baseline="0" noProof="0" dirty="0" err="1">
                  <a:ln>
                    <a:noFill/>
                  </a:ln>
                  <a:solidFill>
                    <a:schemeClr val="tx1"/>
                  </a:solidFill>
                  <a:effectLst/>
                  <a:uLnTx/>
                  <a:uFillTx/>
                  <a:latin typeface="+mn-ea"/>
                  <a:ea typeface="+mn-ea"/>
                  <a:cs typeface="+mn-cs"/>
                </a:rPr>
                <a:t>Nbps</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的速率）。但是它有两个缺陷：节点被限制于</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R/</a:t>
              </a:r>
              <a:r>
                <a:rPr kumimoji="0" lang="en-US" altLang="zh-CN" sz="1000" b="0" i="0" u="none" strike="noStrike" kern="1200" cap="none" spc="0" normalizeH="0" baseline="0" noProof="0" dirty="0" err="1">
                  <a:ln>
                    <a:noFill/>
                  </a:ln>
                  <a:solidFill>
                    <a:schemeClr val="tx1"/>
                  </a:solidFill>
                  <a:effectLst/>
                  <a:uLnTx/>
                  <a:uFillTx/>
                  <a:latin typeface="+mn-ea"/>
                  <a:ea typeface="+mn-ea"/>
                  <a:cs typeface="+mn-cs"/>
                </a:rPr>
                <a:t>Nbps</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的平均速率。节点必须等待它在传输序列中的轮次。</a:t>
              </a:r>
              <a:endParaRPr kumimoji="0" lang="en-US" altLang="zh-CN" sz="1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chemeClr val="tx1"/>
                  </a:solidFill>
                  <a:effectLst/>
                  <a:uLnTx/>
                  <a:uFillTx/>
                  <a:latin typeface="+mn-ea"/>
                  <a:ea typeface="+mn-ea"/>
                  <a:cs typeface="+mn-cs"/>
                </a:rPr>
                <a:t>频分多路复用（</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FDM</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FDM</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将</a:t>
              </a:r>
              <a:r>
                <a:rPr kumimoji="0" lang="en-US" altLang="zh-CN" sz="1000" b="0" i="0" u="none" strike="noStrike" kern="1200" cap="none" spc="0" normalizeH="0" baseline="0" noProof="0" dirty="0" err="1">
                  <a:ln>
                    <a:noFill/>
                  </a:ln>
                  <a:solidFill>
                    <a:schemeClr val="tx1"/>
                  </a:solidFill>
                  <a:effectLst/>
                  <a:uLnTx/>
                  <a:uFillTx/>
                  <a:latin typeface="+mn-ea"/>
                  <a:ea typeface="+mn-ea"/>
                  <a:cs typeface="+mn-cs"/>
                </a:rPr>
                <a:t>Rbps</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信道划分为不同的频段（每个频段具有</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R/N</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带宽），并把每个频率分配给</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N</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个节点中的一个。不过它跟</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TDM</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的优缺点一样。</a:t>
              </a:r>
              <a:endParaRPr kumimoji="0" lang="en-US" altLang="zh-CN" sz="1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chemeClr val="tx1"/>
                  </a:solidFill>
                  <a:effectLst/>
                  <a:uLnTx/>
                  <a:uFillTx/>
                  <a:latin typeface="+mn-ea"/>
                  <a:ea typeface="+mn-ea"/>
                  <a:cs typeface="+mn-cs"/>
                </a:rPr>
                <a:t>第三种信道划分协议是码分多址（</a:t>
              </a:r>
              <a:r>
                <a:rPr kumimoji="0" lang="en-US" altLang="zh-CN" sz="1000" b="0" i="0" u="none" strike="noStrike" kern="1200" cap="none" spc="0" normalizeH="0" baseline="0" noProof="0" dirty="0">
                  <a:ln>
                    <a:noFill/>
                  </a:ln>
                  <a:solidFill>
                    <a:schemeClr val="tx1"/>
                  </a:solidFill>
                  <a:effectLst/>
                  <a:uLnTx/>
                  <a:uFillTx/>
                  <a:latin typeface="+mn-ea"/>
                  <a:ea typeface="+mn-ea"/>
                  <a:cs typeface="+mn-cs"/>
                </a:rPr>
                <a:t>CDMA</a:t>
              </a:r>
              <a:r>
                <a:rPr kumimoji="0" lang="zh-CN" altLang="en-US" sz="1000" b="0" i="0" u="none" strike="noStrike" kern="1200" cap="none" spc="0" normalizeH="0" baseline="0" noProof="0" dirty="0">
                  <a:ln>
                    <a:noFill/>
                  </a:ln>
                  <a:solidFill>
                    <a:schemeClr val="tx1"/>
                  </a:solidFill>
                  <a:effectLst/>
                  <a:uLnTx/>
                  <a:uFillTx/>
                  <a:latin typeface="+mn-ea"/>
                  <a:ea typeface="+mn-ea"/>
                  <a:cs typeface="+mn-cs"/>
                </a:rPr>
                <a:t>），在讲无线网络时再介绍。</a:t>
              </a:r>
              <a:endParaRPr kumimoji="0" lang="da-DK" sz="1000" b="0" i="0" u="none" strike="noStrike" kern="1200" cap="none" spc="0" normalizeH="0" baseline="0" noProof="0" dirty="0">
                <a:ln>
                  <a:noFill/>
                </a:ln>
                <a:solidFill>
                  <a:srgbClr val="000000"/>
                </a:solidFill>
                <a:effectLst/>
                <a:uLnTx/>
                <a:uFillTx/>
                <a:latin typeface="+mn-ea"/>
                <a:ea typeface="+mn-ea"/>
                <a:cs typeface="+mn-cs"/>
              </a:endParaRPr>
            </a:p>
          </p:txBody>
        </p:sp>
      </p:grpSp>
      <p:sp>
        <p:nvSpPr>
          <p:cNvPr id="22531" name="标题 5"/>
          <p:cNvSpPr>
            <a:spLocks noGrp="1"/>
          </p:cNvSpPr>
          <p:nvPr>
            <p:ph type="title"/>
          </p:nvPr>
        </p:nvSpPr>
        <p:spPr>
          <a:xfrm>
            <a:off x="762000" y="304800"/>
            <a:ext cx="7924800" cy="533400"/>
          </a:xfrm>
        </p:spPr>
        <p:txBody>
          <a:bodyPr vert="horz" wrap="square" lIns="91440" tIns="45720" rIns="91440" bIns="45720" anchor="ctr" anchorCtr="0"/>
          <a:lstStyle/>
          <a:p>
            <a:r>
              <a:rPr lang="zh-CN" altLang="en-US" dirty="0"/>
              <a:t>以太网基础</a:t>
            </a:r>
            <a:r>
              <a:rPr lang="en-US" altLang="zh-CN" dirty="0"/>
              <a:t>—3.CSMA/CD</a:t>
            </a:r>
            <a:endParaRPr lang="zh-CN" altLang="en-US" dirty="0"/>
          </a:p>
        </p:txBody>
      </p:sp>
      <p:pic>
        <p:nvPicPr>
          <p:cNvPr id="22532"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533400" y="360363"/>
            <a:ext cx="125413" cy="40163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3554" name="标题 1"/>
          <p:cNvSpPr>
            <a:spLocks noGrp="1"/>
          </p:cNvSpPr>
          <p:nvPr>
            <p:ph type="title"/>
          </p:nvPr>
        </p:nvSpPr>
        <p:spPr/>
        <p:txBody>
          <a:bodyPr vert="horz" wrap="square" lIns="91440" tIns="45720" rIns="91440" bIns="45720" anchor="ctr" anchorCtr="0"/>
          <a:lstStyle/>
          <a:p>
            <a:r>
              <a:rPr lang="zh-CN" altLang="en-US" dirty="0"/>
              <a:t>以太网基础</a:t>
            </a:r>
            <a:r>
              <a:rPr lang="en-US" altLang="zh-CN" dirty="0"/>
              <a:t>—3.CSMA/CD</a:t>
            </a:r>
            <a:endParaRPr lang="zh-CN" altLang="en-US" dirty="0"/>
          </a:p>
        </p:txBody>
      </p:sp>
      <p:pic>
        <p:nvPicPr>
          <p:cNvPr id="23555" name="内容占位符 4"/>
          <p:cNvPicPr>
            <a:picLocks noGrp="1" noChangeAspect="1"/>
          </p:cNvPicPr>
          <p:nvPr>
            <p:ph idx="1"/>
          </p:nvPr>
        </p:nvPicPr>
        <p:blipFill>
          <a:blip r:embed="rId3"/>
          <a:srcRect/>
          <a:stretch>
            <a:fillRect/>
          </a:stretch>
        </p:blipFill>
        <p:spPr>
          <a:xfrm>
            <a:off x="1133475" y="1447800"/>
            <a:ext cx="6953250" cy="3286125"/>
          </a:xfrm>
        </p:spPr>
      </p:pic>
      <p:sp>
        <p:nvSpPr>
          <p:cNvPr id="23556" name="灯片编号占位符 3"/>
          <p:cNvSpPr txBox="1">
            <a:spLocks noGrp="1"/>
          </p:cNvSpPr>
          <p:nvPr>
            <p:ph type="sldNum" sz="quarter" idx="10"/>
          </p:nvPr>
        </p:nvSpPr>
        <p:spPr>
          <a:noFill/>
          <a:ln>
            <a:noFill/>
          </a:ln>
        </p:spPr>
        <p:txBody>
          <a:bodyPr anchor="ctr" anchorCtr="0"/>
          <a:lstStyle/>
          <a:p>
            <a:pPr marL="0" indent="0">
              <a:spcBef>
                <a:spcPct val="0"/>
              </a:spcBef>
              <a:buFontTx/>
              <a:buNone/>
            </a:pPr>
            <a:r>
              <a:rPr lang="en-US" altLang="zh-CN" sz="1000" b="1" dirty="0">
                <a:solidFill>
                  <a:srgbClr val="8B9398"/>
                </a:solidFill>
                <a:latin typeface="Arial" panose="020B0604020202020204" pitchFamily="34" charset="0"/>
                <a:ea typeface="宋体" panose="02010600030101010101" pitchFamily="2" charset="-122"/>
              </a:rPr>
              <a:t>Page</a:t>
            </a:r>
            <a:fld id="{9A0DB2DC-4C9A-4742-B13C-FB6460FD3503}" type="slidenum">
              <a:rPr lang="zh-CN" altLang="en-US" sz="1000" b="1" dirty="0">
                <a:solidFill>
                  <a:srgbClr val="8B9398"/>
                </a:solidFill>
                <a:latin typeface="Arial" panose="020B0604020202020204" pitchFamily="34" charset="0"/>
                <a:ea typeface="宋体" panose="02010600030101010101" pitchFamily="2" charset="-122"/>
              </a:rPr>
              <a:t>16</a:t>
            </a:fld>
            <a:endParaRPr lang="zh-CN" altLang="en-US" sz="1000" b="1" dirty="0">
              <a:solidFill>
                <a:srgbClr val="8B9398"/>
              </a:solidFill>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4578" name="组合 56"/>
          <p:cNvGrpSpPr/>
          <p:nvPr/>
        </p:nvGrpSpPr>
        <p:grpSpPr>
          <a:xfrm>
            <a:off x="153988" y="806450"/>
            <a:ext cx="7847012" cy="5899150"/>
            <a:chOff x="153988" y="806766"/>
            <a:chExt cx="7847011" cy="5898834"/>
          </a:xfrm>
        </p:grpSpPr>
        <p:sp>
          <p:nvSpPr>
            <p:cNvPr id="7" name="Rectangle 6"/>
            <p:cNvSpPr>
              <a:spLocks noChangeArrowheads="1"/>
            </p:cNvSpPr>
            <p:nvPr/>
          </p:nvSpPr>
          <p:spPr bwMode="auto">
            <a:xfrm>
              <a:off x="3074941" y="806766"/>
              <a:ext cx="3278234" cy="318020"/>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600" b="1" i="0" u="none" strike="noStrike" kern="1200" cap="none" spc="0" normalizeH="0" baseline="0" noProof="1">
                  <a:ln>
                    <a:noFill/>
                  </a:ln>
                  <a:solidFill>
                    <a:srgbClr val="991887"/>
                  </a:solidFill>
                  <a:effectLst/>
                  <a:uLnTx/>
                  <a:uFillTx/>
                  <a:latin typeface="Calibri" panose="020F0502020204030204" pitchFamily="34" charset="0"/>
                  <a:ea typeface="宋体" panose="02010600030101010101" pitchFamily="2" charset="-122"/>
                  <a:cs typeface="Arial" panose="020B0604020202020204" pitchFamily="34" charset="0"/>
                </a:rPr>
                <a:t>CSMA/CD</a:t>
              </a:r>
              <a:r>
                <a:rPr kumimoji="0" lang="zh-CN" altLang="en-US" sz="1600" b="1" i="0" u="none" strike="noStrike" kern="1200" cap="none" spc="0" normalizeH="0" baseline="0" noProof="1">
                  <a:ln>
                    <a:noFill/>
                  </a:ln>
                  <a:solidFill>
                    <a:srgbClr val="991887"/>
                  </a:solidFill>
                  <a:effectLst/>
                  <a:uLnTx/>
                  <a:uFillTx/>
                  <a:latin typeface="Calibri" panose="020F0502020204030204" pitchFamily="34" charset="0"/>
                  <a:ea typeface="宋体" panose="02010600030101010101" pitchFamily="2" charset="-122"/>
                  <a:cs typeface="Arial" panose="020B0604020202020204" pitchFamily="34" charset="0"/>
                </a:rPr>
                <a:t>发送数据帧流程图</a:t>
              </a:r>
              <a:r>
                <a:rPr kumimoji="0" lang="zh-CN" altLang="zh-CN" sz="1600" b="1" i="0" u="none" strike="noStrike" kern="1200" cap="none" spc="0" normalizeH="0" baseline="0" noProof="1">
                  <a:ln>
                    <a:noFill/>
                  </a:ln>
                  <a:solidFill>
                    <a:srgbClr val="991887"/>
                  </a:solidFill>
                  <a:effectLst/>
                  <a:uLnTx/>
                  <a:uFillTx/>
                  <a:latin typeface="Calibri" panose="020F0502020204030204" pitchFamily="34" charset="0"/>
                  <a:ea typeface="宋体" panose="02010600030101010101" pitchFamily="2" charset="-122"/>
                  <a:cs typeface="Arial" panose="020B0604020202020204" pitchFamily="34" charset="0"/>
                </a:rPr>
                <a:t>:</a:t>
              </a: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altLang="zh-CN" sz="1200" b="1"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129" name="流程图: 过程 128"/>
            <p:cNvSpPr/>
            <p:nvPr/>
          </p:nvSpPr>
          <p:spPr>
            <a:xfrm>
              <a:off x="3074988" y="1229018"/>
              <a:ext cx="1149350" cy="4667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0" name="流程图: 决策 129"/>
            <p:cNvSpPr/>
            <p:nvPr/>
          </p:nvSpPr>
          <p:spPr>
            <a:xfrm>
              <a:off x="2924175" y="2086222"/>
              <a:ext cx="1443038" cy="723861"/>
            </a:xfrm>
            <a:prstGeom prst="flowChartDecision">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3" name="TextBox 132"/>
            <p:cNvSpPr txBox="1"/>
            <p:nvPr/>
          </p:nvSpPr>
          <p:spPr>
            <a:xfrm>
              <a:off x="3386138" y="1343312"/>
              <a:ext cx="604837" cy="246050"/>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装帧</a:t>
              </a:r>
            </a:p>
          </p:txBody>
        </p:sp>
        <p:sp>
          <p:nvSpPr>
            <p:cNvPr id="134" name="TextBox 133"/>
            <p:cNvSpPr txBox="1"/>
            <p:nvPr/>
          </p:nvSpPr>
          <p:spPr>
            <a:xfrm>
              <a:off x="3367088" y="2295761"/>
              <a:ext cx="604837" cy="246050"/>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线路忙</a:t>
              </a:r>
            </a:p>
          </p:txBody>
        </p:sp>
        <p:cxnSp>
          <p:nvCxnSpPr>
            <p:cNvPr id="136" name="直接箭头连接符 135"/>
            <p:cNvCxnSpPr>
              <a:stCxn id="129" idx="2"/>
              <a:endCxn id="130" idx="0"/>
            </p:cNvCxnSpPr>
            <p:nvPr/>
          </p:nvCxnSpPr>
          <p:spPr>
            <a:xfrm rot="5400000">
              <a:off x="3452823" y="1889384"/>
              <a:ext cx="390504"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肘形连接符 139"/>
            <p:cNvCxnSpPr>
              <a:stCxn id="130" idx="1"/>
            </p:cNvCxnSpPr>
            <p:nvPr/>
          </p:nvCxnSpPr>
          <p:spPr>
            <a:xfrm rot="10800000" flipH="1">
              <a:off x="2924175" y="1810012"/>
              <a:ext cx="720725" cy="638141"/>
            </a:xfrm>
            <a:prstGeom prst="bentConnector3">
              <a:avLst>
                <a:gd name="adj1" fmla="val -31683"/>
              </a:avLst>
            </a:prstGeom>
            <a:ln>
              <a:tailEnd type="arrow"/>
            </a:ln>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a:off x="2647950" y="2221153"/>
              <a:ext cx="604838" cy="246049"/>
            </a:xfrm>
            <a:prstGeom prst="rect">
              <a:avLst/>
            </a:prstGeom>
            <a:noFill/>
          </p:spPr>
          <p:txBody>
            <a:bodyPr>
              <a:spAutoFit/>
            </a:bodyPr>
            <a:lstStyle/>
            <a:p>
              <a:pPr marR="0" defTabSz="914400" eaLnBrk="1" hangingPunct="1">
                <a:buClrTx/>
                <a:buSzTx/>
                <a:buFontTx/>
                <a:buNone/>
                <a:defRPr/>
              </a:pPr>
              <a:r>
                <a:rPr kumimoji="0" lang="en-US" altLang="zh-CN" sz="1000" b="1" kern="1200" cap="none" spc="0" normalizeH="0" baseline="0" noProof="0" dirty="0">
                  <a:latin typeface="Arial" panose="020B0604020202020204" pitchFamily="34" charset="0"/>
                  <a:ea typeface="+mn-ea"/>
                  <a:cs typeface="Arial" panose="020B0604020202020204" pitchFamily="34" charset="0"/>
                </a:rPr>
                <a:t>YES</a:t>
              </a:r>
              <a:endParaRPr kumimoji="0" lang="zh-CN" altLang="en-US" sz="1000" b="1" kern="1200" cap="none" spc="0" normalizeH="0" baseline="0" noProof="0" dirty="0">
                <a:latin typeface="Arial" panose="020B0604020202020204" pitchFamily="34" charset="0"/>
                <a:ea typeface="+mn-ea"/>
                <a:cs typeface="Arial" panose="020B0604020202020204" pitchFamily="34" charset="0"/>
              </a:endParaRPr>
            </a:p>
          </p:txBody>
        </p:sp>
        <p:sp>
          <p:nvSpPr>
            <p:cNvPr id="144" name="流程图: 过程 143"/>
            <p:cNvSpPr/>
            <p:nvPr/>
          </p:nvSpPr>
          <p:spPr>
            <a:xfrm>
              <a:off x="3074988" y="3143441"/>
              <a:ext cx="1149350" cy="4667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45" name="TextBox 144"/>
            <p:cNvSpPr txBox="1"/>
            <p:nvPr/>
          </p:nvSpPr>
          <p:spPr>
            <a:xfrm>
              <a:off x="3186113" y="3248210"/>
              <a:ext cx="971550" cy="246050"/>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等待</a:t>
              </a:r>
              <a:r>
                <a:rPr kumimoji="0" lang="en-US" altLang="zh-CN" sz="1000" kern="1200" cap="none" spc="0" normalizeH="0" baseline="0" noProof="0" dirty="0">
                  <a:latin typeface="+mn-ea"/>
                  <a:ea typeface="+mn-ea"/>
                  <a:cs typeface="+mn-cs"/>
                </a:rPr>
                <a:t>IFG</a:t>
              </a:r>
              <a:r>
                <a:rPr kumimoji="0" lang="zh-CN" altLang="en-US" sz="1000" kern="1200" cap="none" spc="0" normalizeH="0" baseline="0" noProof="0" dirty="0">
                  <a:latin typeface="+mn-ea"/>
                  <a:ea typeface="+mn-ea"/>
                  <a:cs typeface="+mn-cs"/>
                </a:rPr>
                <a:t>时间</a:t>
              </a:r>
            </a:p>
          </p:txBody>
        </p:sp>
        <p:cxnSp>
          <p:nvCxnSpPr>
            <p:cNvPr id="146" name="直接箭头连接符 145"/>
            <p:cNvCxnSpPr>
              <a:stCxn id="130" idx="2"/>
              <a:endCxn id="144" idx="0"/>
            </p:cNvCxnSpPr>
            <p:nvPr/>
          </p:nvCxnSpPr>
          <p:spPr>
            <a:xfrm rot="16200000" flipH="1">
              <a:off x="3481396" y="2975175"/>
              <a:ext cx="333357"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0" name="流程图: 过程 149"/>
            <p:cNvSpPr/>
            <p:nvPr/>
          </p:nvSpPr>
          <p:spPr>
            <a:xfrm>
              <a:off x="3074988" y="3914924"/>
              <a:ext cx="1149350" cy="4667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51" name="TextBox 150"/>
            <p:cNvSpPr txBox="1"/>
            <p:nvPr/>
          </p:nvSpPr>
          <p:spPr>
            <a:xfrm>
              <a:off x="3186113" y="4019694"/>
              <a:ext cx="971550" cy="246050"/>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开始发送</a:t>
              </a:r>
            </a:p>
          </p:txBody>
        </p:sp>
        <p:sp>
          <p:nvSpPr>
            <p:cNvPr id="152" name="TextBox 151"/>
            <p:cNvSpPr txBox="1"/>
            <p:nvPr/>
          </p:nvSpPr>
          <p:spPr>
            <a:xfrm>
              <a:off x="3613150" y="2800559"/>
              <a:ext cx="604838" cy="246050"/>
            </a:xfrm>
            <a:prstGeom prst="rect">
              <a:avLst/>
            </a:prstGeom>
            <a:noFill/>
          </p:spPr>
          <p:txBody>
            <a:bodyPr>
              <a:spAutoFit/>
            </a:bodyPr>
            <a:lstStyle/>
            <a:p>
              <a:pPr marR="0" defTabSz="914400" eaLnBrk="1" hangingPunct="1">
                <a:buClrTx/>
                <a:buSzTx/>
                <a:buFontTx/>
                <a:buNone/>
                <a:defRPr/>
              </a:pPr>
              <a:r>
                <a:rPr kumimoji="0" lang="en-US" altLang="zh-CN" sz="1000" b="1" kern="1200" cap="none" spc="0" normalizeH="0" baseline="0" noProof="0" dirty="0">
                  <a:latin typeface="Arial" panose="020B0604020202020204" pitchFamily="34" charset="0"/>
                  <a:ea typeface="+mn-ea"/>
                  <a:cs typeface="Arial" panose="020B0604020202020204" pitchFamily="34" charset="0"/>
                </a:rPr>
                <a:t>NO</a:t>
              </a:r>
              <a:endParaRPr kumimoji="0" lang="zh-CN" altLang="en-US" sz="1000" b="1" kern="1200" cap="none" spc="0" normalizeH="0" baseline="0" noProof="0" dirty="0">
                <a:latin typeface="Arial" panose="020B0604020202020204" pitchFamily="34" charset="0"/>
                <a:ea typeface="+mn-ea"/>
                <a:cs typeface="Arial" panose="020B0604020202020204" pitchFamily="34" charset="0"/>
              </a:endParaRPr>
            </a:p>
          </p:txBody>
        </p:sp>
        <p:cxnSp>
          <p:nvCxnSpPr>
            <p:cNvPr id="153" name="直接箭头连接符 152"/>
            <p:cNvCxnSpPr>
              <a:stCxn id="144" idx="2"/>
              <a:endCxn id="150" idx="0"/>
            </p:cNvCxnSpPr>
            <p:nvPr/>
          </p:nvCxnSpPr>
          <p:spPr>
            <a:xfrm rot="5400000">
              <a:off x="3496477" y="3763327"/>
              <a:ext cx="30478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8" name="流程图: 决策 157"/>
            <p:cNvSpPr/>
            <p:nvPr/>
          </p:nvSpPr>
          <p:spPr>
            <a:xfrm>
              <a:off x="2928938" y="4637199"/>
              <a:ext cx="1443037" cy="723861"/>
            </a:xfrm>
            <a:prstGeom prst="flowChartDecision">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59" name="TextBox 158"/>
            <p:cNvSpPr txBox="1"/>
            <p:nvPr/>
          </p:nvSpPr>
          <p:spPr>
            <a:xfrm>
              <a:off x="3252788" y="4865787"/>
              <a:ext cx="904875" cy="246049"/>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检测到冲突</a:t>
              </a:r>
            </a:p>
          </p:txBody>
        </p:sp>
        <p:sp>
          <p:nvSpPr>
            <p:cNvPr id="161" name="TextBox 160"/>
            <p:cNvSpPr txBox="1"/>
            <p:nvPr/>
          </p:nvSpPr>
          <p:spPr>
            <a:xfrm>
              <a:off x="2574925" y="4791178"/>
              <a:ext cx="604838" cy="246050"/>
            </a:xfrm>
            <a:prstGeom prst="rect">
              <a:avLst/>
            </a:prstGeom>
            <a:noFill/>
          </p:spPr>
          <p:txBody>
            <a:bodyPr>
              <a:spAutoFit/>
            </a:bodyPr>
            <a:lstStyle/>
            <a:p>
              <a:pPr marR="0" defTabSz="914400" eaLnBrk="1" hangingPunct="1">
                <a:buClrTx/>
                <a:buSzTx/>
                <a:buFontTx/>
                <a:buNone/>
                <a:defRPr/>
              </a:pPr>
              <a:r>
                <a:rPr kumimoji="0" lang="en-US" altLang="zh-CN" sz="1000" b="1" kern="1200" cap="none" spc="0" normalizeH="0" baseline="0" noProof="0" dirty="0">
                  <a:latin typeface="Arial" panose="020B0604020202020204" pitchFamily="34" charset="0"/>
                  <a:ea typeface="+mn-ea"/>
                  <a:cs typeface="Arial" panose="020B0604020202020204" pitchFamily="34" charset="0"/>
                </a:rPr>
                <a:t>NO</a:t>
              </a:r>
              <a:endParaRPr kumimoji="0" lang="zh-CN" altLang="en-US" sz="1000" b="1" kern="1200" cap="none" spc="0" normalizeH="0" baseline="0" noProof="0" dirty="0">
                <a:latin typeface="Arial" panose="020B0604020202020204" pitchFamily="34" charset="0"/>
                <a:ea typeface="+mn-ea"/>
                <a:cs typeface="Arial" panose="020B0604020202020204" pitchFamily="34" charset="0"/>
              </a:endParaRPr>
            </a:p>
          </p:txBody>
        </p:sp>
        <p:cxnSp>
          <p:nvCxnSpPr>
            <p:cNvPr id="162" name="直接箭头连接符 161"/>
            <p:cNvCxnSpPr>
              <a:stCxn id="150" idx="2"/>
              <a:endCxn id="158" idx="0"/>
            </p:cNvCxnSpPr>
            <p:nvPr/>
          </p:nvCxnSpPr>
          <p:spPr>
            <a:xfrm rot="16200000" flipH="1">
              <a:off x="3522669" y="4508619"/>
              <a:ext cx="255574"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8" name="TextBox 167"/>
            <p:cNvSpPr txBox="1"/>
            <p:nvPr/>
          </p:nvSpPr>
          <p:spPr>
            <a:xfrm>
              <a:off x="4348162" y="4800702"/>
              <a:ext cx="604837" cy="246050"/>
            </a:xfrm>
            <a:prstGeom prst="rect">
              <a:avLst/>
            </a:prstGeom>
            <a:noFill/>
          </p:spPr>
          <p:txBody>
            <a:bodyPr>
              <a:spAutoFit/>
            </a:bodyPr>
            <a:lstStyle/>
            <a:p>
              <a:pPr marR="0" defTabSz="914400" eaLnBrk="1" hangingPunct="1">
                <a:buClrTx/>
                <a:buSzTx/>
                <a:buFontTx/>
                <a:buNone/>
                <a:defRPr/>
              </a:pPr>
              <a:r>
                <a:rPr kumimoji="0" lang="en-US" altLang="zh-CN" sz="1000" b="1" kern="1200" cap="none" spc="0" normalizeH="0" baseline="0" noProof="0" dirty="0">
                  <a:latin typeface="Arial" panose="020B0604020202020204" pitchFamily="34" charset="0"/>
                  <a:ea typeface="+mn-ea"/>
                  <a:cs typeface="Arial" panose="020B0604020202020204" pitchFamily="34" charset="0"/>
                </a:rPr>
                <a:t>YES</a:t>
              </a:r>
              <a:endParaRPr kumimoji="0" lang="zh-CN" altLang="en-US" sz="1000" b="1" kern="1200" cap="none" spc="0" normalizeH="0" baseline="0" noProof="0" dirty="0">
                <a:latin typeface="Arial" panose="020B0604020202020204" pitchFamily="34" charset="0"/>
                <a:ea typeface="+mn-ea"/>
                <a:cs typeface="Arial" panose="020B0604020202020204" pitchFamily="34" charset="0"/>
              </a:endParaRPr>
            </a:p>
          </p:txBody>
        </p:sp>
        <p:sp>
          <p:nvSpPr>
            <p:cNvPr id="170" name="流程图: 决策 169"/>
            <p:cNvSpPr/>
            <p:nvPr/>
          </p:nvSpPr>
          <p:spPr>
            <a:xfrm>
              <a:off x="1204913" y="5188031"/>
              <a:ext cx="1443037" cy="723861"/>
            </a:xfrm>
            <a:prstGeom prst="flowChartDecision">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cxnSp>
          <p:nvCxnSpPr>
            <p:cNvPr id="171" name="肘形连接符 170"/>
            <p:cNvCxnSpPr>
              <a:stCxn id="158" idx="1"/>
              <a:endCxn id="170" idx="0"/>
            </p:cNvCxnSpPr>
            <p:nvPr/>
          </p:nvCxnSpPr>
          <p:spPr>
            <a:xfrm rot="10800000" flipV="1">
              <a:off x="1927225" y="4999129"/>
              <a:ext cx="1001713" cy="1889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74" name="TextBox 173"/>
            <p:cNvSpPr txBox="1"/>
            <p:nvPr/>
          </p:nvSpPr>
          <p:spPr>
            <a:xfrm>
              <a:off x="1517650" y="5427731"/>
              <a:ext cx="904875" cy="246049"/>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发送完成</a:t>
              </a:r>
            </a:p>
          </p:txBody>
        </p:sp>
        <p:cxnSp>
          <p:nvCxnSpPr>
            <p:cNvPr id="175" name="肘形连接符 170"/>
            <p:cNvCxnSpPr>
              <a:stCxn id="170" idx="3"/>
              <a:endCxn id="158" idx="2"/>
            </p:cNvCxnSpPr>
            <p:nvPr/>
          </p:nvCxnSpPr>
          <p:spPr>
            <a:xfrm flipV="1">
              <a:off x="2647950" y="5361060"/>
              <a:ext cx="1003300" cy="18890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78" name="TextBox 177"/>
            <p:cNvSpPr txBox="1"/>
            <p:nvPr/>
          </p:nvSpPr>
          <p:spPr>
            <a:xfrm>
              <a:off x="3255963" y="5361060"/>
              <a:ext cx="547687" cy="246049"/>
            </a:xfrm>
            <a:prstGeom prst="rect">
              <a:avLst/>
            </a:prstGeom>
            <a:noFill/>
          </p:spPr>
          <p:txBody>
            <a:bodyPr>
              <a:spAutoFit/>
            </a:bodyPr>
            <a:lstStyle/>
            <a:p>
              <a:pPr marR="0" defTabSz="914400" eaLnBrk="1" hangingPunct="1">
                <a:buClrTx/>
                <a:buSzTx/>
                <a:buFontTx/>
                <a:buNone/>
                <a:defRPr/>
              </a:pPr>
              <a:r>
                <a:rPr kumimoji="0" lang="en-US" altLang="zh-CN" sz="1000" b="1" kern="1200" cap="none" spc="0" normalizeH="0" baseline="0" noProof="0" dirty="0">
                  <a:latin typeface="Arial" panose="020B0604020202020204" pitchFamily="34" charset="0"/>
                  <a:ea typeface="+mn-ea"/>
                  <a:cs typeface="Arial" panose="020B0604020202020204" pitchFamily="34" charset="0"/>
                </a:rPr>
                <a:t>NO</a:t>
              </a:r>
              <a:endParaRPr kumimoji="0" lang="zh-CN" altLang="en-US" sz="1000" b="1" kern="1200" cap="none" spc="0" normalizeH="0" baseline="0" noProof="0" dirty="0">
                <a:latin typeface="Arial" panose="020B0604020202020204" pitchFamily="34" charset="0"/>
                <a:ea typeface="+mn-ea"/>
                <a:cs typeface="Arial" panose="020B0604020202020204" pitchFamily="34" charset="0"/>
              </a:endParaRPr>
            </a:p>
          </p:txBody>
        </p:sp>
        <p:sp>
          <p:nvSpPr>
            <p:cNvPr id="181" name="流程图: 过程 180"/>
            <p:cNvSpPr/>
            <p:nvPr/>
          </p:nvSpPr>
          <p:spPr>
            <a:xfrm>
              <a:off x="1357313" y="6238900"/>
              <a:ext cx="1149350" cy="4667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82" name="TextBox 181"/>
            <p:cNvSpPr txBox="1"/>
            <p:nvPr/>
          </p:nvSpPr>
          <p:spPr>
            <a:xfrm>
              <a:off x="1563688" y="6343669"/>
              <a:ext cx="750887" cy="246050"/>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发送成功</a:t>
              </a:r>
            </a:p>
          </p:txBody>
        </p:sp>
        <p:cxnSp>
          <p:nvCxnSpPr>
            <p:cNvPr id="183" name="直接箭头连接符 182"/>
            <p:cNvCxnSpPr>
              <a:stCxn id="170" idx="2"/>
              <a:endCxn id="181" idx="0"/>
            </p:cNvCxnSpPr>
            <p:nvPr/>
          </p:nvCxnSpPr>
          <p:spPr>
            <a:xfrm rot="16200000" flipH="1">
              <a:off x="1765310" y="6072222"/>
              <a:ext cx="327007" cy="6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6" name="TextBox 185"/>
            <p:cNvSpPr txBox="1"/>
            <p:nvPr/>
          </p:nvSpPr>
          <p:spPr>
            <a:xfrm>
              <a:off x="1893888" y="5902368"/>
              <a:ext cx="604837" cy="246050"/>
            </a:xfrm>
            <a:prstGeom prst="rect">
              <a:avLst/>
            </a:prstGeom>
            <a:noFill/>
          </p:spPr>
          <p:txBody>
            <a:bodyPr>
              <a:spAutoFit/>
            </a:bodyPr>
            <a:lstStyle/>
            <a:p>
              <a:pPr marR="0" defTabSz="914400" eaLnBrk="1" hangingPunct="1">
                <a:buClrTx/>
                <a:buSzTx/>
                <a:buFontTx/>
                <a:buNone/>
                <a:defRPr/>
              </a:pPr>
              <a:r>
                <a:rPr kumimoji="0" lang="en-US" altLang="zh-CN" sz="1000" b="1" kern="1200" cap="none" spc="0" normalizeH="0" baseline="0" noProof="0" dirty="0">
                  <a:latin typeface="Arial" panose="020B0604020202020204" pitchFamily="34" charset="0"/>
                  <a:ea typeface="+mn-ea"/>
                  <a:cs typeface="Arial" panose="020B0604020202020204" pitchFamily="34" charset="0"/>
                </a:rPr>
                <a:t>YES</a:t>
              </a:r>
              <a:endParaRPr kumimoji="0" lang="zh-CN" altLang="en-US" sz="1000" b="1" kern="1200" cap="none" spc="0" normalizeH="0" baseline="0" noProof="0" dirty="0">
                <a:latin typeface="Arial" panose="020B0604020202020204" pitchFamily="34" charset="0"/>
                <a:ea typeface="+mn-ea"/>
                <a:cs typeface="Arial" panose="020B0604020202020204" pitchFamily="34" charset="0"/>
              </a:endParaRPr>
            </a:p>
          </p:txBody>
        </p:sp>
        <p:sp>
          <p:nvSpPr>
            <p:cNvPr id="189" name="流程图: 过程 188"/>
            <p:cNvSpPr/>
            <p:nvPr/>
          </p:nvSpPr>
          <p:spPr>
            <a:xfrm>
              <a:off x="6705599" y="2391006"/>
              <a:ext cx="1149350" cy="4667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90" name="TextBox 189"/>
            <p:cNvSpPr txBox="1"/>
            <p:nvPr/>
          </p:nvSpPr>
          <p:spPr>
            <a:xfrm>
              <a:off x="6829424" y="2497363"/>
              <a:ext cx="971550" cy="246049"/>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发送干扰信号</a:t>
              </a:r>
            </a:p>
          </p:txBody>
        </p:sp>
        <p:sp>
          <p:nvSpPr>
            <p:cNvPr id="191" name="流程图: 过程 190"/>
            <p:cNvSpPr/>
            <p:nvPr/>
          </p:nvSpPr>
          <p:spPr>
            <a:xfrm>
              <a:off x="6705599" y="3118042"/>
              <a:ext cx="1149350" cy="4667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92" name="TextBox 191"/>
            <p:cNvSpPr txBox="1"/>
            <p:nvPr/>
          </p:nvSpPr>
          <p:spPr>
            <a:xfrm>
              <a:off x="6829424" y="3224399"/>
              <a:ext cx="971550" cy="246049"/>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增加重试次数</a:t>
              </a:r>
            </a:p>
          </p:txBody>
        </p:sp>
        <p:sp>
          <p:nvSpPr>
            <p:cNvPr id="195" name="流程图: 决策 194"/>
            <p:cNvSpPr/>
            <p:nvPr/>
          </p:nvSpPr>
          <p:spPr>
            <a:xfrm>
              <a:off x="6557962" y="3837142"/>
              <a:ext cx="1443037" cy="723861"/>
            </a:xfrm>
            <a:prstGeom prst="flowChartDecision">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96" name="TextBox 195"/>
            <p:cNvSpPr txBox="1"/>
            <p:nvPr/>
          </p:nvSpPr>
          <p:spPr>
            <a:xfrm>
              <a:off x="6700837" y="4056205"/>
              <a:ext cx="1220787" cy="246049"/>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超过最大尝试次数</a:t>
              </a:r>
            </a:p>
          </p:txBody>
        </p:sp>
        <p:sp>
          <p:nvSpPr>
            <p:cNvPr id="197" name="TextBox 196"/>
            <p:cNvSpPr txBox="1"/>
            <p:nvPr/>
          </p:nvSpPr>
          <p:spPr>
            <a:xfrm>
              <a:off x="6110287" y="3991120"/>
              <a:ext cx="604837" cy="246050"/>
            </a:xfrm>
            <a:prstGeom prst="rect">
              <a:avLst/>
            </a:prstGeom>
            <a:noFill/>
          </p:spPr>
          <p:txBody>
            <a:bodyPr>
              <a:spAutoFit/>
            </a:bodyPr>
            <a:lstStyle/>
            <a:p>
              <a:pPr marR="0" defTabSz="914400" eaLnBrk="1" hangingPunct="1">
                <a:buClrTx/>
                <a:buSzTx/>
                <a:buFontTx/>
                <a:buNone/>
                <a:defRPr/>
              </a:pPr>
              <a:r>
                <a:rPr kumimoji="0" lang="en-US" altLang="zh-CN" sz="1000" b="1" kern="1200" cap="none" spc="0" normalizeH="0" baseline="0" noProof="0" dirty="0">
                  <a:latin typeface="Arial" panose="020B0604020202020204" pitchFamily="34" charset="0"/>
                  <a:ea typeface="+mn-ea"/>
                  <a:cs typeface="Arial" panose="020B0604020202020204" pitchFamily="34" charset="0"/>
                </a:rPr>
                <a:t>YES</a:t>
              </a:r>
              <a:endParaRPr kumimoji="0" lang="zh-CN" altLang="en-US" sz="1000" b="1" kern="1200" cap="none" spc="0" normalizeH="0" baseline="0" noProof="0" dirty="0">
                <a:latin typeface="Arial" panose="020B0604020202020204" pitchFamily="34" charset="0"/>
                <a:ea typeface="+mn-ea"/>
                <a:cs typeface="Arial" panose="020B0604020202020204" pitchFamily="34" charset="0"/>
              </a:endParaRPr>
            </a:p>
          </p:txBody>
        </p:sp>
        <p:cxnSp>
          <p:nvCxnSpPr>
            <p:cNvPr id="198" name="肘形连接符 197"/>
            <p:cNvCxnSpPr>
              <a:stCxn id="158" idx="3"/>
              <a:endCxn id="189" idx="0"/>
            </p:cNvCxnSpPr>
            <p:nvPr/>
          </p:nvCxnSpPr>
          <p:spPr>
            <a:xfrm flipV="1">
              <a:off x="4371974" y="2391006"/>
              <a:ext cx="2908300" cy="2608123"/>
            </a:xfrm>
            <a:prstGeom prst="bentConnector4">
              <a:avLst>
                <a:gd name="adj1" fmla="val 40120"/>
                <a:gd name="adj2" fmla="val 108764"/>
              </a:avLst>
            </a:prstGeom>
            <a:ln>
              <a:tailEnd type="arrow"/>
            </a:ln>
          </p:spPr>
          <p:style>
            <a:lnRef idx="2">
              <a:schemeClr val="accent1"/>
            </a:lnRef>
            <a:fillRef idx="0">
              <a:schemeClr val="accent1"/>
            </a:fillRef>
            <a:effectRef idx="1">
              <a:schemeClr val="accent1"/>
            </a:effectRef>
            <a:fontRef idx="minor">
              <a:schemeClr val="tx1"/>
            </a:fontRef>
          </p:style>
        </p:cxnSp>
        <p:sp>
          <p:nvSpPr>
            <p:cNvPr id="202" name="流程图: 过程 201"/>
            <p:cNvSpPr/>
            <p:nvPr/>
          </p:nvSpPr>
          <p:spPr>
            <a:xfrm>
              <a:off x="6708774" y="4864199"/>
              <a:ext cx="1149350" cy="4667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03" name="TextBox 202"/>
            <p:cNvSpPr txBox="1"/>
            <p:nvPr/>
          </p:nvSpPr>
          <p:spPr>
            <a:xfrm>
              <a:off x="6832599" y="4970556"/>
              <a:ext cx="971550" cy="246049"/>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计算回退时间</a:t>
              </a:r>
            </a:p>
          </p:txBody>
        </p:sp>
        <p:sp>
          <p:nvSpPr>
            <p:cNvPr id="204" name="流程图: 过程 203"/>
            <p:cNvSpPr/>
            <p:nvPr/>
          </p:nvSpPr>
          <p:spPr>
            <a:xfrm>
              <a:off x="6708774" y="5638857"/>
              <a:ext cx="1149350" cy="4667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05" name="TextBox 204"/>
            <p:cNvSpPr txBox="1"/>
            <p:nvPr/>
          </p:nvSpPr>
          <p:spPr>
            <a:xfrm>
              <a:off x="6832599" y="5745214"/>
              <a:ext cx="971550" cy="246049"/>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等待回退时间</a:t>
              </a:r>
            </a:p>
          </p:txBody>
        </p:sp>
        <p:sp>
          <p:nvSpPr>
            <p:cNvPr id="206" name="流程图: 过程 205"/>
            <p:cNvSpPr/>
            <p:nvPr/>
          </p:nvSpPr>
          <p:spPr>
            <a:xfrm>
              <a:off x="5322887" y="6238900"/>
              <a:ext cx="1149350" cy="46670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07" name="TextBox 206"/>
            <p:cNvSpPr txBox="1"/>
            <p:nvPr/>
          </p:nvSpPr>
          <p:spPr>
            <a:xfrm>
              <a:off x="5551487" y="6345257"/>
              <a:ext cx="749300" cy="246049"/>
            </a:xfrm>
            <a:prstGeom prst="rect">
              <a:avLst/>
            </a:prstGeom>
            <a:noFill/>
          </p:spPr>
          <p:txBody>
            <a:bodyPr>
              <a:spAutoFit/>
            </a:bodyPr>
            <a:lstStyle/>
            <a:p>
              <a:pPr marR="0" defTabSz="914400" eaLnBrk="1" hangingPunct="1">
                <a:buClrTx/>
                <a:buSzTx/>
                <a:buFontTx/>
                <a:buNone/>
                <a:defRPr/>
              </a:pPr>
              <a:r>
                <a:rPr kumimoji="0" lang="zh-CN" altLang="en-US" sz="1000" kern="1200" cap="none" spc="0" normalizeH="0" baseline="0" noProof="0" dirty="0">
                  <a:latin typeface="+mn-ea"/>
                  <a:ea typeface="+mn-ea"/>
                  <a:cs typeface="+mn-cs"/>
                </a:rPr>
                <a:t>发送失败</a:t>
              </a:r>
            </a:p>
          </p:txBody>
        </p:sp>
        <p:cxnSp>
          <p:nvCxnSpPr>
            <p:cNvPr id="208" name="肘形连接符 207"/>
            <p:cNvCxnSpPr>
              <a:stCxn id="195" idx="1"/>
              <a:endCxn id="206" idx="0"/>
            </p:cNvCxnSpPr>
            <p:nvPr/>
          </p:nvCxnSpPr>
          <p:spPr>
            <a:xfrm rot="10800000" flipV="1">
              <a:off x="5897562" y="4199072"/>
              <a:ext cx="660400" cy="203982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2" name="直接箭头连接符 211"/>
            <p:cNvCxnSpPr>
              <a:stCxn id="189" idx="2"/>
              <a:endCxn id="191" idx="0"/>
            </p:cNvCxnSpPr>
            <p:nvPr/>
          </p:nvCxnSpPr>
          <p:spPr>
            <a:xfrm rot="5400000">
              <a:off x="7150900" y="2988668"/>
              <a:ext cx="2603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5" name="直接箭头连接符 214"/>
            <p:cNvCxnSpPr>
              <a:stCxn id="191" idx="2"/>
              <a:endCxn id="195" idx="0"/>
            </p:cNvCxnSpPr>
            <p:nvPr/>
          </p:nvCxnSpPr>
          <p:spPr>
            <a:xfrm rot="5400000">
              <a:off x="7154075" y="3710942"/>
              <a:ext cx="25239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8" name="直接箭头连接符 217"/>
            <p:cNvCxnSpPr>
              <a:stCxn id="195" idx="2"/>
              <a:endCxn id="202" idx="0"/>
            </p:cNvCxnSpPr>
            <p:nvPr/>
          </p:nvCxnSpPr>
          <p:spPr>
            <a:xfrm rot="16200000" flipH="1">
              <a:off x="7130264" y="4711014"/>
              <a:ext cx="303196"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1" name="直接箭头连接符 220"/>
            <p:cNvCxnSpPr>
              <a:stCxn id="202" idx="2"/>
              <a:endCxn id="204" idx="0"/>
            </p:cNvCxnSpPr>
            <p:nvPr/>
          </p:nvCxnSpPr>
          <p:spPr>
            <a:xfrm rot="5400000">
              <a:off x="7128676" y="5485672"/>
              <a:ext cx="307959"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5" name="肘形连接符 224"/>
            <p:cNvCxnSpPr>
              <a:stCxn id="204" idx="2"/>
            </p:cNvCxnSpPr>
            <p:nvPr/>
          </p:nvCxnSpPr>
          <p:spPr>
            <a:xfrm rot="5400000" flipH="1">
              <a:off x="3332277" y="2154385"/>
              <a:ext cx="4286020" cy="3616325"/>
            </a:xfrm>
            <a:prstGeom prst="bentConnector4">
              <a:avLst>
                <a:gd name="adj1" fmla="val -5333"/>
                <a:gd name="adj2" fmla="val -33977"/>
              </a:avLst>
            </a:prstGeom>
            <a:ln>
              <a:tailEnd type="arrow"/>
            </a:ln>
          </p:spPr>
          <p:style>
            <a:lnRef idx="2">
              <a:schemeClr val="accent1"/>
            </a:lnRef>
            <a:fillRef idx="0">
              <a:schemeClr val="accent1"/>
            </a:fillRef>
            <a:effectRef idx="1">
              <a:schemeClr val="accent1"/>
            </a:effectRef>
            <a:fontRef idx="minor">
              <a:schemeClr val="tx1"/>
            </a:fontRef>
          </p:style>
        </p:cxnSp>
        <p:sp>
          <p:nvSpPr>
            <p:cNvPr id="235" name="圆角矩形标注 234"/>
            <p:cNvSpPr/>
            <p:nvPr/>
          </p:nvSpPr>
          <p:spPr>
            <a:xfrm>
              <a:off x="153988" y="2800559"/>
              <a:ext cx="2646362" cy="1501695"/>
            </a:xfrm>
            <a:prstGeom prst="wedgeRoundRectCallout">
              <a:avLst>
                <a:gd name="adj1" fmla="val 63067"/>
                <a:gd name="adj2" fmla="val -5282"/>
                <a:gd name="adj3" fmla="val 16667"/>
              </a:avLst>
            </a:prstGeom>
          </p:spPr>
          <p:style>
            <a:lnRef idx="1">
              <a:schemeClr val="accent1"/>
            </a:lnRef>
            <a:fillRef idx="3">
              <a:schemeClr val="accent1"/>
            </a:fillRef>
            <a:effectRef idx="2">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chemeClr val="lt1"/>
                  </a:solidFill>
                  <a:effectLst/>
                  <a:uLnTx/>
                  <a:uFillTx/>
                  <a:latin typeface="+mn-ea"/>
                  <a:ea typeface="+mn-ea"/>
                  <a:cs typeface="+mn-cs"/>
                </a:rPr>
                <a:t>IFG</a:t>
              </a:r>
              <a:r>
                <a:rPr kumimoji="0" lang="zh-CN" altLang="en-US" sz="1000" b="0" i="0" u="none" strike="noStrike" kern="1200" cap="none" spc="0" normalizeH="0" baseline="0" noProof="0" dirty="0">
                  <a:ln>
                    <a:noFill/>
                  </a:ln>
                  <a:solidFill>
                    <a:schemeClr val="lt1"/>
                  </a:solidFill>
                  <a:effectLst/>
                  <a:uLnTx/>
                  <a:uFillTx/>
                  <a:latin typeface="+mn-ea"/>
                  <a:ea typeface="+mn-ea"/>
                  <a:cs typeface="+mn-cs"/>
                </a:rPr>
                <a:t>（帧间隙，</a:t>
              </a:r>
              <a:r>
                <a:rPr kumimoji="0" lang="en-US" altLang="zh-CN" sz="1000" b="0" i="0" u="none" strike="noStrike" kern="1200" cap="none" spc="0" normalizeH="0" baseline="0" noProof="0" dirty="0">
                  <a:ln>
                    <a:noFill/>
                  </a:ln>
                  <a:solidFill>
                    <a:schemeClr val="lt1"/>
                  </a:solidFill>
                  <a:effectLst/>
                  <a:uLnTx/>
                  <a:uFillTx/>
                  <a:latin typeface="+mn-ea"/>
                  <a:ea typeface="+mn-ea"/>
                  <a:cs typeface="+mn-cs"/>
                </a:rPr>
                <a:t>Inter Frame Gap</a:t>
              </a:r>
              <a:r>
                <a:rPr kumimoji="0" lang="zh-CN" altLang="en-US" sz="1000" b="0" i="0" u="none" strike="noStrike" kern="1200" cap="none" spc="0" normalizeH="0" baseline="0" noProof="0" dirty="0">
                  <a:ln>
                    <a:noFill/>
                  </a:ln>
                  <a:solidFill>
                    <a:schemeClr val="lt1"/>
                  </a:solidFill>
                  <a:effectLst/>
                  <a:uLnTx/>
                  <a:uFillTx/>
                  <a:latin typeface="+mn-ea"/>
                  <a:ea typeface="+mn-ea"/>
                  <a:cs typeface="+mn-cs"/>
                </a:rPr>
                <a:t>）设计为</a:t>
              </a:r>
              <a:r>
                <a:rPr kumimoji="0" lang="en-US" altLang="zh-CN" sz="1000" b="0" i="0" u="none" strike="noStrike" kern="1200" cap="none" spc="0" normalizeH="0" baseline="0" noProof="0" dirty="0">
                  <a:ln>
                    <a:noFill/>
                  </a:ln>
                  <a:solidFill>
                    <a:schemeClr val="lt1"/>
                  </a:solidFill>
                  <a:effectLst/>
                  <a:uLnTx/>
                  <a:uFillTx/>
                  <a:latin typeface="+mn-ea"/>
                  <a:ea typeface="+mn-ea"/>
                  <a:cs typeface="+mn-cs"/>
                </a:rPr>
                <a:t>96</a:t>
              </a:r>
              <a:r>
                <a:rPr kumimoji="0" lang="zh-CN" altLang="en-US" sz="1000" b="0" i="0" u="none" strike="noStrike" kern="1200" cap="none" spc="0" normalizeH="0" baseline="0" noProof="0" dirty="0">
                  <a:ln>
                    <a:noFill/>
                  </a:ln>
                  <a:solidFill>
                    <a:schemeClr val="lt1"/>
                  </a:solidFill>
                  <a:effectLst/>
                  <a:uLnTx/>
                  <a:uFillTx/>
                  <a:latin typeface="+mn-ea"/>
                  <a:ea typeface="+mn-ea"/>
                  <a:cs typeface="+mn-cs"/>
                </a:rPr>
                <a:t>位时，即传送</a:t>
              </a:r>
              <a:r>
                <a:rPr kumimoji="0" lang="en-US" altLang="zh-CN" sz="1000" b="0" i="0" u="none" strike="noStrike" kern="1200" cap="none" spc="0" normalizeH="0" baseline="0" noProof="0" dirty="0">
                  <a:ln>
                    <a:noFill/>
                  </a:ln>
                  <a:solidFill>
                    <a:schemeClr val="lt1"/>
                  </a:solidFill>
                  <a:effectLst/>
                  <a:uLnTx/>
                  <a:uFillTx/>
                  <a:latin typeface="+mn-ea"/>
                  <a:ea typeface="+mn-ea"/>
                  <a:cs typeface="+mn-cs"/>
                </a:rPr>
                <a:t>96bits</a:t>
              </a:r>
              <a:r>
                <a:rPr kumimoji="0" lang="zh-CN" altLang="en-US" sz="1000" b="0" i="0" u="none" strike="noStrike" kern="1200" cap="none" spc="0" normalizeH="0" baseline="0" noProof="0" dirty="0">
                  <a:ln>
                    <a:noFill/>
                  </a:ln>
                  <a:solidFill>
                    <a:schemeClr val="lt1"/>
                  </a:solidFill>
                  <a:effectLst/>
                  <a:uLnTx/>
                  <a:uFillTx/>
                  <a:latin typeface="+mn-ea"/>
                  <a:ea typeface="+mn-ea"/>
                  <a:cs typeface="+mn-cs"/>
                </a:rPr>
                <a:t>数据所所需要的时间</a:t>
              </a:r>
              <a:r>
                <a:rPr kumimoji="0" lang="en-US" altLang="zh-CN" sz="1000" b="0" i="0" u="none" strike="noStrike" kern="1200" cap="none" spc="0" normalizeH="0" baseline="0" noProof="0" dirty="0">
                  <a:ln>
                    <a:noFill/>
                  </a:ln>
                  <a:solidFill>
                    <a:schemeClr val="lt1"/>
                  </a:solidFill>
                  <a:effectLst/>
                  <a:uLnTx/>
                  <a:uFillTx/>
                  <a:latin typeface="+mn-ea"/>
                  <a:ea typeface="+mn-ea"/>
                  <a:cs typeface="+mn-cs"/>
                </a:rPr>
                <a:t>,10Mb/s,100Mb/s,1000Mb/s</a:t>
              </a:r>
              <a:r>
                <a:rPr kumimoji="0" lang="zh-CN" altLang="en-US" sz="1000" b="0" i="0" u="none" strike="noStrike" kern="1200" cap="none" spc="0" normalizeH="0" baseline="0" noProof="0" dirty="0">
                  <a:ln>
                    <a:noFill/>
                  </a:ln>
                  <a:solidFill>
                    <a:schemeClr val="lt1"/>
                  </a:solidFill>
                  <a:effectLst/>
                  <a:uLnTx/>
                  <a:uFillTx/>
                  <a:latin typeface="+mn-ea"/>
                  <a:ea typeface="+mn-ea"/>
                  <a:cs typeface="+mn-cs"/>
                </a:rPr>
                <a:t>以太网</a:t>
              </a:r>
              <a:r>
                <a:rPr kumimoji="0" lang="en-US" altLang="zh-CN" sz="1000" b="0" i="0" u="none" strike="noStrike" kern="1200" cap="none" spc="0" normalizeH="0" baseline="0" noProof="0" dirty="0">
                  <a:ln>
                    <a:noFill/>
                  </a:ln>
                  <a:solidFill>
                    <a:schemeClr val="lt1"/>
                  </a:solidFill>
                  <a:effectLst/>
                  <a:uLnTx/>
                  <a:uFillTx/>
                  <a:latin typeface="+mn-ea"/>
                  <a:ea typeface="+mn-ea"/>
                  <a:cs typeface="+mn-cs"/>
                </a:rPr>
                <a:t>IFG</a:t>
              </a:r>
              <a:r>
                <a:rPr kumimoji="0" lang="zh-CN" altLang="en-US" sz="1000" b="0" i="0" u="none" strike="noStrike" kern="1200" cap="none" spc="0" normalizeH="0" baseline="0" noProof="0" dirty="0">
                  <a:ln>
                    <a:noFill/>
                  </a:ln>
                  <a:solidFill>
                    <a:schemeClr val="lt1"/>
                  </a:solidFill>
                  <a:effectLst/>
                  <a:uLnTx/>
                  <a:uFillTx/>
                  <a:latin typeface="+mn-ea"/>
                  <a:ea typeface="+mn-ea"/>
                  <a:cs typeface="+mn-cs"/>
                </a:rPr>
                <a:t>分别为</a:t>
              </a:r>
              <a:r>
                <a:rPr kumimoji="0" lang="en-US" altLang="zh-CN" sz="1000" b="0" i="0" u="none" strike="noStrike" kern="1200" cap="none" spc="0" normalizeH="0" baseline="0" noProof="0" dirty="0">
                  <a:ln>
                    <a:noFill/>
                  </a:ln>
                  <a:solidFill>
                    <a:schemeClr val="lt1"/>
                  </a:solidFill>
                  <a:effectLst/>
                  <a:uLnTx/>
                  <a:uFillTx/>
                  <a:latin typeface="+mn-ea"/>
                  <a:ea typeface="+mn-ea"/>
                  <a:cs typeface="+mn-cs"/>
                </a:rPr>
                <a:t>9.6us</a:t>
              </a:r>
              <a:r>
                <a:rPr kumimoji="0" lang="zh-CN" altLang="en-US" sz="1000" b="0" i="0" u="none" strike="noStrike" kern="1200" cap="none" spc="0" normalizeH="0" baseline="0" noProof="0" dirty="0">
                  <a:ln>
                    <a:noFill/>
                  </a:ln>
                  <a:solidFill>
                    <a:schemeClr val="lt1"/>
                  </a:solidFill>
                  <a:effectLst/>
                  <a:uLnTx/>
                  <a:uFillTx/>
                  <a:latin typeface="+mn-ea"/>
                  <a:ea typeface="+mn-ea"/>
                  <a:cs typeface="+mn-cs"/>
                </a:rPr>
                <a:t>、</a:t>
              </a:r>
              <a:r>
                <a:rPr kumimoji="0" lang="en-US" altLang="zh-CN" sz="1000" b="0" i="0" u="none" strike="noStrike" kern="1200" cap="none" spc="0" normalizeH="0" baseline="0" noProof="0" dirty="0">
                  <a:ln>
                    <a:noFill/>
                  </a:ln>
                  <a:solidFill>
                    <a:schemeClr val="lt1"/>
                  </a:solidFill>
                  <a:effectLst/>
                  <a:uLnTx/>
                  <a:uFillTx/>
                  <a:latin typeface="+mn-ea"/>
                  <a:ea typeface="+mn-ea"/>
                  <a:cs typeface="+mn-cs"/>
                </a:rPr>
                <a:t>0.96us</a:t>
              </a:r>
              <a:r>
                <a:rPr kumimoji="0" lang="zh-CN" altLang="en-US" sz="1000" b="0" i="0" u="none" strike="noStrike" kern="1200" cap="none" spc="0" normalizeH="0" baseline="0" noProof="0" dirty="0">
                  <a:ln>
                    <a:noFill/>
                  </a:ln>
                  <a:solidFill>
                    <a:schemeClr val="lt1"/>
                  </a:solidFill>
                  <a:effectLst/>
                  <a:uLnTx/>
                  <a:uFillTx/>
                  <a:latin typeface="+mn-ea"/>
                  <a:ea typeface="+mn-ea"/>
                  <a:cs typeface="+mn-cs"/>
                </a:rPr>
                <a:t>和</a:t>
              </a:r>
              <a:r>
                <a:rPr kumimoji="0" lang="en-US" altLang="zh-CN" sz="1000" b="0" i="0" u="none" strike="noStrike" kern="1200" cap="none" spc="0" normalizeH="0" baseline="0" noProof="0" dirty="0">
                  <a:ln>
                    <a:noFill/>
                  </a:ln>
                  <a:solidFill>
                    <a:schemeClr val="lt1"/>
                  </a:solidFill>
                  <a:effectLst/>
                  <a:uLnTx/>
                  <a:uFillTx/>
                  <a:latin typeface="+mn-ea"/>
                  <a:ea typeface="+mn-ea"/>
                  <a:cs typeface="+mn-cs"/>
                </a:rPr>
                <a:t>0.096us.</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dirty="0">
                <a:ln>
                  <a:noFill/>
                </a:ln>
                <a:solidFill>
                  <a:schemeClr val="lt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chemeClr val="lt1"/>
                  </a:solidFill>
                  <a:effectLst/>
                  <a:uLnTx/>
                  <a:uFillTx/>
                  <a:latin typeface="+mn-ea"/>
                  <a:ea typeface="+mn-ea"/>
                  <a:cs typeface="+mn-cs"/>
                </a:rPr>
                <a:t>IFG</a:t>
              </a:r>
              <a:r>
                <a:rPr kumimoji="0" lang="zh-CN" altLang="en-US" sz="1000" b="0" i="0" u="none" strike="noStrike" kern="1200" cap="none" spc="0" normalizeH="0" baseline="0" noProof="0" dirty="0">
                  <a:ln>
                    <a:noFill/>
                  </a:ln>
                  <a:solidFill>
                    <a:schemeClr val="lt1"/>
                  </a:solidFill>
                  <a:effectLst/>
                  <a:uLnTx/>
                  <a:uFillTx/>
                  <a:latin typeface="+mn-ea"/>
                  <a:ea typeface="+mn-ea"/>
                  <a:cs typeface="+mn-cs"/>
                </a:rPr>
                <a:t>的作用：</a:t>
              </a:r>
              <a:endParaRPr kumimoji="0" lang="en-US" altLang="zh-CN" sz="1000" b="0" i="0" u="none" strike="noStrike" kern="1200" cap="none" spc="0" normalizeH="0" baseline="0" noProof="0" dirty="0">
                <a:ln>
                  <a:noFill/>
                </a:ln>
                <a:solidFill>
                  <a:schemeClr val="lt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chemeClr val="lt1"/>
                  </a:solidFill>
                  <a:effectLst/>
                  <a:uLnTx/>
                  <a:uFillTx/>
                  <a:latin typeface="+mn-ea"/>
                  <a:ea typeface="+mn-ea"/>
                  <a:cs typeface="+mn-cs"/>
                </a:rPr>
                <a:t>① 让物理信道恢复平稳。</a:t>
              </a:r>
              <a:endParaRPr kumimoji="0" lang="en-US" altLang="zh-CN" sz="1000" b="0" i="0" u="none" strike="noStrike" kern="1200" cap="none" spc="0" normalizeH="0" baseline="0" noProof="0" dirty="0">
                <a:ln>
                  <a:noFill/>
                </a:ln>
                <a:solidFill>
                  <a:schemeClr val="lt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000" b="0" i="0" u="none" strike="noStrike" kern="1200" cap="none" spc="0" normalizeH="0" baseline="0" noProof="0" dirty="0">
                  <a:ln>
                    <a:noFill/>
                  </a:ln>
                  <a:solidFill>
                    <a:schemeClr val="lt1"/>
                  </a:solidFill>
                  <a:effectLst/>
                  <a:uLnTx/>
                  <a:uFillTx/>
                  <a:latin typeface="+mn-ea"/>
                  <a:ea typeface="+mn-ea"/>
                  <a:cs typeface="+mn-cs"/>
                </a:rPr>
                <a:t>② 让接收者对接收的帧作必要的处理，  </a:t>
              </a:r>
              <a:endParaRPr kumimoji="0" lang="en-US" altLang="zh-CN" sz="1000" b="0" i="0" u="none" strike="noStrike" kern="1200" cap="none" spc="0" normalizeH="0" baseline="0" noProof="0" dirty="0">
                <a:ln>
                  <a:noFill/>
                </a:ln>
                <a:solidFill>
                  <a:schemeClr val="lt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dirty="0">
                  <a:ln>
                    <a:noFill/>
                  </a:ln>
                  <a:solidFill>
                    <a:schemeClr val="lt1"/>
                  </a:solidFill>
                  <a:effectLst/>
                  <a:uLnTx/>
                  <a:uFillTx/>
                  <a:latin typeface="+mn-ea"/>
                  <a:ea typeface="+mn-ea"/>
                  <a:cs typeface="+mn-cs"/>
                </a:rPr>
                <a:t>   </a:t>
              </a:r>
              <a:r>
                <a:rPr kumimoji="0" lang="zh-CN" altLang="en-US" sz="1000" b="0" i="0" u="none" strike="noStrike" kern="1200" cap="none" spc="0" normalizeH="0" baseline="0" noProof="0" dirty="0">
                  <a:ln>
                    <a:noFill/>
                  </a:ln>
                  <a:solidFill>
                    <a:schemeClr val="lt1"/>
                  </a:solidFill>
                  <a:effectLst/>
                  <a:uLnTx/>
                  <a:uFillTx/>
                  <a:latin typeface="+mn-ea"/>
                  <a:ea typeface="+mn-ea"/>
                  <a:cs typeface="+mn-cs"/>
                </a:rPr>
                <a:t>清理接收缓冲区。</a:t>
              </a:r>
              <a:endParaRPr kumimoji="0" lang="en-US" altLang="zh-CN" sz="1000" b="0" i="0" u="none" strike="noStrike" kern="1200" cap="none" spc="0" normalizeH="0" baseline="0" noProof="0" dirty="0">
                <a:ln>
                  <a:noFill/>
                </a:ln>
                <a:solidFill>
                  <a:schemeClr val="lt1"/>
                </a:solidFill>
                <a:effectLst/>
                <a:uLnTx/>
                <a:uFillTx/>
                <a:latin typeface="+mn-ea"/>
                <a:ea typeface="+mn-ea"/>
                <a:cs typeface="+mn-cs"/>
              </a:endParaRPr>
            </a:p>
          </p:txBody>
        </p:sp>
      </p:grpSp>
      <p:sp>
        <p:nvSpPr>
          <p:cNvPr id="24579" name="标题 5"/>
          <p:cNvSpPr>
            <a:spLocks noGrp="1"/>
          </p:cNvSpPr>
          <p:nvPr>
            <p:ph type="title"/>
          </p:nvPr>
        </p:nvSpPr>
        <p:spPr>
          <a:xfrm>
            <a:off x="685800" y="152400"/>
            <a:ext cx="7924800" cy="533400"/>
          </a:xfrm>
        </p:spPr>
        <p:txBody>
          <a:bodyPr vert="horz" wrap="square" lIns="91440" tIns="45720" rIns="91440" bIns="45720" anchor="ctr" anchorCtr="0"/>
          <a:lstStyle/>
          <a:p>
            <a:r>
              <a:rPr lang="zh-CN" altLang="en-US" dirty="0"/>
              <a:t>以太网基础</a:t>
            </a:r>
            <a:r>
              <a:rPr lang="en-US" altLang="zh-CN" dirty="0"/>
              <a:t>—3.CSMA/CD</a:t>
            </a:r>
            <a:endParaRPr lang="zh-CN" altLang="en-US" dirty="0"/>
          </a:p>
        </p:txBody>
      </p:sp>
      <p:pic>
        <p:nvPicPr>
          <p:cNvPr id="24580"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457200" y="207963"/>
            <a:ext cx="125413" cy="401637"/>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5602" name="内容占位符 2"/>
          <p:cNvSpPr>
            <a:spLocks noGrp="1"/>
          </p:cNvSpPr>
          <p:nvPr>
            <p:ph idx="1"/>
          </p:nvPr>
        </p:nvSpPr>
        <p:spPr>
          <a:xfrm>
            <a:off x="684213" y="1143000"/>
            <a:ext cx="7788275" cy="1643063"/>
          </a:xfrm>
        </p:spPr>
        <p:txBody>
          <a:bodyPr vert="horz" wrap="square" lIns="91440" tIns="45720" rIns="91440" bIns="45720" anchor="t" anchorCtr="0"/>
          <a:lstStyle/>
          <a:p>
            <a:r>
              <a:rPr lang="zh-CN" altLang="en-US" sz="1800" dirty="0"/>
              <a:t>由于以太网存在</a:t>
            </a:r>
            <a:r>
              <a:rPr lang="en-US" altLang="zh-CN" sz="1800" dirty="0"/>
              <a:t>10M/100M/1000M</a:t>
            </a:r>
            <a:r>
              <a:rPr lang="zh-CN" altLang="en-US" sz="1800" dirty="0"/>
              <a:t>等各种速率，为了向前兼容，以太网支持速率、双工、流控进行互相协商，协商也即选择出双方都支持的最大能力。</a:t>
            </a:r>
          </a:p>
        </p:txBody>
      </p:sp>
      <p:sp>
        <p:nvSpPr>
          <p:cNvPr id="25603" name="Rectangle 4"/>
          <p:cNvSpPr/>
          <p:nvPr/>
        </p:nvSpPr>
        <p:spPr>
          <a:xfrm>
            <a:off x="2143125" y="3286125"/>
            <a:ext cx="1211263" cy="1670050"/>
          </a:xfrm>
          <a:prstGeom prst="rect">
            <a:avLst/>
          </a:prstGeom>
          <a:solidFill>
            <a:srgbClr val="AED7D6"/>
          </a:solidFill>
          <a:ln w="28575" cap="flat" cmpd="sng">
            <a:solidFill>
              <a:schemeClr val="tx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SWITCH A</a:t>
            </a: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p:txBody>
      </p:sp>
      <p:sp>
        <p:nvSpPr>
          <p:cNvPr id="25604" name="Rectangle 5"/>
          <p:cNvSpPr/>
          <p:nvPr/>
        </p:nvSpPr>
        <p:spPr>
          <a:xfrm>
            <a:off x="5427663" y="3286125"/>
            <a:ext cx="1209675" cy="1670050"/>
          </a:xfrm>
          <a:prstGeom prst="rect">
            <a:avLst/>
          </a:prstGeom>
          <a:solidFill>
            <a:srgbClr val="FFB84F"/>
          </a:solidFill>
          <a:ln w="28575" cap="flat" cmpd="sng">
            <a:solidFill>
              <a:schemeClr val="tx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SWITCH B</a:t>
            </a: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p:txBody>
      </p:sp>
      <p:sp>
        <p:nvSpPr>
          <p:cNvPr id="6" name="Rectangle 6"/>
          <p:cNvSpPr>
            <a:spLocks noChangeArrowheads="1"/>
          </p:cNvSpPr>
          <p:nvPr/>
        </p:nvSpPr>
        <p:spPr bwMode="auto">
          <a:xfrm>
            <a:off x="3354388" y="3862388"/>
            <a:ext cx="2073275" cy="461963"/>
          </a:xfrm>
          <a:prstGeom prst="rect">
            <a:avLst/>
          </a:prstGeom>
          <a:gradFill rotWithShape="1">
            <a:gsLst>
              <a:gs pos="0">
                <a:srgbClr val="C0C0C0"/>
              </a:gs>
              <a:gs pos="50000">
                <a:schemeClr val="bg1"/>
              </a:gs>
              <a:gs pos="100000">
                <a:srgbClr val="C0C0C0"/>
              </a:gs>
            </a:gsLst>
            <a:lin ang="5400000" scaled="1"/>
          </a:gradFill>
          <a:ln w="28575">
            <a:solidFill>
              <a:schemeClr val="tx1"/>
            </a:solidFill>
            <a:miter lim="800000"/>
          </a:ln>
          <a:effectLst/>
        </p:spPr>
        <p:txBody>
          <a:bodyPr wrap="none" lIns="73025" tIns="36512" rIns="73025" bIns="36512"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10/100/1000 Port</a:t>
            </a:r>
          </a:p>
        </p:txBody>
      </p:sp>
      <p:sp>
        <p:nvSpPr>
          <p:cNvPr id="25606" name="Rectangle 7"/>
          <p:cNvSpPr/>
          <p:nvPr/>
        </p:nvSpPr>
        <p:spPr>
          <a:xfrm>
            <a:off x="3122613" y="3689350"/>
            <a:ext cx="346075" cy="806450"/>
          </a:xfrm>
          <a:prstGeom prst="rect">
            <a:avLst/>
          </a:prstGeom>
          <a:noFill/>
          <a:ln w="38100" cap="flat" cmpd="sng">
            <a:solidFill>
              <a:schemeClr val="accent2"/>
            </a:solidFill>
            <a:prstDash val="sysDot"/>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5607" name="Rectangle 8"/>
          <p:cNvSpPr/>
          <p:nvPr/>
        </p:nvSpPr>
        <p:spPr>
          <a:xfrm>
            <a:off x="5311775" y="3689350"/>
            <a:ext cx="346075" cy="806450"/>
          </a:xfrm>
          <a:prstGeom prst="rect">
            <a:avLst/>
          </a:prstGeom>
          <a:noFill/>
          <a:ln w="38100" cap="flat" cmpd="sng">
            <a:solidFill>
              <a:schemeClr val="accent2"/>
            </a:solidFill>
            <a:prstDash val="sysDot"/>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5608" name="Line 9"/>
          <p:cNvSpPr/>
          <p:nvPr/>
        </p:nvSpPr>
        <p:spPr>
          <a:xfrm flipV="1">
            <a:off x="4851400" y="4552950"/>
            <a:ext cx="403225" cy="288925"/>
          </a:xfrm>
          <a:prstGeom prst="line">
            <a:avLst/>
          </a:prstGeom>
          <a:ln w="38100" cap="flat" cmpd="sng">
            <a:solidFill>
              <a:schemeClr val="accent2"/>
            </a:solidFill>
            <a:prstDash val="solid"/>
            <a:headEnd type="none" w="med" len="med"/>
            <a:tailEnd type="triangle" w="med" len="med"/>
          </a:ln>
        </p:spPr>
      </p:sp>
      <p:sp>
        <p:nvSpPr>
          <p:cNvPr id="25609" name="Line 10"/>
          <p:cNvSpPr/>
          <p:nvPr/>
        </p:nvSpPr>
        <p:spPr>
          <a:xfrm flipH="1" flipV="1">
            <a:off x="3525838" y="4552950"/>
            <a:ext cx="403225" cy="288925"/>
          </a:xfrm>
          <a:prstGeom prst="line">
            <a:avLst/>
          </a:prstGeom>
          <a:ln w="38100" cap="flat" cmpd="sng">
            <a:solidFill>
              <a:schemeClr val="accent2"/>
            </a:solidFill>
            <a:prstDash val="solid"/>
            <a:headEnd type="none" w="med" len="med"/>
            <a:tailEnd type="triangle" w="med" len="med"/>
          </a:ln>
        </p:spPr>
      </p:sp>
      <p:sp>
        <p:nvSpPr>
          <p:cNvPr id="25610" name="Text Box 11"/>
          <p:cNvSpPr txBox="1"/>
          <p:nvPr/>
        </p:nvSpPr>
        <p:spPr>
          <a:xfrm>
            <a:off x="3870325" y="4381500"/>
            <a:ext cx="1111250" cy="1181100"/>
          </a:xfrm>
          <a:prstGeom prst="rect">
            <a:avLst/>
          </a:prstGeom>
          <a:noFill/>
          <a:ln w="9525">
            <a:noFill/>
          </a:ln>
        </p:spPr>
        <p:txBody>
          <a:bodyPr lIns="73025" tIns="36512" rIns="73025" bIns="36512">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Duplex Speed</a:t>
            </a:r>
          </a:p>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Flow control</a:t>
            </a:r>
          </a:p>
        </p:txBody>
      </p:sp>
      <p:sp>
        <p:nvSpPr>
          <p:cNvPr id="25611"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—4. </a:t>
            </a:r>
            <a:r>
              <a:rPr lang="zh-CN" altLang="en-US" dirty="0"/>
              <a:t>自协商</a:t>
            </a:r>
          </a:p>
        </p:txBody>
      </p:sp>
      <p:pic>
        <p:nvPicPr>
          <p:cNvPr id="25612"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6626" name="内容占位符 2"/>
          <p:cNvSpPr>
            <a:spLocks noGrp="1"/>
          </p:cNvSpPr>
          <p:nvPr>
            <p:ph idx="1"/>
          </p:nvPr>
        </p:nvSpPr>
        <p:spPr>
          <a:xfrm>
            <a:off x="684213" y="1143000"/>
            <a:ext cx="7788275" cy="1571625"/>
          </a:xfrm>
        </p:spPr>
        <p:txBody>
          <a:bodyPr vert="horz" wrap="square" lIns="91440" tIns="45720" rIns="91440" bIns="45720" anchor="t" anchorCtr="0"/>
          <a:lstStyle/>
          <a:p>
            <a:r>
              <a:rPr lang="zh-CN" altLang="en-US" sz="1800" dirty="0"/>
              <a:t>由于自动协商功能是</a:t>
            </a:r>
            <a:r>
              <a:rPr lang="en-US" altLang="zh-CN" sz="1800" dirty="0"/>
              <a:t>IEEE</a:t>
            </a:r>
            <a:r>
              <a:rPr lang="zh-CN" altLang="en-US" sz="1800" dirty="0"/>
              <a:t>后续制定的标准，存在的问题是部分站点不支持协商，为了支持这种情况，须要支持协商的站点具有</a:t>
            </a:r>
            <a:r>
              <a:rPr lang="en-US" altLang="zh-CN" sz="1800" dirty="0"/>
              <a:t>BYPASS</a:t>
            </a:r>
            <a:r>
              <a:rPr lang="zh-CN" altLang="en-US" sz="1800" dirty="0"/>
              <a:t>功能，即主动认为自己为半双工。</a:t>
            </a:r>
          </a:p>
        </p:txBody>
      </p:sp>
      <p:sp>
        <p:nvSpPr>
          <p:cNvPr id="26627" name="Rectangle 4"/>
          <p:cNvSpPr/>
          <p:nvPr/>
        </p:nvSpPr>
        <p:spPr>
          <a:xfrm>
            <a:off x="2143125" y="2786063"/>
            <a:ext cx="1211263" cy="1670050"/>
          </a:xfrm>
          <a:prstGeom prst="rect">
            <a:avLst/>
          </a:prstGeom>
          <a:solidFill>
            <a:srgbClr val="AED7D6"/>
          </a:solidFill>
          <a:ln w="28575" cap="flat" cmpd="sng">
            <a:solidFill>
              <a:schemeClr val="tx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SWITCH A</a:t>
            </a: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p:txBody>
      </p:sp>
      <p:sp>
        <p:nvSpPr>
          <p:cNvPr id="26628" name="Rectangle 5"/>
          <p:cNvSpPr/>
          <p:nvPr/>
        </p:nvSpPr>
        <p:spPr>
          <a:xfrm>
            <a:off x="5427663" y="2786063"/>
            <a:ext cx="1209675" cy="1670050"/>
          </a:xfrm>
          <a:prstGeom prst="rect">
            <a:avLst/>
          </a:prstGeom>
          <a:solidFill>
            <a:srgbClr val="FFB84F"/>
          </a:solidFill>
          <a:ln w="28575" cap="flat" cmpd="sng">
            <a:solidFill>
              <a:schemeClr val="tx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SWITCH B</a:t>
            </a: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FontTx/>
              <a:buNone/>
            </a:pPr>
            <a:endParaRPr lang="en-US" altLang="zh-CN" sz="1800" dirty="0">
              <a:solidFill>
                <a:schemeClr val="tx1"/>
              </a:solidFill>
              <a:latin typeface="Arial" panose="020B0604020202020204" pitchFamily="34" charset="0"/>
              <a:ea typeface="宋体" panose="02010600030101010101" pitchFamily="2" charset="-122"/>
            </a:endParaRPr>
          </a:p>
        </p:txBody>
      </p:sp>
      <p:sp>
        <p:nvSpPr>
          <p:cNvPr id="6" name="Rectangle 6"/>
          <p:cNvSpPr>
            <a:spLocks noChangeArrowheads="1"/>
          </p:cNvSpPr>
          <p:nvPr/>
        </p:nvSpPr>
        <p:spPr bwMode="auto">
          <a:xfrm>
            <a:off x="3354388" y="3362325"/>
            <a:ext cx="2073275" cy="461963"/>
          </a:xfrm>
          <a:prstGeom prst="rect">
            <a:avLst/>
          </a:prstGeom>
          <a:gradFill rotWithShape="1">
            <a:gsLst>
              <a:gs pos="0">
                <a:srgbClr val="C0C0C0"/>
              </a:gs>
              <a:gs pos="50000">
                <a:schemeClr val="bg1"/>
              </a:gs>
              <a:gs pos="100000">
                <a:srgbClr val="C0C0C0"/>
              </a:gs>
            </a:gsLst>
            <a:lin ang="5400000" scaled="1"/>
          </a:gradFill>
          <a:ln w="28575">
            <a:solidFill>
              <a:schemeClr val="tx1"/>
            </a:solidFill>
            <a:miter lim="800000"/>
          </a:ln>
          <a:effectLst/>
        </p:spPr>
        <p:txBody>
          <a:bodyPr wrap="none" lIns="73025" tIns="36512" rIns="73025" bIns="36512"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10/100/1000 Port</a:t>
            </a:r>
          </a:p>
        </p:txBody>
      </p:sp>
      <p:sp>
        <p:nvSpPr>
          <p:cNvPr id="26630" name="Rectangle 7"/>
          <p:cNvSpPr/>
          <p:nvPr/>
        </p:nvSpPr>
        <p:spPr>
          <a:xfrm>
            <a:off x="3122613" y="3189288"/>
            <a:ext cx="346075" cy="806450"/>
          </a:xfrm>
          <a:prstGeom prst="rect">
            <a:avLst/>
          </a:prstGeom>
          <a:noFill/>
          <a:ln w="38100" cap="flat" cmpd="sng">
            <a:solidFill>
              <a:schemeClr val="accent2"/>
            </a:solidFill>
            <a:prstDash val="sysDot"/>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631" name="Rectangle 8"/>
          <p:cNvSpPr/>
          <p:nvPr/>
        </p:nvSpPr>
        <p:spPr>
          <a:xfrm>
            <a:off x="5311775" y="3189288"/>
            <a:ext cx="346075" cy="806450"/>
          </a:xfrm>
          <a:prstGeom prst="rect">
            <a:avLst/>
          </a:prstGeom>
          <a:noFill/>
          <a:ln w="38100" cap="flat" cmpd="sng">
            <a:solidFill>
              <a:schemeClr val="accent2"/>
            </a:solidFill>
            <a:prstDash val="sysDot"/>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632" name="Text Box 9"/>
          <p:cNvSpPr txBox="1"/>
          <p:nvPr/>
        </p:nvSpPr>
        <p:spPr>
          <a:xfrm>
            <a:off x="935038" y="3533775"/>
            <a:ext cx="1111250" cy="622300"/>
          </a:xfrm>
          <a:prstGeom prst="rect">
            <a:avLst/>
          </a:prstGeom>
          <a:noFill/>
          <a:ln w="9525">
            <a:noFill/>
          </a:ln>
        </p:spPr>
        <p:txBody>
          <a:bodyPr lIns="73025" tIns="36512" rIns="73025" bIns="36512">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Full Duplex</a:t>
            </a:r>
          </a:p>
        </p:txBody>
      </p:sp>
      <p:sp>
        <p:nvSpPr>
          <p:cNvPr id="26633" name="Line 10"/>
          <p:cNvSpPr/>
          <p:nvPr/>
        </p:nvSpPr>
        <p:spPr>
          <a:xfrm flipV="1">
            <a:off x="1914525" y="3592513"/>
            <a:ext cx="1323975" cy="230187"/>
          </a:xfrm>
          <a:prstGeom prst="line">
            <a:avLst/>
          </a:prstGeom>
          <a:ln w="38100" cap="flat" cmpd="sng">
            <a:solidFill>
              <a:schemeClr val="accent2"/>
            </a:solidFill>
            <a:prstDash val="solid"/>
            <a:headEnd type="none" w="med" len="med"/>
            <a:tailEnd type="triangle" w="med" len="med"/>
          </a:ln>
        </p:spPr>
      </p:sp>
      <p:sp>
        <p:nvSpPr>
          <p:cNvPr id="26634" name="Line 11"/>
          <p:cNvSpPr/>
          <p:nvPr/>
        </p:nvSpPr>
        <p:spPr>
          <a:xfrm flipH="1" flipV="1">
            <a:off x="5486400" y="3649663"/>
            <a:ext cx="1323975" cy="230187"/>
          </a:xfrm>
          <a:prstGeom prst="line">
            <a:avLst/>
          </a:prstGeom>
          <a:ln w="38100" cap="flat" cmpd="sng">
            <a:solidFill>
              <a:schemeClr val="accent2"/>
            </a:solidFill>
            <a:prstDash val="solid"/>
            <a:headEnd type="none" w="med" len="med"/>
            <a:tailEnd type="triangle" w="med" len="med"/>
          </a:ln>
        </p:spPr>
      </p:sp>
      <p:sp>
        <p:nvSpPr>
          <p:cNvPr id="26635" name="Text Box 12"/>
          <p:cNvSpPr txBox="1"/>
          <p:nvPr/>
        </p:nvSpPr>
        <p:spPr>
          <a:xfrm>
            <a:off x="6810375" y="3592513"/>
            <a:ext cx="865188" cy="622300"/>
          </a:xfrm>
          <a:prstGeom prst="rect">
            <a:avLst/>
          </a:prstGeom>
          <a:noFill/>
          <a:ln w="9525">
            <a:noFill/>
          </a:ln>
        </p:spPr>
        <p:txBody>
          <a:bodyPr lIns="73025" tIns="36512" rIns="73025" bIns="36512">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Auto Duplex</a:t>
            </a:r>
          </a:p>
        </p:txBody>
      </p:sp>
      <p:sp>
        <p:nvSpPr>
          <p:cNvPr id="26636" name="Text Box 13"/>
          <p:cNvSpPr txBox="1"/>
          <p:nvPr/>
        </p:nvSpPr>
        <p:spPr>
          <a:xfrm>
            <a:off x="1568450" y="5378450"/>
            <a:ext cx="5719763" cy="688975"/>
          </a:xfrm>
          <a:prstGeom prst="rect">
            <a:avLst/>
          </a:prstGeom>
          <a:solidFill>
            <a:schemeClr val="bg1"/>
          </a:solidFill>
          <a:ln w="2857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lIns="73025" tIns="36512" rIns="73025" bIns="36512">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zh-CN" altLang="en-US" sz="2000" dirty="0">
                <a:solidFill>
                  <a:schemeClr val="tx1"/>
                </a:solidFill>
                <a:latin typeface="Arial" panose="020B0604020202020204" pitchFamily="34" charset="0"/>
                <a:ea typeface="宋体" panose="02010600030101010101" pitchFamily="2" charset="-122"/>
              </a:rPr>
              <a:t>自动协商一段始终认为自己处于半双工，避免由于双工不匹配导致的信道占用冲突</a:t>
            </a:r>
          </a:p>
        </p:txBody>
      </p:sp>
      <p:sp>
        <p:nvSpPr>
          <p:cNvPr id="26637" name="AutoShape 14"/>
          <p:cNvSpPr/>
          <p:nvPr/>
        </p:nvSpPr>
        <p:spPr>
          <a:xfrm>
            <a:off x="5716588" y="4283075"/>
            <a:ext cx="635000" cy="1095375"/>
          </a:xfrm>
          <a:prstGeom prst="downArrow">
            <a:avLst>
              <a:gd name="adj1" fmla="val 50000"/>
              <a:gd name="adj2" fmla="val 43125"/>
            </a:avLst>
          </a:prstGeom>
          <a:solidFill>
            <a:srgbClr val="FFFF00"/>
          </a:solidFill>
          <a:ln w="28575" cap="flat" cmpd="sng">
            <a:solidFill>
              <a:schemeClr val="tx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6638"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—4. </a:t>
            </a:r>
            <a:r>
              <a:rPr lang="zh-CN" altLang="en-US" dirty="0"/>
              <a:t>自协商</a:t>
            </a:r>
          </a:p>
        </p:txBody>
      </p:sp>
      <p:pic>
        <p:nvPicPr>
          <p:cNvPr id="26639"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218" name="标题 5"/>
          <p:cNvSpPr>
            <a:spLocks noGrp="1"/>
          </p:cNvSpPr>
          <p:nvPr>
            <p:ph type="title"/>
          </p:nvPr>
        </p:nvSpPr>
        <p:spPr/>
        <p:txBody>
          <a:bodyPr vert="horz" wrap="square" lIns="91440" tIns="45720" rIns="91440" bIns="45720" anchor="ctr" anchorCtr="0"/>
          <a:lstStyle/>
          <a:p>
            <a:r>
              <a:rPr lang="zh-CN" altLang="en-US" b="1" dirty="0">
                <a:ea typeface="宋体" panose="02010600030101010101" pitchFamily="2" charset="-122"/>
              </a:rPr>
              <a:t>课程简介</a:t>
            </a:r>
            <a:endParaRPr lang="zh-CN" altLang="en-US" b="1" dirty="0"/>
          </a:p>
        </p:txBody>
      </p:sp>
      <p:sp>
        <p:nvSpPr>
          <p:cNvPr id="23555" name="内容占位符 6"/>
          <p:cNvSpPr>
            <a:spLocks noGrp="1"/>
          </p:cNvSpPr>
          <p:nvPr>
            <p:ph idx="1"/>
          </p:nvPr>
        </p:nvSpPr>
        <p:spPr>
          <a:xfrm>
            <a:off x="642938" y="1214438"/>
            <a:ext cx="7915275" cy="48974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培训对象：</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应届新员工或实习生</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培训目标：</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培训人员熟悉以太网基础知识</a:t>
            </a: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,VLAN,</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二</a:t>
            </a: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三层转发原理；</a:t>
            </a:r>
            <a:endPar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培训人员熟悉</a:t>
            </a: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TCP/IP</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基础知识；</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培训人员可以对交换机进行基本的配置、组网和使用。</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课程安排：</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以太网基础</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VLAN-STP</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与</a:t>
            </a: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FDB</a:t>
            </a:r>
            <a:endPar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IP</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地址与路由，二</a:t>
            </a: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三层转发原理</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TCP/IP</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ACL</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与</a:t>
            </a:r>
            <a:r>
              <a:rPr kumimoji="0" lang="en-US" altLang="zh-CN" sz="1600" b="0" i="0" u="none" strike="noStrike" kern="0" cap="none" spc="0" normalizeH="0" baseline="0" noProof="0" dirty="0" err="1">
                <a:ln>
                  <a:noFill/>
                </a:ln>
                <a:solidFill>
                  <a:srgbClr val="595959"/>
                </a:solidFill>
                <a:effectLst/>
                <a:uLnTx/>
                <a:uFillTx/>
                <a:latin typeface="微软雅黑" panose="020B0503020204020204" pitchFamily="34" charset="-122"/>
                <a:ea typeface="微软雅黑" panose="020B0503020204020204" pitchFamily="34" charset="-122"/>
              </a:rPr>
              <a:t>QoS</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，接口与镜像</a:t>
            </a:r>
            <a:endPar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342900" marR="0" lvl="1"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考核方式：</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培训结束后</a:t>
            </a: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7.14</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上午进行考试，低于</a:t>
            </a: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60</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分要参加补考。</a:t>
            </a:r>
            <a:endPar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zh-CN" sz="1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注：</a:t>
            </a:r>
            <a:r>
              <a:rPr kumimoji="0" lang="en-US" altLang="zh-CN" sz="1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1</a:t>
            </a:r>
            <a:r>
              <a:rPr kumimoji="0" lang="zh-CN" altLang="zh-CN" sz="1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门考试不及格，安排补考，补考还是不及格则辞退；</a:t>
            </a:r>
            <a:r>
              <a:rPr kumimoji="0" lang="en-US" altLang="zh-CN" sz="1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2</a:t>
            </a:r>
            <a:r>
              <a:rPr kumimoji="0" lang="zh-CN" altLang="zh-CN" sz="16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门考试不及格，则辞退；</a:t>
            </a:r>
            <a:endParaRPr kumimoji="0" lang="en-US" altLang="zh-CN" sz="16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9220" name="灯片编号占位符 3"/>
          <p:cNvSpPr txBox="1">
            <a:spLocks noGrp="1"/>
          </p:cNvSpPr>
          <p:nvPr>
            <p:ph type="sldNum" sz="quarter" idx="10"/>
          </p:nvPr>
        </p:nvSpPr>
        <p:spPr>
          <a:noFill/>
          <a:ln>
            <a:noFill/>
          </a:ln>
        </p:spPr>
        <p:txBody>
          <a:bodyPr anchor="ctr" anchorCtr="0"/>
          <a:lstStyle/>
          <a:p>
            <a:pPr marL="0" indent="0">
              <a:spcBef>
                <a:spcPct val="0"/>
              </a:spcBef>
              <a:buFontTx/>
              <a:buNone/>
            </a:pPr>
            <a:r>
              <a:rPr lang="en-US" altLang="zh-CN" sz="1000" b="1" dirty="0">
                <a:solidFill>
                  <a:srgbClr val="8B9398"/>
                </a:solidFill>
                <a:latin typeface="Arial" panose="020B0604020202020204" pitchFamily="34" charset="0"/>
                <a:ea typeface="宋体" panose="02010600030101010101" pitchFamily="2" charset="-122"/>
              </a:rPr>
              <a:t>Page</a:t>
            </a:r>
            <a:fld id="{9A0DB2DC-4C9A-4742-B13C-FB6460FD3503}" type="slidenum">
              <a:rPr lang="zh-CN" altLang="en-US" sz="1000" b="1" dirty="0">
                <a:solidFill>
                  <a:srgbClr val="8B9398"/>
                </a:solidFill>
                <a:latin typeface="Arial" panose="020B0604020202020204" pitchFamily="34" charset="0"/>
                <a:ea typeface="宋体" panose="02010600030101010101" pitchFamily="2" charset="-122"/>
              </a:rPr>
              <a:t>2</a:t>
            </a:fld>
            <a:endParaRPr lang="zh-CN" altLang="en-US" sz="1000" b="1" dirty="0">
              <a:solidFill>
                <a:srgbClr val="8B9398"/>
              </a:solidFill>
              <a:latin typeface="Arial" panose="020B0604020202020204" pitchFamily="34" charset="0"/>
              <a:ea typeface="宋体" panose="02010600030101010101" pitchFamily="2" charset="-122"/>
            </a:endParaRPr>
          </a:p>
        </p:txBody>
      </p:sp>
      <p:pic>
        <p:nvPicPr>
          <p:cNvPr id="9221"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533400" y="436563"/>
            <a:ext cx="125413" cy="401637"/>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7650" name="内容占位符 2"/>
          <p:cNvSpPr>
            <a:spLocks noGrp="1"/>
          </p:cNvSpPr>
          <p:nvPr>
            <p:ph idx="1"/>
          </p:nvPr>
        </p:nvSpPr>
        <p:spPr>
          <a:xfrm>
            <a:off x="684213" y="1143000"/>
            <a:ext cx="7788275" cy="1357313"/>
          </a:xfrm>
        </p:spPr>
        <p:txBody>
          <a:bodyPr vert="horz" wrap="square" lIns="91440" tIns="45720" rIns="91440" bIns="45720" anchor="t" anchorCtr="0"/>
          <a:lstStyle/>
          <a:p>
            <a:pPr marL="0" indent="0">
              <a:buFontTx/>
              <a:buNone/>
            </a:pPr>
            <a:r>
              <a:rPr lang="zh-CN" altLang="en-US" sz="1800" dirty="0"/>
              <a:t>在网络中，可能发送端具有较高的处理能力，而接收端处理能力较低，为了避免数据在以太网中传输的过程中由于拥塞导致的数据丢失，引入</a:t>
            </a:r>
            <a:r>
              <a:rPr lang="en-US" altLang="zh-CN" sz="1800" dirty="0"/>
              <a:t>flow control</a:t>
            </a:r>
            <a:r>
              <a:rPr lang="zh-CN" altLang="en-US" sz="1800" dirty="0"/>
              <a:t>概念</a:t>
            </a:r>
          </a:p>
        </p:txBody>
      </p:sp>
      <p:sp>
        <p:nvSpPr>
          <p:cNvPr id="27651" name="Rectangle 4"/>
          <p:cNvSpPr/>
          <p:nvPr/>
        </p:nvSpPr>
        <p:spPr>
          <a:xfrm>
            <a:off x="1582738" y="3057525"/>
            <a:ext cx="1382712" cy="806450"/>
          </a:xfrm>
          <a:prstGeom prst="rect">
            <a:avLst/>
          </a:prstGeom>
          <a:solidFill>
            <a:srgbClr val="FFD89F"/>
          </a:solidFill>
          <a:ln w="28575" cap="flat" cmpd="sng">
            <a:solidFill>
              <a:schemeClr val="tx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Sender</a:t>
            </a:r>
          </a:p>
        </p:txBody>
      </p:sp>
      <p:sp>
        <p:nvSpPr>
          <p:cNvPr id="5" name="Rectangle 5"/>
          <p:cNvSpPr>
            <a:spLocks noChangeArrowheads="1"/>
          </p:cNvSpPr>
          <p:nvPr/>
        </p:nvSpPr>
        <p:spPr bwMode="auto">
          <a:xfrm>
            <a:off x="2965450" y="3230563"/>
            <a:ext cx="1612900" cy="461963"/>
          </a:xfrm>
          <a:prstGeom prst="rect">
            <a:avLst/>
          </a:prstGeom>
          <a:gradFill rotWithShape="1">
            <a:gsLst>
              <a:gs pos="0">
                <a:srgbClr val="C0C0C0"/>
              </a:gs>
              <a:gs pos="50000">
                <a:schemeClr val="bg1"/>
              </a:gs>
              <a:gs pos="100000">
                <a:srgbClr val="C0C0C0"/>
              </a:gs>
            </a:gsLst>
            <a:lin ang="5400000" scaled="1"/>
          </a:gradFill>
          <a:ln w="28575">
            <a:solidFill>
              <a:schemeClr val="tx1"/>
            </a:solidFill>
            <a:miter lim="800000"/>
          </a:ln>
          <a:effectLst/>
        </p:spPr>
        <p:txBody>
          <a:bodyPr wrap="none" lIns="73025" tIns="36512" rIns="73025" bIns="36512"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53" name="Rectangle 6"/>
          <p:cNvSpPr/>
          <p:nvPr/>
        </p:nvSpPr>
        <p:spPr>
          <a:xfrm>
            <a:off x="4578350" y="3057525"/>
            <a:ext cx="3054350" cy="806450"/>
          </a:xfrm>
          <a:prstGeom prst="rect">
            <a:avLst/>
          </a:prstGeom>
          <a:solidFill>
            <a:srgbClr val="FFD89F"/>
          </a:solidFill>
          <a:ln w="28575" cap="flat" cmpd="sng">
            <a:solidFill>
              <a:schemeClr val="tx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Receiver</a:t>
            </a:r>
          </a:p>
        </p:txBody>
      </p:sp>
      <p:sp>
        <p:nvSpPr>
          <p:cNvPr id="27654" name="Rectangle 7"/>
          <p:cNvSpPr/>
          <p:nvPr/>
        </p:nvSpPr>
        <p:spPr>
          <a:xfrm>
            <a:off x="4694238" y="2941638"/>
            <a:ext cx="749300" cy="1036637"/>
          </a:xfrm>
          <a:prstGeom prst="rect">
            <a:avLst/>
          </a:prstGeom>
          <a:solidFill>
            <a:srgbClr val="AED7D6"/>
          </a:solidFill>
          <a:ln w="28575" cap="flat" cmpd="sng">
            <a:solidFill>
              <a:schemeClr val="tx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Rx</a:t>
            </a:r>
          </a:p>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Queue</a:t>
            </a:r>
          </a:p>
        </p:txBody>
      </p:sp>
      <p:sp>
        <p:nvSpPr>
          <p:cNvPr id="27655" name="Oval 8"/>
          <p:cNvSpPr/>
          <p:nvPr/>
        </p:nvSpPr>
        <p:spPr>
          <a:xfrm>
            <a:off x="4406900" y="2825750"/>
            <a:ext cx="346075" cy="346075"/>
          </a:xfrm>
          <a:prstGeom prst="ellipse">
            <a:avLst/>
          </a:prstGeom>
          <a:solidFill>
            <a:srgbClr val="FFFF00"/>
          </a:solidFill>
          <a:ln w="28575" cap="flat" cmpd="sng">
            <a:solidFill>
              <a:schemeClr val="tx1"/>
            </a:solidFill>
            <a:prstDash val="solid"/>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1</a:t>
            </a:r>
          </a:p>
        </p:txBody>
      </p:sp>
      <p:sp>
        <p:nvSpPr>
          <p:cNvPr id="27656" name="Oval 9"/>
          <p:cNvSpPr/>
          <p:nvPr/>
        </p:nvSpPr>
        <p:spPr>
          <a:xfrm>
            <a:off x="4406900" y="3689350"/>
            <a:ext cx="346075" cy="346075"/>
          </a:xfrm>
          <a:prstGeom prst="ellipse">
            <a:avLst/>
          </a:prstGeom>
          <a:solidFill>
            <a:srgbClr val="FFFF00"/>
          </a:solidFill>
          <a:ln w="28575" cap="flat" cmpd="sng">
            <a:solidFill>
              <a:schemeClr val="tx1"/>
            </a:solidFill>
            <a:prstDash val="solid"/>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2</a:t>
            </a:r>
          </a:p>
        </p:txBody>
      </p:sp>
      <p:sp>
        <p:nvSpPr>
          <p:cNvPr id="27657" name="Oval 10"/>
          <p:cNvSpPr/>
          <p:nvPr/>
        </p:nvSpPr>
        <p:spPr>
          <a:xfrm>
            <a:off x="315913" y="4727575"/>
            <a:ext cx="346075" cy="346075"/>
          </a:xfrm>
          <a:prstGeom prst="ellipse">
            <a:avLst/>
          </a:prstGeom>
          <a:solidFill>
            <a:srgbClr val="FFFF00"/>
          </a:solidFill>
          <a:ln w="28575" cap="flat" cmpd="sng">
            <a:solidFill>
              <a:schemeClr val="tx1"/>
            </a:solidFill>
            <a:prstDash val="solid"/>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1</a:t>
            </a:r>
          </a:p>
        </p:txBody>
      </p:sp>
      <p:sp>
        <p:nvSpPr>
          <p:cNvPr id="27658" name="Text Box 11"/>
          <p:cNvSpPr txBox="1"/>
          <p:nvPr/>
        </p:nvSpPr>
        <p:spPr>
          <a:xfrm>
            <a:off x="776288" y="4727575"/>
            <a:ext cx="1301750" cy="350838"/>
          </a:xfrm>
          <a:prstGeom prst="rect">
            <a:avLst/>
          </a:prstGeom>
          <a:noFill/>
          <a:ln w="9525">
            <a:noFill/>
          </a:ln>
        </p:spPr>
        <p:txBody>
          <a:bodyPr wrap="none" lIns="73025" tIns="36512" rIns="73025" bIns="36512">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zh-CN" altLang="en-US" sz="1800" dirty="0">
                <a:solidFill>
                  <a:schemeClr val="tx1"/>
                </a:solidFill>
                <a:latin typeface="Arial" panose="020B0604020202020204" pitchFamily="34" charset="0"/>
                <a:ea typeface="宋体" panose="02010600030101010101" pitchFamily="2" charset="-122"/>
              </a:rPr>
              <a:t>接收队列满</a:t>
            </a:r>
          </a:p>
        </p:txBody>
      </p:sp>
      <p:sp>
        <p:nvSpPr>
          <p:cNvPr id="27659" name="AutoShape 12"/>
          <p:cNvSpPr/>
          <p:nvPr/>
        </p:nvSpPr>
        <p:spPr>
          <a:xfrm flipH="1">
            <a:off x="3714750" y="3632200"/>
            <a:ext cx="633413" cy="461963"/>
          </a:xfrm>
          <a:prstGeom prst="rightArrow">
            <a:avLst>
              <a:gd name="adj1" fmla="val 56018"/>
              <a:gd name="adj2" fmla="val 62202"/>
            </a:avLst>
          </a:prstGeom>
          <a:solidFill>
            <a:schemeClr val="hlink"/>
          </a:solidFill>
          <a:ln w="28575" cap="flat" cmpd="sng">
            <a:solidFill>
              <a:schemeClr val="tx1"/>
            </a:solidFill>
            <a:prstDash val="solid"/>
            <a:miter/>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27660" name="Oval 13"/>
          <p:cNvSpPr/>
          <p:nvPr/>
        </p:nvSpPr>
        <p:spPr>
          <a:xfrm>
            <a:off x="331788" y="5160963"/>
            <a:ext cx="346075" cy="346075"/>
          </a:xfrm>
          <a:prstGeom prst="ellipse">
            <a:avLst/>
          </a:prstGeom>
          <a:solidFill>
            <a:srgbClr val="FFFF00"/>
          </a:solidFill>
          <a:ln w="28575" cap="flat" cmpd="sng">
            <a:solidFill>
              <a:schemeClr val="tx1"/>
            </a:solidFill>
            <a:prstDash val="solid"/>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2</a:t>
            </a:r>
          </a:p>
        </p:txBody>
      </p:sp>
      <p:sp>
        <p:nvSpPr>
          <p:cNvPr id="27661" name="Text Box 14"/>
          <p:cNvSpPr txBox="1"/>
          <p:nvPr/>
        </p:nvSpPr>
        <p:spPr>
          <a:xfrm>
            <a:off x="758825" y="5148263"/>
            <a:ext cx="3686175" cy="350837"/>
          </a:xfrm>
          <a:prstGeom prst="rect">
            <a:avLst/>
          </a:prstGeom>
          <a:noFill/>
          <a:ln w="9525">
            <a:noFill/>
          </a:ln>
        </p:spPr>
        <p:txBody>
          <a:bodyPr wrap="none" lIns="73025" tIns="36512" rIns="73025" bIns="36512">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Receiver </a:t>
            </a:r>
            <a:r>
              <a:rPr lang="zh-CN" altLang="en-US" sz="1800" dirty="0">
                <a:solidFill>
                  <a:schemeClr val="tx1"/>
                </a:solidFill>
                <a:latin typeface="Arial" panose="020B0604020202020204" pitchFamily="34" charset="0"/>
                <a:ea typeface="宋体" panose="02010600030101010101" pitchFamily="2" charset="-122"/>
              </a:rPr>
              <a:t>发送 </a:t>
            </a:r>
            <a:r>
              <a:rPr lang="en-US" altLang="zh-CN" sz="1800" dirty="0">
                <a:solidFill>
                  <a:schemeClr val="tx1"/>
                </a:solidFill>
                <a:latin typeface="Arial" panose="020B0604020202020204" pitchFamily="34" charset="0"/>
                <a:ea typeface="宋体" panose="02010600030101010101" pitchFamily="2" charset="-122"/>
              </a:rPr>
              <a:t>802.3z pause frame</a:t>
            </a:r>
          </a:p>
        </p:txBody>
      </p:sp>
      <p:sp>
        <p:nvSpPr>
          <p:cNvPr id="27662" name="Oval 15"/>
          <p:cNvSpPr/>
          <p:nvPr/>
        </p:nvSpPr>
        <p:spPr>
          <a:xfrm>
            <a:off x="2678113" y="3689350"/>
            <a:ext cx="346075" cy="346075"/>
          </a:xfrm>
          <a:prstGeom prst="ellipse">
            <a:avLst/>
          </a:prstGeom>
          <a:solidFill>
            <a:srgbClr val="FFFF00"/>
          </a:solidFill>
          <a:ln w="28575" cap="flat" cmpd="sng">
            <a:solidFill>
              <a:schemeClr val="tx1"/>
            </a:solidFill>
            <a:prstDash val="solid"/>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3</a:t>
            </a:r>
          </a:p>
        </p:txBody>
      </p:sp>
      <p:sp>
        <p:nvSpPr>
          <p:cNvPr id="27663" name="Oval 16"/>
          <p:cNvSpPr/>
          <p:nvPr/>
        </p:nvSpPr>
        <p:spPr>
          <a:xfrm>
            <a:off x="328613" y="5591175"/>
            <a:ext cx="346075" cy="346075"/>
          </a:xfrm>
          <a:prstGeom prst="ellipse">
            <a:avLst/>
          </a:prstGeom>
          <a:solidFill>
            <a:srgbClr val="FFFF00"/>
          </a:solidFill>
          <a:ln w="28575" cap="flat" cmpd="sng">
            <a:solidFill>
              <a:schemeClr val="tx1"/>
            </a:solidFill>
            <a:prstDash val="solid"/>
            <a:headEnd type="none" w="med" len="med"/>
            <a:tailEnd type="none" w="med" len="med"/>
          </a:ln>
        </p:spPr>
        <p:txBody>
          <a:bodyPr wrap="none" lIns="73025" tIns="36512" rIns="73025" bIns="36512"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3</a:t>
            </a:r>
          </a:p>
        </p:txBody>
      </p:sp>
      <p:sp>
        <p:nvSpPr>
          <p:cNvPr id="27664" name="Text Box 17"/>
          <p:cNvSpPr txBox="1"/>
          <p:nvPr/>
        </p:nvSpPr>
        <p:spPr>
          <a:xfrm>
            <a:off x="776288" y="5591175"/>
            <a:ext cx="3725862" cy="350838"/>
          </a:xfrm>
          <a:prstGeom prst="rect">
            <a:avLst/>
          </a:prstGeom>
          <a:noFill/>
          <a:ln w="9525">
            <a:noFill/>
          </a:ln>
        </p:spPr>
        <p:txBody>
          <a:bodyPr wrap="none" lIns="73025" tIns="36512" rIns="73025" bIns="36512">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Sender </a:t>
            </a:r>
            <a:r>
              <a:rPr lang="zh-CN" altLang="en-US" sz="1800" dirty="0">
                <a:solidFill>
                  <a:schemeClr val="tx1"/>
                </a:solidFill>
                <a:latin typeface="Arial" panose="020B0604020202020204" pitchFamily="34" charset="0"/>
                <a:ea typeface="宋体" panose="02010600030101010101" pitchFamily="2" charset="-122"/>
              </a:rPr>
              <a:t>等待一定时间后在发送报文</a:t>
            </a:r>
          </a:p>
        </p:txBody>
      </p:sp>
      <p:sp>
        <p:nvSpPr>
          <p:cNvPr id="27665" name="Text Box 18"/>
          <p:cNvSpPr txBox="1"/>
          <p:nvPr/>
        </p:nvSpPr>
        <p:spPr>
          <a:xfrm>
            <a:off x="279400" y="2643188"/>
            <a:ext cx="2895600" cy="350837"/>
          </a:xfrm>
          <a:prstGeom prst="rect">
            <a:avLst/>
          </a:prstGeom>
          <a:solidFill>
            <a:schemeClr val="bg1"/>
          </a:solidFill>
          <a:ln w="2857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lIns="73025" tIns="36512" rIns="73025" bIns="36512">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Sender </a:t>
            </a:r>
            <a:r>
              <a:rPr lang="zh-CN" altLang="en-US" sz="1800" dirty="0">
                <a:solidFill>
                  <a:schemeClr val="tx1"/>
                </a:solidFill>
                <a:latin typeface="Arial" panose="020B0604020202020204" pitchFamily="34" charset="0"/>
                <a:ea typeface="宋体" panose="02010600030101010101" pitchFamily="2" charset="-122"/>
              </a:rPr>
              <a:t>可能是</a:t>
            </a:r>
            <a:r>
              <a:rPr lang="en-US" altLang="zh-CN" sz="1800" dirty="0">
                <a:solidFill>
                  <a:schemeClr val="tx1"/>
                </a:solidFill>
                <a:latin typeface="Arial" panose="020B0604020202020204" pitchFamily="34" charset="0"/>
                <a:ea typeface="宋体" panose="02010600030101010101" pitchFamily="2" charset="-122"/>
              </a:rPr>
              <a:t>1000M</a:t>
            </a:r>
          </a:p>
        </p:txBody>
      </p:sp>
      <p:sp>
        <p:nvSpPr>
          <p:cNvPr id="27666" name="Freeform 19"/>
          <p:cNvSpPr/>
          <p:nvPr/>
        </p:nvSpPr>
        <p:spPr>
          <a:xfrm>
            <a:off x="835025" y="3000375"/>
            <a:ext cx="749300" cy="519113"/>
          </a:xfrm>
          <a:custGeom>
            <a:avLst/>
            <a:gdLst>
              <a:gd name="txL" fmla="*/ 0 w 472"/>
              <a:gd name="txT" fmla="*/ 0 h 327"/>
              <a:gd name="txR" fmla="*/ 472 w 472"/>
              <a:gd name="txB" fmla="*/ 327 h 327"/>
            </a:gdLst>
            <a:ahLst/>
            <a:cxnLst>
              <a:cxn ang="0">
                <a:pos x="2147483647" y="2147483647"/>
              </a:cxn>
              <a:cxn ang="0">
                <a:pos x="0" y="2147483647"/>
              </a:cxn>
              <a:cxn ang="0">
                <a:pos x="0" y="0"/>
              </a:cxn>
            </a:cxnLst>
            <a:rect l="txL" t="txT" r="txR" b="txB"/>
            <a:pathLst>
              <a:path w="472" h="327">
                <a:moveTo>
                  <a:pt x="472" y="327"/>
                </a:moveTo>
                <a:lnTo>
                  <a:pt x="0" y="327"/>
                </a:lnTo>
                <a:lnTo>
                  <a:pt x="0" y="0"/>
                </a:lnTo>
              </a:path>
            </a:pathLst>
          </a:custGeom>
          <a:noFill/>
          <a:ln w="38100" cap="flat" cmpd="sng">
            <a:solidFill>
              <a:schemeClr val="accent2">
                <a:alpha val="100000"/>
              </a:schemeClr>
            </a:solidFill>
            <a:prstDash val="solid"/>
            <a:round/>
            <a:headEnd type="none" w="med" len="med"/>
            <a:tailEnd type="triangle" w="med" len="med"/>
          </a:ln>
        </p:spPr>
        <p:txBody>
          <a:bodyPr/>
          <a:lstStyle/>
          <a:p>
            <a:endParaRPr lang="zh-CN" altLang="en-US"/>
          </a:p>
        </p:txBody>
      </p:sp>
      <p:sp>
        <p:nvSpPr>
          <p:cNvPr id="27667" name="Text Box 20"/>
          <p:cNvSpPr txBox="1"/>
          <p:nvPr/>
        </p:nvSpPr>
        <p:spPr>
          <a:xfrm>
            <a:off x="5962650" y="4267200"/>
            <a:ext cx="2895600" cy="627063"/>
          </a:xfrm>
          <a:prstGeom prst="rect">
            <a:avLst/>
          </a:prstGeom>
          <a:solidFill>
            <a:schemeClr val="bg1"/>
          </a:solidFill>
          <a:ln w="28575" cap="flat" cmpd="sng">
            <a:solidFill>
              <a:schemeClr val="tx1"/>
            </a:solidFill>
            <a:prstDash val="solid"/>
            <a:miter/>
            <a:headEnd type="none" w="med" len="med"/>
            <a:tailEnd type="none" w="med" len="med"/>
          </a:ln>
          <a:effectLst>
            <a:outerShdw dist="107763" dir="2699999" algn="ctr" rotWithShape="0">
              <a:schemeClr val="bg2">
                <a:alpha val="50000"/>
              </a:schemeClr>
            </a:outerShdw>
          </a:effectLst>
        </p:spPr>
        <p:txBody>
          <a:bodyPr lIns="73025" tIns="36512" rIns="73025" bIns="36512">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Receiver </a:t>
            </a:r>
            <a:r>
              <a:rPr lang="zh-CN" altLang="en-US" sz="1800" dirty="0">
                <a:solidFill>
                  <a:schemeClr val="tx1"/>
                </a:solidFill>
                <a:latin typeface="Arial" panose="020B0604020202020204" pitchFamily="34" charset="0"/>
                <a:ea typeface="宋体" panose="02010600030101010101" pitchFamily="2" charset="-122"/>
              </a:rPr>
              <a:t>处理能力只有</a:t>
            </a:r>
            <a:r>
              <a:rPr lang="en-US" altLang="zh-CN" sz="1800" dirty="0">
                <a:solidFill>
                  <a:schemeClr val="tx1"/>
                </a:solidFill>
                <a:latin typeface="Arial" panose="020B0604020202020204" pitchFamily="34" charset="0"/>
                <a:ea typeface="宋体" panose="02010600030101010101" pitchFamily="2" charset="-122"/>
              </a:rPr>
              <a:t>100M</a:t>
            </a:r>
          </a:p>
        </p:txBody>
      </p:sp>
      <p:sp>
        <p:nvSpPr>
          <p:cNvPr id="27668" name="Freeform 21"/>
          <p:cNvSpPr/>
          <p:nvPr/>
        </p:nvSpPr>
        <p:spPr>
          <a:xfrm>
            <a:off x="7689850" y="3460750"/>
            <a:ext cx="576263" cy="749300"/>
          </a:xfrm>
          <a:custGeom>
            <a:avLst/>
            <a:gdLst>
              <a:gd name="txL" fmla="*/ 0 w 363"/>
              <a:gd name="txT" fmla="*/ 0 h 472"/>
              <a:gd name="txR" fmla="*/ 363 w 363"/>
              <a:gd name="txB" fmla="*/ 472 h 472"/>
            </a:gdLst>
            <a:ahLst/>
            <a:cxnLst>
              <a:cxn ang="0">
                <a:pos x="0" y="0"/>
              </a:cxn>
              <a:cxn ang="0">
                <a:pos x="2147483647" y="0"/>
              </a:cxn>
              <a:cxn ang="0">
                <a:pos x="2147483647" y="2147483647"/>
              </a:cxn>
            </a:cxnLst>
            <a:rect l="txL" t="txT" r="txR" b="txB"/>
            <a:pathLst>
              <a:path w="363" h="472">
                <a:moveTo>
                  <a:pt x="0" y="0"/>
                </a:moveTo>
                <a:lnTo>
                  <a:pt x="363" y="0"/>
                </a:lnTo>
                <a:lnTo>
                  <a:pt x="363" y="472"/>
                </a:lnTo>
              </a:path>
            </a:pathLst>
          </a:custGeom>
          <a:noFill/>
          <a:ln w="38100" cap="flat" cmpd="sng">
            <a:solidFill>
              <a:schemeClr val="accent2">
                <a:alpha val="100000"/>
              </a:schemeClr>
            </a:solidFill>
            <a:prstDash val="solid"/>
            <a:round/>
            <a:headEnd type="none" w="med" len="med"/>
            <a:tailEnd type="triangle" w="med" len="med"/>
          </a:ln>
        </p:spPr>
        <p:txBody>
          <a:bodyPr/>
          <a:lstStyle/>
          <a:p>
            <a:endParaRPr lang="zh-CN" altLang="en-US"/>
          </a:p>
        </p:txBody>
      </p:sp>
      <p:sp>
        <p:nvSpPr>
          <p:cNvPr id="27669"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—5. </a:t>
            </a:r>
            <a:r>
              <a:rPr lang="zh-CN" altLang="en-US" dirty="0"/>
              <a:t>流控</a:t>
            </a:r>
          </a:p>
        </p:txBody>
      </p:sp>
      <p:pic>
        <p:nvPicPr>
          <p:cNvPr id="27670" name="Picture 5" descr="C:\Documents and Settings\Administrator\My Documents\Tencent Files\517623394\FileRecv\锐捷ppt元素修改11.01.18\小红条.png"/>
          <p:cNvPicPr>
            <a:picLocks noChangeAspect="1"/>
          </p:cNvPicPr>
          <p:nvPr/>
        </p:nvPicPr>
        <p:blipFill>
          <a:blip r:embed="rId2"/>
          <a:stretch>
            <a:fillRect/>
          </a:stretch>
        </p:blipFill>
        <p:spPr>
          <a:xfrm>
            <a:off x="381000" y="207963"/>
            <a:ext cx="125413" cy="401637"/>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8674" name="矩形 1"/>
          <p:cNvSpPr/>
          <p:nvPr/>
        </p:nvSpPr>
        <p:spPr>
          <a:xfrm>
            <a:off x="381000" y="1295400"/>
            <a:ext cx="8458200" cy="40259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en-US" sz="1800" b="1" dirty="0">
                <a:solidFill>
                  <a:srgbClr val="151616"/>
                </a:solidFill>
                <a:cs typeface="Arial" panose="020B0604020202020204" pitchFamily="34" charset="0"/>
              </a:rPr>
              <a:t>流控</a:t>
            </a:r>
            <a:r>
              <a:rPr lang="en-US" altLang="en-US" sz="1800" dirty="0">
                <a:solidFill>
                  <a:srgbClr val="151616"/>
                </a:solidFill>
                <a:cs typeface="Arial" panose="020B0604020202020204" pitchFamily="34" charset="0"/>
              </a:rPr>
              <a:t>指当接收者没有能力处理接收到的报文时，为了防止丢包，接收者需要通知报文的发送者一段时间内停止发送报文。</a:t>
            </a:r>
          </a:p>
          <a:p>
            <a:pPr marL="0" lvl="0" indent="0" defTabSz="802005" eaLnBrk="1" hangingPunct="1">
              <a:buFontTx/>
              <a:buNone/>
            </a:pPr>
            <a:endParaRPr lang="en-US" altLang="en-US" sz="1800" dirty="0">
              <a:solidFill>
                <a:srgbClr val="151616"/>
              </a:solidFill>
              <a:cs typeface="Arial" panose="020B0604020202020204" pitchFamily="34" charset="0"/>
            </a:endParaRPr>
          </a:p>
          <a:p>
            <a:pPr marL="0" lvl="0" indent="0" defTabSz="802005" eaLnBrk="1" hangingPunct="1">
              <a:buFontTx/>
              <a:buNone/>
            </a:pPr>
            <a:r>
              <a:rPr lang="en-US" altLang="en-US" sz="1800" dirty="0">
                <a:solidFill>
                  <a:srgbClr val="151616"/>
                </a:solidFill>
                <a:cs typeface="Arial" panose="020B0604020202020204" pitchFamily="34" charset="0"/>
              </a:rPr>
              <a:t>对于半双工模式和全双工模式，流控通过不同的方式来实现。</a:t>
            </a:r>
            <a:endParaRPr lang="en-US" altLang="zh-CN" sz="1800" dirty="0">
              <a:solidFill>
                <a:srgbClr val="151616"/>
              </a:solidFill>
              <a:cs typeface="Arial" panose="020B0604020202020204" pitchFamily="34" charset="0"/>
            </a:endParaRPr>
          </a:p>
          <a:p>
            <a:pPr marL="0" lvl="0" indent="0" defTabSz="802005" eaLnBrk="1" hangingPunct="1">
              <a:buFontTx/>
              <a:buNone/>
            </a:pPr>
            <a:endParaRPr lang="en-US" altLang="zh-CN" sz="1800" dirty="0">
              <a:solidFill>
                <a:srgbClr val="151616"/>
              </a:solidFill>
              <a:cs typeface="Arial" panose="020B0604020202020204" pitchFamily="34" charset="0"/>
            </a:endParaRPr>
          </a:p>
          <a:p>
            <a:pPr marL="0" lvl="0" indent="0" defTabSz="802005" eaLnBrk="1" hangingPunct="1">
              <a:buFontTx/>
              <a:buNone/>
            </a:pPr>
            <a:r>
              <a:rPr lang="en-US" altLang="en-US" sz="1800" dirty="0">
                <a:solidFill>
                  <a:srgbClr val="151616"/>
                </a:solidFill>
                <a:cs typeface="Arial" panose="020B0604020202020204" pitchFamily="34" charset="0"/>
              </a:rPr>
              <a:t>● </a:t>
            </a:r>
            <a:r>
              <a:rPr lang="en-US" altLang="en-US" sz="1800" b="1" dirty="0">
                <a:solidFill>
                  <a:srgbClr val="151616"/>
                </a:solidFill>
                <a:cs typeface="Arial" panose="020B0604020202020204" pitchFamily="34" charset="0"/>
              </a:rPr>
              <a:t>半双工：</a:t>
            </a:r>
            <a:r>
              <a:rPr lang="en-US" altLang="en-US" sz="1800" dirty="0">
                <a:solidFill>
                  <a:srgbClr val="151616"/>
                </a:solidFill>
                <a:cs typeface="Arial" panose="020B0604020202020204" pitchFamily="34" charset="0"/>
              </a:rPr>
              <a:t>半双工模式下，以太网利用</a:t>
            </a:r>
            <a:r>
              <a:rPr lang="en-US" altLang="zh-CN" sz="1800" dirty="0">
                <a:solidFill>
                  <a:srgbClr val="151616"/>
                </a:solidFill>
                <a:cs typeface="Arial" panose="020B0604020202020204" pitchFamily="34" charset="0"/>
              </a:rPr>
              <a:t>CSMA/CD</a:t>
            </a:r>
            <a:r>
              <a:rPr lang="en-US" altLang="en-US" sz="1800" dirty="0">
                <a:solidFill>
                  <a:srgbClr val="151616"/>
                </a:solidFill>
                <a:cs typeface="Arial" panose="020B0604020202020204" pitchFamily="34" charset="0"/>
              </a:rPr>
              <a:t>机制处理冲突和链路使用问题。根据</a:t>
            </a:r>
            <a:r>
              <a:rPr lang="en-US" altLang="zh-CN" sz="1800" dirty="0">
                <a:solidFill>
                  <a:srgbClr val="151616"/>
                </a:solidFill>
                <a:cs typeface="Arial" panose="020B0604020202020204" pitchFamily="34" charset="0"/>
              </a:rPr>
              <a:t>CSMA/CD</a:t>
            </a:r>
            <a:r>
              <a:rPr lang="en-US" altLang="en-US" sz="1800" dirty="0">
                <a:solidFill>
                  <a:srgbClr val="151616"/>
                </a:solidFill>
                <a:cs typeface="Arial" panose="020B0604020202020204" pitchFamily="34" charset="0"/>
              </a:rPr>
              <a:t>机制，半双工的模式下，采取的流控方式为</a:t>
            </a:r>
            <a:r>
              <a:rPr lang="en-US" altLang="zh-CN" sz="1800" dirty="0">
                <a:solidFill>
                  <a:srgbClr val="151616"/>
                </a:solidFill>
                <a:cs typeface="Arial" panose="020B0604020202020204" pitchFamily="34" charset="0"/>
              </a:rPr>
              <a:t>Backpressure</a:t>
            </a:r>
            <a:r>
              <a:rPr lang="en-US" altLang="en-US" sz="1800" dirty="0">
                <a:solidFill>
                  <a:srgbClr val="151616"/>
                </a:solidFill>
                <a:cs typeface="Arial" panose="020B0604020202020204" pitchFamily="34" charset="0"/>
              </a:rPr>
              <a:t>，即背压。该种方法有两种实现，一个是数据接收者有意制造一次冲突，数据发送者检测到冲突采取</a:t>
            </a:r>
            <a:r>
              <a:rPr lang="en-US" altLang="zh-CN" sz="1800" dirty="0">
                <a:solidFill>
                  <a:srgbClr val="151616"/>
                </a:solidFill>
                <a:cs typeface="Arial" panose="020B0604020202020204" pitchFamily="34" charset="0"/>
              </a:rPr>
              <a:t>Backoff</a:t>
            </a:r>
            <a:r>
              <a:rPr lang="en-US" altLang="en-US" sz="1800" dirty="0">
                <a:solidFill>
                  <a:srgbClr val="151616"/>
                </a:solidFill>
                <a:cs typeface="Arial" panose="020B0604020202020204" pitchFamily="34" charset="0"/>
              </a:rPr>
              <a:t>，这样就延缓了数据的发送；另外一个方法是制造载波信号，使数据发送者感觉到接收者要发送数据，从而通过检测到载波而进行延时传输。</a:t>
            </a:r>
            <a:endParaRPr lang="en-US" altLang="zh-CN" sz="1800" dirty="0">
              <a:solidFill>
                <a:srgbClr val="151616"/>
              </a:solidFill>
              <a:cs typeface="Arial" panose="020B0604020202020204" pitchFamily="34" charset="0"/>
            </a:endParaRPr>
          </a:p>
          <a:p>
            <a:pPr marL="0" lvl="0" indent="0" defTabSz="802005" eaLnBrk="1" hangingPunct="1">
              <a:buFontTx/>
              <a:buNone/>
            </a:pPr>
            <a:endParaRPr lang="en-US" altLang="zh-CN" sz="1800" dirty="0">
              <a:solidFill>
                <a:srgbClr val="151616"/>
              </a:solidFill>
              <a:cs typeface="Arial" panose="020B0604020202020204" pitchFamily="34" charset="0"/>
            </a:endParaRPr>
          </a:p>
          <a:p>
            <a:pPr marL="0" lvl="0" indent="0" defTabSz="802005" eaLnBrk="1" hangingPunct="1">
              <a:buFontTx/>
              <a:buNone/>
            </a:pPr>
            <a:r>
              <a:rPr lang="en-US" altLang="en-US" sz="1800" dirty="0">
                <a:solidFill>
                  <a:srgbClr val="151616"/>
                </a:solidFill>
                <a:cs typeface="Arial" panose="020B0604020202020204" pitchFamily="34" charset="0"/>
              </a:rPr>
              <a:t>● </a:t>
            </a:r>
            <a:r>
              <a:rPr lang="en-US" altLang="en-US" sz="1800" b="1" dirty="0">
                <a:solidFill>
                  <a:srgbClr val="151616"/>
                </a:solidFill>
                <a:cs typeface="Arial" panose="020B0604020202020204" pitchFamily="34" charset="0"/>
              </a:rPr>
              <a:t>全双工：</a:t>
            </a:r>
            <a:r>
              <a:rPr lang="en-US" altLang="en-US" sz="1800" dirty="0">
                <a:solidFill>
                  <a:srgbClr val="151616"/>
                </a:solidFill>
                <a:cs typeface="Arial" panose="020B0604020202020204" pitchFamily="34" charset="0"/>
              </a:rPr>
              <a:t>在全双工模式下，接收者通过发送一种特殊的数据帧来通知发送者，停止发送报文，这种特殊的数据帧称为</a:t>
            </a:r>
            <a:r>
              <a:rPr lang="en-US" altLang="zh-CN" sz="1800" dirty="0">
                <a:solidFill>
                  <a:srgbClr val="151616"/>
                </a:solidFill>
                <a:cs typeface="Arial" panose="020B0604020202020204" pitchFamily="34" charset="0"/>
              </a:rPr>
              <a:t>PAUSE</a:t>
            </a:r>
            <a:r>
              <a:rPr lang="en-US" altLang="en-US" sz="1800" dirty="0">
                <a:solidFill>
                  <a:srgbClr val="151616"/>
                </a:solidFill>
                <a:cs typeface="Arial" panose="020B0604020202020204" pitchFamily="34" charset="0"/>
              </a:rPr>
              <a:t>帧。</a:t>
            </a:r>
            <a:endParaRPr lang="en-US" altLang="zh-CN" sz="1800" dirty="0">
              <a:solidFill>
                <a:srgbClr val="151616"/>
              </a:solidFill>
              <a:ea typeface="Arial" panose="020B0604020202020204" pitchFamily="34" charset="0"/>
            </a:endParaRPr>
          </a:p>
        </p:txBody>
      </p:sp>
      <p:sp>
        <p:nvSpPr>
          <p:cNvPr id="28675"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—5.</a:t>
            </a:r>
            <a:r>
              <a:rPr lang="zh-CN" altLang="en-US" dirty="0"/>
              <a:t>流控</a:t>
            </a:r>
          </a:p>
        </p:txBody>
      </p:sp>
      <p:pic>
        <p:nvPicPr>
          <p:cNvPr id="28676" name="Picture 5" descr="C:\Documents and Settings\Administrator\My Documents\Tencent Files\517623394\FileRecv\锐捷ppt元素修改11.01.18\小红条.png"/>
          <p:cNvPicPr>
            <a:picLocks noChangeAspect="1"/>
          </p:cNvPicPr>
          <p:nvPr/>
        </p:nvPicPr>
        <p:blipFill>
          <a:blip r:embed="rId2"/>
          <a:stretch>
            <a:fillRect/>
          </a:stretch>
        </p:blipFill>
        <p:spPr>
          <a:xfrm>
            <a:off x="381000" y="207963"/>
            <a:ext cx="125413" cy="401637"/>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9698" name="组合 15"/>
          <p:cNvGrpSpPr/>
          <p:nvPr/>
        </p:nvGrpSpPr>
        <p:grpSpPr>
          <a:xfrm>
            <a:off x="838200" y="788988"/>
            <a:ext cx="7573963" cy="5764212"/>
            <a:chOff x="1101725" y="569913"/>
            <a:chExt cx="7574640" cy="5764212"/>
          </a:xfrm>
        </p:grpSpPr>
        <p:grpSp>
          <p:nvGrpSpPr>
            <p:cNvPr id="3" name="Gruppe 11"/>
            <p:cNvGrpSpPr/>
            <p:nvPr/>
          </p:nvGrpSpPr>
          <p:grpSpPr>
            <a:xfrm>
              <a:off x="6096000" y="569913"/>
              <a:ext cx="2580365" cy="5764212"/>
              <a:chOff x="3328213" y="876282"/>
              <a:chExt cx="2684379" cy="4355035"/>
            </a:xfrm>
            <a:effectLst>
              <a:outerShdw blurRad="50800" dist="38100" dir="2700000" algn="tl" rotWithShape="0">
                <a:prstClr val="black">
                  <a:alpha val="40000"/>
                </a:prstClr>
              </a:outerShdw>
            </a:effectLst>
          </p:grpSpPr>
          <p:sp>
            <p:nvSpPr>
              <p:cNvPr id="5" name="Rektangel 25"/>
              <p:cNvSpPr/>
              <p:nvPr/>
            </p:nvSpPr>
            <p:spPr bwMode="auto">
              <a:xfrm>
                <a:off x="3328214" y="1078134"/>
                <a:ext cx="2684378" cy="4153183"/>
              </a:xfrm>
              <a:prstGeom prst="rect">
                <a:avLst/>
              </a:prstGeom>
              <a:gradFill rotWithShape="1">
                <a:gsLst>
                  <a:gs pos="0">
                    <a:schemeClr val="bg1"/>
                  </a:gs>
                  <a:gs pos="100000">
                    <a:schemeClr val="bg1">
                      <a:lumMod val="75000"/>
                    </a:schemeClr>
                  </a:gs>
                </a:gsLst>
                <a:lin ang="16200000" scaled="0"/>
              </a:gradFill>
              <a:ln w="9525" cap="flat" cmpd="sng" algn="ctr">
                <a:solidFill>
                  <a:schemeClr val="tx1">
                    <a:lumMod val="50000"/>
                    <a:lumOff val="50000"/>
                  </a:scheme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grpSp>
            <p:nvGrpSpPr>
              <p:cNvPr id="4" name="Gruppe 55"/>
              <p:cNvGrpSpPr/>
              <p:nvPr/>
            </p:nvGrpSpPr>
            <p:grpSpPr>
              <a:xfrm>
                <a:off x="3328213" y="876282"/>
                <a:ext cx="2676591" cy="220005"/>
                <a:chOff x="3319464" y="876282"/>
                <a:chExt cx="2703620" cy="220005"/>
              </a:xfrm>
            </p:grpSpPr>
            <p:sp>
              <p:nvSpPr>
                <p:cNvPr id="7" name="Rektangel 27"/>
                <p:cNvSpPr/>
                <p:nvPr/>
              </p:nvSpPr>
              <p:spPr bwMode="auto">
                <a:xfrm>
                  <a:off x="3319464" y="876282"/>
                  <a:ext cx="2703620" cy="220005"/>
                </a:xfrm>
                <a:prstGeom prst="rect">
                  <a:avLst/>
                </a:prstGeom>
                <a:gradFill rotWithShape="1">
                  <a:gsLst>
                    <a:gs pos="0">
                      <a:srgbClr val="74F4FF"/>
                    </a:gs>
                    <a:gs pos="100000">
                      <a:srgbClr val="208ECD"/>
                    </a:gs>
                  </a:gsLst>
                  <a:lin ang="16200000" scaled="0"/>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a:ln>
                      <a:noFill/>
                    </a:ln>
                    <a:solidFill>
                      <a:sysClr val="window" lastClr="FFFFFF"/>
                    </a:solidFill>
                    <a:effectLst/>
                    <a:uLnTx/>
                    <a:uFillTx/>
                    <a:latin typeface="Calibri" panose="020F0502020204030204"/>
                    <a:ea typeface="MS PGothic" panose="020B0600070205080204" pitchFamily="34" charset="-128"/>
                    <a:cs typeface="MS PGothic" panose="020B0600070205080204" pitchFamily="34" charset="-128"/>
                  </a:endParaRPr>
                </a:p>
              </p:txBody>
            </p:sp>
            <p:sp>
              <p:nvSpPr>
                <p:cNvPr id="8" name="Rektangel 28"/>
                <p:cNvSpPr/>
                <p:nvPr/>
              </p:nvSpPr>
              <p:spPr bwMode="auto">
                <a:xfrm>
                  <a:off x="3319464" y="962302"/>
                  <a:ext cx="2703620" cy="64842"/>
                </a:xfrm>
                <a:prstGeom prst="rect">
                  <a:avLst/>
                </a:prstGeom>
                <a:gradFill rotWithShape="1">
                  <a:gsLst>
                    <a:gs pos="100000">
                      <a:srgbClr val="FFFCF9">
                        <a:alpha val="79000"/>
                      </a:srgbClr>
                    </a:gs>
                    <a:gs pos="0">
                      <a:srgbClr val="E6E6E6">
                        <a:tint val="50000"/>
                        <a:shade val="100000"/>
                        <a:satMod val="350000"/>
                        <a:alpha val="0"/>
                      </a:srgbClr>
                    </a:gs>
                  </a:gsLst>
                  <a:lin ang="16200000" scaled="0"/>
                </a:gradFill>
                <a:ln w="9525"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grpSp>
        </p:grpSp>
        <p:sp>
          <p:nvSpPr>
            <p:cNvPr id="29702" name="Text Box 52"/>
            <p:cNvSpPr txBox="1"/>
            <p:nvPr/>
          </p:nvSpPr>
          <p:spPr>
            <a:xfrm>
              <a:off x="5686425" y="3629025"/>
              <a:ext cx="2284413" cy="30777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buFont typeface="Arial" panose="020B0604020202020204" pitchFamily="34" charset="0"/>
                <a:buChar char="•"/>
              </a:pPr>
              <a:endParaRPr lang="en-US" altLang="zh-CN" sz="1400" dirty="0">
                <a:solidFill>
                  <a:srgbClr val="000000"/>
                </a:solidFill>
                <a:latin typeface="Calibri" panose="020F0502020204030204" pitchFamily="34" charset="0"/>
                <a:ea typeface="宋体" panose="02010600030101010101" pitchFamily="2" charset="-122"/>
              </a:endParaRPr>
            </a:p>
          </p:txBody>
        </p:sp>
        <p:pic>
          <p:nvPicPr>
            <p:cNvPr id="29703" name="图片 31" descr="PAUSE帧格式.jpg"/>
            <p:cNvPicPr>
              <a:picLocks noChangeAspect="1"/>
            </p:cNvPicPr>
            <p:nvPr/>
          </p:nvPicPr>
          <p:blipFill>
            <a:blip r:embed="rId2"/>
            <a:stretch>
              <a:fillRect/>
            </a:stretch>
          </p:blipFill>
          <p:spPr>
            <a:xfrm>
              <a:off x="1101725" y="1659155"/>
              <a:ext cx="4584700" cy="3851149"/>
            </a:xfrm>
            <a:prstGeom prst="rect">
              <a:avLst/>
            </a:prstGeom>
            <a:noFill/>
            <a:ln w="9525">
              <a:noFill/>
            </a:ln>
          </p:spPr>
        </p:pic>
        <p:sp>
          <p:nvSpPr>
            <p:cNvPr id="34" name="Rectangle 6"/>
            <p:cNvSpPr>
              <a:spLocks noChangeArrowheads="1"/>
            </p:cNvSpPr>
            <p:nvPr/>
          </p:nvSpPr>
          <p:spPr bwMode="auto">
            <a:xfrm>
              <a:off x="2541541" y="1087656"/>
              <a:ext cx="1992131" cy="318020"/>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991887"/>
                  </a:solidFill>
                  <a:effectLst/>
                  <a:uLnTx/>
                  <a:uFillTx/>
                  <a:latin typeface="Arial" panose="020B0604020202020204" pitchFamily="34" charset="0"/>
                  <a:ea typeface="宋体" panose="02010600030101010101" pitchFamily="2" charset="-122"/>
                  <a:cs typeface="Arial" panose="020B0604020202020204" pitchFamily="34" charset="0"/>
                </a:rPr>
                <a:t>PAUSE</a:t>
              </a:r>
              <a:r>
                <a:rPr kumimoji="0" lang="zh-CN" altLang="en-US" sz="2000" b="1" i="0" u="none" strike="noStrike" kern="1200" cap="none" spc="0" normalizeH="0" baseline="0" noProof="1">
                  <a:ln>
                    <a:noFill/>
                  </a:ln>
                  <a:solidFill>
                    <a:srgbClr val="991887"/>
                  </a:solidFill>
                  <a:effectLst/>
                  <a:uLnTx/>
                  <a:uFillTx/>
                  <a:latin typeface="Arial" panose="020B0604020202020204" pitchFamily="34" charset="0"/>
                  <a:ea typeface="宋体" panose="02010600030101010101" pitchFamily="2" charset="-122"/>
                  <a:cs typeface="Arial" panose="020B0604020202020204" pitchFamily="34" charset="0"/>
                </a:rPr>
                <a:t>帧格式</a:t>
              </a:r>
              <a:endParaRPr kumimoji="0" lang="zh-CN" sz="2000" b="1" i="0" u="none" strike="noStrike" kern="1200" cap="none" spc="0" normalizeH="0" baseline="0" noProof="1">
                <a:ln>
                  <a:noFill/>
                </a:ln>
                <a:solidFill>
                  <a:srgbClr val="991887"/>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sz="1200" b="1"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37" name="矩形 36"/>
            <p:cNvSpPr/>
            <p:nvPr/>
          </p:nvSpPr>
          <p:spPr>
            <a:xfrm>
              <a:off x="6239334" y="1087438"/>
              <a:ext cx="2305256" cy="470852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mn-ea"/>
                  <a:cs typeface="+mn-cs"/>
                </a:rPr>
                <a:t>· PAUSE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帧的长度固定为</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64</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字节（包括</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CRC</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PAUSE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帧的目的</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为组播</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MAC </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0180-c200-0001</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，源</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为发送</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PAUSE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帧的节点的</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MAC</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LENTH/TYPE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字段固定为</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0x8808</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12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mn-ea"/>
                  <a:cs typeface="+mn-cs"/>
                </a:rPr>
                <a:t>· MAC </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控制参数域字段表示要求发送者暂停发送流量的时间，数值有效范围为</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0</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65535</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 单位为</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512bit time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bit time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指链路上传输</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1bit</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需要的时间，如</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100M</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链路</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bit time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为</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10ns</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）。如果数据报文的接收者在发送</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PAUSE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帧后，在</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PAUSE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帧发送的等待时间超时之前可以处理数据报文，则再发送一个等待时间为</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0</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的</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PAUSE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帧通知数据发送者开始发送数据。</a:t>
              </a:r>
              <a:endParaRPr kumimoji="0" lang="en-US" altLang="zh-CN" sz="12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ea"/>
                  <a:ea typeface="+mn-ea"/>
                  <a:cs typeface="+mn-cs"/>
                </a:rPr>
                <a:t>· PAUSE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的接收者（也是数据报文的发送者），收到</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PAUSE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帧后会根据</a:t>
              </a:r>
              <a:r>
                <a:rPr kumimoji="0" lang="en-US" altLang="zh-CN" sz="1200" b="0" i="0" u="none" strike="noStrike" kern="1200" cap="none" spc="0" normalizeH="0" baseline="0" noProof="0" dirty="0">
                  <a:ln>
                    <a:noFill/>
                  </a:ln>
                  <a:solidFill>
                    <a:schemeClr val="tx1"/>
                  </a:solidFill>
                  <a:effectLst/>
                  <a:uLnTx/>
                  <a:uFillTx/>
                  <a:latin typeface="+mn-ea"/>
                  <a:ea typeface="+mn-ea"/>
                  <a:cs typeface="+mn-cs"/>
                </a:rPr>
                <a:t>PAUSE</a:t>
              </a: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帧中的等待时间停止发送报文，等待时间超时后继续发送报文。</a:t>
              </a:r>
            </a:p>
          </p:txBody>
        </p:sp>
      </p:grpSp>
      <p:sp>
        <p:nvSpPr>
          <p:cNvPr id="29699"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—5.</a:t>
            </a:r>
            <a:r>
              <a:rPr lang="zh-CN" altLang="en-US" dirty="0"/>
              <a:t>流控</a:t>
            </a:r>
          </a:p>
        </p:txBody>
      </p:sp>
      <p:pic>
        <p:nvPicPr>
          <p:cNvPr id="29700"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0722" name="Rectangle 6"/>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30723" name="TextBox 8"/>
          <p:cNvSpPr txBox="1"/>
          <p:nvPr/>
        </p:nvSpPr>
        <p:spPr>
          <a:xfrm>
            <a:off x="1428750" y="2500313"/>
            <a:ext cx="6143625" cy="34782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2000" dirty="0">
                <a:solidFill>
                  <a:schemeClr val="tx1"/>
                </a:solidFill>
              </a:rPr>
              <a:t>OUI</a:t>
            </a:r>
            <a:r>
              <a:rPr lang="zh-CN" altLang="en-US" sz="2000" dirty="0">
                <a:solidFill>
                  <a:schemeClr val="tx1"/>
                </a:solidFill>
              </a:rPr>
              <a:t>： </a:t>
            </a:r>
            <a:r>
              <a:rPr lang="en-US" altLang="zh-CN" sz="2000" dirty="0">
                <a:solidFill>
                  <a:schemeClr val="tx1"/>
                </a:solidFill>
              </a:rPr>
              <a:t>Organizationally unique identifier</a:t>
            </a:r>
            <a:r>
              <a:rPr lang="zh-CN" altLang="en-US" sz="2000" dirty="0">
                <a:solidFill>
                  <a:schemeClr val="tx1"/>
                </a:solidFill>
              </a:rPr>
              <a:t>，代表网络硬件制造商编号，他由</a:t>
            </a:r>
            <a:r>
              <a:rPr lang="en-US" altLang="zh-CN" sz="2000" dirty="0">
                <a:solidFill>
                  <a:schemeClr val="tx1"/>
                </a:solidFill>
              </a:rPr>
              <a:t>IEEE</a:t>
            </a:r>
            <a:r>
              <a:rPr lang="zh-CN" altLang="en-US" sz="2000" dirty="0">
                <a:solidFill>
                  <a:schemeClr val="tx1"/>
                </a:solidFill>
              </a:rPr>
              <a:t>统一分配</a:t>
            </a:r>
            <a:endParaRPr lang="en-US" altLang="zh-CN" sz="2000" dirty="0">
              <a:solidFill>
                <a:schemeClr val="tx1"/>
              </a:solidFill>
            </a:endParaRPr>
          </a:p>
          <a:p>
            <a:pPr marL="0" lvl="0" indent="0" eaLnBrk="1" hangingPunct="1">
              <a:spcBef>
                <a:spcPct val="0"/>
              </a:spcBef>
              <a:buFontTx/>
              <a:buNone/>
            </a:pPr>
            <a:r>
              <a:rPr lang="en-US" altLang="zh-CN" sz="2000" dirty="0">
                <a:solidFill>
                  <a:schemeClr val="tx1"/>
                </a:solidFill>
              </a:rPr>
              <a:t>24</a:t>
            </a:r>
            <a:r>
              <a:rPr lang="zh-CN" altLang="en-US" sz="2000" dirty="0">
                <a:solidFill>
                  <a:schemeClr val="tx1"/>
                </a:solidFill>
              </a:rPr>
              <a:t>位</a:t>
            </a:r>
            <a:r>
              <a:rPr lang="en-US" altLang="zh-CN" sz="2000" dirty="0">
                <a:solidFill>
                  <a:schemeClr val="tx1"/>
                </a:solidFill>
              </a:rPr>
              <a:t>address</a:t>
            </a:r>
            <a:r>
              <a:rPr lang="zh-CN" altLang="en-US" sz="2000" dirty="0">
                <a:solidFill>
                  <a:schemeClr val="tx1"/>
                </a:solidFill>
              </a:rPr>
              <a:t>：代表该制造商所制造的某个网络产品（如网卡）的系列号，它由网络制造商分别并保证每个序列号唯一。</a:t>
            </a:r>
            <a:endParaRPr lang="en-US" altLang="zh-CN" sz="2000" dirty="0">
              <a:solidFill>
                <a:schemeClr val="tx1"/>
              </a:solidFill>
            </a:endParaRPr>
          </a:p>
          <a:p>
            <a:pPr marL="0" lvl="0" indent="0" eaLnBrk="1" hangingPunct="1">
              <a:spcBef>
                <a:spcPct val="0"/>
              </a:spcBef>
              <a:buFontTx/>
              <a:buNone/>
            </a:pPr>
            <a:r>
              <a:rPr lang="zh-CN" altLang="en-US" sz="2000" dirty="0">
                <a:solidFill>
                  <a:schemeClr val="tx1"/>
                </a:solidFill>
              </a:rPr>
              <a:t>在</a:t>
            </a:r>
            <a:r>
              <a:rPr lang="en-US" altLang="zh-CN" sz="2000" dirty="0">
                <a:solidFill>
                  <a:schemeClr val="tx1"/>
                </a:solidFill>
              </a:rPr>
              <a:t>OUI</a:t>
            </a:r>
            <a:r>
              <a:rPr lang="zh-CN" altLang="en-US" sz="2000" dirty="0">
                <a:solidFill>
                  <a:schemeClr val="tx1"/>
                </a:solidFill>
              </a:rPr>
              <a:t>中，其中第一位</a:t>
            </a:r>
            <a:r>
              <a:rPr lang="en-US" altLang="zh-CN" sz="2000" dirty="0">
                <a:solidFill>
                  <a:schemeClr val="tx1"/>
                </a:solidFill>
              </a:rPr>
              <a:t>(I/G)</a:t>
            </a:r>
            <a:r>
              <a:rPr lang="zh-CN" altLang="en-US" sz="2000" dirty="0">
                <a:solidFill>
                  <a:schemeClr val="tx1"/>
                </a:solidFill>
              </a:rPr>
              <a:t>表示此地址是单播地址还是组播地址，如果一位</a:t>
            </a:r>
            <a:r>
              <a:rPr lang="en-US" altLang="zh-CN" sz="2000" dirty="0">
                <a:solidFill>
                  <a:schemeClr val="tx1"/>
                </a:solidFill>
              </a:rPr>
              <a:t>=0</a:t>
            </a:r>
            <a:r>
              <a:rPr lang="zh-CN" altLang="en-US" sz="2000" dirty="0">
                <a:solidFill>
                  <a:schemeClr val="tx1"/>
                </a:solidFill>
              </a:rPr>
              <a:t>，表示此地址为单播地址，如果第一位</a:t>
            </a:r>
            <a:r>
              <a:rPr lang="en-US" altLang="zh-CN" sz="2000" dirty="0">
                <a:solidFill>
                  <a:schemeClr val="tx1"/>
                </a:solidFill>
              </a:rPr>
              <a:t>=1</a:t>
            </a:r>
            <a:r>
              <a:rPr lang="zh-CN" altLang="en-US" sz="2000" dirty="0">
                <a:solidFill>
                  <a:schemeClr val="tx1"/>
                </a:solidFill>
              </a:rPr>
              <a:t>，表示此地址为组播地址</a:t>
            </a:r>
            <a:endParaRPr lang="en-US" altLang="zh-CN" sz="2000" dirty="0">
              <a:solidFill>
                <a:schemeClr val="tx1"/>
              </a:solidFill>
            </a:endParaRPr>
          </a:p>
          <a:p>
            <a:pPr marL="0" lvl="0" indent="0" eaLnBrk="1" hangingPunct="1">
              <a:spcBef>
                <a:spcPct val="0"/>
              </a:spcBef>
              <a:buFontTx/>
              <a:buNone/>
            </a:pPr>
            <a:r>
              <a:rPr lang="zh-CN" altLang="en-US" sz="2000" dirty="0">
                <a:solidFill>
                  <a:schemeClr val="tx1"/>
                </a:solidFill>
              </a:rPr>
              <a:t>第二位</a:t>
            </a:r>
            <a:r>
              <a:rPr lang="en-US" altLang="zh-CN" sz="2000" dirty="0">
                <a:solidFill>
                  <a:schemeClr val="tx1"/>
                </a:solidFill>
              </a:rPr>
              <a:t>(U/G)</a:t>
            </a:r>
            <a:r>
              <a:rPr lang="zh-CN" altLang="en-US" sz="2000" dirty="0">
                <a:solidFill>
                  <a:schemeClr val="tx1"/>
                </a:solidFill>
              </a:rPr>
              <a:t>表示此地址由</a:t>
            </a:r>
            <a:r>
              <a:rPr lang="en-US" altLang="zh-CN" sz="2000" dirty="0">
                <a:solidFill>
                  <a:schemeClr val="tx1"/>
                </a:solidFill>
              </a:rPr>
              <a:t>IEEE</a:t>
            </a:r>
            <a:r>
              <a:rPr lang="zh-CN" altLang="en-US" sz="2000" dirty="0">
                <a:solidFill>
                  <a:schemeClr val="tx1"/>
                </a:solidFill>
              </a:rPr>
              <a:t>维护的全局地址还是局域性地址，</a:t>
            </a:r>
            <a:r>
              <a:rPr lang="en-US" altLang="zh-CN" sz="2000" dirty="0">
                <a:solidFill>
                  <a:schemeClr val="tx1"/>
                </a:solidFill>
              </a:rPr>
              <a:t>U/G=0,</a:t>
            </a:r>
            <a:r>
              <a:rPr lang="zh-CN" altLang="en-US" sz="2000" dirty="0">
                <a:solidFill>
                  <a:schemeClr val="tx1"/>
                </a:solidFill>
              </a:rPr>
              <a:t>表示</a:t>
            </a:r>
            <a:r>
              <a:rPr lang="en-US" altLang="zh-CN" sz="2000" dirty="0">
                <a:solidFill>
                  <a:schemeClr val="tx1"/>
                </a:solidFill>
              </a:rPr>
              <a:t>IEEE</a:t>
            </a:r>
            <a:r>
              <a:rPr lang="zh-CN" altLang="en-US" sz="2000" dirty="0">
                <a:solidFill>
                  <a:schemeClr val="tx1"/>
                </a:solidFill>
              </a:rPr>
              <a:t>全局维护地址，</a:t>
            </a:r>
            <a:r>
              <a:rPr lang="en-US" altLang="zh-CN" sz="2000" dirty="0">
                <a:solidFill>
                  <a:schemeClr val="tx1"/>
                </a:solidFill>
              </a:rPr>
              <a:t>U/G=1,</a:t>
            </a:r>
            <a:r>
              <a:rPr lang="zh-CN" altLang="en-US" sz="2000" dirty="0">
                <a:solidFill>
                  <a:schemeClr val="tx1"/>
                </a:solidFill>
              </a:rPr>
              <a:t>表示局域性维护地址</a:t>
            </a:r>
          </a:p>
        </p:txBody>
      </p:sp>
      <p:sp>
        <p:nvSpPr>
          <p:cNvPr id="14" name="矩形 13"/>
          <p:cNvSpPr/>
          <p:nvPr/>
        </p:nvSpPr>
        <p:spPr>
          <a:xfrm>
            <a:off x="4286250" y="1643050"/>
            <a:ext cx="3000394" cy="642932"/>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24bit address</a:t>
            </a:r>
            <a:endParaRPr kumimoji="0" lang="zh-CN" altLang="en-US" sz="1800" b="0" i="0" u="none" strike="noStrike" kern="1200" cap="none" spc="0" normalizeH="0" baseline="0" noProof="0" dirty="0">
              <a:ln>
                <a:solidFill>
                  <a:schemeClr val="tx1"/>
                </a:solidFill>
              </a:ln>
              <a:solidFill>
                <a:srgbClr val="000000"/>
              </a:solidFill>
              <a:effectLst/>
              <a:uLnTx/>
              <a:uFillTx/>
              <a:latin typeface="+mn-lt"/>
              <a:ea typeface="+mn-ea"/>
              <a:cs typeface="+mn-cs"/>
            </a:endParaRPr>
          </a:p>
        </p:txBody>
      </p:sp>
      <p:sp>
        <p:nvSpPr>
          <p:cNvPr id="17" name="左大括号 16"/>
          <p:cNvSpPr/>
          <p:nvPr/>
        </p:nvSpPr>
        <p:spPr>
          <a:xfrm rot="5400000">
            <a:off x="4179094" y="-750094"/>
            <a:ext cx="285750" cy="4500563"/>
          </a:xfrm>
          <a:prstGeom prst="leftBrace">
            <a:avLst/>
          </a:prstGeom>
        </p:spPr>
        <p:style>
          <a:lnRef idx="2">
            <a:schemeClr val="dk1"/>
          </a:lnRef>
          <a:fillRef idx="0">
            <a:schemeClr val="dk1"/>
          </a:fillRef>
          <a:effectRef idx="1">
            <a:schemeClr val="dk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solidFill>
                  <a:schemeClr val="tx1"/>
                </a:solidFill>
              </a:ln>
              <a:solidFill>
                <a:srgbClr val="000000"/>
              </a:solidFill>
              <a:effectLst/>
              <a:uLnTx/>
              <a:uFillTx/>
              <a:latin typeface="+mn-lt"/>
              <a:ea typeface="+mn-ea"/>
              <a:cs typeface="+mn-cs"/>
            </a:endParaRPr>
          </a:p>
        </p:txBody>
      </p:sp>
      <p:sp>
        <p:nvSpPr>
          <p:cNvPr id="19463" name="TextBox 18"/>
          <p:cNvSpPr txBox="1">
            <a:spLocks noChangeArrowheads="1"/>
          </p:cNvSpPr>
          <p:nvPr/>
        </p:nvSpPr>
        <p:spPr bwMode="auto">
          <a:xfrm>
            <a:off x="3929063" y="1071550"/>
            <a:ext cx="857250" cy="369887"/>
          </a:xfrm>
          <a:prstGeom prst="rect">
            <a:avLst/>
          </a:prstGeom>
          <a:noFill/>
          <a:ln w="9525">
            <a:noFill/>
            <a:miter lim="800000"/>
          </a:ln>
        </p:spPr>
        <p:txBody>
          <a:bodyPr>
            <a:spAutoFit/>
          </a:bodyPr>
          <a:lstStyle/>
          <a:p>
            <a:pPr marR="0" defTabSz="914400">
              <a:buClrTx/>
              <a:buSzTx/>
              <a:buFontTx/>
              <a:buNone/>
              <a:defRPr/>
            </a:pPr>
            <a:r>
              <a:rPr kumimoji="0" lang="en-US" altLang="zh-CN" kern="1200" cap="none" spc="0" normalizeH="0" baseline="0" noProof="0">
                <a:ln>
                  <a:solidFill>
                    <a:schemeClr val="tx1"/>
                  </a:solidFill>
                </a:ln>
                <a:solidFill>
                  <a:srgbClr val="000000"/>
                </a:solidFill>
                <a:latin typeface="Arial" panose="020B0604020202020204" pitchFamily="34" charset="0"/>
                <a:ea typeface="宋体" panose="02010600030101010101" pitchFamily="2" charset="-122"/>
                <a:cs typeface="+mn-cs"/>
              </a:rPr>
              <a:t>48bit</a:t>
            </a:r>
            <a:endParaRPr kumimoji="0" lang="zh-CN" altLang="en-US" kern="1200" cap="none" spc="0" normalizeH="0" baseline="0" noProof="0">
              <a:ln>
                <a:solidFill>
                  <a:schemeClr val="tx1"/>
                </a:solidFill>
              </a:ln>
              <a:solidFill>
                <a:srgbClr val="000000"/>
              </a:solidFill>
              <a:latin typeface="Arial" panose="020B0604020202020204" pitchFamily="34" charset="0"/>
              <a:ea typeface="宋体" panose="02010600030101010101" pitchFamily="2" charset="-122"/>
              <a:cs typeface="+mn-cs"/>
            </a:endParaRPr>
          </a:p>
        </p:txBody>
      </p:sp>
      <p:sp>
        <p:nvSpPr>
          <p:cNvPr id="20" name="矩形 19"/>
          <p:cNvSpPr/>
          <p:nvPr/>
        </p:nvSpPr>
        <p:spPr>
          <a:xfrm>
            <a:off x="1571604" y="1643050"/>
            <a:ext cx="2714646" cy="64293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24bit OUI</a:t>
            </a:r>
            <a:endParaRPr kumimoji="0" lang="zh-CN" altLang="en-US" sz="1800" b="0" i="0" u="none" strike="noStrike" kern="1200" cap="none" spc="0" normalizeH="0" baseline="0" noProof="0" dirty="0">
              <a:ln>
                <a:solidFill>
                  <a:schemeClr val="tx1"/>
                </a:solidFill>
              </a:ln>
              <a:solidFill>
                <a:srgbClr val="000000"/>
              </a:solidFill>
              <a:effectLst/>
              <a:uLnTx/>
              <a:uFillTx/>
              <a:latin typeface="+mn-lt"/>
              <a:ea typeface="+mn-ea"/>
              <a:cs typeface="+mn-cs"/>
            </a:endParaRPr>
          </a:p>
        </p:txBody>
      </p:sp>
      <p:sp>
        <p:nvSpPr>
          <p:cNvPr id="30728"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—6.MAC</a:t>
            </a:r>
            <a:r>
              <a:rPr lang="zh-CN" altLang="en-US" dirty="0"/>
              <a:t>地址</a:t>
            </a:r>
          </a:p>
        </p:txBody>
      </p:sp>
      <p:pic>
        <p:nvPicPr>
          <p:cNvPr id="30729" name="Picture 5" descr="C:\Documents and Settings\Administrator\My Documents\Tencent Files\517623394\FileRecv\锐捷ppt元素修改11.01.18\小红条.png"/>
          <p:cNvPicPr>
            <a:picLocks noChangeAspect="1"/>
          </p:cNvPicPr>
          <p:nvPr/>
        </p:nvPicPr>
        <p:blipFill>
          <a:blip r:embed="rId2"/>
          <a:stretch>
            <a:fillRect/>
          </a:stretch>
        </p:blipFill>
        <p:spPr>
          <a:xfrm>
            <a:off x="381000" y="207963"/>
            <a:ext cx="125413" cy="401637"/>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1746" name="Rectangle 6"/>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31747"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—6.MAC</a:t>
            </a:r>
            <a:r>
              <a:rPr lang="zh-CN" altLang="en-US" dirty="0"/>
              <a:t>地址</a:t>
            </a:r>
          </a:p>
        </p:txBody>
      </p:sp>
      <p:pic>
        <p:nvPicPr>
          <p:cNvPr id="31748"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pic>
        <p:nvPicPr>
          <p:cNvPr id="31749" name="Picture 11" descr="http://blog.chinaunix.net/attachment/201109/22/20788636_1316690634FqrY.png"/>
          <p:cNvPicPr>
            <a:picLocks noChangeAspect="1"/>
          </p:cNvPicPr>
          <p:nvPr/>
        </p:nvPicPr>
        <p:blipFill>
          <a:blip r:embed="rId4"/>
          <a:stretch>
            <a:fillRect/>
          </a:stretch>
        </p:blipFill>
        <p:spPr>
          <a:xfrm>
            <a:off x="1943100" y="609600"/>
            <a:ext cx="5257800" cy="4427538"/>
          </a:xfrm>
          <a:prstGeom prst="rect">
            <a:avLst/>
          </a:prstGeom>
          <a:noFill/>
          <a:ln w="9525">
            <a:noFill/>
          </a:ln>
        </p:spPr>
      </p:pic>
      <p:sp>
        <p:nvSpPr>
          <p:cNvPr id="31750" name="矩形 1"/>
          <p:cNvSpPr/>
          <p:nvPr/>
        </p:nvSpPr>
        <p:spPr>
          <a:xfrm>
            <a:off x="533400" y="4960938"/>
            <a:ext cx="8077200" cy="15700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zh-CN" altLang="en-US" sz="1600" dirty="0">
                <a:solidFill>
                  <a:schemeClr val="tx1"/>
                </a:solidFill>
                <a:latin typeface="Arial" panose="020B0604020202020204" pitchFamily="34" charset="0"/>
                <a:ea typeface="宋体" panose="02010600030101010101" pitchFamily="2" charset="-122"/>
              </a:rPr>
              <a:t>如图，我们可以看到</a:t>
            </a:r>
            <a:r>
              <a:rPr lang="en-US" altLang="zh-CN" sz="1600" dirty="0">
                <a:solidFill>
                  <a:schemeClr val="tx1"/>
                </a:solidFill>
                <a:latin typeface="Arial" panose="020B0604020202020204" pitchFamily="34" charset="0"/>
                <a:ea typeface="宋体" panose="02010600030101010101" pitchFamily="2" charset="-122"/>
              </a:rPr>
              <a:t>U/L</a:t>
            </a:r>
            <a:r>
              <a:rPr lang="zh-CN" altLang="en-US" sz="1600" dirty="0">
                <a:solidFill>
                  <a:schemeClr val="tx1"/>
                </a:solidFill>
                <a:latin typeface="Arial" panose="020B0604020202020204" pitchFamily="34" charset="0"/>
                <a:ea typeface="宋体" panose="02010600030101010101" pitchFamily="2" charset="-122"/>
              </a:rPr>
              <a:t>位和  </a:t>
            </a:r>
            <a:r>
              <a:rPr lang="en-US" altLang="zh-CN" sz="1600" dirty="0">
                <a:solidFill>
                  <a:schemeClr val="tx1"/>
                </a:solidFill>
                <a:latin typeface="Arial" panose="020B0604020202020204" pitchFamily="34" charset="0"/>
                <a:ea typeface="宋体" panose="02010600030101010101" pitchFamily="2" charset="-122"/>
              </a:rPr>
              <a:t>G/I </a:t>
            </a:r>
            <a:r>
              <a:rPr lang="zh-CN" altLang="en-US" sz="1600" dirty="0">
                <a:solidFill>
                  <a:schemeClr val="tx1"/>
                </a:solidFill>
                <a:latin typeface="Arial" panose="020B0604020202020204" pitchFamily="34" charset="0"/>
                <a:ea typeface="宋体" panose="02010600030101010101" pitchFamily="2" charset="-122"/>
              </a:rPr>
              <a:t>位并不是在我们平时看到的样式的最高位和次高位，比如说 </a:t>
            </a:r>
            <a:r>
              <a:rPr lang="en-US" altLang="zh-CN" sz="1600" dirty="0">
                <a:solidFill>
                  <a:schemeClr val="tx1"/>
                </a:solidFill>
                <a:latin typeface="Arial" panose="020B0604020202020204" pitchFamily="34" charset="0"/>
                <a:ea typeface="宋体" panose="02010600030101010101" pitchFamily="2" charset="-122"/>
              </a:rPr>
              <a:t>01-00-5e-xx-xx-xx</a:t>
            </a:r>
            <a:r>
              <a:rPr lang="zh-CN" altLang="en-US" sz="1600" dirty="0">
                <a:solidFill>
                  <a:schemeClr val="tx1"/>
                </a:solidFill>
                <a:latin typeface="Arial" panose="020B0604020202020204" pitchFamily="34" charset="0"/>
                <a:ea typeface="宋体" panose="02010600030101010101" pitchFamily="2" charset="-122"/>
              </a:rPr>
              <a:t>（</a:t>
            </a:r>
            <a:r>
              <a:rPr lang="en-US" altLang="zh-CN" sz="1600" dirty="0">
                <a:solidFill>
                  <a:schemeClr val="tx1"/>
                </a:solidFill>
                <a:latin typeface="Arial" panose="020B0604020202020204" pitchFamily="34" charset="0"/>
                <a:ea typeface="宋体" panose="02010600030101010101" pitchFamily="2" charset="-122"/>
              </a:rPr>
              <a:t>0000 0001-00-5e-xx-xx-xx</a:t>
            </a:r>
            <a:r>
              <a:rPr lang="zh-CN" altLang="en-US" sz="1600" dirty="0">
                <a:solidFill>
                  <a:schemeClr val="tx1"/>
                </a:solidFill>
                <a:latin typeface="Arial" panose="020B0604020202020204" pitchFamily="34" charset="0"/>
                <a:ea typeface="宋体" panose="02010600030101010101" pitchFamily="2" charset="-122"/>
              </a:rPr>
              <a:t>）</a:t>
            </a:r>
            <a:r>
              <a:rPr lang="en-US" altLang="zh-CN" sz="1600" dirty="0">
                <a:solidFill>
                  <a:schemeClr val="tx1"/>
                </a:solidFill>
                <a:latin typeface="Arial" panose="020B0604020202020204" pitchFamily="34" charset="0"/>
                <a:ea typeface="宋体" panose="02010600030101010101" pitchFamily="2" charset="-122"/>
              </a:rPr>
              <a:t>G/I</a:t>
            </a:r>
            <a:r>
              <a:rPr lang="zh-CN" altLang="en-US" sz="1600" dirty="0">
                <a:solidFill>
                  <a:schemeClr val="tx1"/>
                </a:solidFill>
                <a:latin typeface="Arial" panose="020B0604020202020204" pitchFamily="34" charset="0"/>
                <a:ea typeface="宋体" panose="02010600030101010101" pitchFamily="2" charset="-122"/>
              </a:rPr>
              <a:t>位是</a:t>
            </a:r>
            <a:r>
              <a:rPr lang="en-US" altLang="zh-CN" sz="1600" dirty="0">
                <a:solidFill>
                  <a:schemeClr val="tx1"/>
                </a:solidFill>
                <a:latin typeface="Arial" panose="020B0604020202020204" pitchFamily="34" charset="0"/>
                <a:ea typeface="宋体" panose="02010600030101010101" pitchFamily="2" charset="-122"/>
              </a:rPr>
              <a:t>1</a:t>
            </a:r>
            <a:r>
              <a:rPr lang="zh-CN" altLang="en-US" sz="1600" dirty="0">
                <a:solidFill>
                  <a:schemeClr val="tx1"/>
                </a:solidFill>
                <a:latin typeface="Arial" panose="020B0604020202020204" pitchFamily="34" charset="0"/>
                <a:ea typeface="宋体" panose="02010600030101010101" pitchFamily="2" charset="-122"/>
              </a:rPr>
              <a:t>而不是</a:t>
            </a:r>
            <a:r>
              <a:rPr lang="en-US" altLang="zh-CN" sz="1600" dirty="0">
                <a:solidFill>
                  <a:schemeClr val="tx1"/>
                </a:solidFill>
                <a:latin typeface="Arial" panose="020B0604020202020204" pitchFamily="34" charset="0"/>
                <a:ea typeface="宋体" panose="02010600030101010101" pitchFamily="2" charset="-122"/>
              </a:rPr>
              <a:t>0</a:t>
            </a:r>
            <a:r>
              <a:rPr lang="zh-CN" altLang="en-US" sz="1600" dirty="0">
                <a:solidFill>
                  <a:schemeClr val="tx1"/>
                </a:solidFill>
                <a:latin typeface="Arial" panose="020B0604020202020204" pitchFamily="34" charset="0"/>
                <a:ea typeface="宋体" panose="02010600030101010101" pitchFamily="2" charset="-122"/>
              </a:rPr>
              <a:t>。之所以这样子设计，是因为我们的电脑发送数据是按位发送的（面向位数的，它要一位一位的接受数据），并且我们的大多</a:t>
            </a:r>
            <a:r>
              <a:rPr lang="en-US" altLang="zh-CN" sz="1600" dirty="0">
                <a:solidFill>
                  <a:schemeClr val="tx1"/>
                </a:solidFill>
                <a:latin typeface="Arial" panose="020B0604020202020204" pitchFamily="34" charset="0"/>
                <a:ea typeface="宋体" panose="02010600030101010101" pitchFamily="2" charset="-122"/>
              </a:rPr>
              <a:t>PC</a:t>
            </a:r>
            <a:r>
              <a:rPr lang="zh-CN" altLang="en-US" sz="1600" dirty="0">
                <a:solidFill>
                  <a:schemeClr val="tx1"/>
                </a:solidFill>
                <a:latin typeface="Arial" panose="020B0604020202020204" pitchFamily="34" charset="0"/>
                <a:ea typeface="宋体" panose="02010600030101010101" pitchFamily="2" charset="-122"/>
              </a:rPr>
              <a:t>机采用的是小端（</a:t>
            </a:r>
            <a:r>
              <a:rPr lang="en-US" altLang="zh-CN" sz="1600" dirty="0">
                <a:solidFill>
                  <a:schemeClr val="tx1"/>
                </a:solidFill>
                <a:latin typeface="Arial" panose="020B0604020202020204" pitchFamily="34" charset="0"/>
                <a:ea typeface="宋体" panose="02010600030101010101" pitchFamily="2" charset="-122"/>
              </a:rPr>
              <a:t>Small-edian</a:t>
            </a:r>
            <a:r>
              <a:rPr lang="zh-CN" altLang="en-US" sz="1600" dirty="0">
                <a:solidFill>
                  <a:schemeClr val="tx1"/>
                </a:solidFill>
                <a:latin typeface="Arial" panose="020B0604020202020204" pitchFamily="34" charset="0"/>
                <a:ea typeface="宋体" panose="02010600030101010101" pitchFamily="2" charset="-122"/>
              </a:rPr>
              <a:t>），因此要想让电脑先能接受到一个帧的</a:t>
            </a:r>
            <a:r>
              <a:rPr lang="en-US" altLang="zh-CN" sz="1600" dirty="0">
                <a:solidFill>
                  <a:schemeClr val="tx1"/>
                </a:solidFill>
                <a:latin typeface="Arial" panose="020B0604020202020204" pitchFamily="34" charset="0"/>
                <a:ea typeface="宋体" panose="02010600030101010101" pitchFamily="2" charset="-122"/>
              </a:rPr>
              <a:t>G/I</a:t>
            </a:r>
            <a:r>
              <a:rPr lang="zh-CN" altLang="en-US" sz="1600" dirty="0">
                <a:solidFill>
                  <a:schemeClr val="tx1"/>
                </a:solidFill>
                <a:latin typeface="Arial" panose="020B0604020202020204" pitchFamily="34" charset="0"/>
                <a:ea typeface="宋体" panose="02010600030101010101" pitchFamily="2" charset="-122"/>
              </a:rPr>
              <a:t>位和 </a:t>
            </a:r>
            <a:r>
              <a:rPr lang="en-US" altLang="zh-CN" sz="1600" dirty="0">
                <a:solidFill>
                  <a:schemeClr val="tx1"/>
                </a:solidFill>
                <a:latin typeface="Arial" panose="020B0604020202020204" pitchFamily="34" charset="0"/>
                <a:ea typeface="宋体" panose="02010600030101010101" pitchFamily="2" charset="-122"/>
              </a:rPr>
              <a:t>U/L</a:t>
            </a:r>
            <a:r>
              <a:rPr lang="zh-CN" altLang="en-US" sz="1600" dirty="0">
                <a:solidFill>
                  <a:schemeClr val="tx1"/>
                </a:solidFill>
                <a:latin typeface="Arial" panose="020B0604020202020204" pitchFamily="34" charset="0"/>
                <a:ea typeface="宋体" panose="02010600030101010101" pitchFamily="2" charset="-122"/>
              </a:rPr>
              <a:t>位，那就要把这两个位放到最高字节的最低有效位。这时就可以把它们轻松发出去了。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84213" y="1214438"/>
            <a:ext cx="7788275" cy="49514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地址类型</a:t>
            </a:r>
            <a:endPar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广播地址：</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FFFF</a:t>
            </a: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FFFF</a:t>
            </a: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FFFF</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组播地址：</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0100</a:t>
            </a: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5E01</a:t>
            </a: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0101</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单播地址：</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00D0</a:t>
            </a: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0011</a:t>
            </a: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2233</a:t>
            </a: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在数据帧帧中，目的</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MAC</a:t>
            </a: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地址可以为上面三种类型的任意一种，但是源</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MAC</a:t>
            </a: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地址只能为单播地址，并且</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IEEE</a:t>
            </a: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规定，设备接收到源</a:t>
            </a:r>
            <a:r>
              <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MAC</a:t>
            </a:r>
            <a:r>
              <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rPr>
              <a:t>地址不为单播的地址需要丢弃</a:t>
            </a:r>
            <a:endParaRPr kumimoji="0" lang="en-US" altLang="zh-CN"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0" cap="none" spc="0" normalizeH="0" baseline="0" noProof="0" dirty="0">
              <a:ln>
                <a:noFill/>
              </a:ln>
              <a:solidFill>
                <a:srgbClr val="595959"/>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32771" name="Rectangle 6"/>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32772"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—6.MAC</a:t>
            </a:r>
            <a:r>
              <a:rPr lang="zh-CN" altLang="en-US" dirty="0"/>
              <a:t>地址</a:t>
            </a:r>
          </a:p>
        </p:txBody>
      </p:sp>
      <p:pic>
        <p:nvPicPr>
          <p:cNvPr id="32773"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33794" name="组合 23"/>
          <p:cNvGrpSpPr/>
          <p:nvPr/>
        </p:nvGrpSpPr>
        <p:grpSpPr>
          <a:xfrm>
            <a:off x="728663" y="838200"/>
            <a:ext cx="7043737" cy="5835650"/>
            <a:chOff x="709611" y="1657350"/>
            <a:chExt cx="7043739" cy="5836299"/>
          </a:xfrm>
        </p:grpSpPr>
        <p:sp>
          <p:nvSpPr>
            <p:cNvPr id="129" name="矩形 128"/>
            <p:cNvSpPr/>
            <p:nvPr/>
          </p:nvSpPr>
          <p:spPr>
            <a:xfrm>
              <a:off x="733423" y="2190809"/>
              <a:ext cx="1019175" cy="533459"/>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0" name="矩形 129"/>
            <p:cNvSpPr/>
            <p:nvPr/>
          </p:nvSpPr>
          <p:spPr>
            <a:xfrm>
              <a:off x="1752598" y="2190809"/>
              <a:ext cx="723900" cy="533459"/>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1" name="矩形 130"/>
            <p:cNvSpPr/>
            <p:nvPr/>
          </p:nvSpPr>
          <p:spPr>
            <a:xfrm>
              <a:off x="2479674" y="2190809"/>
              <a:ext cx="833438" cy="533459"/>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2" name="矩形 131"/>
            <p:cNvSpPr/>
            <p:nvPr/>
          </p:nvSpPr>
          <p:spPr>
            <a:xfrm>
              <a:off x="4146549" y="2190809"/>
              <a:ext cx="1225550" cy="533459"/>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3" name="矩形 132"/>
            <p:cNvSpPr/>
            <p:nvPr/>
          </p:nvSpPr>
          <p:spPr>
            <a:xfrm>
              <a:off x="5375274" y="2190809"/>
              <a:ext cx="1549400" cy="533459"/>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4" name="矩形 133"/>
            <p:cNvSpPr/>
            <p:nvPr/>
          </p:nvSpPr>
          <p:spPr>
            <a:xfrm>
              <a:off x="6924675" y="2190809"/>
              <a:ext cx="828675" cy="533459"/>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3803" name="TextBox 134"/>
            <p:cNvSpPr txBox="1"/>
            <p:nvPr/>
          </p:nvSpPr>
          <p:spPr>
            <a:xfrm>
              <a:off x="800100" y="2352675"/>
              <a:ext cx="86677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Preamble</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7</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3804" name="TextBox 135"/>
            <p:cNvSpPr txBox="1"/>
            <p:nvPr/>
          </p:nvSpPr>
          <p:spPr>
            <a:xfrm>
              <a:off x="1838325" y="2352675"/>
              <a:ext cx="63817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SFD</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1</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3805" name="TextBox 136"/>
            <p:cNvSpPr txBox="1"/>
            <p:nvPr/>
          </p:nvSpPr>
          <p:spPr>
            <a:xfrm>
              <a:off x="2519362" y="2352675"/>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DMAC</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6</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3806" name="TextBox 137"/>
            <p:cNvSpPr txBox="1"/>
            <p:nvPr/>
          </p:nvSpPr>
          <p:spPr>
            <a:xfrm>
              <a:off x="4225834" y="2352675"/>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Type/Length</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2</a:t>
              </a:r>
              <a:r>
                <a:rPr lang="zh-CN" altLang="en-US" sz="1000" dirty="0">
                  <a:solidFill>
                    <a:schemeClr val="tx1"/>
                  </a:solidFill>
                  <a:latin typeface="Arial" panose="020B0604020202020204" pitchFamily="34" charset="0"/>
                  <a:ea typeface="宋体" panose="02010600030101010101" pitchFamily="2" charset="-122"/>
                </a:rPr>
                <a:t>）</a:t>
              </a:r>
            </a:p>
          </p:txBody>
        </p:sp>
        <p:sp>
          <p:nvSpPr>
            <p:cNvPr id="139" name="矩形 138"/>
            <p:cNvSpPr/>
            <p:nvPr/>
          </p:nvSpPr>
          <p:spPr>
            <a:xfrm>
              <a:off x="3313112" y="2190809"/>
              <a:ext cx="833437" cy="533459"/>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3808" name="TextBox 139"/>
            <p:cNvSpPr txBox="1"/>
            <p:nvPr/>
          </p:nvSpPr>
          <p:spPr>
            <a:xfrm>
              <a:off x="3352800" y="2352675"/>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SMAC</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6</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3809" name="TextBox 140"/>
            <p:cNvSpPr txBox="1"/>
            <p:nvPr/>
          </p:nvSpPr>
          <p:spPr>
            <a:xfrm>
              <a:off x="5518104" y="2352675"/>
              <a:ext cx="1231991"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Payload</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46-1500</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3810" name="TextBox 141"/>
            <p:cNvSpPr txBox="1"/>
            <p:nvPr/>
          </p:nvSpPr>
          <p:spPr>
            <a:xfrm>
              <a:off x="7051560" y="2352675"/>
              <a:ext cx="590619"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FCS</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4</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3811" name="TextBox 142"/>
            <p:cNvSpPr txBox="1"/>
            <p:nvPr/>
          </p:nvSpPr>
          <p:spPr>
            <a:xfrm>
              <a:off x="800100" y="2876644"/>
              <a:ext cx="6953250" cy="461700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400" b="1" dirty="0">
                  <a:solidFill>
                    <a:schemeClr val="tx1"/>
                  </a:solidFill>
                  <a:cs typeface="Arial" panose="020B0604020202020204" pitchFamily="34" charset="0"/>
                </a:rPr>
                <a:t>Preamble/SFD</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Start-of-Frame Delimiter</a:t>
              </a:r>
              <a:r>
                <a:rPr lang="zh-CN" altLang="en-US" sz="1400" dirty="0">
                  <a:solidFill>
                    <a:schemeClr val="tx1"/>
                  </a:solidFill>
                  <a:cs typeface="Arial" panose="020B0604020202020204" pitchFamily="34" charset="0"/>
                </a:rPr>
                <a:t>）：每个以太网帧发送时都是以</a:t>
              </a:r>
              <a:r>
                <a:rPr lang="en-US" altLang="zh-CN" sz="1400" dirty="0">
                  <a:solidFill>
                    <a:schemeClr val="tx1"/>
                  </a:solidFill>
                  <a:cs typeface="Arial" panose="020B0604020202020204" pitchFamily="34" charset="0"/>
                </a:rPr>
                <a:t>8</a:t>
              </a:r>
              <a:r>
                <a:rPr lang="zh-CN" altLang="en-US" sz="1400" dirty="0">
                  <a:solidFill>
                    <a:schemeClr val="tx1"/>
                  </a:solidFill>
                  <a:cs typeface="Arial" panose="020B0604020202020204" pitchFamily="34" charset="0"/>
                </a:rPr>
                <a:t>个字节的前导码开始，</a:t>
              </a:r>
              <a:r>
                <a:rPr lang="en-US" altLang="zh-CN" sz="1400" dirty="0">
                  <a:solidFill>
                    <a:schemeClr val="tx1"/>
                  </a:solidFill>
                  <a:cs typeface="Arial" panose="020B0604020202020204" pitchFamily="34" charset="0"/>
                </a:rPr>
                <a:t>Preamble</a:t>
              </a:r>
              <a:r>
                <a:rPr lang="zh-CN" altLang="en-US" sz="1400" dirty="0">
                  <a:solidFill>
                    <a:schemeClr val="tx1"/>
                  </a:solidFill>
                  <a:cs typeface="Arial" panose="020B0604020202020204" pitchFamily="34" charset="0"/>
                </a:rPr>
                <a:t>是</a:t>
              </a:r>
              <a:r>
                <a:rPr lang="en-US" altLang="zh-CN" sz="1400" dirty="0">
                  <a:solidFill>
                    <a:schemeClr val="tx1"/>
                  </a:solidFill>
                  <a:cs typeface="Arial" panose="020B0604020202020204" pitchFamily="34" charset="0"/>
                </a:rPr>
                <a:t>1</a:t>
              </a:r>
              <a:r>
                <a:rPr lang="zh-CN" altLang="en-US" sz="1400" dirty="0">
                  <a:solidFill>
                    <a:schemeClr val="tx1"/>
                  </a:solidFill>
                  <a:cs typeface="Arial" panose="020B0604020202020204" pitchFamily="34" charset="0"/>
                </a:rPr>
                <a:t>和</a:t>
              </a:r>
              <a:r>
                <a:rPr lang="en-US" altLang="zh-CN" sz="1400" dirty="0">
                  <a:solidFill>
                    <a:schemeClr val="tx1"/>
                  </a:solidFill>
                  <a:cs typeface="Arial" panose="020B0604020202020204" pitchFamily="34" charset="0"/>
                </a:rPr>
                <a:t>0</a:t>
              </a:r>
              <a:r>
                <a:rPr lang="zh-CN" altLang="en-US" sz="1400" dirty="0">
                  <a:solidFill>
                    <a:schemeClr val="tx1"/>
                  </a:solidFill>
                  <a:cs typeface="Arial" panose="020B0604020202020204" pitchFamily="34" charset="0"/>
                </a:rPr>
                <a:t>交替（</a:t>
              </a:r>
              <a:r>
                <a:rPr lang="en-US" altLang="zh-CN" sz="1400" dirty="0">
                  <a:solidFill>
                    <a:schemeClr val="tx1"/>
                  </a:solidFill>
                  <a:cs typeface="Arial" panose="020B0604020202020204" pitchFamily="34" charset="0"/>
                </a:rPr>
                <a:t>1 0 1 0 1 0…….</a:t>
              </a:r>
              <a:r>
                <a:rPr lang="zh-CN" altLang="en-US" sz="1400" dirty="0">
                  <a:solidFill>
                    <a:schemeClr val="tx1"/>
                  </a:solidFill>
                  <a:cs typeface="Arial" panose="020B0604020202020204" pitchFamily="34" charset="0"/>
                </a:rPr>
                <a:t>）的</a:t>
              </a:r>
              <a:r>
                <a:rPr lang="en-US" altLang="zh-CN" sz="1400" dirty="0">
                  <a:solidFill>
                    <a:schemeClr val="tx1"/>
                  </a:solidFill>
                  <a:cs typeface="Arial" panose="020B0604020202020204" pitchFamily="34" charset="0"/>
                </a:rPr>
                <a:t>7</a:t>
              </a:r>
              <a:r>
                <a:rPr lang="zh-CN" altLang="en-US" sz="1400" dirty="0">
                  <a:solidFill>
                    <a:schemeClr val="tx1"/>
                  </a:solidFill>
                  <a:cs typeface="Arial" panose="020B0604020202020204" pitchFamily="34" charset="0"/>
                </a:rPr>
                <a:t>个字节数据，该部分的作用是通知接收方有数据帧到来，使其与输入的时钟保持同步，</a:t>
              </a:r>
              <a:r>
                <a:rPr lang="en-US" altLang="zh-CN" sz="1400" dirty="0">
                  <a:solidFill>
                    <a:schemeClr val="tx1"/>
                  </a:solidFill>
                  <a:cs typeface="Arial" panose="020B0604020202020204" pitchFamily="34" charset="0"/>
                </a:rPr>
                <a:t>56bit </a:t>
              </a:r>
              <a:r>
                <a:rPr lang="zh-CN" altLang="en-US" sz="1400" dirty="0">
                  <a:solidFill>
                    <a:schemeClr val="tx1"/>
                  </a:solidFill>
                  <a:cs typeface="Arial" panose="020B0604020202020204" pitchFamily="34" charset="0"/>
                </a:rPr>
                <a:t>模式容许站点在帧的开始可以丢弃一些</a:t>
              </a:r>
              <a:r>
                <a:rPr lang="en-US" altLang="zh-CN" sz="1400" dirty="0">
                  <a:solidFill>
                    <a:schemeClr val="tx1"/>
                  </a:solidFill>
                  <a:cs typeface="Arial" panose="020B0604020202020204" pitchFamily="34" charset="0"/>
                </a:rPr>
                <a:t>bit</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SFD</a:t>
              </a:r>
              <a:r>
                <a:rPr lang="zh-CN" altLang="en-US" sz="1400" dirty="0">
                  <a:solidFill>
                    <a:schemeClr val="tx1"/>
                  </a:solidFill>
                  <a:cs typeface="Arial" panose="020B0604020202020204" pitchFamily="34" charset="0"/>
                </a:rPr>
                <a:t>是一个字节</a:t>
              </a:r>
              <a:r>
                <a:rPr lang="en-US" altLang="zh-CN" sz="1400" dirty="0">
                  <a:solidFill>
                    <a:schemeClr val="tx1"/>
                  </a:solidFill>
                  <a:cs typeface="Arial" panose="020B0604020202020204" pitchFamily="34" charset="0"/>
                </a:rPr>
                <a:t>10101011</a:t>
              </a:r>
              <a:r>
                <a:rPr lang="zh-CN" altLang="en-US" sz="1400" dirty="0">
                  <a:solidFill>
                    <a:schemeClr val="tx1"/>
                  </a:solidFill>
                  <a:cs typeface="Arial" panose="020B0604020202020204" pitchFamily="34" charset="0"/>
                </a:rPr>
                <a:t>，最后使用</a:t>
              </a:r>
              <a:r>
                <a:rPr lang="en-US" altLang="zh-CN" sz="1400" dirty="0">
                  <a:solidFill>
                    <a:schemeClr val="tx1"/>
                  </a:solidFill>
                  <a:cs typeface="Arial" panose="020B0604020202020204" pitchFamily="34" charset="0"/>
                </a:rPr>
                <a:t>11</a:t>
              </a:r>
              <a:r>
                <a:rPr lang="zh-CN" altLang="en-US" sz="1400" dirty="0">
                  <a:solidFill>
                    <a:schemeClr val="tx1"/>
                  </a:solidFill>
                  <a:cs typeface="Arial" panose="020B0604020202020204" pitchFamily="34" charset="0"/>
                </a:rPr>
                <a:t>，来通知接收方下一字段就是目的主机的地址了。</a:t>
              </a:r>
              <a:r>
                <a:rPr lang="zh-CN" altLang="en-US" sz="1400" b="1" dirty="0">
                  <a:solidFill>
                    <a:srgbClr val="FF0000"/>
                  </a:solidFill>
                  <a:cs typeface="Arial" panose="020B0604020202020204" pitchFamily="34" charset="0"/>
                </a:rPr>
                <a:t>实际上前导码都是在物理层加进去的，并不是帧的一部分。</a:t>
              </a:r>
              <a:endParaRPr lang="en-US" altLang="zh-CN" sz="1400" b="1" dirty="0">
                <a:solidFill>
                  <a:srgbClr val="FF0000"/>
                </a:solidFill>
                <a:cs typeface="Arial" panose="020B0604020202020204" pitchFamily="34" charset="0"/>
              </a:endParaRPr>
            </a:p>
            <a:p>
              <a:pPr marL="0" lvl="0" indent="0" eaLnBrk="1" hangingPunct="1">
                <a:spcBef>
                  <a:spcPct val="0"/>
                </a:spcBef>
                <a:buFontTx/>
                <a:buNone/>
              </a:pPr>
              <a:endParaRPr lang="zh-CN" altLang="en-US" sz="1400" dirty="0">
                <a:solidFill>
                  <a:schemeClr val="tx1"/>
                </a:solidFill>
                <a:cs typeface="Arial" panose="020B0604020202020204" pitchFamily="34" charset="0"/>
              </a:endParaRPr>
            </a:p>
            <a:p>
              <a:pPr marL="0" lvl="0" indent="0" eaLnBrk="1" hangingPunct="1">
                <a:spcBef>
                  <a:spcPct val="0"/>
                </a:spcBef>
                <a:buFontTx/>
                <a:buNone/>
              </a:pPr>
              <a:r>
                <a:rPr lang="en-US" altLang="zh-CN" sz="1400" b="1" dirty="0">
                  <a:solidFill>
                    <a:schemeClr val="tx1"/>
                  </a:solidFill>
                  <a:cs typeface="Arial" panose="020B0604020202020204" pitchFamily="34" charset="0"/>
                </a:rPr>
                <a:t>DMAC</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Destination Address</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6</a:t>
              </a:r>
              <a:r>
                <a:rPr lang="zh-CN" altLang="en-US" sz="1400" dirty="0">
                  <a:solidFill>
                    <a:schemeClr val="tx1"/>
                  </a:solidFill>
                  <a:cs typeface="Arial" panose="020B0604020202020204" pitchFamily="34" charset="0"/>
                </a:rPr>
                <a:t>个字节，目的节点的</a:t>
              </a:r>
              <a:r>
                <a:rPr lang="en-US" altLang="zh-CN" sz="1400" dirty="0">
                  <a:solidFill>
                    <a:schemeClr val="tx1"/>
                  </a:solidFill>
                  <a:cs typeface="Arial" panose="020B0604020202020204" pitchFamily="34" charset="0"/>
                </a:rPr>
                <a:t>MAC</a:t>
              </a:r>
              <a:r>
                <a:rPr lang="zh-CN" altLang="en-US" sz="1400" dirty="0">
                  <a:solidFill>
                    <a:schemeClr val="tx1"/>
                  </a:solidFill>
                  <a:cs typeface="Arial" panose="020B0604020202020204" pitchFamily="34" charset="0"/>
                </a:rPr>
                <a:t>地址。</a:t>
              </a:r>
              <a:endParaRPr lang="en-US" altLang="zh-CN" sz="1400" dirty="0">
                <a:solidFill>
                  <a:schemeClr val="tx1"/>
                </a:solidFill>
                <a:cs typeface="Arial" panose="020B0604020202020204" pitchFamily="34" charset="0"/>
              </a:endParaRPr>
            </a:p>
            <a:p>
              <a:pPr marL="0" lvl="0" indent="0" eaLnBrk="1" hangingPunct="1">
                <a:spcBef>
                  <a:spcPct val="0"/>
                </a:spcBef>
                <a:buFontTx/>
                <a:buNone/>
              </a:pPr>
              <a:endParaRPr lang="zh-CN" altLang="en-US" sz="1400" dirty="0">
                <a:solidFill>
                  <a:schemeClr val="tx1"/>
                </a:solidFill>
                <a:cs typeface="Arial" panose="020B0604020202020204" pitchFamily="34" charset="0"/>
              </a:endParaRPr>
            </a:p>
            <a:p>
              <a:pPr marL="0" lvl="0" indent="0" eaLnBrk="1" hangingPunct="1">
                <a:spcBef>
                  <a:spcPct val="0"/>
                </a:spcBef>
                <a:buFontTx/>
                <a:buNone/>
              </a:pPr>
              <a:r>
                <a:rPr lang="en-US" altLang="zh-CN" sz="1400" b="1" dirty="0">
                  <a:solidFill>
                    <a:schemeClr val="tx1"/>
                  </a:solidFill>
                  <a:cs typeface="Arial" panose="020B0604020202020204" pitchFamily="34" charset="0"/>
                </a:rPr>
                <a:t>SMAC</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Source Address</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6</a:t>
              </a:r>
              <a:r>
                <a:rPr lang="zh-CN" altLang="en-US" sz="1400" dirty="0">
                  <a:solidFill>
                    <a:schemeClr val="tx1"/>
                  </a:solidFill>
                  <a:cs typeface="Arial" panose="020B0604020202020204" pitchFamily="34" charset="0"/>
                </a:rPr>
                <a:t>个字节，源节点的</a:t>
              </a:r>
              <a:r>
                <a:rPr lang="en-US" altLang="zh-CN" sz="1400" dirty="0">
                  <a:solidFill>
                    <a:schemeClr val="tx1"/>
                  </a:solidFill>
                  <a:cs typeface="Arial" panose="020B0604020202020204" pitchFamily="34" charset="0"/>
                </a:rPr>
                <a:t>MAC</a:t>
              </a:r>
              <a:r>
                <a:rPr lang="zh-CN" altLang="en-US" sz="1400" dirty="0">
                  <a:solidFill>
                    <a:schemeClr val="tx1"/>
                  </a:solidFill>
                  <a:cs typeface="Arial" panose="020B0604020202020204" pitchFamily="34" charset="0"/>
                </a:rPr>
                <a:t>地址。</a:t>
              </a:r>
              <a:endParaRPr lang="en-US" altLang="zh-CN" sz="1400" dirty="0">
                <a:solidFill>
                  <a:schemeClr val="tx1"/>
                </a:solidFill>
                <a:cs typeface="Arial" panose="020B0604020202020204" pitchFamily="34" charset="0"/>
              </a:endParaRPr>
            </a:p>
            <a:p>
              <a:pPr marL="0" lvl="0" indent="0" eaLnBrk="1" hangingPunct="1">
                <a:spcBef>
                  <a:spcPct val="0"/>
                </a:spcBef>
                <a:buFontTx/>
                <a:buNone/>
              </a:pPr>
              <a:endParaRPr lang="zh-CN" altLang="en-US" sz="1400" dirty="0">
                <a:solidFill>
                  <a:schemeClr val="tx1"/>
                </a:solidFill>
                <a:cs typeface="Arial" panose="020B0604020202020204" pitchFamily="34" charset="0"/>
              </a:endParaRPr>
            </a:p>
            <a:p>
              <a:pPr marL="0" lvl="0" indent="0" eaLnBrk="1" hangingPunct="1">
                <a:spcBef>
                  <a:spcPct val="0"/>
                </a:spcBef>
                <a:buFontTx/>
                <a:buNone/>
              </a:pPr>
              <a:r>
                <a:rPr lang="en-US" altLang="zh-CN" sz="1400" b="1" dirty="0">
                  <a:solidFill>
                    <a:schemeClr val="tx1"/>
                  </a:solidFill>
                  <a:cs typeface="Arial" panose="020B0604020202020204" pitchFamily="34" charset="0"/>
                </a:rPr>
                <a:t>Type/Length</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2</a:t>
              </a:r>
              <a:r>
                <a:rPr lang="zh-CN" altLang="en-US" sz="1400" dirty="0">
                  <a:solidFill>
                    <a:schemeClr val="tx1"/>
                  </a:solidFill>
                  <a:cs typeface="Arial" panose="020B0604020202020204" pitchFamily="34" charset="0"/>
                </a:rPr>
                <a:t>字节，根据数值的不同代表</a:t>
              </a:r>
              <a:r>
                <a:rPr lang="en-US" altLang="zh-CN" sz="1400" dirty="0">
                  <a:solidFill>
                    <a:schemeClr val="tx1"/>
                  </a:solidFill>
                  <a:cs typeface="Arial" panose="020B0604020202020204" pitchFamily="34" charset="0"/>
                </a:rPr>
                <a:t>2</a:t>
              </a:r>
              <a:r>
                <a:rPr lang="zh-CN" altLang="en-US" sz="1400" dirty="0">
                  <a:solidFill>
                    <a:schemeClr val="tx1"/>
                  </a:solidFill>
                  <a:cs typeface="Arial" panose="020B0604020202020204" pitchFamily="34" charset="0"/>
                </a:rPr>
                <a:t>种不同的封装格式，如果字段值在</a:t>
              </a:r>
              <a:r>
                <a:rPr lang="en-US" altLang="zh-CN" sz="1400" dirty="0">
                  <a:solidFill>
                    <a:schemeClr val="tx1"/>
                  </a:solidFill>
                  <a:cs typeface="Arial" panose="020B0604020202020204" pitchFamily="34" charset="0"/>
                </a:rPr>
                <a:t>0x0000</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0x05DC</a:t>
              </a:r>
              <a:r>
                <a:rPr lang="zh-CN" altLang="en-US" sz="1400" dirty="0">
                  <a:solidFill>
                    <a:schemeClr val="tx1"/>
                  </a:solidFill>
                  <a:cs typeface="Arial" panose="020B0604020202020204" pitchFamily="34" charset="0"/>
                </a:rPr>
                <a:t>范围内，则表示该字段为</a:t>
              </a:r>
              <a:r>
                <a:rPr lang="en-US" altLang="zh-CN" sz="1400" dirty="0">
                  <a:solidFill>
                    <a:schemeClr val="tx1"/>
                  </a:solidFill>
                  <a:cs typeface="Arial" panose="020B0604020202020204" pitchFamily="34" charset="0"/>
                </a:rPr>
                <a:t>Length</a:t>
              </a:r>
              <a:r>
                <a:rPr lang="zh-CN" altLang="en-US" sz="1400" dirty="0">
                  <a:solidFill>
                    <a:schemeClr val="tx1"/>
                  </a:solidFill>
                  <a:cs typeface="Arial" panose="020B0604020202020204" pitchFamily="34" charset="0"/>
                </a:rPr>
                <a:t>，该帧为</a:t>
              </a:r>
              <a:r>
                <a:rPr lang="en-US" altLang="zh-CN" sz="1400" dirty="0">
                  <a:solidFill>
                    <a:schemeClr val="tx1"/>
                  </a:solidFill>
                  <a:cs typeface="Arial" panose="020B0604020202020204" pitchFamily="34" charset="0"/>
                </a:rPr>
                <a:t>802.3 raw</a:t>
              </a:r>
              <a:r>
                <a:rPr lang="zh-CN" altLang="en-US" sz="1400" dirty="0">
                  <a:solidFill>
                    <a:schemeClr val="tx1"/>
                  </a:solidFill>
                  <a:cs typeface="Arial" panose="020B0604020202020204" pitchFamily="34" charset="0"/>
                </a:rPr>
                <a:t>封装。如果字段值在</a:t>
              </a:r>
              <a:r>
                <a:rPr lang="en-US" altLang="zh-CN" sz="1400" dirty="0">
                  <a:solidFill>
                    <a:schemeClr val="tx1"/>
                  </a:solidFill>
                  <a:cs typeface="Arial" panose="020B0604020202020204" pitchFamily="34" charset="0"/>
                </a:rPr>
                <a:t>0x0600</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0xFFFF</a:t>
              </a:r>
              <a:r>
                <a:rPr lang="zh-CN" altLang="en-US" sz="1400" dirty="0">
                  <a:solidFill>
                    <a:schemeClr val="tx1"/>
                  </a:solidFill>
                  <a:cs typeface="Arial" panose="020B0604020202020204" pitchFamily="34" charset="0"/>
                </a:rPr>
                <a:t>范围内，则表示该字段为</a:t>
              </a:r>
              <a:r>
                <a:rPr lang="en-US" altLang="zh-CN" sz="1400" dirty="0">
                  <a:solidFill>
                    <a:schemeClr val="tx1"/>
                  </a:solidFill>
                  <a:cs typeface="Arial" panose="020B0604020202020204" pitchFamily="34" charset="0"/>
                </a:rPr>
                <a:t>Type</a:t>
              </a:r>
              <a:r>
                <a:rPr lang="zh-CN" altLang="en-US" sz="1400" dirty="0">
                  <a:solidFill>
                    <a:schemeClr val="tx1"/>
                  </a:solidFill>
                  <a:cs typeface="Arial" panose="020B0604020202020204" pitchFamily="34" charset="0"/>
                </a:rPr>
                <a:t>字段，该帧为</a:t>
              </a:r>
              <a:r>
                <a:rPr lang="en-US" altLang="zh-CN" sz="1400" dirty="0">
                  <a:solidFill>
                    <a:schemeClr val="tx1"/>
                  </a:solidFill>
                  <a:cs typeface="Arial" panose="020B0604020202020204" pitchFamily="34" charset="0"/>
                </a:rPr>
                <a:t>Ethernet II</a:t>
              </a:r>
              <a:r>
                <a:rPr lang="zh-CN" altLang="en-US" sz="1400" dirty="0">
                  <a:solidFill>
                    <a:schemeClr val="tx1"/>
                  </a:solidFill>
                  <a:cs typeface="Arial" panose="020B0604020202020204" pitchFamily="34" charset="0"/>
                </a:rPr>
                <a:t>封装，</a:t>
              </a:r>
              <a:r>
                <a:rPr lang="en-US" altLang="zh-CN" sz="1400" dirty="0">
                  <a:solidFill>
                    <a:schemeClr val="tx1"/>
                  </a:solidFill>
                  <a:cs typeface="Arial" panose="020B0604020202020204" pitchFamily="34" charset="0"/>
                </a:rPr>
                <a:t>0x05DD</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0x05FF</a:t>
              </a:r>
              <a:r>
                <a:rPr lang="zh-CN" altLang="en-US" sz="1400" dirty="0">
                  <a:solidFill>
                    <a:schemeClr val="tx1"/>
                  </a:solidFill>
                  <a:cs typeface="Arial" panose="020B0604020202020204" pitchFamily="34" charset="0"/>
                </a:rPr>
                <a:t>保留没有使用。</a:t>
              </a:r>
              <a:endParaRPr lang="en-US" altLang="zh-CN" sz="1400" dirty="0">
                <a:solidFill>
                  <a:schemeClr val="tx1"/>
                </a:solidFill>
                <a:cs typeface="Arial" panose="020B0604020202020204" pitchFamily="34" charset="0"/>
              </a:endParaRPr>
            </a:p>
            <a:p>
              <a:pPr marL="0" lvl="0" indent="0" eaLnBrk="1" hangingPunct="1">
                <a:spcBef>
                  <a:spcPct val="0"/>
                </a:spcBef>
                <a:buFontTx/>
                <a:buNone/>
              </a:pPr>
              <a:endParaRPr lang="zh-CN" altLang="en-US" sz="1400" dirty="0">
                <a:solidFill>
                  <a:schemeClr val="tx1"/>
                </a:solidFill>
                <a:cs typeface="Arial" panose="020B0604020202020204" pitchFamily="34" charset="0"/>
              </a:endParaRPr>
            </a:p>
            <a:p>
              <a:pPr marL="0" lvl="0" indent="0" eaLnBrk="1" hangingPunct="1">
                <a:spcBef>
                  <a:spcPct val="0"/>
                </a:spcBef>
                <a:buFontTx/>
                <a:buNone/>
              </a:pPr>
              <a:r>
                <a:rPr lang="en-US" altLang="zh-CN" sz="1400" b="1" dirty="0">
                  <a:solidFill>
                    <a:schemeClr val="tx1"/>
                  </a:solidFill>
                  <a:cs typeface="Arial" panose="020B0604020202020204" pitchFamily="34" charset="0"/>
                </a:rPr>
                <a:t>PayLoad</a:t>
              </a:r>
              <a:r>
                <a:rPr lang="zh-CN" altLang="en-US" sz="1400" dirty="0">
                  <a:solidFill>
                    <a:schemeClr val="tx1"/>
                  </a:solidFill>
                  <a:cs typeface="Arial" panose="020B0604020202020204" pitchFamily="34" charset="0"/>
                </a:rPr>
                <a:t>：上层协议有效载荷，最小为</a:t>
              </a:r>
              <a:r>
                <a:rPr lang="en-US" altLang="zh-CN" sz="1400" dirty="0">
                  <a:solidFill>
                    <a:schemeClr val="tx1"/>
                  </a:solidFill>
                  <a:cs typeface="Arial" panose="020B0604020202020204" pitchFamily="34" charset="0"/>
                </a:rPr>
                <a:t>46</a:t>
              </a:r>
              <a:r>
                <a:rPr lang="zh-CN" altLang="en-US" sz="1400" dirty="0">
                  <a:solidFill>
                    <a:schemeClr val="tx1"/>
                  </a:solidFill>
                  <a:cs typeface="Arial" panose="020B0604020202020204" pitchFamily="34" charset="0"/>
                </a:rPr>
                <a:t>字节，最大为</a:t>
              </a:r>
              <a:r>
                <a:rPr lang="en-US" altLang="zh-CN" sz="1400" dirty="0">
                  <a:solidFill>
                    <a:schemeClr val="tx1"/>
                  </a:solidFill>
                  <a:cs typeface="Arial" panose="020B0604020202020204" pitchFamily="34" charset="0"/>
                </a:rPr>
                <a:t>1500</a:t>
              </a:r>
              <a:r>
                <a:rPr lang="zh-CN" altLang="en-US" sz="1400" dirty="0">
                  <a:solidFill>
                    <a:schemeClr val="tx1"/>
                  </a:solidFill>
                  <a:cs typeface="Arial" panose="020B0604020202020204" pitchFamily="34" charset="0"/>
                </a:rPr>
                <a:t>字节，对于</a:t>
              </a:r>
              <a:r>
                <a:rPr lang="en-US" altLang="zh-CN" sz="1400" dirty="0">
                  <a:solidFill>
                    <a:schemeClr val="tx1"/>
                  </a:solidFill>
                  <a:cs typeface="Arial" panose="020B0604020202020204" pitchFamily="34" charset="0"/>
                </a:rPr>
                <a:t>Type</a:t>
              </a:r>
              <a:r>
                <a:rPr lang="zh-CN" altLang="en-US" sz="1400" dirty="0">
                  <a:solidFill>
                    <a:schemeClr val="tx1"/>
                  </a:solidFill>
                  <a:cs typeface="Arial" panose="020B0604020202020204" pitchFamily="34" charset="0"/>
                </a:rPr>
                <a:t>封装格式，上层协议必须保证该字段的值大于</a:t>
              </a:r>
              <a:r>
                <a:rPr lang="en-US" altLang="zh-CN" sz="1400" dirty="0">
                  <a:solidFill>
                    <a:schemeClr val="tx1"/>
                  </a:solidFill>
                  <a:cs typeface="Arial" panose="020B0604020202020204" pitchFamily="34" charset="0"/>
                </a:rPr>
                <a:t>46</a:t>
              </a:r>
              <a:r>
                <a:rPr lang="zh-CN" altLang="en-US" sz="1400" dirty="0">
                  <a:solidFill>
                    <a:schemeClr val="tx1"/>
                  </a:solidFill>
                  <a:cs typeface="Arial" panose="020B0604020202020204" pitchFamily="34" charset="0"/>
                </a:rPr>
                <a:t>字节，对于</a:t>
              </a:r>
              <a:r>
                <a:rPr lang="en-US" altLang="zh-CN" sz="1400" dirty="0">
                  <a:solidFill>
                    <a:schemeClr val="tx1"/>
                  </a:solidFill>
                  <a:cs typeface="Arial" panose="020B0604020202020204" pitchFamily="34" charset="0"/>
                </a:rPr>
                <a:t>Length</a:t>
              </a:r>
              <a:r>
                <a:rPr lang="zh-CN" altLang="en-US" sz="1400" dirty="0">
                  <a:solidFill>
                    <a:schemeClr val="tx1"/>
                  </a:solidFill>
                  <a:cs typeface="Arial" panose="020B0604020202020204" pitchFamily="34" charset="0"/>
                </a:rPr>
                <a:t>封装，对于有效载荷不够</a:t>
              </a:r>
              <a:r>
                <a:rPr lang="en-US" altLang="zh-CN" sz="1400" dirty="0">
                  <a:solidFill>
                    <a:schemeClr val="tx1"/>
                  </a:solidFill>
                  <a:cs typeface="Arial" panose="020B0604020202020204" pitchFamily="34" charset="0"/>
                </a:rPr>
                <a:t>46</a:t>
              </a:r>
              <a:r>
                <a:rPr lang="zh-CN" altLang="en-US" sz="1400" dirty="0">
                  <a:solidFill>
                    <a:schemeClr val="tx1"/>
                  </a:solidFill>
                  <a:cs typeface="Arial" panose="020B0604020202020204" pitchFamily="34" charset="0"/>
                </a:rPr>
                <a:t>字节的报文链路层必须进行填充。</a:t>
              </a:r>
              <a:endParaRPr lang="en-US" altLang="zh-CN" sz="1400" dirty="0">
                <a:solidFill>
                  <a:schemeClr val="tx1"/>
                </a:solidFill>
                <a:cs typeface="Arial" panose="020B0604020202020204" pitchFamily="34" charset="0"/>
              </a:endParaRPr>
            </a:p>
            <a:p>
              <a:pPr marL="0" lvl="0" indent="0" eaLnBrk="1" hangingPunct="1">
                <a:spcBef>
                  <a:spcPct val="0"/>
                </a:spcBef>
                <a:buFontTx/>
                <a:buNone/>
              </a:pPr>
              <a:endParaRPr lang="zh-CN" altLang="en-US" sz="1400" dirty="0">
                <a:solidFill>
                  <a:schemeClr val="tx1"/>
                </a:solidFill>
                <a:cs typeface="Arial" panose="020B0604020202020204" pitchFamily="34" charset="0"/>
              </a:endParaRPr>
            </a:p>
            <a:p>
              <a:pPr marL="0" lvl="0" indent="0" eaLnBrk="1" hangingPunct="1">
                <a:spcBef>
                  <a:spcPct val="0"/>
                </a:spcBef>
                <a:buFontTx/>
                <a:buNone/>
              </a:pPr>
              <a:r>
                <a:rPr lang="en-US" altLang="zh-CN" sz="1400" b="1" dirty="0">
                  <a:solidFill>
                    <a:schemeClr val="tx1"/>
                  </a:solidFill>
                  <a:cs typeface="Arial" panose="020B0604020202020204" pitchFamily="34" charset="0"/>
                </a:rPr>
                <a:t>FCS</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4</a:t>
              </a:r>
              <a:r>
                <a:rPr lang="zh-CN" altLang="en-US" sz="1400" dirty="0">
                  <a:solidFill>
                    <a:schemeClr val="tx1"/>
                  </a:solidFill>
                  <a:cs typeface="Arial" panose="020B0604020202020204" pitchFamily="34" charset="0"/>
                </a:rPr>
                <a:t>字节的校验和。</a:t>
              </a:r>
              <a:endParaRPr lang="zh-CN" altLang="en-US" sz="1400" dirty="0">
                <a:solidFill>
                  <a:schemeClr val="tx1"/>
                </a:solidFill>
                <a:ea typeface="Arial" panose="020B0604020202020204" pitchFamily="34" charset="0"/>
              </a:endParaRPr>
            </a:p>
          </p:txBody>
        </p:sp>
        <p:sp>
          <p:nvSpPr>
            <p:cNvPr id="144" name="Rectangle 6"/>
            <p:cNvSpPr>
              <a:spLocks noChangeArrowheads="1"/>
            </p:cNvSpPr>
            <p:nvPr/>
          </p:nvSpPr>
          <p:spPr bwMode="auto">
            <a:xfrm>
              <a:off x="709611" y="1657350"/>
              <a:ext cx="2643189" cy="318020"/>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rPr>
                <a:t>以太网帧结构</a:t>
              </a:r>
              <a:endParaRPr kumimoji="0" lang="en-US" altLang="zh-CN"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altLang="zh-CN" sz="1200" b="1"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3795"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—7.</a:t>
            </a:r>
            <a:r>
              <a:rPr lang="zh-CN" altLang="en-US" dirty="0"/>
              <a:t>以太网帧结构</a:t>
            </a:r>
          </a:p>
        </p:txBody>
      </p:sp>
      <p:pic>
        <p:nvPicPr>
          <p:cNvPr id="33796"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4" name="Rectangle 6"/>
          <p:cNvSpPr>
            <a:spLocks noChangeArrowheads="1"/>
          </p:cNvSpPr>
          <p:nvPr/>
        </p:nvSpPr>
        <p:spPr bwMode="auto">
          <a:xfrm>
            <a:off x="728663" y="838201"/>
            <a:ext cx="2643188" cy="317985"/>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rPr>
              <a:t>扩展以太网帧结构</a:t>
            </a:r>
            <a:endParaRPr kumimoji="0" lang="en-US" altLang="zh-CN"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altLang="zh-CN" sz="1200" b="1"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34821"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—7.</a:t>
            </a:r>
            <a:r>
              <a:rPr lang="zh-CN" altLang="en-US" dirty="0"/>
              <a:t>以太网帧结构</a:t>
            </a:r>
          </a:p>
        </p:txBody>
      </p:sp>
      <p:pic>
        <p:nvPicPr>
          <p:cNvPr id="34822"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
        <p:nvSpPr>
          <p:cNvPr id="21" name="矩形 20"/>
          <p:cNvSpPr/>
          <p:nvPr/>
        </p:nvSpPr>
        <p:spPr>
          <a:xfrm>
            <a:off x="2256473" y="1584322"/>
            <a:ext cx="3000396" cy="428628"/>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PREAMBLE</a:t>
            </a:r>
            <a:endParaRPr kumimoji="0" lang="zh-CN" altLang="en-US" sz="1800" b="0" i="0" u="none" strike="noStrike" kern="1200" cap="none" spc="0" normalizeH="0" baseline="0" noProof="0" dirty="0">
              <a:ln>
                <a:solidFill>
                  <a:schemeClr val="tx1"/>
                </a:solidFill>
              </a:ln>
              <a:solidFill>
                <a:srgbClr val="000000"/>
              </a:solidFill>
              <a:effectLst/>
              <a:uLnTx/>
              <a:uFillTx/>
              <a:latin typeface="+mn-lt"/>
              <a:ea typeface="+mn-ea"/>
              <a:cs typeface="+mn-cs"/>
            </a:endParaRPr>
          </a:p>
        </p:txBody>
      </p:sp>
      <p:sp>
        <p:nvSpPr>
          <p:cNvPr id="22" name="矩形 21"/>
          <p:cNvSpPr/>
          <p:nvPr/>
        </p:nvSpPr>
        <p:spPr>
          <a:xfrm>
            <a:off x="2256473" y="2012950"/>
            <a:ext cx="3000396" cy="428628"/>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SFD</a:t>
            </a:r>
            <a:endParaRPr kumimoji="0" lang="zh-CN" altLang="en-US" sz="1800" b="0" i="0" u="none" strike="noStrike" kern="1200" cap="none" spc="0" normalizeH="0" baseline="0" noProof="0" dirty="0">
              <a:ln>
                <a:solidFill>
                  <a:schemeClr val="tx1"/>
                </a:solidFill>
              </a:ln>
              <a:solidFill>
                <a:srgbClr val="000000"/>
              </a:solidFill>
              <a:effectLst/>
              <a:uLnTx/>
              <a:uFillTx/>
              <a:latin typeface="+mn-lt"/>
              <a:ea typeface="+mn-ea"/>
              <a:cs typeface="+mn-cs"/>
            </a:endParaRPr>
          </a:p>
        </p:txBody>
      </p:sp>
      <p:sp>
        <p:nvSpPr>
          <p:cNvPr id="23" name="矩形 22"/>
          <p:cNvSpPr/>
          <p:nvPr/>
        </p:nvSpPr>
        <p:spPr>
          <a:xfrm>
            <a:off x="2256473" y="2441578"/>
            <a:ext cx="3000396" cy="428628"/>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Destination ADDRESS</a:t>
            </a:r>
            <a:endParaRPr kumimoji="0" lang="zh-CN" altLang="en-US" sz="1800" b="0" i="0" u="none" strike="noStrike" kern="1200" cap="none" spc="0" normalizeH="0" baseline="0" noProof="0" dirty="0">
              <a:ln>
                <a:solidFill>
                  <a:schemeClr val="tx1"/>
                </a:solidFill>
              </a:ln>
              <a:solidFill>
                <a:srgbClr val="000000"/>
              </a:solidFill>
              <a:effectLst/>
              <a:uLnTx/>
              <a:uFillTx/>
              <a:latin typeface="+mn-lt"/>
              <a:ea typeface="+mn-ea"/>
              <a:cs typeface="+mn-cs"/>
            </a:endParaRPr>
          </a:p>
        </p:txBody>
      </p:sp>
      <p:sp>
        <p:nvSpPr>
          <p:cNvPr id="24" name="矩形 23"/>
          <p:cNvSpPr/>
          <p:nvPr/>
        </p:nvSpPr>
        <p:spPr>
          <a:xfrm>
            <a:off x="2256473" y="2870206"/>
            <a:ext cx="3000396" cy="428628"/>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SOURCE ADDRESS</a:t>
            </a:r>
            <a:endParaRPr kumimoji="0" lang="zh-CN" altLang="en-US" sz="1800" b="0" i="0" u="none" strike="noStrike" kern="1200" cap="none" spc="0" normalizeH="0" baseline="0" noProof="0" dirty="0">
              <a:ln>
                <a:solidFill>
                  <a:schemeClr val="tx1"/>
                </a:solidFill>
              </a:ln>
              <a:solidFill>
                <a:srgbClr val="000000"/>
              </a:solidFill>
              <a:effectLst/>
              <a:uLnTx/>
              <a:uFillTx/>
              <a:latin typeface="+mn-lt"/>
              <a:ea typeface="+mn-ea"/>
              <a:cs typeface="+mn-cs"/>
            </a:endParaRPr>
          </a:p>
        </p:txBody>
      </p:sp>
      <p:sp>
        <p:nvSpPr>
          <p:cNvPr id="25" name="矩形 24"/>
          <p:cNvSpPr/>
          <p:nvPr/>
        </p:nvSpPr>
        <p:spPr>
          <a:xfrm>
            <a:off x="2256473" y="4156090"/>
            <a:ext cx="3000396" cy="428628"/>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LENGTH/TYPE</a:t>
            </a:r>
          </a:p>
        </p:txBody>
      </p:sp>
      <p:sp>
        <p:nvSpPr>
          <p:cNvPr id="26" name="矩形 25"/>
          <p:cNvSpPr/>
          <p:nvPr/>
        </p:nvSpPr>
        <p:spPr>
          <a:xfrm>
            <a:off x="2256473" y="4584718"/>
            <a:ext cx="3000396" cy="71438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MAC CLIENT DATA</a:t>
            </a: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solidFill>
                    <a:schemeClr val="tx1"/>
                  </a:solidFill>
                </a:ln>
                <a:solidFill>
                  <a:srgbClr val="000000"/>
                </a:solidFill>
                <a:effectLst/>
                <a:uLnTx/>
                <a:uFillTx/>
                <a:latin typeface="+mn-lt"/>
                <a:ea typeface="+mn-ea"/>
                <a:cs typeface="+mn-cs"/>
              </a:rPr>
              <a:t>（</a:t>
            </a: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PAD</a:t>
            </a:r>
            <a:r>
              <a:rPr kumimoji="0" lang="zh-CN" altLang="en-US" sz="1800" b="0" i="0" u="none" strike="noStrike" kern="1200" cap="none" spc="0" normalizeH="0" baseline="0" noProof="0" dirty="0">
                <a:ln>
                  <a:solidFill>
                    <a:schemeClr val="tx1"/>
                  </a:solidFill>
                </a:ln>
                <a:solidFill>
                  <a:srgbClr val="000000"/>
                </a:solidFill>
                <a:effectLst/>
                <a:uLnTx/>
                <a:uFillTx/>
                <a:latin typeface="+mn-lt"/>
                <a:ea typeface="+mn-ea"/>
                <a:cs typeface="+mn-cs"/>
              </a:rPr>
              <a:t>）</a:t>
            </a:r>
            <a:endPar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endParaRPr>
          </a:p>
        </p:txBody>
      </p:sp>
      <p:sp>
        <p:nvSpPr>
          <p:cNvPr id="27" name="矩形 26"/>
          <p:cNvSpPr/>
          <p:nvPr/>
        </p:nvSpPr>
        <p:spPr>
          <a:xfrm>
            <a:off x="2256473" y="5299098"/>
            <a:ext cx="3000396" cy="428628"/>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FCS</a:t>
            </a:r>
          </a:p>
        </p:txBody>
      </p:sp>
      <p:sp>
        <p:nvSpPr>
          <p:cNvPr id="34830" name="TextBox 13"/>
          <p:cNvSpPr txBox="1"/>
          <p:nvPr/>
        </p:nvSpPr>
        <p:spPr>
          <a:xfrm>
            <a:off x="7613650" y="3370263"/>
            <a:ext cx="142875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3bits</a:t>
            </a:r>
            <a:endParaRPr lang="zh-CN" altLang="en-US" sz="1800" dirty="0">
              <a:solidFill>
                <a:schemeClr val="tx1"/>
              </a:solidFill>
              <a:latin typeface="Arial" panose="020B0604020202020204" pitchFamily="34" charset="0"/>
              <a:ea typeface="宋体" panose="02010600030101010101" pitchFamily="2" charset="-122"/>
            </a:endParaRPr>
          </a:p>
        </p:txBody>
      </p:sp>
      <p:sp>
        <p:nvSpPr>
          <p:cNvPr id="34831" name="TextBox 14"/>
          <p:cNvSpPr txBox="1"/>
          <p:nvPr/>
        </p:nvSpPr>
        <p:spPr>
          <a:xfrm>
            <a:off x="755650" y="2012950"/>
            <a:ext cx="142875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1 </a:t>
            </a:r>
            <a:r>
              <a:rPr lang="zh-CN" altLang="en-US" sz="1800" dirty="0">
                <a:solidFill>
                  <a:schemeClr val="tx1"/>
                </a:solidFill>
                <a:latin typeface="Arial" panose="020B0604020202020204" pitchFamily="34" charset="0"/>
                <a:ea typeface="宋体" panose="02010600030101010101" pitchFamily="2" charset="-122"/>
              </a:rPr>
              <a:t>字节</a:t>
            </a:r>
          </a:p>
        </p:txBody>
      </p:sp>
      <p:sp>
        <p:nvSpPr>
          <p:cNvPr id="34832" name="TextBox 15"/>
          <p:cNvSpPr txBox="1"/>
          <p:nvPr/>
        </p:nvSpPr>
        <p:spPr>
          <a:xfrm>
            <a:off x="755650" y="2441575"/>
            <a:ext cx="142875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6 </a:t>
            </a:r>
            <a:r>
              <a:rPr lang="zh-CN" altLang="en-US" sz="1800" dirty="0">
                <a:solidFill>
                  <a:schemeClr val="tx1"/>
                </a:solidFill>
                <a:latin typeface="Arial" panose="020B0604020202020204" pitchFamily="34" charset="0"/>
                <a:ea typeface="宋体" panose="02010600030101010101" pitchFamily="2" charset="-122"/>
              </a:rPr>
              <a:t>字节</a:t>
            </a:r>
          </a:p>
        </p:txBody>
      </p:sp>
      <p:sp>
        <p:nvSpPr>
          <p:cNvPr id="34833" name="TextBox 16"/>
          <p:cNvSpPr txBox="1"/>
          <p:nvPr/>
        </p:nvSpPr>
        <p:spPr>
          <a:xfrm>
            <a:off x="755650" y="2870200"/>
            <a:ext cx="142875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6 </a:t>
            </a:r>
            <a:r>
              <a:rPr lang="zh-CN" altLang="en-US" sz="1800" dirty="0">
                <a:solidFill>
                  <a:schemeClr val="tx1"/>
                </a:solidFill>
                <a:latin typeface="Arial" panose="020B0604020202020204" pitchFamily="34" charset="0"/>
                <a:ea typeface="宋体" panose="02010600030101010101" pitchFamily="2" charset="-122"/>
              </a:rPr>
              <a:t>字节</a:t>
            </a:r>
          </a:p>
        </p:txBody>
      </p:sp>
      <p:sp>
        <p:nvSpPr>
          <p:cNvPr id="34834" name="TextBox 17"/>
          <p:cNvSpPr txBox="1"/>
          <p:nvPr/>
        </p:nvSpPr>
        <p:spPr>
          <a:xfrm>
            <a:off x="755650" y="4156075"/>
            <a:ext cx="142875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2 </a:t>
            </a:r>
            <a:r>
              <a:rPr lang="zh-CN" altLang="en-US" sz="1800" dirty="0">
                <a:solidFill>
                  <a:schemeClr val="tx1"/>
                </a:solidFill>
                <a:latin typeface="Arial" panose="020B0604020202020204" pitchFamily="34" charset="0"/>
                <a:ea typeface="宋体" panose="02010600030101010101" pitchFamily="2" charset="-122"/>
              </a:rPr>
              <a:t>字节</a:t>
            </a:r>
          </a:p>
        </p:txBody>
      </p:sp>
      <p:sp>
        <p:nvSpPr>
          <p:cNvPr id="34835" name="TextBox 18"/>
          <p:cNvSpPr txBox="1"/>
          <p:nvPr/>
        </p:nvSpPr>
        <p:spPr>
          <a:xfrm>
            <a:off x="827088" y="5299075"/>
            <a:ext cx="142875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4 </a:t>
            </a:r>
            <a:r>
              <a:rPr lang="zh-CN" altLang="en-US" sz="1800" dirty="0">
                <a:solidFill>
                  <a:schemeClr val="tx1"/>
                </a:solidFill>
                <a:latin typeface="Arial" panose="020B0604020202020204" pitchFamily="34" charset="0"/>
                <a:ea typeface="宋体" panose="02010600030101010101" pitchFamily="2" charset="-122"/>
              </a:rPr>
              <a:t>字节</a:t>
            </a:r>
          </a:p>
        </p:txBody>
      </p:sp>
      <p:sp>
        <p:nvSpPr>
          <p:cNvPr id="34836" name="TextBox 20"/>
          <p:cNvSpPr txBox="1"/>
          <p:nvPr/>
        </p:nvSpPr>
        <p:spPr>
          <a:xfrm>
            <a:off x="469900" y="4584700"/>
            <a:ext cx="171450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46-1500 </a:t>
            </a:r>
            <a:r>
              <a:rPr lang="zh-CN" altLang="en-US" sz="1800" dirty="0">
                <a:solidFill>
                  <a:schemeClr val="tx1"/>
                </a:solidFill>
                <a:latin typeface="Arial" panose="020B0604020202020204" pitchFamily="34" charset="0"/>
                <a:ea typeface="宋体" panose="02010600030101010101" pitchFamily="2" charset="-122"/>
              </a:rPr>
              <a:t>字节</a:t>
            </a:r>
          </a:p>
        </p:txBody>
      </p:sp>
      <p:sp>
        <p:nvSpPr>
          <p:cNvPr id="35" name="矩形 34"/>
          <p:cNvSpPr/>
          <p:nvPr/>
        </p:nvSpPr>
        <p:spPr>
          <a:xfrm>
            <a:off x="2256473" y="3298834"/>
            <a:ext cx="3000396" cy="428628"/>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0X8100</a:t>
            </a:r>
          </a:p>
        </p:txBody>
      </p:sp>
      <p:sp>
        <p:nvSpPr>
          <p:cNvPr id="36" name="矩形 35"/>
          <p:cNvSpPr/>
          <p:nvPr/>
        </p:nvSpPr>
        <p:spPr>
          <a:xfrm>
            <a:off x="2256473" y="3727462"/>
            <a:ext cx="3000396" cy="428628"/>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path path="circle">
              <a:fillToRect l="50000" t="50000" r="50000" b="5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TAG</a:t>
            </a:r>
          </a:p>
        </p:txBody>
      </p:sp>
      <p:sp>
        <p:nvSpPr>
          <p:cNvPr id="34839" name="TextBox 23"/>
          <p:cNvSpPr txBox="1"/>
          <p:nvPr/>
        </p:nvSpPr>
        <p:spPr>
          <a:xfrm>
            <a:off x="755650" y="3298825"/>
            <a:ext cx="142875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2 </a:t>
            </a:r>
            <a:r>
              <a:rPr lang="zh-CN" altLang="en-US" sz="1800" dirty="0">
                <a:solidFill>
                  <a:schemeClr val="tx1"/>
                </a:solidFill>
                <a:latin typeface="Arial" panose="020B0604020202020204" pitchFamily="34" charset="0"/>
                <a:ea typeface="宋体" panose="02010600030101010101" pitchFamily="2" charset="-122"/>
              </a:rPr>
              <a:t>字节</a:t>
            </a:r>
          </a:p>
        </p:txBody>
      </p:sp>
      <p:sp>
        <p:nvSpPr>
          <p:cNvPr id="34840" name="TextBox 24"/>
          <p:cNvSpPr txBox="1"/>
          <p:nvPr/>
        </p:nvSpPr>
        <p:spPr>
          <a:xfrm>
            <a:off x="755650" y="3727450"/>
            <a:ext cx="1428750"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r"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2 </a:t>
            </a:r>
            <a:r>
              <a:rPr lang="zh-CN" altLang="en-US" sz="1800" dirty="0">
                <a:solidFill>
                  <a:schemeClr val="tx1"/>
                </a:solidFill>
                <a:latin typeface="Arial" panose="020B0604020202020204" pitchFamily="34" charset="0"/>
                <a:ea typeface="宋体" panose="02010600030101010101" pitchFamily="2" charset="-122"/>
              </a:rPr>
              <a:t>字节</a:t>
            </a:r>
          </a:p>
        </p:txBody>
      </p:sp>
      <p:sp>
        <p:nvSpPr>
          <p:cNvPr id="39" name="矩形 38"/>
          <p:cNvSpPr/>
          <p:nvPr/>
        </p:nvSpPr>
        <p:spPr>
          <a:xfrm>
            <a:off x="5971249" y="3727462"/>
            <a:ext cx="1643074" cy="42862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CFI</a:t>
            </a:r>
            <a:endParaRPr kumimoji="0" lang="zh-CN" altLang="en-US" sz="1800" b="0" i="0" u="none" strike="noStrike" kern="1200" cap="none" spc="0" normalizeH="0" baseline="0" noProof="0" dirty="0">
              <a:ln>
                <a:solidFill>
                  <a:schemeClr val="tx1"/>
                </a:solidFill>
              </a:ln>
              <a:solidFill>
                <a:srgbClr val="000000"/>
              </a:solidFill>
              <a:effectLst/>
              <a:uLnTx/>
              <a:uFillTx/>
              <a:latin typeface="+mn-lt"/>
              <a:ea typeface="+mn-ea"/>
              <a:cs typeface="+mn-cs"/>
            </a:endParaRPr>
          </a:p>
        </p:txBody>
      </p:sp>
      <p:sp>
        <p:nvSpPr>
          <p:cNvPr id="40" name="矩形 39"/>
          <p:cNvSpPr/>
          <p:nvPr/>
        </p:nvSpPr>
        <p:spPr>
          <a:xfrm>
            <a:off x="5971249" y="3298834"/>
            <a:ext cx="1643074" cy="42862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1200" cap="none" spc="0" normalizeH="0" baseline="0" noProof="0" dirty="0">
                <a:ln>
                  <a:solidFill>
                    <a:schemeClr val="tx1"/>
                  </a:solidFill>
                </a:ln>
                <a:solidFill>
                  <a:srgbClr val="000000"/>
                </a:solidFill>
                <a:effectLst/>
                <a:uLnTx/>
                <a:uFillTx/>
                <a:latin typeface="+mn-lt"/>
                <a:ea typeface="+mn-ea"/>
                <a:cs typeface="+mn-cs"/>
              </a:rPr>
              <a:t>User Priority</a:t>
            </a:r>
          </a:p>
        </p:txBody>
      </p:sp>
      <p:sp>
        <p:nvSpPr>
          <p:cNvPr id="41" name="矩形 40"/>
          <p:cNvSpPr/>
          <p:nvPr/>
        </p:nvSpPr>
        <p:spPr>
          <a:xfrm>
            <a:off x="5971249" y="4156090"/>
            <a:ext cx="1643074" cy="42862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solidFill>
                    <a:schemeClr val="tx1"/>
                  </a:solidFill>
                </a:ln>
                <a:solidFill>
                  <a:srgbClr val="000000"/>
                </a:solidFill>
                <a:effectLst/>
                <a:uLnTx/>
                <a:uFillTx/>
                <a:latin typeface="+mn-lt"/>
                <a:ea typeface="+mn-ea"/>
                <a:cs typeface="+mn-cs"/>
              </a:rPr>
              <a:t>VLAN ID</a:t>
            </a:r>
            <a:endParaRPr kumimoji="0" lang="zh-CN" altLang="en-US" sz="1800" b="0" i="0" u="none" strike="noStrike" kern="1200" cap="none" spc="0" normalizeH="0" baseline="0" noProof="0" dirty="0">
              <a:ln>
                <a:solidFill>
                  <a:schemeClr val="tx1"/>
                </a:solidFill>
              </a:ln>
              <a:solidFill>
                <a:srgbClr val="000000"/>
              </a:solidFill>
              <a:effectLst/>
              <a:uLnTx/>
              <a:uFillTx/>
              <a:latin typeface="+mn-lt"/>
              <a:ea typeface="+mn-ea"/>
              <a:cs typeface="+mn-cs"/>
            </a:endParaRPr>
          </a:p>
        </p:txBody>
      </p:sp>
      <p:sp>
        <p:nvSpPr>
          <p:cNvPr id="34844" name="TextBox 30"/>
          <p:cNvSpPr txBox="1"/>
          <p:nvPr/>
        </p:nvSpPr>
        <p:spPr>
          <a:xfrm>
            <a:off x="7613650" y="4227513"/>
            <a:ext cx="142875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800" dirty="0">
                <a:solidFill>
                  <a:schemeClr val="tx1"/>
                </a:solidFill>
                <a:latin typeface="Arial" panose="020B0604020202020204" pitchFamily="34" charset="0"/>
                <a:ea typeface="宋体" panose="02010600030101010101" pitchFamily="2" charset="-122"/>
              </a:rPr>
              <a:t>12 bits</a:t>
            </a:r>
            <a:endParaRPr lang="zh-CN" altLang="en-US" sz="1800" dirty="0">
              <a:solidFill>
                <a:schemeClr val="tx1"/>
              </a:solidFill>
              <a:latin typeface="Arial" panose="020B0604020202020204" pitchFamily="34" charset="0"/>
              <a:ea typeface="宋体" panose="02010600030101010101" pitchFamily="2" charset="-122"/>
            </a:endParaRPr>
          </a:p>
        </p:txBody>
      </p:sp>
      <p:cxnSp>
        <p:nvCxnSpPr>
          <p:cNvPr id="43" name="直接箭头连接符 42"/>
          <p:cNvCxnSpPr>
            <a:stCxn id="36" idx="3"/>
            <a:endCxn id="40" idx="1"/>
          </p:cNvCxnSpPr>
          <p:nvPr/>
        </p:nvCxnSpPr>
        <p:spPr>
          <a:xfrm flipV="1">
            <a:off x="5256213" y="3513138"/>
            <a:ext cx="714375" cy="4286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直接箭头连接符 43"/>
          <p:cNvCxnSpPr>
            <a:stCxn id="36" idx="3"/>
            <a:endCxn id="41" idx="1"/>
          </p:cNvCxnSpPr>
          <p:nvPr/>
        </p:nvCxnSpPr>
        <p:spPr>
          <a:xfrm>
            <a:off x="5256213" y="3941763"/>
            <a:ext cx="714375" cy="4286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5842" name="内容占位符 2"/>
          <p:cNvSpPr>
            <a:spLocks noGrp="1"/>
          </p:cNvSpPr>
          <p:nvPr>
            <p:ph idx="1"/>
          </p:nvPr>
        </p:nvSpPr>
        <p:spPr/>
        <p:txBody>
          <a:bodyPr vert="horz" wrap="square" lIns="91440" tIns="45720" rIns="91440" bIns="45720" anchor="t" anchorCtr="0"/>
          <a:lstStyle/>
          <a:p>
            <a:pPr eaLnBrk="1" hangingPunct="1"/>
            <a:endParaRPr lang="zh-CN" altLang="en-US" dirty="0"/>
          </a:p>
        </p:txBody>
      </p:sp>
      <p:sp>
        <p:nvSpPr>
          <p:cNvPr id="35843"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graphicFrame>
        <p:nvGraphicFramePr>
          <p:cNvPr id="35844" name="Object 4"/>
          <p:cNvGraphicFramePr>
            <a:graphicFrameLocks noChangeAspect="1"/>
          </p:cNvGraphicFramePr>
          <p:nvPr/>
        </p:nvGraphicFramePr>
        <p:xfrm>
          <a:off x="714375" y="1285875"/>
          <a:ext cx="7286625" cy="4957763"/>
        </p:xfrm>
        <a:graphic>
          <a:graphicData uri="http://schemas.openxmlformats.org/presentationml/2006/ole">
            <mc:AlternateContent xmlns:mc="http://schemas.openxmlformats.org/markup-compatibility/2006">
              <mc:Choice xmlns:v="urn:schemas-microsoft-com:vml" Requires="v">
                <p:oleObj r:id="rId3" imgW="7791450" imgH="5486400" progId="Picture.PicObj.1">
                  <p:embed/>
                </p:oleObj>
              </mc:Choice>
              <mc:Fallback>
                <p:oleObj r:id="rId3" imgW="7791450" imgH="5486400" progId="Picture.PicObj.1">
                  <p:embed/>
                  <p:pic>
                    <p:nvPicPr>
                      <p:cNvPr id="0" name="图片 3075"/>
                      <p:cNvPicPr/>
                      <p:nvPr/>
                    </p:nvPicPr>
                    <p:blipFill>
                      <a:blip r:embed="rId4"/>
                      <a:stretch>
                        <a:fillRect/>
                      </a:stretch>
                    </p:blipFill>
                    <p:spPr>
                      <a:xfrm>
                        <a:off x="714375" y="1285875"/>
                        <a:ext cx="7286625" cy="4957763"/>
                      </a:xfrm>
                      <a:prstGeom prst="rect">
                        <a:avLst/>
                      </a:prstGeom>
                      <a:noFill/>
                      <a:ln w="38100">
                        <a:noFill/>
                        <a:miter/>
                      </a:ln>
                    </p:spPr>
                  </p:pic>
                </p:oleObj>
              </mc:Fallback>
            </mc:AlternateContent>
          </a:graphicData>
        </a:graphic>
      </p:graphicFrame>
      <p:sp>
        <p:nvSpPr>
          <p:cNvPr id="35845"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—7.</a:t>
            </a:r>
            <a:r>
              <a:rPr lang="zh-CN" altLang="en-US" dirty="0"/>
              <a:t>以太网帧结构</a:t>
            </a:r>
          </a:p>
        </p:txBody>
      </p:sp>
      <p:pic>
        <p:nvPicPr>
          <p:cNvPr id="35846" name="Picture 5" descr="C:\Documents and Settings\Administrator\My Documents\Tencent Files\517623394\FileRecv\锐捷ppt元素修改11.01.18\小红条.png"/>
          <p:cNvPicPr>
            <a:picLocks noChangeAspect="1"/>
          </p:cNvPicPr>
          <p:nvPr/>
        </p:nvPicPr>
        <p:blipFill>
          <a:blip r:embed="rId5"/>
          <a:stretch>
            <a:fillRect/>
          </a:stretch>
        </p:blipFill>
        <p:spPr>
          <a:xfrm>
            <a:off x="381000" y="207963"/>
            <a:ext cx="125413" cy="401637"/>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36866" name="组合 23"/>
          <p:cNvGrpSpPr/>
          <p:nvPr/>
        </p:nvGrpSpPr>
        <p:grpSpPr>
          <a:xfrm>
            <a:off x="668338" y="914400"/>
            <a:ext cx="7085012" cy="5435600"/>
            <a:chOff x="668337" y="1657349"/>
            <a:chExt cx="7085013" cy="5434357"/>
          </a:xfrm>
        </p:grpSpPr>
        <p:sp>
          <p:nvSpPr>
            <p:cNvPr id="129" name="矩形 128"/>
            <p:cNvSpPr/>
            <p:nvPr/>
          </p:nvSpPr>
          <p:spPr>
            <a:xfrm>
              <a:off x="733424" y="2190627"/>
              <a:ext cx="1019175" cy="53327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0" name="矩形 129"/>
            <p:cNvSpPr/>
            <p:nvPr/>
          </p:nvSpPr>
          <p:spPr>
            <a:xfrm>
              <a:off x="1752599" y="2190627"/>
              <a:ext cx="723900" cy="53327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1" name="矩形 130"/>
            <p:cNvSpPr/>
            <p:nvPr/>
          </p:nvSpPr>
          <p:spPr>
            <a:xfrm>
              <a:off x="2479674" y="2190627"/>
              <a:ext cx="833438" cy="53327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2" name="矩形 131"/>
            <p:cNvSpPr/>
            <p:nvPr/>
          </p:nvSpPr>
          <p:spPr>
            <a:xfrm>
              <a:off x="4146549" y="2190627"/>
              <a:ext cx="1225550" cy="53327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3" name="矩形 132"/>
            <p:cNvSpPr/>
            <p:nvPr/>
          </p:nvSpPr>
          <p:spPr>
            <a:xfrm>
              <a:off x="5375275" y="2190627"/>
              <a:ext cx="1549400" cy="53327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4" name="矩形 133"/>
            <p:cNvSpPr/>
            <p:nvPr/>
          </p:nvSpPr>
          <p:spPr>
            <a:xfrm>
              <a:off x="6924675" y="2190627"/>
              <a:ext cx="828675" cy="53327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6875" name="TextBox 134"/>
            <p:cNvSpPr txBox="1"/>
            <p:nvPr/>
          </p:nvSpPr>
          <p:spPr>
            <a:xfrm>
              <a:off x="800100" y="2352675"/>
              <a:ext cx="86677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Preamble</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7</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6876" name="TextBox 135"/>
            <p:cNvSpPr txBox="1"/>
            <p:nvPr/>
          </p:nvSpPr>
          <p:spPr>
            <a:xfrm>
              <a:off x="1838325" y="2352675"/>
              <a:ext cx="63817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SFD</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1</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6877" name="TextBox 136"/>
            <p:cNvSpPr txBox="1"/>
            <p:nvPr/>
          </p:nvSpPr>
          <p:spPr>
            <a:xfrm>
              <a:off x="2519362" y="2352675"/>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DMAC</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6</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6878" name="TextBox 137"/>
            <p:cNvSpPr txBox="1"/>
            <p:nvPr/>
          </p:nvSpPr>
          <p:spPr>
            <a:xfrm>
              <a:off x="4225834" y="2352675"/>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Type/Length</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2</a:t>
              </a:r>
              <a:r>
                <a:rPr lang="zh-CN" altLang="en-US" sz="1000" dirty="0">
                  <a:solidFill>
                    <a:schemeClr val="tx1"/>
                  </a:solidFill>
                  <a:latin typeface="Arial" panose="020B0604020202020204" pitchFamily="34" charset="0"/>
                  <a:ea typeface="宋体" panose="02010600030101010101" pitchFamily="2" charset="-122"/>
                </a:rPr>
                <a:t>）</a:t>
              </a:r>
            </a:p>
          </p:txBody>
        </p:sp>
        <p:sp>
          <p:nvSpPr>
            <p:cNvPr id="139" name="矩形 138"/>
            <p:cNvSpPr/>
            <p:nvPr/>
          </p:nvSpPr>
          <p:spPr>
            <a:xfrm>
              <a:off x="3313112" y="2190627"/>
              <a:ext cx="833437" cy="533278"/>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6880" name="TextBox 139"/>
            <p:cNvSpPr txBox="1"/>
            <p:nvPr/>
          </p:nvSpPr>
          <p:spPr>
            <a:xfrm>
              <a:off x="3352800" y="2352675"/>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SMAC</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6</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6881" name="TextBox 140"/>
            <p:cNvSpPr txBox="1"/>
            <p:nvPr/>
          </p:nvSpPr>
          <p:spPr>
            <a:xfrm>
              <a:off x="5518104" y="2352675"/>
              <a:ext cx="1231991"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Payload</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46-1500</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6882" name="TextBox 141"/>
            <p:cNvSpPr txBox="1"/>
            <p:nvPr/>
          </p:nvSpPr>
          <p:spPr>
            <a:xfrm>
              <a:off x="7051560" y="2352675"/>
              <a:ext cx="590619"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FCS</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4</a:t>
              </a:r>
              <a:r>
                <a:rPr lang="zh-CN" altLang="en-US" sz="1000" dirty="0">
                  <a:solidFill>
                    <a:schemeClr val="tx1"/>
                  </a:solidFill>
                  <a:latin typeface="Arial" panose="020B0604020202020204" pitchFamily="34" charset="0"/>
                  <a:ea typeface="宋体" panose="02010600030101010101" pitchFamily="2" charset="-122"/>
                </a:rPr>
                <a:t>）</a:t>
              </a:r>
            </a:p>
          </p:txBody>
        </p:sp>
        <p:sp>
          <p:nvSpPr>
            <p:cNvPr id="143" name="TextBox 142"/>
            <p:cNvSpPr txBox="1"/>
            <p:nvPr/>
          </p:nvSpPr>
          <p:spPr>
            <a:xfrm>
              <a:off x="800099" y="2952453"/>
              <a:ext cx="6953251" cy="4139253"/>
            </a:xfrm>
            <a:prstGeom prst="rect">
              <a:avLst/>
            </a:prstGeom>
            <a:noFill/>
          </p:spPr>
          <p:txBody>
            <a:bodyPr>
              <a:spAutoFit/>
            </a:bodyPr>
            <a:lstStyle/>
            <a:p>
              <a:pPr marR="0" defTabSz="914400" eaLnBrk="1" hangingPunct="1">
                <a:buClrTx/>
                <a:buSzTx/>
                <a:buFontTx/>
                <a:buNone/>
                <a:defRPr/>
              </a:pPr>
              <a:r>
                <a:rPr kumimoji="0" lang="zh-CN" altLang="en-US"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在前面的历史介绍中，我们知道，</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Ethernet II</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是</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DIX</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发布的，</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所以</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Ethernet II</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也称</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DIX</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帧，</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Ethernet II</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帧结构里面</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Type/Length</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字段取的是</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Type</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，不会代表</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Arial" panose="020B0604020202020204" pitchFamily="34" charset="0"/>
                </a:rPr>
                <a:t>Length</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a:t>
              </a:r>
              <a:endParaRPr kumimoji="0" lang="en-US" altLang="zh-CN" sz="1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1" hangingPunct="1">
                <a:buClrTx/>
                <a:buSzTx/>
                <a:buFontTx/>
                <a:buNone/>
                <a:defRPr/>
              </a:pPr>
              <a:endParaRPr kumimoji="0" lang="en-US" altLang="zh-CN" sz="1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1" hangingPunct="1">
                <a:buClrTx/>
                <a:buSzTx/>
                <a:buFontTx/>
                <a:buNone/>
                <a:defRPr/>
              </a:pP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而后来</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IEEE 802.3</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标准出来后，我们说过，与</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Ethernet II</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基本一致，但有细微差别，其中</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Type/Length</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这个字段就是区别，一开始</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802.3</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帧这个字段取的是</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Length</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，不代表</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Type</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。之所以</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802.3</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要把这个字段取做</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Length</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，就是我们前面说的以太网最小帧是</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64</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字节，不足的时候要补</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0</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，那么上层协议就需要一个长度字段，以将实际数据与填充值区分开。</a:t>
              </a:r>
              <a:endParaRPr kumimoji="0" lang="en-US" altLang="zh-CN" sz="1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1" hangingPunct="1">
                <a:buClrTx/>
                <a:buSzTx/>
                <a:buFontTx/>
                <a:buNone/>
                <a:defRPr/>
              </a:pPr>
              <a:endParaRPr kumimoji="0" lang="en-US" altLang="zh-CN" sz="1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1" hangingPunct="1">
                <a:buClrTx/>
                <a:buSzTx/>
                <a:buFontTx/>
                <a:buNone/>
                <a:defRPr/>
              </a:pP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那么</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Ethernet II</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为什么不需要</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Length</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呢？因为当时</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DIX</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联盟只跑了三种协议 </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 0x0600 XNS</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（施乐），</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0x0800 IP</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Internet</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协议）， </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0x6003 DECNET</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 而这些协议都有自己的长度字段。所以不用在以太网头里面再指定</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Length</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，只需表明</a:t>
              </a:r>
              <a:r>
                <a:rPr kumimoji="0" lang="en-US" altLang="zh-CN" sz="1400" kern="1200" cap="none" spc="0" normalizeH="0" baseline="0" noProof="0" dirty="0">
                  <a:latin typeface="微软雅黑" panose="020B0503020204020204" pitchFamily="34" charset="-122"/>
                  <a:ea typeface="微软雅黑" panose="020B0503020204020204" pitchFamily="34" charset="-122"/>
                  <a:cs typeface="+mn-cs"/>
                </a:rPr>
                <a:t>Type</a:t>
              </a:r>
              <a:r>
                <a:rPr kumimoji="0" lang="zh-CN" altLang="en-US" sz="1400" kern="1200" cap="none" spc="0" normalizeH="0" baseline="0" noProof="0" dirty="0">
                  <a:latin typeface="微软雅黑" panose="020B0503020204020204" pitchFamily="34" charset="-122"/>
                  <a:ea typeface="微软雅黑" panose="020B0503020204020204" pitchFamily="34" charset="-122"/>
                  <a:cs typeface="+mn-cs"/>
                </a:rPr>
                <a:t>即可。</a:t>
              </a:r>
              <a:endParaRPr kumimoji="0" lang="en-US" altLang="zh-CN" sz="1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1" hangingPunct="1">
                <a:buClrTx/>
                <a:buSzTx/>
                <a:buFontTx/>
                <a:buNone/>
                <a:defRPr/>
              </a:pPr>
              <a:endPar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1" hangingPunct="1">
                <a:buClrTx/>
                <a:buSzTx/>
                <a:buFontTx/>
                <a:buNone/>
                <a:defRPr/>
              </a:pP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因此</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Length</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封装也称为</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Raw 802.3</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封装，目前只有</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IPX</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支持</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Raw 802.3</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封装，以</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Length</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字段后紧跟</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0xFFFF</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标识。最初的</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IEEE 802.3</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标准不支持</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Type</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封装，但是</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Type</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封装使用极为广泛，在</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1997</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年，</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IEEE 802.3</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接纳了</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Type</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封装，所以</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Ethernet II</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封装有时又称为</a:t>
              </a:r>
              <a:r>
                <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rPr>
                <a:t>802.3 Type</a:t>
              </a:r>
              <a:r>
                <a:rPr kumimoji="0" lang="zh-CN" altLang="en-US" sz="1400" b="1" kern="1200" cap="none" spc="0" normalizeH="0" baseline="0" noProof="0" dirty="0">
                  <a:latin typeface="微软雅黑" panose="020B0503020204020204" pitchFamily="34" charset="-122"/>
                  <a:ea typeface="微软雅黑" panose="020B0503020204020204" pitchFamily="34" charset="-122"/>
                  <a:cs typeface="+mn-cs"/>
                </a:rPr>
                <a:t>封装。</a:t>
              </a:r>
              <a:endParaRPr kumimoji="0" lang="en-US" altLang="zh-CN" sz="1400" b="1"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1" hangingPunct="1">
                <a:buClrTx/>
                <a:buSzTx/>
                <a:buFontTx/>
                <a:buNone/>
                <a:defRPr/>
              </a:pPr>
              <a:endParaRPr kumimoji="0" lang="en-US" altLang="zh-CN" sz="14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1" hangingPunct="1">
                <a:buClrTx/>
                <a:buSzTx/>
                <a:buFontTx/>
                <a:buNone/>
                <a:defRPr/>
              </a:pPr>
              <a:endParaRPr kumimoji="0" lang="zh-CN" altLang="en-US" sz="1100" kern="1200" cap="none" spc="0" normalizeH="0" baseline="0" noProof="0" dirty="0">
                <a:latin typeface="+mn-ea"/>
                <a:ea typeface="+mn-ea"/>
                <a:cs typeface="+mn-cs"/>
              </a:endParaRPr>
            </a:p>
          </p:txBody>
        </p:sp>
        <p:sp>
          <p:nvSpPr>
            <p:cNvPr id="23" name="Rectangle 6"/>
            <p:cNvSpPr>
              <a:spLocks noChangeArrowheads="1"/>
            </p:cNvSpPr>
            <p:nvPr/>
          </p:nvSpPr>
          <p:spPr bwMode="auto">
            <a:xfrm>
              <a:off x="668337" y="1657349"/>
              <a:ext cx="2643189" cy="318020"/>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rPr>
                <a:t>Ethernet II</a:t>
              </a:r>
              <a:r>
                <a:rPr kumimoji="0" lang="zh-CN" altLang="en-US"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rPr>
                <a:t>与</a:t>
              </a:r>
              <a:r>
                <a:rPr kumimoji="0" lang="en-US" altLang="zh-CN"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rPr>
                <a:t>802.3</a:t>
              </a: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en-US" altLang="zh-CN" sz="1200" b="1"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grpSp>
      <p:sp>
        <p:nvSpPr>
          <p:cNvPr id="36867"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—7.</a:t>
            </a:r>
            <a:r>
              <a:rPr lang="zh-CN" altLang="en-US" dirty="0"/>
              <a:t>以太网帧结构</a:t>
            </a:r>
          </a:p>
        </p:txBody>
      </p:sp>
      <p:pic>
        <p:nvPicPr>
          <p:cNvPr id="36868"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42" name="标题 5"/>
          <p:cNvSpPr>
            <a:spLocks noGrp="1"/>
          </p:cNvSpPr>
          <p:nvPr>
            <p:ph type="title"/>
          </p:nvPr>
        </p:nvSpPr>
        <p:spPr/>
        <p:txBody>
          <a:bodyPr vert="horz" wrap="square" lIns="91440" tIns="45720" rIns="91440" bIns="45720" anchor="ctr" anchorCtr="0"/>
          <a:lstStyle/>
          <a:p>
            <a:r>
              <a:rPr lang="zh-CN" altLang="en-US" b="1" dirty="0">
                <a:ea typeface="宋体" panose="02010600030101010101" pitchFamily="2" charset="-122"/>
              </a:rPr>
              <a:t>课程简介</a:t>
            </a:r>
            <a:endParaRPr lang="zh-CN" altLang="en-US" b="1" dirty="0"/>
          </a:p>
        </p:txBody>
      </p:sp>
      <p:sp>
        <p:nvSpPr>
          <p:cNvPr id="23555" name="内容占位符 6"/>
          <p:cNvSpPr>
            <a:spLocks noGrp="1"/>
          </p:cNvSpPr>
          <p:nvPr>
            <p:ph idx="1"/>
          </p:nvPr>
        </p:nvSpPr>
        <p:spPr>
          <a:xfrm>
            <a:off x="642938" y="1214438"/>
            <a:ext cx="7915275" cy="48974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学习工具及设备：</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准备一台交换机</a:t>
            </a:r>
            <a:endPar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准备工位</a:t>
            </a: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Console</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串口</a:t>
            </a:r>
            <a:endPar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Wireshark </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抓包软件</a:t>
            </a:r>
            <a:endPar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600" b="0" i="0" u="none" strike="noStrike" kern="0" cap="none" spc="0" normalizeH="0" baseline="0" noProof="0" dirty="0" err="1">
                <a:ln>
                  <a:noFill/>
                </a:ln>
                <a:solidFill>
                  <a:srgbClr val="595959"/>
                </a:solidFill>
                <a:effectLst/>
                <a:uLnTx/>
                <a:uFillTx/>
                <a:latin typeface="微软雅黑" panose="020B0503020204020204" pitchFamily="34" charset="-122"/>
                <a:ea typeface="微软雅黑" panose="020B0503020204020204" pitchFamily="34" charset="-122"/>
              </a:rPr>
              <a:t>Anysend</a:t>
            </a: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 </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发包工具</a:t>
            </a:r>
            <a:endPar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Cisco</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模拟器</a:t>
            </a:r>
            <a:endPar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参考书籍</a:t>
            </a: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文档：</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TCPIP</a:t>
            </a: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详解卷一；</a:t>
            </a:r>
            <a:endParaRPr kumimoji="0" lang="en-US" altLang="zh-CN"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rPr>
              <a:t>配置指南；</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16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zh-CN" sz="32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p:txBody>
      </p:sp>
      <p:sp>
        <p:nvSpPr>
          <p:cNvPr id="10244" name="灯片编号占位符 3"/>
          <p:cNvSpPr txBox="1">
            <a:spLocks noGrp="1"/>
          </p:cNvSpPr>
          <p:nvPr>
            <p:ph type="sldNum" sz="quarter" idx="10"/>
          </p:nvPr>
        </p:nvSpPr>
        <p:spPr>
          <a:noFill/>
          <a:ln>
            <a:noFill/>
          </a:ln>
        </p:spPr>
        <p:txBody>
          <a:bodyPr anchor="ctr" anchorCtr="0"/>
          <a:lstStyle/>
          <a:p>
            <a:pPr marL="0" indent="0">
              <a:spcBef>
                <a:spcPct val="0"/>
              </a:spcBef>
              <a:buFontTx/>
              <a:buNone/>
            </a:pPr>
            <a:r>
              <a:rPr lang="en-US" altLang="zh-CN" sz="1000" b="1" dirty="0">
                <a:solidFill>
                  <a:srgbClr val="8B9398"/>
                </a:solidFill>
                <a:latin typeface="Arial" panose="020B0604020202020204" pitchFamily="34" charset="0"/>
                <a:ea typeface="宋体" panose="02010600030101010101" pitchFamily="2" charset="-122"/>
              </a:rPr>
              <a:t>Page</a:t>
            </a:r>
            <a:fld id="{9A0DB2DC-4C9A-4742-B13C-FB6460FD3503}" type="slidenum">
              <a:rPr lang="zh-CN" altLang="en-US" sz="1000" b="1" dirty="0">
                <a:solidFill>
                  <a:srgbClr val="8B9398"/>
                </a:solidFill>
                <a:latin typeface="Arial" panose="020B0604020202020204" pitchFamily="34" charset="0"/>
                <a:ea typeface="宋体" panose="02010600030101010101" pitchFamily="2" charset="-122"/>
              </a:rPr>
              <a:t>3</a:t>
            </a:fld>
            <a:endParaRPr lang="zh-CN" altLang="en-US" sz="1000" b="1" dirty="0">
              <a:solidFill>
                <a:srgbClr val="8B9398"/>
              </a:solidFill>
              <a:latin typeface="Arial" panose="020B0604020202020204" pitchFamily="34" charset="0"/>
              <a:ea typeface="宋体" panose="02010600030101010101" pitchFamily="2" charset="-122"/>
            </a:endParaRPr>
          </a:p>
        </p:txBody>
      </p:sp>
      <p:pic>
        <p:nvPicPr>
          <p:cNvPr id="10245"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533400" y="436563"/>
            <a:ext cx="125413" cy="401637"/>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37890" name="组合 51"/>
          <p:cNvGrpSpPr/>
          <p:nvPr/>
        </p:nvGrpSpPr>
        <p:grpSpPr>
          <a:xfrm>
            <a:off x="609600" y="942975"/>
            <a:ext cx="7242175" cy="5132388"/>
            <a:chOff x="609597" y="942374"/>
            <a:chExt cx="7242131" cy="5132019"/>
          </a:xfrm>
        </p:grpSpPr>
        <p:sp>
          <p:nvSpPr>
            <p:cNvPr id="7" name="Rectangle 6"/>
            <p:cNvSpPr>
              <a:spLocks noChangeArrowheads="1"/>
            </p:cNvSpPr>
            <p:nvPr/>
          </p:nvSpPr>
          <p:spPr bwMode="auto">
            <a:xfrm>
              <a:off x="609597" y="942374"/>
              <a:ext cx="3316334" cy="318020"/>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zh-CN" altLang="en-US" sz="2000" b="1" i="0" u="none" strike="noStrike" kern="1200" cap="none" spc="0" normalizeH="0" baseline="0" noProof="1">
                  <a:ln>
                    <a:noFill/>
                  </a:ln>
                  <a:solidFill>
                    <a:srgbClr val="991887"/>
                  </a:solidFill>
                  <a:effectLst/>
                  <a:uLnTx/>
                  <a:uFillTx/>
                  <a:latin typeface="Arial" panose="020B0604020202020204" pitchFamily="34" charset="0"/>
                  <a:ea typeface="宋体" panose="02010600030101010101" pitchFamily="2" charset="-122"/>
                  <a:cs typeface="Arial" panose="020B0604020202020204" pitchFamily="34" charset="0"/>
                </a:rPr>
                <a:t>以太网报文其他的封装格式</a:t>
              </a:r>
              <a:endParaRPr kumimoji="0" lang="zh-CN" sz="2000" b="1" i="0" u="none" strike="noStrike" kern="1200" cap="none" spc="0" normalizeH="0" baseline="0" noProof="1">
                <a:ln>
                  <a:noFill/>
                </a:ln>
                <a:solidFill>
                  <a:srgbClr val="991887"/>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sz="1200" b="1"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131" name="矩形 130"/>
            <p:cNvSpPr/>
            <p:nvPr/>
          </p:nvSpPr>
          <p:spPr>
            <a:xfrm>
              <a:off x="669922" y="2190059"/>
              <a:ext cx="833433"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2" name="矩形 131"/>
            <p:cNvSpPr/>
            <p:nvPr/>
          </p:nvSpPr>
          <p:spPr>
            <a:xfrm>
              <a:off x="2336787" y="2190059"/>
              <a:ext cx="1225543"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3" name="矩形 132"/>
            <p:cNvSpPr/>
            <p:nvPr/>
          </p:nvSpPr>
          <p:spPr>
            <a:xfrm>
              <a:off x="5908640" y="2190059"/>
              <a:ext cx="1406516"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899" name="TextBox 136"/>
            <p:cNvSpPr txBox="1"/>
            <p:nvPr/>
          </p:nvSpPr>
          <p:spPr>
            <a:xfrm>
              <a:off x="709612" y="2352675"/>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DMAC</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6</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7900" name="TextBox 137"/>
            <p:cNvSpPr txBox="1"/>
            <p:nvPr/>
          </p:nvSpPr>
          <p:spPr>
            <a:xfrm>
              <a:off x="2416084" y="2352675"/>
              <a:ext cx="1030333"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Length</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2</a:t>
              </a:r>
              <a:r>
                <a:rPr lang="zh-CN" altLang="en-US" sz="1000" dirty="0">
                  <a:solidFill>
                    <a:schemeClr val="tx1"/>
                  </a:solidFill>
                  <a:latin typeface="Arial" panose="020B0604020202020204" pitchFamily="34" charset="0"/>
                  <a:ea typeface="宋体" panose="02010600030101010101" pitchFamily="2" charset="-122"/>
                </a:rPr>
                <a:t>）</a:t>
              </a:r>
            </a:p>
          </p:txBody>
        </p:sp>
        <p:sp>
          <p:nvSpPr>
            <p:cNvPr id="139" name="矩形 138"/>
            <p:cNvSpPr/>
            <p:nvPr/>
          </p:nvSpPr>
          <p:spPr>
            <a:xfrm>
              <a:off x="1503355" y="2190059"/>
              <a:ext cx="833432"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02" name="TextBox 139"/>
            <p:cNvSpPr txBox="1"/>
            <p:nvPr/>
          </p:nvSpPr>
          <p:spPr>
            <a:xfrm>
              <a:off x="1543050" y="2352675"/>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SMAC</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6</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7903" name="TextBox 140"/>
            <p:cNvSpPr txBox="1"/>
            <p:nvPr/>
          </p:nvSpPr>
          <p:spPr>
            <a:xfrm>
              <a:off x="6118179" y="2352675"/>
              <a:ext cx="1082721"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Data</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43-1497</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7904" name="TextBox 142"/>
            <p:cNvSpPr txBox="1"/>
            <p:nvPr/>
          </p:nvSpPr>
          <p:spPr>
            <a:xfrm>
              <a:off x="609597" y="3000121"/>
              <a:ext cx="6953208" cy="73859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400" dirty="0">
                  <a:solidFill>
                    <a:schemeClr val="tx1"/>
                  </a:solidFill>
                  <a:cs typeface="Arial" panose="020B0604020202020204" pitchFamily="34" charset="0"/>
                </a:rPr>
                <a:t>802.3/802.2 LLC</a:t>
              </a:r>
              <a:r>
                <a:rPr lang="zh-CN" altLang="en-US" sz="1400" dirty="0">
                  <a:solidFill>
                    <a:schemeClr val="tx1"/>
                  </a:solidFill>
                  <a:cs typeface="Arial" panose="020B0604020202020204" pitchFamily="34" charset="0"/>
                </a:rPr>
                <a:t>封装中，</a:t>
              </a:r>
              <a:r>
                <a:rPr lang="en-US" altLang="zh-CN" sz="1400" dirty="0">
                  <a:solidFill>
                    <a:schemeClr val="tx1"/>
                  </a:solidFill>
                  <a:cs typeface="Arial" panose="020B0604020202020204" pitchFamily="34" charset="0"/>
                </a:rPr>
                <a:t>DSAP</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SSAP</a:t>
              </a:r>
              <a:r>
                <a:rPr lang="zh-CN" altLang="en-US" sz="1400" dirty="0">
                  <a:solidFill>
                    <a:schemeClr val="tx1"/>
                  </a:solidFill>
                  <a:cs typeface="Arial" panose="020B0604020202020204" pitchFamily="34" charset="0"/>
                </a:rPr>
                <a:t>用来标志上层协议，比如</a:t>
              </a:r>
              <a:r>
                <a:rPr lang="en-US" altLang="zh-CN" sz="1400" dirty="0">
                  <a:solidFill>
                    <a:schemeClr val="tx1"/>
                  </a:solidFill>
                  <a:cs typeface="Arial" panose="020B0604020202020204" pitchFamily="34" charset="0"/>
                </a:rPr>
                <a:t>NetBios</a:t>
              </a:r>
              <a:r>
                <a:rPr lang="zh-CN" altLang="en-US" sz="1400" dirty="0">
                  <a:solidFill>
                    <a:schemeClr val="tx1"/>
                  </a:solidFill>
                  <a:cs typeface="Arial" panose="020B0604020202020204" pitchFamily="34" charset="0"/>
                </a:rPr>
                <a:t>为</a:t>
              </a:r>
              <a:r>
                <a:rPr lang="en-US" altLang="zh-CN" sz="1400" dirty="0">
                  <a:solidFill>
                    <a:schemeClr val="tx1"/>
                  </a:solidFill>
                  <a:cs typeface="Arial" panose="020B0604020202020204" pitchFamily="34" charset="0"/>
                </a:rPr>
                <a:t>0xF0</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IPX</a:t>
              </a:r>
              <a:r>
                <a:rPr lang="zh-CN" altLang="en-US" sz="1400" dirty="0">
                  <a:solidFill>
                    <a:schemeClr val="tx1"/>
                  </a:solidFill>
                  <a:cs typeface="Arial" panose="020B0604020202020204" pitchFamily="34" charset="0"/>
                </a:rPr>
                <a:t>为</a:t>
              </a:r>
              <a:r>
                <a:rPr lang="en-US" altLang="zh-CN" sz="1400" dirty="0">
                  <a:solidFill>
                    <a:schemeClr val="tx1"/>
                  </a:solidFill>
                  <a:cs typeface="Arial" panose="020B0604020202020204" pitchFamily="34" charset="0"/>
                </a:rPr>
                <a:t>0xE0</a:t>
              </a:r>
              <a:r>
                <a:rPr lang="zh-CN" altLang="en-US" sz="1400" dirty="0">
                  <a:solidFill>
                    <a:schemeClr val="tx1"/>
                  </a:solidFill>
                  <a:cs typeface="Arial" panose="020B0604020202020204" pitchFamily="34" charset="0"/>
                </a:rPr>
                <a:t>。</a:t>
              </a:r>
              <a:endParaRPr lang="en-US" altLang="zh-CN" sz="1400" dirty="0">
                <a:solidFill>
                  <a:schemeClr val="tx1"/>
                </a:solidFill>
                <a:cs typeface="Arial" panose="020B0604020202020204" pitchFamily="34" charset="0"/>
              </a:endParaRPr>
            </a:p>
            <a:p>
              <a:pPr marL="0" lvl="0" indent="0" eaLnBrk="1" hangingPunct="1">
                <a:spcBef>
                  <a:spcPct val="0"/>
                </a:spcBef>
                <a:buFontTx/>
                <a:buNone/>
              </a:pPr>
              <a:endParaRPr lang="en-US" altLang="zh-CN" sz="1400" dirty="0">
                <a:solidFill>
                  <a:schemeClr val="tx1"/>
                </a:solidFill>
                <a:ea typeface="Arial" panose="020B0604020202020204" pitchFamily="34" charset="0"/>
              </a:endParaRPr>
            </a:p>
          </p:txBody>
        </p:sp>
        <p:sp>
          <p:nvSpPr>
            <p:cNvPr id="23" name="Rectangle 6"/>
            <p:cNvSpPr>
              <a:spLocks noChangeArrowheads="1"/>
            </p:cNvSpPr>
            <p:nvPr/>
          </p:nvSpPr>
          <p:spPr bwMode="auto">
            <a:xfrm>
              <a:off x="709611" y="1657350"/>
              <a:ext cx="2643189" cy="318020"/>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rPr>
                <a:t>802.3/802.2 LLC</a:t>
              </a:r>
              <a:r>
                <a:rPr kumimoji="0" lang="zh-CN" altLang="en-US"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rPr>
                <a:t>封装</a:t>
              </a:r>
              <a:endParaRPr kumimoji="0" lang="zh-CN"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sz="1200" b="1"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24" name="矩形 23"/>
            <p:cNvSpPr/>
            <p:nvPr/>
          </p:nvSpPr>
          <p:spPr>
            <a:xfrm>
              <a:off x="3562329" y="2190059"/>
              <a:ext cx="833433"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09" name="TextBox 24"/>
            <p:cNvSpPr txBox="1"/>
            <p:nvPr/>
          </p:nvSpPr>
          <p:spPr>
            <a:xfrm>
              <a:off x="3602082" y="2352675"/>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DSAP</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1</a:t>
              </a:r>
              <a:r>
                <a:rPr lang="zh-CN" altLang="en-US" sz="1000" dirty="0">
                  <a:solidFill>
                    <a:schemeClr val="tx1"/>
                  </a:solidFill>
                  <a:latin typeface="Arial" panose="020B0604020202020204" pitchFamily="34" charset="0"/>
                  <a:ea typeface="宋体" panose="02010600030101010101" pitchFamily="2" charset="-122"/>
                </a:rPr>
                <a:t>）</a:t>
              </a:r>
            </a:p>
          </p:txBody>
        </p:sp>
        <p:sp>
          <p:nvSpPr>
            <p:cNvPr id="26" name="矩形 25"/>
            <p:cNvSpPr/>
            <p:nvPr/>
          </p:nvSpPr>
          <p:spPr>
            <a:xfrm>
              <a:off x="4395762" y="2190059"/>
              <a:ext cx="833432"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11" name="TextBox 26"/>
            <p:cNvSpPr txBox="1"/>
            <p:nvPr/>
          </p:nvSpPr>
          <p:spPr>
            <a:xfrm>
              <a:off x="4435520" y="2352675"/>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SSAP</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1</a:t>
              </a:r>
              <a:r>
                <a:rPr lang="zh-CN" altLang="en-US" sz="1000" dirty="0">
                  <a:solidFill>
                    <a:schemeClr val="tx1"/>
                  </a:solidFill>
                  <a:latin typeface="Arial" panose="020B0604020202020204" pitchFamily="34" charset="0"/>
                  <a:ea typeface="宋体" panose="02010600030101010101" pitchFamily="2" charset="-122"/>
                </a:rPr>
                <a:t>）</a:t>
              </a:r>
            </a:p>
          </p:txBody>
        </p:sp>
        <p:sp>
          <p:nvSpPr>
            <p:cNvPr id="28" name="矩形 27"/>
            <p:cNvSpPr/>
            <p:nvPr/>
          </p:nvSpPr>
          <p:spPr>
            <a:xfrm>
              <a:off x="5227607" y="2190059"/>
              <a:ext cx="681033"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13" name="TextBox 28"/>
            <p:cNvSpPr txBox="1"/>
            <p:nvPr/>
          </p:nvSpPr>
          <p:spPr>
            <a:xfrm>
              <a:off x="5267323" y="2352675"/>
              <a:ext cx="641306"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Ctrl</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1</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0" name="矩形 29"/>
            <p:cNvSpPr/>
            <p:nvPr/>
          </p:nvSpPr>
          <p:spPr>
            <a:xfrm>
              <a:off x="654047" y="4094922"/>
              <a:ext cx="833433"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1" name="矩形 30"/>
            <p:cNvSpPr/>
            <p:nvPr/>
          </p:nvSpPr>
          <p:spPr>
            <a:xfrm>
              <a:off x="2320912" y="4094922"/>
              <a:ext cx="841370"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2" name="矩形 31"/>
            <p:cNvSpPr/>
            <p:nvPr/>
          </p:nvSpPr>
          <p:spPr>
            <a:xfrm>
              <a:off x="6445212" y="4094922"/>
              <a:ext cx="1406516"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17" name="TextBox 33"/>
            <p:cNvSpPr txBox="1"/>
            <p:nvPr/>
          </p:nvSpPr>
          <p:spPr>
            <a:xfrm>
              <a:off x="693691" y="4257675"/>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DMAC</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6</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7918" name="TextBox 34"/>
            <p:cNvSpPr txBox="1"/>
            <p:nvPr/>
          </p:nvSpPr>
          <p:spPr>
            <a:xfrm>
              <a:off x="2400163" y="4257675"/>
              <a:ext cx="762137"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Length</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2</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6" name="矩形 35"/>
            <p:cNvSpPr/>
            <p:nvPr/>
          </p:nvSpPr>
          <p:spPr>
            <a:xfrm>
              <a:off x="1487480" y="4094922"/>
              <a:ext cx="833432"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20" name="TextBox 36"/>
            <p:cNvSpPr txBox="1"/>
            <p:nvPr/>
          </p:nvSpPr>
          <p:spPr>
            <a:xfrm>
              <a:off x="1527129" y="4257675"/>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SMAC</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6</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7921" name="TextBox 37"/>
            <p:cNvSpPr txBox="1"/>
            <p:nvPr/>
          </p:nvSpPr>
          <p:spPr>
            <a:xfrm>
              <a:off x="6654708" y="4257675"/>
              <a:ext cx="1082721"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Data</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38-1492</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7922" name="TextBox 39"/>
            <p:cNvSpPr txBox="1"/>
            <p:nvPr/>
          </p:nvSpPr>
          <p:spPr>
            <a:xfrm>
              <a:off x="685797" y="4904948"/>
              <a:ext cx="6953208" cy="116944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400" dirty="0">
                  <a:solidFill>
                    <a:schemeClr val="tx1"/>
                  </a:solidFill>
                  <a:cs typeface="Arial" panose="020B0604020202020204" pitchFamily="34" charset="0"/>
                </a:rPr>
                <a:t>802.3/802.2 SNAP </a:t>
              </a:r>
              <a:r>
                <a:rPr lang="zh-CN" altLang="en-US" sz="1400" dirty="0">
                  <a:solidFill>
                    <a:schemeClr val="tx1"/>
                  </a:solidFill>
                  <a:cs typeface="Arial" panose="020B0604020202020204" pitchFamily="34" charset="0"/>
                </a:rPr>
                <a:t>中</a:t>
              </a:r>
              <a:r>
                <a:rPr lang="en-US" altLang="zh-CN" sz="1400" dirty="0">
                  <a:solidFill>
                    <a:schemeClr val="tx1"/>
                  </a:solidFill>
                  <a:cs typeface="Arial" panose="020B0604020202020204" pitchFamily="34" charset="0"/>
                </a:rPr>
                <a:t>Org Code</a:t>
              </a:r>
              <a:r>
                <a:rPr lang="zh-CN" altLang="en-US" sz="1400" dirty="0">
                  <a:solidFill>
                    <a:schemeClr val="tx1"/>
                  </a:solidFill>
                  <a:cs typeface="Arial" panose="020B0604020202020204" pitchFamily="34" charset="0"/>
                </a:rPr>
                <a:t>代表机构编码，是全球唯一的表示组织机构的代码</a:t>
              </a:r>
              <a:r>
                <a:rPr lang="en-US" altLang="zh-CN" sz="1400" dirty="0">
                  <a:solidFill>
                    <a:schemeClr val="tx1"/>
                  </a:solidFill>
                  <a:cs typeface="Arial" panose="020B0604020202020204" pitchFamily="34" charset="0"/>
                </a:rPr>
                <a:t>OUI</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PID</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Protocol Identifier</a:t>
              </a:r>
              <a:r>
                <a:rPr lang="zh-CN" altLang="en-US" sz="1400" dirty="0">
                  <a:solidFill>
                    <a:schemeClr val="tx1"/>
                  </a:solidFill>
                  <a:cs typeface="Arial" panose="020B0604020202020204" pitchFamily="34" charset="0"/>
                </a:rPr>
                <a:t>）是协议标志，每个组织机构可以有独立的协议标识。如苹果公司的</a:t>
              </a:r>
              <a:r>
                <a:rPr lang="en-US" altLang="zh-CN" sz="1400" dirty="0">
                  <a:solidFill>
                    <a:schemeClr val="tx1"/>
                  </a:solidFill>
                  <a:cs typeface="Arial" panose="020B0604020202020204" pitchFamily="34" charset="0"/>
                </a:rPr>
                <a:t>OUI</a:t>
              </a:r>
              <a:r>
                <a:rPr lang="zh-CN" altLang="en-US" sz="1400" dirty="0">
                  <a:solidFill>
                    <a:schemeClr val="tx1"/>
                  </a:solidFill>
                  <a:cs typeface="Arial" panose="020B0604020202020204" pitchFamily="34" charset="0"/>
                </a:rPr>
                <a:t>为</a:t>
              </a:r>
              <a:r>
                <a:rPr lang="en-US" altLang="zh-CN" sz="1400" dirty="0">
                  <a:solidFill>
                    <a:schemeClr val="tx1"/>
                  </a:solidFill>
                  <a:cs typeface="Arial" panose="020B0604020202020204" pitchFamily="34" charset="0"/>
                </a:rPr>
                <a:t>08-00-07</a:t>
              </a:r>
              <a:r>
                <a:rPr lang="zh-CN" altLang="en-US" sz="1400" dirty="0">
                  <a:solidFill>
                    <a:schemeClr val="tx1"/>
                  </a:solidFill>
                  <a:cs typeface="Arial" panose="020B0604020202020204" pitchFamily="34" charset="0"/>
                </a:rPr>
                <a:t>，其</a:t>
              </a:r>
              <a:r>
                <a:rPr lang="en-US" altLang="zh-CN" sz="1400" dirty="0">
                  <a:solidFill>
                    <a:schemeClr val="tx1"/>
                  </a:solidFill>
                  <a:cs typeface="Arial" panose="020B0604020202020204" pitchFamily="34" charset="0"/>
                </a:rPr>
                <a:t>AppleTalk</a:t>
              </a:r>
              <a:r>
                <a:rPr lang="zh-CN" altLang="en-US" sz="1400" dirty="0">
                  <a:solidFill>
                    <a:schemeClr val="tx1"/>
                  </a:solidFill>
                  <a:cs typeface="Arial" panose="020B0604020202020204" pitchFamily="34" charset="0"/>
                </a:rPr>
                <a:t>协议的</a:t>
              </a:r>
              <a:r>
                <a:rPr lang="en-US" altLang="zh-CN" sz="1400" dirty="0">
                  <a:solidFill>
                    <a:schemeClr val="tx1"/>
                  </a:solidFill>
                  <a:cs typeface="Arial" panose="020B0604020202020204" pitchFamily="34" charset="0"/>
                </a:rPr>
                <a:t>PID</a:t>
              </a:r>
              <a:r>
                <a:rPr lang="zh-CN" altLang="en-US" sz="1400" dirty="0">
                  <a:solidFill>
                    <a:schemeClr val="tx1"/>
                  </a:solidFill>
                  <a:cs typeface="Arial" panose="020B0604020202020204" pitchFamily="34" charset="0"/>
                </a:rPr>
                <a:t>为</a:t>
              </a:r>
              <a:r>
                <a:rPr lang="en-US" altLang="zh-CN" sz="1400" dirty="0">
                  <a:solidFill>
                    <a:schemeClr val="tx1"/>
                  </a:solidFill>
                  <a:cs typeface="Arial" panose="020B0604020202020204" pitchFamily="34" charset="0"/>
                </a:rPr>
                <a:t>0x809B</a:t>
              </a:r>
              <a:r>
                <a:rPr lang="zh-CN" altLang="en-US" sz="1400" dirty="0">
                  <a:solidFill>
                    <a:schemeClr val="tx1"/>
                  </a:solidFill>
                  <a:cs typeface="Arial" panose="020B0604020202020204" pitchFamily="34" charset="0"/>
                </a:rPr>
                <a:t>，这种封装中</a:t>
              </a:r>
              <a:r>
                <a:rPr lang="en-US" altLang="zh-CN" sz="1400" dirty="0">
                  <a:solidFill>
                    <a:schemeClr val="tx1"/>
                  </a:solidFill>
                  <a:cs typeface="Arial" panose="020B0604020202020204" pitchFamily="34" charset="0"/>
                </a:rPr>
                <a:t>Org Code</a:t>
              </a:r>
              <a:r>
                <a:rPr lang="zh-CN" altLang="en-US" sz="1400" dirty="0">
                  <a:solidFill>
                    <a:schemeClr val="tx1"/>
                  </a:solidFill>
                  <a:cs typeface="Arial" panose="020B0604020202020204" pitchFamily="34" charset="0"/>
                </a:rPr>
                <a:t>＋</a:t>
              </a:r>
              <a:r>
                <a:rPr lang="en-US" altLang="zh-CN" sz="1400" dirty="0">
                  <a:solidFill>
                    <a:schemeClr val="tx1"/>
                  </a:solidFill>
                  <a:cs typeface="Arial" panose="020B0604020202020204" pitchFamily="34" charset="0"/>
                </a:rPr>
                <a:t>PID</a:t>
              </a:r>
              <a:r>
                <a:rPr lang="zh-CN" altLang="en-US" sz="1400" dirty="0">
                  <a:solidFill>
                    <a:schemeClr val="tx1"/>
                  </a:solidFill>
                  <a:cs typeface="Arial" panose="020B0604020202020204" pitchFamily="34" charset="0"/>
                </a:rPr>
                <a:t>唯一标识一个上层协议。</a:t>
              </a:r>
              <a:endParaRPr lang="en-US" altLang="zh-CN" sz="1400" dirty="0">
                <a:solidFill>
                  <a:schemeClr val="tx1"/>
                </a:solidFill>
                <a:cs typeface="Arial" panose="020B0604020202020204" pitchFamily="34" charset="0"/>
              </a:endParaRPr>
            </a:p>
            <a:p>
              <a:pPr marL="0" lvl="0" indent="0" eaLnBrk="1" hangingPunct="1">
                <a:spcBef>
                  <a:spcPct val="0"/>
                </a:spcBef>
                <a:buFontTx/>
                <a:buNone/>
              </a:pPr>
              <a:endParaRPr lang="en-US" altLang="zh-CN" sz="1400" dirty="0">
                <a:solidFill>
                  <a:schemeClr val="tx1"/>
                </a:solidFill>
                <a:ea typeface="Arial" panose="020B0604020202020204" pitchFamily="34" charset="0"/>
              </a:endParaRPr>
            </a:p>
          </p:txBody>
        </p:sp>
        <p:sp>
          <p:nvSpPr>
            <p:cNvPr id="41" name="Rectangle 6"/>
            <p:cNvSpPr>
              <a:spLocks noChangeArrowheads="1"/>
            </p:cNvSpPr>
            <p:nvPr/>
          </p:nvSpPr>
          <p:spPr bwMode="auto">
            <a:xfrm>
              <a:off x="693690" y="3562350"/>
              <a:ext cx="2643189" cy="318020"/>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rPr>
                <a:t>802.3/802.2 SNAP</a:t>
              </a:r>
              <a:r>
                <a:rPr kumimoji="0" lang="zh-CN" altLang="en-US"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rPr>
                <a:t>封装</a:t>
              </a:r>
              <a:endParaRPr kumimoji="0" lang="zh-CN"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sz="1200" b="1"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42" name="矩形 41"/>
            <p:cNvSpPr/>
            <p:nvPr/>
          </p:nvSpPr>
          <p:spPr>
            <a:xfrm>
              <a:off x="3165456" y="4094922"/>
              <a:ext cx="596896"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27" name="TextBox 42"/>
            <p:cNvSpPr txBox="1"/>
            <p:nvPr/>
          </p:nvSpPr>
          <p:spPr>
            <a:xfrm>
              <a:off x="3205162" y="4257675"/>
              <a:ext cx="557214"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0xAA</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4" name="矩形 43"/>
            <p:cNvSpPr/>
            <p:nvPr/>
          </p:nvSpPr>
          <p:spPr>
            <a:xfrm>
              <a:off x="3760766" y="4094922"/>
              <a:ext cx="554034"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29" name="TextBox 44"/>
            <p:cNvSpPr txBox="1"/>
            <p:nvPr/>
          </p:nvSpPr>
          <p:spPr>
            <a:xfrm>
              <a:off x="3800474" y="4257675"/>
              <a:ext cx="514351"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0xAA</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6" name="矩形 45"/>
            <p:cNvSpPr/>
            <p:nvPr/>
          </p:nvSpPr>
          <p:spPr>
            <a:xfrm>
              <a:off x="4316387" y="4094922"/>
              <a:ext cx="531809"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31" name="TextBox 46"/>
            <p:cNvSpPr txBox="1"/>
            <p:nvPr/>
          </p:nvSpPr>
          <p:spPr>
            <a:xfrm>
              <a:off x="4356052" y="4257675"/>
              <a:ext cx="492174"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0x03</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8" name="矩形 47"/>
            <p:cNvSpPr/>
            <p:nvPr/>
          </p:nvSpPr>
          <p:spPr>
            <a:xfrm>
              <a:off x="4848196" y="4094922"/>
              <a:ext cx="923919"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33" name="TextBox 48"/>
            <p:cNvSpPr txBox="1"/>
            <p:nvPr/>
          </p:nvSpPr>
          <p:spPr>
            <a:xfrm>
              <a:off x="4895853" y="4257675"/>
              <a:ext cx="1044480"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Org Code</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3</a:t>
              </a:r>
              <a:r>
                <a:rPr lang="zh-CN" altLang="en-US" sz="1000" dirty="0">
                  <a:solidFill>
                    <a:schemeClr val="tx1"/>
                  </a:solidFill>
                  <a:latin typeface="Arial" panose="020B0604020202020204" pitchFamily="34" charset="0"/>
                  <a:ea typeface="宋体" panose="02010600030101010101" pitchFamily="2" charset="-122"/>
                </a:rPr>
                <a:t>）</a:t>
              </a:r>
            </a:p>
          </p:txBody>
        </p:sp>
        <p:sp>
          <p:nvSpPr>
            <p:cNvPr id="50" name="矩形 49"/>
            <p:cNvSpPr/>
            <p:nvPr/>
          </p:nvSpPr>
          <p:spPr>
            <a:xfrm>
              <a:off x="5772116" y="4094922"/>
              <a:ext cx="673096" cy="533362"/>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7935" name="TextBox 50"/>
            <p:cNvSpPr txBox="1"/>
            <p:nvPr/>
          </p:nvSpPr>
          <p:spPr>
            <a:xfrm>
              <a:off x="5857878" y="4257675"/>
              <a:ext cx="587280"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PID</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2</a:t>
              </a:r>
              <a:r>
                <a:rPr lang="zh-CN" altLang="en-US" sz="1000" dirty="0">
                  <a:solidFill>
                    <a:schemeClr val="tx1"/>
                  </a:solidFill>
                  <a:latin typeface="Arial" panose="020B0604020202020204" pitchFamily="34" charset="0"/>
                  <a:ea typeface="宋体" panose="02010600030101010101" pitchFamily="2" charset="-122"/>
                </a:rPr>
                <a:t>）</a:t>
              </a:r>
            </a:p>
          </p:txBody>
        </p:sp>
      </p:grpSp>
      <p:sp>
        <p:nvSpPr>
          <p:cNvPr id="37891"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—7.</a:t>
            </a:r>
            <a:r>
              <a:rPr lang="zh-CN" altLang="en-US" dirty="0"/>
              <a:t>以太网帧结构</a:t>
            </a:r>
          </a:p>
        </p:txBody>
      </p:sp>
      <p:pic>
        <p:nvPicPr>
          <p:cNvPr id="37892" name="Picture 5" descr="C:\Documents and Settings\Administrator\My Documents\Tencent Files\517623394\FileRecv\锐捷ppt元素修改11.01.18\小红条.png"/>
          <p:cNvPicPr>
            <a:picLocks noChangeAspect="1"/>
          </p:cNvPicPr>
          <p:nvPr/>
        </p:nvPicPr>
        <p:blipFill>
          <a:blip r:embed="rId2"/>
          <a:stretch>
            <a:fillRect/>
          </a:stretch>
        </p:blipFill>
        <p:spPr>
          <a:xfrm>
            <a:off x="381000" y="207963"/>
            <a:ext cx="125413" cy="401637"/>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38914" name="组合 28"/>
          <p:cNvGrpSpPr/>
          <p:nvPr/>
        </p:nvGrpSpPr>
        <p:grpSpPr>
          <a:xfrm>
            <a:off x="654050" y="914400"/>
            <a:ext cx="7350125" cy="5295900"/>
            <a:chOff x="654047" y="1819275"/>
            <a:chExt cx="7350081" cy="5284877"/>
          </a:xfrm>
        </p:grpSpPr>
        <p:sp>
          <p:nvSpPr>
            <p:cNvPr id="30" name="矩形 29"/>
            <p:cNvSpPr/>
            <p:nvPr/>
          </p:nvSpPr>
          <p:spPr>
            <a:xfrm>
              <a:off x="654047" y="2353149"/>
              <a:ext cx="833433" cy="53229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1" name="矩形 30"/>
            <p:cNvSpPr/>
            <p:nvPr/>
          </p:nvSpPr>
          <p:spPr>
            <a:xfrm>
              <a:off x="2320912" y="2353149"/>
              <a:ext cx="841370" cy="53229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2" name="矩形 31"/>
            <p:cNvSpPr/>
            <p:nvPr/>
          </p:nvSpPr>
          <p:spPr>
            <a:xfrm>
              <a:off x="6597611" y="2353149"/>
              <a:ext cx="1406517" cy="53229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8920" name="TextBox 33"/>
            <p:cNvSpPr txBox="1"/>
            <p:nvPr/>
          </p:nvSpPr>
          <p:spPr>
            <a:xfrm>
              <a:off x="693691" y="2514600"/>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DMAC</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6</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8921" name="TextBox 34"/>
            <p:cNvSpPr txBox="1"/>
            <p:nvPr/>
          </p:nvSpPr>
          <p:spPr>
            <a:xfrm>
              <a:off x="2400163" y="2514600"/>
              <a:ext cx="762137"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Length</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2</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6" name="矩形 35"/>
            <p:cNvSpPr/>
            <p:nvPr/>
          </p:nvSpPr>
          <p:spPr>
            <a:xfrm>
              <a:off x="1487480" y="2353149"/>
              <a:ext cx="833432" cy="53229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8923" name="TextBox 36"/>
            <p:cNvSpPr txBox="1"/>
            <p:nvPr/>
          </p:nvSpPr>
          <p:spPr>
            <a:xfrm>
              <a:off x="1527129" y="2514600"/>
              <a:ext cx="793705"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SMAC</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6</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8924" name="TextBox 37"/>
            <p:cNvSpPr txBox="1"/>
            <p:nvPr/>
          </p:nvSpPr>
          <p:spPr>
            <a:xfrm>
              <a:off x="6807108" y="2514600"/>
              <a:ext cx="1082721"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Data</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38-1492</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8925" name="TextBox 39"/>
            <p:cNvSpPr txBox="1"/>
            <p:nvPr/>
          </p:nvSpPr>
          <p:spPr>
            <a:xfrm>
              <a:off x="784221" y="3162107"/>
              <a:ext cx="6953209" cy="10749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600" dirty="0">
                  <a:solidFill>
                    <a:schemeClr val="tx1"/>
                  </a:solidFill>
                  <a:cs typeface="Arial" panose="020B0604020202020204" pitchFamily="34" charset="0"/>
                </a:rPr>
                <a:t>802.3/802.2 SNAP RFC1042</a:t>
              </a:r>
              <a:r>
                <a:rPr lang="zh-CN" altLang="en-US" sz="1600" dirty="0">
                  <a:solidFill>
                    <a:schemeClr val="tx1"/>
                  </a:solidFill>
                  <a:cs typeface="Arial" panose="020B0604020202020204" pitchFamily="34" charset="0"/>
                </a:rPr>
                <a:t>封装，</a:t>
              </a:r>
              <a:r>
                <a:rPr lang="en-US" altLang="zh-CN" sz="1600" dirty="0">
                  <a:solidFill>
                    <a:schemeClr val="tx1"/>
                  </a:solidFill>
                  <a:cs typeface="Arial" panose="020B0604020202020204" pitchFamily="34" charset="0"/>
                </a:rPr>
                <a:t>Org code</a:t>
              </a:r>
              <a:r>
                <a:rPr lang="zh-CN" altLang="en-US" sz="1600" dirty="0">
                  <a:solidFill>
                    <a:schemeClr val="tx1"/>
                  </a:solidFill>
                  <a:cs typeface="Arial" panose="020B0604020202020204" pitchFamily="34" charset="0"/>
                </a:rPr>
                <a:t>使用一个特殊的数值</a:t>
              </a:r>
              <a:r>
                <a:rPr lang="en-US" altLang="zh-CN" sz="1600" dirty="0">
                  <a:solidFill>
                    <a:schemeClr val="tx1"/>
                  </a:solidFill>
                  <a:cs typeface="Arial" panose="020B0604020202020204" pitchFamily="34" charset="0"/>
                </a:rPr>
                <a:t>00-00-00</a:t>
              </a:r>
              <a:r>
                <a:rPr lang="zh-CN" altLang="en-US" sz="1600" dirty="0">
                  <a:solidFill>
                    <a:schemeClr val="tx1"/>
                  </a:solidFill>
                  <a:cs typeface="Arial" panose="020B0604020202020204" pitchFamily="34" charset="0"/>
                </a:rPr>
                <a:t>，当这个字段为</a:t>
              </a:r>
              <a:r>
                <a:rPr lang="en-US" altLang="zh-CN" sz="1600" dirty="0">
                  <a:solidFill>
                    <a:schemeClr val="tx1"/>
                  </a:solidFill>
                  <a:cs typeface="Arial" panose="020B0604020202020204" pitchFamily="34" charset="0"/>
                </a:rPr>
                <a:t>00-00-00</a:t>
              </a:r>
              <a:r>
                <a:rPr lang="zh-CN" altLang="en-US" sz="1600" dirty="0">
                  <a:solidFill>
                    <a:schemeClr val="tx1"/>
                  </a:solidFill>
                  <a:cs typeface="Arial" panose="020B0604020202020204" pitchFamily="34" charset="0"/>
                </a:rPr>
                <a:t>时，</a:t>
              </a:r>
              <a:r>
                <a:rPr lang="en-US" altLang="zh-CN" sz="1600" dirty="0">
                  <a:solidFill>
                    <a:schemeClr val="tx1"/>
                  </a:solidFill>
                  <a:cs typeface="Arial" panose="020B0604020202020204" pitchFamily="34" charset="0"/>
                </a:rPr>
                <a:t>Type</a:t>
              </a:r>
              <a:r>
                <a:rPr lang="zh-CN" altLang="en-US" sz="1600" dirty="0">
                  <a:solidFill>
                    <a:schemeClr val="tx1"/>
                  </a:solidFill>
                  <a:cs typeface="Arial" panose="020B0604020202020204" pitchFamily="34" charset="0"/>
                </a:rPr>
                <a:t>字段与</a:t>
              </a:r>
              <a:r>
                <a:rPr lang="en-US" altLang="zh-CN" sz="1600" dirty="0">
                  <a:solidFill>
                    <a:schemeClr val="tx1"/>
                  </a:solidFill>
                  <a:cs typeface="Arial" panose="020B0604020202020204" pitchFamily="34" charset="0"/>
                </a:rPr>
                <a:t>Ethernet II</a:t>
              </a:r>
              <a:r>
                <a:rPr lang="zh-CN" altLang="en-US" sz="1600" dirty="0">
                  <a:solidFill>
                    <a:schemeClr val="tx1"/>
                  </a:solidFill>
                  <a:cs typeface="Arial" panose="020B0604020202020204" pitchFamily="34" charset="0"/>
                </a:rPr>
                <a:t>封装中的</a:t>
              </a:r>
              <a:r>
                <a:rPr lang="en-US" altLang="zh-CN" sz="1600" dirty="0">
                  <a:solidFill>
                    <a:schemeClr val="tx1"/>
                  </a:solidFill>
                  <a:cs typeface="Arial" panose="020B0604020202020204" pitchFamily="34" charset="0"/>
                </a:rPr>
                <a:t>Type</a:t>
              </a:r>
              <a:r>
                <a:rPr lang="zh-CN" altLang="en-US" sz="1600" dirty="0">
                  <a:solidFill>
                    <a:schemeClr val="tx1"/>
                  </a:solidFill>
                  <a:cs typeface="Arial" panose="020B0604020202020204" pitchFamily="34" charset="0"/>
                </a:rPr>
                <a:t>具有相同的含义。</a:t>
              </a:r>
            </a:p>
            <a:p>
              <a:pPr marL="0" lvl="0" indent="0" eaLnBrk="1" hangingPunct="1">
                <a:spcBef>
                  <a:spcPct val="0"/>
                </a:spcBef>
                <a:buFontTx/>
                <a:buNone/>
              </a:pPr>
              <a:endParaRPr lang="en-US" altLang="zh-CN" sz="1600" dirty="0">
                <a:solidFill>
                  <a:schemeClr val="tx1"/>
                </a:solidFill>
                <a:ea typeface="Arial" panose="020B0604020202020204" pitchFamily="34" charset="0"/>
              </a:endParaRPr>
            </a:p>
          </p:txBody>
        </p:sp>
        <p:sp>
          <p:nvSpPr>
            <p:cNvPr id="41" name="Rectangle 6"/>
            <p:cNvSpPr>
              <a:spLocks noChangeArrowheads="1"/>
            </p:cNvSpPr>
            <p:nvPr/>
          </p:nvSpPr>
          <p:spPr bwMode="auto">
            <a:xfrm>
              <a:off x="693690" y="1819275"/>
              <a:ext cx="3702098" cy="318020"/>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lvl1pPr defTabSz="802005">
                <a:defRPr>
                  <a:solidFill>
                    <a:schemeClr val="tx1"/>
                  </a:solidFill>
                  <a:latin typeface="Arial" panose="020B0604020202020204" pitchFamily="34" charset="0"/>
                  <a:ea typeface="宋体" panose="02010600030101010101" pitchFamily="2" charset="-122"/>
                </a:defRPr>
              </a:lvl1pPr>
              <a:lvl2pPr marL="742950" indent="-285750" defTabSz="802005">
                <a:defRPr>
                  <a:solidFill>
                    <a:schemeClr val="tx1"/>
                  </a:solidFill>
                  <a:latin typeface="Arial" panose="020B0604020202020204" pitchFamily="34" charset="0"/>
                  <a:ea typeface="宋体" panose="02010600030101010101" pitchFamily="2" charset="-122"/>
                </a:defRPr>
              </a:lvl2pPr>
              <a:lvl3pPr marL="1143000" indent="-228600" defTabSz="802005">
                <a:defRPr>
                  <a:solidFill>
                    <a:schemeClr val="tx1"/>
                  </a:solidFill>
                  <a:latin typeface="Arial" panose="020B0604020202020204" pitchFamily="34" charset="0"/>
                  <a:ea typeface="宋体" panose="02010600030101010101" pitchFamily="2" charset="-122"/>
                </a:defRPr>
              </a:lvl3pPr>
              <a:lvl4pPr marL="1600200" indent="-228600" defTabSz="802005">
                <a:defRPr>
                  <a:solidFill>
                    <a:schemeClr val="tx1"/>
                  </a:solidFill>
                  <a:latin typeface="Arial" panose="020B0604020202020204" pitchFamily="34" charset="0"/>
                  <a:ea typeface="宋体" panose="02010600030101010101" pitchFamily="2" charset="-122"/>
                </a:defRPr>
              </a:lvl4pPr>
              <a:lvl5pPr marL="2057400" indent="-228600" defTabSz="802005">
                <a:defRPr>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Tx/>
                <a:buNone/>
                <a:defRPr/>
              </a:pPr>
              <a:r>
                <a:rPr kumimoji="0" lang="en-US" altLang="zh-CN"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rPr>
                <a:t>802.3/802.2 SNAP RFC1402</a:t>
              </a:r>
              <a:r>
                <a:rPr kumimoji="0" lang="zh-CN" altLang="en-US"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rPr>
                <a:t>封装</a:t>
              </a:r>
              <a:endParaRPr kumimoji="0" lang="zh-CN" sz="1800" b="1" i="0" u="none" strike="noStrike" kern="1200" cap="none" spc="0" normalizeH="0" baseline="0" noProof="1">
                <a:ln>
                  <a:noFill/>
                </a:ln>
                <a:solidFill>
                  <a:srgbClr val="0070C0"/>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l" defTabSz="802005" rtl="0" eaLnBrk="1" fontAlgn="base" latinLnBrk="0" hangingPunct="1">
                <a:lnSpc>
                  <a:spcPct val="100000"/>
                </a:lnSpc>
                <a:spcBef>
                  <a:spcPct val="20000"/>
                </a:spcBef>
                <a:spcAft>
                  <a:spcPct val="0"/>
                </a:spcAft>
                <a:buClrTx/>
                <a:buSzTx/>
                <a:buFontTx/>
                <a:buNone/>
                <a:defRPr/>
              </a:pPr>
              <a:endParaRPr kumimoji="0" lang="zh-CN" sz="1200" b="1"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Arial" panose="020B0604020202020204" pitchFamily="34" charset="0"/>
              </a:endParaRPr>
            </a:p>
          </p:txBody>
        </p:sp>
        <p:sp>
          <p:nvSpPr>
            <p:cNvPr id="42" name="矩形 41"/>
            <p:cNvSpPr/>
            <p:nvPr/>
          </p:nvSpPr>
          <p:spPr>
            <a:xfrm>
              <a:off x="3165457" y="2353149"/>
              <a:ext cx="596896" cy="53229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8930" name="TextBox 42"/>
            <p:cNvSpPr txBox="1"/>
            <p:nvPr/>
          </p:nvSpPr>
          <p:spPr>
            <a:xfrm>
              <a:off x="3205162" y="2514600"/>
              <a:ext cx="557214"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0xAA</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4" name="矩形 43"/>
            <p:cNvSpPr/>
            <p:nvPr/>
          </p:nvSpPr>
          <p:spPr>
            <a:xfrm>
              <a:off x="3760766" y="2353149"/>
              <a:ext cx="554034" cy="53229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8932" name="TextBox 44"/>
            <p:cNvSpPr txBox="1"/>
            <p:nvPr/>
          </p:nvSpPr>
          <p:spPr>
            <a:xfrm>
              <a:off x="3800474" y="2514600"/>
              <a:ext cx="514351"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0xAA</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6" name="矩形 45"/>
            <p:cNvSpPr/>
            <p:nvPr/>
          </p:nvSpPr>
          <p:spPr>
            <a:xfrm>
              <a:off x="4316388" y="2353149"/>
              <a:ext cx="531809" cy="53229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8934" name="TextBox 46"/>
            <p:cNvSpPr txBox="1"/>
            <p:nvPr/>
          </p:nvSpPr>
          <p:spPr>
            <a:xfrm>
              <a:off x="4356052" y="2514600"/>
              <a:ext cx="492174"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0x03</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48" name="矩形 47"/>
            <p:cNvSpPr/>
            <p:nvPr/>
          </p:nvSpPr>
          <p:spPr>
            <a:xfrm>
              <a:off x="4848197" y="2353149"/>
              <a:ext cx="923919" cy="53229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8936" name="TextBox 48"/>
            <p:cNvSpPr txBox="1"/>
            <p:nvPr/>
          </p:nvSpPr>
          <p:spPr>
            <a:xfrm>
              <a:off x="4895853" y="2514600"/>
              <a:ext cx="1044480"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00-00-00</a:t>
              </a:r>
              <a:endParaRPr lang="zh-CN" altLang="en-US" sz="1000" dirty="0">
                <a:solidFill>
                  <a:schemeClr val="tx1"/>
                </a:solidFill>
                <a:latin typeface="Arial" panose="020B0604020202020204" pitchFamily="34" charset="0"/>
                <a:ea typeface="宋体" panose="02010600030101010101" pitchFamily="2" charset="-122"/>
              </a:endParaRPr>
            </a:p>
          </p:txBody>
        </p:sp>
        <p:sp>
          <p:nvSpPr>
            <p:cNvPr id="50" name="矩形 49"/>
            <p:cNvSpPr/>
            <p:nvPr/>
          </p:nvSpPr>
          <p:spPr>
            <a:xfrm>
              <a:off x="5772116" y="2353149"/>
              <a:ext cx="825495" cy="532290"/>
            </a:xfrm>
            <a:prstGeom prst="rect">
              <a:avLst/>
            </a:prstGeom>
          </p:spPr>
          <p:style>
            <a:lnRef idx="1">
              <a:schemeClr val="dk1"/>
            </a:lnRef>
            <a:fillRef idx="2">
              <a:schemeClr val="dk1"/>
            </a:fillRef>
            <a:effectRef idx="1">
              <a:schemeClr val="dk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38938" name="TextBox 50"/>
            <p:cNvSpPr txBox="1"/>
            <p:nvPr/>
          </p:nvSpPr>
          <p:spPr>
            <a:xfrm>
              <a:off x="5857877" y="2514600"/>
              <a:ext cx="739679" cy="246221"/>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000" dirty="0">
                  <a:solidFill>
                    <a:schemeClr val="tx1"/>
                  </a:solidFill>
                  <a:latin typeface="Arial" panose="020B0604020202020204" pitchFamily="34" charset="0"/>
                  <a:ea typeface="宋体" panose="02010600030101010101" pitchFamily="2" charset="-122"/>
                </a:rPr>
                <a:t>Type</a:t>
              </a:r>
              <a:r>
                <a:rPr lang="zh-CN" altLang="en-US" sz="1000" dirty="0">
                  <a:solidFill>
                    <a:schemeClr val="tx1"/>
                  </a:solidFill>
                  <a:latin typeface="Arial" panose="020B0604020202020204" pitchFamily="34" charset="0"/>
                  <a:ea typeface="宋体" panose="02010600030101010101" pitchFamily="2" charset="-122"/>
                </a:rPr>
                <a:t>（</a:t>
              </a:r>
              <a:r>
                <a:rPr lang="en-US" altLang="zh-CN" sz="1000" dirty="0">
                  <a:solidFill>
                    <a:schemeClr val="tx1"/>
                  </a:solidFill>
                  <a:latin typeface="Arial" panose="020B0604020202020204" pitchFamily="34" charset="0"/>
                  <a:ea typeface="宋体" panose="02010600030101010101" pitchFamily="2" charset="-122"/>
                </a:rPr>
                <a:t>2</a:t>
              </a:r>
              <a:r>
                <a:rPr lang="zh-CN" altLang="en-US" sz="1000" dirty="0">
                  <a:solidFill>
                    <a:schemeClr val="tx1"/>
                  </a:solidFill>
                  <a:latin typeface="Arial" panose="020B0604020202020204" pitchFamily="34" charset="0"/>
                  <a:ea typeface="宋体" panose="02010600030101010101" pitchFamily="2" charset="-122"/>
                </a:rPr>
                <a:t>）</a:t>
              </a:r>
            </a:p>
          </p:txBody>
        </p:sp>
        <p:sp>
          <p:nvSpPr>
            <p:cNvPr id="38939" name="TextBox 51"/>
            <p:cNvSpPr txBox="1"/>
            <p:nvPr/>
          </p:nvSpPr>
          <p:spPr>
            <a:xfrm>
              <a:off x="784221" y="4309347"/>
              <a:ext cx="6953209" cy="279480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eaLnBrk="1" hangingPunct="1">
                <a:spcBef>
                  <a:spcPct val="0"/>
                </a:spcBef>
                <a:buFontTx/>
                <a:buNone/>
              </a:pPr>
              <a:r>
                <a:rPr lang="en-US" altLang="zh-CN" sz="1600" dirty="0">
                  <a:solidFill>
                    <a:schemeClr val="tx1"/>
                  </a:solidFill>
                  <a:cs typeface="Arial" panose="020B0604020202020204" pitchFamily="34" charset="0"/>
                </a:rPr>
                <a:t>IP</a:t>
              </a:r>
              <a:r>
                <a:rPr lang="zh-CN" altLang="en-US" sz="1600" dirty="0">
                  <a:solidFill>
                    <a:schemeClr val="tx1"/>
                  </a:solidFill>
                  <a:cs typeface="Arial" panose="020B0604020202020204" pitchFamily="34" charset="0"/>
                </a:rPr>
                <a:t>协议支持两种封装，分别是</a:t>
              </a:r>
              <a:r>
                <a:rPr lang="en-US" altLang="zh-CN" sz="1600" dirty="0">
                  <a:solidFill>
                    <a:schemeClr val="tx1"/>
                  </a:solidFill>
                  <a:cs typeface="Arial" panose="020B0604020202020204" pitchFamily="34" charset="0"/>
                </a:rPr>
                <a:t>Ethernet II</a:t>
              </a:r>
              <a:r>
                <a:rPr lang="zh-CN" altLang="en-US" sz="1600" dirty="0">
                  <a:solidFill>
                    <a:schemeClr val="tx1"/>
                  </a:solidFill>
                  <a:cs typeface="Arial" panose="020B0604020202020204" pitchFamily="34" charset="0"/>
                </a:rPr>
                <a:t>封装和</a:t>
              </a:r>
              <a:r>
                <a:rPr lang="en-US" altLang="zh-CN" sz="1600" dirty="0">
                  <a:solidFill>
                    <a:schemeClr val="tx1"/>
                  </a:solidFill>
                  <a:cs typeface="Arial" panose="020B0604020202020204" pitchFamily="34" charset="0"/>
                </a:rPr>
                <a:t>SNAP RFC1042</a:t>
              </a:r>
              <a:r>
                <a:rPr lang="zh-CN" altLang="en-US" sz="1600" dirty="0">
                  <a:solidFill>
                    <a:schemeClr val="tx1"/>
                  </a:solidFill>
                  <a:cs typeface="Arial" panose="020B0604020202020204" pitchFamily="34" charset="0"/>
                </a:rPr>
                <a:t>封装，</a:t>
              </a:r>
              <a:r>
                <a:rPr lang="en-US" altLang="zh-CN" sz="1600" dirty="0">
                  <a:solidFill>
                    <a:schemeClr val="tx1"/>
                  </a:solidFill>
                  <a:cs typeface="Arial" panose="020B0604020202020204" pitchFamily="34" charset="0"/>
                </a:rPr>
                <a:t>Type</a:t>
              </a:r>
              <a:r>
                <a:rPr lang="zh-CN" altLang="en-US" sz="1600" dirty="0">
                  <a:solidFill>
                    <a:schemeClr val="tx1"/>
                  </a:solidFill>
                  <a:cs typeface="Arial" panose="020B0604020202020204" pitchFamily="34" charset="0"/>
                </a:rPr>
                <a:t>均为</a:t>
              </a:r>
              <a:r>
                <a:rPr lang="en-US" altLang="zh-CN" sz="1600" dirty="0">
                  <a:solidFill>
                    <a:schemeClr val="tx1"/>
                  </a:solidFill>
                  <a:cs typeface="Arial" panose="020B0604020202020204" pitchFamily="34" charset="0"/>
                </a:rPr>
                <a:t>0x0800</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IPX</a:t>
              </a:r>
              <a:r>
                <a:rPr lang="zh-CN" altLang="en-US" sz="1600" dirty="0">
                  <a:solidFill>
                    <a:schemeClr val="tx1"/>
                  </a:solidFill>
                  <a:cs typeface="Arial" panose="020B0604020202020204" pitchFamily="34" charset="0"/>
                </a:rPr>
                <a:t>协议支持四种封装</a:t>
              </a:r>
              <a:r>
                <a:rPr lang="en-US" altLang="zh-CN" sz="1600" dirty="0">
                  <a:solidFill>
                    <a:schemeClr val="tx1"/>
                  </a:solidFill>
                  <a:cs typeface="Arial" panose="020B0604020202020204" pitchFamily="34" charset="0"/>
                </a:rPr>
                <a:t>Ethernet II</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SNAP RFC1042</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raw 802.3</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802.3/802.2 LLC</a:t>
              </a:r>
              <a:r>
                <a:rPr lang="zh-CN" altLang="en-US" sz="1600" dirty="0">
                  <a:solidFill>
                    <a:schemeClr val="tx1"/>
                  </a:solidFill>
                  <a:cs typeface="Arial" panose="020B0604020202020204" pitchFamily="34" charset="0"/>
                </a:rPr>
                <a:t>，在</a:t>
              </a:r>
              <a:r>
                <a:rPr lang="en-US" altLang="zh-CN" sz="1600" dirty="0">
                  <a:solidFill>
                    <a:schemeClr val="tx1"/>
                  </a:solidFill>
                  <a:cs typeface="Arial" panose="020B0604020202020204" pitchFamily="34" charset="0"/>
                </a:rPr>
                <a:t>Ethernet II</a:t>
              </a:r>
              <a:r>
                <a:rPr lang="zh-CN" altLang="en-US" sz="1600" dirty="0">
                  <a:solidFill>
                    <a:schemeClr val="tx1"/>
                  </a:solidFill>
                  <a:cs typeface="Arial" panose="020B0604020202020204" pitchFamily="34" charset="0"/>
                </a:rPr>
                <a:t>和</a:t>
              </a:r>
              <a:r>
                <a:rPr lang="en-US" altLang="zh-CN" sz="1600" dirty="0">
                  <a:solidFill>
                    <a:schemeClr val="tx1"/>
                  </a:solidFill>
                  <a:cs typeface="Arial" panose="020B0604020202020204" pitchFamily="34" charset="0"/>
                </a:rPr>
                <a:t>SNAP RFC1042</a:t>
              </a:r>
              <a:r>
                <a:rPr lang="zh-CN" altLang="en-US" sz="1600" dirty="0">
                  <a:solidFill>
                    <a:schemeClr val="tx1"/>
                  </a:solidFill>
                  <a:cs typeface="Arial" panose="020B0604020202020204" pitchFamily="34" charset="0"/>
                </a:rPr>
                <a:t>封装中，</a:t>
              </a:r>
              <a:r>
                <a:rPr lang="en-US" altLang="zh-CN" sz="1600" dirty="0">
                  <a:solidFill>
                    <a:schemeClr val="tx1"/>
                  </a:solidFill>
                  <a:cs typeface="Arial" panose="020B0604020202020204" pitchFamily="34" charset="0"/>
                </a:rPr>
                <a:t>Type</a:t>
              </a:r>
              <a:r>
                <a:rPr lang="zh-CN" altLang="en-US" sz="1600" dirty="0">
                  <a:solidFill>
                    <a:schemeClr val="tx1"/>
                  </a:solidFill>
                  <a:cs typeface="Arial" panose="020B0604020202020204" pitchFamily="34" charset="0"/>
                </a:rPr>
                <a:t>字段为</a:t>
              </a:r>
              <a:r>
                <a:rPr lang="en-US" altLang="zh-CN" sz="1600" dirty="0">
                  <a:solidFill>
                    <a:schemeClr val="tx1"/>
                  </a:solidFill>
                  <a:cs typeface="Arial" panose="020B0604020202020204" pitchFamily="34" charset="0"/>
                </a:rPr>
                <a:t>0x8137</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raw 802.3</a:t>
              </a:r>
              <a:r>
                <a:rPr lang="zh-CN" altLang="en-US" sz="1600" dirty="0">
                  <a:solidFill>
                    <a:schemeClr val="tx1"/>
                  </a:solidFill>
                  <a:cs typeface="Arial" panose="020B0604020202020204" pitchFamily="34" charset="0"/>
                </a:rPr>
                <a:t>封装在</a:t>
              </a:r>
              <a:r>
                <a:rPr lang="en-US" altLang="zh-CN" sz="1600" dirty="0">
                  <a:solidFill>
                    <a:schemeClr val="tx1"/>
                  </a:solidFill>
                  <a:cs typeface="Arial" panose="020B0604020202020204" pitchFamily="34" charset="0"/>
                </a:rPr>
                <a:t>Length</a:t>
              </a:r>
              <a:r>
                <a:rPr lang="zh-CN" altLang="en-US" sz="1600" dirty="0">
                  <a:solidFill>
                    <a:schemeClr val="tx1"/>
                  </a:solidFill>
                  <a:cs typeface="Arial" panose="020B0604020202020204" pitchFamily="34" charset="0"/>
                </a:rPr>
                <a:t>后紧跟</a:t>
              </a:r>
              <a:r>
                <a:rPr lang="en-US" altLang="zh-CN" sz="1600" dirty="0">
                  <a:solidFill>
                    <a:schemeClr val="tx1"/>
                  </a:solidFill>
                  <a:cs typeface="Arial" panose="020B0604020202020204" pitchFamily="34" charset="0"/>
                </a:rPr>
                <a:t>0xFFFF</a:t>
              </a:r>
              <a:r>
                <a:rPr lang="zh-CN" altLang="en-US" sz="1600" dirty="0">
                  <a:solidFill>
                    <a:schemeClr val="tx1"/>
                  </a:solidFill>
                  <a:cs typeface="Arial" panose="020B0604020202020204" pitchFamily="34" charset="0"/>
                </a:rPr>
                <a:t>标志。</a:t>
              </a:r>
              <a:r>
                <a:rPr lang="en-US" altLang="zh-CN" sz="1600" dirty="0">
                  <a:solidFill>
                    <a:schemeClr val="tx1"/>
                  </a:solidFill>
                  <a:cs typeface="Arial" panose="020B0604020202020204" pitchFamily="34" charset="0"/>
                </a:rPr>
                <a:t>802.3/802.2 LLC</a:t>
              </a:r>
              <a:r>
                <a:rPr lang="zh-CN" altLang="en-US" sz="1600" dirty="0">
                  <a:solidFill>
                    <a:schemeClr val="tx1"/>
                  </a:solidFill>
                  <a:cs typeface="Arial" panose="020B0604020202020204" pitchFamily="34" charset="0"/>
                </a:rPr>
                <a:t>封装中，</a:t>
              </a:r>
              <a:r>
                <a:rPr lang="en-US" altLang="zh-CN" sz="1600" dirty="0">
                  <a:solidFill>
                    <a:schemeClr val="tx1"/>
                  </a:solidFill>
                  <a:cs typeface="Arial" panose="020B0604020202020204" pitchFamily="34" charset="0"/>
                </a:rPr>
                <a:t>DSAP</a:t>
              </a:r>
              <a:r>
                <a:rPr lang="zh-CN" altLang="en-US" sz="1600" dirty="0">
                  <a:solidFill>
                    <a:schemeClr val="tx1"/>
                  </a:solidFill>
                  <a:cs typeface="Arial" panose="020B0604020202020204" pitchFamily="34" charset="0"/>
                </a:rPr>
                <a:t>和</a:t>
              </a:r>
              <a:r>
                <a:rPr lang="en-US" altLang="zh-CN" sz="1600" dirty="0">
                  <a:solidFill>
                    <a:schemeClr val="tx1"/>
                  </a:solidFill>
                  <a:cs typeface="Arial" panose="020B0604020202020204" pitchFamily="34" charset="0"/>
                </a:rPr>
                <a:t>SSAP</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0xE0</a:t>
              </a:r>
              <a:r>
                <a:rPr lang="zh-CN" altLang="en-US" sz="1600" dirty="0">
                  <a:solidFill>
                    <a:schemeClr val="tx1"/>
                  </a:solidFill>
                  <a:cs typeface="Arial" panose="020B0604020202020204" pitchFamily="34" charset="0"/>
                </a:rPr>
                <a:t>。</a:t>
              </a:r>
              <a:r>
                <a:rPr lang="en-US" altLang="zh-CN" sz="1600" dirty="0">
                  <a:solidFill>
                    <a:schemeClr val="tx1"/>
                  </a:solidFill>
                  <a:cs typeface="Arial" panose="020B0604020202020204" pitchFamily="34" charset="0"/>
                </a:rPr>
                <a:t>Apple Talk</a:t>
              </a:r>
              <a:r>
                <a:rPr lang="zh-CN" altLang="en-US" sz="1600" dirty="0">
                  <a:solidFill>
                    <a:schemeClr val="tx1"/>
                  </a:solidFill>
                  <a:cs typeface="Arial" panose="020B0604020202020204" pitchFamily="34" charset="0"/>
                </a:rPr>
                <a:t>支持</a:t>
              </a:r>
              <a:r>
                <a:rPr lang="en-US" altLang="zh-CN" sz="1600" dirty="0">
                  <a:solidFill>
                    <a:schemeClr val="tx1"/>
                  </a:solidFill>
                  <a:cs typeface="Arial" panose="020B0604020202020204" pitchFamily="34" charset="0"/>
                </a:rPr>
                <a:t>Ethernet II</a:t>
              </a:r>
              <a:r>
                <a:rPr lang="zh-CN" altLang="en-US" sz="1600" dirty="0">
                  <a:solidFill>
                    <a:schemeClr val="tx1"/>
                  </a:solidFill>
                  <a:cs typeface="Arial" panose="020B0604020202020204" pitchFamily="34" charset="0"/>
                </a:rPr>
                <a:t>和</a:t>
              </a:r>
              <a:r>
                <a:rPr lang="en-US" altLang="zh-CN" sz="1600" dirty="0">
                  <a:solidFill>
                    <a:schemeClr val="tx1"/>
                  </a:solidFill>
                  <a:cs typeface="Arial" panose="020B0604020202020204" pitchFamily="34" charset="0"/>
                </a:rPr>
                <a:t>SNAP RFC1042</a:t>
              </a:r>
              <a:r>
                <a:rPr lang="zh-CN" altLang="en-US" sz="1600" dirty="0">
                  <a:solidFill>
                    <a:schemeClr val="tx1"/>
                  </a:solidFill>
                  <a:cs typeface="Arial" panose="020B0604020202020204" pitchFamily="34" charset="0"/>
                </a:rPr>
                <a:t>封装，</a:t>
              </a:r>
              <a:r>
                <a:rPr lang="en-US" altLang="zh-CN" sz="1600" dirty="0">
                  <a:solidFill>
                    <a:schemeClr val="tx1"/>
                  </a:solidFill>
                  <a:cs typeface="Arial" panose="020B0604020202020204" pitchFamily="34" charset="0"/>
                </a:rPr>
                <a:t>Type</a:t>
              </a:r>
              <a:r>
                <a:rPr lang="zh-CN" altLang="en-US" sz="1600" dirty="0">
                  <a:solidFill>
                    <a:schemeClr val="tx1"/>
                  </a:solidFill>
                  <a:cs typeface="Arial" panose="020B0604020202020204" pitchFamily="34" charset="0"/>
                </a:rPr>
                <a:t>均为</a:t>
              </a:r>
              <a:r>
                <a:rPr lang="en-US" altLang="zh-CN" sz="1600" dirty="0">
                  <a:solidFill>
                    <a:schemeClr val="tx1"/>
                  </a:solidFill>
                  <a:cs typeface="Arial" panose="020B0604020202020204" pitchFamily="34" charset="0"/>
                </a:rPr>
                <a:t>0x809B</a:t>
              </a:r>
              <a:r>
                <a:rPr lang="zh-CN" altLang="en-US" sz="1600" dirty="0">
                  <a:solidFill>
                    <a:schemeClr val="tx1"/>
                  </a:solidFill>
                  <a:cs typeface="Arial" panose="020B0604020202020204" pitchFamily="34" charset="0"/>
                </a:rPr>
                <a:t>。</a:t>
              </a:r>
            </a:p>
            <a:p>
              <a:pPr marL="0" lvl="0" indent="0" eaLnBrk="1" hangingPunct="1">
                <a:spcBef>
                  <a:spcPct val="0"/>
                </a:spcBef>
                <a:buFontTx/>
                <a:buNone/>
              </a:pPr>
              <a:endParaRPr lang="zh-CN" altLang="en-US" sz="1600" dirty="0">
                <a:solidFill>
                  <a:schemeClr val="tx1"/>
                </a:solidFill>
                <a:cs typeface="Arial" panose="020B0604020202020204" pitchFamily="34" charset="0"/>
              </a:endParaRPr>
            </a:p>
            <a:p>
              <a:pPr marL="0" lvl="0" indent="0" eaLnBrk="1" hangingPunct="1">
                <a:spcBef>
                  <a:spcPct val="0"/>
                </a:spcBef>
                <a:buFontTx/>
                <a:buNone/>
              </a:pPr>
              <a:r>
                <a:rPr lang="zh-CN" altLang="en-US" sz="1600" dirty="0">
                  <a:solidFill>
                    <a:schemeClr val="tx1"/>
                  </a:solidFill>
                  <a:cs typeface="Arial" panose="020B0604020202020204" pitchFamily="34" charset="0"/>
                </a:rPr>
                <a:t> 目前使用最广泛的是</a:t>
              </a:r>
              <a:r>
                <a:rPr lang="en-US" altLang="zh-CN" sz="1600" dirty="0">
                  <a:solidFill>
                    <a:schemeClr val="tx1"/>
                  </a:solidFill>
                  <a:cs typeface="Arial" panose="020B0604020202020204" pitchFamily="34" charset="0"/>
                </a:rPr>
                <a:t>Ethernet II</a:t>
              </a:r>
              <a:r>
                <a:rPr lang="zh-CN" altLang="en-US" sz="1600" dirty="0">
                  <a:solidFill>
                    <a:schemeClr val="tx1"/>
                  </a:solidFill>
                  <a:cs typeface="Arial" panose="020B0604020202020204" pitchFamily="34" charset="0"/>
                </a:rPr>
                <a:t>封装。</a:t>
              </a:r>
              <a:r>
                <a:rPr lang="en-US" altLang="zh-CN" sz="1600" dirty="0">
                  <a:solidFill>
                    <a:schemeClr val="tx1"/>
                  </a:solidFill>
                  <a:cs typeface="Arial" panose="020B0604020202020204" pitchFamily="34" charset="0"/>
                </a:rPr>
                <a:t>802.3/802.2 SNAP</a:t>
              </a:r>
              <a:r>
                <a:rPr lang="zh-CN" altLang="en-US" sz="1600" dirty="0">
                  <a:solidFill>
                    <a:schemeClr val="tx1"/>
                  </a:solidFill>
                  <a:cs typeface="Arial" panose="020B0604020202020204" pitchFamily="34" charset="0"/>
                </a:rPr>
                <a:t>封装使用很少，因此一般所说的</a:t>
              </a:r>
              <a:r>
                <a:rPr lang="en-US" altLang="zh-CN" sz="1600" dirty="0">
                  <a:solidFill>
                    <a:schemeClr val="tx1"/>
                  </a:solidFill>
                  <a:cs typeface="Arial" panose="020B0604020202020204" pitchFamily="34" charset="0"/>
                </a:rPr>
                <a:t>SNAP</a:t>
              </a:r>
              <a:r>
                <a:rPr lang="zh-CN" altLang="en-US" sz="1600" dirty="0">
                  <a:solidFill>
                    <a:schemeClr val="tx1"/>
                  </a:solidFill>
                  <a:cs typeface="Arial" panose="020B0604020202020204" pitchFamily="34" charset="0"/>
                </a:rPr>
                <a:t>封装都指</a:t>
              </a:r>
              <a:r>
                <a:rPr lang="en-US" altLang="zh-CN" sz="1600" dirty="0">
                  <a:solidFill>
                    <a:schemeClr val="tx1"/>
                  </a:solidFill>
                  <a:cs typeface="Arial" panose="020B0604020202020204" pitchFamily="34" charset="0"/>
                </a:rPr>
                <a:t>SNAP RFC1042</a:t>
              </a:r>
              <a:r>
                <a:rPr lang="zh-CN" altLang="en-US" sz="1600" dirty="0">
                  <a:solidFill>
                    <a:schemeClr val="tx1"/>
                  </a:solidFill>
                  <a:cs typeface="Arial" panose="020B0604020202020204" pitchFamily="34" charset="0"/>
                </a:rPr>
                <a:t>封装。</a:t>
              </a:r>
            </a:p>
            <a:p>
              <a:pPr marL="0" lvl="0" indent="0" eaLnBrk="1" hangingPunct="1">
                <a:spcBef>
                  <a:spcPct val="0"/>
                </a:spcBef>
                <a:buFontTx/>
                <a:buNone/>
              </a:pPr>
              <a:endParaRPr lang="zh-CN" altLang="en-US" sz="1600" dirty="0">
                <a:solidFill>
                  <a:schemeClr val="tx1"/>
                </a:solidFill>
                <a:cs typeface="Arial" panose="020B0604020202020204" pitchFamily="34" charset="0"/>
              </a:endParaRPr>
            </a:p>
            <a:p>
              <a:pPr marL="0" lvl="0" indent="0" eaLnBrk="1" hangingPunct="1">
                <a:spcBef>
                  <a:spcPct val="0"/>
                </a:spcBef>
                <a:buFontTx/>
                <a:buNone/>
              </a:pPr>
              <a:endParaRPr lang="en-US" altLang="zh-CN" sz="1600" dirty="0">
                <a:solidFill>
                  <a:schemeClr val="tx1"/>
                </a:solidFill>
                <a:ea typeface="Arial" panose="020B0604020202020204" pitchFamily="34" charset="0"/>
              </a:endParaRPr>
            </a:p>
          </p:txBody>
        </p:sp>
      </p:grpSp>
      <p:sp>
        <p:nvSpPr>
          <p:cNvPr id="38915"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—7.</a:t>
            </a:r>
            <a:r>
              <a:rPr lang="zh-CN" altLang="en-US" dirty="0"/>
              <a:t>以太网帧结构</a:t>
            </a:r>
          </a:p>
        </p:txBody>
      </p:sp>
      <p:pic>
        <p:nvPicPr>
          <p:cNvPr id="38916" name="Picture 5" descr="C:\Documents and Settings\Administrator\My Documents\Tencent Files\517623394\FileRecv\锐捷ppt元素修改11.01.18\小红条.png"/>
          <p:cNvPicPr>
            <a:picLocks noChangeAspect="1"/>
          </p:cNvPicPr>
          <p:nvPr/>
        </p:nvPicPr>
        <p:blipFill>
          <a:blip r:embed="rId2"/>
          <a:stretch>
            <a:fillRect/>
          </a:stretch>
        </p:blipFill>
        <p:spPr>
          <a:xfrm>
            <a:off x="381000" y="207963"/>
            <a:ext cx="125413" cy="401637"/>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39938" name="组合 22"/>
          <p:cNvGrpSpPr/>
          <p:nvPr/>
        </p:nvGrpSpPr>
        <p:grpSpPr>
          <a:xfrm>
            <a:off x="1035050" y="1114425"/>
            <a:ext cx="7239000" cy="5448300"/>
            <a:chOff x="1035050" y="1114425"/>
            <a:chExt cx="7239000" cy="5448300"/>
          </a:xfrm>
        </p:grpSpPr>
        <p:grpSp>
          <p:nvGrpSpPr>
            <p:cNvPr id="39941" name="Gruppe 33"/>
            <p:cNvGrpSpPr/>
            <p:nvPr/>
          </p:nvGrpSpPr>
          <p:grpSpPr>
            <a:xfrm>
              <a:off x="4838700" y="1743075"/>
              <a:ext cx="3435350" cy="4819650"/>
              <a:chOff x="2220686" y="2809504"/>
              <a:chExt cx="2177143" cy="1339930"/>
            </a:xfrm>
          </p:grpSpPr>
          <p:sp>
            <p:nvSpPr>
              <p:cNvPr id="39950" name="Rektangel 41"/>
              <p:cNvSpPr/>
              <p:nvPr/>
            </p:nvSpPr>
            <p:spPr>
              <a:xfrm>
                <a:off x="2222698" y="2809504"/>
                <a:ext cx="2175131" cy="141262"/>
              </a:xfrm>
              <a:prstGeom prst="rect">
                <a:avLst/>
              </a:prstGeom>
              <a:gradFill rotWithShape="1">
                <a:gsLst>
                  <a:gs pos="0">
                    <a:srgbClr val="74F4FF">
                      <a:alpha val="100000"/>
                    </a:srgbClr>
                  </a:gs>
                  <a:gs pos="56000">
                    <a:srgbClr val="208ECD">
                      <a:alpha val="100000"/>
                    </a:srgbClr>
                  </a:gs>
                  <a:gs pos="100000">
                    <a:srgbClr val="208ECD">
                      <a:alpha val="100000"/>
                    </a:srgbClr>
                  </a:gs>
                </a:gsLst>
                <a:lin ang="5400000" scaled="1"/>
                <a:tileRect/>
              </a:gradFill>
              <a:ln w="9525" cap="flat" cmpd="sng">
                <a:solidFill>
                  <a:srgbClr val="208ECD"/>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eaLnBrk="1" hangingPunct="1">
                  <a:spcBef>
                    <a:spcPct val="0"/>
                  </a:spcBef>
                  <a:buFontTx/>
                  <a:buNone/>
                </a:pPr>
                <a:endParaRPr lang="da-DK" altLang="zh-CN" sz="1800" dirty="0">
                  <a:solidFill>
                    <a:srgbClr val="FFFFFF"/>
                  </a:solidFill>
                  <a:latin typeface="Calibri" panose="020F0502020204030204" pitchFamily="34" charset="0"/>
                  <a:ea typeface="宋体" panose="02010600030101010101" pitchFamily="2" charset="-122"/>
                </a:endParaRPr>
              </a:p>
            </p:txBody>
          </p:sp>
          <p:sp>
            <p:nvSpPr>
              <p:cNvPr id="6" name="Rektangel 42"/>
              <p:cNvSpPr>
                <a:spLocks noChangeArrowheads="1"/>
              </p:cNvSpPr>
              <p:nvPr/>
            </p:nvSpPr>
            <p:spPr bwMode="auto">
              <a:xfrm>
                <a:off x="2220686" y="2928227"/>
                <a:ext cx="2177143" cy="1221207"/>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grpSp>
        <p:grpSp>
          <p:nvGrpSpPr>
            <p:cNvPr id="39942" name="Gruppe 33"/>
            <p:cNvGrpSpPr/>
            <p:nvPr/>
          </p:nvGrpSpPr>
          <p:grpSpPr>
            <a:xfrm>
              <a:off x="1035050" y="1744663"/>
              <a:ext cx="3436938" cy="4818062"/>
              <a:chOff x="2220686" y="2809504"/>
              <a:chExt cx="2177143" cy="1339243"/>
            </a:xfrm>
          </p:grpSpPr>
          <p:sp>
            <p:nvSpPr>
              <p:cNvPr id="9" name="Rektangel 39"/>
              <p:cNvSpPr/>
              <p:nvPr/>
            </p:nvSpPr>
            <p:spPr>
              <a:xfrm>
                <a:off x="2222697" y="2809504"/>
                <a:ext cx="2175132" cy="141205"/>
              </a:xfrm>
              <a:prstGeom prst="rect">
                <a:avLst/>
              </a:prstGeom>
              <a:gradFill flip="none" rotWithShape="1">
                <a:gsLst>
                  <a:gs pos="44000">
                    <a:schemeClr val="tx1">
                      <a:lumMod val="65000"/>
                      <a:lumOff val="35000"/>
                    </a:schemeClr>
                  </a:gs>
                  <a:gs pos="100000">
                    <a:schemeClr val="bg1">
                      <a:lumMod val="75000"/>
                    </a:schemeClr>
                  </a:gs>
                </a:gsLst>
                <a:lin ang="16200000" scaled="1"/>
                <a:tileRect/>
              </a:gradFill>
              <a:ln w="9525" cap="flat" cmpd="sng" algn="ctr">
                <a:solidFill>
                  <a:schemeClr val="tx1">
                    <a:lumMod val="50000"/>
                    <a:lumOff val="50000"/>
                  </a:schemeClr>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sp>
            <p:nvSpPr>
              <p:cNvPr id="10" name="Rektangel 43"/>
              <p:cNvSpPr>
                <a:spLocks noChangeArrowheads="1"/>
              </p:cNvSpPr>
              <p:nvPr/>
            </p:nvSpPr>
            <p:spPr bwMode="auto">
              <a:xfrm>
                <a:off x="2220686" y="2928204"/>
                <a:ext cx="2177143" cy="1220543"/>
              </a:xfrm>
              <a:prstGeom prst="rect">
                <a:avLst/>
              </a:prstGeom>
              <a:gradFill rotWithShape="1">
                <a:gsLst>
                  <a:gs pos="0">
                    <a:schemeClr val="bg1">
                      <a:lumMod val="95000"/>
                    </a:schemeClr>
                  </a:gs>
                  <a:gs pos="100000">
                    <a:schemeClr val="bg1"/>
                  </a:gs>
                </a:gsLst>
                <a:lin ang="16200000"/>
              </a:gradFill>
              <a:ln w="9525">
                <a:solidFill>
                  <a:schemeClr val="tx1">
                    <a:lumMod val="50000"/>
                    <a:lumOff val="50000"/>
                  </a:schemeClr>
                </a:solidFill>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da-DK"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S PGothic" panose="020B0600070205080204" pitchFamily="34" charset="-128"/>
                </a:endParaRPr>
              </a:p>
            </p:txBody>
          </p:sp>
        </p:grpSp>
        <p:sp>
          <p:nvSpPr>
            <p:cNvPr id="19464" name="Text Box 52"/>
            <p:cNvSpPr txBox="1">
              <a:spLocks noChangeArrowheads="1"/>
            </p:cNvSpPr>
            <p:nvPr/>
          </p:nvSpPr>
          <p:spPr bwMode="gray">
            <a:xfrm>
              <a:off x="1073150" y="2206625"/>
              <a:ext cx="3351213" cy="4210050"/>
            </a:xfrm>
            <a:prstGeom prst="rect">
              <a:avLst/>
            </a:prstGeom>
            <a:noFill/>
            <a:ln w="9525">
              <a:noFill/>
              <a:miter lim="800000"/>
            </a:ln>
          </p:spPr>
          <p:txBody>
            <a:bodyPr>
              <a:spAutoFit/>
            </a:bodyPr>
            <a:lstStyle/>
            <a:p>
              <a:pPr marR="0" defTabSz="802005" eaLnBrk="1" hangingPunct="1">
                <a:spcBef>
                  <a:spcPct val="20000"/>
                </a:spcBef>
                <a:buClrTx/>
                <a:buSzTx/>
                <a:buFontTx/>
                <a:buNone/>
                <a:defRPr/>
              </a:pPr>
              <a:r>
                <a:rPr kumimoji="0" lang="zh-CN" altLang="en-US" sz="1400" b="1"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最小帧（</a:t>
              </a:r>
              <a:r>
                <a:rPr kumimoji="0" lang="en-US" altLang="zh-CN" sz="1400" b="1"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512bits</a:t>
              </a:r>
              <a:r>
                <a:rPr kumimoji="0" lang="zh-CN" altLang="en-US" sz="1400" b="1"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，即</a:t>
              </a:r>
              <a:r>
                <a:rPr kumimoji="0" lang="en-US" altLang="zh-CN" sz="1400" b="1"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64</a:t>
              </a:r>
              <a:r>
                <a:rPr kumimoji="0" lang="zh-CN" altLang="en-US" sz="1400" b="1"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字节）</a:t>
              </a:r>
              <a:endParaRPr kumimoji="0" lang="en-US" sz="1400" b="1"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endParaRPr>
            </a:p>
            <a:p>
              <a:pPr marR="0" defTabSz="802005" eaLnBrk="1" hangingPunct="1">
                <a:spcBef>
                  <a:spcPct val="20000"/>
                </a:spcBef>
                <a:buClrTx/>
                <a:buSzTx/>
                <a:buFont typeface="Arial" panose="020B0604020202020204" pitchFamily="34" charset="0"/>
                <a:buChar char="•"/>
                <a:defRPr/>
              </a:pPr>
              <a:r>
                <a:rPr kumimoji="0" lang="en-US" sz="14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 </a:t>
              </a:r>
              <a:r>
                <a:rPr kumimoji="0" lang="en-US" sz="1100" kern="1200" cap="none" spc="0" normalizeH="0" baseline="0" noProof="1">
                  <a:solidFill>
                    <a:srgbClr val="000000"/>
                  </a:solidFill>
                  <a:latin typeface="Arial" panose="020B0604020202020204" pitchFamily="34" charset="0"/>
                  <a:ea typeface="宋体" panose="02010600030101010101" pitchFamily="2" charset="-122"/>
                  <a:cs typeface="Arial" panose="020B0604020202020204" pitchFamily="34" charset="0"/>
                </a:rPr>
                <a:t>DMAC(6)+SMAC(6)+</a:t>
              </a:r>
              <a:r>
                <a:rPr kumimoji="0" lang="en-US" altLang="zh-CN" sz="1100" kern="1200" cap="none" spc="0" normalizeH="0" baseline="0" noProof="1">
                  <a:solidFill>
                    <a:srgbClr val="000000"/>
                  </a:solidFill>
                  <a:latin typeface="Arial" panose="020B0604020202020204" pitchFamily="34" charset="0"/>
                  <a:ea typeface="宋体" panose="02010600030101010101" pitchFamily="2" charset="-122"/>
                  <a:cs typeface="Arial" panose="020B0604020202020204" pitchFamily="34" charset="0"/>
                </a:rPr>
                <a:t>Type</a:t>
              </a:r>
              <a:r>
                <a:rPr kumimoji="0" lang="en-US" sz="1100" kern="1200" cap="none" spc="0" normalizeH="0" baseline="0" noProof="1">
                  <a:solidFill>
                    <a:srgbClr val="000000"/>
                  </a:solidFill>
                  <a:latin typeface="Arial" panose="020B0604020202020204" pitchFamily="34" charset="0"/>
                  <a:ea typeface="宋体" panose="02010600030101010101" pitchFamily="2" charset="-122"/>
                  <a:cs typeface="Arial" panose="020B0604020202020204" pitchFamily="34" charset="0"/>
                </a:rPr>
                <a:t>(2)</a:t>
              </a:r>
              <a:r>
                <a:rPr kumimoji="0" lang="en-US" altLang="zh-CN" sz="1100" kern="1200" cap="none" spc="0" normalizeH="0" baseline="0" noProof="1">
                  <a:solidFill>
                    <a:srgbClr val="000000"/>
                  </a:solidFill>
                  <a:latin typeface="Arial" panose="020B0604020202020204" pitchFamily="34" charset="0"/>
                  <a:ea typeface="宋体" panose="02010600030101010101" pitchFamily="2" charset="-122"/>
                  <a:cs typeface="Arial" panose="020B0604020202020204" pitchFamily="34" charset="0"/>
                </a:rPr>
                <a:t>+Data(46)+FCS(4)  </a:t>
              </a:r>
            </a:p>
            <a:p>
              <a:pPr marR="0" defTabSz="802005" eaLnBrk="1" hangingPunct="1">
                <a:spcBef>
                  <a:spcPct val="20000"/>
                </a:spcBef>
                <a:buClrTx/>
                <a:buSzTx/>
                <a:buFontTx/>
                <a:buNone/>
                <a:defRPr/>
              </a:pPr>
              <a:r>
                <a:rPr kumimoji="0" lang="en-US" altLang="zh-CN" sz="1100" kern="1200" cap="none" spc="0" normalizeH="0" baseline="0" noProof="1">
                  <a:solidFill>
                    <a:srgbClr val="000000"/>
                  </a:solidFill>
                  <a:latin typeface="Arial" panose="020B0604020202020204" pitchFamily="34" charset="0"/>
                  <a:ea typeface="宋体" panose="02010600030101010101" pitchFamily="2" charset="-122"/>
                  <a:cs typeface="Arial" panose="020B0604020202020204" pitchFamily="34" charset="0"/>
                </a:rPr>
                <a:t>   = 64 bytes</a:t>
              </a:r>
            </a:p>
            <a:p>
              <a:pPr marR="0" defTabSz="802005" eaLnBrk="1" hangingPunct="1">
                <a:spcBef>
                  <a:spcPct val="20000"/>
                </a:spcBef>
                <a:buClrTx/>
                <a:buSzTx/>
                <a:buFontTx/>
                <a:buNone/>
                <a:defRPr/>
              </a:pPr>
              <a:endParaRPr kumimoji="0" lang="en-US" sz="1100" kern="1200" cap="none" spc="0" normalizeH="0" baseline="0" noProof="1">
                <a:solidFill>
                  <a:srgbClr val="000000"/>
                </a:solidFill>
                <a:latin typeface="Arial" panose="020B0604020202020204" pitchFamily="34" charset="0"/>
                <a:ea typeface="宋体" panose="02010600030101010101" pitchFamily="2" charset="-122"/>
                <a:cs typeface="Arial" panose="020B0604020202020204" pitchFamily="34" charset="0"/>
              </a:endParaRPr>
            </a:p>
            <a:p>
              <a:pPr marR="0" defTabSz="802005" eaLnBrk="1" hangingPunct="1">
                <a:spcBef>
                  <a:spcPct val="20000"/>
                </a:spcBef>
                <a:buClrTx/>
                <a:buSzTx/>
                <a:buFontTx/>
                <a:buNone/>
                <a:defRPr/>
              </a:pPr>
              <a:r>
                <a:rPr kumimoji="0" lang="zh-CN" altLang="en-US" sz="1200" b="1" kern="1200" cap="none" spc="0" normalizeH="0" baseline="0" noProof="1">
                  <a:solidFill>
                    <a:srgbClr val="000000"/>
                  </a:solidFill>
                  <a:latin typeface="+mn-ea"/>
                  <a:ea typeface="+mn-ea"/>
                  <a:cs typeface="Arial" panose="020B0604020202020204" pitchFamily="34" charset="0"/>
                </a:rPr>
                <a:t>为什么规定最小帧为</a:t>
              </a:r>
              <a:r>
                <a:rPr kumimoji="0" lang="en-US" altLang="zh-CN" sz="1200" b="1" kern="1200" cap="none" spc="0" normalizeH="0" baseline="0" noProof="1">
                  <a:solidFill>
                    <a:srgbClr val="000000"/>
                  </a:solidFill>
                  <a:latin typeface="+mn-ea"/>
                  <a:ea typeface="+mn-ea"/>
                  <a:cs typeface="Arial" panose="020B0604020202020204" pitchFamily="34" charset="0"/>
                </a:rPr>
                <a:t>64</a:t>
              </a:r>
              <a:r>
                <a:rPr kumimoji="0" lang="zh-CN" altLang="en-US" sz="1200" b="1" kern="1200" cap="none" spc="0" normalizeH="0" baseline="0" noProof="1">
                  <a:solidFill>
                    <a:srgbClr val="000000"/>
                  </a:solidFill>
                  <a:latin typeface="+mn-ea"/>
                  <a:ea typeface="+mn-ea"/>
                  <a:cs typeface="Arial" panose="020B0604020202020204" pitchFamily="34" charset="0"/>
                </a:rPr>
                <a:t>字节？</a:t>
              </a:r>
              <a:endParaRPr kumimoji="0" lang="en-US" sz="1200" b="1"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000" kern="1200" cap="none" spc="0" normalizeH="0" baseline="0" noProof="0" dirty="0">
                  <a:latin typeface="+mn-ea"/>
                  <a:ea typeface="+mn-ea"/>
                  <a:cs typeface="+mn-cs"/>
                </a:rPr>
                <a:t>假设</a:t>
              </a:r>
              <a:r>
                <a:rPr kumimoji="0" lang="en-US" altLang="zh-CN" sz="1000" kern="1200" cap="none" spc="0" normalizeH="0" baseline="0" noProof="0" dirty="0">
                  <a:latin typeface="+mn-ea"/>
                  <a:ea typeface="+mn-ea"/>
                  <a:cs typeface="+mn-cs"/>
                </a:rPr>
                <a:t>A</a:t>
              </a:r>
              <a:r>
                <a:rPr kumimoji="0" lang="zh-CN" altLang="en-US" sz="1000" kern="1200" cap="none" spc="0" normalizeH="0" baseline="0" noProof="0" dirty="0">
                  <a:latin typeface="+mn-ea"/>
                  <a:ea typeface="+mn-ea"/>
                  <a:cs typeface="+mn-cs"/>
                </a:rPr>
                <a:t>检测到网络是空闲的，开始发数据包，尽力传输，当数据包还没有到达</a:t>
              </a:r>
              <a:r>
                <a:rPr kumimoji="0" lang="en-US" altLang="zh-CN" sz="1000" kern="1200" cap="none" spc="0" normalizeH="0" baseline="0" noProof="0" dirty="0">
                  <a:latin typeface="+mn-ea"/>
                  <a:ea typeface="+mn-ea"/>
                  <a:cs typeface="+mn-cs"/>
                </a:rPr>
                <a:t>B</a:t>
              </a:r>
              <a:r>
                <a:rPr kumimoji="0" lang="zh-CN" altLang="en-US" sz="1000" kern="1200" cap="none" spc="0" normalizeH="0" baseline="0" noProof="0" dirty="0">
                  <a:latin typeface="+mn-ea"/>
                  <a:ea typeface="+mn-ea"/>
                  <a:cs typeface="+mn-cs"/>
                </a:rPr>
                <a:t>时，</a:t>
              </a:r>
              <a:r>
                <a:rPr kumimoji="0" lang="en-US" altLang="zh-CN" sz="1000" kern="1200" cap="none" spc="0" normalizeH="0" baseline="0" noProof="0" dirty="0">
                  <a:latin typeface="+mn-ea"/>
                  <a:ea typeface="+mn-ea"/>
                  <a:cs typeface="+mn-cs"/>
                </a:rPr>
                <a:t>B</a:t>
              </a:r>
              <a:r>
                <a:rPr kumimoji="0" lang="zh-CN" altLang="en-US" sz="1000" kern="1200" cap="none" spc="0" normalizeH="0" baseline="0" noProof="0" dirty="0">
                  <a:latin typeface="+mn-ea"/>
                  <a:ea typeface="+mn-ea"/>
                  <a:cs typeface="+mn-cs"/>
                </a:rPr>
                <a:t>也监测到网络是空闲的，开始发数据包，这时就会发生碰撞，</a:t>
              </a:r>
              <a:r>
                <a:rPr kumimoji="0" lang="en-US" altLang="zh-CN" sz="1000" kern="1200" cap="none" spc="0" normalizeH="0" baseline="0" noProof="0" dirty="0">
                  <a:latin typeface="+mn-ea"/>
                  <a:ea typeface="+mn-ea"/>
                  <a:cs typeface="+mn-cs"/>
                </a:rPr>
                <a:t>B</a:t>
              </a:r>
              <a:r>
                <a:rPr kumimoji="0" lang="zh-CN" altLang="en-US" sz="1000" kern="1200" cap="none" spc="0" normalizeH="0" baseline="0" noProof="0" dirty="0">
                  <a:latin typeface="+mn-ea"/>
                  <a:ea typeface="+mn-ea"/>
                  <a:cs typeface="+mn-cs"/>
                </a:rPr>
                <a:t>首先发现发生碰撞，开始发送碰撞信号，所谓碰撞信号，就是连续的</a:t>
              </a:r>
              <a:r>
                <a:rPr kumimoji="0" lang="en-US" altLang="zh-CN" sz="1000" kern="1200" cap="none" spc="0" normalizeH="0" baseline="0" noProof="0" dirty="0">
                  <a:latin typeface="+mn-ea"/>
                  <a:ea typeface="+mn-ea"/>
                  <a:cs typeface="+mn-cs"/>
                </a:rPr>
                <a:t>01010101</a:t>
              </a:r>
              <a:r>
                <a:rPr kumimoji="0" lang="zh-CN" altLang="en-US" sz="1000" kern="1200" cap="none" spc="0" normalizeH="0" baseline="0" noProof="0" dirty="0">
                  <a:latin typeface="+mn-ea"/>
                  <a:ea typeface="+mn-ea"/>
                  <a:cs typeface="+mn-cs"/>
                </a:rPr>
                <a:t>或者</a:t>
              </a:r>
              <a:r>
                <a:rPr kumimoji="0" lang="en-US" altLang="zh-CN" sz="1000" kern="1200" cap="none" spc="0" normalizeH="0" baseline="0" noProof="0" dirty="0">
                  <a:latin typeface="+mn-ea"/>
                  <a:ea typeface="+mn-ea"/>
                  <a:cs typeface="+mn-cs"/>
                </a:rPr>
                <a:t>10101010</a:t>
              </a:r>
              <a:r>
                <a:rPr kumimoji="0" lang="zh-CN" altLang="en-US" sz="1000" kern="1200" cap="none" spc="0" normalizeH="0" baseline="0" noProof="0" dirty="0">
                  <a:latin typeface="+mn-ea"/>
                  <a:ea typeface="+mn-ea"/>
                  <a:cs typeface="+mn-cs"/>
                </a:rPr>
                <a:t>，十六进制就是</a:t>
              </a:r>
              <a:r>
                <a:rPr kumimoji="0" lang="en-US" altLang="zh-CN" sz="1000" kern="1200" cap="none" spc="0" normalizeH="0" baseline="0" noProof="0" dirty="0">
                  <a:latin typeface="+mn-ea"/>
                  <a:ea typeface="+mn-ea"/>
                  <a:cs typeface="+mn-cs"/>
                </a:rPr>
                <a:t>55</a:t>
              </a:r>
              <a:r>
                <a:rPr kumimoji="0" lang="zh-CN" altLang="en-US" sz="1000" kern="1200" cap="none" spc="0" normalizeH="0" baseline="0" noProof="0" dirty="0">
                  <a:latin typeface="+mn-ea"/>
                  <a:ea typeface="+mn-ea"/>
                  <a:cs typeface="+mn-cs"/>
                </a:rPr>
                <a:t>或</a:t>
              </a:r>
              <a:r>
                <a:rPr kumimoji="0" lang="en-US" altLang="zh-CN" sz="1000" kern="1200" cap="none" spc="0" normalizeH="0" baseline="0" noProof="0" dirty="0">
                  <a:latin typeface="+mn-ea"/>
                  <a:ea typeface="+mn-ea"/>
                  <a:cs typeface="+mn-cs"/>
                </a:rPr>
                <a:t>AA</a:t>
              </a:r>
              <a:r>
                <a:rPr kumimoji="0" lang="zh-CN" altLang="en-US" sz="1000" kern="1200" cap="none" spc="0" normalizeH="0" baseline="0" noProof="0" dirty="0">
                  <a:latin typeface="+mn-ea"/>
                  <a:ea typeface="+mn-ea"/>
                  <a:cs typeface="+mn-cs"/>
                </a:rPr>
                <a:t>。这个碰撞信号会返回到</a:t>
              </a:r>
              <a:r>
                <a:rPr kumimoji="0" lang="en-US" altLang="zh-CN" sz="1000" kern="1200" cap="none" spc="0" normalizeH="0" baseline="0" noProof="0" dirty="0">
                  <a:latin typeface="+mn-ea"/>
                  <a:ea typeface="+mn-ea"/>
                  <a:cs typeface="+mn-cs"/>
                </a:rPr>
                <a:t>A</a:t>
              </a:r>
              <a:r>
                <a:rPr kumimoji="0" lang="zh-CN" altLang="en-US" sz="1000" kern="1200" cap="none" spc="0" normalizeH="0" baseline="0" noProof="0" dirty="0">
                  <a:latin typeface="+mn-ea"/>
                  <a:ea typeface="+mn-ea"/>
                  <a:cs typeface="+mn-cs"/>
                </a:rPr>
                <a:t>，如果碰撞信号到达</a:t>
              </a:r>
              <a:r>
                <a:rPr kumimoji="0" lang="en-US" altLang="zh-CN" sz="1000" kern="1200" cap="none" spc="0" normalizeH="0" baseline="0" noProof="0" dirty="0">
                  <a:latin typeface="+mn-ea"/>
                  <a:ea typeface="+mn-ea"/>
                  <a:cs typeface="+mn-cs"/>
                </a:rPr>
                <a:t>A</a:t>
              </a:r>
              <a:r>
                <a:rPr kumimoji="0" lang="zh-CN" altLang="en-US" sz="1000" kern="1200" cap="none" spc="0" normalizeH="0" baseline="0" noProof="0" dirty="0">
                  <a:latin typeface="+mn-ea"/>
                  <a:ea typeface="+mn-ea"/>
                  <a:cs typeface="+mn-cs"/>
                </a:rPr>
                <a:t>时，</a:t>
              </a:r>
              <a:r>
                <a:rPr kumimoji="0" lang="en-US" altLang="zh-CN" sz="1000" kern="1200" cap="none" spc="0" normalizeH="0" baseline="0" noProof="0" dirty="0">
                  <a:latin typeface="+mn-ea"/>
                  <a:ea typeface="+mn-ea"/>
                  <a:cs typeface="+mn-cs"/>
                </a:rPr>
                <a:t>A</a:t>
              </a:r>
              <a:r>
                <a:rPr kumimoji="0" lang="zh-CN" altLang="en-US" sz="1000" kern="1200" cap="none" spc="0" normalizeH="0" baseline="0" noProof="0" dirty="0">
                  <a:latin typeface="+mn-ea"/>
                  <a:ea typeface="+mn-ea"/>
                  <a:cs typeface="+mn-cs"/>
                </a:rPr>
                <a:t>还没有发完这个数据包，</a:t>
              </a:r>
              <a:r>
                <a:rPr kumimoji="0" lang="en-US" altLang="zh-CN" sz="1000" kern="1200" cap="none" spc="0" normalizeH="0" baseline="0" noProof="0" dirty="0">
                  <a:latin typeface="+mn-ea"/>
                  <a:ea typeface="+mn-ea"/>
                  <a:cs typeface="+mn-cs"/>
                </a:rPr>
                <a:t>A</a:t>
              </a:r>
              <a:r>
                <a:rPr kumimoji="0" lang="zh-CN" altLang="en-US" sz="1000" kern="1200" cap="none" spc="0" normalizeH="0" baseline="0" noProof="0" dirty="0">
                  <a:latin typeface="+mn-ea"/>
                  <a:ea typeface="+mn-ea"/>
                  <a:cs typeface="+mn-cs"/>
                </a:rPr>
                <a:t>就知道这个数据包发生了错误，就会重传这个数据包。但如果碰撞信号会返回到</a:t>
              </a:r>
              <a:r>
                <a:rPr kumimoji="0" lang="en-US" altLang="zh-CN" sz="1000" kern="1200" cap="none" spc="0" normalizeH="0" baseline="0" noProof="0" dirty="0">
                  <a:latin typeface="+mn-ea"/>
                  <a:ea typeface="+mn-ea"/>
                  <a:cs typeface="+mn-cs"/>
                </a:rPr>
                <a:t>A</a:t>
              </a:r>
              <a:r>
                <a:rPr kumimoji="0" lang="zh-CN" altLang="en-US" sz="1000" kern="1200" cap="none" spc="0" normalizeH="0" baseline="0" noProof="0" dirty="0">
                  <a:latin typeface="+mn-ea"/>
                  <a:ea typeface="+mn-ea"/>
                  <a:cs typeface="+mn-cs"/>
                </a:rPr>
                <a:t>时，数据包已经发完，则</a:t>
              </a:r>
              <a:r>
                <a:rPr kumimoji="0" lang="en-US" altLang="zh-CN" sz="1000" kern="1200" cap="none" spc="0" normalizeH="0" baseline="0" noProof="0" dirty="0">
                  <a:latin typeface="+mn-ea"/>
                  <a:ea typeface="+mn-ea"/>
                  <a:cs typeface="+mn-cs"/>
                </a:rPr>
                <a:t>A</a:t>
              </a:r>
              <a:r>
                <a:rPr kumimoji="0" lang="zh-CN" altLang="en-US" sz="1000" kern="1200" cap="none" spc="0" normalizeH="0" baseline="0" noProof="0" dirty="0">
                  <a:latin typeface="+mn-ea"/>
                  <a:ea typeface="+mn-ea"/>
                  <a:cs typeface="+mn-cs"/>
                </a:rPr>
                <a:t>不会重传这个数据包。</a:t>
              </a:r>
              <a:endParaRPr kumimoji="0" lang="en-US" altLang="zh-CN" sz="1000" kern="1200" cap="none" spc="0" normalizeH="0" baseline="0" noProof="0" dirty="0">
                <a:latin typeface="+mn-ea"/>
                <a:ea typeface="+mn-ea"/>
                <a:cs typeface="+mn-cs"/>
              </a:endParaRPr>
            </a:p>
            <a:p>
              <a:pPr marR="0" defTabSz="802005" eaLnBrk="1" hangingPunct="1">
                <a:spcBef>
                  <a:spcPct val="20000"/>
                </a:spcBef>
                <a:buClrTx/>
                <a:buSzTx/>
                <a:buFontTx/>
                <a:buNone/>
                <a:defRPr/>
              </a:pPr>
              <a:endParaRPr kumimoji="0" lang="en-US" sz="10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000" kern="1200" cap="none" spc="0" normalizeH="0" baseline="0" noProof="1">
                  <a:solidFill>
                    <a:srgbClr val="0070C0"/>
                  </a:solidFill>
                  <a:latin typeface="+mn-ea"/>
                  <a:ea typeface="+mn-ea"/>
                  <a:cs typeface="Arial" panose="020B0604020202020204" pitchFamily="34" charset="0"/>
                </a:rPr>
                <a:t>如果</a:t>
              </a:r>
              <a:r>
                <a:rPr kumimoji="0" lang="en-US" altLang="zh-CN" sz="1000" kern="1200" cap="none" spc="0" normalizeH="0" baseline="0" noProof="1">
                  <a:solidFill>
                    <a:srgbClr val="0070C0"/>
                  </a:solidFill>
                  <a:latin typeface="+mn-ea"/>
                  <a:ea typeface="+mn-ea"/>
                  <a:cs typeface="Arial" panose="020B0604020202020204" pitchFamily="34" charset="0"/>
                </a:rPr>
                <a:t>A</a:t>
              </a:r>
              <a:r>
                <a:rPr kumimoji="0" lang="zh-CN" altLang="en-US" sz="1000" kern="1200" cap="none" spc="0" normalizeH="0" baseline="0" noProof="1">
                  <a:solidFill>
                    <a:srgbClr val="0070C0"/>
                  </a:solidFill>
                  <a:latin typeface="+mn-ea"/>
                  <a:ea typeface="+mn-ea"/>
                  <a:cs typeface="Arial" panose="020B0604020202020204" pitchFamily="34" charset="0"/>
                </a:rPr>
                <a:t>不重传这个数据，那么这个帧就永远丢失了。</a:t>
              </a:r>
              <a:endParaRPr kumimoji="0" lang="en-US" altLang="zh-CN" sz="1000" kern="1200" cap="none" spc="0" normalizeH="0" baseline="0" noProof="1">
                <a:solidFill>
                  <a:srgbClr val="0070C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000" kern="1200" cap="none" spc="0" normalizeH="0" baseline="0" noProof="1">
                  <a:solidFill>
                    <a:srgbClr val="000000"/>
                  </a:solidFill>
                  <a:latin typeface="+mn-ea"/>
                  <a:ea typeface="+mn-ea"/>
                  <a:cs typeface="Arial" panose="020B0604020202020204" pitchFamily="34" charset="0"/>
                </a:rPr>
                <a:t>所以为了能让</a:t>
              </a:r>
              <a:r>
                <a:rPr kumimoji="0" lang="en-US" altLang="zh-CN" sz="1000" kern="1200" cap="none" spc="0" normalizeH="0" baseline="0" noProof="1">
                  <a:solidFill>
                    <a:srgbClr val="000000"/>
                  </a:solidFill>
                  <a:latin typeface="+mn-ea"/>
                  <a:ea typeface="+mn-ea"/>
                  <a:cs typeface="Arial" panose="020B0604020202020204" pitchFamily="34" charset="0"/>
                </a:rPr>
                <a:t>A</a:t>
              </a:r>
              <a:r>
                <a:rPr kumimoji="0" lang="zh-CN" altLang="en-US" sz="1000" kern="1200" cap="none" spc="0" normalizeH="0" baseline="0" noProof="1">
                  <a:solidFill>
                    <a:srgbClr val="000000"/>
                  </a:solidFill>
                  <a:latin typeface="+mn-ea"/>
                  <a:ea typeface="+mn-ea"/>
                  <a:cs typeface="Arial" panose="020B0604020202020204" pitchFamily="34" charset="0"/>
                </a:rPr>
                <a:t>做到重传，</a:t>
              </a:r>
              <a:r>
                <a:rPr kumimoji="0" lang="zh-CN" altLang="en-US" sz="1000" kern="1200" cap="none" spc="0" normalizeH="0" baseline="0" noProof="0" dirty="0">
                  <a:latin typeface="+mn-ea"/>
                  <a:ea typeface="+mn-ea"/>
                  <a:cs typeface="+mn-cs"/>
                </a:rPr>
                <a:t>必须保证</a:t>
              </a:r>
              <a:r>
                <a:rPr kumimoji="0" lang="en-US" altLang="zh-CN" sz="1000" kern="1200" cap="none" spc="0" normalizeH="0" baseline="0" noProof="0" dirty="0">
                  <a:latin typeface="+mn-ea"/>
                  <a:ea typeface="+mn-ea"/>
                  <a:cs typeface="+mn-cs"/>
                </a:rPr>
                <a:t>A</a:t>
              </a:r>
              <a:r>
                <a:rPr kumimoji="0" lang="zh-CN" altLang="en-US" sz="1000" kern="1200" cap="none" spc="0" normalizeH="0" baseline="0" noProof="0" dirty="0">
                  <a:latin typeface="+mn-ea"/>
                  <a:ea typeface="+mn-ea"/>
                  <a:cs typeface="+mn-cs"/>
                </a:rPr>
                <a:t>收到碰撞信号的时候，数据包没有传完，要实现这一要求，</a:t>
              </a:r>
              <a:r>
                <a:rPr kumimoji="0" lang="en-US" altLang="zh-CN" sz="1000" kern="1200" cap="none" spc="0" normalizeH="0" baseline="0" noProof="0" dirty="0">
                  <a:latin typeface="+mn-ea"/>
                  <a:ea typeface="+mn-ea"/>
                  <a:cs typeface="+mn-cs"/>
                </a:rPr>
                <a:t>A</a:t>
              </a:r>
              <a:r>
                <a:rPr kumimoji="0" lang="zh-CN" altLang="en-US" sz="1000" kern="1200" cap="none" spc="0" normalizeH="0" baseline="0" noProof="0" dirty="0">
                  <a:latin typeface="+mn-ea"/>
                  <a:ea typeface="+mn-ea"/>
                  <a:cs typeface="+mn-cs"/>
                </a:rPr>
                <a:t>和</a:t>
              </a:r>
              <a:r>
                <a:rPr kumimoji="0" lang="en-US" altLang="zh-CN" sz="1000" kern="1200" cap="none" spc="0" normalizeH="0" baseline="0" noProof="0" dirty="0">
                  <a:latin typeface="+mn-ea"/>
                  <a:ea typeface="+mn-ea"/>
                  <a:cs typeface="+mn-cs"/>
                </a:rPr>
                <a:t>B</a:t>
              </a:r>
              <a:r>
                <a:rPr kumimoji="0" lang="zh-CN" altLang="en-US" sz="1000" kern="1200" cap="none" spc="0" normalizeH="0" baseline="0" noProof="0" dirty="0">
                  <a:latin typeface="+mn-ea"/>
                  <a:ea typeface="+mn-ea"/>
                  <a:cs typeface="+mn-cs"/>
                </a:rPr>
                <a:t>之间的距离很关键，也就是说信号在</a:t>
              </a:r>
              <a:r>
                <a:rPr kumimoji="0" lang="en-US" altLang="zh-CN" sz="1000" kern="1200" cap="none" spc="0" normalizeH="0" baseline="0" noProof="0" dirty="0">
                  <a:latin typeface="+mn-ea"/>
                  <a:ea typeface="+mn-ea"/>
                  <a:cs typeface="+mn-cs"/>
                </a:rPr>
                <a:t>A</a:t>
              </a:r>
              <a:r>
                <a:rPr kumimoji="0" lang="zh-CN" altLang="en-US" sz="1000" kern="1200" cap="none" spc="0" normalizeH="0" baseline="0" noProof="0" dirty="0">
                  <a:latin typeface="+mn-ea"/>
                  <a:ea typeface="+mn-ea"/>
                  <a:cs typeface="+mn-cs"/>
                </a:rPr>
                <a:t>和</a:t>
              </a:r>
              <a:r>
                <a:rPr kumimoji="0" lang="en-US" altLang="zh-CN" sz="1000" kern="1200" cap="none" spc="0" normalizeH="0" baseline="0" noProof="0" dirty="0">
                  <a:latin typeface="+mn-ea"/>
                  <a:ea typeface="+mn-ea"/>
                  <a:cs typeface="+mn-cs"/>
                </a:rPr>
                <a:t>B</a:t>
              </a:r>
              <a:r>
                <a:rPr kumimoji="0" lang="zh-CN" altLang="en-US" sz="1000" kern="1200" cap="none" spc="0" normalizeH="0" baseline="0" noProof="0" dirty="0">
                  <a:latin typeface="+mn-ea"/>
                  <a:ea typeface="+mn-ea"/>
                  <a:cs typeface="+mn-cs"/>
                </a:rPr>
                <a:t>之间传输的来回时间必须控制在一定范围之内。</a:t>
              </a:r>
              <a:r>
                <a:rPr kumimoji="0" lang="en-US" altLang="zh-CN" sz="1000" kern="1200" cap="none" spc="0" normalizeH="0" baseline="0" noProof="0" dirty="0">
                  <a:latin typeface="+mn-ea"/>
                  <a:ea typeface="+mn-ea"/>
                  <a:cs typeface="+mn-cs"/>
                </a:rPr>
                <a:t>IEEE</a:t>
              </a:r>
              <a:r>
                <a:rPr kumimoji="0" lang="zh-CN" altLang="en-US" sz="1000" kern="1200" cap="none" spc="0" normalizeH="0" baseline="0" noProof="0" dirty="0">
                  <a:latin typeface="+mn-ea"/>
                  <a:ea typeface="+mn-ea"/>
                  <a:cs typeface="+mn-cs"/>
                </a:rPr>
                <a:t>定义了这个标准，一个碰撞域内，最远的两台机器之间的</a:t>
              </a:r>
              <a:r>
                <a:rPr kumimoji="0" lang="en-US" altLang="zh-CN" sz="1000" kern="1200" cap="none" spc="0" normalizeH="0" baseline="0" noProof="0" dirty="0">
                  <a:latin typeface="+mn-ea"/>
                  <a:ea typeface="+mn-ea"/>
                  <a:cs typeface="+mn-cs"/>
                </a:rPr>
                <a:t>round-trip time </a:t>
              </a:r>
              <a:r>
                <a:rPr kumimoji="0" lang="zh-CN" altLang="en-US" sz="1000" kern="1200" cap="none" spc="0" normalizeH="0" baseline="0" noProof="0" dirty="0">
                  <a:latin typeface="+mn-ea"/>
                  <a:ea typeface="+mn-ea"/>
                  <a:cs typeface="+mn-cs"/>
                </a:rPr>
                <a:t>要小于</a:t>
              </a:r>
              <a:r>
                <a:rPr kumimoji="0" lang="en-US" altLang="zh-CN" sz="1000" kern="1200" cap="none" spc="0" normalizeH="0" baseline="0" noProof="0" dirty="0">
                  <a:latin typeface="+mn-ea"/>
                  <a:ea typeface="+mn-ea"/>
                  <a:cs typeface="+mn-cs"/>
                </a:rPr>
                <a:t>512bit time.(</a:t>
              </a:r>
              <a:r>
                <a:rPr kumimoji="0" lang="zh-CN" altLang="en-US" sz="1000" kern="1200" cap="none" spc="0" normalizeH="0" baseline="0" noProof="0" dirty="0">
                  <a:latin typeface="+mn-ea"/>
                  <a:ea typeface="+mn-ea"/>
                  <a:cs typeface="+mn-cs"/>
                </a:rPr>
                <a:t>来回时间小于</a:t>
              </a:r>
              <a:r>
                <a:rPr kumimoji="0" lang="en-US" altLang="zh-CN" sz="1000" kern="1200" cap="none" spc="0" normalizeH="0" baseline="0" noProof="0" dirty="0">
                  <a:latin typeface="+mn-ea"/>
                  <a:ea typeface="+mn-ea"/>
                  <a:cs typeface="+mn-cs"/>
                </a:rPr>
                <a:t>512</a:t>
              </a:r>
              <a:r>
                <a:rPr kumimoji="0" lang="zh-CN" altLang="en-US" sz="1000" kern="1200" cap="none" spc="0" normalizeH="0" baseline="0" noProof="0" dirty="0">
                  <a:latin typeface="+mn-ea"/>
                  <a:ea typeface="+mn-ea"/>
                  <a:cs typeface="+mn-cs"/>
                </a:rPr>
                <a:t>位时，所谓位时就是传输一个比特需要的时间）。这也是我们常说的一个碰撞域的直径。</a:t>
              </a:r>
              <a:endParaRPr kumimoji="0" lang="en-US" sz="1000" kern="1200" cap="none" spc="0" normalizeH="0" baseline="0" noProof="1">
                <a:solidFill>
                  <a:srgbClr val="000000"/>
                </a:solidFill>
                <a:latin typeface="+mn-ea"/>
                <a:ea typeface="+mn-ea"/>
                <a:cs typeface="Arial" panose="020B0604020202020204" pitchFamily="34" charset="0"/>
              </a:endParaRPr>
            </a:p>
          </p:txBody>
        </p:sp>
        <p:sp>
          <p:nvSpPr>
            <p:cNvPr id="19465" name="Text Box 52"/>
            <p:cNvSpPr txBox="1">
              <a:spLocks noChangeArrowheads="1"/>
            </p:cNvSpPr>
            <p:nvPr/>
          </p:nvSpPr>
          <p:spPr bwMode="gray">
            <a:xfrm>
              <a:off x="4884738" y="2206625"/>
              <a:ext cx="3351212" cy="2228850"/>
            </a:xfrm>
            <a:prstGeom prst="rect">
              <a:avLst/>
            </a:prstGeom>
            <a:noFill/>
            <a:ln w="9525">
              <a:noFill/>
              <a:miter lim="800000"/>
            </a:ln>
          </p:spPr>
          <p:txBody>
            <a:bodyPr>
              <a:spAutoFit/>
            </a:bodyPr>
            <a:lstStyle/>
            <a:p>
              <a:pPr marR="0" defTabSz="802005" eaLnBrk="1" hangingPunct="1">
                <a:spcBef>
                  <a:spcPct val="20000"/>
                </a:spcBef>
                <a:buClrTx/>
                <a:buSzTx/>
                <a:buFontTx/>
                <a:buNone/>
                <a:defRPr/>
              </a:pPr>
              <a:r>
                <a:rPr kumimoji="0" lang="zh-CN" altLang="en-US" sz="1400" b="1" kern="1200" cap="none" spc="0" normalizeH="0" baseline="0" noProof="1">
                  <a:solidFill>
                    <a:srgbClr val="000000"/>
                  </a:solidFill>
                  <a:latin typeface="+mn-ea"/>
                  <a:ea typeface="+mn-ea"/>
                  <a:cs typeface="Arial" panose="020B0604020202020204" pitchFamily="34" charset="0"/>
                </a:rPr>
                <a:t>最大帧</a:t>
              </a:r>
              <a:endParaRPr kumimoji="0" lang="en-US" sz="1400" b="1"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 typeface="Arial" panose="020B0604020202020204" pitchFamily="34" charset="0"/>
                <a:buChar char="•"/>
                <a:defRPr/>
              </a:pPr>
              <a:r>
                <a:rPr kumimoji="0" lang="en-US" altLang="zh-CN" sz="1100" kern="1200" cap="none" spc="0" normalizeH="0" baseline="0" noProof="1">
                  <a:solidFill>
                    <a:srgbClr val="000000"/>
                  </a:solidFill>
                  <a:latin typeface="Arial" panose="020B0604020202020204" pitchFamily="34" charset="0"/>
                  <a:ea typeface="+mn-ea"/>
                  <a:cs typeface="Arial" panose="020B0604020202020204" pitchFamily="34" charset="0"/>
                </a:rPr>
                <a:t>DMAC(6)+SMAC(6)+Type(2)+Data(1500)+FCS(4)  </a:t>
              </a:r>
            </a:p>
            <a:p>
              <a:pPr marR="0" defTabSz="802005" eaLnBrk="1" hangingPunct="1">
                <a:spcBef>
                  <a:spcPct val="20000"/>
                </a:spcBef>
                <a:buClrTx/>
                <a:buSzTx/>
                <a:buFontTx/>
                <a:buNone/>
                <a:defRPr/>
              </a:pPr>
              <a:r>
                <a:rPr kumimoji="0" lang="en-US" altLang="zh-CN" sz="1100" kern="1200" cap="none" spc="0" normalizeH="0" baseline="0" noProof="1">
                  <a:solidFill>
                    <a:srgbClr val="000000"/>
                  </a:solidFill>
                  <a:latin typeface="Arial" panose="020B0604020202020204" pitchFamily="34" charset="0"/>
                  <a:ea typeface="+mn-ea"/>
                  <a:cs typeface="Arial" panose="020B0604020202020204" pitchFamily="34" charset="0"/>
                </a:rPr>
                <a:t>   = 1518 bytes</a:t>
              </a:r>
            </a:p>
            <a:p>
              <a:pPr marR="0" defTabSz="802005" eaLnBrk="1" hangingPunct="1">
                <a:spcBef>
                  <a:spcPct val="20000"/>
                </a:spcBef>
                <a:buClrTx/>
                <a:buSzTx/>
                <a:buFont typeface="Arial" panose="020B0604020202020204" pitchFamily="34" charset="0"/>
                <a:buChar char="•"/>
                <a:defRPr/>
              </a:pPr>
              <a:endParaRPr kumimoji="0" lang="en-US" sz="1400" kern="1200" cap="none" spc="0" normalizeH="0" baseline="0" noProof="1">
                <a:solidFill>
                  <a:srgbClr val="000000"/>
                </a:solidFill>
                <a:latin typeface="+mn-ea"/>
                <a:ea typeface="+mn-ea"/>
                <a:cs typeface="Arial" panose="020B0604020202020204" pitchFamily="34" charset="0"/>
              </a:endParaRPr>
            </a:p>
            <a:p>
              <a:pPr marR="0" defTabSz="802005" eaLnBrk="1" hangingPunct="1">
                <a:spcBef>
                  <a:spcPct val="20000"/>
                </a:spcBef>
                <a:buClrTx/>
                <a:buSzTx/>
                <a:buFontTx/>
                <a:buNone/>
                <a:defRPr/>
              </a:pPr>
              <a:r>
                <a:rPr kumimoji="0" lang="zh-CN" altLang="en-US" sz="1200" b="1"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为什么最大帧是</a:t>
              </a:r>
              <a:r>
                <a:rPr kumimoji="0" lang="en-US" altLang="zh-CN" sz="1200" b="1"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1518</a:t>
              </a:r>
              <a:r>
                <a:rPr kumimoji="0" lang="zh-CN" altLang="en-US" sz="1200" b="1"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字节？</a:t>
              </a:r>
              <a:endParaRPr kumimoji="0" lang="en-US" altLang="zh-CN" sz="1200" b="1"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endParaRPr>
            </a:p>
            <a:p>
              <a:pPr marR="0" defTabSz="802005" eaLnBrk="1" hangingPunct="1">
                <a:spcBef>
                  <a:spcPct val="20000"/>
                </a:spcBef>
                <a:buClrTx/>
                <a:buSzTx/>
                <a:buFontTx/>
                <a:buNone/>
                <a:defRPr/>
              </a:pPr>
              <a:r>
                <a:rPr kumimoji="0" lang="zh-CN" altLang="en-US" sz="12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这个是链路层的</a:t>
              </a:r>
              <a:r>
                <a:rPr kumimoji="0" lang="en-US" altLang="zh-CN" sz="12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MTU</a:t>
              </a:r>
              <a:r>
                <a:rPr kumimoji="0" lang="zh-CN" altLang="en-US" sz="12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决定的，早期由于设备缓存及</a:t>
              </a:r>
              <a:r>
                <a:rPr kumimoji="0" lang="en-US" altLang="zh-CN" sz="12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CPU</a:t>
              </a:r>
              <a:r>
                <a:rPr kumimoji="0" lang="zh-CN" altLang="en-US" sz="12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处理能力的限制，无法处理巨型帧，所以规定</a:t>
              </a:r>
              <a:r>
                <a:rPr kumimoji="0" lang="en-US" altLang="zh-CN" sz="12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IP MTU</a:t>
              </a:r>
              <a:r>
                <a:rPr kumimoji="0" lang="zh-CN" altLang="en-US" sz="12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为</a:t>
              </a:r>
              <a:r>
                <a:rPr kumimoji="0" lang="en-US" altLang="zh-CN" sz="12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1500. </a:t>
              </a:r>
              <a:r>
                <a:rPr kumimoji="0" lang="zh-CN" altLang="en-US" sz="12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其实目前的交换机等都可以传送巨型帧。（</a:t>
              </a:r>
              <a:r>
                <a:rPr kumimoji="0" lang="en-US" altLang="zh-CN" sz="12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rPr>
                <a:t>9K)</a:t>
              </a:r>
            </a:p>
            <a:p>
              <a:pPr marR="0" defTabSz="802005" eaLnBrk="1" hangingPunct="1">
                <a:spcBef>
                  <a:spcPct val="20000"/>
                </a:spcBef>
                <a:buClrTx/>
                <a:buSzTx/>
                <a:buFontTx/>
                <a:buNone/>
                <a:defRPr/>
              </a:pPr>
              <a:endParaRPr kumimoji="0" lang="en-US" sz="1400" kern="1200" cap="none" spc="0" normalizeH="0" baseline="0" noProof="1">
                <a:solidFill>
                  <a:srgbClr val="000000"/>
                </a:solidFill>
                <a:latin typeface="Calibri" panose="020F0502020204030204" pitchFamily="34" charset="0"/>
                <a:ea typeface="宋体" panose="02010600030101010101" pitchFamily="2" charset="-122"/>
                <a:cs typeface="Arial" panose="020B0604020202020204" pitchFamily="34" charset="0"/>
              </a:endParaRPr>
            </a:p>
          </p:txBody>
        </p:sp>
        <p:sp>
          <p:nvSpPr>
            <p:cNvPr id="17" name="Rectangle 6"/>
            <p:cNvSpPr>
              <a:spLocks noChangeArrowheads="1"/>
            </p:cNvSpPr>
            <p:nvPr/>
          </p:nvSpPr>
          <p:spPr bwMode="auto">
            <a:xfrm>
              <a:off x="3040016" y="1114425"/>
              <a:ext cx="3084559" cy="320143"/>
            </a:xfrm>
            <a:prstGeom prst="rect">
              <a:avLst/>
            </a:prstGeom>
            <a:gradFill>
              <a:gsLst>
                <a:gs pos="9000">
                  <a:schemeClr val="bg1"/>
                </a:gs>
                <a:gs pos="100000">
                  <a:schemeClr val="bg1">
                    <a:lumMod val="95000"/>
                  </a:schemeClr>
                </a:gs>
              </a:gsLst>
              <a:lin ang="5400000" scaled="1"/>
            </a:gradFill>
            <a:ln w="9525" algn="ctr">
              <a:noFill/>
              <a:miter lim="800000"/>
            </a:ln>
            <a:effectLst/>
            <a:scene3d>
              <a:camera prst="orthographicFront"/>
              <a:lightRig rig="balanced" dir="t"/>
            </a:scene3d>
            <a:sp3d prstMaterial="metal"/>
          </p:spPr>
          <p:txBody>
            <a:bodyPr/>
            <a:lstStyle/>
            <a:p>
              <a:pPr marL="0" marR="0" lvl="0" indent="0" algn="l" defTabSz="802005" rtl="0" eaLnBrk="1" fontAlgn="auto" latinLnBrk="0" hangingPunct="1">
                <a:lnSpc>
                  <a:spcPct val="100000"/>
                </a:lnSpc>
                <a:spcBef>
                  <a:spcPct val="20000"/>
                </a:spcBef>
                <a:spcAft>
                  <a:spcPts val="0"/>
                </a:spcAft>
                <a:buClrTx/>
                <a:buSzTx/>
                <a:buFontTx/>
                <a:buNone/>
                <a:defRPr/>
              </a:pPr>
              <a:r>
                <a:rPr kumimoji="0" lang="zh-CN" altLang="en-US" sz="1600" b="1" i="0" u="none" strike="noStrike" kern="1200" cap="none" spc="0" normalizeH="0" baseline="0" noProof="1">
                  <a:ln>
                    <a:noFill/>
                  </a:ln>
                  <a:solidFill>
                    <a:schemeClr val="accent6">
                      <a:lumMod val="75000"/>
                    </a:schemeClr>
                  </a:solidFill>
                  <a:effectLst/>
                  <a:uLnTx/>
                  <a:uFillTx/>
                  <a:latin typeface="+mn-ea"/>
                  <a:ea typeface="+mn-ea"/>
                  <a:cs typeface="Arial" panose="020B0604020202020204" pitchFamily="34" charset="0"/>
                </a:rPr>
                <a:t>以太网帧长度</a:t>
              </a:r>
              <a:r>
                <a:rPr kumimoji="0" lang="en-US" altLang="zh-CN" sz="1600" b="1" i="0" u="none" strike="noStrike" kern="1200" cap="none" spc="0" normalizeH="0" baseline="0" noProof="1">
                  <a:ln>
                    <a:noFill/>
                  </a:ln>
                  <a:solidFill>
                    <a:schemeClr val="accent6">
                      <a:lumMod val="75000"/>
                    </a:schemeClr>
                  </a:solidFill>
                  <a:effectLst/>
                  <a:uLnTx/>
                  <a:uFillTx/>
                  <a:latin typeface="+mn-ea"/>
                  <a:ea typeface="+mn-ea"/>
                  <a:cs typeface="Arial" panose="020B0604020202020204" pitchFamily="34" charset="0"/>
                </a:rPr>
                <a:t>-</a:t>
              </a:r>
              <a:r>
                <a:rPr kumimoji="0" lang="zh-CN" altLang="en-US" sz="1600" b="1" i="0" u="none" strike="noStrike" kern="1200" cap="none" spc="0" normalizeH="0" baseline="0" noProof="1">
                  <a:ln>
                    <a:noFill/>
                  </a:ln>
                  <a:solidFill>
                    <a:schemeClr val="accent6">
                      <a:lumMod val="75000"/>
                    </a:schemeClr>
                  </a:solidFill>
                  <a:effectLst/>
                  <a:uLnTx/>
                  <a:uFillTx/>
                  <a:latin typeface="+mn-ea"/>
                  <a:ea typeface="+mn-ea"/>
                  <a:cs typeface="Arial" panose="020B0604020202020204" pitchFamily="34" charset="0"/>
                </a:rPr>
                <a:t>最小帧</a:t>
              </a:r>
              <a:r>
                <a:rPr kumimoji="0" lang="en-US" altLang="zh-CN" sz="1600" b="1" i="0" u="none" strike="noStrike" kern="1200" cap="none" spc="0" normalizeH="0" baseline="0" noProof="1">
                  <a:ln>
                    <a:noFill/>
                  </a:ln>
                  <a:solidFill>
                    <a:schemeClr val="accent6">
                      <a:lumMod val="75000"/>
                    </a:schemeClr>
                  </a:solidFill>
                  <a:effectLst/>
                  <a:uLnTx/>
                  <a:uFillTx/>
                  <a:latin typeface="+mn-ea"/>
                  <a:ea typeface="+mn-ea"/>
                  <a:cs typeface="Arial" panose="020B0604020202020204" pitchFamily="34" charset="0"/>
                </a:rPr>
                <a:t>&amp;</a:t>
              </a:r>
              <a:r>
                <a:rPr kumimoji="0" lang="zh-CN" altLang="en-US" sz="1600" b="1" i="0" u="none" strike="noStrike" kern="1200" cap="none" spc="0" normalizeH="0" baseline="0" noProof="1">
                  <a:ln>
                    <a:noFill/>
                  </a:ln>
                  <a:solidFill>
                    <a:schemeClr val="accent6">
                      <a:lumMod val="75000"/>
                    </a:schemeClr>
                  </a:solidFill>
                  <a:effectLst/>
                  <a:uLnTx/>
                  <a:uFillTx/>
                  <a:latin typeface="+mn-ea"/>
                  <a:ea typeface="+mn-ea"/>
                  <a:cs typeface="Arial" panose="020B0604020202020204" pitchFamily="34" charset="0"/>
                </a:rPr>
                <a:t>最大帧</a:t>
              </a:r>
              <a:endParaRPr kumimoji="0" sz="1600" b="1" i="0" u="none" strike="noStrike" kern="1200" cap="none" spc="0" normalizeH="0" baseline="0" noProof="1">
                <a:ln>
                  <a:noFill/>
                </a:ln>
                <a:solidFill>
                  <a:schemeClr val="accent6">
                    <a:lumMod val="75000"/>
                  </a:schemeClr>
                </a:solidFill>
                <a:effectLst/>
                <a:uLnTx/>
                <a:uFillTx/>
                <a:latin typeface="+mn-ea"/>
                <a:ea typeface="+mn-ea"/>
                <a:cs typeface="Arial" panose="020B0604020202020204" pitchFamily="34" charset="0"/>
              </a:endParaRPr>
            </a:p>
          </p:txBody>
        </p:sp>
      </p:grpSp>
      <p:sp>
        <p:nvSpPr>
          <p:cNvPr id="39939"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—7.</a:t>
            </a:r>
            <a:r>
              <a:rPr lang="zh-CN" altLang="en-US" dirty="0"/>
              <a:t>以太网帧结构</a:t>
            </a:r>
          </a:p>
        </p:txBody>
      </p:sp>
      <p:pic>
        <p:nvPicPr>
          <p:cNvPr id="39940"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0962" name="矩形 4"/>
          <p:cNvSpPr/>
          <p:nvPr/>
        </p:nvSpPr>
        <p:spPr>
          <a:xfrm>
            <a:off x="381000" y="762000"/>
            <a:ext cx="8458200" cy="55578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defTabSz="802005" eaLnBrk="1" hangingPunct="1">
              <a:buFontTx/>
              <a:buNone/>
            </a:pPr>
            <a:r>
              <a:rPr lang="en-US" altLang="en-US" sz="1800" b="1" dirty="0">
                <a:solidFill>
                  <a:srgbClr val="000000"/>
                </a:solidFill>
                <a:cs typeface="Arial" panose="020B0604020202020204" pitchFamily="34" charset="0"/>
              </a:rPr>
              <a:t>速率计算： </a:t>
            </a:r>
            <a:r>
              <a:rPr lang="en-US" altLang="zh-CN" sz="1800" b="1" dirty="0">
                <a:solidFill>
                  <a:srgbClr val="000000"/>
                </a:solidFill>
                <a:cs typeface="Arial" panose="020B0604020202020204" pitchFamily="34" charset="0"/>
              </a:rPr>
              <a:t>pps</a:t>
            </a:r>
            <a:r>
              <a:rPr lang="en-US" altLang="en-US" sz="1800" b="1" dirty="0">
                <a:solidFill>
                  <a:srgbClr val="000000"/>
                </a:solidFill>
                <a:cs typeface="Arial" panose="020B0604020202020204" pitchFamily="34" charset="0"/>
              </a:rPr>
              <a:t>与</a:t>
            </a:r>
            <a:r>
              <a:rPr lang="en-US" altLang="zh-CN" sz="1800" b="1" dirty="0">
                <a:solidFill>
                  <a:srgbClr val="000000"/>
                </a:solidFill>
                <a:cs typeface="Arial" panose="020B0604020202020204" pitchFamily="34" charset="0"/>
              </a:rPr>
              <a:t>bps</a:t>
            </a:r>
          </a:p>
          <a:p>
            <a:pPr marL="0" lvl="0" indent="0" defTabSz="802005" eaLnBrk="1" hangingPunct="1">
              <a:buFont typeface="Arial" panose="020B0604020202020204" pitchFamily="34" charset="0"/>
              <a:buChar char="•"/>
            </a:pPr>
            <a:endParaRPr lang="en-US" altLang="zh-CN" sz="1600" dirty="0">
              <a:solidFill>
                <a:srgbClr val="000000"/>
              </a:solidFill>
              <a:cs typeface="Arial" panose="020B0604020202020204" pitchFamily="34" charset="0"/>
            </a:endParaRPr>
          </a:p>
          <a:p>
            <a:pPr marL="0" lvl="0" indent="0" defTabSz="802005" eaLnBrk="1" hangingPunct="1">
              <a:buFont typeface="Arial" panose="020B0604020202020204" pitchFamily="34" charset="0"/>
              <a:buChar char="•"/>
            </a:pPr>
            <a:r>
              <a:rPr lang="en-US" altLang="zh-CN" sz="1600" dirty="0">
                <a:solidFill>
                  <a:srgbClr val="000000"/>
                </a:solidFill>
                <a:cs typeface="Arial" panose="020B0604020202020204" pitchFamily="34" charset="0"/>
              </a:rPr>
              <a:t>10M</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100M</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1000M</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10GE</a:t>
            </a:r>
            <a:r>
              <a:rPr lang="en-US" altLang="en-US" sz="1600" dirty="0">
                <a:solidFill>
                  <a:srgbClr val="000000"/>
                </a:solidFill>
                <a:cs typeface="Arial" panose="020B0604020202020204" pitchFamily="34" charset="0"/>
              </a:rPr>
              <a:t>，这些都是指物理介质每秒可以传送多少</a:t>
            </a:r>
            <a:r>
              <a:rPr lang="en-US" altLang="zh-CN" sz="1600" dirty="0">
                <a:solidFill>
                  <a:srgbClr val="000000"/>
                </a:solidFill>
                <a:cs typeface="Arial" panose="020B0604020202020204" pitchFamily="34" charset="0"/>
              </a:rPr>
              <a:t>bit</a:t>
            </a:r>
            <a:r>
              <a:rPr lang="en-US" altLang="en-US" sz="1600" dirty="0">
                <a:solidFill>
                  <a:srgbClr val="000000"/>
                </a:solidFill>
                <a:cs typeface="Arial" panose="020B0604020202020204" pitchFamily="34" charset="0"/>
              </a:rPr>
              <a:t>的数据，即</a:t>
            </a:r>
            <a:r>
              <a:rPr lang="en-US" altLang="zh-CN" sz="1600" dirty="0">
                <a:solidFill>
                  <a:srgbClr val="000000"/>
                </a:solidFill>
                <a:cs typeface="Arial" panose="020B0604020202020204" pitchFamily="34" charset="0"/>
              </a:rPr>
              <a:t>bps</a:t>
            </a:r>
            <a:r>
              <a:rPr lang="en-US" altLang="en-US" sz="1600" dirty="0">
                <a:solidFill>
                  <a:srgbClr val="000000"/>
                </a:solidFill>
                <a:cs typeface="Arial" panose="020B0604020202020204" pitchFamily="34" charset="0"/>
              </a:rPr>
              <a:t>。在我们实际中经常使用每秒传送实际数据帧的数目即</a:t>
            </a:r>
            <a:r>
              <a:rPr lang="en-US" altLang="zh-CN" sz="1600" dirty="0">
                <a:solidFill>
                  <a:srgbClr val="000000"/>
                </a:solidFill>
                <a:cs typeface="Arial" panose="020B0604020202020204" pitchFamily="34" charset="0"/>
              </a:rPr>
              <a:t>PPS</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packets per second</a:t>
            </a:r>
            <a:r>
              <a:rPr lang="en-US" altLang="en-US" sz="1600" dirty="0">
                <a:solidFill>
                  <a:srgbClr val="000000"/>
                </a:solidFill>
                <a:cs typeface="Arial" panose="020B0604020202020204" pitchFamily="34" charset="0"/>
              </a:rPr>
              <a:t>）来表示报文的速率。下面介绍对于以太网来说如何进行链路速率与</a:t>
            </a:r>
            <a:r>
              <a:rPr lang="en-US" altLang="zh-CN" sz="1600" dirty="0">
                <a:solidFill>
                  <a:srgbClr val="000000"/>
                </a:solidFill>
                <a:cs typeface="Arial" panose="020B0604020202020204" pitchFamily="34" charset="0"/>
              </a:rPr>
              <a:t>pps</a:t>
            </a:r>
            <a:r>
              <a:rPr lang="en-US" altLang="en-US" sz="1600" dirty="0">
                <a:solidFill>
                  <a:srgbClr val="000000"/>
                </a:solidFill>
                <a:cs typeface="Arial" panose="020B0604020202020204" pitchFamily="34" charset="0"/>
              </a:rPr>
              <a:t>之间的换算。</a:t>
            </a:r>
          </a:p>
          <a:p>
            <a:pPr marL="0" lvl="0" indent="0" defTabSz="802005" eaLnBrk="1" hangingPunct="1">
              <a:buFont typeface="Arial" panose="020B0604020202020204" pitchFamily="34" charset="0"/>
              <a:buChar char="•"/>
            </a:pPr>
            <a:endParaRPr lang="en-US" altLang="en-US" sz="1600" dirty="0">
              <a:solidFill>
                <a:srgbClr val="000000"/>
              </a:solidFill>
              <a:cs typeface="Arial" panose="020B0604020202020204" pitchFamily="34" charset="0"/>
            </a:endParaRPr>
          </a:p>
          <a:p>
            <a:pPr marL="0" lvl="0" indent="0" defTabSz="802005" eaLnBrk="1" hangingPunct="1">
              <a:buFont typeface="Arial" panose="020B0604020202020204" pitchFamily="34" charset="0"/>
              <a:buChar char="•"/>
            </a:pPr>
            <a:r>
              <a:rPr lang="en-US" altLang="en-US" sz="1600" dirty="0">
                <a:solidFill>
                  <a:srgbClr val="000000"/>
                </a:solidFill>
                <a:cs typeface="Arial" panose="020B0604020202020204" pitchFamily="34" charset="0"/>
              </a:rPr>
              <a:t>以太网传送数据时，每两个帧之间存在帧间隙</a:t>
            </a:r>
            <a:r>
              <a:rPr lang="en-US" altLang="zh-CN" sz="1600" dirty="0">
                <a:solidFill>
                  <a:srgbClr val="000000"/>
                </a:solidFill>
                <a:cs typeface="Arial" panose="020B0604020202020204" pitchFamily="34" charset="0"/>
              </a:rPr>
              <a:t>IFG</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Inter Frame Gap</a:t>
            </a:r>
            <a:r>
              <a:rPr lang="en-US" altLang="en-US" sz="1600" dirty="0">
                <a:solidFill>
                  <a:srgbClr val="000000"/>
                </a:solidFill>
                <a:cs typeface="Arial" panose="020B0604020202020204" pitchFamily="34" charset="0"/>
              </a:rPr>
              <a:t>），帧间隙的作用是使介质中的信号处于稳定状态，同时让帧接收者对接收的帧作必要的处理（如调整缓存取的指针、更新计数、发中断让主机对报文进行处理）。对于</a:t>
            </a:r>
            <a:r>
              <a:rPr lang="en-US" altLang="zh-CN" sz="1600" dirty="0">
                <a:solidFill>
                  <a:srgbClr val="000000"/>
                </a:solidFill>
                <a:cs typeface="Arial" panose="020B0604020202020204" pitchFamily="34" charset="0"/>
              </a:rPr>
              <a:t>Ethernet</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10M</a:t>
            </a:r>
            <a:r>
              <a:rPr lang="en-US" altLang="en-US" sz="1600" dirty="0">
                <a:solidFill>
                  <a:srgbClr val="000000"/>
                </a:solidFill>
                <a:cs typeface="Arial" panose="020B0604020202020204" pitchFamily="34" charset="0"/>
              </a:rPr>
              <a:t>）帧间隙时间为</a:t>
            </a:r>
            <a:r>
              <a:rPr lang="en-US" altLang="zh-CN" sz="1600" dirty="0">
                <a:solidFill>
                  <a:srgbClr val="000000"/>
                </a:solidFill>
                <a:cs typeface="Arial" panose="020B0604020202020204" pitchFamily="34" charset="0"/>
              </a:rPr>
              <a:t>9.6usec</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100M</a:t>
            </a:r>
            <a:r>
              <a:rPr lang="en-US" altLang="en-US" sz="1600" dirty="0">
                <a:solidFill>
                  <a:srgbClr val="000000"/>
                </a:solidFill>
                <a:cs typeface="Arial" panose="020B0604020202020204" pitchFamily="34" charset="0"/>
              </a:rPr>
              <a:t>快速以太网帧间隙为</a:t>
            </a:r>
            <a:r>
              <a:rPr lang="en-US" altLang="zh-CN" sz="1600" dirty="0">
                <a:solidFill>
                  <a:srgbClr val="000000"/>
                </a:solidFill>
                <a:cs typeface="Arial" panose="020B0604020202020204" pitchFamily="34" charset="0"/>
              </a:rPr>
              <a:t>0.96usec</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1000M</a:t>
            </a:r>
            <a:r>
              <a:rPr lang="en-US" altLang="en-US" sz="1600" dirty="0">
                <a:solidFill>
                  <a:srgbClr val="000000"/>
                </a:solidFill>
                <a:cs typeface="Arial" panose="020B0604020202020204" pitchFamily="34" charset="0"/>
              </a:rPr>
              <a:t>帧间隙为</a:t>
            </a:r>
            <a:r>
              <a:rPr lang="en-US" altLang="zh-CN" sz="1600" dirty="0">
                <a:solidFill>
                  <a:srgbClr val="000000"/>
                </a:solidFill>
                <a:cs typeface="Arial" panose="020B0604020202020204" pitchFamily="34" charset="0"/>
              </a:rPr>
              <a:t>0.096usec</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10GE</a:t>
            </a:r>
            <a:r>
              <a:rPr lang="en-US" altLang="en-US" sz="1600" dirty="0">
                <a:solidFill>
                  <a:srgbClr val="000000"/>
                </a:solidFill>
                <a:cs typeface="Arial" panose="020B0604020202020204" pitchFamily="34" charset="0"/>
              </a:rPr>
              <a:t>帧间隙为</a:t>
            </a:r>
            <a:r>
              <a:rPr lang="en-US" altLang="zh-CN" sz="1600" dirty="0">
                <a:solidFill>
                  <a:srgbClr val="000000"/>
                </a:solidFill>
                <a:cs typeface="Arial" panose="020B0604020202020204" pitchFamily="34" charset="0"/>
              </a:rPr>
              <a:t>0.0096usec</a:t>
            </a:r>
            <a:r>
              <a:rPr lang="en-US" altLang="en-US" sz="1600" dirty="0">
                <a:solidFill>
                  <a:srgbClr val="000000"/>
                </a:solidFill>
                <a:cs typeface="Arial" panose="020B0604020202020204" pitchFamily="34" charset="0"/>
              </a:rPr>
              <a:t>，这个时间正好相当于传送</a:t>
            </a:r>
            <a:r>
              <a:rPr lang="en-US" altLang="zh-CN" sz="1600" dirty="0">
                <a:solidFill>
                  <a:srgbClr val="000000"/>
                </a:solidFill>
                <a:cs typeface="Arial" panose="020B0604020202020204" pitchFamily="34" charset="0"/>
              </a:rPr>
              <a:t>96bit</a:t>
            </a:r>
            <a:r>
              <a:rPr lang="en-US" altLang="en-US" sz="1600" dirty="0">
                <a:solidFill>
                  <a:srgbClr val="000000"/>
                </a:solidFill>
                <a:cs typeface="Arial" panose="020B0604020202020204" pitchFamily="34" charset="0"/>
              </a:rPr>
              <a:t>数据的时间。</a:t>
            </a:r>
          </a:p>
          <a:p>
            <a:pPr marL="0" lvl="0" indent="0" defTabSz="802005" eaLnBrk="1" hangingPunct="1">
              <a:buFont typeface="Arial" panose="020B0604020202020204" pitchFamily="34" charset="0"/>
              <a:buChar char="•"/>
            </a:pPr>
            <a:endParaRPr lang="en-US" altLang="en-US" sz="1600" dirty="0">
              <a:solidFill>
                <a:srgbClr val="000000"/>
              </a:solidFill>
              <a:cs typeface="Arial" panose="020B0604020202020204" pitchFamily="34" charset="0"/>
            </a:endParaRPr>
          </a:p>
          <a:p>
            <a:pPr marL="0" lvl="0" indent="0" defTabSz="802005" eaLnBrk="1" hangingPunct="1">
              <a:buFont typeface="Arial" panose="020B0604020202020204" pitchFamily="34" charset="0"/>
              <a:buChar char="•"/>
            </a:pPr>
            <a:r>
              <a:rPr lang="en-US" altLang="en-US" sz="1600" dirty="0">
                <a:solidFill>
                  <a:srgbClr val="000000"/>
                </a:solidFill>
                <a:cs typeface="Arial" panose="020B0604020202020204" pitchFamily="34" charset="0"/>
              </a:rPr>
              <a:t>假设数据帧的长度为 </a:t>
            </a:r>
            <a:r>
              <a:rPr lang="en-US" altLang="zh-CN" sz="1600" dirty="0">
                <a:solidFill>
                  <a:srgbClr val="000000"/>
                </a:solidFill>
                <a:cs typeface="Arial" panose="020B0604020202020204" pitchFamily="34" charset="0"/>
              </a:rPr>
              <a:t>k bytes</a:t>
            </a:r>
            <a:r>
              <a:rPr lang="en-US" altLang="en-US" sz="1600" dirty="0">
                <a:solidFill>
                  <a:srgbClr val="000000"/>
                </a:solidFill>
                <a:cs typeface="Arial" panose="020B0604020202020204" pitchFamily="34" charset="0"/>
              </a:rPr>
              <a:t>（包括</a:t>
            </a:r>
            <a:r>
              <a:rPr lang="en-US" altLang="zh-CN" sz="1600" dirty="0">
                <a:solidFill>
                  <a:srgbClr val="000000"/>
                </a:solidFill>
                <a:cs typeface="Arial" panose="020B0604020202020204" pitchFamily="34" charset="0"/>
              </a:rPr>
              <a:t>FCS</a:t>
            </a:r>
            <a:r>
              <a:rPr lang="en-US" altLang="en-US" sz="1600" dirty="0">
                <a:solidFill>
                  <a:srgbClr val="000000"/>
                </a:solidFill>
                <a:cs typeface="Arial" panose="020B0604020202020204" pitchFamily="34" charset="0"/>
              </a:rPr>
              <a:t>），端口速率为</a:t>
            </a:r>
            <a:r>
              <a:rPr lang="en-US" altLang="zh-CN" sz="1600" dirty="0">
                <a:solidFill>
                  <a:srgbClr val="000000"/>
                </a:solidFill>
                <a:cs typeface="Arial" panose="020B0604020202020204" pitchFamily="34" charset="0"/>
              </a:rPr>
              <a:t>R</a:t>
            </a:r>
            <a:r>
              <a:rPr lang="en-US" altLang="en-US" sz="1600" dirty="0">
                <a:solidFill>
                  <a:srgbClr val="000000"/>
                </a:solidFill>
                <a:cs typeface="Arial" panose="020B0604020202020204" pitchFamily="34" charset="0"/>
              </a:rPr>
              <a:t>，转化后的</a:t>
            </a:r>
            <a:r>
              <a:rPr lang="en-US" altLang="zh-CN" sz="1600" dirty="0">
                <a:solidFill>
                  <a:srgbClr val="000000"/>
                </a:solidFill>
                <a:cs typeface="Arial" panose="020B0604020202020204" pitchFamily="34" charset="0"/>
              </a:rPr>
              <a:t>PPS</a:t>
            </a:r>
            <a:r>
              <a:rPr lang="en-US" altLang="en-US" sz="1600" dirty="0">
                <a:solidFill>
                  <a:srgbClr val="000000"/>
                </a:solidFill>
                <a:cs typeface="Arial" panose="020B0604020202020204" pitchFamily="34" charset="0"/>
              </a:rPr>
              <a:t>为</a:t>
            </a:r>
            <a:r>
              <a:rPr lang="en-US" altLang="zh-CN" sz="1600" dirty="0">
                <a:solidFill>
                  <a:srgbClr val="000000"/>
                </a:solidFill>
                <a:cs typeface="Arial" panose="020B0604020202020204" pitchFamily="34" charset="0"/>
              </a:rPr>
              <a:t>N</a:t>
            </a:r>
            <a:r>
              <a:rPr lang="en-US" altLang="en-US" sz="1600" dirty="0">
                <a:solidFill>
                  <a:srgbClr val="000000"/>
                </a:solidFill>
                <a:cs typeface="Arial" panose="020B0604020202020204" pitchFamily="34" charset="0"/>
              </a:rPr>
              <a:t>，那么：</a:t>
            </a:r>
          </a:p>
          <a:p>
            <a:pPr marL="0" lvl="0" indent="0" defTabSz="802005" eaLnBrk="1" hangingPunct="1">
              <a:buFont typeface="Arial" panose="020B0604020202020204" pitchFamily="34" charset="0"/>
              <a:buChar char="•"/>
            </a:pPr>
            <a:r>
              <a:rPr lang="en-US" altLang="zh-CN" sz="1600" b="1" dirty="0">
                <a:solidFill>
                  <a:srgbClr val="000000"/>
                </a:solidFill>
                <a:cs typeface="Arial" panose="020B0604020202020204" pitchFamily="34" charset="0"/>
              </a:rPr>
              <a:t>N</a:t>
            </a:r>
            <a:r>
              <a:rPr lang="en-US" altLang="en-US" sz="1600" b="1" dirty="0">
                <a:solidFill>
                  <a:srgbClr val="000000"/>
                </a:solidFill>
                <a:cs typeface="Arial" panose="020B0604020202020204" pitchFamily="34" charset="0"/>
              </a:rPr>
              <a:t>＝</a:t>
            </a:r>
            <a:r>
              <a:rPr lang="en-US" altLang="zh-CN" sz="1600" b="1" dirty="0">
                <a:solidFill>
                  <a:srgbClr val="000000"/>
                </a:solidFill>
                <a:cs typeface="Arial" panose="020B0604020202020204" pitchFamily="34" charset="0"/>
              </a:rPr>
              <a:t>R/(k×8</a:t>
            </a:r>
            <a:r>
              <a:rPr lang="en-US" altLang="en-US" sz="1600" b="1" dirty="0">
                <a:solidFill>
                  <a:srgbClr val="000000"/>
                </a:solidFill>
                <a:cs typeface="Arial" panose="020B0604020202020204" pitchFamily="34" charset="0"/>
              </a:rPr>
              <a:t>＋</a:t>
            </a:r>
            <a:r>
              <a:rPr lang="en-US" altLang="zh-CN" sz="1600" b="1" dirty="0">
                <a:solidFill>
                  <a:srgbClr val="000000"/>
                </a:solidFill>
                <a:cs typeface="Arial" panose="020B0604020202020204" pitchFamily="34" charset="0"/>
              </a:rPr>
              <a:t>8×8</a:t>
            </a:r>
            <a:r>
              <a:rPr lang="en-US" altLang="en-US" sz="1600" b="1" dirty="0">
                <a:solidFill>
                  <a:srgbClr val="000000"/>
                </a:solidFill>
                <a:cs typeface="Arial" panose="020B0604020202020204" pitchFamily="34" charset="0"/>
              </a:rPr>
              <a:t>＋</a:t>
            </a:r>
            <a:r>
              <a:rPr lang="en-US" altLang="zh-CN" sz="1600" b="1" dirty="0">
                <a:solidFill>
                  <a:srgbClr val="000000"/>
                </a:solidFill>
                <a:cs typeface="Arial" panose="020B0604020202020204" pitchFamily="34" charset="0"/>
              </a:rPr>
              <a:t>96)</a:t>
            </a:r>
          </a:p>
          <a:p>
            <a:pPr marL="0" lvl="0" indent="0" defTabSz="802005" eaLnBrk="1" hangingPunct="1">
              <a:buFontTx/>
              <a:buNone/>
            </a:pPr>
            <a:r>
              <a:rPr lang="en-US" altLang="en-US" sz="1600" dirty="0">
                <a:solidFill>
                  <a:srgbClr val="000000"/>
                </a:solidFill>
                <a:cs typeface="Arial" panose="020B0604020202020204" pitchFamily="34" charset="0"/>
              </a:rPr>
              <a:t>其中</a:t>
            </a:r>
            <a:r>
              <a:rPr lang="en-US" altLang="zh-CN" sz="1600" dirty="0">
                <a:solidFill>
                  <a:srgbClr val="000000"/>
                </a:solidFill>
                <a:cs typeface="Arial" panose="020B0604020202020204" pitchFamily="34" charset="0"/>
              </a:rPr>
              <a:t>k×8</a:t>
            </a:r>
            <a:r>
              <a:rPr lang="en-US" altLang="en-US" sz="1600" dirty="0">
                <a:solidFill>
                  <a:srgbClr val="000000"/>
                </a:solidFill>
                <a:cs typeface="Arial" panose="020B0604020202020204" pitchFamily="34" charset="0"/>
              </a:rPr>
              <a:t>表示实际数据帧的长度</a:t>
            </a:r>
            <a:r>
              <a:rPr lang="en-US" altLang="zh-CN" sz="1600" dirty="0">
                <a:solidFill>
                  <a:srgbClr val="000000"/>
                </a:solidFill>
                <a:cs typeface="Arial" panose="020B0604020202020204" pitchFamily="34" charset="0"/>
              </a:rPr>
              <a:t>(bits)</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8×8</a:t>
            </a:r>
            <a:r>
              <a:rPr lang="en-US" altLang="en-US" sz="1600" dirty="0">
                <a:solidFill>
                  <a:srgbClr val="000000"/>
                </a:solidFill>
                <a:cs typeface="Arial" panose="020B0604020202020204" pitchFamily="34" charset="0"/>
              </a:rPr>
              <a:t>表示前导码（</a:t>
            </a:r>
            <a:r>
              <a:rPr lang="en-US" altLang="zh-CN" sz="1600" dirty="0">
                <a:solidFill>
                  <a:srgbClr val="000000"/>
                </a:solidFill>
                <a:cs typeface="Arial" panose="020B0604020202020204" pitchFamily="34" charset="0"/>
              </a:rPr>
              <a:t>Preamble</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SFD</a:t>
            </a:r>
            <a:r>
              <a:rPr lang="en-US" altLang="en-US" sz="1600" dirty="0">
                <a:solidFill>
                  <a:srgbClr val="000000"/>
                </a:solidFill>
                <a:cs typeface="Arial" panose="020B0604020202020204" pitchFamily="34" charset="0"/>
              </a:rPr>
              <a:t>）的长度，</a:t>
            </a:r>
            <a:r>
              <a:rPr lang="en-US" altLang="zh-CN" sz="1600" dirty="0">
                <a:solidFill>
                  <a:srgbClr val="000000"/>
                </a:solidFill>
                <a:cs typeface="Arial" panose="020B0604020202020204" pitchFamily="34" charset="0"/>
              </a:rPr>
              <a:t>96bit</a:t>
            </a:r>
            <a:r>
              <a:rPr lang="en-US" altLang="en-US" sz="1600" dirty="0">
                <a:solidFill>
                  <a:srgbClr val="000000"/>
                </a:solidFill>
                <a:cs typeface="Arial" panose="020B0604020202020204" pitchFamily="34" charset="0"/>
              </a:rPr>
              <a:t>相当于帧间隙占用的</a:t>
            </a:r>
            <a:r>
              <a:rPr lang="en-US" altLang="zh-CN" sz="1600" dirty="0">
                <a:solidFill>
                  <a:srgbClr val="000000"/>
                </a:solidFill>
                <a:cs typeface="Arial" panose="020B0604020202020204" pitchFamily="34" charset="0"/>
              </a:rPr>
              <a:t>bits</a:t>
            </a:r>
            <a:r>
              <a:rPr lang="en-US" altLang="en-US" sz="1600" dirty="0">
                <a:solidFill>
                  <a:srgbClr val="000000"/>
                </a:solidFill>
                <a:cs typeface="Arial" panose="020B0604020202020204" pitchFamily="34" charset="0"/>
              </a:rPr>
              <a:t>。</a:t>
            </a:r>
          </a:p>
          <a:p>
            <a:pPr marL="0" lvl="0" indent="0" defTabSz="802005" eaLnBrk="1" hangingPunct="1">
              <a:buFontTx/>
              <a:buNone/>
            </a:pPr>
            <a:r>
              <a:rPr lang="en-US" altLang="en-US" sz="1600" dirty="0">
                <a:solidFill>
                  <a:srgbClr val="000000"/>
                </a:solidFill>
                <a:cs typeface="Arial" panose="020B0604020202020204" pitchFamily="34" charset="0"/>
              </a:rPr>
              <a:t>举个例子，假设端口速率为</a:t>
            </a:r>
            <a:r>
              <a:rPr lang="en-US" altLang="zh-CN" sz="1600" dirty="0">
                <a:solidFill>
                  <a:srgbClr val="000000"/>
                </a:solidFill>
                <a:cs typeface="Arial" panose="020B0604020202020204" pitchFamily="34" charset="0"/>
              </a:rPr>
              <a:t>100M</a:t>
            </a:r>
            <a:r>
              <a:rPr lang="en-US" altLang="en-US" sz="1600" dirty="0">
                <a:solidFill>
                  <a:srgbClr val="000000"/>
                </a:solidFill>
                <a:cs typeface="Arial" panose="020B0604020202020204" pitchFamily="34" charset="0"/>
              </a:rPr>
              <a:t>，发送数据帧的长度为</a:t>
            </a:r>
            <a:r>
              <a:rPr lang="en-US" altLang="zh-CN" sz="1600" dirty="0">
                <a:solidFill>
                  <a:srgbClr val="000000"/>
                </a:solidFill>
                <a:cs typeface="Arial" panose="020B0604020202020204" pitchFamily="34" charset="0"/>
              </a:rPr>
              <a:t>64</a:t>
            </a:r>
            <a:r>
              <a:rPr lang="en-US" altLang="en-US" sz="1600" dirty="0">
                <a:solidFill>
                  <a:srgbClr val="000000"/>
                </a:solidFill>
                <a:cs typeface="Arial" panose="020B0604020202020204" pitchFamily="34" charset="0"/>
              </a:rPr>
              <a:t>字节，那么线速发送报文换算成</a:t>
            </a:r>
            <a:r>
              <a:rPr lang="en-US" altLang="zh-CN" sz="1600" dirty="0">
                <a:solidFill>
                  <a:srgbClr val="000000"/>
                </a:solidFill>
                <a:cs typeface="Arial" panose="020B0604020202020204" pitchFamily="34" charset="0"/>
              </a:rPr>
              <a:t>pps</a:t>
            </a:r>
            <a:r>
              <a:rPr lang="en-US" altLang="en-US" sz="1600" dirty="0">
                <a:solidFill>
                  <a:srgbClr val="000000"/>
                </a:solidFill>
                <a:cs typeface="Arial" panose="020B0604020202020204" pitchFamily="34" charset="0"/>
              </a:rPr>
              <a:t>后，</a:t>
            </a:r>
          </a:p>
          <a:p>
            <a:pPr marL="0" lvl="0" indent="0" defTabSz="802005" eaLnBrk="1" hangingPunct="1">
              <a:buFont typeface="Arial" panose="020B0604020202020204" pitchFamily="34" charset="0"/>
              <a:buChar char="•"/>
            </a:pPr>
            <a:endParaRPr lang="en-US" altLang="en-US" sz="1600" dirty="0">
              <a:solidFill>
                <a:srgbClr val="000000"/>
              </a:solidFill>
              <a:cs typeface="Arial" panose="020B0604020202020204" pitchFamily="34" charset="0"/>
            </a:endParaRPr>
          </a:p>
          <a:p>
            <a:pPr marL="0" lvl="0" indent="0" defTabSz="802005" eaLnBrk="1" hangingPunct="1">
              <a:buFont typeface="Arial" panose="020B0604020202020204" pitchFamily="34" charset="0"/>
              <a:buChar char="•"/>
            </a:pPr>
            <a:r>
              <a:rPr lang="en-US" altLang="en-US" sz="1600" dirty="0">
                <a:solidFill>
                  <a:srgbClr val="000000"/>
                </a:solidFill>
                <a:cs typeface="Arial" panose="020B0604020202020204" pitchFamily="34" charset="0"/>
              </a:rPr>
              <a:t>    </a:t>
            </a:r>
            <a:r>
              <a:rPr lang="en-US" altLang="zh-CN" sz="1600" dirty="0">
                <a:solidFill>
                  <a:srgbClr val="000000"/>
                </a:solidFill>
                <a:cs typeface="Arial" panose="020B0604020202020204" pitchFamily="34" charset="0"/>
              </a:rPr>
              <a:t>N</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100 000 000/</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64×8</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8×8</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96</a:t>
            </a:r>
            <a:r>
              <a:rPr lang="en-US" altLang="en-US" sz="1600" dirty="0">
                <a:solidFill>
                  <a:srgbClr val="000000"/>
                </a:solidFill>
                <a:cs typeface="Arial" panose="020B0604020202020204" pitchFamily="34" charset="0"/>
              </a:rPr>
              <a:t>）≈</a:t>
            </a:r>
            <a:r>
              <a:rPr lang="en-US" altLang="zh-CN" sz="1600" dirty="0">
                <a:solidFill>
                  <a:srgbClr val="000000"/>
                </a:solidFill>
                <a:cs typeface="Arial" panose="020B0604020202020204" pitchFamily="34" charset="0"/>
              </a:rPr>
              <a:t>148810 pps    </a:t>
            </a:r>
            <a:endParaRPr lang="en-US" altLang="zh-CN" sz="1600" dirty="0">
              <a:solidFill>
                <a:srgbClr val="000000"/>
              </a:solidFill>
              <a:ea typeface="Arial" panose="020B0604020202020204" pitchFamily="34" charset="0"/>
            </a:endParaRPr>
          </a:p>
        </p:txBody>
      </p:sp>
      <p:sp>
        <p:nvSpPr>
          <p:cNvPr id="40963"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—8.</a:t>
            </a:r>
            <a:r>
              <a:rPr lang="zh-CN" altLang="en-US" dirty="0"/>
              <a:t>交换容量</a:t>
            </a:r>
            <a:r>
              <a:rPr lang="en-US" altLang="zh-CN" dirty="0"/>
              <a:t>/</a:t>
            </a:r>
            <a:r>
              <a:rPr lang="zh-CN" altLang="en-US" dirty="0"/>
              <a:t>包转发速率</a:t>
            </a:r>
          </a:p>
        </p:txBody>
      </p:sp>
      <p:pic>
        <p:nvPicPr>
          <p:cNvPr id="40964" name="Picture 5" descr="C:\Documents and Settings\Administrator\My Documents\Tencent Files\517623394\FileRecv\锐捷ppt元素修改11.01.18\小红条.png"/>
          <p:cNvPicPr>
            <a:picLocks noChangeAspect="1"/>
          </p:cNvPicPr>
          <p:nvPr/>
        </p:nvPicPr>
        <p:blipFill>
          <a:blip r:embed="rId2"/>
          <a:stretch>
            <a:fillRect/>
          </a:stretch>
        </p:blipFill>
        <p:spPr>
          <a:xfrm>
            <a:off x="381000" y="207963"/>
            <a:ext cx="125413" cy="401637"/>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986" name="日期占位符 3"/>
          <p:cNvSpPr txBox="1">
            <a:spLocks noGrp="1"/>
          </p:cNvSpPr>
          <p:nvPr>
            <p:ph type="dt" sz="half"/>
          </p:nvPr>
        </p:nvSpPr>
        <p:spPr>
          <a:xfrm>
            <a:off x="1600200" y="6400800"/>
            <a:ext cx="914400" cy="381000"/>
          </a:xfrm>
          <a:prstGeom prst="rect">
            <a:avLst/>
          </a:prstGeom>
          <a:noFill/>
          <a:ln w="9525">
            <a:noFill/>
          </a:ln>
        </p:spPr>
        <p:txBody>
          <a:bodyPr anchor="ctr" anchorCtr="0"/>
          <a:lstStyle/>
          <a:p>
            <a:pPr marL="0" indent="0">
              <a:spcBef>
                <a:spcPct val="0"/>
              </a:spcBef>
              <a:buFontTx/>
              <a:buNone/>
            </a:pPr>
            <a:r>
              <a:rPr lang="de-DE" altLang="zh-CN" sz="1000" b="1" dirty="0">
                <a:solidFill>
                  <a:srgbClr val="8B9398"/>
                </a:solidFill>
                <a:latin typeface="Arial" panose="020B0604020202020204" pitchFamily="34" charset="0"/>
                <a:ea typeface="宋体" panose="02010600030101010101" pitchFamily="2" charset="-122"/>
              </a:rPr>
              <a:t>Page </a:t>
            </a:r>
            <a:fld id="{9A0DB2DC-4C9A-4742-B13C-FB6460FD3503}" type="slidenum">
              <a:rPr lang="de-DE" altLang="zh-CN" sz="1000" b="1" dirty="0">
                <a:solidFill>
                  <a:srgbClr val="8B9398"/>
                </a:solidFill>
                <a:latin typeface="Arial" panose="020B0604020202020204" pitchFamily="34" charset="0"/>
                <a:ea typeface="宋体" panose="02010600030101010101" pitchFamily="2" charset="-122"/>
              </a:rPr>
              <a:t>34</a:t>
            </a:fld>
            <a:endParaRPr lang="de-DE" altLang="zh-CN" sz="1000" b="1" dirty="0">
              <a:solidFill>
                <a:srgbClr val="8B9398"/>
              </a:solidFill>
              <a:latin typeface="Arial" panose="020B0604020202020204" pitchFamily="34" charset="0"/>
              <a:ea typeface="宋体" panose="02010600030101010101" pitchFamily="2" charset="-122"/>
            </a:endParaRPr>
          </a:p>
        </p:txBody>
      </p:sp>
      <p:sp>
        <p:nvSpPr>
          <p:cNvPr id="41987" name="Text Box 25"/>
          <p:cNvSpPr txBox="1"/>
          <p:nvPr/>
        </p:nvSpPr>
        <p:spPr>
          <a:xfrm>
            <a:off x="684213" y="6092825"/>
            <a:ext cx="4408487" cy="304800"/>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180975" lvl="0" indent="-180975">
              <a:spcBef>
                <a:spcPct val="0"/>
              </a:spcBef>
              <a:spcAft>
                <a:spcPct val="15000"/>
              </a:spcAft>
              <a:buClr>
                <a:srgbClr val="999999"/>
              </a:buClr>
              <a:buFont typeface="Wingdings" panose="05000000000000000000" pitchFamily="2" charset="2"/>
              <a:buNone/>
            </a:pPr>
            <a:r>
              <a:rPr lang="zh-CN" altLang="en-US" sz="2000" dirty="0">
                <a:solidFill>
                  <a:srgbClr val="FF0000"/>
                </a:solidFill>
                <a:latin typeface="宋体" panose="02010600030101010101" pitchFamily="2" charset="-122"/>
                <a:ea typeface="宋体" panose="02010600030101010101" pitchFamily="2" charset="-122"/>
              </a:rPr>
              <a:t>注意：</a:t>
            </a:r>
            <a:r>
              <a:rPr lang="en-US" altLang="zh-CN" sz="2000" dirty="0">
                <a:solidFill>
                  <a:srgbClr val="FF0000"/>
                </a:solidFill>
                <a:latin typeface="宋体" panose="02010600030101010101" pitchFamily="2" charset="-122"/>
                <a:ea typeface="宋体" panose="02010600030101010101" pitchFamily="2" charset="-122"/>
              </a:rPr>
              <a:t>HUB</a:t>
            </a:r>
            <a:r>
              <a:rPr lang="zh-CN" altLang="en-US" sz="2000" dirty="0">
                <a:solidFill>
                  <a:srgbClr val="FF0000"/>
                </a:solidFill>
                <a:latin typeface="宋体" panose="02010600030101010101" pitchFamily="2" charset="-122"/>
                <a:ea typeface="宋体" panose="02010600030101010101" pitchFamily="2" charset="-122"/>
              </a:rPr>
              <a:t>仅仅是物理上的连接设备。</a:t>
            </a:r>
          </a:p>
        </p:txBody>
      </p:sp>
      <p:grpSp>
        <p:nvGrpSpPr>
          <p:cNvPr id="41988" name="Group 36"/>
          <p:cNvGrpSpPr/>
          <p:nvPr/>
        </p:nvGrpSpPr>
        <p:grpSpPr>
          <a:xfrm>
            <a:off x="900113" y="1700213"/>
            <a:ext cx="7402512" cy="4019550"/>
            <a:chOff x="567" y="1071"/>
            <a:chExt cx="4663" cy="2532"/>
          </a:xfrm>
        </p:grpSpPr>
        <p:grpSp>
          <p:nvGrpSpPr>
            <p:cNvPr id="41992" name="Group 26"/>
            <p:cNvGrpSpPr/>
            <p:nvPr/>
          </p:nvGrpSpPr>
          <p:grpSpPr>
            <a:xfrm>
              <a:off x="567" y="1071"/>
              <a:ext cx="887" cy="2504"/>
              <a:chOff x="576" y="1198"/>
              <a:chExt cx="887" cy="2504"/>
            </a:xfrm>
          </p:grpSpPr>
          <p:sp>
            <p:nvSpPr>
              <p:cNvPr id="42007" name="Rectangle 5"/>
              <p:cNvSpPr/>
              <p:nvPr/>
            </p:nvSpPr>
            <p:spPr>
              <a:xfrm>
                <a:off x="576" y="1198"/>
                <a:ext cx="884"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应用层</a:t>
                </a:r>
              </a:p>
            </p:txBody>
          </p:sp>
          <p:sp>
            <p:nvSpPr>
              <p:cNvPr id="42008" name="Rectangle 6"/>
              <p:cNvSpPr/>
              <p:nvPr/>
            </p:nvSpPr>
            <p:spPr>
              <a:xfrm>
                <a:off x="576" y="1560"/>
                <a:ext cx="884"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表示层</a:t>
                </a:r>
              </a:p>
            </p:txBody>
          </p:sp>
          <p:sp>
            <p:nvSpPr>
              <p:cNvPr id="42009" name="Rectangle 7"/>
              <p:cNvSpPr/>
              <p:nvPr/>
            </p:nvSpPr>
            <p:spPr>
              <a:xfrm>
                <a:off x="577" y="1923"/>
                <a:ext cx="885"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会话层</a:t>
                </a:r>
              </a:p>
            </p:txBody>
          </p:sp>
          <p:sp>
            <p:nvSpPr>
              <p:cNvPr id="42010" name="Rectangle 8"/>
              <p:cNvSpPr/>
              <p:nvPr/>
            </p:nvSpPr>
            <p:spPr>
              <a:xfrm>
                <a:off x="577" y="2285"/>
                <a:ext cx="885" cy="35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传输层</a:t>
                </a:r>
              </a:p>
            </p:txBody>
          </p:sp>
          <p:sp>
            <p:nvSpPr>
              <p:cNvPr id="42011" name="Rectangle 9"/>
              <p:cNvSpPr/>
              <p:nvPr/>
            </p:nvSpPr>
            <p:spPr>
              <a:xfrm>
                <a:off x="577" y="2639"/>
                <a:ext cx="885" cy="35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网络层</a:t>
                </a:r>
              </a:p>
            </p:txBody>
          </p:sp>
          <p:sp>
            <p:nvSpPr>
              <p:cNvPr id="42012" name="Rectangle 10"/>
              <p:cNvSpPr/>
              <p:nvPr/>
            </p:nvSpPr>
            <p:spPr>
              <a:xfrm>
                <a:off x="577" y="2990"/>
                <a:ext cx="885" cy="35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链路层</a:t>
                </a:r>
              </a:p>
            </p:txBody>
          </p:sp>
          <p:sp>
            <p:nvSpPr>
              <p:cNvPr id="42013" name="Rectangle 11"/>
              <p:cNvSpPr/>
              <p:nvPr/>
            </p:nvSpPr>
            <p:spPr>
              <a:xfrm>
                <a:off x="577" y="3345"/>
                <a:ext cx="886" cy="35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物理层</a:t>
                </a:r>
              </a:p>
            </p:txBody>
          </p:sp>
        </p:grpSp>
        <p:sp>
          <p:nvSpPr>
            <p:cNvPr id="41993" name="Rectangle 20"/>
            <p:cNvSpPr/>
            <p:nvPr/>
          </p:nvSpPr>
          <p:spPr>
            <a:xfrm>
              <a:off x="3098" y="3232"/>
              <a:ext cx="759" cy="33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物理层</a:t>
              </a:r>
            </a:p>
          </p:txBody>
        </p:sp>
        <p:sp>
          <p:nvSpPr>
            <p:cNvPr id="41994" name="Rectangle 21"/>
            <p:cNvSpPr/>
            <p:nvPr/>
          </p:nvSpPr>
          <p:spPr>
            <a:xfrm>
              <a:off x="1951" y="3232"/>
              <a:ext cx="760" cy="33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物理层</a:t>
              </a:r>
            </a:p>
          </p:txBody>
        </p:sp>
        <p:sp>
          <p:nvSpPr>
            <p:cNvPr id="41995" name="Line 22"/>
            <p:cNvSpPr/>
            <p:nvPr/>
          </p:nvSpPr>
          <p:spPr>
            <a:xfrm>
              <a:off x="1474" y="3396"/>
              <a:ext cx="486" cy="0"/>
            </a:xfrm>
            <a:prstGeom prst="line">
              <a:avLst/>
            </a:prstGeom>
            <a:ln w="88900" cap="flat" cmpd="sng">
              <a:solidFill>
                <a:srgbClr val="000000"/>
              </a:solidFill>
              <a:prstDash val="solid"/>
              <a:headEnd type="none" w="med" len="med"/>
              <a:tailEnd type="triangle" w="sm" len="sm"/>
            </a:ln>
          </p:spPr>
        </p:sp>
        <p:sp>
          <p:nvSpPr>
            <p:cNvPr id="41996" name="Rectangle 23"/>
            <p:cNvSpPr/>
            <p:nvPr/>
          </p:nvSpPr>
          <p:spPr>
            <a:xfrm>
              <a:off x="1746" y="2599"/>
              <a:ext cx="2307" cy="1004"/>
            </a:xfrm>
            <a:prstGeom prst="rect">
              <a:avLst/>
            </a:prstGeom>
            <a:noFill/>
            <a:ln w="25400" cap="flat" cmpd="sng">
              <a:solidFill>
                <a:srgbClr val="000000"/>
              </a:solidFill>
              <a:prstDash val="sysDot"/>
              <a:miter/>
              <a:headEnd type="none" w="med" len="med"/>
              <a:tailEnd type="none" w="med" len="med"/>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41997" name="Text Box 24"/>
            <p:cNvSpPr txBox="1"/>
            <p:nvPr/>
          </p:nvSpPr>
          <p:spPr>
            <a:xfrm>
              <a:off x="2581" y="2235"/>
              <a:ext cx="578" cy="307"/>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dirty="0">
                  <a:solidFill>
                    <a:srgbClr val="000000"/>
                  </a:solidFill>
                  <a:latin typeface="Gill Sans"/>
                  <a:ea typeface="宋体" panose="02010600030101010101" pitchFamily="2" charset="-122"/>
                </a:rPr>
                <a:t>HUB</a:t>
              </a:r>
            </a:p>
          </p:txBody>
        </p:sp>
        <p:grpSp>
          <p:nvGrpSpPr>
            <p:cNvPr id="41998" name="Group 27"/>
            <p:cNvGrpSpPr/>
            <p:nvPr/>
          </p:nvGrpSpPr>
          <p:grpSpPr>
            <a:xfrm>
              <a:off x="4343" y="1072"/>
              <a:ext cx="887" cy="2504"/>
              <a:chOff x="576" y="1198"/>
              <a:chExt cx="887" cy="2504"/>
            </a:xfrm>
          </p:grpSpPr>
          <p:sp>
            <p:nvSpPr>
              <p:cNvPr id="42000" name="Rectangle 28"/>
              <p:cNvSpPr/>
              <p:nvPr/>
            </p:nvSpPr>
            <p:spPr>
              <a:xfrm>
                <a:off x="576" y="1198"/>
                <a:ext cx="884"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应用层</a:t>
                </a:r>
              </a:p>
            </p:txBody>
          </p:sp>
          <p:sp>
            <p:nvSpPr>
              <p:cNvPr id="42001" name="Rectangle 29"/>
              <p:cNvSpPr/>
              <p:nvPr/>
            </p:nvSpPr>
            <p:spPr>
              <a:xfrm>
                <a:off x="576" y="1560"/>
                <a:ext cx="884"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表示层</a:t>
                </a:r>
              </a:p>
            </p:txBody>
          </p:sp>
          <p:sp>
            <p:nvSpPr>
              <p:cNvPr id="42002" name="Rectangle 30"/>
              <p:cNvSpPr/>
              <p:nvPr/>
            </p:nvSpPr>
            <p:spPr>
              <a:xfrm>
                <a:off x="577" y="1923"/>
                <a:ext cx="885"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会话层</a:t>
                </a:r>
              </a:p>
            </p:txBody>
          </p:sp>
          <p:sp>
            <p:nvSpPr>
              <p:cNvPr id="42003" name="Rectangle 31"/>
              <p:cNvSpPr/>
              <p:nvPr/>
            </p:nvSpPr>
            <p:spPr>
              <a:xfrm>
                <a:off x="577" y="2285"/>
                <a:ext cx="885" cy="35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传输层</a:t>
                </a:r>
              </a:p>
            </p:txBody>
          </p:sp>
          <p:sp>
            <p:nvSpPr>
              <p:cNvPr id="42004" name="Rectangle 32"/>
              <p:cNvSpPr/>
              <p:nvPr/>
            </p:nvSpPr>
            <p:spPr>
              <a:xfrm>
                <a:off x="577" y="2639"/>
                <a:ext cx="885" cy="35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网络层</a:t>
                </a:r>
              </a:p>
            </p:txBody>
          </p:sp>
          <p:sp>
            <p:nvSpPr>
              <p:cNvPr id="42005" name="Rectangle 33"/>
              <p:cNvSpPr/>
              <p:nvPr/>
            </p:nvSpPr>
            <p:spPr>
              <a:xfrm>
                <a:off x="577" y="2990"/>
                <a:ext cx="885" cy="35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链路层</a:t>
                </a:r>
              </a:p>
            </p:txBody>
          </p:sp>
          <p:sp>
            <p:nvSpPr>
              <p:cNvPr id="42006" name="Rectangle 34"/>
              <p:cNvSpPr/>
              <p:nvPr/>
            </p:nvSpPr>
            <p:spPr>
              <a:xfrm>
                <a:off x="577" y="3345"/>
                <a:ext cx="886" cy="35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物理层</a:t>
                </a:r>
              </a:p>
            </p:txBody>
          </p:sp>
        </p:grpSp>
        <p:sp>
          <p:nvSpPr>
            <p:cNvPr id="41999" name="Line 35"/>
            <p:cNvSpPr/>
            <p:nvPr/>
          </p:nvSpPr>
          <p:spPr>
            <a:xfrm>
              <a:off x="3869" y="3396"/>
              <a:ext cx="486" cy="0"/>
            </a:xfrm>
            <a:prstGeom prst="line">
              <a:avLst/>
            </a:prstGeom>
            <a:ln w="88900" cap="flat" cmpd="sng">
              <a:solidFill>
                <a:srgbClr val="000000"/>
              </a:solidFill>
              <a:prstDash val="solid"/>
              <a:headEnd type="none" w="med" len="med"/>
              <a:tailEnd type="triangle" w="sm" len="sm"/>
            </a:ln>
          </p:spPr>
        </p:sp>
      </p:grpSp>
      <p:sp>
        <p:nvSpPr>
          <p:cNvPr id="41989" name="内容占位符 2"/>
          <p:cNvSpPr>
            <a:spLocks noGrp="1"/>
          </p:cNvSpPr>
          <p:nvPr>
            <p:ph idx="1"/>
          </p:nvPr>
        </p:nvSpPr>
        <p:spPr>
          <a:xfrm>
            <a:off x="762000" y="1058863"/>
            <a:ext cx="7874000" cy="5030787"/>
          </a:xfrm>
        </p:spPr>
        <p:txBody>
          <a:bodyPr vert="horz" wrap="square" lIns="91440" tIns="45720" rIns="91440" bIns="45720" anchor="t" anchorCtr="0"/>
          <a:lstStyle/>
          <a:p>
            <a:r>
              <a:rPr lang="zh-CN" altLang="en-US" sz="2000" dirty="0"/>
              <a:t>集线器</a:t>
            </a:r>
            <a:r>
              <a:rPr lang="en-US" altLang="zh-CN" sz="2000" dirty="0"/>
              <a:t>HUB</a:t>
            </a:r>
            <a:endParaRPr lang="zh-CN" altLang="en-US" sz="2000" dirty="0"/>
          </a:p>
        </p:txBody>
      </p:sp>
      <p:sp>
        <p:nvSpPr>
          <p:cNvPr id="41990"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—9.</a:t>
            </a:r>
            <a:r>
              <a:rPr lang="zh-CN" altLang="en-US" dirty="0"/>
              <a:t>以太网设备</a:t>
            </a:r>
            <a:r>
              <a:rPr lang="en-US" altLang="zh-CN" dirty="0"/>
              <a:t>(HUB/BRIDGE/SWITCH)</a:t>
            </a:r>
            <a:endParaRPr lang="zh-CN" altLang="en-US" dirty="0"/>
          </a:p>
        </p:txBody>
      </p:sp>
      <p:pic>
        <p:nvPicPr>
          <p:cNvPr id="41991"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3010" name="日期占位符 3"/>
          <p:cNvSpPr txBox="1">
            <a:spLocks noGrp="1"/>
          </p:cNvSpPr>
          <p:nvPr>
            <p:ph type="dt" sz="half"/>
          </p:nvPr>
        </p:nvSpPr>
        <p:spPr>
          <a:xfrm>
            <a:off x="1600200" y="6400800"/>
            <a:ext cx="914400" cy="381000"/>
          </a:xfrm>
          <a:prstGeom prst="rect">
            <a:avLst/>
          </a:prstGeom>
          <a:noFill/>
          <a:ln w="9525">
            <a:noFill/>
          </a:ln>
        </p:spPr>
        <p:txBody>
          <a:bodyPr anchor="ctr" anchorCtr="0"/>
          <a:lstStyle/>
          <a:p>
            <a:pPr marL="0" indent="0">
              <a:spcBef>
                <a:spcPct val="0"/>
              </a:spcBef>
              <a:buFontTx/>
              <a:buNone/>
            </a:pPr>
            <a:r>
              <a:rPr lang="de-DE" altLang="zh-CN" sz="1000" b="1" dirty="0">
                <a:solidFill>
                  <a:srgbClr val="8B9398"/>
                </a:solidFill>
                <a:latin typeface="Arial" panose="020B0604020202020204" pitchFamily="34" charset="0"/>
                <a:ea typeface="宋体" panose="02010600030101010101" pitchFamily="2" charset="-122"/>
              </a:rPr>
              <a:t>Page </a:t>
            </a:r>
            <a:fld id="{9A0DB2DC-4C9A-4742-B13C-FB6460FD3503}" type="slidenum">
              <a:rPr lang="de-DE" altLang="zh-CN" sz="1000" b="1" dirty="0">
                <a:solidFill>
                  <a:srgbClr val="8B9398"/>
                </a:solidFill>
                <a:latin typeface="Arial" panose="020B0604020202020204" pitchFamily="34" charset="0"/>
                <a:ea typeface="宋体" panose="02010600030101010101" pitchFamily="2" charset="-122"/>
              </a:rPr>
              <a:t>35</a:t>
            </a:fld>
            <a:endParaRPr lang="de-DE" altLang="zh-CN" sz="1000" b="1" dirty="0">
              <a:solidFill>
                <a:srgbClr val="8B9398"/>
              </a:solidFill>
              <a:latin typeface="Arial" panose="020B0604020202020204" pitchFamily="34" charset="0"/>
              <a:ea typeface="宋体" panose="02010600030101010101" pitchFamily="2" charset="-122"/>
            </a:endParaRPr>
          </a:p>
        </p:txBody>
      </p:sp>
      <p:sp>
        <p:nvSpPr>
          <p:cNvPr id="43011" name="Rectangle 2"/>
          <p:cNvSpPr>
            <a:spLocks noGrp="1"/>
          </p:cNvSpPr>
          <p:nvPr>
            <p:ph type="title"/>
          </p:nvPr>
        </p:nvSpPr>
        <p:spPr>
          <a:xfrm>
            <a:off x="652463" y="1035050"/>
            <a:ext cx="6850062" cy="488950"/>
          </a:xfrm>
        </p:spPr>
        <p:txBody>
          <a:bodyPr vert="horz" wrap="square" lIns="91364" tIns="45680" rIns="91364" bIns="45680" anchor="t" anchorCtr="0"/>
          <a:lstStyle/>
          <a:p>
            <a:r>
              <a:rPr lang="zh-CN" altLang="en-US" dirty="0"/>
              <a:t>所有的</a:t>
            </a:r>
            <a:r>
              <a:rPr lang="en-US" altLang="zh-CN" dirty="0"/>
              <a:t>HUB</a:t>
            </a:r>
            <a:r>
              <a:rPr lang="zh-CN" altLang="en-US" dirty="0"/>
              <a:t>都是半双工的</a:t>
            </a:r>
          </a:p>
        </p:txBody>
      </p:sp>
      <p:sp>
        <p:nvSpPr>
          <p:cNvPr id="43012" name="Rectangle 3"/>
          <p:cNvSpPr>
            <a:spLocks noGrp="1"/>
          </p:cNvSpPr>
          <p:nvPr>
            <p:ph idx="1"/>
          </p:nvPr>
        </p:nvSpPr>
        <p:spPr>
          <a:xfrm>
            <a:off x="652463" y="1641475"/>
            <a:ext cx="6850062" cy="409575"/>
          </a:xfrm>
        </p:spPr>
        <p:txBody>
          <a:bodyPr vert="horz" wrap="square" lIns="91440" tIns="45720" rIns="91440" bIns="45720" anchor="t" anchorCtr="0"/>
          <a:lstStyle/>
          <a:p>
            <a:r>
              <a:rPr lang="en-US" altLang="zh-CN" sz="2400" dirty="0"/>
              <a:t>Hub</a:t>
            </a:r>
            <a:r>
              <a:rPr lang="zh-CN" altLang="en-US" sz="2400" dirty="0"/>
              <a:t>的工作原理</a:t>
            </a:r>
          </a:p>
        </p:txBody>
      </p:sp>
      <p:sp>
        <p:nvSpPr>
          <p:cNvPr id="43013" name="Freeform 14"/>
          <p:cNvSpPr/>
          <p:nvPr/>
        </p:nvSpPr>
        <p:spPr>
          <a:xfrm>
            <a:off x="1684338" y="1995488"/>
            <a:ext cx="5408612" cy="857250"/>
          </a:xfrm>
          <a:custGeom>
            <a:avLst/>
            <a:gdLst>
              <a:gd name="txL" fmla="*/ 0 w 3406"/>
              <a:gd name="txT" fmla="*/ 0 h 541"/>
              <a:gd name="txR" fmla="*/ 3406 w 3406"/>
              <a:gd name="txB" fmla="*/ 541 h 541"/>
            </a:gdLst>
            <a:ahLst/>
            <a:cxnLst>
              <a:cxn ang="0">
                <a:pos x="2147483647" y="2147483647"/>
              </a:cxn>
              <a:cxn ang="0">
                <a:pos x="0" y="2147483647"/>
              </a:cxn>
            </a:cxnLst>
            <a:rect l="txL" t="txT" r="txR" b="txB"/>
            <a:pathLst>
              <a:path w="3406" h="541">
                <a:moveTo>
                  <a:pt x="3406" y="535"/>
                </a:moveTo>
                <a:cubicBezTo>
                  <a:pt x="2340" y="0"/>
                  <a:pt x="1063" y="2"/>
                  <a:pt x="0" y="541"/>
                </a:cubicBezTo>
              </a:path>
            </a:pathLst>
          </a:custGeom>
          <a:noFill/>
          <a:ln w="88900" cap="flat" cmpd="sng">
            <a:solidFill>
              <a:srgbClr val="0099CC">
                <a:alpha val="100000"/>
              </a:srgbClr>
            </a:solidFill>
            <a:prstDash val="solid"/>
            <a:round/>
            <a:headEnd type="triangle" w="med" len="med"/>
            <a:tailEnd type="none" w="med" len="med"/>
          </a:ln>
        </p:spPr>
        <p:txBody>
          <a:bodyPr/>
          <a:lstStyle/>
          <a:p>
            <a:endParaRPr lang="zh-CN" altLang="en-US"/>
          </a:p>
        </p:txBody>
      </p:sp>
      <p:grpSp>
        <p:nvGrpSpPr>
          <p:cNvPr id="43014" name="Group 27"/>
          <p:cNvGrpSpPr/>
          <p:nvPr/>
        </p:nvGrpSpPr>
        <p:grpSpPr>
          <a:xfrm>
            <a:off x="971550" y="2162175"/>
            <a:ext cx="7242175" cy="2827338"/>
            <a:chOff x="612" y="1362"/>
            <a:chExt cx="4562" cy="1781"/>
          </a:xfrm>
        </p:grpSpPr>
        <p:sp>
          <p:nvSpPr>
            <p:cNvPr id="43017" name="Rectangle 5"/>
            <p:cNvSpPr/>
            <p:nvPr/>
          </p:nvSpPr>
          <p:spPr>
            <a:xfrm>
              <a:off x="741" y="1815"/>
              <a:ext cx="855" cy="22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2400" b="1" dirty="0">
                  <a:solidFill>
                    <a:schemeClr val="bg1"/>
                  </a:solidFill>
                  <a:latin typeface="Times New Roman" panose="02020603050405020304" pitchFamily="18" charset="0"/>
                  <a:ea typeface="宋体" panose="02010600030101010101" pitchFamily="2" charset="-122"/>
                </a:rPr>
                <a:t>1</a:t>
              </a:r>
            </a:p>
          </p:txBody>
        </p:sp>
        <p:sp>
          <p:nvSpPr>
            <p:cNvPr id="43018" name="Rectangle 6"/>
            <p:cNvSpPr/>
            <p:nvPr/>
          </p:nvSpPr>
          <p:spPr>
            <a:xfrm>
              <a:off x="1591" y="1815"/>
              <a:ext cx="856" cy="22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2400" b="1" dirty="0">
                  <a:solidFill>
                    <a:schemeClr val="bg1"/>
                  </a:solidFill>
                  <a:latin typeface="Times New Roman" panose="02020603050405020304" pitchFamily="18" charset="0"/>
                  <a:ea typeface="宋体" panose="02010600030101010101" pitchFamily="2" charset="-122"/>
                </a:rPr>
                <a:t>2</a:t>
              </a:r>
            </a:p>
          </p:txBody>
        </p:sp>
        <p:sp>
          <p:nvSpPr>
            <p:cNvPr id="43019" name="Rectangle 7"/>
            <p:cNvSpPr/>
            <p:nvPr/>
          </p:nvSpPr>
          <p:spPr>
            <a:xfrm>
              <a:off x="2440" y="1815"/>
              <a:ext cx="855" cy="22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2400" b="1" dirty="0">
                  <a:solidFill>
                    <a:schemeClr val="bg1"/>
                  </a:solidFill>
                  <a:latin typeface="Times New Roman" panose="02020603050405020304" pitchFamily="18" charset="0"/>
                  <a:ea typeface="宋体" panose="02010600030101010101" pitchFamily="2" charset="-122"/>
                </a:rPr>
                <a:t>3</a:t>
              </a:r>
            </a:p>
          </p:txBody>
        </p:sp>
        <p:sp>
          <p:nvSpPr>
            <p:cNvPr id="43020" name="Rectangle 8"/>
            <p:cNvSpPr/>
            <p:nvPr/>
          </p:nvSpPr>
          <p:spPr>
            <a:xfrm>
              <a:off x="3290" y="1815"/>
              <a:ext cx="854" cy="22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2400" b="1" dirty="0">
                  <a:solidFill>
                    <a:schemeClr val="bg1"/>
                  </a:solidFill>
                  <a:latin typeface="Times New Roman" panose="02020603050405020304" pitchFamily="18" charset="0"/>
                  <a:ea typeface="宋体" panose="02010600030101010101" pitchFamily="2" charset="-122"/>
                </a:rPr>
                <a:t>4</a:t>
              </a:r>
            </a:p>
          </p:txBody>
        </p:sp>
        <p:sp>
          <p:nvSpPr>
            <p:cNvPr id="43021" name="Rectangle 9"/>
            <p:cNvSpPr/>
            <p:nvPr/>
          </p:nvSpPr>
          <p:spPr>
            <a:xfrm>
              <a:off x="4138" y="1815"/>
              <a:ext cx="855" cy="22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2400" b="1" dirty="0">
                  <a:solidFill>
                    <a:schemeClr val="bg1"/>
                  </a:solidFill>
                  <a:latin typeface="Times New Roman" panose="02020603050405020304" pitchFamily="18" charset="0"/>
                  <a:ea typeface="宋体" panose="02010600030101010101" pitchFamily="2" charset="-122"/>
                </a:rPr>
                <a:t>5</a:t>
              </a:r>
            </a:p>
          </p:txBody>
        </p:sp>
        <p:sp>
          <p:nvSpPr>
            <p:cNvPr id="43022" name="Line 10"/>
            <p:cNvSpPr/>
            <p:nvPr/>
          </p:nvSpPr>
          <p:spPr>
            <a:xfrm flipV="1">
              <a:off x="1157" y="2046"/>
              <a:ext cx="15" cy="1097"/>
            </a:xfrm>
            <a:prstGeom prst="line">
              <a:avLst/>
            </a:prstGeom>
            <a:ln w="101600" cap="flat" cmpd="sng">
              <a:solidFill>
                <a:srgbClr val="FF33CC"/>
              </a:solidFill>
              <a:prstDash val="solid"/>
              <a:headEnd type="none" w="med" len="med"/>
              <a:tailEnd type="triangle" w="med" len="med"/>
            </a:ln>
          </p:spPr>
        </p:sp>
        <p:sp>
          <p:nvSpPr>
            <p:cNvPr id="43023" name="Freeform 11"/>
            <p:cNvSpPr/>
            <p:nvPr/>
          </p:nvSpPr>
          <p:spPr>
            <a:xfrm>
              <a:off x="1111" y="1595"/>
              <a:ext cx="889" cy="202"/>
            </a:xfrm>
            <a:custGeom>
              <a:avLst/>
              <a:gdLst>
                <a:gd name="txL" fmla="*/ 0 w 890"/>
                <a:gd name="txT" fmla="*/ 0 h 202"/>
                <a:gd name="txR" fmla="*/ 890 w 890"/>
                <a:gd name="txB" fmla="*/ 202 h 202"/>
              </a:gdLst>
              <a:ahLst/>
              <a:cxnLst>
                <a:cxn ang="0">
                  <a:pos x="879" y="202"/>
                </a:cxn>
                <a:cxn ang="0">
                  <a:pos x="0" y="195"/>
                </a:cxn>
              </a:cxnLst>
              <a:rect l="txL" t="txT" r="txR" b="txB"/>
              <a:pathLst>
                <a:path w="890" h="202">
                  <a:moveTo>
                    <a:pt x="890" y="202"/>
                  </a:moveTo>
                  <a:cubicBezTo>
                    <a:pt x="632" y="3"/>
                    <a:pt x="260" y="0"/>
                    <a:pt x="0" y="195"/>
                  </a:cubicBezTo>
                </a:path>
              </a:pathLst>
            </a:custGeom>
            <a:noFill/>
            <a:ln w="88900" cap="flat" cmpd="sng">
              <a:solidFill>
                <a:srgbClr val="0099CC">
                  <a:alpha val="100000"/>
                </a:srgbClr>
              </a:solidFill>
              <a:prstDash val="solid"/>
              <a:round/>
              <a:headEnd type="triangle" w="med" len="med"/>
              <a:tailEnd type="none" w="med" len="med"/>
            </a:ln>
          </p:spPr>
          <p:txBody>
            <a:bodyPr/>
            <a:lstStyle/>
            <a:p>
              <a:endParaRPr lang="zh-CN" altLang="en-US"/>
            </a:p>
          </p:txBody>
        </p:sp>
        <p:sp>
          <p:nvSpPr>
            <p:cNvPr id="43024" name="Freeform 12"/>
            <p:cNvSpPr/>
            <p:nvPr/>
          </p:nvSpPr>
          <p:spPr>
            <a:xfrm>
              <a:off x="1096" y="1461"/>
              <a:ext cx="1742" cy="336"/>
            </a:xfrm>
            <a:custGeom>
              <a:avLst/>
              <a:gdLst>
                <a:gd name="txL" fmla="*/ 0 w 1742"/>
                <a:gd name="txT" fmla="*/ 0 h 336"/>
                <a:gd name="txR" fmla="*/ 1742 w 1742"/>
                <a:gd name="txB" fmla="*/ 336 h 336"/>
              </a:gdLst>
              <a:ahLst/>
              <a:cxnLst>
                <a:cxn ang="0">
                  <a:pos x="1742" y="336"/>
                </a:cxn>
                <a:cxn ang="0">
                  <a:pos x="0" y="321"/>
                </a:cxn>
              </a:cxnLst>
              <a:rect l="txL" t="txT" r="txR" b="txB"/>
              <a:pathLst>
                <a:path w="1742" h="336">
                  <a:moveTo>
                    <a:pt x="1742" y="336"/>
                  </a:moveTo>
                  <a:cubicBezTo>
                    <a:pt x="1216" y="5"/>
                    <a:pt x="532" y="0"/>
                    <a:pt x="0" y="321"/>
                  </a:cubicBezTo>
                </a:path>
              </a:pathLst>
            </a:custGeom>
            <a:noFill/>
            <a:ln w="88900" cap="flat" cmpd="sng">
              <a:solidFill>
                <a:srgbClr val="0099CC">
                  <a:alpha val="100000"/>
                </a:srgbClr>
              </a:solidFill>
              <a:prstDash val="solid"/>
              <a:round/>
              <a:headEnd type="triangle" w="med" len="med"/>
              <a:tailEnd type="none" w="med" len="med"/>
            </a:ln>
          </p:spPr>
          <p:txBody>
            <a:bodyPr/>
            <a:lstStyle/>
            <a:p>
              <a:endParaRPr lang="zh-CN" altLang="en-US"/>
            </a:p>
          </p:txBody>
        </p:sp>
        <p:sp>
          <p:nvSpPr>
            <p:cNvPr id="43025" name="Freeform 13"/>
            <p:cNvSpPr/>
            <p:nvPr/>
          </p:nvSpPr>
          <p:spPr>
            <a:xfrm>
              <a:off x="1080" y="1362"/>
              <a:ext cx="2616" cy="435"/>
            </a:xfrm>
            <a:custGeom>
              <a:avLst/>
              <a:gdLst>
                <a:gd name="txL" fmla="*/ 0 w 2617"/>
                <a:gd name="txT" fmla="*/ 0 h 435"/>
                <a:gd name="txR" fmla="*/ 2617 w 2617"/>
                <a:gd name="txB" fmla="*/ 435 h 435"/>
              </a:gdLst>
              <a:ahLst/>
              <a:cxnLst>
                <a:cxn ang="0">
                  <a:pos x="2606" y="435"/>
                </a:cxn>
                <a:cxn ang="0">
                  <a:pos x="0" y="435"/>
                </a:cxn>
              </a:cxnLst>
              <a:rect l="txL" t="txT" r="txR" b="txB"/>
              <a:pathLst>
                <a:path w="2617" h="435">
                  <a:moveTo>
                    <a:pt x="2617" y="435"/>
                  </a:moveTo>
                  <a:cubicBezTo>
                    <a:pt x="1806" y="1"/>
                    <a:pt x="812" y="0"/>
                    <a:pt x="0" y="435"/>
                  </a:cubicBezTo>
                </a:path>
              </a:pathLst>
            </a:custGeom>
            <a:noFill/>
            <a:ln w="88900" cap="flat" cmpd="sng">
              <a:solidFill>
                <a:srgbClr val="0099CC">
                  <a:alpha val="100000"/>
                </a:srgbClr>
              </a:solidFill>
              <a:prstDash val="solid"/>
              <a:round/>
              <a:headEnd type="triangle" w="med" len="med"/>
              <a:tailEnd type="none" w="med" len="med"/>
            </a:ln>
          </p:spPr>
          <p:txBody>
            <a:bodyPr/>
            <a:lstStyle/>
            <a:p>
              <a:endParaRPr lang="zh-CN" altLang="en-US"/>
            </a:p>
          </p:txBody>
        </p:sp>
        <p:sp>
          <p:nvSpPr>
            <p:cNvPr id="43026" name="Text Box 15"/>
            <p:cNvSpPr txBox="1"/>
            <p:nvPr/>
          </p:nvSpPr>
          <p:spPr>
            <a:xfrm>
              <a:off x="612" y="2311"/>
              <a:ext cx="445" cy="220"/>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300" dirty="0">
                  <a:solidFill>
                    <a:srgbClr val="000000"/>
                  </a:solidFill>
                  <a:latin typeface="Gill Sans"/>
                  <a:ea typeface="宋体" panose="02010600030101010101" pitchFamily="2" charset="-122"/>
                </a:rPr>
                <a:t>IN</a:t>
              </a:r>
            </a:p>
          </p:txBody>
        </p:sp>
        <p:sp>
          <p:nvSpPr>
            <p:cNvPr id="43027" name="Text Box 16"/>
            <p:cNvSpPr txBox="1"/>
            <p:nvPr/>
          </p:nvSpPr>
          <p:spPr>
            <a:xfrm>
              <a:off x="2088" y="2067"/>
              <a:ext cx="445" cy="221"/>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300" dirty="0">
                  <a:solidFill>
                    <a:srgbClr val="000000"/>
                  </a:solidFill>
                  <a:latin typeface="Gill Sans"/>
                  <a:ea typeface="宋体" panose="02010600030101010101" pitchFamily="2" charset="-122"/>
                </a:rPr>
                <a:t>OUT</a:t>
              </a:r>
            </a:p>
          </p:txBody>
        </p:sp>
        <p:sp>
          <p:nvSpPr>
            <p:cNvPr id="43028" name="Text Box 17"/>
            <p:cNvSpPr txBox="1"/>
            <p:nvPr/>
          </p:nvSpPr>
          <p:spPr>
            <a:xfrm>
              <a:off x="4729" y="2067"/>
              <a:ext cx="445" cy="221"/>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300" dirty="0">
                  <a:solidFill>
                    <a:srgbClr val="000000"/>
                  </a:solidFill>
                  <a:latin typeface="Gill Sans"/>
                  <a:ea typeface="宋体" panose="02010600030101010101" pitchFamily="2" charset="-122"/>
                </a:rPr>
                <a:t>OUT</a:t>
              </a:r>
            </a:p>
          </p:txBody>
        </p:sp>
        <p:sp>
          <p:nvSpPr>
            <p:cNvPr id="43029" name="Text Box 18"/>
            <p:cNvSpPr txBox="1"/>
            <p:nvPr/>
          </p:nvSpPr>
          <p:spPr>
            <a:xfrm>
              <a:off x="3791" y="2067"/>
              <a:ext cx="445" cy="221"/>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300" dirty="0">
                  <a:solidFill>
                    <a:srgbClr val="000000"/>
                  </a:solidFill>
                  <a:latin typeface="Gill Sans"/>
                  <a:ea typeface="宋体" panose="02010600030101010101" pitchFamily="2" charset="-122"/>
                </a:rPr>
                <a:t>OUT</a:t>
              </a:r>
            </a:p>
          </p:txBody>
        </p:sp>
        <p:sp>
          <p:nvSpPr>
            <p:cNvPr id="43030" name="Text Box 19"/>
            <p:cNvSpPr txBox="1"/>
            <p:nvPr/>
          </p:nvSpPr>
          <p:spPr>
            <a:xfrm>
              <a:off x="2924" y="2067"/>
              <a:ext cx="445" cy="221"/>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300" dirty="0">
                  <a:solidFill>
                    <a:srgbClr val="000000"/>
                  </a:solidFill>
                  <a:latin typeface="Gill Sans"/>
                  <a:ea typeface="宋体" panose="02010600030101010101" pitchFamily="2" charset="-122"/>
                </a:rPr>
                <a:t>OUT</a:t>
              </a:r>
            </a:p>
          </p:txBody>
        </p:sp>
        <p:sp>
          <p:nvSpPr>
            <p:cNvPr id="43031" name="Line 20"/>
            <p:cNvSpPr/>
            <p:nvPr/>
          </p:nvSpPr>
          <p:spPr>
            <a:xfrm>
              <a:off x="1916" y="2044"/>
              <a:ext cx="0" cy="621"/>
            </a:xfrm>
            <a:prstGeom prst="line">
              <a:avLst/>
            </a:prstGeom>
            <a:ln w="88900" cap="flat" cmpd="sng">
              <a:solidFill>
                <a:srgbClr val="0099CC"/>
              </a:solidFill>
              <a:prstDash val="solid"/>
              <a:headEnd type="none" w="med" len="med"/>
              <a:tailEnd type="triangle" w="med" len="med"/>
            </a:ln>
          </p:spPr>
        </p:sp>
        <p:sp>
          <p:nvSpPr>
            <p:cNvPr id="43032" name="Line 21"/>
            <p:cNvSpPr/>
            <p:nvPr/>
          </p:nvSpPr>
          <p:spPr>
            <a:xfrm>
              <a:off x="2838" y="2067"/>
              <a:ext cx="0" cy="621"/>
            </a:xfrm>
            <a:prstGeom prst="line">
              <a:avLst/>
            </a:prstGeom>
            <a:ln w="88900" cap="flat" cmpd="sng">
              <a:solidFill>
                <a:srgbClr val="0099CC"/>
              </a:solidFill>
              <a:prstDash val="solid"/>
              <a:headEnd type="none" w="med" len="med"/>
              <a:tailEnd type="triangle" w="med" len="med"/>
            </a:ln>
          </p:spPr>
        </p:sp>
        <p:sp>
          <p:nvSpPr>
            <p:cNvPr id="43033" name="Line 22"/>
            <p:cNvSpPr/>
            <p:nvPr/>
          </p:nvSpPr>
          <p:spPr>
            <a:xfrm>
              <a:off x="3666" y="2044"/>
              <a:ext cx="0" cy="621"/>
            </a:xfrm>
            <a:prstGeom prst="line">
              <a:avLst/>
            </a:prstGeom>
            <a:ln w="88900" cap="flat" cmpd="sng">
              <a:solidFill>
                <a:srgbClr val="0099CC"/>
              </a:solidFill>
              <a:prstDash val="solid"/>
              <a:headEnd type="none" w="med" len="med"/>
              <a:tailEnd type="triangle" w="med" len="med"/>
            </a:ln>
          </p:spPr>
        </p:sp>
        <p:sp>
          <p:nvSpPr>
            <p:cNvPr id="43034" name="Line 23"/>
            <p:cNvSpPr/>
            <p:nvPr/>
          </p:nvSpPr>
          <p:spPr>
            <a:xfrm>
              <a:off x="4542" y="2044"/>
              <a:ext cx="0" cy="621"/>
            </a:xfrm>
            <a:prstGeom prst="line">
              <a:avLst/>
            </a:prstGeom>
            <a:ln w="88900" cap="flat" cmpd="sng">
              <a:solidFill>
                <a:srgbClr val="0099CC"/>
              </a:solidFill>
              <a:prstDash val="solid"/>
              <a:headEnd type="none" w="med" len="med"/>
              <a:tailEnd type="triangle" w="med" len="med"/>
            </a:ln>
          </p:spPr>
        </p:sp>
      </p:grpSp>
      <p:sp>
        <p:nvSpPr>
          <p:cNvPr id="25" name="标题 5"/>
          <p:cNvSpPr txBox="1"/>
          <p:nvPr/>
        </p:nvSpPr>
        <p:spPr bwMode="auto">
          <a:xfrm>
            <a:off x="609600" y="152400"/>
            <a:ext cx="7924800" cy="533400"/>
          </a:xfrm>
          <a:prstGeom prst="rect">
            <a:avLst/>
          </a:prstGeom>
          <a:noFill/>
          <a:ln>
            <a:noFill/>
          </a:ln>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以太网基础</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—9.</a:t>
            </a: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以太网设备</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(HUB/BRIDGE/SWITCH)</a:t>
            </a:r>
            <a:endPar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43016"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4034" name="日期占位符 3"/>
          <p:cNvSpPr txBox="1">
            <a:spLocks noGrp="1"/>
          </p:cNvSpPr>
          <p:nvPr>
            <p:ph type="dt" sz="half"/>
          </p:nvPr>
        </p:nvSpPr>
        <p:spPr>
          <a:xfrm>
            <a:off x="1600200" y="6400800"/>
            <a:ext cx="914400" cy="381000"/>
          </a:xfrm>
          <a:prstGeom prst="rect">
            <a:avLst/>
          </a:prstGeom>
          <a:noFill/>
          <a:ln w="9525">
            <a:noFill/>
          </a:ln>
        </p:spPr>
        <p:txBody>
          <a:bodyPr anchor="ctr" anchorCtr="0"/>
          <a:lstStyle/>
          <a:p>
            <a:pPr marL="0" indent="0">
              <a:spcBef>
                <a:spcPct val="0"/>
              </a:spcBef>
              <a:buFontTx/>
              <a:buNone/>
            </a:pPr>
            <a:r>
              <a:rPr lang="de-DE" altLang="zh-CN" sz="1000" b="1" dirty="0">
                <a:solidFill>
                  <a:srgbClr val="8B9398"/>
                </a:solidFill>
                <a:latin typeface="Arial" panose="020B0604020202020204" pitchFamily="34" charset="0"/>
                <a:ea typeface="宋体" panose="02010600030101010101" pitchFamily="2" charset="-122"/>
              </a:rPr>
              <a:t>Page </a:t>
            </a:r>
            <a:fld id="{9A0DB2DC-4C9A-4742-B13C-FB6460FD3503}" type="slidenum">
              <a:rPr lang="de-DE" altLang="zh-CN" sz="1000" b="1" dirty="0">
                <a:solidFill>
                  <a:srgbClr val="8B9398"/>
                </a:solidFill>
                <a:latin typeface="Arial" panose="020B0604020202020204" pitchFamily="34" charset="0"/>
                <a:ea typeface="宋体" panose="02010600030101010101" pitchFamily="2" charset="-122"/>
              </a:rPr>
              <a:t>36</a:t>
            </a:fld>
            <a:endParaRPr lang="de-DE" altLang="zh-CN" sz="1000" b="1" dirty="0">
              <a:solidFill>
                <a:srgbClr val="8B9398"/>
              </a:solidFill>
              <a:latin typeface="Arial" panose="020B0604020202020204" pitchFamily="34" charset="0"/>
              <a:ea typeface="宋体" panose="02010600030101010101" pitchFamily="2" charset="-122"/>
            </a:endParaRPr>
          </a:p>
        </p:txBody>
      </p:sp>
      <p:sp>
        <p:nvSpPr>
          <p:cNvPr id="44035" name="Rectangle 3"/>
          <p:cNvSpPr>
            <a:spLocks noGrp="1"/>
          </p:cNvSpPr>
          <p:nvPr>
            <p:ph idx="1"/>
          </p:nvPr>
        </p:nvSpPr>
        <p:spPr>
          <a:xfrm>
            <a:off x="395288" y="1662113"/>
            <a:ext cx="8229600" cy="2198687"/>
          </a:xfrm>
        </p:spPr>
        <p:txBody>
          <a:bodyPr vert="horz" wrap="square" lIns="91440" tIns="45720" rIns="91440" bIns="45720" anchor="t" anchorCtr="0"/>
          <a:lstStyle/>
          <a:p>
            <a:pPr>
              <a:lnSpc>
                <a:spcPct val="130000"/>
              </a:lnSpc>
            </a:pPr>
            <a:r>
              <a:rPr lang="zh-CN" altLang="en-US" sz="2400" dirty="0"/>
              <a:t>由</a:t>
            </a:r>
            <a:r>
              <a:rPr lang="en-US" altLang="zh-CN" sz="2400" dirty="0"/>
              <a:t>HUB</a:t>
            </a:r>
            <a:r>
              <a:rPr lang="zh-CN" altLang="en-US" sz="2400" dirty="0"/>
              <a:t>组建以太网实质是一种共享式以太网，存在共享式以太网的所有缺陷：</a:t>
            </a:r>
          </a:p>
          <a:p>
            <a:pPr lvl="1">
              <a:lnSpc>
                <a:spcPct val="130000"/>
              </a:lnSpc>
              <a:buFont typeface="Wingdings" panose="05000000000000000000" pitchFamily="2" charset="2"/>
              <a:buChar char="Ø"/>
            </a:pPr>
            <a:r>
              <a:rPr lang="zh-CN" altLang="en-US" dirty="0"/>
              <a:t> 冲突严重；</a:t>
            </a:r>
          </a:p>
          <a:p>
            <a:pPr lvl="1">
              <a:lnSpc>
                <a:spcPct val="130000"/>
              </a:lnSpc>
              <a:buFont typeface="Wingdings" panose="05000000000000000000" pitchFamily="2" charset="2"/>
              <a:buChar char="Ø"/>
            </a:pPr>
            <a:r>
              <a:rPr lang="zh-CN" altLang="en-US" dirty="0"/>
              <a:t> 广播泛滥；</a:t>
            </a:r>
          </a:p>
          <a:p>
            <a:pPr lvl="1">
              <a:lnSpc>
                <a:spcPct val="130000"/>
              </a:lnSpc>
              <a:buFont typeface="Wingdings" panose="05000000000000000000" pitchFamily="2" charset="2"/>
              <a:buChar char="Ø"/>
            </a:pPr>
            <a:r>
              <a:rPr lang="zh-CN" altLang="en-US" dirty="0"/>
              <a:t>无任何安全性。</a:t>
            </a:r>
          </a:p>
        </p:txBody>
      </p:sp>
      <p:sp>
        <p:nvSpPr>
          <p:cNvPr id="6" name="标题 5"/>
          <p:cNvSpPr txBox="1"/>
          <p:nvPr/>
        </p:nvSpPr>
        <p:spPr bwMode="auto">
          <a:xfrm>
            <a:off x="609600" y="152400"/>
            <a:ext cx="7924800" cy="533400"/>
          </a:xfrm>
          <a:prstGeom prst="rect">
            <a:avLst/>
          </a:prstGeom>
          <a:noFill/>
          <a:ln>
            <a:noFill/>
          </a:ln>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以太网基础</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—9.</a:t>
            </a: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以太网设备</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(HUB/BRIDGE/SWITCH)</a:t>
            </a:r>
            <a:endPar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44037"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5058" name="日期占位符 3"/>
          <p:cNvSpPr txBox="1">
            <a:spLocks noGrp="1"/>
          </p:cNvSpPr>
          <p:nvPr>
            <p:ph type="dt" sz="half"/>
          </p:nvPr>
        </p:nvSpPr>
        <p:spPr>
          <a:xfrm>
            <a:off x="1600200" y="6400800"/>
            <a:ext cx="914400" cy="381000"/>
          </a:xfrm>
          <a:prstGeom prst="rect">
            <a:avLst/>
          </a:prstGeom>
          <a:noFill/>
          <a:ln w="9525">
            <a:noFill/>
          </a:ln>
        </p:spPr>
        <p:txBody>
          <a:bodyPr anchor="ctr" anchorCtr="0"/>
          <a:lstStyle/>
          <a:p>
            <a:pPr marL="0" indent="0">
              <a:spcBef>
                <a:spcPct val="0"/>
              </a:spcBef>
              <a:buFontTx/>
              <a:buNone/>
            </a:pPr>
            <a:r>
              <a:rPr lang="de-DE" altLang="zh-CN" sz="1000" b="1" dirty="0">
                <a:solidFill>
                  <a:srgbClr val="8B9398"/>
                </a:solidFill>
                <a:latin typeface="Arial" panose="020B0604020202020204" pitchFamily="34" charset="0"/>
                <a:ea typeface="宋体" panose="02010600030101010101" pitchFamily="2" charset="-122"/>
              </a:rPr>
              <a:t>Page </a:t>
            </a:r>
            <a:fld id="{9A0DB2DC-4C9A-4742-B13C-FB6460FD3503}" type="slidenum">
              <a:rPr lang="de-DE" altLang="zh-CN" sz="1000" b="1" dirty="0">
                <a:solidFill>
                  <a:srgbClr val="8B9398"/>
                </a:solidFill>
                <a:latin typeface="Arial" panose="020B0604020202020204" pitchFamily="34" charset="0"/>
                <a:ea typeface="宋体" panose="02010600030101010101" pitchFamily="2" charset="-122"/>
              </a:rPr>
              <a:t>37</a:t>
            </a:fld>
            <a:endParaRPr lang="de-DE" altLang="zh-CN" sz="1000" b="1" dirty="0">
              <a:solidFill>
                <a:srgbClr val="8B9398"/>
              </a:solidFill>
              <a:latin typeface="Arial" panose="020B0604020202020204" pitchFamily="34" charset="0"/>
              <a:ea typeface="宋体" panose="02010600030101010101" pitchFamily="2" charset="-122"/>
            </a:endParaRPr>
          </a:p>
        </p:txBody>
      </p:sp>
      <p:sp>
        <p:nvSpPr>
          <p:cNvPr id="45059" name="Rectangle 31"/>
          <p:cNvSpPr>
            <a:spLocks noGrp="1"/>
          </p:cNvSpPr>
          <p:nvPr>
            <p:ph idx="1"/>
          </p:nvPr>
        </p:nvSpPr>
        <p:spPr/>
        <p:txBody>
          <a:bodyPr vert="horz" wrap="square" lIns="91440" tIns="45720" rIns="91440" bIns="45720" anchor="t" anchorCtr="0"/>
          <a:lstStyle/>
          <a:p>
            <a:r>
              <a:rPr lang="zh-CN" altLang="en-US" sz="2400" dirty="0"/>
              <a:t>网桥</a:t>
            </a:r>
            <a:r>
              <a:rPr lang="en-US" altLang="zh-CN" sz="2400" dirty="0"/>
              <a:t>/</a:t>
            </a:r>
            <a:r>
              <a:rPr lang="zh-CN" altLang="en-US" sz="2400" dirty="0"/>
              <a:t>二层以太网交换机的工作模式</a:t>
            </a:r>
          </a:p>
        </p:txBody>
      </p:sp>
      <p:grpSp>
        <p:nvGrpSpPr>
          <p:cNvPr id="45060" name="Group 27"/>
          <p:cNvGrpSpPr/>
          <p:nvPr/>
        </p:nvGrpSpPr>
        <p:grpSpPr>
          <a:xfrm>
            <a:off x="827088" y="2205038"/>
            <a:ext cx="1408112" cy="3975100"/>
            <a:chOff x="521" y="1207"/>
            <a:chExt cx="887" cy="2504"/>
          </a:xfrm>
        </p:grpSpPr>
        <p:sp>
          <p:nvSpPr>
            <p:cNvPr id="45080" name="Rectangle 5"/>
            <p:cNvSpPr/>
            <p:nvPr/>
          </p:nvSpPr>
          <p:spPr>
            <a:xfrm>
              <a:off x="521" y="1207"/>
              <a:ext cx="884"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应用层</a:t>
              </a:r>
            </a:p>
          </p:txBody>
        </p:sp>
        <p:sp>
          <p:nvSpPr>
            <p:cNvPr id="45081" name="Rectangle 6"/>
            <p:cNvSpPr/>
            <p:nvPr/>
          </p:nvSpPr>
          <p:spPr>
            <a:xfrm>
              <a:off x="521" y="1569"/>
              <a:ext cx="884"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表示层</a:t>
              </a:r>
            </a:p>
          </p:txBody>
        </p:sp>
        <p:sp>
          <p:nvSpPr>
            <p:cNvPr id="45082" name="Rectangle 7"/>
            <p:cNvSpPr/>
            <p:nvPr/>
          </p:nvSpPr>
          <p:spPr>
            <a:xfrm>
              <a:off x="522" y="1932"/>
              <a:ext cx="885"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会话层</a:t>
              </a:r>
            </a:p>
          </p:txBody>
        </p:sp>
        <p:sp>
          <p:nvSpPr>
            <p:cNvPr id="45083" name="Rectangle 8"/>
            <p:cNvSpPr/>
            <p:nvPr/>
          </p:nvSpPr>
          <p:spPr>
            <a:xfrm>
              <a:off x="522" y="2294"/>
              <a:ext cx="885" cy="35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传输层</a:t>
              </a:r>
            </a:p>
          </p:txBody>
        </p:sp>
        <p:sp>
          <p:nvSpPr>
            <p:cNvPr id="45084" name="Rectangle 9"/>
            <p:cNvSpPr/>
            <p:nvPr/>
          </p:nvSpPr>
          <p:spPr>
            <a:xfrm>
              <a:off x="522" y="2648"/>
              <a:ext cx="885" cy="35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网络层</a:t>
              </a:r>
            </a:p>
          </p:txBody>
        </p:sp>
        <p:sp>
          <p:nvSpPr>
            <p:cNvPr id="45085" name="Rectangle 10"/>
            <p:cNvSpPr/>
            <p:nvPr/>
          </p:nvSpPr>
          <p:spPr>
            <a:xfrm>
              <a:off x="522" y="2999"/>
              <a:ext cx="885" cy="35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链路层</a:t>
              </a:r>
            </a:p>
          </p:txBody>
        </p:sp>
        <p:sp>
          <p:nvSpPr>
            <p:cNvPr id="45086" name="Rectangle 11"/>
            <p:cNvSpPr/>
            <p:nvPr/>
          </p:nvSpPr>
          <p:spPr>
            <a:xfrm>
              <a:off x="522" y="3354"/>
              <a:ext cx="886" cy="35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物理层</a:t>
              </a:r>
            </a:p>
          </p:txBody>
        </p:sp>
      </p:grpSp>
      <p:sp>
        <p:nvSpPr>
          <p:cNvPr id="45061" name="Rectangle 12"/>
          <p:cNvSpPr/>
          <p:nvPr/>
        </p:nvSpPr>
        <p:spPr>
          <a:xfrm>
            <a:off x="4840288" y="5578475"/>
            <a:ext cx="1190625" cy="538163"/>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物理层</a:t>
            </a:r>
          </a:p>
        </p:txBody>
      </p:sp>
      <p:sp>
        <p:nvSpPr>
          <p:cNvPr id="45062" name="Rectangle 13"/>
          <p:cNvSpPr/>
          <p:nvPr/>
        </p:nvSpPr>
        <p:spPr>
          <a:xfrm>
            <a:off x="3022600" y="5578475"/>
            <a:ext cx="1190625" cy="536575"/>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物理层</a:t>
            </a:r>
          </a:p>
        </p:txBody>
      </p:sp>
      <p:sp>
        <p:nvSpPr>
          <p:cNvPr id="45063" name="Line 14"/>
          <p:cNvSpPr/>
          <p:nvPr/>
        </p:nvSpPr>
        <p:spPr>
          <a:xfrm>
            <a:off x="2266950" y="5838825"/>
            <a:ext cx="771525" cy="0"/>
          </a:xfrm>
          <a:prstGeom prst="line">
            <a:avLst/>
          </a:prstGeom>
          <a:ln w="88900" cap="flat" cmpd="sng">
            <a:solidFill>
              <a:srgbClr val="000000"/>
            </a:solidFill>
            <a:prstDash val="solid"/>
            <a:headEnd type="none" w="med" len="med"/>
            <a:tailEnd type="triangle" w="sm" len="sm"/>
          </a:ln>
        </p:spPr>
      </p:sp>
      <p:sp>
        <p:nvSpPr>
          <p:cNvPr id="45064" name="Rectangle 15"/>
          <p:cNvSpPr/>
          <p:nvPr/>
        </p:nvSpPr>
        <p:spPr>
          <a:xfrm>
            <a:off x="2698750" y="4573588"/>
            <a:ext cx="3662363" cy="1593850"/>
          </a:xfrm>
          <a:prstGeom prst="rect">
            <a:avLst/>
          </a:prstGeom>
          <a:noFill/>
          <a:ln w="25400" cap="flat" cmpd="sng">
            <a:solidFill>
              <a:srgbClr val="000000"/>
            </a:solidFill>
            <a:prstDash val="sysDot"/>
            <a:miter/>
            <a:headEnd type="none" w="med" len="med"/>
            <a:tailEnd type="none" w="med" len="med"/>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45065" name="Text Box 16"/>
          <p:cNvSpPr txBox="1"/>
          <p:nvPr/>
        </p:nvSpPr>
        <p:spPr>
          <a:xfrm>
            <a:off x="3038475" y="3995738"/>
            <a:ext cx="2524125" cy="369887"/>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zh-CN" altLang="en-US" sz="2400" dirty="0">
                <a:solidFill>
                  <a:schemeClr val="tx1"/>
                </a:solidFill>
              </a:rPr>
              <a:t>网桥</a:t>
            </a:r>
            <a:r>
              <a:rPr lang="en-US" altLang="zh-CN" sz="2400" dirty="0">
                <a:solidFill>
                  <a:schemeClr val="tx1"/>
                </a:solidFill>
              </a:rPr>
              <a:t>/</a:t>
            </a:r>
            <a:r>
              <a:rPr lang="zh-CN" altLang="en-US" sz="2400" dirty="0">
                <a:solidFill>
                  <a:srgbClr val="000000"/>
                </a:solidFill>
              </a:rPr>
              <a:t>二层交换机</a:t>
            </a:r>
          </a:p>
        </p:txBody>
      </p:sp>
      <p:grpSp>
        <p:nvGrpSpPr>
          <p:cNvPr id="45066" name="Group 17"/>
          <p:cNvGrpSpPr/>
          <p:nvPr/>
        </p:nvGrpSpPr>
        <p:grpSpPr>
          <a:xfrm>
            <a:off x="6821488" y="2206625"/>
            <a:ext cx="1408112" cy="3975100"/>
            <a:chOff x="576" y="1198"/>
            <a:chExt cx="887" cy="2504"/>
          </a:xfrm>
        </p:grpSpPr>
        <p:sp>
          <p:nvSpPr>
            <p:cNvPr id="45073" name="Rectangle 18"/>
            <p:cNvSpPr/>
            <p:nvPr/>
          </p:nvSpPr>
          <p:spPr>
            <a:xfrm>
              <a:off x="576" y="1198"/>
              <a:ext cx="884"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应用层</a:t>
              </a:r>
            </a:p>
          </p:txBody>
        </p:sp>
        <p:sp>
          <p:nvSpPr>
            <p:cNvPr id="45074" name="Rectangle 19"/>
            <p:cNvSpPr/>
            <p:nvPr/>
          </p:nvSpPr>
          <p:spPr>
            <a:xfrm>
              <a:off x="576" y="1560"/>
              <a:ext cx="884"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表示层</a:t>
              </a:r>
            </a:p>
          </p:txBody>
        </p:sp>
        <p:sp>
          <p:nvSpPr>
            <p:cNvPr id="45075" name="Rectangle 20"/>
            <p:cNvSpPr/>
            <p:nvPr/>
          </p:nvSpPr>
          <p:spPr>
            <a:xfrm>
              <a:off x="577" y="1923"/>
              <a:ext cx="885" cy="358"/>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会话层</a:t>
              </a:r>
            </a:p>
          </p:txBody>
        </p:sp>
        <p:sp>
          <p:nvSpPr>
            <p:cNvPr id="45076" name="Rectangle 21"/>
            <p:cNvSpPr/>
            <p:nvPr/>
          </p:nvSpPr>
          <p:spPr>
            <a:xfrm>
              <a:off x="577" y="2285"/>
              <a:ext cx="885" cy="35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传输层</a:t>
              </a:r>
            </a:p>
          </p:txBody>
        </p:sp>
        <p:sp>
          <p:nvSpPr>
            <p:cNvPr id="45077" name="Rectangle 22"/>
            <p:cNvSpPr/>
            <p:nvPr/>
          </p:nvSpPr>
          <p:spPr>
            <a:xfrm>
              <a:off x="577" y="2639"/>
              <a:ext cx="885" cy="35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网络层</a:t>
              </a:r>
            </a:p>
          </p:txBody>
        </p:sp>
        <p:sp>
          <p:nvSpPr>
            <p:cNvPr id="45078" name="Rectangle 23"/>
            <p:cNvSpPr/>
            <p:nvPr/>
          </p:nvSpPr>
          <p:spPr>
            <a:xfrm>
              <a:off x="577" y="2990"/>
              <a:ext cx="885" cy="359"/>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链路层</a:t>
              </a:r>
            </a:p>
          </p:txBody>
        </p:sp>
        <p:sp>
          <p:nvSpPr>
            <p:cNvPr id="45079" name="Rectangle 24"/>
            <p:cNvSpPr/>
            <p:nvPr/>
          </p:nvSpPr>
          <p:spPr>
            <a:xfrm>
              <a:off x="577" y="3345"/>
              <a:ext cx="886" cy="35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物理层</a:t>
              </a:r>
            </a:p>
          </p:txBody>
        </p:sp>
      </p:grpSp>
      <p:sp>
        <p:nvSpPr>
          <p:cNvPr id="45067" name="Line 25"/>
          <p:cNvSpPr/>
          <p:nvPr/>
        </p:nvSpPr>
        <p:spPr>
          <a:xfrm>
            <a:off x="6069013" y="5838825"/>
            <a:ext cx="771525" cy="0"/>
          </a:xfrm>
          <a:prstGeom prst="line">
            <a:avLst/>
          </a:prstGeom>
          <a:ln w="88900" cap="flat" cmpd="sng">
            <a:solidFill>
              <a:srgbClr val="000000"/>
            </a:solidFill>
            <a:prstDash val="solid"/>
            <a:headEnd type="none" w="med" len="med"/>
            <a:tailEnd type="triangle" w="sm" len="sm"/>
          </a:ln>
        </p:spPr>
      </p:sp>
      <p:sp>
        <p:nvSpPr>
          <p:cNvPr id="45068" name="Rectangle 26"/>
          <p:cNvSpPr/>
          <p:nvPr/>
        </p:nvSpPr>
        <p:spPr>
          <a:xfrm>
            <a:off x="3021013" y="4991100"/>
            <a:ext cx="1192212" cy="569913"/>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链路层</a:t>
            </a:r>
          </a:p>
        </p:txBody>
      </p:sp>
      <p:sp>
        <p:nvSpPr>
          <p:cNvPr id="45069" name="Rectangle 28"/>
          <p:cNvSpPr/>
          <p:nvPr/>
        </p:nvSpPr>
        <p:spPr>
          <a:xfrm>
            <a:off x="4838700" y="4991100"/>
            <a:ext cx="1192213" cy="569913"/>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zh-CN" altLang="en-US" sz="2400" b="1" dirty="0">
                <a:solidFill>
                  <a:schemeClr val="bg1"/>
                </a:solidFill>
                <a:latin typeface="Times New Roman" panose="02020603050405020304" pitchFamily="18" charset="0"/>
                <a:ea typeface="宋体" panose="02010600030101010101" pitchFamily="2" charset="-122"/>
              </a:rPr>
              <a:t>链路层</a:t>
            </a:r>
          </a:p>
        </p:txBody>
      </p:sp>
      <p:sp>
        <p:nvSpPr>
          <p:cNvPr id="45070" name="Line 29"/>
          <p:cNvSpPr/>
          <p:nvPr/>
        </p:nvSpPr>
        <p:spPr>
          <a:xfrm>
            <a:off x="4160838" y="5276850"/>
            <a:ext cx="771525" cy="0"/>
          </a:xfrm>
          <a:prstGeom prst="line">
            <a:avLst/>
          </a:prstGeom>
          <a:ln w="88900" cap="flat" cmpd="sng">
            <a:solidFill>
              <a:srgbClr val="000000"/>
            </a:solidFill>
            <a:prstDash val="solid"/>
            <a:headEnd type="none" w="med" len="med"/>
            <a:tailEnd type="triangle" w="sm" len="sm"/>
          </a:ln>
        </p:spPr>
      </p:sp>
      <p:sp>
        <p:nvSpPr>
          <p:cNvPr id="31" name="标题 5"/>
          <p:cNvSpPr txBox="1"/>
          <p:nvPr/>
        </p:nvSpPr>
        <p:spPr bwMode="auto">
          <a:xfrm>
            <a:off x="609600" y="152400"/>
            <a:ext cx="7924800" cy="533400"/>
          </a:xfrm>
          <a:prstGeom prst="rect">
            <a:avLst/>
          </a:prstGeom>
          <a:noFill/>
          <a:ln>
            <a:noFill/>
          </a:ln>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以太网基础</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—9.</a:t>
            </a: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以太网设备</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(HUB/BRIDGE/SWITCH)</a:t>
            </a:r>
            <a:endPar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45072"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6082" name="内容占位符 2"/>
          <p:cNvSpPr>
            <a:spLocks noGrp="1"/>
          </p:cNvSpPr>
          <p:nvPr>
            <p:ph idx="1"/>
          </p:nvPr>
        </p:nvSpPr>
        <p:spPr>
          <a:xfrm>
            <a:off x="684213" y="1000125"/>
            <a:ext cx="7788275" cy="5165725"/>
          </a:xfrm>
        </p:spPr>
        <p:txBody>
          <a:bodyPr vert="horz" wrap="square" lIns="91440" tIns="45720" rIns="91440" bIns="45720" anchor="t" anchorCtr="0"/>
          <a:lstStyle/>
          <a:p>
            <a:pPr eaLnBrk="1" hangingPunct="1">
              <a:lnSpc>
                <a:spcPct val="90000"/>
              </a:lnSpc>
              <a:buFontTx/>
              <a:buNone/>
            </a:pPr>
            <a:r>
              <a:rPr lang="zh-CN" altLang="en-US" sz="2000" dirty="0"/>
              <a:t>网桥</a:t>
            </a:r>
            <a:r>
              <a:rPr lang="en-US" altLang="zh-CN" sz="2000" dirty="0"/>
              <a:t>(Bridge) </a:t>
            </a:r>
            <a:r>
              <a:rPr lang="zh-CN" altLang="en-US" sz="2000" dirty="0"/>
              <a:t>：</a:t>
            </a:r>
          </a:p>
          <a:p>
            <a:pPr lvl="1" eaLnBrk="1" hangingPunct="1">
              <a:lnSpc>
                <a:spcPct val="90000"/>
              </a:lnSpc>
              <a:buFontTx/>
              <a:buNone/>
            </a:pPr>
            <a:r>
              <a:rPr lang="zh-CN" altLang="en-US" sz="2000" dirty="0"/>
              <a:t>用于桥接</a:t>
            </a:r>
            <a:r>
              <a:rPr lang="en-US" altLang="zh-CN" sz="2000" dirty="0"/>
              <a:t>LAN</a:t>
            </a:r>
            <a:r>
              <a:rPr lang="zh-CN" altLang="en-US" sz="2000" dirty="0"/>
              <a:t>网络中的各种不同的网络设备</a:t>
            </a:r>
          </a:p>
          <a:p>
            <a:pPr lvl="1" eaLnBrk="1" hangingPunct="1">
              <a:lnSpc>
                <a:spcPct val="90000"/>
              </a:lnSpc>
              <a:buFontTx/>
              <a:buNone/>
            </a:pPr>
            <a:r>
              <a:rPr lang="zh-CN" altLang="en-US" sz="2000" dirty="0"/>
              <a:t>主要构成：</a:t>
            </a:r>
          </a:p>
          <a:p>
            <a:pPr lvl="2" eaLnBrk="1" hangingPunct="1">
              <a:lnSpc>
                <a:spcPct val="90000"/>
              </a:lnSpc>
              <a:buFontTx/>
              <a:buNone/>
            </a:pPr>
            <a:r>
              <a:rPr lang="en-US" altLang="zh-CN" sz="2000" dirty="0"/>
              <a:t>1</a:t>
            </a:r>
            <a:r>
              <a:rPr lang="zh-CN" altLang="en-US" sz="2000" dirty="0"/>
              <a:t>）</a:t>
            </a:r>
            <a:r>
              <a:rPr lang="en-US" altLang="zh-CN" sz="2000" dirty="0"/>
              <a:t>MAC</a:t>
            </a:r>
            <a:r>
              <a:rPr lang="zh-CN" altLang="en-US" sz="2000" dirty="0"/>
              <a:t>转发单元、</a:t>
            </a:r>
          </a:p>
          <a:p>
            <a:pPr lvl="2" eaLnBrk="1" hangingPunct="1">
              <a:lnSpc>
                <a:spcPct val="90000"/>
              </a:lnSpc>
              <a:buFontTx/>
              <a:buNone/>
            </a:pPr>
            <a:r>
              <a:rPr lang="en-US" altLang="zh-CN" sz="2000" dirty="0"/>
              <a:t>2</a:t>
            </a:r>
            <a:r>
              <a:rPr lang="zh-CN" altLang="en-US" sz="2000" dirty="0"/>
              <a:t>）至少两个的通信端口。</a:t>
            </a:r>
          </a:p>
          <a:p>
            <a:pPr eaLnBrk="1" hangingPunct="1">
              <a:lnSpc>
                <a:spcPct val="90000"/>
              </a:lnSpc>
              <a:buFontTx/>
              <a:buNone/>
            </a:pPr>
            <a:r>
              <a:rPr lang="zh-CN" altLang="en-US" sz="2000" dirty="0"/>
              <a:t>      主要功能</a:t>
            </a:r>
          </a:p>
          <a:p>
            <a:pPr lvl="1" eaLnBrk="1" hangingPunct="1">
              <a:lnSpc>
                <a:spcPct val="90000"/>
              </a:lnSpc>
              <a:buFontTx/>
              <a:buNone/>
            </a:pPr>
            <a:r>
              <a:rPr lang="en-US" altLang="zh-CN" sz="2000" dirty="0"/>
              <a:t>      1)</a:t>
            </a:r>
            <a:r>
              <a:rPr lang="zh-CN" altLang="en-US" sz="2000" dirty="0"/>
              <a:t>收帧、</a:t>
            </a:r>
            <a:r>
              <a:rPr lang="en-US" altLang="zh-CN" sz="2000" dirty="0"/>
              <a:t>2)</a:t>
            </a:r>
            <a:r>
              <a:rPr lang="zh-CN" altLang="en-US" sz="2000" dirty="0"/>
              <a:t>输入规则检查、</a:t>
            </a:r>
            <a:r>
              <a:rPr lang="en-US" altLang="zh-CN" sz="2000" dirty="0"/>
              <a:t>3)</a:t>
            </a:r>
            <a:r>
              <a:rPr lang="zh-CN" altLang="en-US" sz="2000" dirty="0"/>
              <a:t>拓扑检查、</a:t>
            </a:r>
            <a:endParaRPr lang="en-US" altLang="zh-CN" sz="2000" dirty="0"/>
          </a:p>
          <a:p>
            <a:pPr lvl="1" eaLnBrk="1" hangingPunct="1">
              <a:lnSpc>
                <a:spcPct val="90000"/>
              </a:lnSpc>
              <a:buFontTx/>
              <a:buNone/>
            </a:pPr>
            <a:r>
              <a:rPr lang="en-US" altLang="zh-CN" sz="2000" dirty="0"/>
              <a:t>      4)</a:t>
            </a:r>
            <a:r>
              <a:rPr lang="zh-CN" altLang="en-US" sz="2000" dirty="0"/>
              <a:t>输出规则检查、</a:t>
            </a:r>
            <a:r>
              <a:rPr lang="en-US" altLang="zh-CN" sz="2000" dirty="0"/>
              <a:t>5) </a:t>
            </a:r>
            <a:r>
              <a:rPr lang="zh-CN" altLang="en-US" sz="2000" dirty="0"/>
              <a:t>输出排队、</a:t>
            </a:r>
            <a:r>
              <a:rPr lang="en-US" altLang="zh-CN" sz="2000" dirty="0"/>
              <a:t>6)</a:t>
            </a:r>
            <a:r>
              <a:rPr lang="zh-CN" altLang="en-US" sz="2000" dirty="0"/>
              <a:t>分队传输帧、</a:t>
            </a:r>
            <a:endParaRPr lang="en-US" altLang="zh-CN" sz="2000" dirty="0"/>
          </a:p>
          <a:p>
            <a:pPr lvl="1" eaLnBrk="1" hangingPunct="1">
              <a:lnSpc>
                <a:spcPct val="90000"/>
              </a:lnSpc>
              <a:buFontTx/>
              <a:buNone/>
            </a:pPr>
            <a:r>
              <a:rPr lang="en-US" altLang="zh-CN" sz="2000" dirty="0"/>
              <a:t>      7)</a:t>
            </a:r>
            <a:r>
              <a:rPr lang="zh-CN" altLang="en-US" sz="2000" dirty="0"/>
              <a:t>优先级重映射、</a:t>
            </a:r>
            <a:r>
              <a:rPr lang="en-US" altLang="zh-CN" sz="2000" dirty="0"/>
              <a:t>8)</a:t>
            </a:r>
            <a:r>
              <a:rPr lang="zh-CN" altLang="en-US" sz="2000" dirty="0"/>
              <a:t>确定输出帧格式、</a:t>
            </a:r>
            <a:endParaRPr lang="en-US" altLang="zh-CN" sz="2000" dirty="0"/>
          </a:p>
          <a:p>
            <a:pPr lvl="1" eaLnBrk="1" hangingPunct="1">
              <a:lnSpc>
                <a:spcPct val="90000"/>
              </a:lnSpc>
              <a:buFontTx/>
              <a:buNone/>
            </a:pPr>
            <a:r>
              <a:rPr lang="en-US" altLang="zh-CN" sz="2000" dirty="0"/>
              <a:t>      9)</a:t>
            </a:r>
            <a:r>
              <a:rPr lang="zh-CN" altLang="en-US" sz="2000" dirty="0"/>
              <a:t>重建</a:t>
            </a:r>
            <a:r>
              <a:rPr lang="en-US" altLang="zh-CN" sz="2000" dirty="0"/>
              <a:t>FCS</a:t>
            </a:r>
            <a:r>
              <a:rPr lang="zh-CN" altLang="en-US" sz="2000" dirty="0"/>
              <a:t>、</a:t>
            </a:r>
            <a:r>
              <a:rPr lang="en-US" altLang="zh-CN" sz="2000" dirty="0"/>
              <a:t>10)</a:t>
            </a:r>
            <a:r>
              <a:rPr lang="zh-CN" altLang="en-US" sz="2000" dirty="0"/>
              <a:t>发送帧</a:t>
            </a:r>
          </a:p>
          <a:p>
            <a:pPr eaLnBrk="1" hangingPunct="1">
              <a:lnSpc>
                <a:spcPct val="90000"/>
              </a:lnSpc>
              <a:buFontTx/>
              <a:buNone/>
            </a:pPr>
            <a:r>
              <a:rPr lang="zh-CN" altLang="en-US" sz="2000" dirty="0"/>
              <a:t>      网桥的基本操作：</a:t>
            </a:r>
          </a:p>
          <a:p>
            <a:pPr lvl="1" eaLnBrk="1" hangingPunct="1">
              <a:lnSpc>
                <a:spcPct val="90000"/>
              </a:lnSpc>
              <a:buFontTx/>
              <a:buNone/>
            </a:pPr>
            <a:r>
              <a:rPr lang="zh-CN" altLang="en-US" sz="2000" dirty="0"/>
              <a:t>    转发、过滤帧。</a:t>
            </a:r>
          </a:p>
          <a:p>
            <a:pPr lvl="1" eaLnBrk="1" hangingPunct="1">
              <a:lnSpc>
                <a:spcPct val="90000"/>
              </a:lnSpc>
              <a:buFontTx/>
              <a:buNone/>
            </a:pPr>
            <a:r>
              <a:rPr lang="zh-CN" altLang="en-US" sz="2000" dirty="0"/>
              <a:t>    维持转发、过滤过程中所应用的到信息。</a:t>
            </a:r>
          </a:p>
          <a:p>
            <a:pPr lvl="1" eaLnBrk="1" hangingPunct="1">
              <a:lnSpc>
                <a:spcPct val="90000"/>
              </a:lnSpc>
              <a:buFontTx/>
              <a:buNone/>
            </a:pPr>
            <a:r>
              <a:rPr lang="zh-CN" altLang="en-US" sz="2000" dirty="0"/>
              <a:t>    维护管理以上两个内容</a:t>
            </a:r>
          </a:p>
          <a:p>
            <a:pPr eaLnBrk="1" hangingPunct="1">
              <a:buFont typeface="Arial" panose="020B0604020202020204" pitchFamily="34" charset="0"/>
              <a:buChar char="■"/>
            </a:pPr>
            <a:endParaRPr lang="zh-CN" altLang="en-US" sz="2000" dirty="0"/>
          </a:p>
        </p:txBody>
      </p:sp>
      <p:sp>
        <p:nvSpPr>
          <p:cNvPr id="4" name="标题 5"/>
          <p:cNvSpPr txBox="1"/>
          <p:nvPr/>
        </p:nvSpPr>
        <p:spPr bwMode="auto">
          <a:xfrm>
            <a:off x="609600" y="152400"/>
            <a:ext cx="7924800" cy="533400"/>
          </a:xfrm>
          <a:prstGeom prst="rect">
            <a:avLst/>
          </a:prstGeom>
          <a:noFill/>
          <a:ln>
            <a:noFill/>
          </a:ln>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以太网基础</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—9.</a:t>
            </a: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以太网设备</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(HUB/BRIDGE/SWITCH)</a:t>
            </a:r>
            <a:endPar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46084" name="Picture 5" descr="C:\Documents and Settings\Administrator\My Documents\Tencent Files\517623394\FileRecv\锐捷ppt元素修改11.01.18\小红条.png"/>
          <p:cNvPicPr>
            <a:picLocks noChangeAspect="1"/>
          </p:cNvPicPr>
          <p:nvPr/>
        </p:nvPicPr>
        <p:blipFill>
          <a:blip r:embed="rId2"/>
          <a:stretch>
            <a:fillRect/>
          </a:stretch>
        </p:blipFill>
        <p:spPr>
          <a:xfrm>
            <a:off x="381000" y="207963"/>
            <a:ext cx="125413" cy="401637"/>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标题 5"/>
          <p:cNvSpPr txBox="1"/>
          <p:nvPr/>
        </p:nvSpPr>
        <p:spPr bwMode="auto">
          <a:xfrm>
            <a:off x="609600" y="152400"/>
            <a:ext cx="7924800" cy="533400"/>
          </a:xfrm>
          <a:prstGeom prst="rect">
            <a:avLst/>
          </a:prstGeom>
          <a:noFill/>
          <a:ln>
            <a:noFill/>
          </a:ln>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以太网基础</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—9.</a:t>
            </a: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以太网设备</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(HUB/BRIDGE/SWITCH)</a:t>
            </a:r>
            <a:endPar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47107"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pic>
        <p:nvPicPr>
          <p:cNvPr id="47108" name="图片 4"/>
          <p:cNvPicPr>
            <a:picLocks noChangeAspect="1"/>
          </p:cNvPicPr>
          <p:nvPr/>
        </p:nvPicPr>
        <p:blipFill>
          <a:blip r:embed="rId4"/>
          <a:stretch>
            <a:fillRect/>
          </a:stretch>
        </p:blipFill>
        <p:spPr>
          <a:xfrm>
            <a:off x="228600" y="1366838"/>
            <a:ext cx="8888413" cy="5491162"/>
          </a:xfrm>
          <a:prstGeom prst="rect">
            <a:avLst/>
          </a:prstGeom>
          <a:noFill/>
          <a:ln w="9525">
            <a:noFill/>
          </a:ln>
        </p:spPr>
      </p:pic>
      <p:sp>
        <p:nvSpPr>
          <p:cNvPr id="47109" name="矩形 5"/>
          <p:cNvSpPr/>
          <p:nvPr/>
        </p:nvSpPr>
        <p:spPr>
          <a:xfrm>
            <a:off x="381000" y="876300"/>
            <a:ext cx="20574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r>
              <a:rPr lang="zh-CN" altLang="en-US" sz="2400" dirty="0">
                <a:solidFill>
                  <a:schemeClr val="tx1"/>
                </a:solidFill>
              </a:rPr>
              <a:t>网桥</a:t>
            </a:r>
            <a:r>
              <a:rPr lang="en-US" altLang="zh-CN" sz="2400" dirty="0">
                <a:solidFill>
                  <a:schemeClr val="tx1"/>
                </a:solidFill>
              </a:rPr>
              <a:t>(Bridge) </a:t>
            </a:r>
            <a:endParaRPr lang="zh-CN" alt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1266" name="Picture 6"/>
          <p:cNvPicPr>
            <a:picLocks noChangeAspect="1"/>
          </p:cNvPicPr>
          <p:nvPr/>
        </p:nvPicPr>
        <p:blipFill>
          <a:blip r:embed="rId2"/>
          <a:stretch>
            <a:fillRect/>
          </a:stretch>
        </p:blipFill>
        <p:spPr>
          <a:xfrm>
            <a:off x="0" y="1350963"/>
            <a:ext cx="1476375" cy="401637"/>
          </a:xfrm>
          <a:prstGeom prst="rect">
            <a:avLst/>
          </a:prstGeom>
          <a:noFill/>
          <a:ln w="9525">
            <a:noFill/>
          </a:ln>
        </p:spPr>
      </p:pic>
      <p:sp>
        <p:nvSpPr>
          <p:cNvPr id="6" name="Rectangle 4"/>
          <p:cNvSpPr txBox="1">
            <a:spLocks noChangeArrowheads="1"/>
          </p:cNvSpPr>
          <p:nvPr/>
        </p:nvSpPr>
        <p:spPr>
          <a:xfrm>
            <a:off x="652463" y="1219200"/>
            <a:ext cx="7745413" cy="609600"/>
          </a:xfrm>
          <a:prstGeom prst="rect">
            <a:avLst/>
          </a:prstGeom>
          <a:noFill/>
        </p:spPr>
        <p:txBody>
          <a:bodyPr anchor="ctr">
            <a:normAutofit/>
          </a:bodyPr>
          <a:lstStyle/>
          <a:p>
            <a:pPr marR="0" defTabSz="784225" fontAlgn="auto">
              <a:spcBef>
                <a:spcPts val="0"/>
              </a:spcBef>
              <a:spcAft>
                <a:spcPts val="0"/>
              </a:spcAft>
              <a:buClrTx/>
              <a:buSzTx/>
              <a:buFontTx/>
              <a:buNone/>
              <a:defRPr/>
            </a:pPr>
            <a:r>
              <a:rPr kumimoji="0" lang="zh-CN" altLang="en-US" sz="2400" b="1" kern="1200" cap="none" spc="0" normalizeH="0" baseline="0" noProof="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目 录  </a:t>
            </a:r>
            <a:r>
              <a:rPr kumimoji="0" lang="en-US" altLang="zh-CN" sz="24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Contents</a:t>
            </a:r>
          </a:p>
        </p:txBody>
      </p:sp>
      <p:sp>
        <p:nvSpPr>
          <p:cNvPr id="11268" name="Rectangle 5"/>
          <p:cNvSpPr txBox="1"/>
          <p:nvPr/>
        </p:nvSpPr>
        <p:spPr>
          <a:xfrm>
            <a:off x="638175" y="1828800"/>
            <a:ext cx="6419850" cy="50292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7F7F7F"/>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stStyle>
          <a:p>
            <a:pPr marL="294005" lvl="0" indent="-294005" defTabSz="784225">
              <a:lnSpc>
                <a:spcPts val="3200"/>
              </a:lnSpc>
              <a:buFont typeface="Wingdings" panose="05000000000000000000" pitchFamily="2" charset="2"/>
              <a:buChar char="n"/>
            </a:pPr>
            <a:r>
              <a:rPr lang="zh-CN" altLang="en-US" dirty="0">
                <a:solidFill>
                  <a:srgbClr val="00B0F0"/>
                </a:solidFill>
                <a:cs typeface="Arial" panose="020B0604020202020204" pitchFamily="34" charset="0"/>
              </a:rPr>
              <a:t>以太网基础</a:t>
            </a:r>
            <a:endParaRPr lang="en-US" altLang="zh-CN" dirty="0">
              <a:solidFill>
                <a:srgbClr val="00B0F0"/>
              </a:solidFill>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1.</a:t>
            </a:r>
            <a:r>
              <a:rPr lang="zh-CN" altLang="en-US" sz="1600" dirty="0">
                <a:cs typeface="Arial" panose="020B0604020202020204" pitchFamily="34" charset="0"/>
              </a:rPr>
              <a:t>以太网概述</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2.CSMA/CD</a:t>
            </a: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3.</a:t>
            </a:r>
            <a:r>
              <a:rPr lang="zh-CN" altLang="en-US" sz="1600" dirty="0">
                <a:cs typeface="Arial" panose="020B0604020202020204" pitchFamily="34" charset="0"/>
              </a:rPr>
              <a:t>半双工、全双工</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4. </a:t>
            </a:r>
            <a:r>
              <a:rPr lang="zh-CN" altLang="en-US" sz="1600" dirty="0">
                <a:cs typeface="Arial" panose="020B0604020202020204" pitchFamily="34" charset="0"/>
              </a:rPr>
              <a:t>自协商</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5.</a:t>
            </a:r>
            <a:r>
              <a:rPr lang="zh-CN" altLang="en-US" sz="1600" dirty="0">
                <a:cs typeface="Arial" panose="020B0604020202020204" pitchFamily="34" charset="0"/>
              </a:rPr>
              <a:t>流控</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6.MAC</a:t>
            </a:r>
            <a:r>
              <a:rPr lang="zh-CN" altLang="en-US" sz="1600" dirty="0">
                <a:cs typeface="Arial" panose="020B0604020202020204" pitchFamily="34" charset="0"/>
              </a:rPr>
              <a:t>地址</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7.</a:t>
            </a:r>
            <a:r>
              <a:rPr lang="zh-CN" altLang="en-US" sz="1600" dirty="0">
                <a:cs typeface="Arial" panose="020B0604020202020204" pitchFamily="34" charset="0"/>
              </a:rPr>
              <a:t>以太网帧结构</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8.</a:t>
            </a:r>
            <a:r>
              <a:rPr lang="zh-CN" altLang="en-US" sz="1600" dirty="0">
                <a:cs typeface="Arial" panose="020B0604020202020204" pitchFamily="34" charset="0"/>
              </a:rPr>
              <a:t>以太网速率计算</a:t>
            </a:r>
            <a:endParaRPr lang="en-US" altLang="zh-CN" sz="1600" dirty="0">
              <a:cs typeface="Arial" panose="020B0604020202020204" pitchFamily="34" charset="0"/>
            </a:endParaRPr>
          </a:p>
          <a:p>
            <a:pPr marL="294005" lvl="0" indent="-294005" defTabSz="784225">
              <a:lnSpc>
                <a:spcPts val="3200"/>
              </a:lnSpc>
              <a:buFont typeface="Wingdings" panose="05000000000000000000" pitchFamily="2" charset="2"/>
              <a:buChar char="Ø"/>
            </a:pPr>
            <a:r>
              <a:rPr lang="en-US" altLang="zh-CN" sz="1600" dirty="0">
                <a:cs typeface="Arial" panose="020B0604020202020204" pitchFamily="34" charset="0"/>
              </a:rPr>
              <a:t> 9.</a:t>
            </a:r>
            <a:r>
              <a:rPr lang="zh-CN" altLang="en-US" sz="1600" dirty="0">
                <a:cs typeface="Arial" panose="020B0604020202020204" pitchFamily="34" charset="0"/>
              </a:rPr>
              <a:t>以太网设备</a:t>
            </a:r>
          </a:p>
          <a:p>
            <a:pPr marL="294005" lvl="0" indent="-294005" defTabSz="784225">
              <a:lnSpc>
                <a:spcPts val="3200"/>
              </a:lnSpc>
              <a:buFont typeface="Wingdings" panose="05000000000000000000" pitchFamily="2" charset="2"/>
              <a:buChar char="n"/>
            </a:pPr>
            <a:endParaRPr lang="en-US" altLang="zh-CN" dirty="0">
              <a:cs typeface="Arial" panose="020B0604020202020204" pitchFamily="34" charset="0"/>
            </a:endParaRPr>
          </a:p>
          <a:p>
            <a:pPr marL="294005" lvl="0" indent="-294005" defTabSz="784225">
              <a:spcBef>
                <a:spcPct val="0"/>
              </a:spcBef>
              <a:buFontTx/>
              <a:buNone/>
            </a:pPr>
            <a:endParaRPr lang="zh-CN" altLang="en-US" dirty="0">
              <a:ea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5843" name="内容占位符 2"/>
          <p:cNvSpPr>
            <a:spLocks noGrp="1"/>
          </p:cNvSpPr>
          <p:nvPr>
            <p:ph idx="1"/>
          </p:nvPr>
        </p:nvSpPr>
        <p:spPr>
          <a:xfrm>
            <a:off x="684213" y="1214438"/>
            <a:ext cx="7388225" cy="4951413"/>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交换机</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(switch)</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A layer 2 interconnection device that conforms to </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the   ISO/IEC 10038 [ANSI/IEEE 802.1D-1998]. </a:t>
            </a:r>
            <a:r>
              <a:rPr kumimoji="0" lang="en-US" altLang="zh-CN" sz="2000" b="0" i="0" u="none" strike="noStrike" kern="0" cap="none" spc="0" normalizeH="0" baseline="0" noProof="0" dirty="0" err="1">
                <a:ln>
                  <a:noFill/>
                </a:ln>
                <a:solidFill>
                  <a:srgbClr val="595959"/>
                </a:solidFill>
                <a:effectLst/>
                <a:uLnTx/>
                <a:uFillTx/>
                <a:latin typeface="微软雅黑" panose="020B0503020204020204" pitchFamily="34" charset="-122"/>
                <a:ea typeface="微软雅黑" panose="020B0503020204020204" pitchFamily="34" charset="-122"/>
                <a:cs typeface="+mn-cs"/>
              </a:rPr>
              <a:t>Syn</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bridge.</a:t>
            </a: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我们所说的交换机可以认为是</a:t>
            </a:r>
            <a:r>
              <a:rPr kumimoji="0" lang="zh-CN" altLang="en-US" sz="20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多端口网桥</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defRPr/>
            </a:pPr>
            <a:endPar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Arial" panose="020B0604020202020204" pitchFamily="34" charset="0"/>
              <a:buChar char="■"/>
              <a:defRPr/>
            </a:pP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网桥和交换机主要不同</a:t>
            </a:r>
            <a:endPar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1.</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多端口网桥</a:t>
            </a:r>
            <a:endPar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交换机工作时，实际上允许许多组端口间的通道同时工作。所以，交换机的功能体现出不仅仅是一个网桥的功能，而是多个网桥功能的集合。即网桥一般分有两个端口，而交换机通常具有高密度的端口。</a:t>
            </a:r>
            <a:endPar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2.</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传输速率的区别 </a:t>
            </a:r>
            <a:b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b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交换机与网桥数据信息的传输速率相比，交换机要快于网桥。 </a:t>
            </a:r>
            <a:b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b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    3. </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数据帧转发方式的区别 </a:t>
            </a:r>
            <a:b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b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网桥在发送数据帧前，通常要接收到完整的数据帧并执行帧检测序列</a:t>
            </a: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fcs</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后，才开始转发该数据帧。交换机具有存储转发和直接转发两种帧转发方式。直接转发方式在发送数据以前，不需要在接收完整个数据帧和经过</a:t>
            </a:r>
            <a:r>
              <a:rPr kumimoji="0" lang="en-US" altLang="zh-CN"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32bit</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循环冗余校验码</a:t>
            </a:r>
            <a:r>
              <a:rPr kumimoji="0" lang="en-US" altLang="zh-CN" sz="1800" b="0" i="0" u="none" strike="noStrike" kern="0" cap="none" spc="0" normalizeH="0" baseline="0" noProof="0" dirty="0" err="1">
                <a:ln>
                  <a:noFill/>
                </a:ln>
                <a:solidFill>
                  <a:srgbClr val="595959"/>
                </a:solidFill>
                <a:effectLst/>
                <a:uLnTx/>
                <a:uFillTx/>
                <a:latin typeface="微软雅黑" panose="020B0503020204020204" pitchFamily="34" charset="-122"/>
                <a:ea typeface="微软雅黑" panose="020B0503020204020204" pitchFamily="34" charset="-122"/>
                <a:cs typeface="+mn-cs"/>
              </a:rPr>
              <a:t>crc</a:t>
            </a:r>
            <a:r>
              <a:rPr kumimoji="0" lang="zh-CN" altLang="en-US" sz="18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的计算检查后的等待时间。</a:t>
            </a:r>
          </a:p>
        </p:txBody>
      </p:sp>
      <p:sp>
        <p:nvSpPr>
          <p:cNvPr id="5" name="标题 5"/>
          <p:cNvSpPr txBox="1"/>
          <p:nvPr/>
        </p:nvSpPr>
        <p:spPr bwMode="auto">
          <a:xfrm>
            <a:off x="609600" y="152400"/>
            <a:ext cx="7924800" cy="533400"/>
          </a:xfrm>
          <a:prstGeom prst="rect">
            <a:avLst/>
          </a:prstGeom>
          <a:noFill/>
          <a:ln>
            <a:noFill/>
          </a:ln>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以太网基础</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—9.</a:t>
            </a: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以太网设备</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(HUB/BRIDGE/SWITCH)</a:t>
            </a:r>
            <a:endPar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48132" name="Picture 5" descr="C:\Documents and Settings\Administrator\My Documents\Tencent Files\517623394\FileRecv\锐捷ppt元素修改11.01.18\小红条.png"/>
          <p:cNvPicPr>
            <a:picLocks noChangeAspect="1"/>
          </p:cNvPicPr>
          <p:nvPr/>
        </p:nvPicPr>
        <p:blipFill>
          <a:blip r:embed="rId2"/>
          <a:stretch>
            <a:fillRect/>
          </a:stretch>
        </p:blipFill>
        <p:spPr>
          <a:xfrm>
            <a:off x="381000" y="207963"/>
            <a:ext cx="125413" cy="401637"/>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9154" name="日期占位符 2"/>
          <p:cNvSpPr txBox="1">
            <a:spLocks noGrp="1"/>
          </p:cNvSpPr>
          <p:nvPr>
            <p:ph type="dt" sz="half" idx="2"/>
          </p:nvPr>
        </p:nvSpPr>
        <p:spPr>
          <a:xfrm>
            <a:off x="6110288" y="6413500"/>
            <a:ext cx="1595437" cy="268288"/>
          </a:xfrm>
          <a:noFill/>
          <a:ln>
            <a:noFill/>
          </a:ln>
        </p:spPr>
        <p:txBody>
          <a:bodyPr/>
          <a:lstStyle/>
          <a:p>
            <a:pPr marL="0" indent="0">
              <a:spcBef>
                <a:spcPct val="0"/>
              </a:spcBef>
              <a:buFontTx/>
              <a:buNone/>
            </a:pPr>
            <a:r>
              <a:rPr lang="de-DE" altLang="zh-CN" sz="1800" dirty="0">
                <a:solidFill>
                  <a:schemeClr val="tx1"/>
                </a:solidFill>
                <a:latin typeface="Arial" panose="020B0604020202020204" pitchFamily="34" charset="0"/>
                <a:ea typeface="宋体" panose="02010600030101010101" pitchFamily="2" charset="-122"/>
              </a:rPr>
              <a:t>Page </a:t>
            </a:r>
            <a:fld id="{9A0DB2DC-4C9A-4742-B13C-FB6460FD3503}" type="slidenum">
              <a:rPr lang="de-DE" altLang="zh-CN" sz="1800" dirty="0">
                <a:solidFill>
                  <a:schemeClr val="tx1"/>
                </a:solidFill>
                <a:latin typeface="Arial" panose="020B0604020202020204" pitchFamily="34" charset="0"/>
                <a:ea typeface="宋体" panose="02010600030101010101" pitchFamily="2" charset="-122"/>
              </a:rPr>
              <a:t>41</a:t>
            </a:fld>
            <a:endParaRPr lang="de-DE" altLang="zh-CN" sz="1800" dirty="0">
              <a:solidFill>
                <a:schemeClr val="tx1"/>
              </a:solidFill>
              <a:latin typeface="Arial" panose="020B0604020202020204" pitchFamily="34" charset="0"/>
              <a:ea typeface="宋体" panose="02010600030101010101" pitchFamily="2" charset="-122"/>
            </a:endParaRPr>
          </a:p>
        </p:txBody>
      </p:sp>
      <p:sp>
        <p:nvSpPr>
          <p:cNvPr id="49155" name="Rectangle 2"/>
          <p:cNvSpPr>
            <a:spLocks noGrp="1"/>
          </p:cNvSpPr>
          <p:nvPr>
            <p:ph type="title"/>
          </p:nvPr>
        </p:nvSpPr>
        <p:spPr>
          <a:xfrm>
            <a:off x="652463" y="1031875"/>
            <a:ext cx="6850062" cy="488950"/>
          </a:xfrm>
        </p:spPr>
        <p:txBody>
          <a:bodyPr vert="horz" wrap="square" lIns="91364" tIns="45680" rIns="91364" bIns="45680" anchor="t" anchorCtr="0"/>
          <a:lstStyle/>
          <a:p>
            <a:r>
              <a:rPr lang="zh-CN" altLang="en-US" dirty="0"/>
              <a:t>基于源地址学习</a:t>
            </a:r>
          </a:p>
        </p:txBody>
      </p:sp>
      <p:sp>
        <p:nvSpPr>
          <p:cNvPr id="49156" name="Rectangle 3"/>
          <p:cNvSpPr>
            <a:spLocks noGrp="1"/>
          </p:cNvSpPr>
          <p:nvPr>
            <p:ph type="body" idx="4294967295"/>
          </p:nvPr>
        </p:nvSpPr>
        <p:spPr>
          <a:xfrm>
            <a:off x="0" y="5165725"/>
            <a:ext cx="5334000" cy="1082675"/>
          </a:xfrm>
        </p:spPr>
        <p:txBody>
          <a:bodyPr vert="horz" wrap="square" lIns="91364" tIns="45680" rIns="91364" bIns="45680" anchor="t" anchorCtr="0"/>
          <a:lstStyle/>
          <a:p>
            <a:pPr algn="just"/>
            <a:r>
              <a:rPr lang="zh-CN" altLang="en-US" sz="2000" dirty="0"/>
              <a:t>多播情况下，</a:t>
            </a:r>
            <a:r>
              <a:rPr lang="en-US" altLang="zh-CN" sz="2000" dirty="0"/>
              <a:t>CAM</a:t>
            </a:r>
            <a:r>
              <a:rPr lang="zh-CN" altLang="en-US" sz="2000" dirty="0"/>
              <a:t>表项的建立不是通过学习得到的，而是通过</a:t>
            </a:r>
            <a:r>
              <a:rPr lang="en-US" altLang="zh-CN" sz="2000" dirty="0"/>
              <a:t>IGMP</a:t>
            </a:r>
            <a:r>
              <a:rPr lang="zh-CN" altLang="en-US" sz="2000" dirty="0"/>
              <a:t>窥探，</a:t>
            </a:r>
            <a:r>
              <a:rPr lang="en-US" altLang="zh-CN" sz="2000" dirty="0"/>
              <a:t>CGMP</a:t>
            </a:r>
            <a:r>
              <a:rPr lang="zh-CN" altLang="en-US" sz="2000" dirty="0"/>
              <a:t>等协议获得的。</a:t>
            </a:r>
          </a:p>
        </p:txBody>
      </p:sp>
      <p:grpSp>
        <p:nvGrpSpPr>
          <p:cNvPr id="49157" name="Group 47"/>
          <p:cNvGrpSpPr/>
          <p:nvPr/>
        </p:nvGrpSpPr>
        <p:grpSpPr>
          <a:xfrm>
            <a:off x="5741988" y="4783138"/>
            <a:ext cx="2944812" cy="1770062"/>
            <a:chOff x="3202" y="2950"/>
            <a:chExt cx="1855" cy="1115"/>
          </a:xfrm>
        </p:grpSpPr>
        <p:sp>
          <p:nvSpPr>
            <p:cNvPr id="49183" name="Rectangle 27"/>
            <p:cNvSpPr/>
            <p:nvPr/>
          </p:nvSpPr>
          <p:spPr>
            <a:xfrm>
              <a:off x="3202" y="2950"/>
              <a:ext cx="931" cy="228"/>
            </a:xfrm>
            <a:prstGeom prst="rect">
              <a:avLst/>
            </a:prstGeom>
            <a:solidFill>
              <a:srgbClr val="3366FF"/>
            </a:solidFill>
            <a:ln w="127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800" b="1" dirty="0">
                  <a:solidFill>
                    <a:schemeClr val="bg1"/>
                  </a:solidFill>
                  <a:latin typeface="Arial" panose="020B0604020202020204" pitchFamily="34" charset="0"/>
                  <a:ea typeface="宋体" panose="02010600030101010101" pitchFamily="2" charset="-122"/>
                </a:rPr>
                <a:t>MAC</a:t>
              </a:r>
              <a:r>
                <a:rPr lang="zh-CN" altLang="en-US" sz="1800" b="1" dirty="0">
                  <a:solidFill>
                    <a:schemeClr val="bg1"/>
                  </a:solidFill>
                  <a:latin typeface="Arial" panose="020B0604020202020204" pitchFamily="34" charset="0"/>
                  <a:ea typeface="宋体" panose="02010600030101010101" pitchFamily="2" charset="-122"/>
                </a:rPr>
                <a:t>地址</a:t>
              </a:r>
            </a:p>
          </p:txBody>
        </p:sp>
        <p:sp>
          <p:nvSpPr>
            <p:cNvPr id="49184" name="Rectangle 28"/>
            <p:cNvSpPr/>
            <p:nvPr/>
          </p:nvSpPr>
          <p:spPr>
            <a:xfrm>
              <a:off x="4127" y="2950"/>
              <a:ext cx="930" cy="228"/>
            </a:xfrm>
            <a:prstGeom prst="rect">
              <a:avLst/>
            </a:prstGeom>
            <a:solidFill>
              <a:srgbClr val="3366FF"/>
            </a:solidFill>
            <a:ln w="127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zh-CN" altLang="en-US" sz="1800" b="1" dirty="0">
                  <a:solidFill>
                    <a:schemeClr val="bg1"/>
                  </a:solidFill>
                  <a:latin typeface="Arial" panose="020B0604020202020204" pitchFamily="34" charset="0"/>
                  <a:ea typeface="宋体" panose="02010600030101010101" pitchFamily="2" charset="-122"/>
                </a:rPr>
                <a:t>所在端口</a:t>
              </a:r>
            </a:p>
          </p:txBody>
        </p:sp>
        <p:sp>
          <p:nvSpPr>
            <p:cNvPr id="49185" name="Rectangle 29"/>
            <p:cNvSpPr/>
            <p:nvPr/>
          </p:nvSpPr>
          <p:spPr>
            <a:xfrm>
              <a:off x="3202" y="3171"/>
              <a:ext cx="931" cy="228"/>
            </a:xfrm>
            <a:prstGeom prst="rect">
              <a:avLst/>
            </a:prstGeom>
            <a:solidFill>
              <a:srgbClr val="3366FF"/>
            </a:solidFill>
            <a:ln w="127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800" b="1" dirty="0">
                  <a:solidFill>
                    <a:schemeClr val="bg1"/>
                  </a:solidFill>
                  <a:latin typeface="Arial" panose="020B0604020202020204" pitchFamily="34" charset="0"/>
                  <a:ea typeface="宋体" panose="02010600030101010101" pitchFamily="2" charset="-122"/>
                </a:rPr>
                <a:t>MAC  A</a:t>
              </a:r>
            </a:p>
          </p:txBody>
        </p:sp>
        <p:sp>
          <p:nvSpPr>
            <p:cNvPr id="49186" name="Rectangle 30"/>
            <p:cNvSpPr/>
            <p:nvPr/>
          </p:nvSpPr>
          <p:spPr>
            <a:xfrm>
              <a:off x="4127" y="3171"/>
              <a:ext cx="930" cy="228"/>
            </a:xfrm>
            <a:prstGeom prst="rect">
              <a:avLst/>
            </a:prstGeom>
            <a:solidFill>
              <a:srgbClr val="3366FF"/>
            </a:solidFill>
            <a:ln w="127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800" b="1" dirty="0">
                  <a:solidFill>
                    <a:schemeClr val="bg1"/>
                  </a:solidFill>
                  <a:latin typeface="Arial" panose="020B0604020202020204" pitchFamily="34" charset="0"/>
                  <a:ea typeface="宋体" panose="02010600030101010101" pitchFamily="2" charset="-122"/>
                </a:rPr>
                <a:t>1</a:t>
              </a:r>
            </a:p>
          </p:txBody>
        </p:sp>
        <p:sp>
          <p:nvSpPr>
            <p:cNvPr id="49187" name="Rectangle 31"/>
            <p:cNvSpPr/>
            <p:nvPr/>
          </p:nvSpPr>
          <p:spPr>
            <a:xfrm>
              <a:off x="3202" y="3393"/>
              <a:ext cx="931" cy="228"/>
            </a:xfrm>
            <a:prstGeom prst="rect">
              <a:avLst/>
            </a:prstGeom>
            <a:solidFill>
              <a:srgbClr val="3366FF"/>
            </a:solidFill>
            <a:ln w="127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800" b="1" dirty="0">
                  <a:solidFill>
                    <a:schemeClr val="bg1"/>
                  </a:solidFill>
                  <a:latin typeface="Arial" panose="020B0604020202020204" pitchFamily="34" charset="0"/>
                  <a:ea typeface="宋体" panose="02010600030101010101" pitchFamily="2" charset="-122"/>
                </a:rPr>
                <a:t>MAC  B</a:t>
              </a:r>
            </a:p>
          </p:txBody>
        </p:sp>
        <p:sp>
          <p:nvSpPr>
            <p:cNvPr id="49188" name="Rectangle 32"/>
            <p:cNvSpPr/>
            <p:nvPr/>
          </p:nvSpPr>
          <p:spPr>
            <a:xfrm>
              <a:off x="4127" y="3393"/>
              <a:ext cx="930" cy="228"/>
            </a:xfrm>
            <a:prstGeom prst="rect">
              <a:avLst/>
            </a:prstGeom>
            <a:solidFill>
              <a:srgbClr val="3366FF"/>
            </a:solidFill>
            <a:ln w="127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800" b="1" dirty="0">
                  <a:solidFill>
                    <a:schemeClr val="bg1"/>
                  </a:solidFill>
                  <a:latin typeface="Arial" panose="020B0604020202020204" pitchFamily="34" charset="0"/>
                  <a:ea typeface="宋体" panose="02010600030101010101" pitchFamily="2" charset="-122"/>
                </a:rPr>
                <a:t>1</a:t>
              </a:r>
            </a:p>
          </p:txBody>
        </p:sp>
        <p:sp>
          <p:nvSpPr>
            <p:cNvPr id="49189" name="Rectangle 33"/>
            <p:cNvSpPr/>
            <p:nvPr/>
          </p:nvSpPr>
          <p:spPr>
            <a:xfrm>
              <a:off x="3202" y="3615"/>
              <a:ext cx="931" cy="228"/>
            </a:xfrm>
            <a:prstGeom prst="rect">
              <a:avLst/>
            </a:prstGeom>
            <a:solidFill>
              <a:srgbClr val="3366FF"/>
            </a:solidFill>
            <a:ln w="127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800" b="1" dirty="0">
                  <a:solidFill>
                    <a:schemeClr val="bg1"/>
                  </a:solidFill>
                  <a:latin typeface="Arial" panose="020B0604020202020204" pitchFamily="34" charset="0"/>
                  <a:ea typeface="宋体" panose="02010600030101010101" pitchFamily="2" charset="-122"/>
                </a:rPr>
                <a:t>MAC  C</a:t>
              </a:r>
            </a:p>
          </p:txBody>
        </p:sp>
        <p:sp>
          <p:nvSpPr>
            <p:cNvPr id="49190" name="Rectangle 34"/>
            <p:cNvSpPr/>
            <p:nvPr/>
          </p:nvSpPr>
          <p:spPr>
            <a:xfrm>
              <a:off x="4127" y="3615"/>
              <a:ext cx="930" cy="228"/>
            </a:xfrm>
            <a:prstGeom prst="rect">
              <a:avLst/>
            </a:prstGeom>
            <a:solidFill>
              <a:srgbClr val="3366FF"/>
            </a:solidFill>
            <a:ln w="127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800" b="1" dirty="0">
                  <a:solidFill>
                    <a:schemeClr val="bg1"/>
                  </a:solidFill>
                  <a:latin typeface="Arial" panose="020B0604020202020204" pitchFamily="34" charset="0"/>
                  <a:ea typeface="宋体" panose="02010600030101010101" pitchFamily="2" charset="-122"/>
                </a:rPr>
                <a:t>2</a:t>
              </a:r>
            </a:p>
          </p:txBody>
        </p:sp>
        <p:sp>
          <p:nvSpPr>
            <p:cNvPr id="49191" name="Rectangle 35"/>
            <p:cNvSpPr/>
            <p:nvPr/>
          </p:nvSpPr>
          <p:spPr>
            <a:xfrm>
              <a:off x="3202" y="3837"/>
              <a:ext cx="931" cy="228"/>
            </a:xfrm>
            <a:prstGeom prst="rect">
              <a:avLst/>
            </a:prstGeom>
            <a:solidFill>
              <a:srgbClr val="3366FF"/>
            </a:solidFill>
            <a:ln w="127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800" b="1" dirty="0">
                  <a:solidFill>
                    <a:schemeClr val="bg1"/>
                  </a:solidFill>
                  <a:latin typeface="Arial" panose="020B0604020202020204" pitchFamily="34" charset="0"/>
                  <a:ea typeface="宋体" panose="02010600030101010101" pitchFamily="2" charset="-122"/>
                </a:rPr>
                <a:t>MAC  D</a:t>
              </a:r>
            </a:p>
          </p:txBody>
        </p:sp>
        <p:sp>
          <p:nvSpPr>
            <p:cNvPr id="49192" name="Rectangle 36"/>
            <p:cNvSpPr/>
            <p:nvPr/>
          </p:nvSpPr>
          <p:spPr>
            <a:xfrm>
              <a:off x="4127" y="3837"/>
              <a:ext cx="930" cy="228"/>
            </a:xfrm>
            <a:prstGeom prst="rect">
              <a:avLst/>
            </a:prstGeom>
            <a:solidFill>
              <a:srgbClr val="3366FF"/>
            </a:solidFill>
            <a:ln w="127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800" b="1" dirty="0">
                  <a:solidFill>
                    <a:schemeClr val="bg1"/>
                  </a:solidFill>
                  <a:latin typeface="Arial" panose="020B0604020202020204" pitchFamily="34" charset="0"/>
                  <a:ea typeface="宋体" panose="02010600030101010101" pitchFamily="2" charset="-122"/>
                </a:rPr>
                <a:t>2</a:t>
              </a:r>
            </a:p>
          </p:txBody>
        </p:sp>
      </p:grpSp>
      <p:sp>
        <p:nvSpPr>
          <p:cNvPr id="49158" name="Line 7"/>
          <p:cNvSpPr>
            <a:spLocks noChangeAspect="1"/>
          </p:cNvSpPr>
          <p:nvPr/>
        </p:nvSpPr>
        <p:spPr>
          <a:xfrm>
            <a:off x="3114675" y="1022350"/>
            <a:ext cx="0" cy="3414713"/>
          </a:xfrm>
          <a:prstGeom prst="line">
            <a:avLst/>
          </a:prstGeom>
          <a:ln w="25400" cap="flat" cmpd="sng">
            <a:solidFill>
              <a:srgbClr val="000000"/>
            </a:solidFill>
            <a:prstDash val="solid"/>
            <a:headEnd type="none" w="med" len="med"/>
            <a:tailEnd type="none" w="med" len="med"/>
          </a:ln>
        </p:spPr>
      </p:sp>
      <p:sp>
        <p:nvSpPr>
          <p:cNvPr id="49159" name="Line 9"/>
          <p:cNvSpPr>
            <a:spLocks noChangeAspect="1"/>
          </p:cNvSpPr>
          <p:nvPr/>
        </p:nvSpPr>
        <p:spPr>
          <a:xfrm>
            <a:off x="5927725" y="968375"/>
            <a:ext cx="0" cy="3500438"/>
          </a:xfrm>
          <a:prstGeom prst="line">
            <a:avLst/>
          </a:prstGeom>
          <a:ln w="25400" cap="flat" cmpd="sng">
            <a:solidFill>
              <a:srgbClr val="000000"/>
            </a:solidFill>
            <a:prstDash val="solid"/>
            <a:headEnd type="none" w="med" len="med"/>
            <a:tailEnd type="none" w="med" len="med"/>
          </a:ln>
        </p:spPr>
      </p:sp>
      <p:sp>
        <p:nvSpPr>
          <p:cNvPr id="49160" name="Line 11"/>
          <p:cNvSpPr>
            <a:spLocks noChangeAspect="1"/>
          </p:cNvSpPr>
          <p:nvPr/>
        </p:nvSpPr>
        <p:spPr>
          <a:xfrm>
            <a:off x="2198688" y="2368550"/>
            <a:ext cx="920750" cy="0"/>
          </a:xfrm>
          <a:prstGeom prst="line">
            <a:avLst/>
          </a:prstGeom>
          <a:ln w="25400" cap="flat" cmpd="sng">
            <a:solidFill>
              <a:srgbClr val="000000"/>
            </a:solidFill>
            <a:prstDash val="solid"/>
            <a:headEnd type="none" w="med" len="med"/>
            <a:tailEnd type="none" w="med" len="med"/>
          </a:ln>
        </p:spPr>
      </p:sp>
      <p:sp>
        <p:nvSpPr>
          <p:cNvPr id="49161" name="Line 12"/>
          <p:cNvSpPr>
            <a:spLocks noChangeAspect="1"/>
          </p:cNvSpPr>
          <p:nvPr/>
        </p:nvSpPr>
        <p:spPr>
          <a:xfrm>
            <a:off x="2178050" y="4043363"/>
            <a:ext cx="930275" cy="0"/>
          </a:xfrm>
          <a:prstGeom prst="line">
            <a:avLst/>
          </a:prstGeom>
          <a:ln w="25400" cap="flat" cmpd="sng">
            <a:solidFill>
              <a:srgbClr val="000000"/>
            </a:solidFill>
            <a:prstDash val="solid"/>
            <a:headEnd type="none" w="med" len="med"/>
            <a:tailEnd type="none" w="med" len="med"/>
          </a:ln>
        </p:spPr>
      </p:sp>
      <p:sp>
        <p:nvSpPr>
          <p:cNvPr id="49162" name="Line 13"/>
          <p:cNvSpPr>
            <a:spLocks noChangeAspect="1"/>
          </p:cNvSpPr>
          <p:nvPr/>
        </p:nvSpPr>
        <p:spPr>
          <a:xfrm>
            <a:off x="5927725" y="2697163"/>
            <a:ext cx="795338" cy="0"/>
          </a:xfrm>
          <a:prstGeom prst="line">
            <a:avLst/>
          </a:prstGeom>
          <a:ln w="25400" cap="flat" cmpd="sng">
            <a:solidFill>
              <a:srgbClr val="000000"/>
            </a:solidFill>
            <a:prstDash val="solid"/>
            <a:headEnd type="none" w="med" len="med"/>
            <a:tailEnd type="none" w="med" len="med"/>
          </a:ln>
        </p:spPr>
      </p:sp>
      <p:sp>
        <p:nvSpPr>
          <p:cNvPr id="49163" name="Text Box 14"/>
          <p:cNvSpPr txBox="1">
            <a:spLocks noChangeAspect="1"/>
          </p:cNvSpPr>
          <p:nvPr/>
        </p:nvSpPr>
        <p:spPr>
          <a:xfrm>
            <a:off x="3197225" y="1003300"/>
            <a:ext cx="1181100" cy="304800"/>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zh-CN" altLang="en-US" sz="2000" dirty="0">
                <a:solidFill>
                  <a:srgbClr val="000000"/>
                </a:solidFill>
                <a:latin typeface="宋体" panose="02010600030101010101" pitchFamily="2" charset="-122"/>
                <a:ea typeface="宋体" panose="02010600030101010101" pitchFamily="2" charset="-122"/>
              </a:rPr>
              <a:t>分段</a:t>
            </a:r>
            <a:r>
              <a:rPr lang="en-US" altLang="zh-CN" sz="2000" dirty="0">
                <a:solidFill>
                  <a:srgbClr val="000000"/>
                </a:solidFill>
                <a:latin typeface="宋体" panose="02010600030101010101" pitchFamily="2" charset="-122"/>
                <a:ea typeface="宋体" panose="02010600030101010101" pitchFamily="2" charset="-122"/>
              </a:rPr>
              <a:t>1</a:t>
            </a:r>
          </a:p>
        </p:txBody>
      </p:sp>
      <p:sp>
        <p:nvSpPr>
          <p:cNvPr id="49164" name="Text Box 15"/>
          <p:cNvSpPr txBox="1">
            <a:spLocks noChangeAspect="1"/>
          </p:cNvSpPr>
          <p:nvPr/>
        </p:nvSpPr>
        <p:spPr>
          <a:xfrm>
            <a:off x="5972175" y="969963"/>
            <a:ext cx="1177925" cy="304800"/>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zh-CN" altLang="en-US" sz="2000" dirty="0">
                <a:solidFill>
                  <a:srgbClr val="000000"/>
                </a:solidFill>
                <a:latin typeface="宋体" panose="02010600030101010101" pitchFamily="2" charset="-122"/>
                <a:ea typeface="宋体" panose="02010600030101010101" pitchFamily="2" charset="-122"/>
              </a:rPr>
              <a:t>分段</a:t>
            </a:r>
            <a:r>
              <a:rPr lang="en-US" altLang="zh-CN" sz="2000" dirty="0">
                <a:solidFill>
                  <a:srgbClr val="000000"/>
                </a:solidFill>
                <a:latin typeface="宋体" panose="02010600030101010101" pitchFamily="2" charset="-122"/>
                <a:ea typeface="宋体" panose="02010600030101010101" pitchFamily="2" charset="-122"/>
              </a:rPr>
              <a:t>2</a:t>
            </a:r>
          </a:p>
        </p:txBody>
      </p:sp>
      <p:sp>
        <p:nvSpPr>
          <p:cNvPr id="49165" name="Text Box 16"/>
          <p:cNvSpPr txBox="1">
            <a:spLocks noChangeAspect="1"/>
          </p:cNvSpPr>
          <p:nvPr/>
        </p:nvSpPr>
        <p:spPr>
          <a:xfrm>
            <a:off x="2289175" y="1754188"/>
            <a:ext cx="695325" cy="350837"/>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300" dirty="0">
                <a:solidFill>
                  <a:srgbClr val="000000"/>
                </a:solidFill>
                <a:latin typeface="Gill Sans"/>
                <a:ea typeface="宋体" panose="02010600030101010101" pitchFamily="2" charset="-122"/>
              </a:rPr>
              <a:t>A</a:t>
            </a:r>
          </a:p>
        </p:txBody>
      </p:sp>
      <p:sp>
        <p:nvSpPr>
          <p:cNvPr id="49166" name="Text Box 17"/>
          <p:cNvSpPr txBox="1">
            <a:spLocks noChangeAspect="1"/>
          </p:cNvSpPr>
          <p:nvPr/>
        </p:nvSpPr>
        <p:spPr>
          <a:xfrm>
            <a:off x="2287588" y="3440113"/>
            <a:ext cx="550862" cy="350837"/>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300" dirty="0">
                <a:solidFill>
                  <a:srgbClr val="000000"/>
                </a:solidFill>
                <a:latin typeface="Gill Sans"/>
                <a:ea typeface="宋体" panose="02010600030101010101" pitchFamily="2" charset="-122"/>
              </a:rPr>
              <a:t>B</a:t>
            </a:r>
          </a:p>
        </p:txBody>
      </p:sp>
      <p:sp>
        <p:nvSpPr>
          <p:cNvPr id="49167" name="Text Box 18"/>
          <p:cNvSpPr txBox="1">
            <a:spLocks noChangeAspect="1"/>
          </p:cNvSpPr>
          <p:nvPr/>
        </p:nvSpPr>
        <p:spPr>
          <a:xfrm>
            <a:off x="6543675" y="1731963"/>
            <a:ext cx="606425" cy="350837"/>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300" dirty="0">
                <a:solidFill>
                  <a:srgbClr val="000000"/>
                </a:solidFill>
                <a:latin typeface="Gill Sans"/>
                <a:ea typeface="宋体" panose="02010600030101010101" pitchFamily="2" charset="-122"/>
              </a:rPr>
              <a:t>C</a:t>
            </a:r>
          </a:p>
        </p:txBody>
      </p:sp>
      <p:sp>
        <p:nvSpPr>
          <p:cNvPr id="49168" name="Text Box 19"/>
          <p:cNvSpPr txBox="1">
            <a:spLocks noChangeAspect="1"/>
          </p:cNvSpPr>
          <p:nvPr/>
        </p:nvSpPr>
        <p:spPr>
          <a:xfrm>
            <a:off x="3203575" y="2047875"/>
            <a:ext cx="960438" cy="304800"/>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000" dirty="0">
                <a:solidFill>
                  <a:srgbClr val="000000"/>
                </a:solidFill>
                <a:latin typeface="Gill Sans"/>
                <a:ea typeface="宋体" panose="02010600030101010101" pitchFamily="2" charset="-122"/>
              </a:rPr>
              <a:t>PORT1</a:t>
            </a:r>
          </a:p>
        </p:txBody>
      </p:sp>
      <p:sp>
        <p:nvSpPr>
          <p:cNvPr id="49169" name="Text Box 20"/>
          <p:cNvSpPr txBox="1">
            <a:spLocks noChangeAspect="1"/>
          </p:cNvSpPr>
          <p:nvPr/>
        </p:nvSpPr>
        <p:spPr>
          <a:xfrm>
            <a:off x="5081588" y="2032000"/>
            <a:ext cx="930275" cy="304800"/>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000" dirty="0">
                <a:solidFill>
                  <a:srgbClr val="000000"/>
                </a:solidFill>
                <a:latin typeface="Gill Sans"/>
                <a:ea typeface="宋体" panose="02010600030101010101" pitchFamily="2" charset="-122"/>
              </a:rPr>
              <a:t>PORT2</a:t>
            </a:r>
          </a:p>
        </p:txBody>
      </p:sp>
      <p:sp>
        <p:nvSpPr>
          <p:cNvPr id="49170" name="Line 22"/>
          <p:cNvSpPr>
            <a:spLocks noChangeAspect="1"/>
          </p:cNvSpPr>
          <p:nvPr/>
        </p:nvSpPr>
        <p:spPr>
          <a:xfrm>
            <a:off x="5927725" y="3789363"/>
            <a:ext cx="963613" cy="0"/>
          </a:xfrm>
          <a:prstGeom prst="line">
            <a:avLst/>
          </a:prstGeom>
          <a:ln w="25400" cap="flat" cmpd="sng">
            <a:solidFill>
              <a:srgbClr val="000000"/>
            </a:solidFill>
            <a:prstDash val="solid"/>
            <a:headEnd type="none" w="med" len="med"/>
            <a:tailEnd type="none" w="med" len="med"/>
          </a:ln>
        </p:spPr>
      </p:sp>
      <p:sp>
        <p:nvSpPr>
          <p:cNvPr id="49171" name="Text Box 23"/>
          <p:cNvSpPr txBox="1">
            <a:spLocks noChangeAspect="1"/>
          </p:cNvSpPr>
          <p:nvPr/>
        </p:nvSpPr>
        <p:spPr>
          <a:xfrm>
            <a:off x="6529388" y="3044825"/>
            <a:ext cx="839787" cy="350838"/>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300" dirty="0">
                <a:solidFill>
                  <a:srgbClr val="000000"/>
                </a:solidFill>
                <a:latin typeface="Gill Sans"/>
                <a:ea typeface="宋体" panose="02010600030101010101" pitchFamily="2" charset="-122"/>
              </a:rPr>
              <a:t>D</a:t>
            </a:r>
          </a:p>
        </p:txBody>
      </p:sp>
      <p:sp>
        <p:nvSpPr>
          <p:cNvPr id="49172" name="Text Box 24"/>
          <p:cNvSpPr txBox="1">
            <a:spLocks noChangeAspect="1"/>
          </p:cNvSpPr>
          <p:nvPr/>
        </p:nvSpPr>
        <p:spPr>
          <a:xfrm>
            <a:off x="2916238" y="4495800"/>
            <a:ext cx="3390900" cy="304800"/>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en-US" altLang="zh-CN" sz="2000" dirty="0">
                <a:solidFill>
                  <a:srgbClr val="000000"/>
                </a:solidFill>
                <a:latin typeface="Gill Sans"/>
                <a:ea typeface="宋体" panose="02010600030101010101" pitchFamily="2" charset="-122"/>
              </a:rPr>
              <a:t>          </a:t>
            </a:r>
            <a:r>
              <a:rPr lang="zh-CN" altLang="en-US" sz="2000" dirty="0">
                <a:solidFill>
                  <a:srgbClr val="000000"/>
                </a:solidFill>
                <a:latin typeface="Gill Sans"/>
                <a:ea typeface="宋体" panose="02010600030101010101" pitchFamily="2" charset="-122"/>
              </a:rPr>
              <a:t>交换机典型应用</a:t>
            </a:r>
          </a:p>
        </p:txBody>
      </p:sp>
      <p:sp>
        <p:nvSpPr>
          <p:cNvPr id="49173" name="Text Box 25"/>
          <p:cNvSpPr txBox="1">
            <a:spLocks noChangeAspect="1"/>
          </p:cNvSpPr>
          <p:nvPr/>
        </p:nvSpPr>
        <p:spPr>
          <a:xfrm>
            <a:off x="4129088" y="2930525"/>
            <a:ext cx="909637" cy="350838"/>
          </a:xfrm>
          <a:prstGeom prst="rect">
            <a:avLst/>
          </a:prstGeom>
          <a:noFill/>
          <a:ln w="25400">
            <a:noFill/>
          </a:ln>
        </p:spPr>
        <p:txBody>
          <a:bodyPr lIns="0" tIns="0" rIns="0" bIns="0">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spcAft>
                <a:spcPct val="15000"/>
              </a:spcAft>
              <a:buFontTx/>
              <a:buNone/>
            </a:pPr>
            <a:r>
              <a:rPr lang="zh-CN" altLang="en-US" sz="2300" dirty="0">
                <a:solidFill>
                  <a:srgbClr val="000000"/>
                </a:solidFill>
                <a:latin typeface="Gill Sans"/>
                <a:ea typeface="宋体" panose="02010600030101010101" pitchFamily="2" charset="-122"/>
              </a:rPr>
              <a:t>交换机</a:t>
            </a:r>
          </a:p>
        </p:txBody>
      </p:sp>
      <p:pic>
        <p:nvPicPr>
          <p:cNvPr id="49174" name="Picture 48" descr="09"/>
          <p:cNvPicPr>
            <a:picLocks noChangeAspect="1"/>
          </p:cNvPicPr>
          <p:nvPr/>
        </p:nvPicPr>
        <p:blipFill>
          <a:blip r:embed="rId3"/>
          <a:stretch>
            <a:fillRect/>
          </a:stretch>
        </p:blipFill>
        <p:spPr>
          <a:xfrm>
            <a:off x="1187450" y="1903413"/>
            <a:ext cx="1152525" cy="1016000"/>
          </a:xfrm>
          <a:prstGeom prst="rect">
            <a:avLst/>
          </a:prstGeom>
          <a:noFill/>
          <a:ln w="9525">
            <a:noFill/>
          </a:ln>
        </p:spPr>
      </p:pic>
      <p:pic>
        <p:nvPicPr>
          <p:cNvPr id="49175" name="Picture 49" descr="09"/>
          <p:cNvPicPr>
            <a:picLocks noChangeAspect="1"/>
          </p:cNvPicPr>
          <p:nvPr/>
        </p:nvPicPr>
        <p:blipFill>
          <a:blip r:embed="rId3"/>
          <a:stretch>
            <a:fillRect/>
          </a:stretch>
        </p:blipFill>
        <p:spPr>
          <a:xfrm>
            <a:off x="1187450" y="3487738"/>
            <a:ext cx="1152525" cy="1016000"/>
          </a:xfrm>
          <a:prstGeom prst="rect">
            <a:avLst/>
          </a:prstGeom>
          <a:noFill/>
          <a:ln w="9525">
            <a:noFill/>
          </a:ln>
        </p:spPr>
      </p:pic>
      <p:pic>
        <p:nvPicPr>
          <p:cNvPr id="49176" name="Picture 50" descr="09"/>
          <p:cNvPicPr>
            <a:picLocks noChangeAspect="1"/>
          </p:cNvPicPr>
          <p:nvPr/>
        </p:nvPicPr>
        <p:blipFill>
          <a:blip r:embed="rId3"/>
          <a:stretch>
            <a:fillRect/>
          </a:stretch>
        </p:blipFill>
        <p:spPr>
          <a:xfrm>
            <a:off x="6443663" y="3344863"/>
            <a:ext cx="1152525" cy="1016000"/>
          </a:xfrm>
          <a:prstGeom prst="rect">
            <a:avLst/>
          </a:prstGeom>
          <a:noFill/>
          <a:ln w="9525">
            <a:noFill/>
          </a:ln>
        </p:spPr>
      </p:pic>
      <p:pic>
        <p:nvPicPr>
          <p:cNvPr id="49177" name="Picture 51" descr="09"/>
          <p:cNvPicPr>
            <a:picLocks noChangeAspect="1"/>
          </p:cNvPicPr>
          <p:nvPr/>
        </p:nvPicPr>
        <p:blipFill>
          <a:blip r:embed="rId3"/>
          <a:stretch>
            <a:fillRect/>
          </a:stretch>
        </p:blipFill>
        <p:spPr>
          <a:xfrm>
            <a:off x="6372225" y="2119313"/>
            <a:ext cx="1152525" cy="1016000"/>
          </a:xfrm>
          <a:prstGeom prst="rect">
            <a:avLst/>
          </a:prstGeom>
          <a:noFill/>
          <a:ln w="9525">
            <a:noFill/>
          </a:ln>
        </p:spPr>
      </p:pic>
      <p:pic>
        <p:nvPicPr>
          <p:cNvPr id="49178" name="Picture 52" descr="11"/>
          <p:cNvPicPr>
            <a:picLocks noChangeAspect="1"/>
          </p:cNvPicPr>
          <p:nvPr/>
        </p:nvPicPr>
        <p:blipFill>
          <a:blip r:embed="rId4"/>
          <a:stretch>
            <a:fillRect/>
          </a:stretch>
        </p:blipFill>
        <p:spPr>
          <a:xfrm>
            <a:off x="3924300" y="1976438"/>
            <a:ext cx="1087438" cy="1116012"/>
          </a:xfrm>
          <a:prstGeom prst="rect">
            <a:avLst/>
          </a:prstGeom>
          <a:noFill/>
          <a:ln w="9525">
            <a:noFill/>
          </a:ln>
        </p:spPr>
      </p:pic>
      <p:sp>
        <p:nvSpPr>
          <p:cNvPr id="49179" name="Line 53"/>
          <p:cNvSpPr/>
          <p:nvPr/>
        </p:nvSpPr>
        <p:spPr>
          <a:xfrm>
            <a:off x="3132138" y="2552700"/>
            <a:ext cx="863600" cy="0"/>
          </a:xfrm>
          <a:prstGeom prst="line">
            <a:avLst/>
          </a:prstGeom>
          <a:ln w="28575" cap="flat" cmpd="sng">
            <a:solidFill>
              <a:schemeClr val="tx1"/>
            </a:solidFill>
            <a:prstDash val="solid"/>
            <a:headEnd type="none" w="med" len="med"/>
            <a:tailEnd type="none" w="med" len="med"/>
          </a:ln>
        </p:spPr>
      </p:sp>
      <p:sp>
        <p:nvSpPr>
          <p:cNvPr id="49180" name="Line 54"/>
          <p:cNvSpPr/>
          <p:nvPr/>
        </p:nvSpPr>
        <p:spPr>
          <a:xfrm>
            <a:off x="4932363" y="2552700"/>
            <a:ext cx="1008062" cy="0"/>
          </a:xfrm>
          <a:prstGeom prst="line">
            <a:avLst/>
          </a:prstGeom>
          <a:ln w="28575" cap="flat" cmpd="sng">
            <a:solidFill>
              <a:schemeClr val="tx1"/>
            </a:solidFill>
            <a:prstDash val="solid"/>
            <a:headEnd type="none" w="med" len="med"/>
            <a:tailEnd type="none" w="med" len="med"/>
          </a:ln>
        </p:spPr>
      </p:sp>
      <p:sp>
        <p:nvSpPr>
          <p:cNvPr id="39" name="标题 5"/>
          <p:cNvSpPr txBox="1"/>
          <p:nvPr/>
        </p:nvSpPr>
        <p:spPr bwMode="auto">
          <a:xfrm>
            <a:off x="609600" y="152400"/>
            <a:ext cx="7924800" cy="533400"/>
          </a:xfrm>
          <a:prstGeom prst="rect">
            <a:avLst/>
          </a:prstGeom>
          <a:noFill/>
          <a:ln>
            <a:noFill/>
          </a:ln>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以太网基础</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—9.</a:t>
            </a: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以太网设备</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(HUB/BRIDGE/SWITCH)</a:t>
            </a:r>
            <a:endPar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49182" name="Picture 5" descr="C:\Documents and Settings\Administrator\My Documents\Tencent Files\517623394\FileRecv\锐捷ppt元素修改11.01.18\小红条.png"/>
          <p:cNvPicPr>
            <a:picLocks noChangeAspect="1"/>
          </p:cNvPicPr>
          <p:nvPr/>
        </p:nvPicPr>
        <p:blipFill>
          <a:blip r:embed="rId5"/>
          <a:stretch>
            <a:fillRect/>
          </a:stretch>
        </p:blipFill>
        <p:spPr>
          <a:xfrm>
            <a:off x="381000" y="207963"/>
            <a:ext cx="125413" cy="401637"/>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0178" name="日期占位符 3"/>
          <p:cNvSpPr txBox="1">
            <a:spLocks noGrp="1"/>
          </p:cNvSpPr>
          <p:nvPr>
            <p:ph type="dt" sz="half"/>
          </p:nvPr>
        </p:nvSpPr>
        <p:spPr>
          <a:xfrm>
            <a:off x="1600200" y="6400800"/>
            <a:ext cx="914400" cy="381000"/>
          </a:xfrm>
          <a:prstGeom prst="rect">
            <a:avLst/>
          </a:prstGeom>
          <a:noFill/>
          <a:ln w="9525">
            <a:noFill/>
          </a:ln>
        </p:spPr>
        <p:txBody>
          <a:bodyPr anchor="ctr" anchorCtr="0"/>
          <a:lstStyle/>
          <a:p>
            <a:pPr marL="0" indent="0">
              <a:spcBef>
                <a:spcPct val="0"/>
              </a:spcBef>
              <a:buFontTx/>
              <a:buNone/>
            </a:pPr>
            <a:r>
              <a:rPr lang="de-DE" altLang="zh-CN" sz="1000" b="1" dirty="0">
                <a:solidFill>
                  <a:srgbClr val="8B9398"/>
                </a:solidFill>
                <a:latin typeface="Arial" panose="020B0604020202020204" pitchFamily="34" charset="0"/>
                <a:ea typeface="宋体" panose="02010600030101010101" pitchFamily="2" charset="-122"/>
              </a:rPr>
              <a:t>Page </a:t>
            </a:r>
            <a:fld id="{9A0DB2DC-4C9A-4742-B13C-FB6460FD3503}" type="slidenum">
              <a:rPr lang="de-DE" altLang="zh-CN" sz="1000" b="1" dirty="0">
                <a:solidFill>
                  <a:srgbClr val="8B9398"/>
                </a:solidFill>
                <a:latin typeface="Arial" panose="020B0604020202020204" pitchFamily="34" charset="0"/>
                <a:ea typeface="宋体" panose="02010600030101010101" pitchFamily="2" charset="-122"/>
              </a:rPr>
              <a:t>42</a:t>
            </a:fld>
            <a:endParaRPr lang="de-DE" altLang="zh-CN" sz="1000" b="1" dirty="0">
              <a:solidFill>
                <a:srgbClr val="8B9398"/>
              </a:solidFill>
              <a:latin typeface="Arial" panose="020B0604020202020204" pitchFamily="34" charset="0"/>
              <a:ea typeface="宋体" panose="02010600030101010101" pitchFamily="2" charset="-122"/>
            </a:endParaRPr>
          </a:p>
        </p:txBody>
      </p:sp>
      <p:sp>
        <p:nvSpPr>
          <p:cNvPr id="50179" name="Rectangle 2"/>
          <p:cNvSpPr>
            <a:spLocks noGrp="1"/>
          </p:cNvSpPr>
          <p:nvPr>
            <p:ph type="title"/>
          </p:nvPr>
        </p:nvSpPr>
        <p:spPr>
          <a:xfrm>
            <a:off x="652463" y="1035050"/>
            <a:ext cx="3251200" cy="488950"/>
          </a:xfrm>
        </p:spPr>
        <p:txBody>
          <a:bodyPr vert="horz" wrap="square" lIns="91364" tIns="45680" rIns="91364" bIns="45680" anchor="t" anchorCtr="0"/>
          <a:lstStyle/>
          <a:p>
            <a:r>
              <a:rPr lang="zh-CN" altLang="en-US" dirty="0"/>
              <a:t>基于目的地址转发</a:t>
            </a:r>
          </a:p>
        </p:txBody>
      </p:sp>
      <p:sp>
        <p:nvSpPr>
          <p:cNvPr id="50180" name="Rectangle 17"/>
          <p:cNvSpPr/>
          <p:nvPr/>
        </p:nvSpPr>
        <p:spPr>
          <a:xfrm>
            <a:off x="395288" y="3017838"/>
            <a:ext cx="908050" cy="37623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1800" b="1" dirty="0">
                <a:solidFill>
                  <a:schemeClr val="bg1"/>
                </a:solidFill>
                <a:latin typeface="Times New Roman" panose="02020603050405020304" pitchFamily="18" charset="0"/>
                <a:ea typeface="宋体" panose="02010600030101010101" pitchFamily="2" charset="-122"/>
              </a:rPr>
              <a:t>MACD</a:t>
            </a:r>
          </a:p>
        </p:txBody>
      </p:sp>
      <p:sp>
        <p:nvSpPr>
          <p:cNvPr id="50181" name="Rectangle 18"/>
          <p:cNvSpPr/>
          <p:nvPr/>
        </p:nvSpPr>
        <p:spPr>
          <a:xfrm>
            <a:off x="1257300" y="3017838"/>
            <a:ext cx="906463" cy="37623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1800" b="1" dirty="0">
                <a:solidFill>
                  <a:schemeClr val="bg1"/>
                </a:solidFill>
                <a:latin typeface="Times New Roman" panose="02020603050405020304" pitchFamily="18" charset="0"/>
                <a:ea typeface="宋体" panose="02010600030101010101" pitchFamily="2" charset="-122"/>
              </a:rPr>
              <a:t>MACA</a:t>
            </a:r>
          </a:p>
        </p:txBody>
      </p:sp>
      <p:sp>
        <p:nvSpPr>
          <p:cNvPr id="50182" name="Rectangle 19"/>
          <p:cNvSpPr/>
          <p:nvPr/>
        </p:nvSpPr>
        <p:spPr>
          <a:xfrm>
            <a:off x="2174875" y="3016250"/>
            <a:ext cx="1728788" cy="377825"/>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1800" b="1" dirty="0">
                <a:solidFill>
                  <a:schemeClr val="bg1"/>
                </a:solidFill>
                <a:latin typeface="Times New Roman" panose="02020603050405020304" pitchFamily="18" charset="0"/>
                <a:ea typeface="宋体" panose="02010600030101010101" pitchFamily="2" charset="-122"/>
              </a:rPr>
              <a:t>......</a:t>
            </a:r>
          </a:p>
        </p:txBody>
      </p:sp>
      <p:sp>
        <p:nvSpPr>
          <p:cNvPr id="50183" name="AutoShape 20"/>
          <p:cNvSpPr/>
          <p:nvPr/>
        </p:nvSpPr>
        <p:spPr>
          <a:xfrm>
            <a:off x="1216025" y="3444875"/>
            <a:ext cx="1660525" cy="598488"/>
          </a:xfrm>
          <a:prstGeom prst="rightArrow">
            <a:avLst>
              <a:gd name="adj1" fmla="val 50000"/>
              <a:gd name="adj2" fmla="val 69363"/>
            </a:avLst>
          </a:prstGeom>
          <a:solidFill>
            <a:srgbClr val="83FFFF"/>
          </a:solidFill>
          <a:ln w="25400" cap="flat" cmpd="sng">
            <a:solidFill>
              <a:srgbClr val="000000"/>
            </a:solidFill>
            <a:prstDash val="solid"/>
            <a:miter/>
            <a:headEnd type="none" w="med" len="med"/>
            <a:tailEnd type="none" w="med" len="med"/>
          </a:ln>
        </p:spPr>
        <p:txBody>
          <a:bodyPr lIns="0" tIns="0" rIns="0" bIns="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spcAft>
                <a:spcPct val="15000"/>
              </a:spcAft>
              <a:buFontTx/>
              <a:buNone/>
            </a:pPr>
            <a:r>
              <a:rPr lang="zh-CN" altLang="en-US" sz="1400" dirty="0">
                <a:solidFill>
                  <a:srgbClr val="000000"/>
                </a:solidFill>
                <a:latin typeface="ºÚÌå"/>
                <a:ea typeface="宋体" panose="02010600030101010101" pitchFamily="2" charset="-122"/>
              </a:rPr>
              <a:t>端口</a:t>
            </a:r>
            <a:r>
              <a:rPr lang="en-US" altLang="zh-CN" sz="1400" dirty="0">
                <a:solidFill>
                  <a:srgbClr val="000000"/>
                </a:solidFill>
                <a:latin typeface="ºÚÌå"/>
                <a:ea typeface="宋体" panose="02010600030101010101" pitchFamily="2" charset="-122"/>
              </a:rPr>
              <a:t>1</a:t>
            </a:r>
          </a:p>
        </p:txBody>
      </p:sp>
      <p:sp>
        <p:nvSpPr>
          <p:cNvPr id="50184" name="Rectangle 21"/>
          <p:cNvSpPr/>
          <p:nvPr/>
        </p:nvSpPr>
        <p:spPr>
          <a:xfrm>
            <a:off x="4284663" y="4926013"/>
            <a:ext cx="909637" cy="37623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1800" b="1" dirty="0">
                <a:solidFill>
                  <a:schemeClr val="bg1"/>
                </a:solidFill>
                <a:latin typeface="Times New Roman" panose="02020603050405020304" pitchFamily="18" charset="0"/>
                <a:ea typeface="宋体" panose="02010600030101010101" pitchFamily="2" charset="-122"/>
              </a:rPr>
              <a:t>MACD</a:t>
            </a:r>
          </a:p>
        </p:txBody>
      </p:sp>
      <p:sp>
        <p:nvSpPr>
          <p:cNvPr id="50185" name="Rectangle 22"/>
          <p:cNvSpPr/>
          <p:nvPr/>
        </p:nvSpPr>
        <p:spPr>
          <a:xfrm>
            <a:off x="5194300" y="4926013"/>
            <a:ext cx="908050" cy="376237"/>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1800" b="1" dirty="0">
                <a:solidFill>
                  <a:schemeClr val="bg1"/>
                </a:solidFill>
                <a:latin typeface="Times New Roman" panose="02020603050405020304" pitchFamily="18" charset="0"/>
                <a:ea typeface="宋体" panose="02010600030101010101" pitchFamily="2" charset="-122"/>
              </a:rPr>
              <a:t>MACA</a:t>
            </a:r>
          </a:p>
        </p:txBody>
      </p:sp>
      <p:sp>
        <p:nvSpPr>
          <p:cNvPr id="50186" name="Rectangle 23"/>
          <p:cNvSpPr/>
          <p:nvPr/>
        </p:nvSpPr>
        <p:spPr>
          <a:xfrm>
            <a:off x="6121400" y="4926013"/>
            <a:ext cx="1728788" cy="377825"/>
          </a:xfrm>
          <a:prstGeom prst="rect">
            <a:avLst/>
          </a:prstGeom>
          <a:solidFill>
            <a:srgbClr val="0066CC">
              <a:alpha val="50195"/>
            </a:srgbClr>
          </a:solidFill>
          <a:ln w="25400" cap="flat" cmpd="sng">
            <a:solidFill>
              <a:schemeClr val="tx1"/>
            </a:solidFill>
            <a:prstDash val="solid"/>
            <a:miter/>
            <a:headEnd type="none" w="med" len="med"/>
            <a:tailEnd type="none" w="med" len="med"/>
          </a:ln>
          <a:effectLst>
            <a:outerShdw dist="35921" dir="2699999" algn="ctr" rotWithShape="0">
              <a:schemeClr val="bg2">
                <a:alpha val="50000"/>
              </a:schemeClr>
            </a:outerShdw>
          </a:effectLst>
        </p:spPr>
        <p:txBody>
          <a:bodyPr wrap="none" lIns="91364" tIns="45680" rIns="91364" bIns="4568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buFontTx/>
              <a:buNone/>
            </a:pPr>
            <a:r>
              <a:rPr lang="en-US" altLang="zh-CN" sz="1800" b="1" dirty="0">
                <a:solidFill>
                  <a:schemeClr val="bg1"/>
                </a:solidFill>
                <a:latin typeface="Times New Roman" panose="02020603050405020304" pitchFamily="18" charset="0"/>
                <a:ea typeface="宋体" panose="02010600030101010101" pitchFamily="2" charset="-122"/>
              </a:rPr>
              <a:t>......</a:t>
            </a:r>
          </a:p>
        </p:txBody>
      </p:sp>
      <p:sp>
        <p:nvSpPr>
          <p:cNvPr id="50187" name="AutoShape 24"/>
          <p:cNvSpPr/>
          <p:nvPr/>
        </p:nvSpPr>
        <p:spPr>
          <a:xfrm>
            <a:off x="5167313" y="5341938"/>
            <a:ext cx="1663700" cy="598487"/>
          </a:xfrm>
          <a:prstGeom prst="rightArrow">
            <a:avLst>
              <a:gd name="adj1" fmla="val 50000"/>
              <a:gd name="adj2" fmla="val 69496"/>
            </a:avLst>
          </a:prstGeom>
          <a:solidFill>
            <a:srgbClr val="83FFFF"/>
          </a:solidFill>
          <a:ln w="25400" cap="flat" cmpd="sng">
            <a:solidFill>
              <a:srgbClr val="000000"/>
            </a:solidFill>
            <a:prstDash val="solid"/>
            <a:miter/>
            <a:headEnd type="none" w="med" len="med"/>
            <a:tailEnd type="none" w="med" len="med"/>
          </a:ln>
        </p:spPr>
        <p:txBody>
          <a:bodyPr lIns="0" tIns="0" rIns="0" bIns="0"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lgn="ctr">
              <a:spcBef>
                <a:spcPct val="0"/>
              </a:spcBef>
              <a:spcAft>
                <a:spcPct val="15000"/>
              </a:spcAft>
              <a:buFontTx/>
              <a:buNone/>
            </a:pPr>
            <a:r>
              <a:rPr lang="zh-CN" altLang="en-US" sz="1400" dirty="0">
                <a:solidFill>
                  <a:srgbClr val="000000"/>
                </a:solidFill>
                <a:latin typeface="ºÚÌå"/>
                <a:ea typeface="宋体" panose="02010600030101010101" pitchFamily="2" charset="-122"/>
              </a:rPr>
              <a:t>端口</a:t>
            </a:r>
            <a:r>
              <a:rPr lang="en-US" altLang="zh-CN" sz="1400" dirty="0">
                <a:solidFill>
                  <a:srgbClr val="000000"/>
                </a:solidFill>
                <a:latin typeface="ºÚÌå"/>
                <a:ea typeface="宋体" panose="02010600030101010101" pitchFamily="2" charset="-122"/>
              </a:rPr>
              <a:t>2</a:t>
            </a:r>
          </a:p>
        </p:txBody>
      </p:sp>
      <p:sp>
        <p:nvSpPr>
          <p:cNvPr id="50188" name="Oval 4"/>
          <p:cNvSpPr>
            <a:spLocks noChangeAspect="1"/>
          </p:cNvSpPr>
          <p:nvPr/>
        </p:nvSpPr>
        <p:spPr>
          <a:xfrm>
            <a:off x="4211638" y="3433763"/>
            <a:ext cx="395287" cy="206375"/>
          </a:xfrm>
          <a:prstGeom prst="ellipse">
            <a:avLst/>
          </a:prstGeom>
          <a:solidFill>
            <a:srgbClr val="FFFFFF"/>
          </a:solidFill>
          <a:ln w="25400" cap="flat" cmpd="sng">
            <a:solidFill>
              <a:srgbClr val="000000"/>
            </a:solidFill>
            <a:prstDash val="solid"/>
            <a:headEnd type="none" w="med" len="med"/>
            <a:tailEnd type="none" w="med" len="med"/>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50189" name="Oval 5"/>
          <p:cNvSpPr>
            <a:spLocks noChangeAspect="1"/>
          </p:cNvSpPr>
          <p:nvPr/>
        </p:nvSpPr>
        <p:spPr>
          <a:xfrm>
            <a:off x="4418013" y="3170238"/>
            <a:ext cx="920750" cy="398462"/>
          </a:xfrm>
          <a:prstGeom prst="ellipse">
            <a:avLst/>
          </a:prstGeom>
          <a:solidFill>
            <a:srgbClr val="FFFFFF"/>
          </a:solidFill>
          <a:ln w="25400" cap="flat" cmpd="sng">
            <a:solidFill>
              <a:srgbClr val="000000"/>
            </a:solidFill>
            <a:prstDash val="solid"/>
            <a:headEnd type="none" w="med" len="med"/>
            <a:tailEnd type="none" w="med" len="med"/>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50190" name="Oval 6"/>
          <p:cNvSpPr>
            <a:spLocks noChangeAspect="1"/>
          </p:cNvSpPr>
          <p:nvPr/>
        </p:nvSpPr>
        <p:spPr>
          <a:xfrm>
            <a:off x="4316413" y="1052513"/>
            <a:ext cx="4576762" cy="2563812"/>
          </a:xfrm>
          <a:prstGeom prst="ellipse">
            <a:avLst/>
          </a:prstGeom>
          <a:solidFill>
            <a:srgbClr val="FFE497"/>
          </a:solidFill>
          <a:ln w="25400" cap="flat" cmpd="sng">
            <a:solidFill>
              <a:srgbClr val="000000"/>
            </a:solidFill>
            <a:prstDash val="solid"/>
            <a:headEnd type="none" w="med" len="med"/>
            <a:tailEnd type="none" w="med" len="med"/>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0" lvl="0" indent="0">
              <a:spcBef>
                <a:spcPct val="0"/>
              </a:spcBef>
              <a:buFontTx/>
              <a:buNone/>
            </a:pPr>
            <a:endParaRPr lang="zh-CN" altLang="en-US" sz="1800" dirty="0">
              <a:solidFill>
                <a:schemeClr val="tx1"/>
              </a:solidFill>
              <a:latin typeface="Arial" panose="020B0604020202020204" pitchFamily="34" charset="0"/>
              <a:ea typeface="宋体" panose="02010600030101010101" pitchFamily="2" charset="-122"/>
            </a:endParaRPr>
          </a:p>
        </p:txBody>
      </p:sp>
      <p:sp>
        <p:nvSpPr>
          <p:cNvPr id="50191" name="Rectangle 7"/>
          <p:cNvSpPr>
            <a:spLocks noChangeAspect="1"/>
          </p:cNvSpPr>
          <p:nvPr/>
        </p:nvSpPr>
        <p:spPr>
          <a:xfrm>
            <a:off x="4860925" y="1498600"/>
            <a:ext cx="1701800" cy="327025"/>
          </a:xfrm>
          <a:prstGeom prst="rect">
            <a:avLst/>
          </a:prstGeom>
          <a:solidFill>
            <a:srgbClr val="FFFFFF"/>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600" b="1" dirty="0">
                <a:solidFill>
                  <a:srgbClr val="330099"/>
                </a:solidFill>
                <a:latin typeface="Gill Sans"/>
                <a:ea typeface="宋体" panose="02010600030101010101" pitchFamily="2" charset="-122"/>
              </a:rPr>
              <a:t>MAC</a:t>
            </a:r>
            <a:r>
              <a:rPr lang="zh-CN" altLang="en-US" sz="1600" b="1" dirty="0">
                <a:solidFill>
                  <a:srgbClr val="330099"/>
                </a:solidFill>
                <a:latin typeface="Gill Sans"/>
                <a:ea typeface="宋体" panose="02010600030101010101" pitchFamily="2" charset="-122"/>
              </a:rPr>
              <a:t>地址</a:t>
            </a:r>
          </a:p>
        </p:txBody>
      </p:sp>
      <p:sp>
        <p:nvSpPr>
          <p:cNvPr id="50192" name="Rectangle 8"/>
          <p:cNvSpPr>
            <a:spLocks noChangeAspect="1"/>
          </p:cNvSpPr>
          <p:nvPr/>
        </p:nvSpPr>
        <p:spPr>
          <a:xfrm>
            <a:off x="6553200" y="1498600"/>
            <a:ext cx="1700213" cy="327025"/>
          </a:xfrm>
          <a:prstGeom prst="rect">
            <a:avLst/>
          </a:prstGeom>
          <a:solidFill>
            <a:srgbClr val="FFFFFF"/>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zh-CN" altLang="en-US" sz="1600" b="1" dirty="0">
                <a:solidFill>
                  <a:srgbClr val="330099"/>
                </a:solidFill>
                <a:latin typeface="Gill Sans"/>
                <a:ea typeface="宋体" panose="02010600030101010101" pitchFamily="2" charset="-122"/>
              </a:rPr>
              <a:t>所在端口</a:t>
            </a:r>
          </a:p>
        </p:txBody>
      </p:sp>
      <p:sp>
        <p:nvSpPr>
          <p:cNvPr id="50193" name="Rectangle 9"/>
          <p:cNvSpPr>
            <a:spLocks noChangeAspect="1"/>
          </p:cNvSpPr>
          <p:nvPr/>
        </p:nvSpPr>
        <p:spPr>
          <a:xfrm>
            <a:off x="4860925" y="1817688"/>
            <a:ext cx="1701800" cy="325437"/>
          </a:xfrm>
          <a:prstGeom prst="rect">
            <a:avLst/>
          </a:prstGeom>
          <a:solidFill>
            <a:srgbClr val="FFFFFF"/>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600" b="1" dirty="0">
                <a:solidFill>
                  <a:srgbClr val="330099"/>
                </a:solidFill>
                <a:latin typeface="Gill Sans"/>
                <a:ea typeface="宋体" panose="02010600030101010101" pitchFamily="2" charset="-122"/>
              </a:rPr>
              <a:t>MACA</a:t>
            </a:r>
          </a:p>
        </p:txBody>
      </p:sp>
      <p:sp>
        <p:nvSpPr>
          <p:cNvPr id="50194" name="Rectangle 10"/>
          <p:cNvSpPr>
            <a:spLocks noChangeAspect="1"/>
          </p:cNvSpPr>
          <p:nvPr/>
        </p:nvSpPr>
        <p:spPr>
          <a:xfrm>
            <a:off x="6553200" y="1817688"/>
            <a:ext cx="1700213" cy="325437"/>
          </a:xfrm>
          <a:prstGeom prst="rect">
            <a:avLst/>
          </a:prstGeom>
          <a:solidFill>
            <a:srgbClr val="FFFFFF"/>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600" b="1" dirty="0">
                <a:solidFill>
                  <a:srgbClr val="330099"/>
                </a:solidFill>
                <a:latin typeface="Gill Sans"/>
                <a:ea typeface="宋体" panose="02010600030101010101" pitchFamily="2" charset="-122"/>
              </a:rPr>
              <a:t>1</a:t>
            </a:r>
          </a:p>
        </p:txBody>
      </p:sp>
      <p:sp>
        <p:nvSpPr>
          <p:cNvPr id="50195" name="Rectangle 11"/>
          <p:cNvSpPr>
            <a:spLocks noChangeAspect="1"/>
          </p:cNvSpPr>
          <p:nvPr/>
        </p:nvSpPr>
        <p:spPr>
          <a:xfrm>
            <a:off x="4860925" y="2132013"/>
            <a:ext cx="1701800" cy="327025"/>
          </a:xfrm>
          <a:prstGeom prst="rect">
            <a:avLst/>
          </a:prstGeom>
          <a:solidFill>
            <a:srgbClr val="FFFFFF"/>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600" b="1" dirty="0">
                <a:solidFill>
                  <a:srgbClr val="330099"/>
                </a:solidFill>
                <a:latin typeface="Gill Sans"/>
                <a:ea typeface="宋体" panose="02010600030101010101" pitchFamily="2" charset="-122"/>
              </a:rPr>
              <a:t>MACB</a:t>
            </a:r>
          </a:p>
        </p:txBody>
      </p:sp>
      <p:sp>
        <p:nvSpPr>
          <p:cNvPr id="50196" name="Rectangle 12"/>
          <p:cNvSpPr>
            <a:spLocks noChangeAspect="1"/>
          </p:cNvSpPr>
          <p:nvPr/>
        </p:nvSpPr>
        <p:spPr>
          <a:xfrm>
            <a:off x="6553200" y="2132013"/>
            <a:ext cx="1700213" cy="327025"/>
          </a:xfrm>
          <a:prstGeom prst="rect">
            <a:avLst/>
          </a:prstGeom>
          <a:solidFill>
            <a:srgbClr val="FFFFFF"/>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600" b="1" dirty="0">
                <a:solidFill>
                  <a:srgbClr val="330099"/>
                </a:solidFill>
                <a:latin typeface="Gill Sans"/>
                <a:ea typeface="宋体" panose="02010600030101010101" pitchFamily="2" charset="-122"/>
              </a:rPr>
              <a:t>1</a:t>
            </a:r>
          </a:p>
        </p:txBody>
      </p:sp>
      <p:sp>
        <p:nvSpPr>
          <p:cNvPr id="50197" name="Rectangle 13"/>
          <p:cNvSpPr>
            <a:spLocks noChangeAspect="1"/>
          </p:cNvSpPr>
          <p:nvPr/>
        </p:nvSpPr>
        <p:spPr>
          <a:xfrm>
            <a:off x="4860925" y="2447925"/>
            <a:ext cx="1701800" cy="328613"/>
          </a:xfrm>
          <a:prstGeom prst="rect">
            <a:avLst/>
          </a:prstGeom>
          <a:solidFill>
            <a:srgbClr val="FFFFFF"/>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600" b="1" dirty="0">
                <a:solidFill>
                  <a:srgbClr val="330099"/>
                </a:solidFill>
                <a:latin typeface="Gill Sans"/>
                <a:ea typeface="宋体" panose="02010600030101010101" pitchFamily="2" charset="-122"/>
              </a:rPr>
              <a:t>MACC</a:t>
            </a:r>
          </a:p>
        </p:txBody>
      </p:sp>
      <p:sp>
        <p:nvSpPr>
          <p:cNvPr id="50198" name="Rectangle 14"/>
          <p:cNvSpPr>
            <a:spLocks noChangeAspect="1"/>
          </p:cNvSpPr>
          <p:nvPr/>
        </p:nvSpPr>
        <p:spPr>
          <a:xfrm>
            <a:off x="6553200" y="2447925"/>
            <a:ext cx="1700213" cy="328613"/>
          </a:xfrm>
          <a:prstGeom prst="rect">
            <a:avLst/>
          </a:prstGeom>
          <a:solidFill>
            <a:srgbClr val="FFFFFF"/>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600" b="1" dirty="0">
                <a:solidFill>
                  <a:srgbClr val="330099"/>
                </a:solidFill>
                <a:latin typeface="Gill Sans"/>
                <a:ea typeface="宋体" panose="02010600030101010101" pitchFamily="2" charset="-122"/>
              </a:rPr>
              <a:t>2</a:t>
            </a:r>
          </a:p>
        </p:txBody>
      </p:sp>
      <p:sp>
        <p:nvSpPr>
          <p:cNvPr id="50199" name="Rectangle 15"/>
          <p:cNvSpPr>
            <a:spLocks noChangeAspect="1"/>
          </p:cNvSpPr>
          <p:nvPr/>
        </p:nvSpPr>
        <p:spPr>
          <a:xfrm>
            <a:off x="4860925" y="2767013"/>
            <a:ext cx="1701800" cy="325437"/>
          </a:xfrm>
          <a:prstGeom prst="rect">
            <a:avLst/>
          </a:prstGeom>
          <a:solidFill>
            <a:srgbClr val="FFFFFF"/>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600" b="1" dirty="0">
                <a:solidFill>
                  <a:srgbClr val="330099"/>
                </a:solidFill>
                <a:latin typeface="Gill Sans"/>
                <a:ea typeface="宋体" panose="02010600030101010101" pitchFamily="2" charset="-122"/>
              </a:rPr>
              <a:t>MACD</a:t>
            </a:r>
          </a:p>
        </p:txBody>
      </p:sp>
      <p:sp>
        <p:nvSpPr>
          <p:cNvPr id="50200" name="Rectangle 16"/>
          <p:cNvSpPr>
            <a:spLocks noChangeAspect="1"/>
          </p:cNvSpPr>
          <p:nvPr/>
        </p:nvSpPr>
        <p:spPr>
          <a:xfrm>
            <a:off x="6553200" y="2767013"/>
            <a:ext cx="1700213" cy="325437"/>
          </a:xfrm>
          <a:prstGeom prst="rect">
            <a:avLst/>
          </a:prstGeom>
          <a:solidFill>
            <a:srgbClr val="FFFFFF"/>
          </a:solidFill>
          <a:ln w="25400" cap="flat" cmpd="sng">
            <a:solidFill>
              <a:srgbClr val="000000"/>
            </a:solidFill>
            <a:prstDash val="solid"/>
            <a:miter/>
            <a:headEnd type="none" w="med" len="med"/>
            <a:tailEnd type="none" w="med" len="med"/>
          </a:ln>
        </p:spPr>
        <p:txBody>
          <a:bodyPr lIns="0" tIns="0" rIns="0" bIns="0"/>
          <a:lstStyle>
            <a:lvl1pPr marL="342900" indent="-342900" algn="l" rtl="0" eaLnBrk="0" fontAlgn="base" hangingPunct="0">
              <a:spcBef>
                <a:spcPct val="20000"/>
              </a:spcBef>
              <a:spcAft>
                <a:spcPct val="0"/>
              </a:spcAft>
              <a:buFont typeface="Arial" panose="020B0604020202020204" pitchFamily="34" charset="0"/>
              <a:buChar char="■"/>
              <a:defRPr sz="3200">
                <a:solidFill>
                  <a:srgbClr val="595959"/>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1600">
                <a:solidFill>
                  <a:srgbClr val="595959"/>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1400">
                <a:solidFill>
                  <a:srgbClr val="595959"/>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1200">
                <a:solidFill>
                  <a:srgbClr val="595959"/>
                </a:solidFill>
                <a:latin typeface="微软雅黑" panose="020B0503020204020204" pitchFamily="34" charset="-122"/>
                <a:ea typeface="微软雅黑" panose="020B0503020204020204" pitchFamily="34" charset="-122"/>
              </a:defRPr>
            </a:lvl5pPr>
          </a:lstStyle>
          <a:p>
            <a:pPr marL="73025" lvl="0" indent="0" algn="ctr">
              <a:spcBef>
                <a:spcPct val="0"/>
              </a:spcBef>
              <a:buFontTx/>
              <a:buNone/>
            </a:pPr>
            <a:r>
              <a:rPr lang="en-US" altLang="zh-CN" sz="1600" b="1" dirty="0">
                <a:solidFill>
                  <a:srgbClr val="330099"/>
                </a:solidFill>
                <a:latin typeface="Gill Sans"/>
                <a:ea typeface="宋体" panose="02010600030101010101" pitchFamily="2" charset="-122"/>
              </a:rPr>
              <a:t>2</a:t>
            </a:r>
          </a:p>
        </p:txBody>
      </p:sp>
      <p:sp>
        <p:nvSpPr>
          <p:cNvPr id="50201" name="Freeform 25"/>
          <p:cNvSpPr>
            <a:spLocks noChangeAspect="1"/>
          </p:cNvSpPr>
          <p:nvPr/>
        </p:nvSpPr>
        <p:spPr>
          <a:xfrm>
            <a:off x="5575300" y="2724150"/>
            <a:ext cx="454025" cy="341313"/>
          </a:xfrm>
          <a:custGeom>
            <a:avLst/>
            <a:gdLst>
              <a:gd name="txL" fmla="*/ 0 w 286"/>
              <a:gd name="txT" fmla="*/ 0 h 216"/>
              <a:gd name="txR" fmla="*/ 286 w 286"/>
              <a:gd name="txB" fmla="*/ 216 h 21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86" h="216">
                <a:moveTo>
                  <a:pt x="67" y="214"/>
                </a:moveTo>
                <a:lnTo>
                  <a:pt x="50" y="214"/>
                </a:lnTo>
                <a:lnTo>
                  <a:pt x="48" y="212"/>
                </a:lnTo>
                <a:lnTo>
                  <a:pt x="48" y="211"/>
                </a:lnTo>
                <a:lnTo>
                  <a:pt x="48" y="204"/>
                </a:lnTo>
                <a:lnTo>
                  <a:pt x="48" y="196"/>
                </a:lnTo>
                <a:lnTo>
                  <a:pt x="47" y="187"/>
                </a:lnTo>
                <a:lnTo>
                  <a:pt x="43" y="176"/>
                </a:lnTo>
                <a:lnTo>
                  <a:pt x="43" y="175"/>
                </a:lnTo>
                <a:lnTo>
                  <a:pt x="43" y="173"/>
                </a:lnTo>
                <a:lnTo>
                  <a:pt x="44" y="172"/>
                </a:lnTo>
                <a:lnTo>
                  <a:pt x="45" y="170"/>
                </a:lnTo>
                <a:lnTo>
                  <a:pt x="46" y="169"/>
                </a:lnTo>
                <a:lnTo>
                  <a:pt x="45" y="168"/>
                </a:lnTo>
                <a:lnTo>
                  <a:pt x="43" y="165"/>
                </a:lnTo>
                <a:lnTo>
                  <a:pt x="40" y="163"/>
                </a:lnTo>
                <a:lnTo>
                  <a:pt x="38" y="163"/>
                </a:lnTo>
                <a:lnTo>
                  <a:pt x="38" y="165"/>
                </a:lnTo>
                <a:lnTo>
                  <a:pt x="39" y="168"/>
                </a:lnTo>
                <a:lnTo>
                  <a:pt x="40" y="172"/>
                </a:lnTo>
                <a:lnTo>
                  <a:pt x="36" y="167"/>
                </a:lnTo>
                <a:lnTo>
                  <a:pt x="35" y="162"/>
                </a:lnTo>
                <a:lnTo>
                  <a:pt x="32" y="160"/>
                </a:lnTo>
                <a:lnTo>
                  <a:pt x="29" y="156"/>
                </a:lnTo>
                <a:lnTo>
                  <a:pt x="32" y="156"/>
                </a:lnTo>
                <a:lnTo>
                  <a:pt x="31" y="152"/>
                </a:lnTo>
                <a:lnTo>
                  <a:pt x="29" y="149"/>
                </a:lnTo>
                <a:lnTo>
                  <a:pt x="27" y="146"/>
                </a:lnTo>
                <a:lnTo>
                  <a:pt x="25" y="142"/>
                </a:lnTo>
                <a:lnTo>
                  <a:pt x="21" y="139"/>
                </a:lnTo>
                <a:lnTo>
                  <a:pt x="18" y="138"/>
                </a:lnTo>
                <a:lnTo>
                  <a:pt x="16" y="138"/>
                </a:lnTo>
                <a:lnTo>
                  <a:pt x="14" y="137"/>
                </a:lnTo>
                <a:lnTo>
                  <a:pt x="5" y="128"/>
                </a:lnTo>
                <a:lnTo>
                  <a:pt x="2" y="126"/>
                </a:lnTo>
                <a:lnTo>
                  <a:pt x="0" y="119"/>
                </a:lnTo>
                <a:lnTo>
                  <a:pt x="4" y="109"/>
                </a:lnTo>
                <a:lnTo>
                  <a:pt x="7" y="110"/>
                </a:lnTo>
                <a:lnTo>
                  <a:pt x="18" y="115"/>
                </a:lnTo>
                <a:lnTo>
                  <a:pt x="34" y="123"/>
                </a:lnTo>
                <a:lnTo>
                  <a:pt x="52" y="134"/>
                </a:lnTo>
                <a:lnTo>
                  <a:pt x="59" y="141"/>
                </a:lnTo>
                <a:lnTo>
                  <a:pt x="64" y="146"/>
                </a:lnTo>
                <a:lnTo>
                  <a:pt x="69" y="152"/>
                </a:lnTo>
                <a:lnTo>
                  <a:pt x="75" y="157"/>
                </a:lnTo>
                <a:lnTo>
                  <a:pt x="78" y="160"/>
                </a:lnTo>
                <a:lnTo>
                  <a:pt x="80" y="160"/>
                </a:lnTo>
                <a:lnTo>
                  <a:pt x="82" y="159"/>
                </a:lnTo>
                <a:lnTo>
                  <a:pt x="84" y="157"/>
                </a:lnTo>
                <a:lnTo>
                  <a:pt x="85" y="154"/>
                </a:lnTo>
                <a:lnTo>
                  <a:pt x="88" y="154"/>
                </a:lnTo>
                <a:lnTo>
                  <a:pt x="91" y="150"/>
                </a:lnTo>
                <a:lnTo>
                  <a:pt x="94" y="149"/>
                </a:lnTo>
                <a:lnTo>
                  <a:pt x="117" y="121"/>
                </a:lnTo>
                <a:lnTo>
                  <a:pt x="125" y="109"/>
                </a:lnTo>
                <a:lnTo>
                  <a:pt x="129" y="108"/>
                </a:lnTo>
                <a:lnTo>
                  <a:pt x="135" y="107"/>
                </a:lnTo>
                <a:lnTo>
                  <a:pt x="135" y="103"/>
                </a:lnTo>
                <a:lnTo>
                  <a:pt x="137" y="101"/>
                </a:lnTo>
                <a:lnTo>
                  <a:pt x="139" y="99"/>
                </a:lnTo>
                <a:lnTo>
                  <a:pt x="143" y="94"/>
                </a:lnTo>
                <a:lnTo>
                  <a:pt x="143" y="91"/>
                </a:lnTo>
                <a:lnTo>
                  <a:pt x="147" y="87"/>
                </a:lnTo>
                <a:lnTo>
                  <a:pt x="155" y="80"/>
                </a:lnTo>
                <a:lnTo>
                  <a:pt x="157" y="80"/>
                </a:lnTo>
                <a:lnTo>
                  <a:pt x="158" y="78"/>
                </a:lnTo>
                <a:lnTo>
                  <a:pt x="176" y="63"/>
                </a:lnTo>
                <a:lnTo>
                  <a:pt x="176" y="64"/>
                </a:lnTo>
                <a:lnTo>
                  <a:pt x="149" y="92"/>
                </a:lnTo>
                <a:lnTo>
                  <a:pt x="146" y="94"/>
                </a:lnTo>
                <a:lnTo>
                  <a:pt x="143" y="97"/>
                </a:lnTo>
                <a:lnTo>
                  <a:pt x="143" y="100"/>
                </a:lnTo>
                <a:lnTo>
                  <a:pt x="142" y="103"/>
                </a:lnTo>
                <a:lnTo>
                  <a:pt x="140" y="106"/>
                </a:lnTo>
                <a:lnTo>
                  <a:pt x="137" y="108"/>
                </a:lnTo>
                <a:lnTo>
                  <a:pt x="135" y="110"/>
                </a:lnTo>
                <a:lnTo>
                  <a:pt x="133" y="113"/>
                </a:lnTo>
                <a:lnTo>
                  <a:pt x="132" y="117"/>
                </a:lnTo>
                <a:lnTo>
                  <a:pt x="133" y="120"/>
                </a:lnTo>
                <a:lnTo>
                  <a:pt x="130" y="123"/>
                </a:lnTo>
                <a:lnTo>
                  <a:pt x="126" y="125"/>
                </a:lnTo>
                <a:lnTo>
                  <a:pt x="126" y="127"/>
                </a:lnTo>
                <a:lnTo>
                  <a:pt x="124" y="129"/>
                </a:lnTo>
                <a:lnTo>
                  <a:pt x="122" y="133"/>
                </a:lnTo>
                <a:lnTo>
                  <a:pt x="122" y="135"/>
                </a:lnTo>
                <a:lnTo>
                  <a:pt x="123" y="138"/>
                </a:lnTo>
                <a:lnTo>
                  <a:pt x="125" y="138"/>
                </a:lnTo>
                <a:lnTo>
                  <a:pt x="127" y="138"/>
                </a:lnTo>
                <a:lnTo>
                  <a:pt x="129" y="132"/>
                </a:lnTo>
                <a:lnTo>
                  <a:pt x="132" y="128"/>
                </a:lnTo>
                <a:lnTo>
                  <a:pt x="132" y="126"/>
                </a:lnTo>
                <a:lnTo>
                  <a:pt x="132" y="124"/>
                </a:lnTo>
                <a:lnTo>
                  <a:pt x="136" y="120"/>
                </a:lnTo>
                <a:lnTo>
                  <a:pt x="138" y="117"/>
                </a:lnTo>
                <a:lnTo>
                  <a:pt x="145" y="112"/>
                </a:lnTo>
                <a:lnTo>
                  <a:pt x="145" y="108"/>
                </a:lnTo>
                <a:lnTo>
                  <a:pt x="146" y="105"/>
                </a:lnTo>
                <a:lnTo>
                  <a:pt x="147" y="104"/>
                </a:lnTo>
                <a:lnTo>
                  <a:pt x="150" y="104"/>
                </a:lnTo>
                <a:lnTo>
                  <a:pt x="156" y="98"/>
                </a:lnTo>
                <a:lnTo>
                  <a:pt x="164" y="92"/>
                </a:lnTo>
                <a:lnTo>
                  <a:pt x="169" y="87"/>
                </a:lnTo>
                <a:lnTo>
                  <a:pt x="172" y="83"/>
                </a:lnTo>
                <a:lnTo>
                  <a:pt x="179" y="78"/>
                </a:lnTo>
                <a:lnTo>
                  <a:pt x="192" y="72"/>
                </a:lnTo>
                <a:lnTo>
                  <a:pt x="194" y="70"/>
                </a:lnTo>
                <a:lnTo>
                  <a:pt x="200" y="66"/>
                </a:lnTo>
                <a:lnTo>
                  <a:pt x="203" y="64"/>
                </a:lnTo>
                <a:lnTo>
                  <a:pt x="204" y="61"/>
                </a:lnTo>
                <a:lnTo>
                  <a:pt x="203" y="58"/>
                </a:lnTo>
                <a:lnTo>
                  <a:pt x="204" y="57"/>
                </a:lnTo>
                <a:lnTo>
                  <a:pt x="213" y="48"/>
                </a:lnTo>
                <a:lnTo>
                  <a:pt x="213" y="45"/>
                </a:lnTo>
                <a:lnTo>
                  <a:pt x="211" y="45"/>
                </a:lnTo>
                <a:lnTo>
                  <a:pt x="208" y="46"/>
                </a:lnTo>
                <a:lnTo>
                  <a:pt x="207" y="47"/>
                </a:lnTo>
                <a:lnTo>
                  <a:pt x="203" y="49"/>
                </a:lnTo>
                <a:lnTo>
                  <a:pt x="201" y="52"/>
                </a:lnTo>
                <a:lnTo>
                  <a:pt x="198" y="55"/>
                </a:lnTo>
                <a:lnTo>
                  <a:pt x="197" y="52"/>
                </a:lnTo>
                <a:lnTo>
                  <a:pt x="198" y="50"/>
                </a:lnTo>
                <a:lnTo>
                  <a:pt x="222" y="30"/>
                </a:lnTo>
                <a:lnTo>
                  <a:pt x="218" y="35"/>
                </a:lnTo>
                <a:lnTo>
                  <a:pt x="216" y="38"/>
                </a:lnTo>
                <a:lnTo>
                  <a:pt x="214" y="41"/>
                </a:lnTo>
                <a:lnTo>
                  <a:pt x="216" y="43"/>
                </a:lnTo>
                <a:lnTo>
                  <a:pt x="253" y="16"/>
                </a:lnTo>
                <a:lnTo>
                  <a:pt x="263" y="10"/>
                </a:lnTo>
                <a:lnTo>
                  <a:pt x="269" y="7"/>
                </a:lnTo>
                <a:lnTo>
                  <a:pt x="275" y="4"/>
                </a:lnTo>
                <a:lnTo>
                  <a:pt x="278" y="3"/>
                </a:lnTo>
                <a:lnTo>
                  <a:pt x="282" y="1"/>
                </a:lnTo>
                <a:lnTo>
                  <a:pt x="286" y="0"/>
                </a:lnTo>
                <a:lnTo>
                  <a:pt x="280" y="3"/>
                </a:lnTo>
                <a:lnTo>
                  <a:pt x="277" y="5"/>
                </a:lnTo>
                <a:lnTo>
                  <a:pt x="273" y="7"/>
                </a:lnTo>
                <a:lnTo>
                  <a:pt x="269" y="10"/>
                </a:lnTo>
                <a:lnTo>
                  <a:pt x="266" y="14"/>
                </a:lnTo>
                <a:lnTo>
                  <a:pt x="244" y="34"/>
                </a:lnTo>
                <a:lnTo>
                  <a:pt x="231" y="49"/>
                </a:lnTo>
                <a:lnTo>
                  <a:pt x="218" y="64"/>
                </a:lnTo>
                <a:lnTo>
                  <a:pt x="175" y="113"/>
                </a:lnTo>
                <a:lnTo>
                  <a:pt x="169" y="123"/>
                </a:lnTo>
                <a:lnTo>
                  <a:pt x="166" y="125"/>
                </a:lnTo>
                <a:lnTo>
                  <a:pt x="164" y="128"/>
                </a:lnTo>
                <a:lnTo>
                  <a:pt x="164" y="131"/>
                </a:lnTo>
                <a:lnTo>
                  <a:pt x="159" y="134"/>
                </a:lnTo>
                <a:lnTo>
                  <a:pt x="159" y="135"/>
                </a:lnTo>
                <a:lnTo>
                  <a:pt x="155" y="141"/>
                </a:lnTo>
                <a:lnTo>
                  <a:pt x="129" y="184"/>
                </a:lnTo>
                <a:lnTo>
                  <a:pt x="126" y="188"/>
                </a:lnTo>
                <a:lnTo>
                  <a:pt x="125" y="189"/>
                </a:lnTo>
                <a:lnTo>
                  <a:pt x="124" y="193"/>
                </a:lnTo>
                <a:lnTo>
                  <a:pt x="124" y="194"/>
                </a:lnTo>
                <a:lnTo>
                  <a:pt x="122" y="195"/>
                </a:lnTo>
                <a:lnTo>
                  <a:pt x="121" y="196"/>
                </a:lnTo>
                <a:lnTo>
                  <a:pt x="121" y="198"/>
                </a:lnTo>
                <a:lnTo>
                  <a:pt x="121" y="199"/>
                </a:lnTo>
                <a:lnTo>
                  <a:pt x="121" y="201"/>
                </a:lnTo>
                <a:lnTo>
                  <a:pt x="118" y="202"/>
                </a:lnTo>
                <a:lnTo>
                  <a:pt x="117" y="204"/>
                </a:lnTo>
                <a:lnTo>
                  <a:pt x="116" y="205"/>
                </a:lnTo>
                <a:lnTo>
                  <a:pt x="117" y="206"/>
                </a:lnTo>
                <a:lnTo>
                  <a:pt x="117" y="208"/>
                </a:lnTo>
                <a:lnTo>
                  <a:pt x="119" y="208"/>
                </a:lnTo>
                <a:lnTo>
                  <a:pt x="121" y="208"/>
                </a:lnTo>
                <a:lnTo>
                  <a:pt x="122" y="207"/>
                </a:lnTo>
                <a:lnTo>
                  <a:pt x="124" y="207"/>
                </a:lnTo>
                <a:lnTo>
                  <a:pt x="122" y="208"/>
                </a:lnTo>
                <a:lnTo>
                  <a:pt x="121" y="209"/>
                </a:lnTo>
                <a:lnTo>
                  <a:pt x="121" y="210"/>
                </a:lnTo>
                <a:lnTo>
                  <a:pt x="119" y="212"/>
                </a:lnTo>
                <a:lnTo>
                  <a:pt x="117" y="213"/>
                </a:lnTo>
                <a:lnTo>
                  <a:pt x="116" y="214"/>
                </a:lnTo>
                <a:lnTo>
                  <a:pt x="114" y="215"/>
                </a:lnTo>
                <a:lnTo>
                  <a:pt x="112" y="216"/>
                </a:lnTo>
                <a:lnTo>
                  <a:pt x="105" y="215"/>
                </a:lnTo>
                <a:lnTo>
                  <a:pt x="96" y="214"/>
                </a:lnTo>
                <a:lnTo>
                  <a:pt x="80" y="214"/>
                </a:lnTo>
                <a:lnTo>
                  <a:pt x="67" y="214"/>
                </a:lnTo>
                <a:close/>
              </a:path>
            </a:pathLst>
          </a:custGeom>
          <a:solidFill>
            <a:srgbClr val="FF0000">
              <a:alpha val="100000"/>
            </a:srgbClr>
          </a:solidFill>
          <a:ln w="12700">
            <a:noFill/>
          </a:ln>
        </p:spPr>
        <p:txBody>
          <a:bodyPr/>
          <a:lstStyle/>
          <a:p>
            <a:endParaRPr lang="zh-CN" altLang="en-US"/>
          </a:p>
        </p:txBody>
      </p:sp>
      <p:sp>
        <p:nvSpPr>
          <p:cNvPr id="50202" name="Freeform 26"/>
          <p:cNvSpPr>
            <a:spLocks noChangeAspect="1"/>
          </p:cNvSpPr>
          <p:nvPr/>
        </p:nvSpPr>
        <p:spPr>
          <a:xfrm>
            <a:off x="5805488" y="2806700"/>
            <a:ext cx="77787" cy="76200"/>
          </a:xfrm>
          <a:custGeom>
            <a:avLst/>
            <a:gdLst>
              <a:gd name="txL" fmla="*/ 0 w 49"/>
              <a:gd name="txT" fmla="*/ 0 h 48"/>
              <a:gd name="txR" fmla="*/ 49 w 49"/>
              <a:gd name="txB" fmla="*/ 48 h 4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49" h="48">
                <a:moveTo>
                  <a:pt x="5" y="42"/>
                </a:moveTo>
                <a:lnTo>
                  <a:pt x="10" y="38"/>
                </a:lnTo>
                <a:lnTo>
                  <a:pt x="19" y="29"/>
                </a:lnTo>
                <a:lnTo>
                  <a:pt x="21" y="25"/>
                </a:lnTo>
                <a:lnTo>
                  <a:pt x="25" y="21"/>
                </a:lnTo>
                <a:lnTo>
                  <a:pt x="30" y="15"/>
                </a:lnTo>
                <a:lnTo>
                  <a:pt x="42" y="0"/>
                </a:lnTo>
                <a:lnTo>
                  <a:pt x="35" y="12"/>
                </a:lnTo>
                <a:lnTo>
                  <a:pt x="28" y="18"/>
                </a:lnTo>
                <a:lnTo>
                  <a:pt x="28" y="20"/>
                </a:lnTo>
                <a:lnTo>
                  <a:pt x="30" y="18"/>
                </a:lnTo>
                <a:lnTo>
                  <a:pt x="32" y="17"/>
                </a:lnTo>
                <a:lnTo>
                  <a:pt x="36" y="13"/>
                </a:lnTo>
                <a:lnTo>
                  <a:pt x="40" y="10"/>
                </a:lnTo>
                <a:lnTo>
                  <a:pt x="49" y="3"/>
                </a:lnTo>
                <a:lnTo>
                  <a:pt x="42" y="9"/>
                </a:lnTo>
                <a:lnTo>
                  <a:pt x="41" y="14"/>
                </a:lnTo>
                <a:lnTo>
                  <a:pt x="36" y="17"/>
                </a:lnTo>
                <a:lnTo>
                  <a:pt x="32" y="21"/>
                </a:lnTo>
                <a:lnTo>
                  <a:pt x="27" y="24"/>
                </a:lnTo>
                <a:lnTo>
                  <a:pt x="24" y="26"/>
                </a:lnTo>
                <a:lnTo>
                  <a:pt x="19" y="33"/>
                </a:lnTo>
                <a:lnTo>
                  <a:pt x="8" y="43"/>
                </a:lnTo>
                <a:lnTo>
                  <a:pt x="3" y="46"/>
                </a:lnTo>
                <a:lnTo>
                  <a:pt x="0" y="48"/>
                </a:lnTo>
                <a:lnTo>
                  <a:pt x="5" y="42"/>
                </a:lnTo>
                <a:close/>
              </a:path>
            </a:pathLst>
          </a:custGeom>
          <a:solidFill>
            <a:srgbClr val="FF0000">
              <a:alpha val="100000"/>
            </a:srgbClr>
          </a:solidFill>
          <a:ln w="12700">
            <a:noFill/>
          </a:ln>
        </p:spPr>
        <p:txBody>
          <a:bodyPr/>
          <a:lstStyle/>
          <a:p>
            <a:endParaRPr lang="zh-CN" altLang="en-US"/>
          </a:p>
        </p:txBody>
      </p:sp>
      <p:sp>
        <p:nvSpPr>
          <p:cNvPr id="50203" name="Freeform 27"/>
          <p:cNvSpPr>
            <a:spLocks noChangeAspect="1"/>
          </p:cNvSpPr>
          <p:nvPr/>
        </p:nvSpPr>
        <p:spPr>
          <a:xfrm>
            <a:off x="5889625" y="2779713"/>
            <a:ext cx="22225" cy="17462"/>
          </a:xfrm>
          <a:custGeom>
            <a:avLst/>
            <a:gdLst>
              <a:gd name="txL" fmla="*/ 0 w 14"/>
              <a:gd name="txT" fmla="*/ 0 h 11"/>
              <a:gd name="txR" fmla="*/ 14 w 14"/>
              <a:gd name="txB" fmla="*/ 11 h 11"/>
            </a:gdLst>
            <a:ahLst/>
            <a:cxnLst>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14" h="11">
                <a:moveTo>
                  <a:pt x="2" y="6"/>
                </a:moveTo>
                <a:lnTo>
                  <a:pt x="5" y="5"/>
                </a:lnTo>
                <a:lnTo>
                  <a:pt x="9" y="3"/>
                </a:lnTo>
                <a:lnTo>
                  <a:pt x="12" y="1"/>
                </a:lnTo>
                <a:lnTo>
                  <a:pt x="14" y="0"/>
                </a:lnTo>
                <a:lnTo>
                  <a:pt x="10" y="3"/>
                </a:lnTo>
                <a:lnTo>
                  <a:pt x="8" y="5"/>
                </a:lnTo>
                <a:lnTo>
                  <a:pt x="6" y="8"/>
                </a:lnTo>
                <a:lnTo>
                  <a:pt x="3" y="9"/>
                </a:lnTo>
                <a:lnTo>
                  <a:pt x="0" y="11"/>
                </a:lnTo>
                <a:lnTo>
                  <a:pt x="0" y="9"/>
                </a:lnTo>
                <a:lnTo>
                  <a:pt x="2" y="6"/>
                </a:lnTo>
                <a:close/>
              </a:path>
            </a:pathLst>
          </a:custGeom>
          <a:solidFill>
            <a:srgbClr val="FF0000">
              <a:alpha val="100000"/>
            </a:srgbClr>
          </a:solidFill>
          <a:ln w="12700">
            <a:noFill/>
          </a:ln>
        </p:spPr>
        <p:txBody>
          <a:bodyPr/>
          <a:lstStyle/>
          <a:p>
            <a:endParaRPr lang="zh-CN" altLang="en-US"/>
          </a:p>
        </p:txBody>
      </p:sp>
      <p:sp>
        <p:nvSpPr>
          <p:cNvPr id="50204" name="Freeform 28"/>
          <p:cNvSpPr>
            <a:spLocks noChangeAspect="1"/>
          </p:cNvSpPr>
          <p:nvPr/>
        </p:nvSpPr>
        <p:spPr>
          <a:xfrm>
            <a:off x="5876925" y="2819400"/>
            <a:ext cx="15875" cy="11113"/>
          </a:xfrm>
          <a:custGeom>
            <a:avLst/>
            <a:gdLst>
              <a:gd name="txL" fmla="*/ 0 w 10"/>
              <a:gd name="txT" fmla="*/ 0 h 7"/>
              <a:gd name="txR" fmla="*/ 10 w 10"/>
              <a:gd name="txB" fmla="*/ 7 h 7"/>
            </a:gdLst>
            <a:ahLst/>
            <a:cxnLst>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10" h="7">
                <a:moveTo>
                  <a:pt x="6" y="2"/>
                </a:moveTo>
                <a:lnTo>
                  <a:pt x="7" y="0"/>
                </a:lnTo>
                <a:lnTo>
                  <a:pt x="10" y="0"/>
                </a:lnTo>
                <a:lnTo>
                  <a:pt x="9" y="2"/>
                </a:lnTo>
                <a:lnTo>
                  <a:pt x="8" y="3"/>
                </a:lnTo>
                <a:lnTo>
                  <a:pt x="7" y="4"/>
                </a:lnTo>
                <a:lnTo>
                  <a:pt x="5" y="5"/>
                </a:lnTo>
                <a:lnTo>
                  <a:pt x="3" y="5"/>
                </a:lnTo>
                <a:lnTo>
                  <a:pt x="0" y="7"/>
                </a:lnTo>
                <a:lnTo>
                  <a:pt x="2" y="5"/>
                </a:lnTo>
                <a:lnTo>
                  <a:pt x="6" y="2"/>
                </a:lnTo>
                <a:close/>
              </a:path>
            </a:pathLst>
          </a:custGeom>
          <a:solidFill>
            <a:srgbClr val="FF0000">
              <a:alpha val="100000"/>
            </a:srgbClr>
          </a:solidFill>
          <a:ln w="12700">
            <a:noFill/>
          </a:ln>
        </p:spPr>
        <p:txBody>
          <a:bodyPr/>
          <a:lstStyle/>
          <a:p>
            <a:endParaRPr lang="zh-CN" altLang="en-US"/>
          </a:p>
        </p:txBody>
      </p:sp>
      <p:pic>
        <p:nvPicPr>
          <p:cNvPr id="50205" name="Picture 39" descr="11"/>
          <p:cNvPicPr>
            <a:picLocks noChangeAspect="1"/>
          </p:cNvPicPr>
          <p:nvPr/>
        </p:nvPicPr>
        <p:blipFill>
          <a:blip r:embed="rId3"/>
          <a:stretch>
            <a:fillRect/>
          </a:stretch>
        </p:blipFill>
        <p:spPr>
          <a:xfrm>
            <a:off x="3419475" y="3644900"/>
            <a:ext cx="1087438" cy="1116013"/>
          </a:xfrm>
          <a:prstGeom prst="rect">
            <a:avLst/>
          </a:prstGeom>
          <a:noFill/>
          <a:ln w="9525">
            <a:noFill/>
          </a:ln>
        </p:spPr>
      </p:pic>
      <p:sp>
        <p:nvSpPr>
          <p:cNvPr id="30" name="标题 5"/>
          <p:cNvSpPr txBox="1"/>
          <p:nvPr/>
        </p:nvSpPr>
        <p:spPr bwMode="auto">
          <a:xfrm>
            <a:off x="609600" y="152400"/>
            <a:ext cx="7924800" cy="533400"/>
          </a:xfrm>
          <a:prstGeom prst="rect">
            <a:avLst/>
          </a:prstGeom>
          <a:noFill/>
          <a:ln>
            <a:noFill/>
          </a:ln>
        </p:spPr>
        <p:txBody>
          <a:bodyPr anchor="ctr"/>
          <a:lstStyle>
            <a:lvl1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2400">
                <a:solidFill>
                  <a:srgbClr val="595959"/>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defRPr>
            </a:lvl6pPr>
            <a:lvl7pPr marL="914400" algn="l" rtl="0" fontAlgn="base">
              <a:spcBef>
                <a:spcPct val="0"/>
              </a:spcBef>
              <a:spcAft>
                <a:spcPct val="0"/>
              </a:spcAft>
              <a:defRPr sz="2400">
                <a:solidFill>
                  <a:schemeClr val="tx2"/>
                </a:solidFill>
                <a:latin typeface="Arial" panose="020B0604020202020204" pitchFamily="34" charset="0"/>
              </a:defRPr>
            </a:lvl7pPr>
            <a:lvl8pPr marL="1371600" algn="l" rtl="0" fontAlgn="base">
              <a:spcBef>
                <a:spcPct val="0"/>
              </a:spcBef>
              <a:spcAft>
                <a:spcPct val="0"/>
              </a:spcAft>
              <a:defRPr sz="2400">
                <a:solidFill>
                  <a:schemeClr val="tx2"/>
                </a:solidFill>
                <a:latin typeface="Arial" panose="020B0604020202020204" pitchFamily="34" charset="0"/>
              </a:defRPr>
            </a:lvl8pPr>
            <a:lvl9pPr marL="1828800" algn="l" rtl="0" fontAlgn="base">
              <a:spcBef>
                <a:spcPct val="0"/>
              </a:spcBef>
              <a:spcAft>
                <a:spcPct val="0"/>
              </a:spcAft>
              <a:defRPr sz="2400">
                <a:solidFill>
                  <a:schemeClr val="tx2"/>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以太网基础</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—9.</a:t>
            </a:r>
            <a:r>
              <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以太网设备</a:t>
            </a:r>
            <a:r>
              <a:rPr kumimoji="0" lang="en-US" altLang="zh-CN"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rPr>
              <a:t>(HUB/BRIDGE/SWITCH)</a:t>
            </a:r>
            <a:endParaRPr kumimoji="0" lang="zh-CN" altLang="en-US" sz="24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j-cs"/>
            </a:endParaRPr>
          </a:p>
        </p:txBody>
      </p:sp>
      <p:pic>
        <p:nvPicPr>
          <p:cNvPr id="50207" name="Picture 5" descr="C:\Documents and Settings\Administrator\My Documents\Tencent Files\517623394\FileRecv\锐捷ppt元素修改11.01.18\小红条.png"/>
          <p:cNvPicPr>
            <a:picLocks noChangeAspect="1"/>
          </p:cNvPicPr>
          <p:nvPr/>
        </p:nvPicPr>
        <p:blipFill>
          <a:blip r:embed="rId4"/>
          <a:stretch>
            <a:fillRect/>
          </a:stretch>
        </p:blipFill>
        <p:spPr>
          <a:xfrm>
            <a:off x="381000" y="207963"/>
            <a:ext cx="125413" cy="401637"/>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1202" name="Rectangle 3"/>
          <p:cNvSpPr>
            <a:spLocks noGrp="1"/>
          </p:cNvSpPr>
          <p:nvPr>
            <p:ph idx="1"/>
          </p:nvPr>
        </p:nvSpPr>
        <p:spPr>
          <a:xfrm>
            <a:off x="684213" y="1773238"/>
            <a:ext cx="7788275" cy="3024187"/>
          </a:xfrm>
        </p:spPr>
        <p:txBody>
          <a:bodyPr vert="horz" wrap="square" lIns="91440" tIns="45720" rIns="91440" bIns="45720" anchor="t" anchorCtr="0"/>
          <a:lstStyle/>
          <a:p>
            <a:pPr algn="ctr" eaLnBrk="1" hangingPunct="1">
              <a:buFontTx/>
              <a:buNone/>
            </a:pPr>
            <a:endParaRPr lang="en-US" altLang="zh-CN" dirty="0"/>
          </a:p>
          <a:p>
            <a:pPr algn="ctr" eaLnBrk="1" hangingPunct="1">
              <a:buFontTx/>
              <a:buNone/>
            </a:pPr>
            <a:endParaRPr lang="en-US" altLang="zh-CN" dirty="0"/>
          </a:p>
          <a:p>
            <a:pPr algn="ctr" eaLnBrk="1" hangingPunct="1">
              <a:buFontTx/>
              <a:buNone/>
            </a:pPr>
            <a:r>
              <a:rPr lang="en-US" altLang="zh-CN" sz="5400" dirty="0">
                <a:solidFill>
                  <a:srgbClr val="FF0000"/>
                </a:solidFill>
              </a:rPr>
              <a:t>Q&amp;A</a:t>
            </a:r>
            <a:endParaRPr lang="zh-CN" altLang="zh-CN" sz="5400"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2226" name="标题 1"/>
          <p:cNvSpPr>
            <a:spLocks noGrp="1"/>
          </p:cNvSpPr>
          <p:nvPr>
            <p:ph type="title"/>
          </p:nvPr>
        </p:nvSpPr>
        <p:spPr/>
        <p:txBody>
          <a:bodyPr vert="horz" wrap="square" lIns="91440" tIns="45720" rIns="91440" bIns="45720" anchor="ctr" anchorCtr="0"/>
          <a:lstStyle/>
          <a:p>
            <a:pPr eaLnBrk="1" hangingPunct="1"/>
            <a:r>
              <a:rPr lang="zh-CN" altLang="en-US" dirty="0"/>
              <a:t>试验要求</a:t>
            </a:r>
          </a:p>
        </p:txBody>
      </p:sp>
      <p:sp>
        <p:nvSpPr>
          <p:cNvPr id="52227" name="内容占位符 2"/>
          <p:cNvSpPr>
            <a:spLocks noGrp="1"/>
          </p:cNvSpPr>
          <p:nvPr>
            <p:ph idx="1"/>
          </p:nvPr>
        </p:nvSpPr>
        <p:spPr>
          <a:xfrm>
            <a:off x="611188" y="981075"/>
            <a:ext cx="7848600" cy="5327650"/>
          </a:xfrm>
        </p:spPr>
        <p:txBody>
          <a:bodyPr vert="horz" wrap="square" lIns="91440" tIns="45720" rIns="91440" bIns="45720" anchor="t" anchorCtr="0"/>
          <a:lstStyle/>
          <a:p>
            <a:pPr marL="457200" indent="-457200" eaLnBrk="1" hangingPunct="1">
              <a:buFontTx/>
              <a:buAutoNum type="arabicPeriod"/>
            </a:pPr>
            <a:r>
              <a:rPr lang="zh-CN" altLang="en-US" sz="2400" dirty="0"/>
              <a:t>学习配置指南“命令行界面”章节、“接口”章节</a:t>
            </a:r>
            <a:r>
              <a:rPr lang="en-US" altLang="zh-CN" sz="2400" dirty="0"/>
              <a:t>,</a:t>
            </a:r>
            <a:r>
              <a:rPr lang="zh-CN" altLang="en-US" sz="2400" dirty="0"/>
              <a:t>配置交换机，使你的</a:t>
            </a:r>
            <a:r>
              <a:rPr lang="en-US" altLang="zh-CN" sz="2400" dirty="0"/>
              <a:t>PC</a:t>
            </a:r>
            <a:r>
              <a:rPr lang="zh-CN" altLang="en-US" sz="2400" dirty="0"/>
              <a:t>能够</a:t>
            </a:r>
            <a:r>
              <a:rPr lang="en-US" altLang="zh-CN" sz="2400" dirty="0"/>
              <a:t>ping</a:t>
            </a:r>
            <a:r>
              <a:rPr lang="zh-CN" altLang="en-US" sz="2400" dirty="0"/>
              <a:t>通交换机</a:t>
            </a:r>
            <a:endParaRPr lang="en-US" altLang="zh-CN" sz="2400" dirty="0"/>
          </a:p>
          <a:p>
            <a:pPr marL="457200" indent="-457200" eaLnBrk="1" hangingPunct="1">
              <a:buFontTx/>
              <a:buAutoNum type="arabicPeriod"/>
            </a:pPr>
            <a:r>
              <a:rPr lang="zh-CN" altLang="en-US" sz="2400" dirty="0"/>
              <a:t>使用</a:t>
            </a:r>
            <a:r>
              <a:rPr lang="en-US" altLang="zh-CN" sz="2400" dirty="0"/>
              <a:t>Wireshark</a:t>
            </a:r>
            <a:r>
              <a:rPr lang="zh-CN" altLang="en-US" sz="2400" dirty="0"/>
              <a:t>等抓包软件捕获前面</a:t>
            </a:r>
            <a:r>
              <a:rPr lang="en-US" altLang="zh-CN" sz="2400" dirty="0"/>
              <a:t>ping</a:t>
            </a:r>
            <a:r>
              <a:rPr lang="zh-CN" altLang="en-US" sz="2400" dirty="0"/>
              <a:t>过程的所有报文，并根据前面学习到的以太网帧格式识别理解报文中的各字段，和前面介绍的有没有差异，为什么？</a:t>
            </a:r>
            <a:endParaRPr lang="en-US" altLang="zh-CN" sz="2400" dirty="0"/>
          </a:p>
          <a:p>
            <a:pPr marL="457200" indent="-457200" eaLnBrk="1" hangingPunct="1">
              <a:buFontTx/>
              <a:buAutoNum type="arabicPeriod"/>
            </a:pPr>
            <a:r>
              <a:rPr lang="zh-CN" altLang="en-US" sz="2400" dirty="0"/>
              <a:t>分别设置修改</a:t>
            </a:r>
            <a:r>
              <a:rPr lang="en-US" altLang="zh-CN" sz="2400" dirty="0"/>
              <a:t>pc</a:t>
            </a:r>
            <a:r>
              <a:rPr lang="zh-CN" altLang="en-US" sz="2400" dirty="0"/>
              <a:t>网卡和所连接交换机端口的各种自协商能力组合，观察交换机端口状态变化，并分析状态是否正常。</a:t>
            </a:r>
            <a:endParaRPr lang="en-US" altLang="zh-CN" sz="2400" dirty="0"/>
          </a:p>
          <a:p>
            <a:pPr marL="457200" indent="-457200" eaLnBrk="1" hangingPunct="1">
              <a:buFontTx/>
              <a:buNone/>
            </a:pPr>
            <a:r>
              <a:rPr lang="zh-CN" altLang="en-US" sz="2400" dirty="0"/>
              <a:t>以上试验过程及相应分析要求详细记录，文档排版和格式不限，抓获的报文及控制台信息要求截图或</a:t>
            </a:r>
            <a:r>
              <a:rPr lang="en-US" altLang="zh-CN" sz="2400" dirty="0"/>
              <a:t>log</a:t>
            </a:r>
            <a:r>
              <a:rPr lang="zh-CN" altLang="en-US" sz="2400" dirty="0"/>
              <a:t>文件信息保留。</a:t>
            </a:r>
            <a:endParaRPr lang="en-US" altLang="zh-CN" sz="2400" dirty="0"/>
          </a:p>
          <a:p>
            <a:pPr marL="457200" indent="-457200" eaLnBrk="1" hangingPunct="1">
              <a:buFont typeface="Arial" panose="020B0604020202020204" pitchFamily="34" charset="0"/>
              <a:buChar char="■"/>
            </a:pP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290" name="标题 5"/>
          <p:cNvSpPr>
            <a:spLocks noGrp="1"/>
          </p:cNvSpPr>
          <p:nvPr>
            <p:ph type="title"/>
          </p:nvPr>
        </p:nvSpPr>
        <p:spPr/>
        <p:txBody>
          <a:bodyPr vert="horz" wrap="square" lIns="91440" tIns="45720" rIns="91440" bIns="45720" anchor="ctr" anchorCtr="0"/>
          <a:lstStyle/>
          <a:p>
            <a:r>
              <a:rPr lang="zh-CN" altLang="en-US" dirty="0"/>
              <a:t>以太网基础</a:t>
            </a:r>
            <a:r>
              <a:rPr lang="en-US" altLang="zh-CN" dirty="0"/>
              <a:t>—1. </a:t>
            </a:r>
            <a:r>
              <a:rPr lang="zh-CN" altLang="en-US" dirty="0"/>
              <a:t>以太网概述</a:t>
            </a:r>
          </a:p>
        </p:txBody>
      </p:sp>
      <p:sp>
        <p:nvSpPr>
          <p:cNvPr id="12291" name="内容占位符 6"/>
          <p:cNvSpPr>
            <a:spLocks noGrp="1"/>
          </p:cNvSpPr>
          <p:nvPr>
            <p:ph idx="1"/>
          </p:nvPr>
        </p:nvSpPr>
        <p:spPr/>
        <p:txBody>
          <a:bodyPr vert="horz" wrap="square" lIns="91440" tIns="45720" rIns="91440" bIns="45720" anchor="t" anchorCtr="0"/>
          <a:lstStyle/>
          <a:p>
            <a:r>
              <a:rPr lang="zh-CN" altLang="en-US" sz="1800" b="1" dirty="0"/>
              <a:t>以太网</a:t>
            </a:r>
            <a:r>
              <a:rPr lang="zh-CN" altLang="en-US" sz="1800" dirty="0"/>
              <a:t>（</a:t>
            </a:r>
            <a:r>
              <a:rPr lang="en-US" altLang="zh-CN" sz="1800" b="1" dirty="0"/>
              <a:t>Ethernet</a:t>
            </a:r>
            <a:r>
              <a:rPr lang="zh-CN" altLang="en-US" sz="1800" dirty="0"/>
              <a:t>）是一种</a:t>
            </a:r>
            <a:r>
              <a:rPr lang="zh-CN" altLang="en-US" sz="1800" dirty="0">
                <a:hlinkClick r:id="rId3" action="ppaction://hlinkfile" tooltip="计算机"/>
              </a:rPr>
              <a:t>计算机</a:t>
            </a:r>
            <a:r>
              <a:rPr lang="zh-CN" altLang="en-US" sz="1800" dirty="0">
                <a:hlinkClick r:id="rId4" action="ppaction://hlinkfile" tooltip="局域网"/>
              </a:rPr>
              <a:t>局域网</a:t>
            </a:r>
            <a:r>
              <a:rPr lang="zh-CN" altLang="en-US" sz="1800" dirty="0"/>
              <a:t>组网技术。</a:t>
            </a:r>
            <a:r>
              <a:rPr lang="en-US" altLang="zh-CN" sz="1800" dirty="0">
                <a:hlinkClick r:id="rId5" action="ppaction://hlinkfile" tooltip="IEEE"/>
              </a:rPr>
              <a:t>IEEE</a:t>
            </a:r>
            <a:r>
              <a:rPr lang="zh-CN" altLang="en-US" sz="1800" dirty="0"/>
              <a:t>制定的</a:t>
            </a:r>
            <a:r>
              <a:rPr lang="en-US" altLang="zh-CN" sz="1800" dirty="0">
                <a:hlinkClick r:id="rId6" action="ppaction://hlinkfile" tooltip="IEEE 802.3"/>
              </a:rPr>
              <a:t>IEEE 802.3</a:t>
            </a:r>
            <a:r>
              <a:rPr lang="zh-CN" altLang="en-US" sz="1800" dirty="0"/>
              <a:t>标准给出了以太网的技术标准。它规定了包括</a:t>
            </a:r>
            <a:r>
              <a:rPr lang="zh-CN" altLang="en-US" sz="1800" dirty="0">
                <a:hlinkClick r:id="rId7" action="ppaction://hlinkfile" tooltip="OSI模型"/>
              </a:rPr>
              <a:t>物理层</a:t>
            </a:r>
            <a:r>
              <a:rPr lang="zh-CN" altLang="en-US" sz="1800" dirty="0"/>
              <a:t>的连线、电信号和</a:t>
            </a:r>
            <a:r>
              <a:rPr lang="zh-CN" altLang="en-US" sz="1800" dirty="0">
                <a:hlinkClick r:id="rId7" action="ppaction://hlinkfile" tooltip="OSI模型"/>
              </a:rPr>
              <a:t>介质访问层</a:t>
            </a:r>
            <a:r>
              <a:rPr lang="zh-CN" altLang="en-US" sz="1800" dirty="0">
                <a:hlinkClick r:id="rId8" action="ppaction://hlinkfile" tooltip="网络协议"/>
              </a:rPr>
              <a:t>协议</a:t>
            </a:r>
            <a:r>
              <a:rPr lang="zh-CN" altLang="en-US" sz="1800" dirty="0"/>
              <a:t>的内容。以太网是当前应用最普遍的局域网技术。它很大程度上取代了其他局域网标准，如</a:t>
            </a:r>
            <a:r>
              <a:rPr lang="zh-CN" altLang="en-US" sz="1800" dirty="0">
                <a:hlinkClick r:id="rId9" action="ppaction://hlinkfile" tooltip="令牌环网"/>
              </a:rPr>
              <a:t>令牌环网</a:t>
            </a:r>
            <a:r>
              <a:rPr lang="zh-CN" altLang="en-US" sz="1800" dirty="0"/>
              <a:t>（</a:t>
            </a:r>
            <a:r>
              <a:rPr lang="en-US" altLang="zh-CN" sz="1800" dirty="0"/>
              <a:t>token ring</a:t>
            </a:r>
            <a:r>
              <a:rPr lang="zh-CN" altLang="en-US" sz="1800" dirty="0"/>
              <a:t>）、</a:t>
            </a:r>
            <a:r>
              <a:rPr lang="en-US" altLang="zh-CN" sz="1800" dirty="0">
                <a:hlinkClick r:id="rId10" action="ppaction://hlinkfile" tooltip="FDDI"/>
              </a:rPr>
              <a:t>FDDI</a:t>
            </a:r>
            <a:r>
              <a:rPr lang="zh-CN" altLang="en-US" sz="1800" dirty="0"/>
              <a:t>和</a:t>
            </a:r>
            <a:r>
              <a:rPr lang="en-US" altLang="zh-CN" sz="1800" dirty="0">
                <a:hlinkClick r:id="rId11" action="ppaction://hlinkfile" tooltip="ARCNET（尚未撰写）"/>
              </a:rPr>
              <a:t>ARCNET</a:t>
            </a:r>
            <a:r>
              <a:rPr lang="zh-CN" altLang="en-US" sz="1800" dirty="0"/>
              <a:t>。</a:t>
            </a:r>
          </a:p>
          <a:p>
            <a:endParaRPr lang="en-US" altLang="zh-CN" sz="1800" dirty="0"/>
          </a:p>
        </p:txBody>
      </p:sp>
      <p:sp>
        <p:nvSpPr>
          <p:cNvPr id="12292" name="灯片编号占位符 3"/>
          <p:cNvSpPr txBox="1">
            <a:spLocks noGrp="1"/>
          </p:cNvSpPr>
          <p:nvPr>
            <p:ph type="sldNum" sz="quarter" idx="10"/>
          </p:nvPr>
        </p:nvSpPr>
        <p:spPr>
          <a:noFill/>
          <a:ln>
            <a:noFill/>
          </a:ln>
        </p:spPr>
        <p:txBody>
          <a:bodyPr anchor="ctr" anchorCtr="0"/>
          <a:lstStyle/>
          <a:p>
            <a:pPr marL="0" indent="0">
              <a:spcBef>
                <a:spcPct val="0"/>
              </a:spcBef>
              <a:buFontTx/>
              <a:buNone/>
            </a:pPr>
            <a:r>
              <a:rPr lang="en-US" altLang="zh-CN" sz="1000" b="1" dirty="0">
                <a:solidFill>
                  <a:srgbClr val="8B9398"/>
                </a:solidFill>
                <a:latin typeface="Arial" panose="020B0604020202020204" pitchFamily="34" charset="0"/>
                <a:ea typeface="宋体" panose="02010600030101010101" pitchFamily="2" charset="-122"/>
              </a:rPr>
              <a:t>Page</a:t>
            </a:r>
            <a:fld id="{9A0DB2DC-4C9A-4742-B13C-FB6460FD3503}" type="slidenum">
              <a:rPr lang="zh-CN" altLang="en-US" sz="1000" b="1" dirty="0">
                <a:solidFill>
                  <a:srgbClr val="8B9398"/>
                </a:solidFill>
                <a:latin typeface="Arial" panose="020B0604020202020204" pitchFamily="34" charset="0"/>
                <a:ea typeface="宋体" panose="02010600030101010101" pitchFamily="2" charset="-122"/>
              </a:rPr>
              <a:t>5</a:t>
            </a:fld>
            <a:endParaRPr lang="zh-CN" altLang="en-US" sz="1000" b="1" dirty="0">
              <a:solidFill>
                <a:srgbClr val="8B9398"/>
              </a:solidFill>
              <a:latin typeface="Arial" panose="020B0604020202020204" pitchFamily="34" charset="0"/>
              <a:ea typeface="宋体" panose="02010600030101010101" pitchFamily="2" charset="-122"/>
            </a:endParaRPr>
          </a:p>
        </p:txBody>
      </p:sp>
      <p:pic>
        <p:nvPicPr>
          <p:cNvPr id="12293" name="Picture 5" descr="C:\Documents and Settings\Administrator\My Documents\Tencent Files\517623394\FileRecv\锐捷ppt元素修改11.01.18\小红条.png"/>
          <p:cNvPicPr>
            <a:picLocks noChangeAspect="1"/>
          </p:cNvPicPr>
          <p:nvPr/>
        </p:nvPicPr>
        <p:blipFill>
          <a:blip r:embed="rId12"/>
          <a:stretch>
            <a:fillRect/>
          </a:stretch>
        </p:blipFill>
        <p:spPr>
          <a:xfrm>
            <a:off x="533400" y="436563"/>
            <a:ext cx="125413" cy="401637"/>
          </a:xfrm>
          <a:prstGeom prst="rect">
            <a:avLst/>
          </a:prstGeom>
          <a:noFill/>
          <a:ln w="9525">
            <a:noFill/>
          </a:ln>
        </p:spPr>
      </p:pic>
      <p:pic>
        <p:nvPicPr>
          <p:cNvPr id="12294" name="Picture 5"/>
          <p:cNvPicPr>
            <a:picLocks noChangeAspect="1"/>
          </p:cNvPicPr>
          <p:nvPr/>
        </p:nvPicPr>
        <p:blipFill>
          <a:blip r:embed="rId13"/>
          <a:stretch>
            <a:fillRect/>
          </a:stretch>
        </p:blipFill>
        <p:spPr>
          <a:xfrm>
            <a:off x="2286000" y="2743200"/>
            <a:ext cx="4137025" cy="33528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84213" y="838200"/>
            <a:ext cx="7697788" cy="18288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以太网由</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OSI</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模型的物理层和数据链路层的协议组成。</a:t>
            </a:r>
            <a:endPar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80</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年代由</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DEC</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Intel</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和</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Xerox (DIX)</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协会发布了第一个以太网标准，并由</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IEEE </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标准委员会发布了</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LAN</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标准。</a:t>
            </a:r>
            <a:endPar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802.2</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标准定义了数据链路层的</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LLC</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子层；</a:t>
            </a:r>
            <a:endPar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802.3</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标准定义了物理层和数据链路层的</a:t>
            </a:r>
            <a:r>
              <a:rPr kumimoji="0" lang="en-US" altLang="zh-CN"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MAC</a:t>
            </a:r>
            <a:r>
              <a:rPr kumimoji="0" lang="zh-CN" altLang="en-US" sz="2000" b="0"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子层。</a:t>
            </a:r>
          </a:p>
        </p:txBody>
      </p:sp>
      <p:sp>
        <p:nvSpPr>
          <p:cNvPr id="13315"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—1.</a:t>
            </a:r>
            <a:r>
              <a:rPr lang="zh-CN" altLang="en-US" dirty="0"/>
              <a:t>以太网概述</a:t>
            </a:r>
          </a:p>
        </p:txBody>
      </p:sp>
      <p:pic>
        <p:nvPicPr>
          <p:cNvPr id="13316"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381000" y="207963"/>
            <a:ext cx="125413" cy="401637"/>
          </a:xfrm>
          <a:prstGeom prst="rect">
            <a:avLst/>
          </a:prstGeom>
          <a:noFill/>
          <a:ln w="9525">
            <a:noFill/>
          </a:ln>
        </p:spPr>
      </p:pic>
      <p:pic>
        <p:nvPicPr>
          <p:cNvPr id="13317" name="图片 5"/>
          <p:cNvPicPr>
            <a:picLocks noChangeAspect="1"/>
          </p:cNvPicPr>
          <p:nvPr/>
        </p:nvPicPr>
        <p:blipFill>
          <a:blip r:embed="rId4"/>
          <a:stretch>
            <a:fillRect/>
          </a:stretch>
        </p:blipFill>
        <p:spPr>
          <a:xfrm>
            <a:off x="669925" y="2895600"/>
            <a:ext cx="7858125" cy="344805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338" name="标题 5"/>
          <p:cNvSpPr>
            <a:spLocks noGrp="1"/>
          </p:cNvSpPr>
          <p:nvPr>
            <p:ph type="title"/>
          </p:nvPr>
        </p:nvSpPr>
        <p:spPr/>
        <p:txBody>
          <a:bodyPr vert="horz" wrap="square" lIns="91440" tIns="45720" rIns="91440" bIns="45720" anchor="ctr" anchorCtr="0"/>
          <a:lstStyle/>
          <a:p>
            <a:r>
              <a:rPr lang="zh-CN" altLang="en-US" dirty="0"/>
              <a:t>以太网基础</a:t>
            </a:r>
            <a:r>
              <a:rPr lang="en-US" altLang="zh-CN" dirty="0"/>
              <a:t>—1. </a:t>
            </a:r>
            <a:r>
              <a:rPr lang="zh-CN" altLang="en-US" dirty="0"/>
              <a:t>以太网概述</a:t>
            </a:r>
          </a:p>
        </p:txBody>
      </p:sp>
      <p:sp>
        <p:nvSpPr>
          <p:cNvPr id="14339" name="内容占位符 6"/>
          <p:cNvSpPr>
            <a:spLocks noGrp="1"/>
          </p:cNvSpPr>
          <p:nvPr>
            <p:ph idx="1"/>
          </p:nvPr>
        </p:nvSpPr>
        <p:spPr/>
        <p:txBody>
          <a:bodyPr vert="horz" wrap="square" lIns="91440" tIns="45720" rIns="91440" bIns="45720" anchor="t" anchorCtr="0"/>
          <a:lstStyle/>
          <a:p>
            <a:r>
              <a:rPr lang="zh-CN" altLang="en-US" sz="1800" dirty="0"/>
              <a:t>互联网</a:t>
            </a:r>
            <a:r>
              <a:rPr lang="zh-CN" altLang="en-US" sz="1800" dirty="0">
                <a:solidFill>
                  <a:srgbClr val="0070C0"/>
                </a:solidFill>
              </a:rPr>
              <a:t>安全问题</a:t>
            </a:r>
            <a:r>
              <a:rPr lang="zh-CN" altLang="en-US" sz="1800" dirty="0"/>
              <a:t>：</a:t>
            </a:r>
            <a:endParaRPr lang="en-US" altLang="zh-CN" sz="1800" dirty="0"/>
          </a:p>
        </p:txBody>
      </p:sp>
      <p:sp>
        <p:nvSpPr>
          <p:cNvPr id="14340" name="灯片编号占位符 3"/>
          <p:cNvSpPr txBox="1">
            <a:spLocks noGrp="1"/>
          </p:cNvSpPr>
          <p:nvPr>
            <p:ph type="sldNum" sz="quarter" idx="10"/>
          </p:nvPr>
        </p:nvSpPr>
        <p:spPr>
          <a:noFill/>
          <a:ln>
            <a:noFill/>
          </a:ln>
        </p:spPr>
        <p:txBody>
          <a:bodyPr anchor="ctr" anchorCtr="0"/>
          <a:lstStyle/>
          <a:p>
            <a:pPr marL="0" indent="0">
              <a:spcBef>
                <a:spcPct val="0"/>
              </a:spcBef>
              <a:buFontTx/>
              <a:buNone/>
            </a:pPr>
            <a:r>
              <a:rPr lang="en-US" altLang="zh-CN" sz="1000" b="1" dirty="0">
                <a:solidFill>
                  <a:srgbClr val="8B9398"/>
                </a:solidFill>
                <a:latin typeface="Arial" panose="020B0604020202020204" pitchFamily="34" charset="0"/>
                <a:ea typeface="宋体" panose="02010600030101010101" pitchFamily="2" charset="-122"/>
              </a:rPr>
              <a:t>Page</a:t>
            </a:r>
            <a:fld id="{9A0DB2DC-4C9A-4742-B13C-FB6460FD3503}" type="slidenum">
              <a:rPr lang="zh-CN" altLang="en-US" sz="1000" b="1" dirty="0">
                <a:solidFill>
                  <a:srgbClr val="8B9398"/>
                </a:solidFill>
                <a:latin typeface="Arial" panose="020B0604020202020204" pitchFamily="34" charset="0"/>
                <a:ea typeface="宋体" panose="02010600030101010101" pitchFamily="2" charset="-122"/>
              </a:rPr>
              <a:t>7</a:t>
            </a:fld>
            <a:endParaRPr lang="zh-CN" altLang="en-US" sz="1000" b="1" dirty="0">
              <a:solidFill>
                <a:srgbClr val="8B9398"/>
              </a:solidFill>
              <a:latin typeface="Arial" panose="020B0604020202020204" pitchFamily="34" charset="0"/>
              <a:ea typeface="宋体" panose="02010600030101010101" pitchFamily="2" charset="-122"/>
            </a:endParaRPr>
          </a:p>
        </p:txBody>
      </p:sp>
      <p:pic>
        <p:nvPicPr>
          <p:cNvPr id="14341" name="Picture 5" descr="C:\Documents and Settings\Administrator\My Documents\Tencent Files\517623394\FileRecv\锐捷ppt元素修改11.01.18\小红条.png"/>
          <p:cNvPicPr>
            <a:picLocks noChangeAspect="1"/>
          </p:cNvPicPr>
          <p:nvPr/>
        </p:nvPicPr>
        <p:blipFill>
          <a:blip r:embed="rId3"/>
          <a:stretch>
            <a:fillRect/>
          </a:stretch>
        </p:blipFill>
        <p:spPr>
          <a:xfrm>
            <a:off x="533400" y="436563"/>
            <a:ext cx="125413" cy="401637"/>
          </a:xfrm>
          <a:prstGeom prst="rect">
            <a:avLst/>
          </a:prstGeom>
          <a:noFill/>
          <a:ln w="9525">
            <a:noFill/>
          </a:ln>
        </p:spPr>
      </p:pic>
      <p:pic>
        <p:nvPicPr>
          <p:cNvPr id="14342" name="图片 2"/>
          <p:cNvPicPr>
            <a:picLocks noChangeAspect="1"/>
          </p:cNvPicPr>
          <p:nvPr/>
        </p:nvPicPr>
        <p:blipFill>
          <a:blip r:embed="rId4"/>
          <a:stretch>
            <a:fillRect/>
          </a:stretch>
        </p:blipFill>
        <p:spPr>
          <a:xfrm>
            <a:off x="0" y="914400"/>
            <a:ext cx="9144000" cy="56324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84213" y="1214438"/>
            <a:ext cx="3354388" cy="4424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标准以太网</a:t>
            </a:r>
            <a:r>
              <a:rPr kumimoji="0" lang="en-US" altLang="zh-CN" sz="24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cs"/>
              </a:rPr>
              <a:t>(802.3)</a:t>
            </a:r>
          </a:p>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早期</a:t>
            </a:r>
            <a:r>
              <a:rPr kumimoji="0" lang="zh-CN"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以太网只有</a:t>
            </a:r>
            <a:r>
              <a:rPr kumimoji="0" lang="en-US"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10Mbps</a:t>
            </a:r>
            <a:r>
              <a:rPr kumimoji="0" lang="zh-CN"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的吞吐量，使用的是</a:t>
            </a:r>
            <a:r>
              <a:rPr kumimoji="0" lang="en-US"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CSMA</a:t>
            </a:r>
            <a:r>
              <a:rPr kumimoji="0" lang="zh-CN"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a:t>
            </a:r>
            <a:r>
              <a:rPr kumimoji="0" lang="en-US"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CD</a:t>
            </a:r>
            <a:r>
              <a:rPr kumimoji="0" lang="zh-CN"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（带有碰撞检测的载波侦听多路访问）的访问控制方法，这种早期的</a:t>
            </a:r>
            <a:r>
              <a:rPr kumimoji="0" lang="en-US"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10Mbps</a:t>
            </a:r>
            <a:r>
              <a:rPr kumimoji="0" lang="zh-CN"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以太网称之为标准以太网。以太网主要介质</a:t>
            </a:r>
            <a:r>
              <a:rPr kumimoji="0" lang="zh-CN" altLang="en-US"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有同</a:t>
            </a:r>
            <a:r>
              <a:rPr kumimoji="0" lang="zh-CN" altLang="en-US" sz="2000" b="0" i="0" u="none" strike="noStrike" kern="1200" cap="none" spc="0" normalizeH="0" baseline="0" noProof="0" dirty="0">
                <a:ln>
                  <a:noFill/>
                </a:ln>
                <a:solidFill>
                  <a:srgbClr val="595959"/>
                </a:solidFill>
                <a:effectLst/>
                <a:uLnTx/>
                <a:uFillTx/>
                <a:latin typeface="微软雅黑" panose="020B0503020204020204" pitchFamily="34" charset="-122"/>
                <a:ea typeface="宋体" panose="02010600030101010101" pitchFamily="2" charset="-122"/>
                <a:cs typeface="+mn-cs"/>
              </a:rPr>
              <a:t>轴电缆、</a:t>
            </a:r>
            <a:r>
              <a:rPr kumimoji="0" lang="zh-CN"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双绞线</a:t>
            </a:r>
            <a:r>
              <a:rPr kumimoji="0" lang="zh-CN" altLang="en-US"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和</a:t>
            </a:r>
            <a:r>
              <a:rPr kumimoji="0" lang="zh-CN" altLang="zh-CN"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rPr>
              <a:t>光纤。</a:t>
            </a:r>
            <a:endParaRPr kumimoji="0" lang="zh-CN" altLang="en-US" sz="2000" b="0" i="0" u="none" strike="noStrike" kern="0" cap="none" spc="0" normalizeH="0" baseline="0" noProof="0" dirty="0">
              <a:ln>
                <a:noFill/>
              </a:ln>
              <a:solidFill>
                <a:srgbClr val="595959"/>
              </a:solidFill>
              <a:effectLst/>
              <a:uLnTx/>
              <a:uFillTx/>
              <a:latin typeface="黑体" panose="02010609060101010101" pitchFamily="49" charset="-122"/>
              <a:ea typeface="微软雅黑" panose="020B0503020204020204" pitchFamily="34" charset="-122"/>
              <a:cs typeface="+mn-cs"/>
            </a:endParaRPr>
          </a:p>
        </p:txBody>
      </p:sp>
      <p:pic>
        <p:nvPicPr>
          <p:cNvPr id="15363" name="Picture 5" descr="File:Network card.jpg">
            <a:hlinkClick r:id="rId3"/>
          </p:cNvPr>
          <p:cNvPicPr>
            <a:picLocks noChangeAspect="1"/>
          </p:cNvPicPr>
          <p:nvPr/>
        </p:nvPicPr>
        <p:blipFill>
          <a:blip r:embed="rId4"/>
          <a:stretch>
            <a:fillRect/>
          </a:stretch>
        </p:blipFill>
        <p:spPr>
          <a:xfrm>
            <a:off x="3881438" y="1143000"/>
            <a:ext cx="5262562" cy="3900488"/>
          </a:xfrm>
          <a:prstGeom prst="rect">
            <a:avLst/>
          </a:prstGeom>
          <a:noFill/>
          <a:ln w="9525">
            <a:noFill/>
          </a:ln>
        </p:spPr>
      </p:pic>
      <p:sp>
        <p:nvSpPr>
          <p:cNvPr id="15364"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—1. </a:t>
            </a:r>
            <a:r>
              <a:rPr lang="zh-CN" altLang="en-US" dirty="0"/>
              <a:t>以太网概述</a:t>
            </a:r>
          </a:p>
        </p:txBody>
      </p:sp>
      <p:pic>
        <p:nvPicPr>
          <p:cNvPr id="15365" name="Picture 5" descr="C:\Documents and Settings\Administrator\My Documents\Tencent Files\517623394\FileRecv\锐捷ppt元素修改11.01.18\小红条.png"/>
          <p:cNvPicPr>
            <a:picLocks noChangeAspect="1"/>
          </p:cNvPicPr>
          <p:nvPr/>
        </p:nvPicPr>
        <p:blipFill>
          <a:blip r:embed="rId5"/>
          <a:stretch>
            <a:fillRect/>
          </a:stretch>
        </p:blipFill>
        <p:spPr>
          <a:xfrm>
            <a:off x="381000" y="207963"/>
            <a:ext cx="125413" cy="401637"/>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386" name="内容占位符 2"/>
          <p:cNvSpPr>
            <a:spLocks noGrp="1"/>
          </p:cNvSpPr>
          <p:nvPr>
            <p:ph idx="1"/>
          </p:nvPr>
        </p:nvSpPr>
        <p:spPr>
          <a:xfrm>
            <a:off x="684213" y="1214438"/>
            <a:ext cx="4102100" cy="4857750"/>
          </a:xfrm>
        </p:spPr>
        <p:txBody>
          <a:bodyPr vert="horz" wrap="square" lIns="91440" tIns="45720" rIns="91440" bIns="45720" anchor="t" anchorCtr="0"/>
          <a:lstStyle/>
          <a:p>
            <a:pPr eaLnBrk="1" hangingPunct="1"/>
            <a:r>
              <a:rPr lang="zh-CN" altLang="en-US" sz="2400" b="1" dirty="0"/>
              <a:t>百兆以太网</a:t>
            </a:r>
            <a:r>
              <a:rPr lang="en-US" altLang="zh-CN" sz="2400" b="1" dirty="0"/>
              <a:t>(802.3u)</a:t>
            </a:r>
          </a:p>
          <a:p>
            <a:pPr eaLnBrk="1" hangingPunct="1">
              <a:buFontTx/>
              <a:buNone/>
            </a:pPr>
            <a:endParaRPr lang="en-US" altLang="zh-CN" sz="2000" dirty="0"/>
          </a:p>
          <a:p>
            <a:pPr eaLnBrk="1" hangingPunct="1">
              <a:buFontTx/>
              <a:buNone/>
            </a:pPr>
            <a:r>
              <a:rPr lang="en-US" altLang="zh-CN" sz="2000" dirty="0"/>
              <a:t>1995</a:t>
            </a:r>
            <a:r>
              <a:rPr lang="zh-CN" altLang="en-US" sz="2000" dirty="0"/>
              <a:t>年</a:t>
            </a:r>
            <a:r>
              <a:rPr lang="en-US" altLang="zh-CN" sz="2000" dirty="0"/>
              <a:t>3</a:t>
            </a:r>
            <a:r>
              <a:rPr lang="zh-CN" altLang="en-US" sz="2000" dirty="0"/>
              <a:t>月</a:t>
            </a:r>
            <a:r>
              <a:rPr lang="en-US" altLang="zh-CN" sz="2000" dirty="0"/>
              <a:t>IEEE</a:t>
            </a:r>
            <a:r>
              <a:rPr lang="zh-CN" altLang="en-US" sz="2000" dirty="0"/>
              <a:t>宣布了</a:t>
            </a:r>
            <a:r>
              <a:rPr lang="en-US" altLang="zh-CN" sz="2000" dirty="0"/>
              <a:t>IEEE802.3u 100BASE</a:t>
            </a:r>
            <a:r>
              <a:rPr lang="zh-CN" altLang="en-US" sz="2000" dirty="0"/>
              <a:t>－</a:t>
            </a:r>
            <a:r>
              <a:rPr lang="en-US" altLang="zh-CN" sz="2000" dirty="0"/>
              <a:t>T</a:t>
            </a:r>
            <a:r>
              <a:rPr lang="zh-CN" altLang="en-US" sz="2000" dirty="0"/>
              <a:t>快速以太网标准（</a:t>
            </a:r>
            <a:r>
              <a:rPr lang="en-US" altLang="zh-CN" sz="2000" dirty="0"/>
              <a:t>Fast Ethernet</a:t>
            </a:r>
            <a:r>
              <a:rPr lang="zh-CN" altLang="en-US" sz="2000" dirty="0"/>
              <a:t>），就这样开始了快速以太网的时代。</a:t>
            </a:r>
            <a:endParaRPr lang="en-US" altLang="zh-CN" sz="2000" dirty="0"/>
          </a:p>
          <a:p>
            <a:pPr eaLnBrk="1" hangingPunct="1">
              <a:buFontTx/>
              <a:buNone/>
            </a:pPr>
            <a:endParaRPr lang="zh-CN" altLang="en-US" sz="2000" dirty="0"/>
          </a:p>
        </p:txBody>
      </p:sp>
      <p:pic>
        <p:nvPicPr>
          <p:cNvPr id="16387" name="Picture 5" descr="File:3Com 3c905-tx NIC.jpg">
            <a:hlinkClick r:id="rId3"/>
          </p:cNvPr>
          <p:cNvPicPr>
            <a:picLocks noChangeAspect="1"/>
          </p:cNvPicPr>
          <p:nvPr/>
        </p:nvPicPr>
        <p:blipFill>
          <a:blip r:embed="rId4"/>
          <a:stretch>
            <a:fillRect/>
          </a:stretch>
        </p:blipFill>
        <p:spPr>
          <a:xfrm>
            <a:off x="4714875" y="1571625"/>
            <a:ext cx="4246563" cy="3382963"/>
          </a:xfrm>
          <a:prstGeom prst="rect">
            <a:avLst/>
          </a:prstGeom>
          <a:noFill/>
          <a:ln w="9525">
            <a:noFill/>
          </a:ln>
        </p:spPr>
      </p:pic>
      <p:sp>
        <p:nvSpPr>
          <p:cNvPr id="16388" name="标题 5"/>
          <p:cNvSpPr>
            <a:spLocks noGrp="1"/>
          </p:cNvSpPr>
          <p:nvPr>
            <p:ph type="title"/>
          </p:nvPr>
        </p:nvSpPr>
        <p:spPr>
          <a:xfrm>
            <a:off x="609600" y="152400"/>
            <a:ext cx="7924800" cy="533400"/>
          </a:xfrm>
        </p:spPr>
        <p:txBody>
          <a:bodyPr vert="horz" wrap="square" lIns="91440" tIns="45720" rIns="91440" bIns="45720" anchor="ctr" anchorCtr="0"/>
          <a:lstStyle/>
          <a:p>
            <a:r>
              <a:rPr lang="zh-CN" altLang="en-US" dirty="0"/>
              <a:t>以太网基础</a:t>
            </a:r>
            <a:r>
              <a:rPr lang="en-US" altLang="zh-CN" dirty="0"/>
              <a:t>—1. </a:t>
            </a:r>
            <a:r>
              <a:rPr lang="zh-CN" altLang="en-US" dirty="0"/>
              <a:t>以太网概述</a:t>
            </a:r>
          </a:p>
        </p:txBody>
      </p:sp>
      <p:pic>
        <p:nvPicPr>
          <p:cNvPr id="16389" name="Picture 5" descr="C:\Documents and Settings\Administrator\My Documents\Tencent Files\517623394\FileRecv\锐捷ppt元素修改11.01.18\小红条.png"/>
          <p:cNvPicPr>
            <a:picLocks noChangeAspect="1"/>
          </p:cNvPicPr>
          <p:nvPr/>
        </p:nvPicPr>
        <p:blipFill>
          <a:blip r:embed="rId5"/>
          <a:stretch>
            <a:fillRect/>
          </a:stretch>
        </p:blipFill>
        <p:spPr>
          <a:xfrm>
            <a:off x="381000" y="207963"/>
            <a:ext cx="125413" cy="401637"/>
          </a:xfrm>
          <a:prstGeom prst="rect">
            <a:avLst/>
          </a:prstGeom>
          <a:noFill/>
          <a:ln w="9525">
            <a:noFill/>
          </a:ln>
        </p:spPr>
      </p:pic>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10052</Words>
  <Application>Microsoft Office PowerPoint</Application>
  <PresentationFormat>全屏显示(4:3)</PresentationFormat>
  <Paragraphs>685</Paragraphs>
  <Slides>44</Slides>
  <Notes>33</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1</vt:i4>
      </vt:variant>
      <vt:variant>
        <vt:lpstr>幻灯片标题</vt:lpstr>
      </vt:variant>
      <vt:variant>
        <vt:i4>44</vt:i4>
      </vt:variant>
    </vt:vector>
  </HeadingPairs>
  <TitlesOfParts>
    <vt:vector size="60" baseType="lpstr">
      <vt:lpstr>FrutigerNext LT Regular</vt:lpstr>
      <vt:lpstr>Gill Sans</vt:lpstr>
      <vt:lpstr>ºÚÌå</vt:lpstr>
      <vt:lpstr>黑体</vt:lpstr>
      <vt:lpstr>宋体</vt:lpstr>
      <vt:lpstr>微软雅黑</vt:lpstr>
      <vt:lpstr>Arial</vt:lpstr>
      <vt:lpstr>Calibri</vt:lpstr>
      <vt:lpstr>Courier New</vt:lpstr>
      <vt:lpstr>Times New Roman</vt:lpstr>
      <vt:lpstr>Wingdings</vt:lpstr>
      <vt:lpstr>自定义设计方案</vt:lpstr>
      <vt:lpstr>1_Default Design</vt:lpstr>
      <vt:lpstr>1_自定义设计方案</vt:lpstr>
      <vt:lpstr>2_Default Design</vt:lpstr>
      <vt:lpstr>Picture.PicObj.1</vt:lpstr>
      <vt:lpstr>PowerPoint 演示文稿</vt:lpstr>
      <vt:lpstr>课程简介</vt:lpstr>
      <vt:lpstr>课程简介</vt:lpstr>
      <vt:lpstr>PowerPoint 演示文稿</vt:lpstr>
      <vt:lpstr>以太网基础—1. 以太网概述</vt:lpstr>
      <vt:lpstr>以太网基础—1.以太网概述</vt:lpstr>
      <vt:lpstr>以太网基础—1. 以太网概述</vt:lpstr>
      <vt:lpstr>以太网基础—1. 以太网概述</vt:lpstr>
      <vt:lpstr>以太网基础—1. 以太网概述</vt:lpstr>
      <vt:lpstr>以太网基础—1. 以太网概述</vt:lpstr>
      <vt:lpstr>以太网基础—1. 以太网概述</vt:lpstr>
      <vt:lpstr>以太网基础—2.半双工、全双工</vt:lpstr>
      <vt:lpstr>以太网基础—2.半双工、全双工</vt:lpstr>
      <vt:lpstr>以太网基础—3.CSMA/CD</vt:lpstr>
      <vt:lpstr>以太网基础—3.CSMA/CD</vt:lpstr>
      <vt:lpstr>以太网基础—3.CSMA/CD</vt:lpstr>
      <vt:lpstr>以太网基础—3.CSMA/CD</vt:lpstr>
      <vt:lpstr>以太网基础—4. 自协商</vt:lpstr>
      <vt:lpstr>以太网基础—4. 自协商</vt:lpstr>
      <vt:lpstr>以太网基础—5. 流控</vt:lpstr>
      <vt:lpstr>以太网基础—5.流控</vt:lpstr>
      <vt:lpstr>以太网基础—5.流控</vt:lpstr>
      <vt:lpstr>以太网基础—6.MAC地址</vt:lpstr>
      <vt:lpstr>以太网基础—6.MAC地址</vt:lpstr>
      <vt:lpstr>以太网基础—6.MAC地址</vt:lpstr>
      <vt:lpstr>以太网基础—7.以太网帧结构</vt:lpstr>
      <vt:lpstr>以太网基础—7.以太网帧结构</vt:lpstr>
      <vt:lpstr>以太网基础—7.以太网帧结构</vt:lpstr>
      <vt:lpstr>以太网基础—7.以太网帧结构</vt:lpstr>
      <vt:lpstr>以太网基础—7.以太网帧结构</vt:lpstr>
      <vt:lpstr>以太网基础—7.以太网帧结构</vt:lpstr>
      <vt:lpstr>以太网基础—7.以太网帧结构</vt:lpstr>
      <vt:lpstr>以太网基础—8.交换容量/包转发速率</vt:lpstr>
      <vt:lpstr>以太网基础—9.以太网设备(HUB/BRIDGE/SWITCH)</vt:lpstr>
      <vt:lpstr>所有的HUB都是半双工的</vt:lpstr>
      <vt:lpstr>PowerPoint 演示文稿</vt:lpstr>
      <vt:lpstr>PowerPoint 演示文稿</vt:lpstr>
      <vt:lpstr>PowerPoint 演示文稿</vt:lpstr>
      <vt:lpstr>PowerPoint 演示文稿</vt:lpstr>
      <vt:lpstr>PowerPoint 演示文稿</vt:lpstr>
      <vt:lpstr>基于源地址学习</vt:lpstr>
      <vt:lpstr>基于目的地址转发</vt:lpstr>
      <vt:lpstr>PowerPoint 演示文稿</vt:lpstr>
      <vt:lpstr>试验要求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mengzr</dc:creator>
  <cp:lastModifiedBy>巨</cp:lastModifiedBy>
  <cp:revision>951</cp:revision>
  <dcterms:created xsi:type="dcterms:W3CDTF">2022-07-28T08:05:00Z</dcterms:created>
  <dcterms:modified xsi:type="dcterms:W3CDTF">2022-08-01T14:00:21Z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B61EF885CEB34878BD82AA851A78F2B4</vt:lpwstr>
  </property>
  <property fmtid="{D5CDD505-2E9C-101B-9397-08002B2CF9AE}" pid="4" name="KSOProductBuildVer">
    <vt:lpwstr>2052-11.1.0.11372</vt:lpwstr>
  </property>
</Properties>
</file>