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3"/>
    <p:sldMasterId id="2147483664" r:id="rId4"/>
    <p:sldMasterId id="2147483666" r:id="rId5"/>
  </p:sldMasterIdLst>
  <p:notesMasterIdLst>
    <p:notesMasterId r:id="rId7"/>
  </p:notesMasterIdLst>
  <p:handoutMasterIdLst>
    <p:handoutMasterId r:id="rId37"/>
  </p:handoutMasterIdLst>
  <p:sldIdLst>
    <p:sldId id="256" r:id="rId6"/>
    <p:sldId id="536" r:id="rId8"/>
    <p:sldId id="537" r:id="rId9"/>
    <p:sldId id="538" r:id="rId10"/>
    <p:sldId id="539" r:id="rId11"/>
    <p:sldId id="540" r:id="rId12"/>
    <p:sldId id="541" r:id="rId13"/>
    <p:sldId id="542" r:id="rId14"/>
    <p:sldId id="543" r:id="rId15"/>
    <p:sldId id="544" r:id="rId16"/>
    <p:sldId id="545" r:id="rId17"/>
    <p:sldId id="546" r:id="rId18"/>
    <p:sldId id="547" r:id="rId19"/>
    <p:sldId id="548" r:id="rId20"/>
    <p:sldId id="549" r:id="rId21"/>
    <p:sldId id="550" r:id="rId22"/>
    <p:sldId id="551" r:id="rId23"/>
    <p:sldId id="552" r:id="rId24"/>
    <p:sldId id="553" r:id="rId25"/>
    <p:sldId id="554" r:id="rId26"/>
    <p:sldId id="555" r:id="rId27"/>
    <p:sldId id="556" r:id="rId28"/>
    <p:sldId id="557" r:id="rId29"/>
    <p:sldId id="558" r:id="rId30"/>
    <p:sldId id="559" r:id="rId31"/>
    <p:sldId id="560" r:id="rId32"/>
    <p:sldId id="561" r:id="rId33"/>
    <p:sldId id="562" r:id="rId34"/>
    <p:sldId id="563" r:id="rId35"/>
    <p:sldId id="564" r:id="rId3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9398"/>
    <a:srgbClr val="272F34"/>
    <a:srgbClr val="636262"/>
    <a:srgbClr val="7F7F7F"/>
    <a:srgbClr val="404040"/>
    <a:srgbClr val="E2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8"/>
    <p:restoredTop sz="75145"/>
  </p:normalViewPr>
  <p:slideViewPr>
    <p:cSldViewPr showGuides="1">
      <p:cViewPr varScale="1">
        <p:scale>
          <a:sx n="66" d="100"/>
          <a:sy n="66" d="100"/>
        </p:scale>
        <p:origin x="-1962" y="-102"/>
      </p:cViewPr>
      <p:guideLst>
        <p:guide orient="horz" pos="2160"/>
        <p:guide pos="294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E7F1E9D-205C-4464-AD90-27A9B20EE72D}"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E8744C6-1653-4CDF-A8F9-1F03BDB2EC8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endParaRPr lang="zh-CN" altLang="en-US"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竖排文字占位符 2"/>
          <p:cNvSpPr>
            <a:spLocks noGrp="1"/>
          </p:cNvSpPr>
          <p:nvPr>
            <p:ph type="body" orient="vert" idx="1"/>
          </p:nvPr>
        </p:nvSpPr>
        <p:spPr>
          <a:xfrm>
            <a:off x="395288" y="1268413"/>
            <a:ext cx="8281987" cy="4897437"/>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5" name="竖排文字占位符 2"/>
          <p:cNvSpPr>
            <a:spLocks noGrp="1"/>
          </p:cNvSpPr>
          <p:nvPr>
            <p:ph type="body" orient="vert" idx="1"/>
          </p:nvPr>
        </p:nvSpPr>
        <p:spPr>
          <a:xfrm>
            <a:off x="395288" y="457200"/>
            <a:ext cx="5853111" cy="586740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竖排文字占位符 2"/>
          <p:cNvSpPr>
            <a:spLocks noGrp="1"/>
          </p:cNvSpPr>
          <p:nvPr>
            <p:ph type="body" orient="vert" idx="11"/>
          </p:nvPr>
        </p:nvSpPr>
        <p:spPr>
          <a:xfrm>
            <a:off x="6324600" y="457200"/>
            <a:ext cx="2362200" cy="5861050"/>
          </a:xfrm>
        </p:spPr>
        <p:txBody>
          <a:bodyPr vert="eaVert"/>
          <a:lstStyle>
            <a:lvl1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lang="zh-CN" altLang="en-US" sz="1800" b="1" kern="0" smtClean="0">
                <a:solidFill>
                  <a:srgbClr val="595959"/>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2" name="灯片编号占位符 1"/>
          <p:cNvSpPr>
            <a:spLocks noGrp="1"/>
          </p:cNvSpPr>
          <p:nvPr>
            <p:ph type="sldNum" sz="quarter" idx="12"/>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295400"/>
            <a:ext cx="7874000" cy="46418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62000" y="1295400"/>
            <a:ext cx="7874000" cy="4641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4" name="Rectangle 22"/>
          <p:cNvSpPr>
            <a:spLocks noChangeArrowheads="1"/>
          </p:cNvSpPr>
          <p:nvPr/>
        </p:nvSpPr>
        <p:spPr bwMode="auto">
          <a:xfrm>
            <a:off x="-2438400" y="10175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目录页：</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目录整体文字部分可以上下移动</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R255 G255 B255</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子目录：</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6148" name="Picture 6"/>
          <p:cNvPicPr>
            <a:picLocks noChangeAspect="1"/>
          </p:cNvPicPr>
          <p:nvPr userDrawn="1"/>
        </p:nvPicPr>
        <p:blipFill>
          <a:blip r:embed="rId3"/>
          <a:stretch>
            <a:fillRect/>
          </a:stretch>
        </p:blipFill>
        <p:spPr>
          <a:xfrm>
            <a:off x="9296400" y="3275013"/>
            <a:ext cx="1162050" cy="3582987"/>
          </a:xfrm>
          <a:prstGeom prst="rect">
            <a:avLst/>
          </a:prstGeom>
          <a:noFill/>
          <a:ln w="9525">
            <a:noFill/>
          </a:ln>
        </p:spPr>
      </p:pic>
      <p:sp>
        <p:nvSpPr>
          <p:cNvPr id="2" name="灯片编号占位符 1"/>
          <p:cNvSpPr>
            <a:spLocks noGrp="1"/>
          </p:cNvSpPr>
          <p:nvPr>
            <p:ph type="sldNum" sz="quarter" idx="10"/>
          </p:nvPr>
        </p:nvSpPr>
        <p:spPr/>
        <p:txBody>
          <a:bodyPr/>
          <a:p>
            <a:pPr lvl="0"/>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9"/>
          <p:cNvSpPr>
            <a:spLocks noGrp="1" noChangeArrowheads="1"/>
          </p:cNvSpPr>
          <p:nvPr>
            <p:ph type="ctrTitle" sz="quarter" hasCustomPrompt="1"/>
          </p:nvPr>
        </p:nvSpPr>
        <p:spPr>
          <a:xfrm>
            <a:off x="1403350" y="2662237"/>
            <a:ext cx="6696075" cy="720725"/>
          </a:xfrm>
          <a:prstGeom prst="rect">
            <a:avLst/>
          </a:prstGeom>
        </p:spPr>
        <p:txBody>
          <a:bodyPr/>
          <a:lstStyle>
            <a:lvl1pPr>
              <a:defRPr sz="3200">
                <a:solidFill>
                  <a:srgbClr val="E20000"/>
                </a:solidFill>
                <a:latin typeface="微软雅黑" panose="020B0503020204020204" pitchFamily="34" charset="-122"/>
                <a:ea typeface="微软雅黑" panose="020B0503020204020204" pitchFamily="34" charset="-122"/>
              </a:defRPr>
            </a:lvl1pPr>
          </a:lstStyle>
          <a:p>
            <a:r>
              <a:rPr lang="zh-CN" altLang="en-US" dirty="0"/>
              <a:t>单击此处编辑标题样式</a:t>
            </a:r>
            <a:endParaRPr lang="zh-CN" altLang="en-US" dirty="0"/>
          </a:p>
        </p:txBody>
      </p:sp>
      <p:sp>
        <p:nvSpPr>
          <p:cNvPr id="3" name="Rectangle 10"/>
          <p:cNvSpPr>
            <a:spLocks noGrp="1" noChangeArrowheads="1"/>
          </p:cNvSpPr>
          <p:nvPr>
            <p:ph type="subTitle" sz="quarter" idx="1" hasCustomPrompt="1"/>
          </p:nvPr>
        </p:nvSpPr>
        <p:spPr>
          <a:xfrm>
            <a:off x="1371600" y="3276600"/>
            <a:ext cx="6697663" cy="576263"/>
          </a:xfrm>
          <a:prstGeom prst="rect">
            <a:avLst/>
          </a:prstGeom>
        </p:spPr>
        <p:txBody>
          <a:bodyPr/>
          <a:lstStyle>
            <a:lvl1pPr marL="0" indent="0">
              <a:buFontTx/>
              <a:buNone/>
              <a:defRPr sz="1800">
                <a:solidFill>
                  <a:srgbClr val="404040"/>
                </a:solidFill>
                <a:latin typeface="微软雅黑" panose="020B0503020204020204" pitchFamily="34" charset="-122"/>
                <a:ea typeface="微软雅黑" panose="020B0503020204020204" pitchFamily="34" charset="-122"/>
              </a:defRPr>
            </a:lvl1pPr>
          </a:lstStyle>
          <a:p>
            <a:r>
              <a:rPr lang="zh-CN" altLang="en-US"/>
              <a:t>单击此处编辑副标题样式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标题占位符 6"/>
          <p:cNvSpPr>
            <a:spLocks noGrp="1"/>
          </p:cNvSpPr>
          <p:nvPr>
            <p:ph type="title"/>
          </p:nvPr>
        </p:nvSpPr>
        <p:spPr>
          <a:xfrm>
            <a:off x="762000" y="381000"/>
            <a:ext cx="7696200" cy="533400"/>
          </a:xfrm>
          <a:prstGeom prst="rect">
            <a:avLst/>
          </a:prstGeom>
        </p:spPr>
        <p:txBody>
          <a:bodyPr rtlCol="0">
            <a:normAutofit/>
          </a:bodyPr>
          <a:lstStyle>
            <a:lvl1pPr>
              <a:defRPr>
                <a:solidFill>
                  <a:srgbClr val="595959"/>
                </a:solidFill>
              </a:defRPr>
            </a:lvl1pPr>
          </a:lstStyle>
          <a:p>
            <a:r>
              <a:rPr lang="zh-CN" altLang="en-US" dirty="0" smtClean="0"/>
              <a:t>单击此处编辑母版标题样式</a:t>
            </a:r>
            <a:endParaRPr lang="zh-CN" altLang="en-US" dirty="0"/>
          </a:p>
        </p:txBody>
      </p:sp>
      <p:sp>
        <p:nvSpPr>
          <p:cNvPr id="9" name="内容占位符 2"/>
          <p:cNvSpPr>
            <a:spLocks noGrp="1"/>
          </p:cNvSpPr>
          <p:nvPr>
            <p:ph sz="half" idx="1"/>
          </p:nvPr>
        </p:nvSpPr>
        <p:spPr>
          <a:xfrm>
            <a:off x="395288" y="1268413"/>
            <a:ext cx="4064000"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内容占位符 3"/>
          <p:cNvSpPr>
            <a:spLocks noGrp="1"/>
          </p:cNvSpPr>
          <p:nvPr>
            <p:ph sz="half" idx="2"/>
          </p:nvPr>
        </p:nvSpPr>
        <p:spPr>
          <a:xfrm>
            <a:off x="4611688" y="1268413"/>
            <a:ext cx="4065587"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rotWithShape="1">
          <a:blip r:embed="rId2"/>
        </a:blipFill>
        <a:effectLst/>
      </p:bgPr>
    </p:bg>
    <p:spTree>
      <p:nvGrpSpPr>
        <p:cNvPr id="1" name=""/>
        <p:cNvGrpSpPr/>
        <p:nvPr/>
      </p:nvGrpSpPr>
      <p:grpSpPr>
        <a:xfrm>
          <a:off x="0" y="0"/>
          <a:ext cx="0" cy="0"/>
          <a:chOff x="0" y="0"/>
          <a:chExt cx="0" cy="0"/>
        </a:xfrm>
      </p:grpSpPr>
      <p:sp>
        <p:nvSpPr>
          <p:cNvPr id="9" name="标题 1"/>
          <p:cNvSpPr txBox="1"/>
          <p:nvPr/>
        </p:nvSpPr>
        <p:spPr bwMode="auto">
          <a:xfrm>
            <a:off x="1371600" y="1676400"/>
            <a:ext cx="7772400" cy="1362075"/>
          </a:xfrm>
          <a:prstGeom prst="rect">
            <a:avLst/>
          </a:prstGeom>
          <a:noFill/>
          <a:ln w="9525">
            <a:noFill/>
            <a:miter lim="800000"/>
          </a:ln>
        </p:spPr>
        <p:txBody>
          <a:bodyPr/>
          <a:lstStyle>
            <a:lvl1pPr algn="l">
              <a:defRPr sz="4000" b="1" cap="all"/>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all"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sp>
        <p:nvSpPr>
          <p:cNvPr id="5" name="文本占位符 2"/>
          <p:cNvSpPr>
            <a:spLocks noGrp="1"/>
          </p:cNvSpPr>
          <p:nvPr>
            <p:ph type="body" idx="1"/>
          </p:nvPr>
        </p:nvSpPr>
        <p:spPr>
          <a:xfrm>
            <a:off x="722313" y="609601"/>
            <a:ext cx="7772400" cy="3797300"/>
          </a:xfrm>
        </p:spPr>
        <p:txBody>
          <a:bodyPr anchor="b"/>
          <a:lstStyle>
            <a:lvl1pPr marL="0" indent="0">
              <a:buNone/>
              <a:defRPr sz="2000">
                <a:solidFill>
                  <a:srgbClr val="59595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7" name="文本占位符 2"/>
          <p:cNvSpPr>
            <a:spLocks noGrp="1"/>
          </p:cNvSpPr>
          <p:nvPr>
            <p:ph type="body" idx="11"/>
          </p:nvPr>
        </p:nvSpPr>
        <p:spPr>
          <a:xfrm>
            <a:off x="685800" y="4443413"/>
            <a:ext cx="7772400" cy="1500187"/>
          </a:xfrm>
        </p:spPr>
        <p:txBody>
          <a:bodyPr anchor="b"/>
          <a:lstStyle>
            <a:lvl1pPr marL="0" indent="0">
              <a:buNone/>
              <a:defRPr lang="zh-CN" altLang="en-US" sz="4000" b="1" kern="0" dirty="0">
                <a:solidFill>
                  <a:srgbClr val="595959"/>
                </a:solidFill>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0" name="灯片编号占位符 2"/>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p>
            <a:r>
              <a:rPr lang="en-US" altLang="zh-CN" dirty="0"/>
              <a:t>Page</a:t>
            </a: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838200"/>
          </a:xfrm>
          <a:prstGeom prst="rect">
            <a:avLst/>
          </a:prstGeom>
        </p:spPr>
        <p:txBody>
          <a:bodyPr/>
          <a:lstStyle/>
          <a:p>
            <a:r>
              <a:rPr lang="zh-CN" altLang="en-US" dirty="0" smtClean="0"/>
              <a:t>单击此处编辑母版标题样式</a:t>
            </a:r>
            <a:endParaRPr lang="zh-CN" altLang="en-US" dirty="0"/>
          </a:p>
        </p:txBody>
      </p:sp>
      <p:sp>
        <p:nvSpPr>
          <p:cNvPr id="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7" name="内容占位符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文本占位符 2"/>
          <p:cNvSpPr>
            <a:spLocks noGrp="1"/>
          </p:cNvSpPr>
          <p:nvPr>
            <p:ph type="body" idx="11"/>
          </p:nvPr>
        </p:nvSpPr>
        <p:spPr>
          <a:xfrm>
            <a:off x="4648200" y="1524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9" name="内容占位符 3"/>
          <p:cNvSpPr>
            <a:spLocks noGrp="1"/>
          </p:cNvSpPr>
          <p:nvPr>
            <p:ph sz="half" idx="12"/>
          </p:nvPr>
        </p:nvSpPr>
        <p:spPr>
          <a:xfrm>
            <a:off x="4648200" y="2163762"/>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3"/>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762000" y="381000"/>
            <a:ext cx="7924800" cy="533400"/>
          </a:xfrm>
          <a:prstGeom prst="rect">
            <a:avLst/>
          </a:prstGeom>
          <a:noFill/>
          <a:ln w="9525">
            <a:noFill/>
            <a:miter lim="800000"/>
          </a:ln>
        </p:spPr>
        <p:txBody>
          <a:bodyPr/>
          <a:lstStyle/>
          <a:p>
            <a:pPr lvl="0"/>
            <a:r>
              <a:rPr lang="zh-CN" altLang="en-US" smtClean="0"/>
              <a:t>单击此处编辑母版标题样式</a:t>
            </a:r>
            <a:endParaRPr lang="zh-CN" altLang="en-US" smtClean="0"/>
          </a:p>
        </p:txBody>
      </p:sp>
      <p:sp>
        <p:nvSpPr>
          <p:cNvPr id="7" name="内容占位符 2"/>
          <p:cNvSpPr>
            <a:spLocks noGrp="1"/>
          </p:cNvSpPr>
          <p:nvPr>
            <p:ph idx="1"/>
          </p:nvPr>
        </p:nvSpPr>
        <p:spPr>
          <a:xfrm>
            <a:off x="762000" y="1268413"/>
            <a:ext cx="7915275" cy="489743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3048000" cy="838200"/>
          </a:xfrm>
        </p:spPr>
        <p:txBody>
          <a:bodyPr/>
          <a:lstStyle>
            <a:lvl1pPr>
              <a:defRPr b="1"/>
            </a:lvl1pPr>
          </a:lstStyle>
          <a:p>
            <a:r>
              <a:rPr lang="zh-CN" altLang="en-US" smtClean="0"/>
              <a:t>单击此处编辑母版标题样式</a:t>
            </a:r>
            <a:endParaRPr lang="zh-CN" altLang="en-US"/>
          </a:p>
        </p:txBody>
      </p:sp>
      <p:sp>
        <p:nvSpPr>
          <p:cNvPr id="5" name="内容占位符 2"/>
          <p:cNvSpPr>
            <a:spLocks noGrp="1"/>
          </p:cNvSpPr>
          <p:nvPr>
            <p:ph idx="1"/>
          </p:nvPr>
        </p:nvSpPr>
        <p:spPr>
          <a:xfrm>
            <a:off x="3575050" y="457200"/>
            <a:ext cx="5035550" cy="6019800"/>
          </a:xfrm>
        </p:spPr>
        <p:txBody>
          <a:bodyPr/>
          <a:lstStyle>
            <a:lvl1pPr>
              <a:defRPr sz="24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文本占位符 3"/>
          <p:cNvSpPr>
            <a:spLocks noGrp="1"/>
          </p:cNvSpPr>
          <p:nvPr>
            <p:ph type="body" sz="half" idx="2"/>
          </p:nvPr>
        </p:nvSpPr>
        <p:spPr>
          <a:xfrm>
            <a:off x="457200" y="1447801"/>
            <a:ext cx="3008313" cy="5029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52600" y="4724400"/>
            <a:ext cx="5562600" cy="533400"/>
          </a:xfrm>
        </p:spPr>
        <p:txBody>
          <a:bodyPr/>
          <a:lstStyle>
            <a:lvl1pPr>
              <a:defRPr sz="2200" b="1"/>
            </a:lvl1pPr>
          </a:lstStyle>
          <a:p>
            <a:r>
              <a:rPr lang="zh-CN" altLang="en-US" smtClean="0"/>
              <a:t>单击此处编辑母版标题样式</a:t>
            </a:r>
            <a:endParaRPr lang="zh-CN" altLang="en-US"/>
          </a:p>
        </p:txBody>
      </p:sp>
      <p:sp>
        <p:nvSpPr>
          <p:cNvPr id="5" name="图片占位符 2"/>
          <p:cNvSpPr>
            <a:spLocks noGrp="1"/>
          </p:cNvSpPr>
          <p:nvPr>
            <p:ph type="pic" idx="1"/>
          </p:nvPr>
        </p:nvSpPr>
        <p:spPr>
          <a:xfrm>
            <a:off x="1792288" y="685800"/>
            <a:ext cx="5446712" cy="38862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6" Type="http://schemas.openxmlformats.org/officeDocument/2006/relationships/theme" Target="../theme/theme2.xml"/><Relationship Id="rId15" Type="http://schemas.openxmlformats.org/officeDocument/2006/relationships/image" Target="../media/image2.png"/><Relationship Id="rId14" Type="http://schemas.openxmlformats.org/officeDocument/2006/relationships/image" Target="../media/image3.png"/><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4.png"/><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blipFill>
        <a:effectLst/>
      </p:bgPr>
    </p:bg>
    <p:spTree>
      <p:nvGrpSpPr>
        <p:cNvPr id="1" name=""/>
        <p:cNvGrpSpPr/>
        <p:nvPr/>
      </p:nvGrpSpPr>
      <p:grpSpPr/>
      <p:sp>
        <p:nvSpPr>
          <p:cNvPr id="1026" name="Rectangle 22"/>
          <p:cNvSpPr>
            <a:spLocks noChangeArrowheads="1"/>
          </p:cNvSpPr>
          <p:nvPr/>
        </p:nvSpPr>
        <p:spPr bwMode="auto">
          <a:xfrm>
            <a:off x="-2514600" y="2209800"/>
            <a:ext cx="24209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封底</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请填写您的相关信息</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黑体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Arial</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字号</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:10-11pt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7"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Rectangle 10"/>
          <p:cNvSpPr>
            <a:spLocks noGrp="1" noChangeArrowheads="1"/>
          </p:cNvSpPr>
          <p:nvPr/>
        </p:nvSpPr>
        <p:spPr bwMode="auto">
          <a:xfrm>
            <a:off x="1066800" y="3505200"/>
            <a:ext cx="6019800" cy="914400"/>
          </a:xfrm>
          <a:prstGeom prst="rect">
            <a:avLst/>
          </a:prstGeom>
          <a:noFill/>
          <a:ln w="9525">
            <a:noFill/>
            <a:miter lim="800000"/>
          </a:ln>
        </p:spPr>
        <p:txBody>
          <a:bodyPr/>
          <a:lstStyle>
            <a:lvl1pPr algn="l">
              <a:defRPr sz="1000">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rPr>
              <a:t>            </a:t>
            </a:r>
            <a:endPar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1029"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blipFill>
        <a:effectLst/>
      </p:bgPr>
    </p:bg>
    <p:spTree>
      <p:nvGrpSpPr>
        <p:cNvPr id="1" name=""/>
        <p:cNvGrpSpPr/>
        <p:nvPr/>
      </p:nvGrpSpPr>
      <p:grpSpPr/>
      <p:sp>
        <p:nvSpPr>
          <p:cNvPr id="2050" name="Rectangle 10"/>
          <p:cNvSpPr>
            <a:spLocks noGrp="1"/>
          </p:cNvSpPr>
          <p:nvPr>
            <p:ph type="body" idx="1"/>
          </p:nvPr>
        </p:nvSpPr>
        <p:spPr>
          <a:xfrm>
            <a:off x="762000" y="1295400"/>
            <a:ext cx="7874000"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灯片编号占位符 7"/>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lstStyle>
            <a:lvl1pPr>
              <a:defRPr sz="1000" b="1">
                <a:solidFill>
                  <a:srgbClr val="8B9398"/>
                </a:solidFill>
              </a:defRPr>
            </a:lvl1pPr>
          </a:lstStyle>
          <a:p>
            <a:pPr lvl="0"/>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
        <p:nvSpPr>
          <p:cNvPr id="2052" name="Rectangle 22"/>
          <p:cNvSpPr>
            <a:spLocks noChangeArrowheads="1"/>
          </p:cNvSpPr>
          <p:nvPr/>
        </p:nvSpPr>
        <p:spPr bwMode="auto">
          <a:xfrm>
            <a:off x="-1981200" y="484188"/>
            <a:ext cx="18875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内页</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标题前红色竖条可自由移动</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(1</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 : 22-24pt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7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2-5</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:20-22pt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正文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12-18pt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R89 G89 B89</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Arial</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53" name="标题占位符 6"/>
          <p:cNvSpPr>
            <a:spLocks noGrp="1"/>
          </p:cNvSpPr>
          <p:nvPr>
            <p:ph type="title"/>
          </p:nvPr>
        </p:nvSpPr>
        <p:spPr>
          <a:xfrm>
            <a:off x="762000" y="381000"/>
            <a:ext cx="76962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4"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055" name="Picture 6"/>
          <p:cNvPicPr>
            <a:picLocks noChangeAspect="1"/>
          </p:cNvPicPr>
          <p:nvPr/>
        </p:nvPicPr>
        <p:blipFill>
          <a:blip r:embed="rId15"/>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12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12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12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stretch>
            <a:fillRect/>
          </a:stretch>
        </a:blipFill>
        <a:effectLst/>
      </p:bgPr>
    </p:bg>
    <p:spTree>
      <p:nvGrpSpPr>
        <p:cNvPr id="1" name=""/>
        <p:cNvGrpSpPr/>
        <p:nvPr/>
      </p:nvGrpSpPr>
      <p:grpSpPr/>
      <p:sp>
        <p:nvSpPr>
          <p:cNvPr id="3074" name="文本占位符 2"/>
          <p:cNvSpPr>
            <a:spLocks noGrp="1"/>
          </p:cNvSpPr>
          <p:nvPr>
            <p:ph type="body" idx="1"/>
          </p:nvPr>
        </p:nvSpPr>
        <p:spPr>
          <a:xfrm>
            <a:off x="457200" y="2590800"/>
            <a:ext cx="7086600" cy="35353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灯片编号占位符 5"/>
          <p:cNvSpPr>
            <a:spLocks noGrp="1"/>
          </p:cNvSpPr>
          <p:nvPr>
            <p:ph type="sldNum" sz="quarter" idx="4"/>
          </p:nvPr>
        </p:nvSpPr>
        <p:spPr>
          <a:xfrm>
            <a:off x="1600200" y="6416675"/>
            <a:ext cx="2133600" cy="365125"/>
          </a:xfrm>
          <a:prstGeom prst="rect">
            <a:avLst/>
          </a:prstGeom>
        </p:spPr>
        <p:txBody>
          <a:bodyPr vert="horz" wrap="square" lIns="91440" tIns="45720" rIns="91440" bIns="45720" numCol="1" anchor="ctr" anchorCtr="0" compatLnSpc="1"/>
          <a:lstStyle>
            <a:lvl1pPr>
              <a:defRPr sz="1100">
                <a:solidFill>
                  <a:srgbClr val="898989"/>
                </a:solidFill>
              </a:defRPr>
            </a:lvl1pPr>
          </a:lstStyle>
          <a:p>
            <a:pPr lvl="0"/>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p:sp>
        <p:nvSpPr>
          <p:cNvPr id="4098" name="Rectangle 22"/>
          <p:cNvSpPr>
            <a:spLocks noChangeArrowheads="1"/>
          </p:cNvSpPr>
          <p:nvPr/>
        </p:nvSpPr>
        <p:spPr bwMode="auto">
          <a:xfrm>
            <a:off x="-2438400" y="8651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封面图片可以更换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主副标题右对齐，行距不可变</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中文主标题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32-35pt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R226 G0 B0</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中文副标题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18-22pt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R64 G64 B64</a:t>
            </a: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99"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4100"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Lst>
  <p:hf sldNum="0"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defRPr>
      </a:lvl2pPr>
      <a:lvl3pPr algn="l" rtl="0" eaLnBrk="0" fontAlgn="base" hangingPunct="0">
        <a:spcBef>
          <a:spcPct val="0"/>
        </a:spcBef>
        <a:spcAft>
          <a:spcPct val="0"/>
        </a:spcAft>
        <a:defRPr sz="2400">
          <a:solidFill>
            <a:schemeClr val="tx2"/>
          </a:solidFill>
          <a:latin typeface="Arial" panose="020B0604020202020204" pitchFamily="34" charset="0"/>
        </a:defRPr>
      </a:lvl3pPr>
      <a:lvl4pPr algn="l" rtl="0" eaLnBrk="0" fontAlgn="base" hangingPunct="0">
        <a:spcBef>
          <a:spcPct val="0"/>
        </a:spcBef>
        <a:spcAft>
          <a:spcPct val="0"/>
        </a:spcAft>
        <a:defRPr sz="2400">
          <a:solidFill>
            <a:schemeClr val="tx2"/>
          </a:solidFill>
          <a:latin typeface="Arial" panose="020B0604020202020204" pitchFamily="34" charset="0"/>
        </a:defRPr>
      </a:lvl4pPr>
      <a:lvl5pPr algn="l" rtl="0" eaLnBrk="0" fontAlgn="base" hangingPunct="0">
        <a:spcBef>
          <a:spcPct val="0"/>
        </a:spcBef>
        <a:spcAft>
          <a:spcPct val="0"/>
        </a:spcAft>
        <a:defRPr sz="2400">
          <a:solidFill>
            <a:schemeClr val="tx2"/>
          </a:solidFill>
          <a:latin typeface="Arial" panose="020B0604020202020204" pitchFamily="34" charset="0"/>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4" Type="http://schemas.openxmlformats.org/officeDocument/2006/relationships/slideLayout" Target="../slideLayouts/slideLayout14.xml"/><Relationship Id="rId13" Type="http://schemas.openxmlformats.org/officeDocument/2006/relationships/image" Target="../media/image19.emf"/><Relationship Id="rId12" Type="http://schemas.openxmlformats.org/officeDocument/2006/relationships/image" Target="../media/image18.wmf"/><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emf"/><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Rectangle 4"/>
          <p:cNvSpPr txBox="1"/>
          <p:nvPr/>
        </p:nvSpPr>
        <p:spPr>
          <a:xfrm>
            <a:off x="1600200" y="1974850"/>
            <a:ext cx="5667375" cy="1000125"/>
          </a:xfrm>
          <a:prstGeom prst="rect">
            <a:avLst/>
          </a:prstGeom>
          <a:noFill/>
          <a:ln w="9525">
            <a:noFill/>
          </a:ln>
        </p:spPr>
        <p:txBody>
          <a:bodyPr anchor="ctr" anchorCtr="0">
            <a:scene3d>
              <a:camera prst="orthographicFront"/>
              <a:lightRig rig="threePt" dir="t"/>
            </a:scene3d>
          </a:bodyPr>
          <a:p>
            <a:pPr algn="r">
              <a:buNone/>
            </a:pPr>
            <a:r>
              <a:rPr lang="zh-CN" altLang="en-US" sz="3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新员工以太网及</a:t>
            </a:r>
            <a:r>
              <a:rPr lang="en-US" altLang="zh-CN" sz="3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TCP/IP</a:t>
            </a:r>
            <a:r>
              <a:rPr lang="zh-CN" altLang="en-US" sz="3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培训</a:t>
            </a:r>
            <a:endParaRPr lang="en-US" altLang="zh-CN" sz="3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r">
              <a:buNone/>
            </a:pPr>
            <a:r>
              <a:rPr lang="en-US" altLang="zh-CN"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part2</a:t>
            </a:r>
            <a:r>
              <a:rPr lang="zh-CN" altLang="en-US"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VLAN</a:t>
            </a:r>
            <a:endParaRPr lang="en-US" altLang="zh-CN"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5" name="Pentagon 4"/>
          <p:cNvSpPr>
            <a:spLocks noChangeArrowheads="1"/>
          </p:cNvSpPr>
          <p:nvPr/>
        </p:nvSpPr>
        <p:spPr bwMode="auto">
          <a:xfrm>
            <a:off x="647700" y="980836"/>
            <a:ext cx="7134225" cy="762238"/>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1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发送</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请求报文请求</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地址</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54" name="表格 53"/>
          <p:cNvGraphicFramePr>
            <a:graphicFrameLocks noGrp="1"/>
          </p:cNvGraphicFramePr>
          <p:nvPr/>
        </p:nvGraphicFramePr>
        <p:xfrm>
          <a:off x="4418013" y="2433638"/>
          <a:ext cx="4378325" cy="1381125"/>
        </p:xfrm>
        <a:graphic>
          <a:graphicData uri="http://schemas.openxmlformats.org/drawingml/2006/table">
            <a:tbl>
              <a:tblPr firstRow="1" bandRow="1">
                <a:tableStyleId>{5C22544A-7EE6-4342-B048-85BDC9FD1C3A}</a:tableStyleId>
              </a:tblPr>
              <a:tblGrid>
                <a:gridCol w="1339853"/>
                <a:gridCol w="1669604"/>
                <a:gridCol w="1368868"/>
              </a:tblGrid>
              <a:tr h="640011">
                <a:tc>
                  <a:txBody>
                    <a:bodyPr/>
                    <a:lstStyle/>
                    <a:p>
                      <a:r>
                        <a:rPr lang="en-US" altLang="zh-CN" sz="1800" dirty="0" smtClean="0"/>
                        <a:t>VLAN ID</a:t>
                      </a:r>
                      <a:endParaRPr lang="zh-CN" altLang="en-US" sz="1800" dirty="0"/>
                    </a:p>
                  </a:txBody>
                  <a:tcPr marT="45686" marB="45686"/>
                </a:tc>
                <a:tc>
                  <a:txBody>
                    <a:bodyPr/>
                    <a:lstStyle/>
                    <a:p>
                      <a:r>
                        <a:rPr lang="en-US" altLang="zh-CN" sz="1800" dirty="0" smtClean="0"/>
                        <a:t>MAC </a:t>
                      </a:r>
                      <a:r>
                        <a:rPr lang="en-US" altLang="zh-CN" sz="1800" baseline="0" dirty="0" smtClean="0"/>
                        <a:t> Address</a:t>
                      </a:r>
                      <a:endParaRPr lang="zh-CN" altLang="en-US" sz="1800" dirty="0"/>
                    </a:p>
                  </a:txBody>
                  <a:tcPr marT="45686" marB="45686"/>
                </a:tc>
                <a:tc>
                  <a:txBody>
                    <a:bodyPr/>
                    <a:lstStyle/>
                    <a:p>
                      <a:r>
                        <a:rPr lang="en-US" altLang="zh-CN" sz="1800" dirty="0" smtClean="0"/>
                        <a:t>Port</a:t>
                      </a:r>
                      <a:endParaRPr lang="zh-CN" altLang="en-US" sz="1800" dirty="0"/>
                    </a:p>
                  </a:txBody>
                  <a:tcPr marT="45686" marB="45686"/>
                </a:tc>
              </a:tr>
              <a:tr h="370557">
                <a:tc>
                  <a:txBody>
                    <a:bodyPr/>
                    <a:lstStyle/>
                    <a:p>
                      <a:r>
                        <a:rPr lang="en-US" altLang="zh-CN" sz="1800" dirty="0" smtClean="0"/>
                        <a:t>12</a:t>
                      </a:r>
                      <a:endParaRPr lang="zh-CN" altLang="en-US" sz="1800" dirty="0"/>
                    </a:p>
                  </a:txBody>
                  <a:tcPr marT="45686" marB="45686"/>
                </a:tc>
                <a:tc>
                  <a:txBody>
                    <a:bodyPr/>
                    <a:lstStyle/>
                    <a:p>
                      <a:r>
                        <a:rPr lang="en-US" altLang="zh-CN" sz="1800" dirty="0" smtClean="0"/>
                        <a:t>MAC  1</a:t>
                      </a:r>
                      <a:endParaRPr lang="zh-CN" altLang="en-US" sz="1800" dirty="0"/>
                    </a:p>
                  </a:txBody>
                  <a:tcPr marT="45686" marB="45686"/>
                </a:tc>
                <a:tc>
                  <a:txBody>
                    <a:bodyPr/>
                    <a:lstStyle/>
                    <a:p>
                      <a:r>
                        <a:rPr lang="en-US" altLang="zh-CN" sz="1800" dirty="0" smtClean="0"/>
                        <a:t>B </a:t>
                      </a:r>
                      <a:endParaRPr lang="zh-CN" altLang="en-US" sz="1800" dirty="0"/>
                    </a:p>
                  </a:txBody>
                  <a:tcPr marT="45686" marB="45686"/>
                </a:tc>
              </a:tr>
              <a:tr h="370557">
                <a:tc>
                  <a:txBody>
                    <a:bodyPr/>
                    <a:lstStyle/>
                    <a:p>
                      <a:r>
                        <a:rPr lang="en-US" altLang="zh-CN" sz="1800" dirty="0" smtClean="0"/>
                        <a:t>11</a:t>
                      </a:r>
                      <a:endParaRPr lang="zh-CN" altLang="en-US" sz="1800" dirty="0"/>
                    </a:p>
                  </a:txBody>
                  <a:tcPr marT="45686" marB="45686"/>
                </a:tc>
                <a:tc>
                  <a:txBody>
                    <a:bodyPr/>
                    <a:lstStyle/>
                    <a:p>
                      <a:r>
                        <a:rPr lang="en-US" altLang="zh-CN" sz="1800" dirty="0" smtClean="0"/>
                        <a:t>MAC</a:t>
                      </a:r>
                      <a:r>
                        <a:rPr lang="en-US" altLang="zh-CN" sz="1800" baseline="0" dirty="0" smtClean="0"/>
                        <a:t>   1</a:t>
                      </a:r>
                      <a:endParaRPr lang="zh-CN" altLang="en-US" sz="1800" dirty="0"/>
                    </a:p>
                  </a:txBody>
                  <a:tcPr marT="45686" marB="45686"/>
                </a:tc>
                <a:tc>
                  <a:txBody>
                    <a:bodyPr/>
                    <a:lstStyle/>
                    <a:p>
                      <a:r>
                        <a:rPr lang="en-US" altLang="zh-CN" sz="1800" dirty="0" smtClean="0"/>
                        <a:t>B</a:t>
                      </a:r>
                      <a:endParaRPr lang="zh-CN" altLang="en-US" sz="1800" dirty="0"/>
                    </a:p>
                  </a:txBody>
                  <a:tcPr marT="45686" marB="45686"/>
                </a:tc>
              </a:tr>
            </a:tbl>
          </a:graphicData>
        </a:graphic>
      </p:graphicFrame>
      <p:grpSp>
        <p:nvGrpSpPr>
          <p:cNvPr id="16407" name="组合 18"/>
          <p:cNvGrpSpPr/>
          <p:nvPr/>
        </p:nvGrpSpPr>
        <p:grpSpPr>
          <a:xfrm>
            <a:off x="647700" y="2038350"/>
            <a:ext cx="3436938" cy="3546475"/>
            <a:chOff x="647700" y="2038350"/>
            <a:chExt cx="3436938" cy="3547080"/>
          </a:xfrm>
        </p:grpSpPr>
        <p:sp>
          <p:nvSpPr>
            <p:cNvPr id="49" name="Rektangel 43"/>
            <p:cNvSpPr>
              <a:spLocks noChangeArrowheads="1"/>
            </p:cNvSpPr>
            <p:nvPr/>
          </p:nvSpPr>
          <p:spPr bwMode="auto">
            <a:xfrm>
              <a:off x="647700" y="2373370"/>
              <a:ext cx="3436938" cy="1675098"/>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0" name="Text Box 52"/>
            <p:cNvSpPr txBox="1">
              <a:spLocks noChangeArrowheads="1"/>
            </p:cNvSpPr>
            <p:nvPr/>
          </p:nvSpPr>
          <p:spPr bwMode="gray">
            <a:xfrm>
              <a:off x="685800" y="2532147"/>
              <a:ext cx="3351213" cy="1384536"/>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请求报文（广播报文格式）从</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进入到</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后，</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根据源地址学习规则学习到</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在</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的记录，同时复制一份到</a:t>
              </a:r>
              <a:r>
                <a:rPr kumimoji="0" lang="en-US" altLang="zh-CN" sz="1400" kern="1200" cap="none" spc="0" normalizeH="0" baseline="0" noProof="0" dirty="0">
                  <a:latin typeface="+mn-ea"/>
                  <a:ea typeface="+mn-ea"/>
                  <a:cs typeface="+mn-cs"/>
                </a:rPr>
                <a:t>Primary VLAN</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 11</a:t>
              </a:r>
              <a:r>
                <a:rPr kumimoji="0" lang="zh-CN" altLang="en-US" sz="1400" kern="1200" cap="none" spc="0" normalizeH="0" baseline="0" noProof="0" dirty="0">
                  <a:latin typeface="+mn-ea"/>
                  <a:ea typeface="+mn-ea"/>
                  <a:cs typeface="+mn-cs"/>
                </a:rPr>
                <a:t>）进行记录。最终地址表内容如右表所示：</a:t>
              </a:r>
              <a:endParaRPr kumimoji="0" lang="zh-CN" altLang="en-US" sz="1400" kern="1200" cap="none" spc="0" normalizeH="0" baseline="0" noProof="0" dirty="0">
                <a:latin typeface="+mn-ea"/>
                <a:ea typeface="+mn-ea"/>
                <a:cs typeface="+mn-cs"/>
              </a:endParaRPr>
            </a:p>
          </p:txBody>
        </p:sp>
        <p:sp>
          <p:nvSpPr>
            <p:cNvPr id="55" name="Rektangel 39"/>
            <p:cNvSpPr/>
            <p:nvPr/>
          </p:nvSpPr>
          <p:spPr bwMode="auto">
            <a:xfrm>
              <a:off x="647700" y="2038350"/>
              <a:ext cx="3433763" cy="335020"/>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7" name="Text Box 52"/>
            <p:cNvSpPr txBox="1">
              <a:spLocks noChangeArrowheads="1"/>
            </p:cNvSpPr>
            <p:nvPr/>
          </p:nvSpPr>
          <p:spPr bwMode="gray">
            <a:xfrm>
              <a:off x="685800" y="5061466"/>
              <a:ext cx="3351213" cy="52396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ea"/>
                  <a:ea typeface="+mn-ea"/>
                  <a:cs typeface="+mn-cs"/>
                </a:rPr>
                <a:t>然后该报文从</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VLAN 12</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的端口广播出去，以</a:t>
              </a:r>
              <a:r>
                <a:rPr kumimoji="0" lang="en-US" altLang="zh-CN" sz="1400" b="1" i="0" u="none" strike="noStrike" kern="1200" cap="none" spc="0" normalizeH="0" baseline="0" noProof="0" dirty="0">
                  <a:ln>
                    <a:noFill/>
                  </a:ln>
                  <a:solidFill>
                    <a:schemeClr val="dk1"/>
                  </a:solidFill>
                  <a:effectLst/>
                  <a:uLnTx/>
                  <a:uFillTx/>
                  <a:latin typeface="+mn-ea"/>
                  <a:ea typeface="+mn-ea"/>
                  <a:cs typeface="+mn-cs"/>
                </a:rPr>
                <a:t>untag </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方式送到了</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SWITCH 1</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a:t>
              </a:r>
              <a:endParaRPr kumimoji="0" lang="zh-CN" altLang="en-US" sz="1400" b="0" i="0" u="none" strike="noStrike" kern="1200" cap="none" spc="0" normalizeH="0" baseline="0" noProof="0" dirty="0">
                <a:ln>
                  <a:noFill/>
                </a:ln>
                <a:solidFill>
                  <a:schemeClr val="dk1"/>
                </a:solidFill>
                <a:effectLst/>
                <a:uLnTx/>
                <a:uFillTx/>
                <a:latin typeface="+mn-ea"/>
                <a:ea typeface="+mn-ea"/>
                <a:cs typeface="+mn-cs"/>
              </a:endParaRPr>
            </a:p>
          </p:txBody>
        </p:sp>
        <p:sp>
          <p:nvSpPr>
            <p:cNvPr id="60" name="下箭头 59"/>
            <p:cNvSpPr/>
            <p:nvPr/>
          </p:nvSpPr>
          <p:spPr>
            <a:xfrm>
              <a:off x="2057400" y="4048468"/>
              <a:ext cx="619125" cy="1012998"/>
            </a:xfrm>
            <a:prstGeom prst="down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sp>
        <p:nvSpPr>
          <p:cNvPr id="63" name="右箭头 62"/>
          <p:cNvSpPr/>
          <p:nvPr/>
        </p:nvSpPr>
        <p:spPr>
          <a:xfrm>
            <a:off x="4056063" y="5062538"/>
            <a:ext cx="1258888" cy="5810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4" name="Pentagon 4"/>
          <p:cNvSpPr>
            <a:spLocks noChangeArrowheads="1"/>
          </p:cNvSpPr>
          <p:nvPr/>
        </p:nvSpPr>
        <p:spPr bwMode="auto">
          <a:xfrm>
            <a:off x="5499100" y="5005060"/>
            <a:ext cx="1254125" cy="762472"/>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2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 name="矩形标注 16"/>
          <p:cNvSpPr/>
          <p:nvPr/>
        </p:nvSpPr>
        <p:spPr>
          <a:xfrm>
            <a:off x="1257300" y="5846763"/>
            <a:ext cx="3905250" cy="841375"/>
          </a:xfrm>
          <a:prstGeom prst="wedgeRectCallout">
            <a:avLst>
              <a:gd name="adj1" fmla="val -21193"/>
              <a:gd name="adj2" fmla="val -68596"/>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Step 1</a:t>
            </a:r>
            <a:r>
              <a:rPr kumimoji="0" lang="zh-CN" altLang="en-US" sz="1800" b="0" i="0" u="none" strike="noStrike" kern="1200" cap="none" spc="0" normalizeH="0" baseline="0" noProof="0" dirty="0">
                <a:ln>
                  <a:noFill/>
                </a:ln>
                <a:solidFill>
                  <a:schemeClr val="lt1"/>
                </a:solidFill>
                <a:effectLst/>
                <a:uLnTx/>
                <a:uFillTx/>
                <a:latin typeface="+mn-lt"/>
                <a:ea typeface="+mn-ea"/>
                <a:cs typeface="+mn-cs"/>
              </a:rPr>
              <a:t>的整个过程与访问外网的</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Step 1</a:t>
            </a:r>
            <a:r>
              <a:rPr kumimoji="0" lang="zh-CN" altLang="en-US" sz="1800" b="0" i="0" u="none" strike="noStrike" kern="1200" cap="none" spc="0" normalizeH="0" baseline="0" noProof="0" dirty="0">
                <a:ln>
                  <a:noFill/>
                </a:ln>
                <a:solidFill>
                  <a:schemeClr val="lt1"/>
                </a:solidFill>
                <a:effectLst/>
                <a:uLnTx/>
                <a:uFillTx/>
                <a:latin typeface="+mn-lt"/>
                <a:ea typeface="+mn-ea"/>
                <a:cs typeface="+mn-cs"/>
              </a:rPr>
              <a:t>是一样的。没有区别。</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5" name="Pentagon 4"/>
          <p:cNvSpPr>
            <a:spLocks noChangeArrowheads="1"/>
          </p:cNvSpPr>
          <p:nvPr/>
        </p:nvSpPr>
        <p:spPr bwMode="auto">
          <a:xfrm>
            <a:off x="647700" y="980836"/>
            <a:ext cx="7134225" cy="762238"/>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2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网关进行</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应答（打开</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代理功能）</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54" name="表格 53"/>
          <p:cNvGraphicFramePr>
            <a:graphicFrameLocks noGrp="1"/>
          </p:cNvGraphicFramePr>
          <p:nvPr/>
        </p:nvGraphicFramePr>
        <p:xfrm>
          <a:off x="4418013" y="2090738"/>
          <a:ext cx="4378325" cy="3235325"/>
        </p:xfrm>
        <a:graphic>
          <a:graphicData uri="http://schemas.openxmlformats.org/drawingml/2006/table">
            <a:tbl>
              <a:tblPr firstRow="1" bandRow="1">
                <a:tableStyleId>{5C22544A-7EE6-4342-B048-85BDC9FD1C3A}</a:tableStyleId>
              </a:tblPr>
              <a:tblGrid>
                <a:gridCol w="1339853"/>
                <a:gridCol w="1669604"/>
                <a:gridCol w="1368868"/>
              </a:tblGrid>
              <a:tr h="640060">
                <a:tc>
                  <a:txBody>
                    <a:bodyPr/>
                    <a:lstStyle/>
                    <a:p>
                      <a:r>
                        <a:rPr lang="en-US" altLang="zh-CN" sz="1800" dirty="0" smtClean="0"/>
                        <a:t>VLAN ID</a:t>
                      </a:r>
                      <a:endParaRPr lang="zh-CN" altLang="en-US" sz="1800" dirty="0"/>
                    </a:p>
                  </a:txBody>
                  <a:tcPr marT="45710" marB="45710"/>
                </a:tc>
                <a:tc>
                  <a:txBody>
                    <a:bodyPr/>
                    <a:lstStyle/>
                    <a:p>
                      <a:r>
                        <a:rPr lang="en-US" altLang="zh-CN" sz="1800" dirty="0" smtClean="0"/>
                        <a:t>MAC </a:t>
                      </a:r>
                      <a:r>
                        <a:rPr lang="en-US" altLang="zh-CN" sz="1800" baseline="0" dirty="0" smtClean="0"/>
                        <a:t> Address</a:t>
                      </a:r>
                      <a:endParaRPr lang="zh-CN" altLang="en-US" sz="1800" dirty="0"/>
                    </a:p>
                  </a:txBody>
                  <a:tcPr marT="45710" marB="45710"/>
                </a:tc>
                <a:tc>
                  <a:txBody>
                    <a:bodyPr/>
                    <a:lstStyle/>
                    <a:p>
                      <a:r>
                        <a:rPr lang="en-US" altLang="zh-CN" sz="1800" dirty="0" smtClean="0"/>
                        <a:t>Port</a:t>
                      </a:r>
                      <a:endParaRPr lang="zh-CN" altLang="en-US" sz="1800" dirty="0"/>
                    </a:p>
                  </a:txBody>
                  <a:tcPr marT="45710" marB="45710"/>
                </a:tc>
              </a:tr>
              <a:tr h="370752">
                <a:tc>
                  <a:txBody>
                    <a:bodyPr/>
                    <a:lstStyle/>
                    <a:p>
                      <a:r>
                        <a:rPr lang="en-US" altLang="zh-CN" sz="1800" dirty="0" smtClean="0"/>
                        <a:t>12</a:t>
                      </a:r>
                      <a:endParaRPr lang="zh-CN" altLang="en-US" sz="1800" dirty="0"/>
                    </a:p>
                  </a:txBody>
                  <a:tcPr marT="45710" marB="45710"/>
                </a:tc>
                <a:tc>
                  <a:txBody>
                    <a:bodyPr/>
                    <a:lstStyle/>
                    <a:p>
                      <a:r>
                        <a:rPr lang="en-US" altLang="zh-CN" sz="1800" dirty="0" smtClean="0"/>
                        <a:t>MAC   1</a:t>
                      </a:r>
                      <a:endParaRPr lang="zh-CN" altLang="en-US" sz="1800" dirty="0"/>
                    </a:p>
                  </a:txBody>
                  <a:tcPr marT="45710" marB="45710"/>
                </a:tc>
                <a:tc>
                  <a:txBody>
                    <a:bodyPr/>
                    <a:lstStyle/>
                    <a:p>
                      <a:r>
                        <a:rPr lang="en-US" altLang="zh-CN" sz="1800" dirty="0" smtClean="0"/>
                        <a:t>B </a:t>
                      </a:r>
                      <a:endParaRPr lang="zh-CN" altLang="en-US" sz="1800" dirty="0"/>
                    </a:p>
                  </a:txBody>
                  <a:tcPr marT="45710" marB="45710"/>
                </a:tc>
              </a:tr>
              <a:tr h="370752">
                <a:tc>
                  <a:txBody>
                    <a:bodyPr/>
                    <a:lstStyle/>
                    <a:p>
                      <a:r>
                        <a:rPr lang="en-US" altLang="zh-CN" sz="1800" dirty="0" smtClean="0"/>
                        <a:t>11</a:t>
                      </a:r>
                      <a:endParaRPr lang="zh-CN" altLang="en-US" sz="1800" dirty="0"/>
                    </a:p>
                  </a:txBody>
                  <a:tcPr marT="45710" marB="45710"/>
                </a:tc>
                <a:tc>
                  <a:txBody>
                    <a:bodyPr/>
                    <a:lstStyle/>
                    <a:p>
                      <a:r>
                        <a:rPr lang="en-US" altLang="zh-CN" sz="1800" dirty="0" smtClean="0"/>
                        <a:t>MAC</a:t>
                      </a:r>
                      <a:r>
                        <a:rPr lang="en-US" altLang="zh-CN" sz="1800" baseline="0" dirty="0" smtClean="0"/>
                        <a:t>   1</a:t>
                      </a:r>
                      <a:endParaRPr lang="zh-CN" altLang="en-US" sz="1800" dirty="0"/>
                    </a:p>
                  </a:txBody>
                  <a:tcPr marT="45710" marB="45710"/>
                </a:tc>
                <a:tc>
                  <a:txBody>
                    <a:bodyPr/>
                    <a:lstStyle/>
                    <a:p>
                      <a:r>
                        <a:rPr lang="en-US" altLang="zh-CN" sz="1800" dirty="0" smtClean="0"/>
                        <a:t>B</a:t>
                      </a:r>
                      <a:endParaRPr lang="zh-CN" altLang="en-US" sz="1800" dirty="0"/>
                    </a:p>
                  </a:txBody>
                  <a:tcPr marT="45710" marB="45710"/>
                </a:tc>
              </a:tr>
              <a:tr h="370752">
                <a:tc>
                  <a:txBody>
                    <a:bodyPr/>
                    <a:lstStyle/>
                    <a:p>
                      <a:r>
                        <a:rPr lang="en-US" altLang="zh-CN" sz="1800" dirty="0" smtClean="0">
                          <a:solidFill>
                            <a:schemeClr val="accent6">
                              <a:lumMod val="75000"/>
                            </a:schemeClr>
                          </a:solidFill>
                        </a:rPr>
                        <a:t>11</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0" marB="45710"/>
                </a:tc>
              </a:tr>
              <a:tr h="370752">
                <a:tc>
                  <a:txBody>
                    <a:bodyPr/>
                    <a:lstStyle/>
                    <a:p>
                      <a:r>
                        <a:rPr lang="en-US" altLang="zh-CN" sz="1800" dirty="0" smtClean="0">
                          <a:solidFill>
                            <a:schemeClr val="accent6">
                              <a:lumMod val="75000"/>
                            </a:schemeClr>
                          </a:solidFill>
                        </a:rPr>
                        <a:t>12</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0" marB="45710"/>
                </a:tc>
              </a:tr>
              <a:tr h="370752">
                <a:tc>
                  <a:txBody>
                    <a:bodyPr/>
                    <a:lstStyle/>
                    <a:p>
                      <a:r>
                        <a:rPr lang="en-US" altLang="zh-CN" sz="1800" dirty="0" smtClean="0">
                          <a:solidFill>
                            <a:schemeClr val="accent6">
                              <a:lumMod val="75000"/>
                            </a:schemeClr>
                          </a:solidFill>
                        </a:rPr>
                        <a:t>13</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0" marB="45710"/>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0" marB="45710"/>
                </a:tc>
              </a:tr>
              <a:tr h="370752">
                <a:tc>
                  <a:txBody>
                    <a:bodyPr/>
                    <a:lstStyle/>
                    <a:p>
                      <a:r>
                        <a:rPr lang="en-US" altLang="zh-CN" sz="1800" dirty="0" smtClean="0">
                          <a:solidFill>
                            <a:srgbClr val="00B050"/>
                          </a:solidFill>
                        </a:rPr>
                        <a:t>13</a:t>
                      </a:r>
                      <a:endParaRPr lang="zh-CN" altLang="en-US" sz="1800" dirty="0">
                        <a:solidFill>
                          <a:srgbClr val="00B050"/>
                        </a:solidFill>
                      </a:endParaRPr>
                    </a:p>
                  </a:txBody>
                  <a:tcPr marT="45710" marB="45710"/>
                </a:tc>
                <a:tc>
                  <a:txBody>
                    <a:bodyPr/>
                    <a:lstStyle/>
                    <a:p>
                      <a:r>
                        <a:rPr lang="en-US" altLang="zh-CN" sz="1800" dirty="0" smtClean="0">
                          <a:solidFill>
                            <a:srgbClr val="00B050"/>
                          </a:solidFill>
                        </a:rPr>
                        <a:t>MAC </a:t>
                      </a:r>
                      <a:r>
                        <a:rPr lang="en-US" altLang="zh-CN" sz="1800" baseline="0" dirty="0" smtClean="0">
                          <a:solidFill>
                            <a:srgbClr val="00B050"/>
                          </a:solidFill>
                        </a:rPr>
                        <a:t>  2</a:t>
                      </a:r>
                      <a:endParaRPr lang="zh-CN" altLang="en-US" sz="1800" dirty="0">
                        <a:solidFill>
                          <a:srgbClr val="00B050"/>
                        </a:solidFill>
                      </a:endParaRPr>
                    </a:p>
                  </a:txBody>
                  <a:tcPr marT="45710" marB="45710"/>
                </a:tc>
                <a:tc>
                  <a:txBody>
                    <a:bodyPr/>
                    <a:lstStyle/>
                    <a:p>
                      <a:r>
                        <a:rPr lang="en-US" altLang="zh-CN" sz="1800" dirty="0" smtClean="0">
                          <a:solidFill>
                            <a:srgbClr val="00B050"/>
                          </a:solidFill>
                        </a:rPr>
                        <a:t>C</a:t>
                      </a:r>
                      <a:endParaRPr lang="zh-CN" altLang="en-US" sz="1800" dirty="0">
                        <a:solidFill>
                          <a:srgbClr val="00B050"/>
                        </a:solidFill>
                      </a:endParaRPr>
                    </a:p>
                  </a:txBody>
                  <a:tcPr marT="45710" marB="45710"/>
                </a:tc>
              </a:tr>
              <a:tr h="370752">
                <a:tc>
                  <a:txBody>
                    <a:bodyPr/>
                    <a:lstStyle/>
                    <a:p>
                      <a:r>
                        <a:rPr lang="en-US" altLang="zh-CN" sz="1800" dirty="0" smtClean="0">
                          <a:solidFill>
                            <a:srgbClr val="00B050"/>
                          </a:solidFill>
                        </a:rPr>
                        <a:t>11</a:t>
                      </a:r>
                      <a:endParaRPr lang="zh-CN" altLang="en-US" sz="1800" dirty="0">
                        <a:solidFill>
                          <a:srgbClr val="00B050"/>
                        </a:solidFill>
                      </a:endParaRPr>
                    </a:p>
                  </a:txBody>
                  <a:tcPr marT="45710" marB="45710"/>
                </a:tc>
                <a:tc>
                  <a:txBody>
                    <a:bodyPr/>
                    <a:lstStyle/>
                    <a:p>
                      <a:r>
                        <a:rPr lang="en-US" altLang="zh-CN" sz="1800" dirty="0" smtClean="0">
                          <a:solidFill>
                            <a:srgbClr val="00B050"/>
                          </a:solidFill>
                        </a:rPr>
                        <a:t>MAC   2</a:t>
                      </a:r>
                      <a:endParaRPr lang="zh-CN" altLang="en-US" sz="1800" dirty="0">
                        <a:solidFill>
                          <a:srgbClr val="00B050"/>
                        </a:solidFill>
                      </a:endParaRPr>
                    </a:p>
                  </a:txBody>
                  <a:tcPr marT="45710" marB="45710"/>
                </a:tc>
                <a:tc>
                  <a:txBody>
                    <a:bodyPr/>
                    <a:lstStyle/>
                    <a:p>
                      <a:r>
                        <a:rPr lang="en-US" altLang="zh-CN" sz="1800" dirty="0" smtClean="0">
                          <a:solidFill>
                            <a:srgbClr val="00B050"/>
                          </a:solidFill>
                        </a:rPr>
                        <a:t>C</a:t>
                      </a:r>
                      <a:endParaRPr lang="zh-CN" altLang="en-US" sz="1800" dirty="0">
                        <a:solidFill>
                          <a:srgbClr val="00B050"/>
                        </a:solidFill>
                      </a:endParaRPr>
                    </a:p>
                  </a:txBody>
                  <a:tcPr marT="45710" marB="45710"/>
                </a:tc>
              </a:tr>
            </a:tbl>
          </a:graphicData>
        </a:graphic>
      </p:graphicFrame>
      <p:grpSp>
        <p:nvGrpSpPr>
          <p:cNvPr id="17451" name="组合 14"/>
          <p:cNvGrpSpPr/>
          <p:nvPr/>
        </p:nvGrpSpPr>
        <p:grpSpPr>
          <a:xfrm>
            <a:off x="647700" y="2038350"/>
            <a:ext cx="3436938" cy="3722688"/>
            <a:chOff x="647700" y="2038350"/>
            <a:chExt cx="3436938" cy="3722449"/>
          </a:xfrm>
        </p:grpSpPr>
        <p:sp>
          <p:nvSpPr>
            <p:cNvPr id="49" name="Rektangel 43"/>
            <p:cNvSpPr>
              <a:spLocks noChangeArrowheads="1"/>
            </p:cNvSpPr>
            <p:nvPr/>
          </p:nvSpPr>
          <p:spPr bwMode="auto">
            <a:xfrm>
              <a:off x="647700" y="2373291"/>
              <a:ext cx="3436938" cy="3387508"/>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0" name="Text Box 52"/>
            <p:cNvSpPr txBox="1">
              <a:spLocks noChangeArrowheads="1"/>
            </p:cNvSpPr>
            <p:nvPr/>
          </p:nvSpPr>
          <p:spPr bwMode="gray">
            <a:xfrm>
              <a:off x="685800" y="2436787"/>
              <a:ext cx="3351213" cy="3108125"/>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SWITCH 1</a:t>
              </a:r>
              <a:r>
                <a:rPr kumimoji="0" lang="zh-CN" altLang="en-US" sz="1400" kern="1200" cap="none" spc="0" normalizeH="0" baseline="0" noProof="0" dirty="0">
                  <a:latin typeface="+mn-ea"/>
                  <a:ea typeface="+mn-ea"/>
                  <a:cs typeface="+mn-cs"/>
                </a:rPr>
                <a:t>的网关收到这个</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报文后，因为网关使能了</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代理，其会在</a:t>
              </a:r>
              <a:r>
                <a:rPr kumimoji="0" lang="en-US" altLang="zh-CN" sz="1400" kern="1200" cap="none" spc="0" normalizeH="0" baseline="0" noProof="0" dirty="0">
                  <a:latin typeface="+mn-ea"/>
                  <a:ea typeface="+mn-ea"/>
                  <a:cs typeface="+mn-cs"/>
                </a:rPr>
                <a:t>VLAN 11</a:t>
              </a:r>
              <a:r>
                <a:rPr kumimoji="0" lang="zh-CN" altLang="en-US" sz="1400" kern="1200" cap="none" spc="0" normalizeH="0" baseline="0" noProof="0" dirty="0">
                  <a:latin typeface="+mn-ea"/>
                  <a:ea typeface="+mn-ea"/>
                  <a:cs typeface="+mn-cs"/>
                </a:rPr>
                <a:t>广播</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请求（请求</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）；当</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收到之后，将自己的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地址回复给网关；网关学习</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的</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之后，以网关的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为源</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回复</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应答给</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，欺骗</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说</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为自己网关的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（对于某些设备来说，收到这个</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报文后，会根据其中目的</a:t>
              </a:r>
              <a:r>
                <a:rPr kumimoji="0" lang="en-US" altLang="zh-CN" sz="1400" kern="1200" cap="none" spc="0" normalizeH="0" baseline="0" noProof="0" dirty="0">
                  <a:latin typeface="+mn-ea"/>
                  <a:ea typeface="+mn-ea"/>
                  <a:cs typeface="+mn-cs"/>
                </a:rPr>
                <a:t>IP</a:t>
              </a:r>
              <a:r>
                <a:rPr kumimoji="0" lang="zh-CN" altLang="en-US" sz="1400" kern="1200" cap="none" spc="0" normalizeH="0" baseline="0" noProof="0" dirty="0">
                  <a:latin typeface="+mn-ea"/>
                  <a:ea typeface="+mn-ea"/>
                  <a:cs typeface="+mn-cs"/>
                </a:rPr>
                <a:t>查询路由表，如果该路由条目存在，网关立刻以自己的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地址为源</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回复给</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然后才会去执行请求解析</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的</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请求）。后续的报文转发都会经过</a:t>
              </a:r>
              <a:r>
                <a:rPr kumimoji="0" lang="en-US" altLang="zh-CN" sz="1400" kern="1200" cap="none" spc="0" normalizeH="0" baseline="0" noProof="0" dirty="0">
                  <a:latin typeface="+mn-ea"/>
                  <a:ea typeface="+mn-ea"/>
                  <a:cs typeface="+mn-cs"/>
                </a:rPr>
                <a:t>SWITCH 1</a:t>
              </a:r>
              <a:r>
                <a:rPr kumimoji="0" lang="zh-CN" altLang="en-US" sz="1400" kern="1200" cap="none" spc="0" normalizeH="0" baseline="0" noProof="0" dirty="0">
                  <a:latin typeface="+mn-ea"/>
                  <a:ea typeface="+mn-ea"/>
                  <a:cs typeface="+mn-cs"/>
                </a:rPr>
                <a:t>的网关进行转发。</a:t>
              </a:r>
              <a:r>
                <a:rPr kumimoji="0" lang="en-US" altLang="zh-CN" sz="1400" kern="1200" cap="none" spc="0" normalizeH="0" baseline="0" noProof="0" dirty="0">
                  <a:latin typeface="+mn-ea"/>
                  <a:ea typeface="+mn-ea"/>
                  <a:cs typeface="+mn-cs"/>
                </a:rPr>
                <a:t>PC2</a:t>
              </a:r>
              <a:r>
                <a:rPr kumimoji="0" lang="zh-CN" altLang="en-US" sz="1400" kern="1200" cap="none" spc="0" normalizeH="0" baseline="0" noProof="0" dirty="0">
                  <a:latin typeface="+mn-ea"/>
                  <a:ea typeface="+mn-ea"/>
                  <a:cs typeface="+mn-cs"/>
                </a:rPr>
                <a:t>访问</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同上述过程。</a:t>
              </a:r>
              <a:endParaRPr kumimoji="0" lang="zh-CN" altLang="en-US" sz="1400" kern="1200" cap="none" spc="0" normalizeH="0" baseline="0" noProof="0" dirty="0">
                <a:latin typeface="+mn-ea"/>
                <a:ea typeface="+mn-ea"/>
                <a:cs typeface="+mn-cs"/>
              </a:endParaRPr>
            </a:p>
          </p:txBody>
        </p:sp>
        <p:sp>
          <p:nvSpPr>
            <p:cNvPr id="55" name="Rektangel 39"/>
            <p:cNvSpPr/>
            <p:nvPr/>
          </p:nvSpPr>
          <p:spPr bwMode="auto">
            <a:xfrm>
              <a:off x="647700" y="2038350"/>
              <a:ext cx="3433763" cy="334941"/>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18" name="矩形标注 17"/>
          <p:cNvSpPr/>
          <p:nvPr/>
        </p:nvSpPr>
        <p:spPr>
          <a:xfrm>
            <a:off x="4418013" y="5545138"/>
            <a:ext cx="1868488" cy="608013"/>
          </a:xfrm>
          <a:prstGeom prst="wedgeRectCallout">
            <a:avLst>
              <a:gd name="adj1" fmla="val -56052"/>
              <a:gd name="adj2" fmla="val -74391"/>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mn-lt"/>
                <a:ea typeface="+mn-ea"/>
                <a:cs typeface="+mn-cs"/>
              </a:rPr>
              <a:t>采用代理</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ARP</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会使路由表变得复杂。</a:t>
            </a: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8434" name="组合 10"/>
          <p:cNvGrpSpPr/>
          <p:nvPr/>
        </p:nvGrpSpPr>
        <p:grpSpPr>
          <a:xfrm>
            <a:off x="1035050" y="896938"/>
            <a:ext cx="6899275" cy="5684837"/>
            <a:chOff x="1035050" y="896939"/>
            <a:chExt cx="6899275" cy="5684836"/>
          </a:xfrm>
        </p:grpSpPr>
        <p:sp>
          <p:nvSpPr>
            <p:cNvPr id="18435" name="Rektangel 41"/>
            <p:cNvSpPr/>
            <p:nvPr/>
          </p:nvSpPr>
          <p:spPr>
            <a:xfrm>
              <a:off x="1044575" y="896939"/>
              <a:ext cx="6889714" cy="502370"/>
            </a:xfrm>
            <a:prstGeom prst="rect">
              <a:avLst/>
            </a:prstGeom>
            <a:gradFill rotWithShape="1">
              <a:gsLst>
                <a:gs pos="0">
                  <a:srgbClr val="74F4FF">
                    <a:alpha val="100000"/>
                  </a:srgbClr>
                </a:gs>
                <a:gs pos="56000">
                  <a:srgbClr val="208ECD">
                    <a:alpha val="100000"/>
                  </a:srgbClr>
                </a:gs>
                <a:gs pos="100000">
                  <a:srgbClr val="208ECD">
                    <a:alpha val="100000"/>
                  </a:srgbClr>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da-DK" altLang="zh-CN" sz="1800" dirty="0">
                <a:solidFill>
                  <a:srgbClr val="FFFFFF"/>
                </a:solidFill>
                <a:latin typeface="Calibri" panose="020F0502020204030204" pitchFamily="34" charset="0"/>
                <a:ea typeface="宋体" panose="02010600030101010101" pitchFamily="2" charset="-122"/>
              </a:endParaRPr>
            </a:p>
          </p:txBody>
        </p:sp>
        <p:sp>
          <p:nvSpPr>
            <p:cNvPr id="10" name="Rektangel 43"/>
            <p:cNvSpPr>
              <a:spLocks noChangeArrowheads="1"/>
            </p:cNvSpPr>
            <p:nvPr/>
          </p:nvSpPr>
          <p:spPr bwMode="auto">
            <a:xfrm>
              <a:off x="1035050" y="1357314"/>
              <a:ext cx="6899275" cy="5224461"/>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19464" name="Text Box 52"/>
            <p:cNvSpPr txBox="1">
              <a:spLocks noChangeArrowheads="1"/>
            </p:cNvSpPr>
            <p:nvPr/>
          </p:nvSpPr>
          <p:spPr bwMode="gray">
            <a:xfrm>
              <a:off x="1073150" y="1530351"/>
              <a:ext cx="6727825" cy="4892039"/>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en-US" altLang="zh-CN" sz="1400" b="1" kern="1200" cap="none" spc="0" normalizeH="0" baseline="0" noProof="1">
                  <a:solidFill>
                    <a:srgbClr val="000000"/>
                  </a:solidFill>
                  <a:latin typeface="+mn-ea"/>
                  <a:ea typeface="+mn-ea"/>
                  <a:cs typeface="Arial" panose="020B0604020202020204" pitchFamily="34" charset="0"/>
                </a:rPr>
                <a:t>Private VLAN</a:t>
              </a:r>
              <a:r>
                <a:rPr kumimoji="0" lang="zh-CN" altLang="en-US" sz="1400" b="1" kern="1200" cap="none" spc="0" normalizeH="0" baseline="0" noProof="1">
                  <a:solidFill>
                    <a:srgbClr val="000000"/>
                  </a:solidFill>
                  <a:latin typeface="+mn-ea"/>
                  <a:ea typeface="+mn-ea"/>
                  <a:cs typeface="Arial" panose="020B0604020202020204" pitchFamily="34" charset="0"/>
                </a:rPr>
                <a:t>总结</a:t>
              </a:r>
              <a:endParaRPr kumimoji="0" lang="en-US" altLang="zh-CN" sz="14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sz="14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① 如果</a:t>
              </a:r>
              <a:r>
                <a:rPr kumimoji="0" lang="en-US" altLang="zh-CN" sz="1100" kern="1200" cap="none" spc="0" normalizeH="0" baseline="0" noProof="1">
                  <a:solidFill>
                    <a:srgbClr val="000000"/>
                  </a:solidFill>
                  <a:latin typeface="+mn-ea"/>
                  <a:ea typeface="+mn-ea"/>
                  <a:cs typeface="Arial" panose="020B0604020202020204" pitchFamily="34" charset="0"/>
                </a:rPr>
                <a:t>SWITCH 1</a:t>
              </a:r>
              <a:r>
                <a:rPr kumimoji="0" lang="zh-CN" altLang="en-US" sz="1100" kern="1200" cap="none" spc="0" normalizeH="0" baseline="0" noProof="1">
                  <a:solidFill>
                    <a:srgbClr val="000000"/>
                  </a:solidFill>
                  <a:latin typeface="+mn-ea"/>
                  <a:ea typeface="+mn-ea"/>
                  <a:cs typeface="Arial" panose="020B0604020202020204" pitchFamily="34" charset="0"/>
                </a:rPr>
                <a:t>和</a:t>
              </a:r>
              <a:r>
                <a:rPr kumimoji="0" lang="en-US" altLang="zh-CN" sz="1100" kern="1200" cap="none" spc="0" normalizeH="0" baseline="0" noProof="1">
                  <a:solidFill>
                    <a:srgbClr val="000000"/>
                  </a:solidFill>
                  <a:latin typeface="+mn-ea"/>
                  <a:ea typeface="+mn-ea"/>
                  <a:cs typeface="Arial" panose="020B0604020202020204" pitchFamily="34" charset="0"/>
                </a:rPr>
                <a:t>SWITCH 2</a:t>
              </a:r>
              <a:r>
                <a:rPr kumimoji="0" lang="zh-CN" altLang="en-US" sz="1100" kern="1200" cap="none" spc="0" normalizeH="0" baseline="0" noProof="1">
                  <a:solidFill>
                    <a:srgbClr val="000000"/>
                  </a:solidFill>
                  <a:latin typeface="+mn-ea"/>
                  <a:ea typeface="+mn-ea"/>
                  <a:cs typeface="Arial" panose="020B0604020202020204" pitchFamily="34" charset="0"/>
                </a:rPr>
                <a:t>合并成一台</a:t>
              </a:r>
              <a:r>
                <a:rPr kumimoji="0" lang="en-US" altLang="zh-CN" sz="1100" kern="1200" cap="none" spc="0" normalizeH="0" baseline="0" noProof="1">
                  <a:solidFill>
                    <a:srgbClr val="000000"/>
                  </a:solidFill>
                  <a:latin typeface="+mn-ea"/>
                  <a:ea typeface="+mn-ea"/>
                  <a:cs typeface="Arial" panose="020B0604020202020204" pitchFamily="34" charset="0"/>
                </a:rPr>
                <a:t>SWITCH</a:t>
              </a:r>
              <a:r>
                <a:rPr kumimoji="0" lang="zh-CN" altLang="en-US" sz="1100" kern="1200" cap="none" spc="0" normalizeH="0" baseline="0" noProof="1">
                  <a:solidFill>
                    <a:srgbClr val="000000"/>
                  </a:solidFill>
                  <a:latin typeface="+mn-ea"/>
                  <a:ea typeface="+mn-ea"/>
                  <a:cs typeface="Arial" panose="020B0604020202020204" pitchFamily="34" charset="0"/>
                </a:rPr>
                <a:t>可以吗？</a:t>
              </a: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答案是可以的。这样也可以节省一台交换机，但是实际应用中都是按照本</a:t>
              </a:r>
              <a:r>
                <a:rPr kumimoji="0" lang="en-US" altLang="zh-CN" sz="1100" kern="1200" cap="none" spc="0" normalizeH="0" baseline="0" noProof="1">
                  <a:solidFill>
                    <a:srgbClr val="000000"/>
                  </a:solidFill>
                  <a:latin typeface="+mn-ea"/>
                  <a:ea typeface="+mn-ea"/>
                  <a:cs typeface="Arial" panose="020B0604020202020204" pitchFamily="34" charset="0"/>
                </a:rPr>
                <a:t>PPT</a:t>
              </a:r>
              <a:r>
                <a:rPr kumimoji="0" lang="zh-CN" altLang="en-US" sz="1100" kern="1200" cap="none" spc="0" normalizeH="0" baseline="0" noProof="1">
                  <a:solidFill>
                    <a:srgbClr val="000000"/>
                  </a:solidFill>
                  <a:latin typeface="+mn-ea"/>
                  <a:ea typeface="+mn-ea"/>
                  <a:cs typeface="Arial" panose="020B0604020202020204" pitchFamily="34" charset="0"/>
                </a:rPr>
                <a:t>说明的那个组网。因为只在接入设备开启</a:t>
              </a:r>
              <a:r>
                <a:rPr kumimoji="0" lang="en-US" altLang="zh-CN" sz="1100" kern="1200" cap="none" spc="0" normalizeH="0" baseline="0" noProof="1">
                  <a:solidFill>
                    <a:srgbClr val="000000"/>
                  </a:solidFill>
                  <a:latin typeface="+mn-ea"/>
                  <a:ea typeface="+mn-ea"/>
                  <a:cs typeface="Arial" panose="020B0604020202020204" pitchFamily="34" charset="0"/>
                </a:rPr>
                <a:t>Private VLAN</a:t>
              </a:r>
              <a:r>
                <a:rPr kumimoji="0" lang="zh-CN" altLang="en-US" sz="1100" kern="1200" cap="none" spc="0" normalizeH="0" baseline="0" noProof="1">
                  <a:solidFill>
                    <a:srgbClr val="000000"/>
                  </a:solidFill>
                  <a:latin typeface="+mn-ea"/>
                  <a:ea typeface="+mn-ea"/>
                  <a:cs typeface="Arial" panose="020B0604020202020204" pitchFamily="34" charset="0"/>
                </a:rPr>
                <a:t>，网关都不配置在接入设备上。</a:t>
              </a: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② 对于有的设备，</a:t>
              </a:r>
              <a:r>
                <a:rPr kumimoji="0" lang="en-US" altLang="zh-CN" sz="1100" kern="1200" cap="none" spc="0" normalizeH="0" baseline="0" noProof="1">
                  <a:solidFill>
                    <a:srgbClr val="000000"/>
                  </a:solidFill>
                  <a:latin typeface="+mn-ea"/>
                  <a:ea typeface="+mn-ea"/>
                  <a:cs typeface="Arial" panose="020B0604020202020204" pitchFamily="34" charset="0"/>
                </a:rPr>
                <a:t>Secondary VLAN </a:t>
              </a:r>
              <a:r>
                <a:rPr kumimoji="0" lang="zh-CN" altLang="en-US" sz="1100" kern="1200" cap="none" spc="0" normalizeH="0" baseline="0" noProof="1">
                  <a:solidFill>
                    <a:srgbClr val="000000"/>
                  </a:solidFill>
                  <a:latin typeface="+mn-ea"/>
                  <a:ea typeface="+mn-ea"/>
                  <a:cs typeface="Arial" panose="020B0604020202020204" pitchFamily="34" charset="0"/>
                </a:rPr>
                <a:t>又进行细分，分为</a:t>
              </a:r>
              <a:r>
                <a:rPr kumimoji="0" lang="en-US" altLang="zh-CN" sz="1100" kern="1200" cap="none" spc="0" normalizeH="0" baseline="0" noProof="1">
                  <a:solidFill>
                    <a:srgbClr val="000000"/>
                  </a:solidFill>
                  <a:latin typeface="+mn-ea"/>
                  <a:ea typeface="+mn-ea"/>
                  <a:cs typeface="Arial" panose="020B0604020202020204" pitchFamily="34" charset="0"/>
                </a:rPr>
                <a:t>community VLAN</a:t>
              </a:r>
              <a:r>
                <a:rPr kumimoji="0" lang="zh-CN" altLang="en-US" sz="1100" kern="1200" cap="none" spc="0" normalizeH="0" baseline="0" noProof="1">
                  <a:solidFill>
                    <a:srgbClr val="000000"/>
                  </a:solidFill>
                  <a:latin typeface="+mn-ea"/>
                  <a:ea typeface="+mn-ea"/>
                  <a:cs typeface="Arial" panose="020B0604020202020204" pitchFamily="34" charset="0"/>
                </a:rPr>
                <a:t>（群体</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）和</a:t>
              </a:r>
              <a:r>
                <a:rPr kumimoji="0" lang="en-US" altLang="zh-CN" sz="1100" kern="1200" cap="none" spc="0" normalizeH="0" baseline="0" noProof="1">
                  <a:solidFill>
                    <a:srgbClr val="000000"/>
                  </a:solidFill>
                  <a:latin typeface="+mn-ea"/>
                  <a:ea typeface="+mn-ea"/>
                  <a:cs typeface="Arial" panose="020B0604020202020204" pitchFamily="34" charset="0"/>
                </a:rPr>
                <a:t>isolated VLAN</a:t>
              </a:r>
              <a:r>
                <a:rPr kumimoji="0" lang="zh-CN" altLang="en-US" sz="1100" kern="1200" cap="none" spc="0" normalizeH="0" baseline="0" noProof="1">
                  <a:solidFill>
                    <a:srgbClr val="000000"/>
                  </a:solidFill>
                  <a:latin typeface="+mn-ea"/>
                  <a:ea typeface="+mn-ea"/>
                  <a:cs typeface="Arial" panose="020B0604020202020204" pitchFamily="34" charset="0"/>
                </a:rPr>
                <a:t>（隔离</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a:t>
              </a:r>
              <a:r>
                <a:rPr kumimoji="0" lang="en-US" altLang="zh-CN" sz="1100" kern="1200" cap="none" spc="0" normalizeH="0" baseline="0" noProof="1">
                  <a:solidFill>
                    <a:srgbClr val="000000"/>
                  </a:solidFill>
                  <a:latin typeface="+mn-ea"/>
                  <a:ea typeface="+mn-ea"/>
                  <a:cs typeface="Arial" panose="020B0604020202020204" pitchFamily="34" charset="0"/>
                </a:rPr>
                <a:t>。community VLAN</a:t>
              </a:r>
              <a:r>
                <a:rPr kumimoji="0" lang="zh-CN" altLang="en-US" sz="1100" kern="1200" cap="none" spc="0" normalizeH="0" baseline="0" noProof="1">
                  <a:solidFill>
                    <a:srgbClr val="000000"/>
                  </a:solidFill>
                  <a:latin typeface="+mn-ea"/>
                  <a:ea typeface="+mn-ea"/>
                  <a:cs typeface="Arial" panose="020B0604020202020204" pitchFamily="34" charset="0"/>
                </a:rPr>
                <a:t>，就是前面组网中所描述的各个</a:t>
              </a:r>
              <a:r>
                <a:rPr kumimoji="0" lang="en-US" altLang="zh-CN" sz="1100" kern="1200" cap="none" spc="0" normalizeH="0" baseline="0" noProof="1">
                  <a:solidFill>
                    <a:srgbClr val="000000"/>
                  </a:solidFill>
                  <a:latin typeface="+mn-ea"/>
                  <a:ea typeface="+mn-ea"/>
                  <a:cs typeface="Arial" panose="020B0604020202020204" pitchFamily="34" charset="0"/>
                </a:rPr>
                <a:t>Secondary VLAN</a:t>
              </a:r>
              <a:r>
                <a:rPr kumimoji="0" lang="zh-CN" altLang="en-US" sz="1100" kern="1200" cap="none" spc="0" normalizeH="0" baseline="0" noProof="1">
                  <a:solidFill>
                    <a:srgbClr val="000000"/>
                  </a:solidFill>
                  <a:latin typeface="+mn-ea"/>
                  <a:ea typeface="+mn-ea"/>
                  <a:cs typeface="Arial" panose="020B0604020202020204" pitchFamily="34" charset="0"/>
                </a:rPr>
                <a:t>。</a:t>
              </a:r>
              <a:r>
                <a:rPr kumimoji="0" lang="en-US" altLang="zh-CN" sz="1100" kern="1200" cap="none" spc="0" normalizeH="0" baseline="0" noProof="1">
                  <a:solidFill>
                    <a:srgbClr val="000000"/>
                  </a:solidFill>
                  <a:latin typeface="+mn-ea"/>
                  <a:ea typeface="+mn-ea"/>
                  <a:cs typeface="Arial" panose="020B0604020202020204" pitchFamily="34" charset="0"/>
                </a:rPr>
                <a:t>Community VLAN</a:t>
              </a:r>
              <a:r>
                <a:rPr kumimoji="0" lang="zh-CN" altLang="en-US" sz="1100" kern="1200" cap="none" spc="0" normalizeH="0" baseline="0" noProof="1">
                  <a:solidFill>
                    <a:srgbClr val="000000"/>
                  </a:solidFill>
                  <a:latin typeface="+mn-ea"/>
                  <a:ea typeface="+mn-ea"/>
                  <a:cs typeface="Arial" panose="020B0604020202020204" pitchFamily="34" charset="0"/>
                </a:rPr>
                <a:t>内两两可以相互通信。</a:t>
              </a:r>
              <a:r>
                <a:rPr kumimoji="0" lang="zh-CN" altLang="en-US" sz="1100" kern="1200" cap="none" spc="0" normalizeH="0" baseline="0" noProof="1">
                  <a:solidFill>
                    <a:srgbClr val="000000"/>
                  </a:solidFill>
                  <a:latin typeface="+mn-ea"/>
                  <a:ea typeface="+mn-ea"/>
                  <a:cs typeface="Arial" panose="020B0604020202020204" pitchFamily="34" charset="0"/>
                </a:rPr>
                <a:t>设备通过内部端口隔离的技术进行同一个</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内部两两隔离。内部两两被隔离的</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就是</a:t>
              </a:r>
              <a:r>
                <a:rPr kumimoji="0" lang="en-US" altLang="zh-CN" sz="1100" kern="1200" cap="none" spc="0" normalizeH="0" baseline="0" noProof="1">
                  <a:solidFill>
                    <a:srgbClr val="000000"/>
                  </a:solidFill>
                  <a:latin typeface="+mn-ea"/>
                  <a:ea typeface="+mn-ea"/>
                  <a:cs typeface="Arial" panose="020B0604020202020204" pitchFamily="34" charset="0"/>
                </a:rPr>
                <a:t>isolated VLAN</a:t>
              </a:r>
              <a:r>
                <a:rPr kumimoji="0" lang="zh-CN" altLang="en-US" sz="1100" kern="1200" cap="none" spc="0" normalizeH="0" baseline="0" noProof="1">
                  <a:solidFill>
                    <a:srgbClr val="000000"/>
                  </a:solidFill>
                  <a:latin typeface="+mn-ea"/>
                  <a:ea typeface="+mn-ea"/>
                  <a:cs typeface="Arial" panose="020B0604020202020204" pitchFamily="34" charset="0"/>
                </a:rPr>
                <a:t>。注意：一个</a:t>
              </a:r>
              <a:r>
                <a:rPr kumimoji="0" lang="en-US" altLang="zh-CN" sz="1100" kern="1200" cap="none" spc="0" normalizeH="0" baseline="0" noProof="1">
                  <a:solidFill>
                    <a:srgbClr val="000000"/>
                  </a:solidFill>
                  <a:latin typeface="+mn-ea"/>
                  <a:ea typeface="+mn-ea"/>
                  <a:cs typeface="Arial" panose="020B0604020202020204" pitchFamily="34" charset="0"/>
                </a:rPr>
                <a:t>Private VLAN</a:t>
              </a:r>
              <a:r>
                <a:rPr kumimoji="0" lang="zh-CN" altLang="en-US" sz="1100" kern="1200" cap="none" spc="0" normalizeH="0" baseline="0" noProof="1">
                  <a:solidFill>
                    <a:srgbClr val="000000"/>
                  </a:solidFill>
                  <a:latin typeface="+mn-ea"/>
                  <a:ea typeface="+mn-ea"/>
                  <a:cs typeface="Arial" panose="020B0604020202020204" pitchFamily="34" charset="0"/>
                </a:rPr>
                <a:t>域中只能有一个</a:t>
              </a:r>
              <a:r>
                <a:rPr kumimoji="0" lang="en-US" altLang="zh-CN" sz="1100" kern="1200" cap="none" spc="0" normalizeH="0" baseline="0" noProof="1">
                  <a:solidFill>
                    <a:srgbClr val="000000"/>
                  </a:solidFill>
                  <a:latin typeface="+mn-ea"/>
                  <a:ea typeface="+mn-ea"/>
                  <a:cs typeface="Arial" panose="020B0604020202020204" pitchFamily="34" charset="0"/>
                </a:rPr>
                <a:t>isolated VLAN</a:t>
              </a:r>
              <a:r>
                <a:rPr kumimoji="0" lang="zh-CN" altLang="en-US" sz="1100" kern="1200" cap="none" spc="0" normalizeH="0" baseline="0" noProof="1">
                  <a:solidFill>
                    <a:srgbClr val="000000"/>
                  </a:solidFill>
                  <a:latin typeface="+mn-ea"/>
                  <a:ea typeface="+mn-ea"/>
                  <a:cs typeface="Arial" panose="020B0604020202020204" pitchFamily="34" charset="0"/>
                </a:rPr>
                <a:t>。端口隔离技术必须是成对的。芯片内部判断到输入端口和输出端口都是保护端口，就会在出口丢弃报文（不论是二层转发还是三层转发），如果只配置端口</a:t>
              </a:r>
              <a:r>
                <a:rPr kumimoji="0" lang="en-US" altLang="zh-CN" sz="1100" kern="1200" cap="none" spc="0" normalizeH="0" baseline="0" noProof="1">
                  <a:solidFill>
                    <a:srgbClr val="000000"/>
                  </a:solidFill>
                  <a:latin typeface="+mn-ea"/>
                  <a:ea typeface="+mn-ea"/>
                  <a:cs typeface="Arial" panose="020B0604020202020204" pitchFamily="34" charset="0"/>
                </a:rPr>
                <a:t>1</a:t>
              </a:r>
              <a:r>
                <a:rPr kumimoji="0" lang="zh-CN" altLang="en-US" sz="1100" kern="1200" cap="none" spc="0" normalizeH="0" baseline="0" noProof="1">
                  <a:solidFill>
                    <a:srgbClr val="000000"/>
                  </a:solidFill>
                  <a:latin typeface="+mn-ea"/>
                  <a:ea typeface="+mn-ea"/>
                  <a:cs typeface="Arial" panose="020B0604020202020204" pitchFamily="34" charset="0"/>
                </a:rPr>
                <a:t>为保护端口，那实际上等同于没有配置。</a:t>
              </a:r>
              <a:endParaRPr kumimoji="0" lang="zh-CN" altLang="en-US"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③ 如果你看了</a:t>
              </a:r>
              <a:r>
                <a:rPr kumimoji="0" lang="zh-CN" altLang="en-US" sz="1100" kern="1200" cap="none" spc="0" normalizeH="0" baseline="0" noProof="1">
                  <a:solidFill>
                    <a:srgbClr val="000000"/>
                  </a:solidFill>
                  <a:latin typeface="+mn-ea"/>
                  <a:ea typeface="+mn-ea"/>
                  <a:cs typeface="Arial" panose="020B0604020202020204" pitchFamily="34" charset="0"/>
                </a:rPr>
                <a:t>交换机配置，你会发现有些术语我们没有谈到：</a:t>
              </a: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混杂端口（</a:t>
              </a:r>
              <a:r>
                <a:rPr kumimoji="0" lang="en-US" sz="1100" kern="1200" cap="none" spc="0" normalizeH="0" baseline="0" noProof="1">
                  <a:solidFill>
                    <a:srgbClr val="000000"/>
                  </a:solidFill>
                  <a:latin typeface="+mn-ea"/>
                  <a:ea typeface="+mn-ea"/>
                  <a:cs typeface="Arial" panose="020B0604020202020204" pitchFamily="34" charset="0"/>
                </a:rPr>
                <a:t>Promiscuous Port），</a:t>
              </a:r>
              <a:r>
                <a:rPr kumimoji="0" lang="zh-CN" altLang="en-US" sz="1100" kern="1200" cap="none" spc="0" normalizeH="0" baseline="0" noProof="1">
                  <a:solidFill>
                    <a:srgbClr val="000000"/>
                  </a:solidFill>
                  <a:latin typeface="+mn-ea"/>
                  <a:ea typeface="+mn-ea"/>
                  <a:cs typeface="Arial" panose="020B0604020202020204" pitchFamily="34" charset="0"/>
                </a:rPr>
                <a:t>属于主</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中的端口，可以与任意端口通讯（就是前面组网中的端口</a:t>
              </a:r>
              <a:r>
                <a:rPr kumimoji="0" lang="en-US" altLang="zh-CN" sz="1100" kern="1200" cap="none" spc="0" normalizeH="0" baseline="0" noProof="1">
                  <a:solidFill>
                    <a:srgbClr val="000000"/>
                  </a:solidFill>
                  <a:latin typeface="+mn-ea"/>
                  <a:ea typeface="+mn-ea"/>
                  <a:cs typeface="Arial" panose="020B0604020202020204" pitchFamily="34" charset="0"/>
                </a:rPr>
                <a:t>A</a:t>
              </a:r>
              <a:r>
                <a:rPr kumimoji="0" lang="zh-CN" altLang="en-US" sz="1100" kern="1200" cap="none" spc="0" normalizeH="0" baseline="0" noProof="1">
                  <a:solidFill>
                    <a:srgbClr val="000000"/>
                  </a:solidFill>
                  <a:latin typeface="+mn-ea"/>
                  <a:ea typeface="+mn-ea"/>
                  <a:cs typeface="Arial" panose="020B0604020202020204" pitchFamily="34" charset="0"/>
                </a:rPr>
                <a:t>），</a:t>
              </a:r>
              <a:endParaRPr kumimoji="0" lang="zh-CN" altLang="en-US"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包括同一个私有</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域中辅助</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的隔离端口和群体端口。</a:t>
              </a:r>
              <a:endParaRPr kumimoji="0" lang="zh-CN" altLang="en-US"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隔离端口</a:t>
              </a:r>
              <a:r>
                <a:rPr kumimoji="0" lang="en-US" altLang="zh-CN" sz="1100" kern="1200" cap="none" spc="0" normalizeH="0" baseline="0" noProof="1">
                  <a:solidFill>
                    <a:srgbClr val="000000"/>
                  </a:solidFill>
                  <a:latin typeface="+mn-ea"/>
                  <a:ea typeface="+mn-ea"/>
                  <a:cs typeface="Arial" panose="020B0604020202020204" pitchFamily="34" charset="0"/>
                </a:rPr>
                <a:t>(</a:t>
              </a:r>
              <a:r>
                <a:rPr kumimoji="0" lang="en-US" sz="1100" kern="1200" cap="none" spc="0" normalizeH="0" baseline="0" noProof="1">
                  <a:solidFill>
                    <a:srgbClr val="000000"/>
                  </a:solidFill>
                  <a:latin typeface="+mn-ea"/>
                  <a:ea typeface="+mn-ea"/>
                  <a:cs typeface="Arial" panose="020B0604020202020204" pitchFamily="34" charset="0"/>
                </a:rPr>
                <a:t>Isolated Port)，</a:t>
              </a:r>
              <a:r>
                <a:rPr kumimoji="0" lang="zh-CN" altLang="en-US" sz="1100" kern="1200" cap="none" spc="0" normalizeH="0" baseline="0" noProof="1">
                  <a:solidFill>
                    <a:srgbClr val="000000"/>
                  </a:solidFill>
                  <a:latin typeface="+mn-ea"/>
                  <a:ea typeface="+mn-ea"/>
                  <a:cs typeface="Arial" panose="020B0604020202020204" pitchFamily="34" charset="0"/>
                </a:rPr>
                <a:t>隔离</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中的端口，只能与混杂口通讯。</a:t>
              </a:r>
              <a:endParaRPr kumimoji="0" lang="zh-CN" altLang="en-US"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群体端口</a:t>
              </a:r>
              <a:r>
                <a:rPr kumimoji="0" lang="en-US" altLang="zh-CN" sz="1100" kern="1200" cap="none" spc="0" normalizeH="0" baseline="0" noProof="1">
                  <a:solidFill>
                    <a:srgbClr val="000000"/>
                  </a:solidFill>
                  <a:latin typeface="+mn-ea"/>
                  <a:ea typeface="+mn-ea"/>
                  <a:cs typeface="Arial" panose="020B0604020202020204" pitchFamily="34" charset="0"/>
                </a:rPr>
                <a:t>(</a:t>
              </a:r>
              <a:r>
                <a:rPr kumimoji="0" lang="en-US" sz="1100" kern="1200" cap="none" spc="0" normalizeH="0" baseline="0" noProof="1">
                  <a:solidFill>
                    <a:srgbClr val="000000"/>
                  </a:solidFill>
                  <a:latin typeface="+mn-ea"/>
                  <a:ea typeface="+mn-ea"/>
                  <a:cs typeface="Arial" panose="020B0604020202020204" pitchFamily="34" charset="0"/>
                </a:rPr>
                <a:t>Community port)，</a:t>
              </a:r>
              <a:r>
                <a:rPr kumimoji="0" lang="zh-CN" altLang="en-US" sz="1100" kern="1200" cap="none" spc="0" normalizeH="0" baseline="0" noProof="1">
                  <a:solidFill>
                    <a:srgbClr val="000000"/>
                  </a:solidFill>
                  <a:latin typeface="+mn-ea"/>
                  <a:ea typeface="+mn-ea"/>
                  <a:cs typeface="Arial" panose="020B0604020202020204" pitchFamily="34" charset="0"/>
                </a:rPr>
                <a:t>属于群体</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中的端口，同一个群体</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的群体端口可以互相通讯，也可以与混杂端口通讯。不能与其它群体</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中的群体端口及隔离</a:t>
              </a:r>
              <a:r>
                <a:rPr kumimoji="0" lang="en-US" sz="1100" kern="1200" cap="none" spc="0" normalizeH="0" baseline="0" noProof="1">
                  <a:solidFill>
                    <a:srgbClr val="000000"/>
                  </a:solidFill>
                  <a:latin typeface="+mn-ea"/>
                  <a:ea typeface="+mn-ea"/>
                  <a:cs typeface="Arial" panose="020B0604020202020204" pitchFamily="34" charset="0"/>
                </a:rPr>
                <a:t>VLAN </a:t>
              </a:r>
              <a:r>
                <a:rPr kumimoji="0" lang="zh-CN" altLang="en-US" sz="1100" kern="1200" cap="none" spc="0" normalizeH="0" baseline="0" noProof="1">
                  <a:solidFill>
                    <a:srgbClr val="000000"/>
                  </a:solidFill>
                  <a:latin typeface="+mn-ea"/>
                  <a:ea typeface="+mn-ea"/>
                  <a:cs typeface="Arial" panose="020B0604020202020204" pitchFamily="34" charset="0"/>
                </a:rPr>
                <a:t>中的隔离端口通讯。</a:t>
              </a: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（注意：上面说的群体端口不能与其他群体</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中的群体端口及隔离</a:t>
              </a:r>
              <a:r>
                <a:rPr kumimoji="0" lang="en-US" altLang="zh-CN" sz="1100" kern="1200" cap="none" spc="0" normalizeH="0" baseline="0" noProof="1">
                  <a:solidFill>
                    <a:srgbClr val="000000"/>
                  </a:solidFill>
                  <a:latin typeface="+mn-ea"/>
                  <a:ea typeface="+mn-ea"/>
                  <a:cs typeface="Arial" panose="020B0604020202020204" pitchFamily="34" charset="0"/>
                </a:rPr>
                <a:t>VLAN</a:t>
              </a:r>
              <a:r>
                <a:rPr kumimoji="0" lang="zh-CN" altLang="en-US" sz="1100" kern="1200" cap="none" spc="0" normalizeH="0" baseline="0" noProof="1">
                  <a:solidFill>
                    <a:srgbClr val="000000"/>
                  </a:solidFill>
                  <a:latin typeface="+mn-ea"/>
                  <a:ea typeface="+mn-ea"/>
                  <a:cs typeface="Arial" panose="020B0604020202020204" pitchFamily="34" charset="0"/>
                </a:rPr>
                <a:t>中的隔离端口通讯指的是二层转发不行。即大部分说的都是二层不通通信，讲的不是特别明确。容易让人混淆。就像前面描述的一样，通过</a:t>
              </a:r>
              <a:r>
                <a:rPr kumimoji="0" lang="en-US" altLang="zh-CN" sz="1100" kern="1200" cap="none" spc="0" normalizeH="0" baseline="0" noProof="1">
                  <a:solidFill>
                    <a:srgbClr val="000000"/>
                  </a:solidFill>
                  <a:latin typeface="+mn-ea"/>
                  <a:ea typeface="+mn-ea"/>
                  <a:cs typeface="Arial" panose="020B0604020202020204" pitchFamily="34" charset="0"/>
                </a:rPr>
                <a:t>ARP</a:t>
              </a:r>
              <a:r>
                <a:rPr kumimoji="0" lang="zh-CN" altLang="en-US" sz="1100" kern="1200" cap="none" spc="0" normalizeH="0" baseline="0" noProof="1">
                  <a:solidFill>
                    <a:srgbClr val="000000"/>
                  </a:solidFill>
                  <a:latin typeface="+mn-ea"/>
                  <a:ea typeface="+mn-ea"/>
                  <a:cs typeface="Arial" panose="020B0604020202020204" pitchFamily="34" charset="0"/>
                </a:rPr>
                <a:t>代理，三层是可以通信的。）</a:t>
              </a: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altLang="zh-CN" sz="11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100" kern="1200" cap="none" spc="0" normalizeH="0" baseline="0" noProof="1">
                  <a:solidFill>
                    <a:srgbClr val="000000"/>
                  </a:solidFill>
                  <a:latin typeface="+mn-ea"/>
                  <a:ea typeface="+mn-ea"/>
                  <a:cs typeface="Arial" panose="020B0604020202020204" pitchFamily="34" charset="0"/>
                </a:rPr>
                <a:t>④ </a:t>
              </a:r>
              <a:r>
                <a:rPr kumimoji="0" lang="en-US" altLang="zh-CN" sz="1100" kern="1200" cap="none" spc="0" normalizeH="0" baseline="0" noProof="1">
                  <a:solidFill>
                    <a:srgbClr val="000000"/>
                  </a:solidFill>
                  <a:latin typeface="+mn-ea"/>
                  <a:ea typeface="+mn-ea"/>
                  <a:cs typeface="Arial" panose="020B0604020202020204" pitchFamily="34" charset="0"/>
                </a:rPr>
                <a:t>Promiscuous Port</a:t>
              </a:r>
              <a:r>
                <a:rPr kumimoji="0" lang="zh-CN" altLang="en-US" sz="1100" kern="1200" cap="none" spc="0" normalizeH="0" baseline="0" noProof="1">
                  <a:solidFill>
                    <a:srgbClr val="000000"/>
                  </a:solidFill>
                  <a:latin typeface="+mn-ea"/>
                  <a:ea typeface="+mn-ea"/>
                  <a:cs typeface="Arial" panose="020B0604020202020204" pitchFamily="34" charset="0"/>
                </a:rPr>
                <a:t>必须是</a:t>
              </a:r>
              <a:r>
                <a:rPr kumimoji="0" lang="en-US" altLang="zh-CN" sz="1100" kern="1200" cap="none" spc="0" normalizeH="0" baseline="0" noProof="1">
                  <a:solidFill>
                    <a:srgbClr val="000000"/>
                  </a:solidFill>
                  <a:latin typeface="+mn-ea"/>
                  <a:ea typeface="+mn-ea"/>
                  <a:cs typeface="Arial" panose="020B0604020202020204" pitchFamily="34" charset="0"/>
                </a:rPr>
                <a:t>Hybrid</a:t>
              </a:r>
              <a:r>
                <a:rPr kumimoji="0" lang="zh-CN" altLang="en-US" sz="1100" kern="1200" cap="none" spc="0" normalizeH="0" baseline="0" noProof="1">
                  <a:solidFill>
                    <a:srgbClr val="000000"/>
                  </a:solidFill>
                  <a:latin typeface="+mn-ea"/>
                  <a:ea typeface="+mn-ea"/>
                  <a:cs typeface="Arial" panose="020B0604020202020204" pitchFamily="34" charset="0"/>
                </a:rPr>
                <a:t>口。仔细想下前面的转发过程，如果不是</a:t>
              </a:r>
              <a:r>
                <a:rPr kumimoji="0" lang="en-US" altLang="zh-CN" sz="1100" kern="1200" cap="none" spc="0" normalizeH="0" baseline="0" noProof="1">
                  <a:solidFill>
                    <a:srgbClr val="000000"/>
                  </a:solidFill>
                  <a:latin typeface="+mn-ea"/>
                  <a:ea typeface="+mn-ea"/>
                  <a:cs typeface="Arial" panose="020B0604020202020204" pitchFamily="34" charset="0"/>
                </a:rPr>
                <a:t>Hybrid</a:t>
              </a:r>
              <a:r>
                <a:rPr kumimoji="0" lang="zh-CN" altLang="en-US" sz="1100" kern="1200" cap="none" spc="0" normalizeH="0" baseline="0" noProof="1">
                  <a:solidFill>
                    <a:srgbClr val="000000"/>
                  </a:solidFill>
                  <a:latin typeface="+mn-ea"/>
                  <a:ea typeface="+mn-ea"/>
                  <a:cs typeface="Arial" panose="020B0604020202020204" pitchFamily="34" charset="0"/>
                </a:rPr>
                <a:t>口，能成功吗？</a:t>
              </a:r>
              <a:endParaRPr kumimoji="0" lang="en-US" altLang="zh-CN" sz="1100" kern="1200" cap="none" spc="0" normalizeH="0" baseline="0" noProof="1">
                <a:solidFill>
                  <a:srgbClr val="000000"/>
                </a:solidFill>
                <a:latin typeface="+mn-ea"/>
                <a:ea typeface="+mn-ea"/>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9458" name="组合 106"/>
          <p:cNvGrpSpPr/>
          <p:nvPr/>
        </p:nvGrpSpPr>
        <p:grpSpPr>
          <a:xfrm>
            <a:off x="158750" y="571500"/>
            <a:ext cx="8813800" cy="4029075"/>
            <a:chOff x="158750" y="571500"/>
            <a:chExt cx="8813801" cy="4029075"/>
          </a:xfrm>
        </p:grpSpPr>
        <p:sp>
          <p:nvSpPr>
            <p:cNvPr id="21" name="Rektangel med afrundet, diagonalt hjørne 23"/>
            <p:cNvSpPr/>
            <p:nvPr/>
          </p:nvSpPr>
          <p:spPr>
            <a:xfrm>
              <a:off x="1563679" y="3590922"/>
              <a:ext cx="2463824" cy="733426"/>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marL="0" marR="0" lvl="0" indent="0" algn="l" defTabSz="802005" rtl="0" eaLnBrk="1" fontAlgn="auto" latinLnBrk="0" hangingPunct="1">
                <a:lnSpc>
                  <a:spcPct val="100000"/>
                </a:lnSpc>
                <a:spcBef>
                  <a:spcPct val="20000"/>
                </a:spcBef>
                <a:spcAft>
                  <a:spcPts val="0"/>
                </a:spcAft>
                <a:buClrTx/>
                <a:buSzTx/>
                <a:buFontTx/>
                <a:buNone/>
                <a:defRPr/>
              </a:pPr>
              <a:r>
                <a:rPr kumimoji="0" lang="en-US" altLang="zh-CN" sz="18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      Super Vlan</a:t>
              </a:r>
              <a:endParaRPr kumimoji="0" lang="da-DK" sz="18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grpSp>
          <p:nvGrpSpPr>
            <p:cNvPr id="19462" name="Gruppe 1605"/>
            <p:cNvGrpSpPr/>
            <p:nvPr/>
          </p:nvGrpSpPr>
          <p:grpSpPr>
            <a:xfrm>
              <a:off x="846126" y="2944810"/>
              <a:ext cx="736603" cy="623888"/>
              <a:chOff x="-8546588" y="-7239741"/>
              <a:chExt cx="2506277" cy="2121302"/>
            </a:xfrm>
          </p:grpSpPr>
          <p:sp>
            <p:nvSpPr>
              <p:cNvPr id="19467" name="Freeform 1502"/>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19468" name="Freeform 1503"/>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19469" name="Freeform 1504"/>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19470" name="Freeform 1505"/>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19471" name="Freeform 1506"/>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19472" name="Freeform 1507"/>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19473" name="Freeform 1508"/>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19474" name="Freeform 1509"/>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19475" name="Freeform 1510"/>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19476" name="Freeform 1511"/>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19477" name="Freeform 1512"/>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19478" name="Freeform 1513"/>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19479" name="Freeform 1514"/>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19480" name="Freeform 1515"/>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19481" name="Freeform 1516"/>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19482" name="Freeform 1517"/>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19483" name="Freeform 1518"/>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19484" name="Freeform 1519"/>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19485" name="Freeform 1520"/>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19486" name="Freeform 1521"/>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19487" name="Freeform 1522"/>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19488" name="Freeform 1523"/>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19489" name="Freeform 1524"/>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19490" name="Freeform 1525"/>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19491" name="Freeform 1526"/>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19492" name="Freeform 1527"/>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19493" name="Freeform 1528"/>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19494" name="Freeform 1529"/>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19495" name="Freeform 1530"/>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19496" name="Freeform 1531"/>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19497" name="Freeform 1532"/>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19498" name="Freeform 1533"/>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19499" name="Freeform 1534"/>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19500" name="Freeform 1535"/>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19501" name="Freeform 1536"/>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19502" name="Freeform 1537"/>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19503" name="Freeform 1538"/>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19504" name="Freeform 1539"/>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19505" name="Freeform 1540"/>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19506" name="Freeform 1541"/>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19507" name="Freeform 1542"/>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19508" name="Freeform 1543"/>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19509" name="Freeform 1544"/>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19510" name="Freeform 1545"/>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19511" name="Freeform 1546"/>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19512" name="Freeform 1547"/>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19513" name="Freeform 1548"/>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19514" name="Freeform 1549"/>
              <p:cNvSpPr/>
              <p:nvPr/>
            </p:nvSpPr>
            <p:spPr>
              <a:xfrm>
                <a:off x="-6250970" y="-5366734"/>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0"/>
                  </a:cxn>
                  <a:cxn ang="0">
                    <a:pos x="2147483647" y="2147483647"/>
                  </a:cxn>
                  <a:cxn ang="0">
                    <a:pos x="2147483647" y="0"/>
                  </a:cxn>
                  <a:cxn ang="0">
                    <a:pos x="2147483647" y="0"/>
                  </a:cxn>
                </a:cxnLst>
                <a:rect l="txL" t="txT" r="txR" b="txB"/>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alpha val="100000"/>
                </a:srgbClr>
              </a:solidFill>
              <a:ln w="9525">
                <a:noFill/>
              </a:ln>
            </p:spPr>
            <p:txBody>
              <a:bodyPr/>
              <a:p>
                <a:endParaRPr lang="zh-CN" altLang="en-US"/>
              </a:p>
            </p:txBody>
          </p:sp>
          <p:sp>
            <p:nvSpPr>
              <p:cNvPr id="19515" name="Freeform 1550"/>
              <p:cNvSpPr/>
              <p:nvPr/>
            </p:nvSpPr>
            <p:spPr>
              <a:xfrm>
                <a:off x="-6391408" y="-5307360"/>
                <a:ext cx="124235" cy="21591"/>
              </a:xfrm>
              <a:custGeom>
                <a:avLst/>
                <a:gdLst>
                  <a:gd name="txL" fmla="*/ 0 w 33"/>
                  <a:gd name="txT" fmla="*/ 0 h 6"/>
                  <a:gd name="txR" fmla="*/ 33 w 33"/>
                  <a:gd name="txB" fmla="*/ 6 h 6"/>
                </a:gdLst>
                <a:ahLst/>
                <a:cxnLst>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alpha val="100000"/>
                </a:srgbClr>
              </a:solidFill>
              <a:ln w="9525">
                <a:noFill/>
              </a:ln>
            </p:spPr>
            <p:txBody>
              <a:bodyPr/>
              <a:p>
                <a:endParaRPr lang="zh-CN" altLang="en-US"/>
              </a:p>
            </p:txBody>
          </p:sp>
          <p:sp>
            <p:nvSpPr>
              <p:cNvPr id="19516" name="Freeform 1551"/>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19517" name="Freeform 1552"/>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19518" name="Freeform 1553"/>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19519" name="Freeform 1554"/>
              <p:cNvSpPr/>
              <p:nvPr/>
            </p:nvSpPr>
            <p:spPr>
              <a:xfrm>
                <a:off x="-6250970" y="-5204802"/>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2147483647"/>
                  </a:cxn>
                  <a:cxn ang="0">
                    <a:pos x="2147483647" y="2147483647"/>
                  </a:cxn>
                  <a:cxn ang="0">
                    <a:pos x="2147483647" y="2147483647"/>
                  </a:cxn>
                  <a:cxn ang="0">
                    <a:pos x="2147483647" y="2147483647"/>
                  </a:cxn>
                </a:cxnLst>
                <a:rect l="txL" t="txT" r="txR" b="txB"/>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alpha val="100000"/>
                </a:srgbClr>
              </a:solidFill>
              <a:ln w="9525">
                <a:noFill/>
              </a:ln>
            </p:spPr>
            <p:txBody>
              <a:bodyPr/>
              <a:p>
                <a:endParaRPr lang="zh-CN" altLang="en-US"/>
              </a:p>
            </p:txBody>
          </p:sp>
          <p:sp>
            <p:nvSpPr>
              <p:cNvPr id="19520" name="Freeform 1555"/>
              <p:cNvSpPr/>
              <p:nvPr/>
            </p:nvSpPr>
            <p:spPr>
              <a:xfrm>
                <a:off x="-6391408" y="-5204802"/>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alpha val="100000"/>
                </a:srgbClr>
              </a:solidFill>
              <a:ln w="9525">
                <a:noFill/>
              </a:ln>
            </p:spPr>
            <p:txBody>
              <a:bodyPr/>
              <a:p>
                <a:endParaRPr lang="zh-CN" altLang="en-US"/>
              </a:p>
            </p:txBody>
          </p:sp>
          <p:sp>
            <p:nvSpPr>
              <p:cNvPr id="19521" name="Freeform 1556"/>
              <p:cNvSpPr/>
              <p:nvPr/>
            </p:nvSpPr>
            <p:spPr>
              <a:xfrm>
                <a:off x="-6250970" y="-5140030"/>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alpha val="100000"/>
                </a:srgbClr>
              </a:solidFill>
              <a:ln w="9525">
                <a:noFill/>
              </a:ln>
            </p:spPr>
            <p:txBody>
              <a:bodyPr/>
              <a:p>
                <a:endParaRPr lang="zh-CN" altLang="en-US"/>
              </a:p>
            </p:txBody>
          </p:sp>
          <p:sp>
            <p:nvSpPr>
              <p:cNvPr id="19522" name="Freeform 1557"/>
              <p:cNvSpPr/>
              <p:nvPr/>
            </p:nvSpPr>
            <p:spPr>
              <a:xfrm>
                <a:off x="-6391408" y="-5161621"/>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2147483647"/>
                  </a:cxn>
                  <a:cxn ang="0">
                    <a:pos x="2147483647" y="2147483647"/>
                  </a:cxn>
                  <a:cxn ang="0">
                    <a:pos x="2147483647" y="0"/>
                  </a:cxn>
                  <a:cxn ang="0">
                    <a:pos x="2147483647" y="0"/>
                  </a:cxn>
                </a:cxnLst>
                <a:rect l="txL" t="txT" r="txR" b="txB"/>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alpha val="100000"/>
                </a:srgbClr>
              </a:solidFill>
              <a:ln w="9525">
                <a:noFill/>
              </a:ln>
            </p:spPr>
            <p:txBody>
              <a:bodyPr/>
              <a:p>
                <a:endParaRPr lang="zh-CN" altLang="en-US"/>
              </a:p>
            </p:txBody>
          </p:sp>
          <p:sp>
            <p:nvSpPr>
              <p:cNvPr id="19523" name="Freeform 1558"/>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19524" name="Freeform 1559"/>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19525" name="Freeform 1560"/>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19526" name="Freeform 1561"/>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19527" name="Freeform 1562"/>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19528" name="Freeform 1563"/>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19529" name="Freeform 1564"/>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19530" name="Freeform 1565"/>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19531" name="Freeform 1566"/>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19532" name="Freeform 1567"/>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19533" name="Freeform 1570"/>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19534" name="Freeform 1571"/>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19535" name="Freeform 1572"/>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19536" name="Freeform 1577"/>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19537" name="Freeform 1579"/>
              <p:cNvSpPr/>
              <p:nvPr/>
            </p:nvSpPr>
            <p:spPr>
              <a:xfrm>
                <a:off x="-8546588" y="-7239741"/>
                <a:ext cx="675180" cy="680111"/>
              </a:xfrm>
              <a:custGeom>
                <a:avLst/>
                <a:gdLst>
                  <a:gd name="txL" fmla="*/ 0 w 180"/>
                  <a:gd name="txT" fmla="*/ 0 h 181"/>
                  <a:gd name="txR" fmla="*/ 180 w 180"/>
                  <a:gd name="txB" fmla="*/ 181 h 181"/>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alpha val="100000"/>
                </a:srgbClr>
              </a:solidFill>
              <a:ln w="9525">
                <a:noFill/>
              </a:ln>
            </p:spPr>
            <p:txBody>
              <a:bodyPr/>
              <a:p>
                <a:endParaRPr lang="zh-CN" altLang="en-US"/>
              </a:p>
            </p:txBody>
          </p:sp>
        </p:grpSp>
        <p:sp>
          <p:nvSpPr>
            <p:cNvPr id="103" name="Rektangel med afrundet, diagonalt hjørne 23"/>
            <p:cNvSpPr/>
            <p:nvPr/>
          </p:nvSpPr>
          <p:spPr>
            <a:xfrm>
              <a:off x="4313579" y="2076450"/>
              <a:ext cx="4658972" cy="2524125"/>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一般的三层交换机中，通常是采用一个</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对应一个三层接口的方式来实现广播域之间的互通的，这在某些情况下导致了对</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IP</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地址的较大浪费。</a:t>
              </a:r>
              <a:endPar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5" name="Ellipse 45"/>
            <p:cNvSpPr/>
            <p:nvPr/>
          </p:nvSpPr>
          <p:spPr bwMode="auto">
            <a:xfrm>
              <a:off x="158750" y="571500"/>
              <a:ext cx="176213" cy="1317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0482" name="组合 40"/>
          <p:cNvGrpSpPr/>
          <p:nvPr/>
        </p:nvGrpSpPr>
        <p:grpSpPr>
          <a:xfrm>
            <a:off x="0" y="0"/>
            <a:ext cx="9144000" cy="5143500"/>
            <a:chOff x="0" y="0"/>
            <a:chExt cx="9144000" cy="5143500"/>
          </a:xfrm>
        </p:grpSpPr>
        <p:grpSp>
          <p:nvGrpSpPr>
            <p:cNvPr id="20520" name="Gruppe 392"/>
            <p:cNvGrpSpPr/>
            <p:nvPr/>
          </p:nvGrpSpPr>
          <p:grpSpPr>
            <a:xfrm>
              <a:off x="3075782" y="569924"/>
              <a:ext cx="3344068" cy="603666"/>
              <a:chOff x="3390900" y="1257296"/>
              <a:chExt cx="2577193" cy="726505"/>
            </a:xfrm>
          </p:grpSpPr>
          <p:sp>
            <p:nvSpPr>
              <p:cNvPr id="36" name="Rektangel 25"/>
              <p:cNvSpPr>
                <a:spLocks noChangeArrowheads="1"/>
              </p:cNvSpPr>
              <p:nvPr/>
            </p:nvSpPr>
            <p:spPr bwMode="auto">
              <a:xfrm>
                <a:off x="3391511" y="1257283"/>
                <a:ext cx="2572912" cy="7260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37" name="Rektangel 25"/>
              <p:cNvSpPr/>
              <p:nvPr/>
            </p:nvSpPr>
            <p:spPr bwMode="auto">
              <a:xfrm>
                <a:off x="3395182" y="1257283"/>
                <a:ext cx="2572911" cy="147111"/>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38" name="Rektangel 150"/>
            <p:cNvSpPr>
              <a:spLocks noChangeArrowheads="1"/>
            </p:cNvSpPr>
            <p:nvPr/>
          </p:nvSpPr>
          <p:spPr bwMode="auto">
            <a:xfrm>
              <a:off x="3522663" y="741363"/>
              <a:ext cx="2611437" cy="4000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地址如何被浪费</a:t>
              </a:r>
              <a:endParaRPr kumimoji="0" 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522"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 name="Rektangel 150"/>
            <p:cNvSpPr>
              <a:spLocks noChangeArrowheads="1"/>
            </p:cNvSpPr>
            <p:nvPr/>
          </p:nvSpPr>
          <p:spPr bwMode="auto">
            <a:xfrm>
              <a:off x="1009650" y="3173413"/>
              <a:ext cx="847725" cy="24606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Round Diagonal Corner Rectangle 4"/>
            <p:cNvSpPr/>
            <p:nvPr/>
          </p:nvSpPr>
          <p:spPr>
            <a:xfrm>
              <a:off x="556230" y="1571625"/>
              <a:ext cx="7101869" cy="1848189"/>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21" name="矩形 20"/>
            <p:cNvSpPr/>
            <p:nvPr/>
          </p:nvSpPr>
          <p:spPr>
            <a:xfrm>
              <a:off x="1371600" y="3201988"/>
              <a:ext cx="431800" cy="431800"/>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609600" y="1595438"/>
              <a:ext cx="1479550" cy="338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1</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24" name="Rektangel 150"/>
            <p:cNvSpPr>
              <a:spLocks noChangeArrowheads="1"/>
            </p:cNvSpPr>
            <p:nvPr/>
          </p:nvSpPr>
          <p:spPr bwMode="auto">
            <a:xfrm>
              <a:off x="1419225" y="3249613"/>
              <a:ext cx="438150" cy="338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 name="矩形 27"/>
            <p:cNvSpPr/>
            <p:nvPr/>
          </p:nvSpPr>
          <p:spPr>
            <a:xfrm>
              <a:off x="3905250" y="3211513"/>
              <a:ext cx="431800" cy="433387"/>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Rektangel 150"/>
            <p:cNvSpPr>
              <a:spLocks noChangeArrowheads="1"/>
            </p:cNvSpPr>
            <p:nvPr/>
          </p:nvSpPr>
          <p:spPr bwMode="auto">
            <a:xfrm>
              <a:off x="3952875" y="3251200"/>
              <a:ext cx="439738" cy="3381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 name="矩形 29"/>
            <p:cNvSpPr/>
            <p:nvPr/>
          </p:nvSpPr>
          <p:spPr>
            <a:xfrm>
              <a:off x="6372225" y="3209925"/>
              <a:ext cx="431800" cy="431800"/>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Rektangel 150"/>
            <p:cNvSpPr>
              <a:spLocks noChangeArrowheads="1"/>
            </p:cNvSpPr>
            <p:nvPr/>
          </p:nvSpPr>
          <p:spPr bwMode="auto">
            <a:xfrm>
              <a:off x="6419850" y="3248025"/>
              <a:ext cx="439738" cy="33972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2" name="云形 31"/>
            <p:cNvSpPr/>
            <p:nvPr/>
          </p:nvSpPr>
          <p:spPr>
            <a:xfrm>
              <a:off x="777875" y="422910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云形 32"/>
            <p:cNvSpPr/>
            <p:nvPr/>
          </p:nvSpPr>
          <p:spPr>
            <a:xfrm>
              <a:off x="3313113" y="421005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云形 33"/>
            <p:cNvSpPr/>
            <p:nvPr/>
          </p:nvSpPr>
          <p:spPr>
            <a:xfrm>
              <a:off x="5776913" y="419100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4"/>
            <p:cNvSpPr/>
            <p:nvPr/>
          </p:nvSpPr>
          <p:spPr>
            <a:xfrm>
              <a:off x="701675" y="1990725"/>
              <a:ext cx="1971675" cy="1020763"/>
            </a:xfrm>
            <a:prstGeom prst="ellipse">
              <a:avLst/>
            </a:prstGeom>
            <a:gradFill>
              <a:gsLst>
                <a:gs pos="100000">
                  <a:schemeClr val="accent6">
                    <a:lumMod val="60000"/>
                    <a:lumOff val="40000"/>
                    <a:alpha val="28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椭圆 38"/>
            <p:cNvSpPr/>
            <p:nvPr/>
          </p:nvSpPr>
          <p:spPr>
            <a:xfrm>
              <a:off x="3122613" y="1990725"/>
              <a:ext cx="1971675" cy="1020763"/>
            </a:xfrm>
            <a:prstGeom prst="ellipse">
              <a:avLst/>
            </a:prstGeom>
            <a:gradFill>
              <a:gsLst>
                <a:gs pos="100000">
                  <a:schemeClr val="accent5">
                    <a:lumMod val="60000"/>
                    <a:lumOff val="40000"/>
                    <a:alpha val="34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椭圆 39"/>
            <p:cNvSpPr/>
            <p:nvPr/>
          </p:nvSpPr>
          <p:spPr>
            <a:xfrm>
              <a:off x="5529263" y="1990725"/>
              <a:ext cx="1971675" cy="963613"/>
            </a:xfrm>
            <a:prstGeom prst="ellipse">
              <a:avLst/>
            </a:prstGeom>
            <a:gradFill>
              <a:gsLst>
                <a:gs pos="100000">
                  <a:srgbClr val="FFC000">
                    <a:alpha val="10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Rektangel 150"/>
            <p:cNvSpPr>
              <a:spLocks noChangeArrowheads="1"/>
            </p:cNvSpPr>
            <p:nvPr/>
          </p:nvSpPr>
          <p:spPr bwMode="auto">
            <a:xfrm>
              <a:off x="1011238" y="2182813"/>
              <a:ext cx="1587500" cy="6667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a:t>
              </a: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  1.1.1.0/28</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1.1.1.1/28</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3" name="Rektangel 150"/>
            <p:cNvSpPr>
              <a:spLocks noChangeArrowheads="1"/>
            </p:cNvSpPr>
            <p:nvPr/>
          </p:nvSpPr>
          <p:spPr bwMode="auto">
            <a:xfrm>
              <a:off x="3455988" y="2182813"/>
              <a:ext cx="1587500" cy="6667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a:t>
              </a: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  1.1.1.16/29</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1.1.1.17/29</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 name="Rektangel 150"/>
            <p:cNvSpPr>
              <a:spLocks noChangeArrowheads="1"/>
            </p:cNvSpPr>
            <p:nvPr/>
          </p:nvSpPr>
          <p:spPr bwMode="auto">
            <a:xfrm>
              <a:off x="5875338" y="2182813"/>
              <a:ext cx="1587500" cy="6667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a:t>
              </a: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  1.1.1.24/30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1.1.1.25/30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46" name="直接连接符 45"/>
            <p:cNvCxnSpPr>
              <a:stCxn id="21" idx="2"/>
              <a:endCxn id="32" idx="3"/>
            </p:cNvCxnSpPr>
            <p:nvPr/>
          </p:nvCxnSpPr>
          <p:spPr>
            <a:xfrm rot="16200000" flipH="1">
              <a:off x="1269207" y="3952082"/>
              <a:ext cx="646112" cy="9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28" idx="2"/>
              <a:endCxn id="33" idx="3"/>
            </p:cNvCxnSpPr>
            <p:nvPr/>
          </p:nvCxnSpPr>
          <p:spPr>
            <a:xfrm rot="16200000" flipH="1">
              <a:off x="3818732" y="3947319"/>
              <a:ext cx="615950" cy="11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p:cNvCxnSpPr>
              <a:stCxn id="30" idx="2"/>
              <a:endCxn id="34" idx="3"/>
            </p:cNvCxnSpPr>
            <p:nvPr/>
          </p:nvCxnSpPr>
          <p:spPr>
            <a:xfrm rot="16200000" flipH="1">
              <a:off x="6292057" y="3937794"/>
              <a:ext cx="600075" cy="7938"/>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ktangel 150"/>
            <p:cNvSpPr>
              <a:spLocks noChangeArrowheads="1"/>
            </p:cNvSpPr>
            <p:nvPr/>
          </p:nvSpPr>
          <p:spPr bwMode="auto">
            <a:xfrm>
              <a:off x="1009650" y="4449763"/>
              <a:ext cx="1266825"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 name="Rektangel 150"/>
            <p:cNvSpPr>
              <a:spLocks noChangeArrowheads="1"/>
            </p:cNvSpPr>
            <p:nvPr/>
          </p:nvSpPr>
          <p:spPr bwMode="auto">
            <a:xfrm>
              <a:off x="3516313" y="4430713"/>
              <a:ext cx="1435100"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1.1.1.18</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5980113" y="4430713"/>
              <a:ext cx="1435100"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1.1.1.26</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pSp>
      <p:graphicFrame>
        <p:nvGraphicFramePr>
          <p:cNvPr id="57" name="表格 56"/>
          <p:cNvGraphicFramePr>
            <a:graphicFrameLocks noGrp="1"/>
          </p:cNvGraphicFramePr>
          <p:nvPr/>
        </p:nvGraphicFramePr>
        <p:xfrm>
          <a:off x="377825" y="5257800"/>
          <a:ext cx="7908925" cy="1482725"/>
        </p:xfrm>
        <a:graphic>
          <a:graphicData uri="http://schemas.openxmlformats.org/drawingml/2006/table">
            <a:tbl>
              <a:tblPr firstRow="1" bandRow="1">
                <a:tableStyleId>{5C22544A-7EE6-4342-B048-85BDC9FD1C3A}</a:tableStyleId>
              </a:tblPr>
              <a:tblGrid>
                <a:gridCol w="1248896"/>
                <a:gridCol w="1556262"/>
                <a:gridCol w="1275942"/>
                <a:gridCol w="1275942"/>
                <a:gridCol w="1275942"/>
                <a:gridCol w="1275942"/>
              </a:tblGrid>
              <a:tr h="370681">
                <a:tc>
                  <a:txBody>
                    <a:bodyPr/>
                    <a:lstStyle/>
                    <a:p>
                      <a:r>
                        <a:rPr lang="en-US" altLang="zh-CN" sz="1600" dirty="0" smtClean="0"/>
                        <a:t>VLAN ID</a:t>
                      </a:r>
                      <a:endParaRPr lang="zh-CN" altLang="en-US" sz="1600" dirty="0"/>
                    </a:p>
                  </a:txBody>
                  <a:tcPr marL="91445" marR="91445" marT="45700" marB="45700"/>
                </a:tc>
                <a:tc>
                  <a:txBody>
                    <a:bodyPr/>
                    <a:lstStyle/>
                    <a:p>
                      <a:r>
                        <a:rPr lang="en-US" altLang="zh-CN" sz="1600" dirty="0" smtClean="0"/>
                        <a:t>Subnet</a:t>
                      </a:r>
                      <a:endParaRPr lang="zh-CN" altLang="en-US" sz="1600" dirty="0"/>
                    </a:p>
                  </a:txBody>
                  <a:tcPr marL="91445" marR="91445" marT="45700" marB="45700"/>
                </a:tc>
                <a:tc>
                  <a:txBody>
                    <a:bodyPr/>
                    <a:lstStyle/>
                    <a:p>
                      <a:r>
                        <a:rPr lang="en-US" altLang="zh-CN" sz="1600" dirty="0" smtClean="0"/>
                        <a:t>GW</a:t>
                      </a:r>
                      <a:endParaRPr lang="zh-CN" altLang="en-US" sz="1600" dirty="0"/>
                    </a:p>
                  </a:txBody>
                  <a:tcPr marL="91445" marR="91445" marT="45700" marB="45700"/>
                </a:tc>
                <a:tc>
                  <a:txBody>
                    <a:bodyPr/>
                    <a:lstStyle/>
                    <a:p>
                      <a:r>
                        <a:rPr lang="zh-CN" altLang="en-US" sz="1600" dirty="0" smtClean="0"/>
                        <a:t>可用主机数</a:t>
                      </a:r>
                      <a:endParaRPr lang="zh-CN" altLang="en-US" sz="1600" dirty="0"/>
                    </a:p>
                  </a:txBody>
                  <a:tcPr marL="91445" marR="91445" marT="45700" marB="45700"/>
                </a:tc>
                <a:tc>
                  <a:txBody>
                    <a:bodyPr/>
                    <a:lstStyle/>
                    <a:p>
                      <a:r>
                        <a:rPr lang="zh-CN" altLang="en-US" sz="1600" dirty="0" smtClean="0"/>
                        <a:t>用户主机数</a:t>
                      </a:r>
                      <a:endParaRPr lang="zh-CN" altLang="en-US" sz="1600" dirty="0"/>
                    </a:p>
                  </a:txBody>
                  <a:tcPr marL="91445" marR="91445" marT="45700" marB="45700"/>
                </a:tc>
                <a:tc>
                  <a:txBody>
                    <a:bodyPr/>
                    <a:lstStyle/>
                    <a:p>
                      <a:r>
                        <a:rPr lang="zh-CN" altLang="en-US" sz="1600" dirty="0" smtClean="0"/>
                        <a:t>未来数目</a:t>
                      </a:r>
                      <a:endParaRPr lang="zh-CN" altLang="en-US" sz="1600" dirty="0"/>
                    </a:p>
                  </a:txBody>
                  <a:tcPr marL="91445" marR="91445" marT="45700" marB="45700"/>
                </a:tc>
              </a:tr>
              <a:tr h="370681">
                <a:tc>
                  <a:txBody>
                    <a:bodyPr/>
                    <a:lstStyle/>
                    <a:p>
                      <a:r>
                        <a:rPr lang="en-US" altLang="zh-CN" sz="1600" dirty="0" smtClean="0"/>
                        <a:t>10</a:t>
                      </a:r>
                      <a:endParaRPr lang="zh-CN" altLang="en-US" sz="1600" dirty="0"/>
                    </a:p>
                  </a:txBody>
                  <a:tcPr marL="91445" marR="91445" marT="45700" marB="45700"/>
                </a:tc>
                <a:tc>
                  <a:txBody>
                    <a:bodyPr/>
                    <a:lstStyle/>
                    <a:p>
                      <a:r>
                        <a:rPr lang="en-US" altLang="zh-CN" sz="1600" dirty="0" smtClean="0"/>
                        <a:t>1.1.1.0/28</a:t>
                      </a:r>
                      <a:endParaRPr lang="zh-CN" altLang="en-US" sz="1600" dirty="0"/>
                    </a:p>
                  </a:txBody>
                  <a:tcPr marL="91445" marR="91445" marT="45700" marB="45700"/>
                </a:tc>
                <a:tc>
                  <a:txBody>
                    <a:bodyPr/>
                    <a:lstStyle/>
                    <a:p>
                      <a:r>
                        <a:rPr lang="en-US" altLang="zh-CN" sz="1600" dirty="0" smtClean="0"/>
                        <a:t>1.1.1.1 </a:t>
                      </a:r>
                      <a:endParaRPr lang="zh-CN" altLang="en-US" sz="1600" dirty="0"/>
                    </a:p>
                  </a:txBody>
                  <a:tcPr marL="91445" marR="91445" marT="45700" marB="45700"/>
                </a:tc>
                <a:tc>
                  <a:txBody>
                    <a:bodyPr/>
                    <a:lstStyle/>
                    <a:p>
                      <a:r>
                        <a:rPr lang="en-US" altLang="zh-CN" sz="1600" dirty="0" smtClean="0"/>
                        <a:t>14</a:t>
                      </a:r>
                      <a:endParaRPr lang="zh-CN" altLang="en-US" sz="1600" dirty="0"/>
                    </a:p>
                  </a:txBody>
                  <a:tcPr marL="91445" marR="91445" marT="45700" marB="45700"/>
                </a:tc>
                <a:tc>
                  <a:txBody>
                    <a:bodyPr/>
                    <a:lstStyle/>
                    <a:p>
                      <a:r>
                        <a:rPr lang="en-US" altLang="zh-CN" sz="1600" dirty="0" smtClean="0"/>
                        <a:t>13</a:t>
                      </a:r>
                      <a:endParaRPr lang="zh-CN" altLang="en-US" sz="1600" dirty="0"/>
                    </a:p>
                  </a:txBody>
                  <a:tcPr marL="91445" marR="91445" marT="45700" marB="45700"/>
                </a:tc>
                <a:tc>
                  <a:txBody>
                    <a:bodyPr/>
                    <a:lstStyle/>
                    <a:p>
                      <a:r>
                        <a:rPr lang="en-US" altLang="zh-CN" sz="1600" dirty="0" smtClean="0"/>
                        <a:t>10</a:t>
                      </a:r>
                      <a:endParaRPr lang="zh-CN" altLang="en-US" sz="1600" dirty="0"/>
                    </a:p>
                  </a:txBody>
                  <a:tcPr marL="91445" marR="91445" marT="45700" marB="45700"/>
                </a:tc>
              </a:tr>
              <a:tr h="370681">
                <a:tc>
                  <a:txBody>
                    <a:bodyPr/>
                    <a:lstStyle/>
                    <a:p>
                      <a:r>
                        <a:rPr lang="en-US" altLang="zh-CN" sz="1600" dirty="0" smtClean="0"/>
                        <a:t>11</a:t>
                      </a:r>
                      <a:endParaRPr lang="zh-CN" altLang="en-US" sz="1600" dirty="0"/>
                    </a:p>
                  </a:txBody>
                  <a:tcPr marL="91445" marR="91445" marT="45700" marB="45700"/>
                </a:tc>
                <a:tc>
                  <a:txBody>
                    <a:bodyPr/>
                    <a:lstStyle/>
                    <a:p>
                      <a:r>
                        <a:rPr lang="en-US" altLang="zh-CN" sz="1600" dirty="0" smtClean="0"/>
                        <a:t>1.1.1.16/29</a:t>
                      </a:r>
                      <a:endParaRPr lang="zh-CN" altLang="en-US" sz="1600" dirty="0"/>
                    </a:p>
                  </a:txBody>
                  <a:tcPr marL="91445" marR="91445" marT="45700" marB="45700"/>
                </a:tc>
                <a:tc>
                  <a:txBody>
                    <a:bodyPr/>
                    <a:lstStyle/>
                    <a:p>
                      <a:r>
                        <a:rPr lang="en-US" altLang="zh-CN" sz="1600" dirty="0" smtClean="0"/>
                        <a:t>1.1.1.17</a:t>
                      </a:r>
                      <a:endParaRPr lang="zh-CN" altLang="en-US" sz="1600" dirty="0"/>
                    </a:p>
                  </a:txBody>
                  <a:tcPr marL="91445" marR="91445" marT="45700" marB="45700"/>
                </a:tc>
                <a:tc>
                  <a:txBody>
                    <a:bodyPr/>
                    <a:lstStyle/>
                    <a:p>
                      <a:r>
                        <a:rPr lang="en-US" altLang="zh-CN" sz="1600" dirty="0" smtClean="0"/>
                        <a:t>6</a:t>
                      </a:r>
                      <a:endParaRPr lang="zh-CN" altLang="en-US" sz="1600" dirty="0"/>
                    </a:p>
                  </a:txBody>
                  <a:tcPr marL="91445" marR="91445" marT="45700" marB="45700"/>
                </a:tc>
                <a:tc>
                  <a:txBody>
                    <a:bodyPr/>
                    <a:lstStyle/>
                    <a:p>
                      <a:r>
                        <a:rPr lang="en-US" altLang="zh-CN" sz="1600" dirty="0" smtClean="0"/>
                        <a:t>5</a:t>
                      </a:r>
                      <a:endParaRPr lang="zh-CN" altLang="en-US" sz="1600" dirty="0"/>
                    </a:p>
                  </a:txBody>
                  <a:tcPr marL="91445" marR="91445" marT="45700" marB="45700"/>
                </a:tc>
                <a:tc>
                  <a:txBody>
                    <a:bodyPr/>
                    <a:lstStyle/>
                    <a:p>
                      <a:r>
                        <a:rPr lang="en-US" altLang="zh-CN" sz="1600" dirty="0" smtClean="0"/>
                        <a:t>5</a:t>
                      </a:r>
                      <a:endParaRPr lang="zh-CN" altLang="en-US" sz="1600" dirty="0"/>
                    </a:p>
                  </a:txBody>
                  <a:tcPr marL="91445" marR="91445" marT="45700" marB="45700"/>
                </a:tc>
              </a:tr>
              <a:tr h="370681">
                <a:tc>
                  <a:txBody>
                    <a:bodyPr/>
                    <a:lstStyle/>
                    <a:p>
                      <a:r>
                        <a:rPr lang="en-US" altLang="zh-CN" sz="1600" dirty="0" smtClean="0"/>
                        <a:t>12</a:t>
                      </a:r>
                      <a:endParaRPr lang="zh-CN" altLang="en-US" sz="1600" dirty="0"/>
                    </a:p>
                  </a:txBody>
                  <a:tcPr marL="91445" marR="91445" marT="45700" marB="45700"/>
                </a:tc>
                <a:tc>
                  <a:txBody>
                    <a:bodyPr/>
                    <a:lstStyle/>
                    <a:p>
                      <a:r>
                        <a:rPr lang="en-US" altLang="zh-CN" sz="1600" dirty="0" smtClean="0"/>
                        <a:t>1.1.1.24/30</a:t>
                      </a:r>
                      <a:endParaRPr lang="zh-CN" altLang="en-US" sz="1600" dirty="0"/>
                    </a:p>
                  </a:txBody>
                  <a:tcPr marL="91445" marR="91445" marT="45700" marB="45700"/>
                </a:tc>
                <a:tc>
                  <a:txBody>
                    <a:bodyPr/>
                    <a:lstStyle/>
                    <a:p>
                      <a:r>
                        <a:rPr lang="en-US" altLang="zh-CN" sz="1600" dirty="0" smtClean="0"/>
                        <a:t>1.1.1.25</a:t>
                      </a:r>
                      <a:endParaRPr lang="zh-CN" altLang="en-US" sz="1600" dirty="0"/>
                    </a:p>
                  </a:txBody>
                  <a:tcPr marL="91445" marR="91445" marT="45700" marB="45700"/>
                </a:tc>
                <a:tc>
                  <a:txBody>
                    <a:bodyPr/>
                    <a:lstStyle/>
                    <a:p>
                      <a:r>
                        <a:rPr lang="en-US" altLang="zh-CN" sz="1600" dirty="0" smtClean="0"/>
                        <a:t>2</a:t>
                      </a:r>
                      <a:endParaRPr lang="zh-CN" altLang="en-US" sz="1600" dirty="0"/>
                    </a:p>
                  </a:txBody>
                  <a:tcPr marL="91445" marR="91445" marT="45700" marB="45700"/>
                </a:tc>
                <a:tc>
                  <a:txBody>
                    <a:bodyPr/>
                    <a:lstStyle/>
                    <a:p>
                      <a:r>
                        <a:rPr lang="en-US" altLang="zh-CN" sz="1600" dirty="0" smtClean="0"/>
                        <a:t>1</a:t>
                      </a:r>
                      <a:endParaRPr lang="zh-CN" altLang="en-US" sz="1600" dirty="0"/>
                    </a:p>
                  </a:txBody>
                  <a:tcPr marL="91445" marR="91445" marT="45700" marB="45700"/>
                </a:tc>
                <a:tc>
                  <a:txBody>
                    <a:bodyPr/>
                    <a:lstStyle/>
                    <a:p>
                      <a:r>
                        <a:rPr lang="en-US" altLang="zh-CN" sz="1600" dirty="0" smtClean="0"/>
                        <a:t>1</a:t>
                      </a:r>
                      <a:endParaRPr lang="zh-CN" altLang="en-US" sz="1600" dirty="0"/>
                    </a:p>
                  </a:txBody>
                  <a:tcPr marL="91445" marR="91445" marT="45700" marB="457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1506" name="组合 13"/>
          <p:cNvGrpSpPr/>
          <p:nvPr/>
        </p:nvGrpSpPr>
        <p:grpSpPr>
          <a:xfrm>
            <a:off x="0" y="0"/>
            <a:ext cx="9144000" cy="1173163"/>
            <a:chOff x="0" y="0"/>
            <a:chExt cx="9144000" cy="1173590"/>
          </a:xfrm>
        </p:grpSpPr>
        <p:grpSp>
          <p:nvGrpSpPr>
            <p:cNvPr id="21545" name="Gruppe 392"/>
            <p:cNvGrpSpPr/>
            <p:nvPr/>
          </p:nvGrpSpPr>
          <p:grpSpPr>
            <a:xfrm>
              <a:off x="3075782" y="569924"/>
              <a:ext cx="3344068" cy="603666"/>
              <a:chOff x="3390900" y="1257296"/>
              <a:chExt cx="2577193" cy="726505"/>
            </a:xfrm>
          </p:grpSpPr>
          <p:sp>
            <p:nvSpPr>
              <p:cNvPr id="36" name="Rektangel 25"/>
              <p:cNvSpPr>
                <a:spLocks noChangeArrowheads="1"/>
              </p:cNvSpPr>
              <p:nvPr/>
            </p:nvSpPr>
            <p:spPr bwMode="auto">
              <a:xfrm>
                <a:off x="3391511" y="1257532"/>
                <a:ext cx="2572912" cy="726269"/>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37" name="Rektangel 25"/>
              <p:cNvSpPr/>
              <p:nvPr/>
            </p:nvSpPr>
            <p:spPr bwMode="auto">
              <a:xfrm>
                <a:off x="3395182" y="1257532"/>
                <a:ext cx="2572911" cy="147164"/>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38" name="Rektangel 150"/>
            <p:cNvSpPr>
              <a:spLocks noChangeArrowheads="1"/>
            </p:cNvSpPr>
            <p:nvPr/>
          </p:nvSpPr>
          <p:spPr bwMode="auto">
            <a:xfrm>
              <a:off x="3522663" y="740044"/>
              <a:ext cx="2611437" cy="40019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地址如何被浪费</a:t>
              </a:r>
              <a:endParaRPr kumimoji="0" 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547"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grpSp>
      <p:graphicFrame>
        <p:nvGraphicFramePr>
          <p:cNvPr id="57" name="表格 56"/>
          <p:cNvGraphicFramePr>
            <a:graphicFrameLocks noGrp="1"/>
          </p:cNvGraphicFramePr>
          <p:nvPr/>
        </p:nvGraphicFramePr>
        <p:xfrm>
          <a:off x="520700" y="1543050"/>
          <a:ext cx="7908925" cy="1482725"/>
        </p:xfrm>
        <a:graphic>
          <a:graphicData uri="http://schemas.openxmlformats.org/drawingml/2006/table">
            <a:tbl>
              <a:tblPr firstRow="1" bandRow="1">
                <a:tableStyleId>{5C22544A-7EE6-4342-B048-85BDC9FD1C3A}</a:tableStyleId>
              </a:tblPr>
              <a:tblGrid>
                <a:gridCol w="1248896"/>
                <a:gridCol w="1556262"/>
                <a:gridCol w="1275942"/>
                <a:gridCol w="1275942"/>
                <a:gridCol w="1275942"/>
                <a:gridCol w="1275942"/>
              </a:tblGrid>
              <a:tr h="370681">
                <a:tc>
                  <a:txBody>
                    <a:bodyPr/>
                    <a:lstStyle/>
                    <a:p>
                      <a:r>
                        <a:rPr lang="en-US" altLang="zh-CN" sz="1600" dirty="0" smtClean="0"/>
                        <a:t>VLAN ID</a:t>
                      </a:r>
                      <a:endParaRPr lang="zh-CN" altLang="en-US" sz="1600" dirty="0"/>
                    </a:p>
                  </a:txBody>
                  <a:tcPr marL="91445" marR="91445" marT="45700" marB="45700"/>
                </a:tc>
                <a:tc>
                  <a:txBody>
                    <a:bodyPr/>
                    <a:lstStyle/>
                    <a:p>
                      <a:r>
                        <a:rPr lang="en-US" altLang="zh-CN" sz="1600" dirty="0" smtClean="0"/>
                        <a:t>Subnet</a:t>
                      </a:r>
                      <a:endParaRPr lang="zh-CN" altLang="en-US" sz="1600" dirty="0"/>
                    </a:p>
                  </a:txBody>
                  <a:tcPr marL="91445" marR="91445" marT="45700" marB="45700"/>
                </a:tc>
                <a:tc>
                  <a:txBody>
                    <a:bodyPr/>
                    <a:lstStyle/>
                    <a:p>
                      <a:r>
                        <a:rPr lang="en-US" altLang="zh-CN" sz="1600" dirty="0" smtClean="0"/>
                        <a:t>GW</a:t>
                      </a:r>
                      <a:endParaRPr lang="zh-CN" altLang="en-US" sz="1600" dirty="0"/>
                    </a:p>
                  </a:txBody>
                  <a:tcPr marL="91445" marR="91445" marT="45700" marB="45700"/>
                </a:tc>
                <a:tc>
                  <a:txBody>
                    <a:bodyPr/>
                    <a:lstStyle/>
                    <a:p>
                      <a:r>
                        <a:rPr lang="zh-CN" altLang="en-US" sz="1600" dirty="0" smtClean="0"/>
                        <a:t>可用主机数</a:t>
                      </a:r>
                      <a:endParaRPr lang="zh-CN" altLang="en-US" sz="1600" dirty="0"/>
                    </a:p>
                  </a:txBody>
                  <a:tcPr marL="91445" marR="91445" marT="45700" marB="45700"/>
                </a:tc>
                <a:tc>
                  <a:txBody>
                    <a:bodyPr/>
                    <a:lstStyle/>
                    <a:p>
                      <a:r>
                        <a:rPr lang="zh-CN" altLang="en-US" sz="1600" dirty="0" smtClean="0"/>
                        <a:t>用户主机数</a:t>
                      </a:r>
                      <a:endParaRPr lang="zh-CN" altLang="en-US" sz="1600" dirty="0"/>
                    </a:p>
                  </a:txBody>
                  <a:tcPr marL="91445" marR="91445" marT="45700" marB="45700"/>
                </a:tc>
                <a:tc>
                  <a:txBody>
                    <a:bodyPr/>
                    <a:lstStyle/>
                    <a:p>
                      <a:r>
                        <a:rPr lang="zh-CN" altLang="en-US" sz="1600" dirty="0" smtClean="0"/>
                        <a:t>未来数目</a:t>
                      </a:r>
                      <a:endParaRPr lang="zh-CN" altLang="en-US" sz="1600" dirty="0"/>
                    </a:p>
                  </a:txBody>
                  <a:tcPr marL="91445" marR="91445" marT="45700" marB="45700"/>
                </a:tc>
              </a:tr>
              <a:tr h="370681">
                <a:tc>
                  <a:txBody>
                    <a:bodyPr/>
                    <a:lstStyle/>
                    <a:p>
                      <a:r>
                        <a:rPr lang="en-US" altLang="zh-CN" sz="1600" dirty="0" smtClean="0"/>
                        <a:t>10</a:t>
                      </a:r>
                      <a:endParaRPr lang="zh-CN" altLang="en-US" sz="1600" dirty="0"/>
                    </a:p>
                  </a:txBody>
                  <a:tcPr marL="91445" marR="91445" marT="45700" marB="45700"/>
                </a:tc>
                <a:tc>
                  <a:txBody>
                    <a:bodyPr/>
                    <a:lstStyle/>
                    <a:p>
                      <a:r>
                        <a:rPr lang="en-US" altLang="zh-CN" sz="1600" dirty="0" smtClean="0"/>
                        <a:t>1.1.1.0/28</a:t>
                      </a:r>
                      <a:endParaRPr lang="zh-CN" altLang="en-US" sz="1600" dirty="0"/>
                    </a:p>
                  </a:txBody>
                  <a:tcPr marL="91445" marR="91445" marT="45700" marB="45700"/>
                </a:tc>
                <a:tc>
                  <a:txBody>
                    <a:bodyPr/>
                    <a:lstStyle/>
                    <a:p>
                      <a:r>
                        <a:rPr lang="en-US" altLang="zh-CN" sz="1600" dirty="0" smtClean="0"/>
                        <a:t>1.1.1.1 </a:t>
                      </a:r>
                      <a:endParaRPr lang="zh-CN" altLang="en-US" sz="1600" dirty="0"/>
                    </a:p>
                  </a:txBody>
                  <a:tcPr marL="91445" marR="91445" marT="45700" marB="45700"/>
                </a:tc>
                <a:tc>
                  <a:txBody>
                    <a:bodyPr/>
                    <a:lstStyle/>
                    <a:p>
                      <a:r>
                        <a:rPr lang="en-US" altLang="zh-CN" sz="1600" dirty="0" smtClean="0"/>
                        <a:t>14</a:t>
                      </a:r>
                      <a:endParaRPr lang="zh-CN" altLang="en-US" sz="1600" dirty="0"/>
                    </a:p>
                  </a:txBody>
                  <a:tcPr marL="91445" marR="91445" marT="45700" marB="45700"/>
                </a:tc>
                <a:tc>
                  <a:txBody>
                    <a:bodyPr/>
                    <a:lstStyle/>
                    <a:p>
                      <a:r>
                        <a:rPr lang="en-US" altLang="zh-CN" sz="1600" dirty="0" smtClean="0"/>
                        <a:t>13</a:t>
                      </a:r>
                      <a:endParaRPr lang="zh-CN" altLang="en-US" sz="1600" dirty="0"/>
                    </a:p>
                  </a:txBody>
                  <a:tcPr marL="91445" marR="91445" marT="45700" marB="45700"/>
                </a:tc>
                <a:tc>
                  <a:txBody>
                    <a:bodyPr/>
                    <a:lstStyle/>
                    <a:p>
                      <a:r>
                        <a:rPr lang="en-US" altLang="zh-CN" sz="1600" dirty="0" smtClean="0"/>
                        <a:t>10</a:t>
                      </a:r>
                      <a:endParaRPr lang="zh-CN" altLang="en-US" sz="1600" dirty="0"/>
                    </a:p>
                  </a:txBody>
                  <a:tcPr marL="91445" marR="91445" marT="45700" marB="45700"/>
                </a:tc>
              </a:tr>
              <a:tr h="370681">
                <a:tc>
                  <a:txBody>
                    <a:bodyPr/>
                    <a:lstStyle/>
                    <a:p>
                      <a:r>
                        <a:rPr lang="en-US" altLang="zh-CN" sz="1600" dirty="0" smtClean="0"/>
                        <a:t>11</a:t>
                      </a:r>
                      <a:endParaRPr lang="zh-CN" altLang="en-US" sz="1600" dirty="0"/>
                    </a:p>
                  </a:txBody>
                  <a:tcPr marL="91445" marR="91445" marT="45700" marB="45700"/>
                </a:tc>
                <a:tc>
                  <a:txBody>
                    <a:bodyPr/>
                    <a:lstStyle/>
                    <a:p>
                      <a:r>
                        <a:rPr lang="en-US" altLang="zh-CN" sz="1600" dirty="0" smtClean="0"/>
                        <a:t>1.1.1.16/29</a:t>
                      </a:r>
                      <a:endParaRPr lang="zh-CN" altLang="en-US" sz="1600" dirty="0"/>
                    </a:p>
                  </a:txBody>
                  <a:tcPr marL="91445" marR="91445" marT="45700" marB="45700"/>
                </a:tc>
                <a:tc>
                  <a:txBody>
                    <a:bodyPr/>
                    <a:lstStyle/>
                    <a:p>
                      <a:r>
                        <a:rPr lang="en-US" altLang="zh-CN" sz="1600" dirty="0" smtClean="0"/>
                        <a:t>1.1.1.17</a:t>
                      </a:r>
                      <a:endParaRPr lang="zh-CN" altLang="en-US" sz="1600" dirty="0"/>
                    </a:p>
                  </a:txBody>
                  <a:tcPr marL="91445" marR="91445" marT="45700" marB="45700"/>
                </a:tc>
                <a:tc>
                  <a:txBody>
                    <a:bodyPr/>
                    <a:lstStyle/>
                    <a:p>
                      <a:r>
                        <a:rPr lang="en-US" altLang="zh-CN" sz="1600" dirty="0" smtClean="0"/>
                        <a:t>6</a:t>
                      </a:r>
                      <a:endParaRPr lang="zh-CN" altLang="en-US" sz="1600" dirty="0"/>
                    </a:p>
                  </a:txBody>
                  <a:tcPr marL="91445" marR="91445" marT="45700" marB="45700"/>
                </a:tc>
                <a:tc>
                  <a:txBody>
                    <a:bodyPr/>
                    <a:lstStyle/>
                    <a:p>
                      <a:r>
                        <a:rPr lang="en-US" altLang="zh-CN" sz="1600" dirty="0" smtClean="0"/>
                        <a:t>5</a:t>
                      </a:r>
                      <a:endParaRPr lang="zh-CN" altLang="en-US" sz="1600" dirty="0"/>
                    </a:p>
                  </a:txBody>
                  <a:tcPr marL="91445" marR="91445" marT="45700" marB="45700"/>
                </a:tc>
                <a:tc>
                  <a:txBody>
                    <a:bodyPr/>
                    <a:lstStyle/>
                    <a:p>
                      <a:r>
                        <a:rPr lang="en-US" altLang="zh-CN" sz="1600" dirty="0" smtClean="0"/>
                        <a:t>5</a:t>
                      </a:r>
                      <a:endParaRPr lang="zh-CN" altLang="en-US" sz="1600" dirty="0"/>
                    </a:p>
                  </a:txBody>
                  <a:tcPr marL="91445" marR="91445" marT="45700" marB="45700"/>
                </a:tc>
              </a:tr>
              <a:tr h="370681">
                <a:tc>
                  <a:txBody>
                    <a:bodyPr/>
                    <a:lstStyle/>
                    <a:p>
                      <a:r>
                        <a:rPr lang="en-US" altLang="zh-CN" sz="1600" dirty="0" smtClean="0"/>
                        <a:t>12</a:t>
                      </a:r>
                      <a:endParaRPr lang="zh-CN" altLang="en-US" sz="1600" dirty="0"/>
                    </a:p>
                  </a:txBody>
                  <a:tcPr marL="91445" marR="91445" marT="45700" marB="45700"/>
                </a:tc>
                <a:tc>
                  <a:txBody>
                    <a:bodyPr/>
                    <a:lstStyle/>
                    <a:p>
                      <a:r>
                        <a:rPr lang="en-US" altLang="zh-CN" sz="1600" dirty="0" smtClean="0"/>
                        <a:t>1.1.1.24/30</a:t>
                      </a:r>
                      <a:endParaRPr lang="zh-CN" altLang="en-US" sz="1600" dirty="0"/>
                    </a:p>
                  </a:txBody>
                  <a:tcPr marL="91445" marR="91445" marT="45700" marB="45700"/>
                </a:tc>
                <a:tc>
                  <a:txBody>
                    <a:bodyPr/>
                    <a:lstStyle/>
                    <a:p>
                      <a:r>
                        <a:rPr lang="en-US" altLang="zh-CN" sz="1600" dirty="0" smtClean="0"/>
                        <a:t>1.1.1.25</a:t>
                      </a:r>
                      <a:endParaRPr lang="zh-CN" altLang="en-US" sz="1600" dirty="0"/>
                    </a:p>
                  </a:txBody>
                  <a:tcPr marL="91445" marR="91445" marT="45700" marB="45700"/>
                </a:tc>
                <a:tc>
                  <a:txBody>
                    <a:bodyPr/>
                    <a:lstStyle/>
                    <a:p>
                      <a:r>
                        <a:rPr lang="en-US" altLang="zh-CN" sz="1600" dirty="0" smtClean="0"/>
                        <a:t>2</a:t>
                      </a:r>
                      <a:endParaRPr lang="zh-CN" altLang="en-US" sz="1600" dirty="0"/>
                    </a:p>
                  </a:txBody>
                  <a:tcPr marL="91445" marR="91445" marT="45700" marB="45700"/>
                </a:tc>
                <a:tc>
                  <a:txBody>
                    <a:bodyPr/>
                    <a:lstStyle/>
                    <a:p>
                      <a:r>
                        <a:rPr lang="en-US" altLang="zh-CN" sz="1600" dirty="0" smtClean="0"/>
                        <a:t>1</a:t>
                      </a:r>
                      <a:endParaRPr lang="zh-CN" altLang="en-US" sz="1600" dirty="0"/>
                    </a:p>
                  </a:txBody>
                  <a:tcPr marL="91445" marR="91445" marT="45700" marB="45700"/>
                </a:tc>
                <a:tc>
                  <a:txBody>
                    <a:bodyPr/>
                    <a:lstStyle/>
                    <a:p>
                      <a:r>
                        <a:rPr lang="en-US" altLang="zh-CN" sz="1600" dirty="0" smtClean="0"/>
                        <a:t>1</a:t>
                      </a:r>
                      <a:endParaRPr lang="zh-CN" altLang="en-US" sz="1600" dirty="0"/>
                    </a:p>
                  </a:txBody>
                  <a:tcPr marL="91445" marR="91445" marT="45700" marB="45700"/>
                </a:tc>
              </a:tr>
            </a:tbl>
          </a:graphicData>
        </a:graphic>
      </p:graphicFrame>
      <p:sp>
        <p:nvSpPr>
          <p:cNvPr id="41" name="圆角矩形标注 40"/>
          <p:cNvSpPr/>
          <p:nvPr/>
        </p:nvSpPr>
        <p:spPr>
          <a:xfrm>
            <a:off x="520700" y="3438525"/>
            <a:ext cx="7604125" cy="2781300"/>
          </a:xfrm>
          <a:prstGeom prst="wedgeRoundRectCallout">
            <a:avLst>
              <a:gd name="adj1" fmla="val -22976"/>
              <a:gd name="adj2" fmla="val -55577"/>
              <a:gd name="adj3" fmla="val 16667"/>
            </a:avLst>
          </a:prstGeom>
          <a:gradFill>
            <a:gsLst>
              <a:gs pos="100000">
                <a:schemeClr val="accent1">
                  <a:tint val="100000"/>
                  <a:shade val="100000"/>
                  <a:satMod val="130000"/>
                  <a:alpha val="5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从</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IP</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地址分配中可以看出，三个网段可使用的主机数和扣除掉网关地址占用的数量后，三个网段可提供的用户主机数分别为</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13</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5</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用户预计未来能达到的主机数目为</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10</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5</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这样三个网段本来总的地址数是</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28</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个。实际用户用的只有</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16</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个。而且用户后续如果</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VLAN 10</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网段的主机数只有</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2</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个呢？那么浪费就很严重了。如果</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VLAN 12</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网段用户主机数变成</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5</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个。那么又要重新划分网段。造成管理上的极大不便。</a:t>
            </a: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mn-lt"/>
                <a:ea typeface="+mn-ea"/>
                <a:cs typeface="+mn-cs"/>
              </a:rPr>
              <a:t>由此我们可以看出，被诸如子网号、子网定向广播地址、子网缺省网关地址消耗掉的</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IP</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地址数量是相当可观。同时，这种地址分配的固有约束也严重降低了编址的灵活性，使许多闲置地址被浪费。为了解决这一问题，</a:t>
            </a:r>
            <a:r>
              <a:rPr kumimoji="0" lang="en-US" altLang="zh-CN" sz="1600" b="0" i="0" u="none" strike="noStrike" kern="1200" cap="none" spc="0" normalizeH="0" baseline="0" noProof="0" dirty="0">
                <a:ln>
                  <a:noFill/>
                </a:ln>
                <a:solidFill>
                  <a:schemeClr val="lt1"/>
                </a:solidFill>
                <a:effectLst/>
                <a:uLnTx/>
                <a:uFillTx/>
                <a:latin typeface="+mn-lt"/>
                <a:ea typeface="+mn-ea"/>
                <a:cs typeface="+mn-cs"/>
              </a:rPr>
              <a:t>Super VLAN</a:t>
            </a:r>
            <a:r>
              <a:rPr kumimoji="0" lang="zh-CN" altLang="en-US" sz="1600" b="0" i="0" u="none" strike="noStrike" kern="1200" cap="none" spc="0" normalizeH="0" baseline="0" noProof="0" dirty="0">
                <a:ln>
                  <a:noFill/>
                </a:ln>
                <a:solidFill>
                  <a:schemeClr val="lt1"/>
                </a:solidFill>
                <a:effectLst/>
                <a:uLnTx/>
                <a:uFillTx/>
                <a:latin typeface="+mn-lt"/>
                <a:ea typeface="+mn-ea"/>
                <a:cs typeface="+mn-cs"/>
              </a:rPr>
              <a:t>应运而生。</a:t>
            </a:r>
            <a:endParaRPr kumimoji="0" lang="zh-CN" altLang="en-US" sz="16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2530" name="组合 13"/>
          <p:cNvGrpSpPr/>
          <p:nvPr/>
        </p:nvGrpSpPr>
        <p:grpSpPr>
          <a:xfrm>
            <a:off x="153988" y="569913"/>
            <a:ext cx="8047037" cy="4529137"/>
            <a:chOff x="154617" y="569913"/>
            <a:chExt cx="8047036" cy="4529142"/>
          </a:xfrm>
        </p:grpSpPr>
        <p:sp>
          <p:nvSpPr>
            <p:cNvPr id="32" name="Ellipse 45"/>
            <p:cNvSpPr/>
            <p:nvPr/>
          </p:nvSpPr>
          <p:spPr bwMode="auto">
            <a:xfrm>
              <a:off x="154617" y="569913"/>
              <a:ext cx="176212" cy="131762"/>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22532"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28" y="2950257"/>
                <a:ext cx="1027077" cy="76586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10179" y="1652589"/>
              <a:ext cx="1522413" cy="36830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86" name="TextBox 85"/>
            <p:cNvSpPr txBox="1"/>
            <p:nvPr/>
          </p:nvSpPr>
          <p:spPr>
            <a:xfrm>
              <a:off x="2061204" y="1189039"/>
              <a:ext cx="6140449" cy="3910016"/>
            </a:xfrm>
            <a:prstGeom prst="rect">
              <a:avLst/>
            </a:prstGeom>
            <a:noFill/>
          </p:spPr>
          <p:txBody>
            <a:bodyPr>
              <a:spAutoFit/>
            </a:bodyPr>
            <a:lstStyle/>
            <a:p>
              <a:pPr marR="0" defTabSz="914400" eaLnBrk="1" hangingPunct="1">
                <a:buClrTx/>
                <a:buSzTx/>
                <a:buFontTx/>
                <a:buNone/>
                <a:defRPr/>
              </a:pPr>
              <a:r>
                <a:rPr kumimoji="0" lang="en-US" altLang="zh-CN" kern="1200" cap="none" spc="0" normalizeH="0" baseline="0" noProof="0" dirty="0">
                  <a:latin typeface="+mn-ea"/>
                  <a:ea typeface="+mn-ea"/>
                  <a:cs typeface="+mn-cs"/>
                </a:rPr>
                <a:t>Super VLAN</a:t>
              </a:r>
              <a:r>
                <a:rPr kumimoji="0" lang="zh-CN" altLang="en-US" kern="1200" cap="none" spc="0" normalizeH="0" baseline="0" noProof="0" dirty="0">
                  <a:latin typeface="+mn-ea"/>
                  <a:ea typeface="+mn-ea"/>
                  <a:cs typeface="+mn-cs"/>
                </a:rPr>
                <a:t>技术（也称为</a:t>
              </a:r>
              <a:r>
                <a:rPr kumimoji="0" lang="en-US" altLang="zh-CN" kern="1200" cap="none" spc="0" normalizeH="0" baseline="0" noProof="0" dirty="0">
                  <a:latin typeface="+mn-ea"/>
                  <a:ea typeface="+mn-ea"/>
                  <a:cs typeface="+mn-cs"/>
                </a:rPr>
                <a:t>VLAN</a:t>
              </a:r>
              <a:r>
                <a:rPr kumimoji="0" lang="zh-CN" altLang="en-US" kern="1200" cap="none" spc="0" normalizeH="0" baseline="0" noProof="0" dirty="0">
                  <a:latin typeface="+mn-ea"/>
                  <a:ea typeface="+mn-ea"/>
                  <a:cs typeface="+mn-cs"/>
                </a:rPr>
                <a:t>聚合）针对上述缺陷作了改进，它引入</a:t>
              </a:r>
              <a:r>
                <a:rPr kumimoji="0" lang="en-US" altLang="zh-CN" kern="1200" cap="none" spc="0" normalizeH="0" baseline="0" noProof="0" dirty="0">
                  <a:latin typeface="+mn-ea"/>
                  <a:ea typeface="+mn-ea"/>
                  <a:cs typeface="+mn-cs"/>
                </a:rPr>
                <a:t>super-VLAN</a:t>
              </a:r>
              <a:r>
                <a:rPr kumimoji="0" lang="zh-CN" altLang="en-US" kern="1200" cap="none" spc="0" normalizeH="0" baseline="0" noProof="0" dirty="0">
                  <a:latin typeface="+mn-ea"/>
                  <a:ea typeface="+mn-ea"/>
                  <a:cs typeface="+mn-cs"/>
                </a:rPr>
                <a:t>和</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的概念。一个</a:t>
              </a:r>
              <a:r>
                <a:rPr kumimoji="0" lang="en-US" altLang="zh-CN" kern="1200" cap="none" spc="0" normalizeH="0" baseline="0" noProof="0" dirty="0">
                  <a:latin typeface="+mn-ea"/>
                  <a:ea typeface="+mn-ea"/>
                  <a:cs typeface="+mn-cs"/>
                </a:rPr>
                <a:t>super-VLAN</a:t>
              </a:r>
              <a:r>
                <a:rPr kumimoji="0" lang="zh-CN" altLang="en-US" kern="1200" cap="none" spc="0" normalizeH="0" baseline="0" noProof="0" dirty="0">
                  <a:latin typeface="+mn-ea"/>
                  <a:ea typeface="+mn-ea"/>
                  <a:cs typeface="+mn-cs"/>
                </a:rPr>
                <a:t>可以包含一个或多个保持着不同广播域的</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不再占用一个独立的子网网段。在同一个</a:t>
              </a:r>
              <a:r>
                <a:rPr kumimoji="0" lang="en-US" altLang="zh-CN" kern="1200" cap="none" spc="0" normalizeH="0" baseline="0" noProof="0" dirty="0">
                  <a:latin typeface="+mn-ea"/>
                  <a:ea typeface="+mn-ea"/>
                  <a:cs typeface="+mn-cs"/>
                </a:rPr>
                <a:t>super-VLAN</a:t>
              </a:r>
              <a:r>
                <a:rPr kumimoji="0" lang="zh-CN" altLang="en-US" kern="1200" cap="none" spc="0" normalizeH="0" baseline="0" noProof="0" dirty="0">
                  <a:latin typeface="+mn-ea"/>
                  <a:ea typeface="+mn-ea"/>
                  <a:cs typeface="+mn-cs"/>
                </a:rPr>
                <a:t>中，无论主机属于哪一个</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，它的</a:t>
              </a:r>
              <a:r>
                <a:rPr kumimoji="0" lang="en-US" altLang="zh-CN" kern="1200" cap="none" spc="0" normalizeH="0" baseline="0" noProof="0" dirty="0">
                  <a:latin typeface="+mn-ea"/>
                  <a:ea typeface="+mn-ea"/>
                  <a:cs typeface="+mn-cs"/>
                </a:rPr>
                <a:t>IP</a:t>
              </a:r>
              <a:r>
                <a:rPr kumimoji="0" lang="zh-CN" altLang="en-US" kern="1200" cap="none" spc="0" normalizeH="0" baseline="0" noProof="0" dirty="0">
                  <a:latin typeface="+mn-ea"/>
                  <a:ea typeface="+mn-ea"/>
                  <a:cs typeface="+mn-cs"/>
                </a:rPr>
                <a:t>地址都在</a:t>
              </a:r>
              <a:r>
                <a:rPr kumimoji="0" lang="en-US" altLang="zh-CN" kern="1200" cap="none" spc="0" normalizeH="0" baseline="0" noProof="0" dirty="0">
                  <a:latin typeface="+mn-ea"/>
                  <a:ea typeface="+mn-ea"/>
                  <a:cs typeface="+mn-cs"/>
                </a:rPr>
                <a:t>super-VLAN</a:t>
              </a:r>
              <a:r>
                <a:rPr kumimoji="0" lang="zh-CN" altLang="en-US" kern="1200" cap="none" spc="0" normalizeH="0" baseline="0" noProof="0" dirty="0">
                  <a:latin typeface="+mn-ea"/>
                  <a:ea typeface="+mn-ea"/>
                  <a:cs typeface="+mn-cs"/>
                </a:rPr>
                <a:t>对应的子网网段内。</a:t>
              </a:r>
              <a:endParaRPr kumimoji="0" lang="zh-CN" altLang="en-US" kern="1200" cap="none" spc="0" normalizeH="0" baseline="0" noProof="0" dirty="0">
                <a:latin typeface="+mn-ea"/>
                <a:ea typeface="+mn-ea"/>
                <a:cs typeface="+mn-cs"/>
              </a:endParaRPr>
            </a:p>
            <a:p>
              <a:pPr marR="0" defTabSz="914400" eaLnBrk="1" hangingPunct="1">
                <a:buClrTx/>
                <a:buSzTx/>
                <a:buFontTx/>
                <a:buNone/>
                <a:defRPr/>
              </a:pPr>
              <a:endParaRPr kumimoji="0" lang="zh-CN" altLang="en-US" kern="1200" cap="none" spc="0" normalizeH="0" baseline="0" noProof="0" dirty="0">
                <a:latin typeface="+mn-ea"/>
                <a:ea typeface="+mn-ea"/>
                <a:cs typeface="+mn-cs"/>
              </a:endParaRPr>
            </a:p>
            <a:p>
              <a:pPr marR="0" defTabSz="914400" eaLnBrk="1" hangingPunct="1">
                <a:buClrTx/>
                <a:buSzTx/>
                <a:buFontTx/>
                <a:buNone/>
                <a:defRPr/>
              </a:pPr>
              <a:r>
                <a:rPr kumimoji="0" lang="zh-CN" altLang="en-US" kern="1200" cap="none" spc="0" normalizeH="0" baseline="0" noProof="0" dirty="0">
                  <a:latin typeface="+mn-ea"/>
                  <a:ea typeface="+mn-ea"/>
                  <a:cs typeface="+mn-cs"/>
                </a:rPr>
                <a:t>这样，所有的</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共用同一个三层接口，既减少了一部分子网号、子网缺省网关地址和子网定向广播地址的消耗，又实现了不同广播域使用同一子网网段地址，消除了子网差异，增加了编址的灵活性，减少了闲置地址浪费。从而，在保证了各个</a:t>
              </a:r>
              <a:r>
                <a:rPr kumimoji="0" lang="en-US" altLang="zh-CN" kern="1200" cap="none" spc="0" normalizeH="0" baseline="0" noProof="0" dirty="0">
                  <a:latin typeface="+mn-ea"/>
                  <a:ea typeface="+mn-ea"/>
                  <a:cs typeface="+mn-cs"/>
                </a:rPr>
                <a:t>sub-VLAN</a:t>
              </a:r>
              <a:r>
                <a:rPr kumimoji="0" lang="zh-CN" altLang="en-US" kern="1200" cap="none" spc="0" normalizeH="0" baseline="0" noProof="0" dirty="0">
                  <a:latin typeface="+mn-ea"/>
                  <a:ea typeface="+mn-ea"/>
                  <a:cs typeface="+mn-cs"/>
                </a:rPr>
                <a:t>作为一个独立广播域实现了广播隔离的同时，将从前使用普通</a:t>
              </a:r>
              <a:r>
                <a:rPr kumimoji="0" lang="en-US" altLang="zh-CN" kern="1200" cap="none" spc="0" normalizeH="0" baseline="0" noProof="0" dirty="0">
                  <a:latin typeface="+mn-ea"/>
                  <a:ea typeface="+mn-ea"/>
                  <a:cs typeface="+mn-cs"/>
                </a:rPr>
                <a:t>VLAN</a:t>
              </a:r>
              <a:r>
                <a:rPr kumimoji="0" lang="zh-CN" altLang="en-US" kern="1200" cap="none" spc="0" normalizeH="0" baseline="0" noProof="0" dirty="0">
                  <a:latin typeface="+mn-ea"/>
                  <a:ea typeface="+mn-ea"/>
                  <a:cs typeface="+mn-cs"/>
                </a:rPr>
                <a:t>浪费掉的</a:t>
              </a:r>
              <a:r>
                <a:rPr kumimoji="0" lang="en-US" altLang="zh-CN" kern="1200" cap="none" spc="0" normalizeH="0" baseline="0" noProof="0" dirty="0">
                  <a:latin typeface="+mn-ea"/>
                  <a:ea typeface="+mn-ea"/>
                  <a:cs typeface="+mn-cs"/>
                </a:rPr>
                <a:t>IP</a:t>
              </a:r>
              <a:r>
                <a:rPr kumimoji="0" lang="zh-CN" altLang="en-US" kern="1200" cap="none" spc="0" normalizeH="0" baseline="0" noProof="0" dirty="0">
                  <a:latin typeface="+mn-ea"/>
                  <a:ea typeface="+mn-ea"/>
                  <a:cs typeface="+mn-cs"/>
                </a:rPr>
                <a:t>地址节省下来。</a:t>
              </a:r>
              <a:endParaRPr kumimoji="0" lang="zh-CN" altLang="en-US" kern="1200" cap="none" spc="0" normalizeH="0" baseline="0" noProof="0" dirty="0">
                <a:latin typeface="+mn-ea"/>
                <a:ea typeface="+mn-ea"/>
                <a:cs typeface="+mn-cs"/>
              </a:endParaRPr>
            </a:p>
            <a:p>
              <a:pPr marR="0" defTabSz="914400" eaLnBrk="1" hangingPunct="1">
                <a:buClrTx/>
                <a:buSzTx/>
                <a:buFontTx/>
                <a:buNone/>
                <a:defRPr/>
              </a:pPr>
              <a:endParaRPr kumimoji="0" lang="zh-CN" altLang="en-US" sz="1400" b="1" kern="1200" cap="none" spc="0" normalizeH="0" baseline="0" noProof="0" dirty="0">
                <a:latin typeface="+mn-ea"/>
                <a:ea typeface="+mn-ea"/>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57" name="表格 56"/>
          <p:cNvGraphicFramePr>
            <a:graphicFrameLocks noGrp="1"/>
          </p:cNvGraphicFramePr>
          <p:nvPr/>
        </p:nvGraphicFramePr>
        <p:xfrm>
          <a:off x="854075" y="5257800"/>
          <a:ext cx="6632575" cy="1482725"/>
        </p:xfrm>
        <a:graphic>
          <a:graphicData uri="http://schemas.openxmlformats.org/drawingml/2006/table">
            <a:tbl>
              <a:tblPr firstRow="1" bandRow="1">
                <a:tableStyleId>{5C22544A-7EE6-4342-B048-85BDC9FD1C3A}</a:tableStyleId>
              </a:tblPr>
              <a:tblGrid>
                <a:gridCol w="1248819"/>
                <a:gridCol w="1556166"/>
                <a:gridCol w="1275863"/>
                <a:gridCol w="1275863"/>
                <a:gridCol w="1275863"/>
              </a:tblGrid>
              <a:tr h="370681">
                <a:tc>
                  <a:txBody>
                    <a:bodyPr/>
                    <a:lstStyle/>
                    <a:p>
                      <a:r>
                        <a:rPr lang="en-US" altLang="zh-CN" sz="1600" dirty="0" smtClean="0"/>
                        <a:t>VLAN ID</a:t>
                      </a:r>
                      <a:endParaRPr lang="zh-CN" altLang="en-US" sz="1600" dirty="0"/>
                    </a:p>
                  </a:txBody>
                  <a:tcPr marT="45700" marB="45700"/>
                </a:tc>
                <a:tc>
                  <a:txBody>
                    <a:bodyPr/>
                    <a:lstStyle/>
                    <a:p>
                      <a:r>
                        <a:rPr lang="en-US" altLang="zh-CN" sz="1600" dirty="0" smtClean="0"/>
                        <a:t>Subnet</a:t>
                      </a:r>
                      <a:endParaRPr lang="zh-CN" altLang="en-US" sz="1600" dirty="0"/>
                    </a:p>
                  </a:txBody>
                  <a:tcPr marT="45700" marB="45700"/>
                </a:tc>
                <a:tc>
                  <a:txBody>
                    <a:bodyPr/>
                    <a:lstStyle/>
                    <a:p>
                      <a:r>
                        <a:rPr lang="en-US" altLang="zh-CN" sz="1600" dirty="0" smtClean="0"/>
                        <a:t>GW</a:t>
                      </a:r>
                      <a:endParaRPr lang="zh-CN" altLang="en-US" sz="1600" dirty="0"/>
                    </a:p>
                  </a:txBody>
                  <a:tcPr marT="45700" marB="45700"/>
                </a:tc>
                <a:tc>
                  <a:txBody>
                    <a:bodyPr/>
                    <a:lstStyle/>
                    <a:p>
                      <a:r>
                        <a:rPr lang="zh-CN" altLang="en-US" sz="1600" dirty="0" smtClean="0"/>
                        <a:t>可用主机数</a:t>
                      </a:r>
                      <a:endParaRPr lang="zh-CN" altLang="en-US" sz="1600" dirty="0"/>
                    </a:p>
                  </a:txBody>
                  <a:tcPr marT="45700" marB="45700"/>
                </a:tc>
                <a:tc>
                  <a:txBody>
                    <a:bodyPr/>
                    <a:lstStyle/>
                    <a:p>
                      <a:r>
                        <a:rPr lang="zh-CN" altLang="en-US" sz="1600" dirty="0" smtClean="0"/>
                        <a:t>用户主机数</a:t>
                      </a:r>
                      <a:endParaRPr lang="zh-CN" altLang="en-US" sz="1600" dirty="0"/>
                    </a:p>
                  </a:txBody>
                  <a:tcPr marT="45700" marB="45700"/>
                </a:tc>
              </a:tr>
              <a:tr h="370681">
                <a:tc>
                  <a:txBody>
                    <a:bodyPr/>
                    <a:lstStyle/>
                    <a:p>
                      <a:r>
                        <a:rPr lang="en-US" altLang="zh-CN" sz="1600" dirty="0" smtClean="0"/>
                        <a:t>10</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 </a:t>
                      </a:r>
                      <a:endParaRPr lang="zh-CN" altLang="en-US" sz="1600" dirty="0"/>
                    </a:p>
                  </a:txBody>
                  <a:tcPr marT="45700" marB="45700"/>
                </a:tc>
                <a:tc>
                  <a:txBody>
                    <a:bodyPr/>
                    <a:lstStyle/>
                    <a:p>
                      <a:r>
                        <a:rPr lang="en-US" altLang="zh-CN" sz="1600" dirty="0" smtClean="0"/>
                        <a:t>10</a:t>
                      </a:r>
                      <a:endParaRPr lang="zh-CN" altLang="en-US" sz="1600" dirty="0"/>
                    </a:p>
                  </a:txBody>
                  <a:tcPr marT="45700" marB="45700"/>
                </a:tc>
                <a:tc>
                  <a:txBody>
                    <a:bodyPr/>
                    <a:lstStyle/>
                    <a:p>
                      <a:r>
                        <a:rPr lang="en-US" altLang="zh-CN" sz="1600" dirty="0" smtClean="0"/>
                        <a:t>.2-.11</a:t>
                      </a:r>
                      <a:endParaRPr lang="zh-CN" altLang="en-US" sz="1600" dirty="0"/>
                    </a:p>
                  </a:txBody>
                  <a:tcPr marT="45700" marB="45700"/>
                </a:tc>
              </a:tr>
              <a:tr h="370681">
                <a:tc>
                  <a:txBody>
                    <a:bodyPr/>
                    <a:lstStyle/>
                    <a:p>
                      <a:r>
                        <a:rPr lang="en-US" altLang="zh-CN" sz="1600" dirty="0" smtClean="0"/>
                        <a:t>11</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a:t>
                      </a:r>
                      <a:endParaRPr lang="zh-CN" altLang="en-US" sz="1600" dirty="0"/>
                    </a:p>
                  </a:txBody>
                  <a:tcPr marT="45700" marB="45700"/>
                </a:tc>
                <a:tc>
                  <a:txBody>
                    <a:bodyPr/>
                    <a:lstStyle/>
                    <a:p>
                      <a:r>
                        <a:rPr lang="en-US" altLang="zh-CN" sz="1600" dirty="0" smtClean="0"/>
                        <a:t>5</a:t>
                      </a:r>
                      <a:endParaRPr lang="zh-CN" altLang="en-US" sz="1600" dirty="0"/>
                    </a:p>
                  </a:txBody>
                  <a:tcPr marT="45700" marB="45700"/>
                </a:tc>
                <a:tc>
                  <a:txBody>
                    <a:bodyPr/>
                    <a:lstStyle/>
                    <a:p>
                      <a:r>
                        <a:rPr lang="en-US" altLang="zh-CN" sz="1600" dirty="0" smtClean="0"/>
                        <a:t>.12-.16</a:t>
                      </a:r>
                      <a:endParaRPr lang="zh-CN" altLang="en-US" sz="1600" dirty="0"/>
                    </a:p>
                  </a:txBody>
                  <a:tcPr marT="45700" marB="45700"/>
                </a:tc>
              </a:tr>
              <a:tr h="370681">
                <a:tc>
                  <a:txBody>
                    <a:bodyPr/>
                    <a:lstStyle/>
                    <a:p>
                      <a:r>
                        <a:rPr lang="en-US" altLang="zh-CN" sz="1600" dirty="0" smtClean="0"/>
                        <a:t>12</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a:t>
                      </a:r>
                      <a:endParaRPr lang="zh-CN" altLang="en-US" sz="1600" dirty="0"/>
                    </a:p>
                  </a:txBody>
                  <a:tcPr marT="45700" marB="45700"/>
                </a:tc>
                <a:tc>
                  <a:txBody>
                    <a:bodyPr/>
                    <a:lstStyle/>
                    <a:p>
                      <a:r>
                        <a:rPr lang="en-US" altLang="zh-CN" sz="1600" dirty="0" smtClean="0"/>
                        <a:t>1</a:t>
                      </a:r>
                      <a:endParaRPr lang="zh-CN" altLang="en-US" sz="1600" dirty="0"/>
                    </a:p>
                  </a:txBody>
                  <a:tcPr marT="45700" marB="45700"/>
                </a:tc>
                <a:tc>
                  <a:txBody>
                    <a:bodyPr/>
                    <a:lstStyle/>
                    <a:p>
                      <a:r>
                        <a:rPr lang="en-US" altLang="zh-CN" sz="1600" dirty="0" smtClean="0"/>
                        <a:t>.17</a:t>
                      </a:r>
                      <a:endParaRPr lang="zh-CN" altLang="en-US" sz="1600" dirty="0"/>
                    </a:p>
                  </a:txBody>
                  <a:tcPr marT="45700" marB="45700"/>
                </a:tc>
              </a:tr>
            </a:tbl>
          </a:graphicData>
        </a:graphic>
      </p:graphicFrame>
      <p:grpSp>
        <p:nvGrpSpPr>
          <p:cNvPr id="23586" name="组合 44"/>
          <p:cNvGrpSpPr/>
          <p:nvPr/>
        </p:nvGrpSpPr>
        <p:grpSpPr>
          <a:xfrm>
            <a:off x="0" y="0"/>
            <a:ext cx="9144000" cy="5143500"/>
            <a:chOff x="0" y="0"/>
            <a:chExt cx="9144000" cy="5143500"/>
          </a:xfrm>
        </p:grpSpPr>
        <p:grpSp>
          <p:nvGrpSpPr>
            <p:cNvPr id="23587" name="Gruppe 392"/>
            <p:cNvGrpSpPr/>
            <p:nvPr/>
          </p:nvGrpSpPr>
          <p:grpSpPr>
            <a:xfrm>
              <a:off x="3075782" y="569924"/>
              <a:ext cx="3344068" cy="603666"/>
              <a:chOff x="3390900" y="1257296"/>
              <a:chExt cx="2577193" cy="726505"/>
            </a:xfrm>
          </p:grpSpPr>
          <p:sp>
            <p:nvSpPr>
              <p:cNvPr id="36" name="Rektangel 25"/>
              <p:cNvSpPr>
                <a:spLocks noChangeArrowheads="1"/>
              </p:cNvSpPr>
              <p:nvPr/>
            </p:nvSpPr>
            <p:spPr bwMode="auto">
              <a:xfrm>
                <a:off x="3391511" y="1257283"/>
                <a:ext cx="2572912" cy="7260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37" name="Rektangel 25"/>
              <p:cNvSpPr/>
              <p:nvPr/>
            </p:nvSpPr>
            <p:spPr bwMode="auto">
              <a:xfrm>
                <a:off x="3395182" y="1257283"/>
                <a:ext cx="2572911" cy="147111"/>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38" name="Rektangel 150"/>
            <p:cNvSpPr>
              <a:spLocks noChangeArrowheads="1"/>
            </p:cNvSpPr>
            <p:nvPr/>
          </p:nvSpPr>
          <p:spPr bwMode="auto">
            <a:xfrm>
              <a:off x="3522663" y="741363"/>
              <a:ext cx="2611437" cy="4000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地址不再被浪费</a:t>
              </a:r>
              <a:endParaRPr kumimoji="0" 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589"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 name="Rektangel 150"/>
            <p:cNvSpPr>
              <a:spLocks noChangeArrowheads="1"/>
            </p:cNvSpPr>
            <p:nvPr/>
          </p:nvSpPr>
          <p:spPr bwMode="auto">
            <a:xfrm>
              <a:off x="1009650" y="3173413"/>
              <a:ext cx="847725" cy="24606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 name="Round Diagonal Corner Rectangle 4"/>
            <p:cNvSpPr/>
            <p:nvPr/>
          </p:nvSpPr>
          <p:spPr>
            <a:xfrm>
              <a:off x="556230" y="1571625"/>
              <a:ext cx="7101869" cy="1848189"/>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21" name="矩形 20"/>
            <p:cNvSpPr/>
            <p:nvPr/>
          </p:nvSpPr>
          <p:spPr>
            <a:xfrm>
              <a:off x="1371600" y="3201988"/>
              <a:ext cx="431800" cy="431800"/>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609600" y="1595438"/>
              <a:ext cx="1479550" cy="338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1</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24" name="Rektangel 150"/>
            <p:cNvSpPr>
              <a:spLocks noChangeArrowheads="1"/>
            </p:cNvSpPr>
            <p:nvPr/>
          </p:nvSpPr>
          <p:spPr bwMode="auto">
            <a:xfrm>
              <a:off x="1419225" y="3249613"/>
              <a:ext cx="438150" cy="338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 name="矩形 27"/>
            <p:cNvSpPr/>
            <p:nvPr/>
          </p:nvSpPr>
          <p:spPr>
            <a:xfrm>
              <a:off x="3905250" y="3211513"/>
              <a:ext cx="431800" cy="433387"/>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Rektangel 150"/>
            <p:cNvSpPr>
              <a:spLocks noChangeArrowheads="1"/>
            </p:cNvSpPr>
            <p:nvPr/>
          </p:nvSpPr>
          <p:spPr bwMode="auto">
            <a:xfrm>
              <a:off x="3952875" y="3251200"/>
              <a:ext cx="439738" cy="3381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 name="矩形 29"/>
            <p:cNvSpPr/>
            <p:nvPr/>
          </p:nvSpPr>
          <p:spPr>
            <a:xfrm>
              <a:off x="6372225" y="3209925"/>
              <a:ext cx="431800" cy="431800"/>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Rektangel 150"/>
            <p:cNvSpPr>
              <a:spLocks noChangeArrowheads="1"/>
            </p:cNvSpPr>
            <p:nvPr/>
          </p:nvSpPr>
          <p:spPr bwMode="auto">
            <a:xfrm>
              <a:off x="6419850" y="3248025"/>
              <a:ext cx="439738" cy="33972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2" name="云形 31"/>
            <p:cNvSpPr/>
            <p:nvPr/>
          </p:nvSpPr>
          <p:spPr>
            <a:xfrm>
              <a:off x="777875" y="422910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云形 32"/>
            <p:cNvSpPr/>
            <p:nvPr/>
          </p:nvSpPr>
          <p:spPr>
            <a:xfrm>
              <a:off x="3313113" y="421005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云形 33"/>
            <p:cNvSpPr/>
            <p:nvPr/>
          </p:nvSpPr>
          <p:spPr>
            <a:xfrm>
              <a:off x="5776913" y="4191000"/>
              <a:ext cx="1638300" cy="914400"/>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4"/>
            <p:cNvSpPr/>
            <p:nvPr/>
          </p:nvSpPr>
          <p:spPr>
            <a:xfrm>
              <a:off x="1009650" y="2459038"/>
              <a:ext cx="1266825" cy="568325"/>
            </a:xfrm>
            <a:prstGeom prst="ellipse">
              <a:avLst/>
            </a:prstGeom>
            <a:gradFill>
              <a:gsLst>
                <a:gs pos="100000">
                  <a:schemeClr val="accent6">
                    <a:lumMod val="60000"/>
                    <a:lumOff val="40000"/>
                    <a:alpha val="28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椭圆 38"/>
            <p:cNvSpPr/>
            <p:nvPr/>
          </p:nvSpPr>
          <p:spPr>
            <a:xfrm>
              <a:off x="3675063" y="2452688"/>
              <a:ext cx="1130300" cy="568325"/>
            </a:xfrm>
            <a:prstGeom prst="ellipse">
              <a:avLst/>
            </a:prstGeom>
            <a:gradFill>
              <a:gsLst>
                <a:gs pos="100000">
                  <a:schemeClr val="accent5">
                    <a:lumMod val="60000"/>
                    <a:lumOff val="40000"/>
                    <a:alpha val="34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椭圆 39"/>
            <p:cNvSpPr/>
            <p:nvPr/>
          </p:nvSpPr>
          <p:spPr>
            <a:xfrm>
              <a:off x="6134100" y="2468563"/>
              <a:ext cx="1106488" cy="533400"/>
            </a:xfrm>
            <a:prstGeom prst="ellipse">
              <a:avLst/>
            </a:prstGeom>
            <a:gradFill>
              <a:gsLst>
                <a:gs pos="100000">
                  <a:srgbClr val="FFC000">
                    <a:alpha val="10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Rektangel 150"/>
            <p:cNvSpPr>
              <a:spLocks noChangeArrowheads="1"/>
            </p:cNvSpPr>
            <p:nvPr/>
          </p:nvSpPr>
          <p:spPr bwMode="auto">
            <a:xfrm>
              <a:off x="1223963" y="2632075"/>
              <a:ext cx="846137" cy="2619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3" name="Rektangel 150"/>
            <p:cNvSpPr>
              <a:spLocks noChangeArrowheads="1"/>
            </p:cNvSpPr>
            <p:nvPr/>
          </p:nvSpPr>
          <p:spPr bwMode="auto">
            <a:xfrm>
              <a:off x="3868738" y="2603500"/>
              <a:ext cx="936625" cy="2619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 name="Rektangel 150"/>
            <p:cNvSpPr>
              <a:spLocks noChangeArrowheads="1"/>
            </p:cNvSpPr>
            <p:nvPr/>
          </p:nvSpPr>
          <p:spPr bwMode="auto">
            <a:xfrm>
              <a:off x="6311900" y="2632075"/>
              <a:ext cx="793750" cy="2619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46" name="直接连接符 45"/>
            <p:cNvCxnSpPr>
              <a:stCxn id="21" idx="2"/>
              <a:endCxn id="32" idx="3"/>
            </p:cNvCxnSpPr>
            <p:nvPr/>
          </p:nvCxnSpPr>
          <p:spPr>
            <a:xfrm rot="16200000" flipH="1">
              <a:off x="1269207" y="3952082"/>
              <a:ext cx="646112" cy="9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28" idx="2"/>
              <a:endCxn id="33" idx="3"/>
            </p:cNvCxnSpPr>
            <p:nvPr/>
          </p:nvCxnSpPr>
          <p:spPr>
            <a:xfrm rot="16200000" flipH="1">
              <a:off x="3818732" y="3947319"/>
              <a:ext cx="615950" cy="11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p:cNvCxnSpPr>
              <a:stCxn id="30" idx="2"/>
              <a:endCxn id="34" idx="3"/>
            </p:cNvCxnSpPr>
            <p:nvPr/>
          </p:nvCxnSpPr>
          <p:spPr>
            <a:xfrm rot="16200000" flipH="1">
              <a:off x="6292057" y="3937794"/>
              <a:ext cx="600075" cy="7938"/>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ktangel 150"/>
            <p:cNvSpPr>
              <a:spLocks noChangeArrowheads="1"/>
            </p:cNvSpPr>
            <p:nvPr/>
          </p:nvSpPr>
          <p:spPr bwMode="auto">
            <a:xfrm>
              <a:off x="1009650" y="4449763"/>
              <a:ext cx="1266825"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 name="Rektangel 150"/>
            <p:cNvSpPr>
              <a:spLocks noChangeArrowheads="1"/>
            </p:cNvSpPr>
            <p:nvPr/>
          </p:nvSpPr>
          <p:spPr bwMode="auto">
            <a:xfrm>
              <a:off x="3516313" y="4430713"/>
              <a:ext cx="1435100"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1.1.1.12</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-1.1.1.16</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5980113" y="4430713"/>
              <a:ext cx="1435100" cy="4651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主机</a:t>
              </a: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地址范围</a:t>
              </a:r>
              <a:endPar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1.1.1.17</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 name="Rektangel 150"/>
            <p:cNvSpPr>
              <a:spLocks noChangeArrowheads="1"/>
            </p:cNvSpPr>
            <p:nvPr/>
          </p:nvSpPr>
          <p:spPr bwMode="auto">
            <a:xfrm>
              <a:off x="2462213" y="2011363"/>
              <a:ext cx="1587500" cy="6683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a:t>
              </a: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  1.1.1.0/24</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椭圆 41"/>
            <p:cNvSpPr/>
            <p:nvPr/>
          </p:nvSpPr>
          <p:spPr>
            <a:xfrm>
              <a:off x="777875" y="1933575"/>
              <a:ext cx="6462713" cy="1485900"/>
            </a:xfrm>
            <a:prstGeom prst="ellipse">
              <a:avLst/>
            </a:prstGeom>
            <a:gradFill>
              <a:gsLst>
                <a:gs pos="100000">
                  <a:srgbClr val="92D050">
                    <a:alpha val="1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4578" name="组合 13"/>
          <p:cNvGrpSpPr/>
          <p:nvPr/>
        </p:nvGrpSpPr>
        <p:grpSpPr>
          <a:xfrm>
            <a:off x="0" y="0"/>
            <a:ext cx="9144000" cy="1173163"/>
            <a:chOff x="0" y="0"/>
            <a:chExt cx="9144000" cy="1173590"/>
          </a:xfrm>
        </p:grpSpPr>
        <p:grpSp>
          <p:nvGrpSpPr>
            <p:cNvPr id="24612" name="Gruppe 392"/>
            <p:cNvGrpSpPr/>
            <p:nvPr/>
          </p:nvGrpSpPr>
          <p:grpSpPr>
            <a:xfrm>
              <a:off x="3075782" y="569924"/>
              <a:ext cx="3344068" cy="603666"/>
              <a:chOff x="3390900" y="1257296"/>
              <a:chExt cx="2577193" cy="726505"/>
            </a:xfrm>
          </p:grpSpPr>
          <p:sp>
            <p:nvSpPr>
              <p:cNvPr id="36" name="Rektangel 25"/>
              <p:cNvSpPr>
                <a:spLocks noChangeArrowheads="1"/>
              </p:cNvSpPr>
              <p:nvPr/>
            </p:nvSpPr>
            <p:spPr bwMode="auto">
              <a:xfrm>
                <a:off x="3391511" y="1257532"/>
                <a:ext cx="2572912" cy="726269"/>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37" name="Rektangel 25"/>
              <p:cNvSpPr/>
              <p:nvPr/>
            </p:nvSpPr>
            <p:spPr bwMode="auto">
              <a:xfrm>
                <a:off x="3395182" y="1257532"/>
                <a:ext cx="2572911" cy="147164"/>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38" name="Rektangel 150"/>
            <p:cNvSpPr>
              <a:spLocks noChangeArrowheads="1"/>
            </p:cNvSpPr>
            <p:nvPr/>
          </p:nvSpPr>
          <p:spPr bwMode="auto">
            <a:xfrm>
              <a:off x="3522663" y="740044"/>
              <a:ext cx="2611437" cy="40019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地址不再被浪费</a:t>
              </a:r>
              <a:endParaRPr kumimoji="0" lang="en-US" sz="2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614"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grpSp>
      <p:graphicFrame>
        <p:nvGraphicFramePr>
          <p:cNvPr id="57" name="表格 56"/>
          <p:cNvGraphicFramePr>
            <a:graphicFrameLocks noGrp="1"/>
          </p:cNvGraphicFramePr>
          <p:nvPr/>
        </p:nvGraphicFramePr>
        <p:xfrm>
          <a:off x="1035050" y="1438275"/>
          <a:ext cx="6632575" cy="1482725"/>
        </p:xfrm>
        <a:graphic>
          <a:graphicData uri="http://schemas.openxmlformats.org/drawingml/2006/table">
            <a:tbl>
              <a:tblPr firstRow="1" bandRow="1">
                <a:tableStyleId>{5C22544A-7EE6-4342-B048-85BDC9FD1C3A}</a:tableStyleId>
              </a:tblPr>
              <a:tblGrid>
                <a:gridCol w="1248819"/>
                <a:gridCol w="1556166"/>
                <a:gridCol w="1275863"/>
                <a:gridCol w="1275863"/>
                <a:gridCol w="1275863"/>
              </a:tblGrid>
              <a:tr h="370681">
                <a:tc>
                  <a:txBody>
                    <a:bodyPr/>
                    <a:lstStyle/>
                    <a:p>
                      <a:r>
                        <a:rPr lang="en-US" altLang="zh-CN" sz="1600" dirty="0" smtClean="0"/>
                        <a:t>VLAN ID</a:t>
                      </a:r>
                      <a:endParaRPr lang="zh-CN" altLang="en-US" sz="1600" dirty="0"/>
                    </a:p>
                  </a:txBody>
                  <a:tcPr marT="45700" marB="45700"/>
                </a:tc>
                <a:tc>
                  <a:txBody>
                    <a:bodyPr/>
                    <a:lstStyle/>
                    <a:p>
                      <a:r>
                        <a:rPr lang="en-US" altLang="zh-CN" sz="1600" dirty="0" smtClean="0"/>
                        <a:t>Subnet</a:t>
                      </a:r>
                      <a:endParaRPr lang="zh-CN" altLang="en-US" sz="1600" dirty="0"/>
                    </a:p>
                  </a:txBody>
                  <a:tcPr marT="45700" marB="45700"/>
                </a:tc>
                <a:tc>
                  <a:txBody>
                    <a:bodyPr/>
                    <a:lstStyle/>
                    <a:p>
                      <a:r>
                        <a:rPr lang="en-US" altLang="zh-CN" sz="1600" dirty="0" smtClean="0"/>
                        <a:t>GW</a:t>
                      </a:r>
                      <a:endParaRPr lang="zh-CN" altLang="en-US" sz="1600" dirty="0"/>
                    </a:p>
                  </a:txBody>
                  <a:tcPr marT="45700" marB="45700"/>
                </a:tc>
                <a:tc>
                  <a:txBody>
                    <a:bodyPr/>
                    <a:lstStyle/>
                    <a:p>
                      <a:r>
                        <a:rPr lang="zh-CN" altLang="en-US" sz="1600" dirty="0" smtClean="0"/>
                        <a:t>可用主机数</a:t>
                      </a:r>
                      <a:endParaRPr lang="zh-CN" altLang="en-US" sz="1600" dirty="0"/>
                    </a:p>
                  </a:txBody>
                  <a:tcPr marT="45700" marB="45700"/>
                </a:tc>
                <a:tc>
                  <a:txBody>
                    <a:bodyPr/>
                    <a:lstStyle/>
                    <a:p>
                      <a:r>
                        <a:rPr lang="zh-CN" altLang="en-US" sz="1600" dirty="0" smtClean="0"/>
                        <a:t>用户主机数</a:t>
                      </a:r>
                      <a:endParaRPr lang="zh-CN" altLang="en-US" sz="1600" dirty="0"/>
                    </a:p>
                  </a:txBody>
                  <a:tcPr marT="45700" marB="45700"/>
                </a:tc>
              </a:tr>
              <a:tr h="370681">
                <a:tc>
                  <a:txBody>
                    <a:bodyPr/>
                    <a:lstStyle/>
                    <a:p>
                      <a:r>
                        <a:rPr lang="en-US" altLang="zh-CN" sz="1600" dirty="0" smtClean="0"/>
                        <a:t>10</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 </a:t>
                      </a:r>
                      <a:endParaRPr lang="zh-CN" altLang="en-US" sz="1600" dirty="0"/>
                    </a:p>
                  </a:txBody>
                  <a:tcPr marT="45700" marB="45700"/>
                </a:tc>
                <a:tc>
                  <a:txBody>
                    <a:bodyPr/>
                    <a:lstStyle/>
                    <a:p>
                      <a:r>
                        <a:rPr lang="en-US" altLang="zh-CN" sz="1600" dirty="0" smtClean="0"/>
                        <a:t>10</a:t>
                      </a:r>
                      <a:endParaRPr lang="zh-CN" altLang="en-US" sz="1600" dirty="0"/>
                    </a:p>
                  </a:txBody>
                  <a:tcPr marT="45700" marB="45700"/>
                </a:tc>
                <a:tc>
                  <a:txBody>
                    <a:bodyPr/>
                    <a:lstStyle/>
                    <a:p>
                      <a:r>
                        <a:rPr lang="en-US" altLang="zh-CN" sz="1600" dirty="0" smtClean="0"/>
                        <a:t>.2-.11</a:t>
                      </a:r>
                      <a:endParaRPr lang="zh-CN" altLang="en-US" sz="1600" dirty="0"/>
                    </a:p>
                  </a:txBody>
                  <a:tcPr marT="45700" marB="45700"/>
                </a:tc>
              </a:tr>
              <a:tr h="370681">
                <a:tc>
                  <a:txBody>
                    <a:bodyPr/>
                    <a:lstStyle/>
                    <a:p>
                      <a:r>
                        <a:rPr lang="en-US" altLang="zh-CN" sz="1600" dirty="0" smtClean="0"/>
                        <a:t>11</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a:t>
                      </a:r>
                      <a:endParaRPr lang="zh-CN" altLang="en-US" sz="1600" dirty="0"/>
                    </a:p>
                  </a:txBody>
                  <a:tcPr marT="45700" marB="45700"/>
                </a:tc>
                <a:tc>
                  <a:txBody>
                    <a:bodyPr/>
                    <a:lstStyle/>
                    <a:p>
                      <a:r>
                        <a:rPr lang="en-US" altLang="zh-CN" sz="1600" dirty="0" smtClean="0"/>
                        <a:t>5</a:t>
                      </a:r>
                      <a:endParaRPr lang="zh-CN" altLang="en-US" sz="1600" dirty="0"/>
                    </a:p>
                  </a:txBody>
                  <a:tcPr marT="45700" marB="45700"/>
                </a:tc>
                <a:tc>
                  <a:txBody>
                    <a:bodyPr/>
                    <a:lstStyle/>
                    <a:p>
                      <a:r>
                        <a:rPr lang="en-US" altLang="zh-CN" sz="1600" dirty="0" smtClean="0"/>
                        <a:t>.12-.16</a:t>
                      </a:r>
                      <a:endParaRPr lang="zh-CN" altLang="en-US" sz="1600" dirty="0"/>
                    </a:p>
                  </a:txBody>
                  <a:tcPr marT="45700" marB="45700"/>
                </a:tc>
              </a:tr>
              <a:tr h="370681">
                <a:tc>
                  <a:txBody>
                    <a:bodyPr/>
                    <a:lstStyle/>
                    <a:p>
                      <a:r>
                        <a:rPr lang="en-US" altLang="zh-CN" sz="1600" dirty="0" smtClean="0"/>
                        <a:t>12</a:t>
                      </a:r>
                      <a:endParaRPr lang="zh-CN" altLang="en-US" sz="1600" dirty="0"/>
                    </a:p>
                  </a:txBody>
                  <a:tcPr marT="45700" marB="45700"/>
                </a:tc>
                <a:tc>
                  <a:txBody>
                    <a:bodyPr/>
                    <a:lstStyle/>
                    <a:p>
                      <a:r>
                        <a:rPr lang="en-US" altLang="zh-CN" sz="1600" dirty="0" smtClean="0"/>
                        <a:t>1.1.1.0/24</a:t>
                      </a:r>
                      <a:endParaRPr lang="zh-CN" altLang="en-US" sz="1600" dirty="0"/>
                    </a:p>
                  </a:txBody>
                  <a:tcPr marT="45700" marB="45700"/>
                </a:tc>
                <a:tc>
                  <a:txBody>
                    <a:bodyPr/>
                    <a:lstStyle/>
                    <a:p>
                      <a:r>
                        <a:rPr lang="en-US" altLang="zh-CN" sz="1600" dirty="0" smtClean="0"/>
                        <a:t>1.1.1.1</a:t>
                      </a:r>
                      <a:endParaRPr lang="zh-CN" altLang="en-US" sz="1600" dirty="0"/>
                    </a:p>
                  </a:txBody>
                  <a:tcPr marT="45700" marB="45700"/>
                </a:tc>
                <a:tc>
                  <a:txBody>
                    <a:bodyPr/>
                    <a:lstStyle/>
                    <a:p>
                      <a:r>
                        <a:rPr lang="en-US" altLang="zh-CN" sz="1600" dirty="0" smtClean="0"/>
                        <a:t>1</a:t>
                      </a:r>
                      <a:endParaRPr lang="zh-CN" altLang="en-US" sz="1600" dirty="0"/>
                    </a:p>
                  </a:txBody>
                  <a:tcPr marT="45700" marB="45700"/>
                </a:tc>
                <a:tc>
                  <a:txBody>
                    <a:bodyPr/>
                    <a:lstStyle/>
                    <a:p>
                      <a:r>
                        <a:rPr lang="en-US" altLang="zh-CN" sz="1600" dirty="0" smtClean="0"/>
                        <a:t>.17</a:t>
                      </a:r>
                      <a:endParaRPr lang="zh-CN" altLang="en-US" sz="1600" dirty="0"/>
                    </a:p>
                  </a:txBody>
                  <a:tcPr marT="45700" marB="45700"/>
                </a:tc>
              </a:tr>
            </a:tbl>
          </a:graphicData>
        </a:graphic>
      </p:graphicFrame>
      <p:sp>
        <p:nvSpPr>
          <p:cNvPr id="45" name="圆角矩形标注 44"/>
          <p:cNvSpPr/>
          <p:nvPr/>
        </p:nvSpPr>
        <p:spPr>
          <a:xfrm>
            <a:off x="520700" y="3187700"/>
            <a:ext cx="7604125" cy="3527425"/>
          </a:xfrm>
          <a:prstGeom prst="wedgeRoundRectCallout">
            <a:avLst>
              <a:gd name="adj1" fmla="val -22976"/>
              <a:gd name="adj2" fmla="val -55577"/>
              <a:gd name="adj3" fmla="val 16667"/>
            </a:avLst>
          </a:prstGeom>
          <a:gradFill>
            <a:gsLst>
              <a:gs pos="100000">
                <a:schemeClr val="accent1">
                  <a:tint val="100000"/>
                  <a:shade val="100000"/>
                  <a:satMod val="130000"/>
                  <a:alpha val="5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从表中我们可以看到，</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 10</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 11</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 12</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共用同一个子网号</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1.1.1.0</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、子网缺省网关地址</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和子网定向广播地址</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1.1.1.255</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。这样，普通</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实现方式中用到的</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1.1.1.16</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1.1.1.24</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这样的子网号（</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1.1.1.0</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仍被作为子网号被占用）和</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1.1.1.17</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1.1.1.25</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这样的子网缺省网关（</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仍作为子网缺省网关被占用），以及</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1.1.1.15</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1.1.1.23</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1.1.1.27</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这样的子网定向广播地址就都可以用来作为主机</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IP</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地址使用了。</a:t>
            </a: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Super 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的实现中，各</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sub-VLAN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间的界线也不再是从前的子网界线了，它们可以根据其各自主机的需求数目在</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super-VLAN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对应子网内灵活的划分地址范围。譬如，原来在分配给</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 10</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的子网</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1.1.1.0/28</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中的</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1.1.1.12</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1.1.1.14</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3</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个地址是被闲置浪费掉的。用</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Super 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来实现，就可以把这些地址划分给</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VLAN11 </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。如果</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 11</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最终只用了</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3</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个地址的情况，那么剩下的地址还可以分配给其他的</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sub-VLAN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mn-lt"/>
                <a:ea typeface="+mn-ea"/>
                <a:cs typeface="+mn-cs"/>
              </a:rPr>
              <a:t>这样，</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3</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一共需要</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16</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个地址，实际上在这个子网里就刚好分配了</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16</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个地址给它们。这</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16</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个主机地址加上子网号、子网缺省网关、子网定向广播地址，一共用去了</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19</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个</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IP</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地址，网段内仍剩余</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237</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的地址可以被任意</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sub-VLAN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内的主机使用。</a:t>
            </a: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5602" name="组合 15"/>
          <p:cNvGrpSpPr/>
          <p:nvPr/>
        </p:nvGrpSpPr>
        <p:grpSpPr>
          <a:xfrm>
            <a:off x="236538" y="1158875"/>
            <a:ext cx="8402637" cy="5108575"/>
            <a:chOff x="237167" y="1159539"/>
            <a:chExt cx="8402008" cy="5107917"/>
          </a:xfrm>
        </p:grpSpPr>
        <p:grpSp>
          <p:nvGrpSpPr>
            <p:cNvPr id="25603"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07" y="2950928"/>
                <a:ext cx="1027000" cy="76576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37167" y="1529379"/>
              <a:ext cx="1588968" cy="646029"/>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    通信</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41" name="Rektangel 150"/>
            <p:cNvSpPr>
              <a:spLocks noChangeArrowheads="1"/>
            </p:cNvSpPr>
            <p:nvPr/>
          </p:nvSpPr>
          <p:spPr bwMode="auto">
            <a:xfrm>
              <a:off x="5029470" y="1867473"/>
              <a:ext cx="847662" cy="24603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2118330" y="1235908"/>
              <a:ext cx="6520845" cy="5031548"/>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47" name="Rektangel 150"/>
            <p:cNvSpPr>
              <a:spLocks noChangeArrowheads="1"/>
            </p:cNvSpPr>
            <p:nvPr/>
          </p:nvSpPr>
          <p:spPr bwMode="auto">
            <a:xfrm>
              <a:off x="2253141" y="1510332"/>
              <a:ext cx="6186024" cy="444284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在</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 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中，引入</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和</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的概念。这是两种与以往的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不同的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类型。</a:t>
              </a: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和通常意义上的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不同，</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它只建立三层接口，而不包含物理端口。</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因此，可以把它看作一个逻辑的三层概念</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若干</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的集合。与一般没有物理端口的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不同的是，它的三层虚接口的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UP</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状态不依赖于其自身物理端口的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UP</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，而是只要它所含</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中存在</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UP</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状态的物理端口。</a:t>
              </a: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 </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则只包含物理端口，但不能建立三层</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虚接口。</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它与外部的三层交换是靠</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的三层虚接口来实现的。</a:t>
              </a: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我们可以这样看：</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每一个普通</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都有一个三层逻辑接口和若干物理端口。而</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Super VLAN</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把这两部分剥离开来</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只映射若干物理端口，负责保留各自独立的广播域；而用一个</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来实现所有</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共享同一个三层接口的需求，使不同</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内的主机可以共用同一个</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的网关，在</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对应的子网里分配地址；然后再通过建立</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和</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间的映射关系，把三层逻辑接口和物理端口这两部分有机的结合起来，</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并用</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ARP Proxy</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来实现</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间的三层互访，从而在实现普通</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的功能的同时，达到节省</a:t>
              </a:r>
              <a:r>
                <a:rPr kumimoji="0" lang="en-US" altLang="zh-CN"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IP</a:t>
              </a:r>
              <a:r>
                <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rPr>
                <a:t>地址的目的。</a:t>
              </a:r>
              <a:endParaRPr kumimoji="0" lang="zh-CN" alt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8194" name="组合 106"/>
          <p:cNvGrpSpPr/>
          <p:nvPr/>
        </p:nvGrpSpPr>
        <p:grpSpPr>
          <a:xfrm>
            <a:off x="846138" y="768350"/>
            <a:ext cx="8126412" cy="5451475"/>
            <a:chOff x="846126" y="768348"/>
            <a:chExt cx="8126425" cy="5451477"/>
          </a:xfrm>
        </p:grpSpPr>
        <p:sp>
          <p:nvSpPr>
            <p:cNvPr id="21" name="Rektangel med afrundet, diagonalt hjørne 23"/>
            <p:cNvSpPr/>
            <p:nvPr/>
          </p:nvSpPr>
          <p:spPr>
            <a:xfrm>
              <a:off x="1563679" y="3590922"/>
              <a:ext cx="2463824" cy="733426"/>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marL="0" marR="0" lvl="0" indent="0" algn="l" defTabSz="802005" rtl="0" eaLnBrk="1" fontAlgn="auto" latinLnBrk="0" hangingPunct="1">
                <a:lnSpc>
                  <a:spcPct val="100000"/>
                </a:lnSpc>
                <a:spcBef>
                  <a:spcPct val="20000"/>
                </a:spcBef>
                <a:spcAft>
                  <a:spcPts val="0"/>
                </a:spcAft>
                <a:buClrTx/>
                <a:buSzTx/>
                <a:buFontTx/>
                <a:buNone/>
                <a:defRPr/>
              </a:pPr>
              <a:r>
                <a:rPr kumimoji="0" lang="en-US" altLang="zh-CN" sz="18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      Private Vlan</a:t>
              </a:r>
              <a:endParaRPr kumimoji="0" lang="da-DK" sz="18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grpSp>
          <p:nvGrpSpPr>
            <p:cNvPr id="8198" name="Gruppe 1605"/>
            <p:cNvGrpSpPr/>
            <p:nvPr/>
          </p:nvGrpSpPr>
          <p:grpSpPr>
            <a:xfrm>
              <a:off x="846126" y="2944807"/>
              <a:ext cx="736603" cy="623888"/>
              <a:chOff x="-8546588" y="-7239741"/>
              <a:chExt cx="2506277" cy="2121302"/>
            </a:xfrm>
          </p:grpSpPr>
          <p:sp>
            <p:nvSpPr>
              <p:cNvPr id="8202" name="Freeform 1502"/>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8203" name="Freeform 1503"/>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8204" name="Freeform 1504"/>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8205" name="Freeform 1505"/>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8206" name="Freeform 1506"/>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8207" name="Freeform 1507"/>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8208" name="Freeform 1508"/>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8209" name="Freeform 1509"/>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8210" name="Freeform 1510"/>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8211" name="Freeform 1511"/>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8212" name="Freeform 1512"/>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8213" name="Freeform 1513"/>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8214" name="Freeform 1514"/>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8215" name="Freeform 1515"/>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8216" name="Freeform 1516"/>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8217" name="Freeform 1517"/>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8218" name="Freeform 1518"/>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8219" name="Freeform 1519"/>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8220" name="Freeform 1520"/>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8221" name="Freeform 1521"/>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8222" name="Freeform 1522"/>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8223" name="Freeform 1523"/>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8224" name="Freeform 1524"/>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8225" name="Freeform 1525"/>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8226" name="Freeform 1526"/>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8227" name="Freeform 1527"/>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8228" name="Freeform 1528"/>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8229" name="Freeform 1529"/>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8230" name="Freeform 1530"/>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8231" name="Freeform 1531"/>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8232" name="Freeform 1532"/>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8233" name="Freeform 1533"/>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8234" name="Freeform 1534"/>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8235" name="Freeform 1535"/>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8236" name="Freeform 1536"/>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8237" name="Freeform 1537"/>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8238" name="Freeform 1538"/>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8239" name="Freeform 1539"/>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8240" name="Freeform 1540"/>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8241" name="Freeform 1541"/>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8242" name="Freeform 1542"/>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8243" name="Freeform 1543"/>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8244" name="Freeform 1544"/>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8245" name="Freeform 1545"/>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8246" name="Freeform 1546"/>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8247" name="Freeform 1547"/>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8248" name="Freeform 1548"/>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8249" name="Freeform 1549"/>
              <p:cNvSpPr/>
              <p:nvPr/>
            </p:nvSpPr>
            <p:spPr>
              <a:xfrm>
                <a:off x="-6250970" y="-5366734"/>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0"/>
                  </a:cxn>
                  <a:cxn ang="0">
                    <a:pos x="2147483647" y="2147483647"/>
                  </a:cxn>
                  <a:cxn ang="0">
                    <a:pos x="2147483647" y="0"/>
                  </a:cxn>
                  <a:cxn ang="0">
                    <a:pos x="2147483647" y="0"/>
                  </a:cxn>
                </a:cxnLst>
                <a:rect l="txL" t="txT" r="txR" b="txB"/>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alpha val="100000"/>
                </a:srgbClr>
              </a:solidFill>
              <a:ln w="9525">
                <a:noFill/>
              </a:ln>
            </p:spPr>
            <p:txBody>
              <a:bodyPr/>
              <a:p>
                <a:endParaRPr lang="zh-CN" altLang="en-US"/>
              </a:p>
            </p:txBody>
          </p:sp>
          <p:sp>
            <p:nvSpPr>
              <p:cNvPr id="8250" name="Freeform 1550"/>
              <p:cNvSpPr/>
              <p:nvPr/>
            </p:nvSpPr>
            <p:spPr>
              <a:xfrm>
                <a:off x="-6391408" y="-5307360"/>
                <a:ext cx="124235" cy="21591"/>
              </a:xfrm>
              <a:custGeom>
                <a:avLst/>
                <a:gdLst>
                  <a:gd name="txL" fmla="*/ 0 w 33"/>
                  <a:gd name="txT" fmla="*/ 0 h 6"/>
                  <a:gd name="txR" fmla="*/ 33 w 33"/>
                  <a:gd name="txB" fmla="*/ 6 h 6"/>
                </a:gdLst>
                <a:ahLst/>
                <a:cxnLst>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alpha val="100000"/>
                </a:srgbClr>
              </a:solidFill>
              <a:ln w="9525">
                <a:noFill/>
              </a:ln>
            </p:spPr>
            <p:txBody>
              <a:bodyPr/>
              <a:p>
                <a:endParaRPr lang="zh-CN" altLang="en-US"/>
              </a:p>
            </p:txBody>
          </p:sp>
          <p:sp>
            <p:nvSpPr>
              <p:cNvPr id="8251" name="Freeform 1551"/>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8252" name="Freeform 1552"/>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8253" name="Freeform 1553"/>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8254" name="Freeform 1554"/>
              <p:cNvSpPr/>
              <p:nvPr/>
            </p:nvSpPr>
            <p:spPr>
              <a:xfrm>
                <a:off x="-6250970" y="-5204802"/>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2147483647"/>
                  </a:cxn>
                  <a:cxn ang="0">
                    <a:pos x="2147483647" y="2147483647"/>
                  </a:cxn>
                  <a:cxn ang="0">
                    <a:pos x="2147483647" y="2147483647"/>
                  </a:cxn>
                  <a:cxn ang="0">
                    <a:pos x="2147483647" y="2147483647"/>
                  </a:cxn>
                </a:cxnLst>
                <a:rect l="txL" t="txT" r="txR" b="txB"/>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alpha val="100000"/>
                </a:srgbClr>
              </a:solidFill>
              <a:ln w="9525">
                <a:noFill/>
              </a:ln>
            </p:spPr>
            <p:txBody>
              <a:bodyPr/>
              <a:p>
                <a:endParaRPr lang="zh-CN" altLang="en-US"/>
              </a:p>
            </p:txBody>
          </p:sp>
          <p:sp>
            <p:nvSpPr>
              <p:cNvPr id="8255" name="Freeform 1555"/>
              <p:cNvSpPr/>
              <p:nvPr/>
            </p:nvSpPr>
            <p:spPr>
              <a:xfrm>
                <a:off x="-6391408" y="-5204802"/>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alpha val="100000"/>
                </a:srgbClr>
              </a:solidFill>
              <a:ln w="9525">
                <a:noFill/>
              </a:ln>
            </p:spPr>
            <p:txBody>
              <a:bodyPr/>
              <a:p>
                <a:endParaRPr lang="zh-CN" altLang="en-US"/>
              </a:p>
            </p:txBody>
          </p:sp>
          <p:sp>
            <p:nvSpPr>
              <p:cNvPr id="8256" name="Freeform 1556"/>
              <p:cNvSpPr/>
              <p:nvPr/>
            </p:nvSpPr>
            <p:spPr>
              <a:xfrm>
                <a:off x="-6250970" y="-5140030"/>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alpha val="100000"/>
                </a:srgbClr>
              </a:solidFill>
              <a:ln w="9525">
                <a:noFill/>
              </a:ln>
            </p:spPr>
            <p:txBody>
              <a:bodyPr/>
              <a:p>
                <a:endParaRPr lang="zh-CN" altLang="en-US"/>
              </a:p>
            </p:txBody>
          </p:sp>
          <p:sp>
            <p:nvSpPr>
              <p:cNvPr id="8257" name="Freeform 1557"/>
              <p:cNvSpPr/>
              <p:nvPr/>
            </p:nvSpPr>
            <p:spPr>
              <a:xfrm>
                <a:off x="-6391408" y="-5161621"/>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2147483647"/>
                  </a:cxn>
                  <a:cxn ang="0">
                    <a:pos x="2147483647" y="2147483647"/>
                  </a:cxn>
                  <a:cxn ang="0">
                    <a:pos x="2147483647" y="0"/>
                  </a:cxn>
                  <a:cxn ang="0">
                    <a:pos x="2147483647" y="0"/>
                  </a:cxn>
                </a:cxnLst>
                <a:rect l="txL" t="txT" r="txR" b="txB"/>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alpha val="100000"/>
                </a:srgbClr>
              </a:solidFill>
              <a:ln w="9525">
                <a:noFill/>
              </a:ln>
            </p:spPr>
            <p:txBody>
              <a:bodyPr/>
              <a:p>
                <a:endParaRPr lang="zh-CN" altLang="en-US"/>
              </a:p>
            </p:txBody>
          </p:sp>
          <p:sp>
            <p:nvSpPr>
              <p:cNvPr id="8258" name="Freeform 1558"/>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8259" name="Freeform 1559"/>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8260" name="Freeform 1560"/>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8261" name="Freeform 1561"/>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8262" name="Freeform 1562"/>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8263" name="Freeform 1563"/>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8264" name="Freeform 1564"/>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8265" name="Freeform 1565"/>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8266" name="Freeform 1566"/>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8267" name="Freeform 1567"/>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8268" name="Freeform 1570"/>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8269" name="Freeform 1571"/>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8270" name="Freeform 1572"/>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8271" name="Freeform 1577"/>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8272" name="Freeform 1579"/>
              <p:cNvSpPr/>
              <p:nvPr/>
            </p:nvSpPr>
            <p:spPr>
              <a:xfrm>
                <a:off x="-8546588" y="-7239741"/>
                <a:ext cx="675180" cy="680111"/>
              </a:xfrm>
              <a:custGeom>
                <a:avLst/>
                <a:gdLst>
                  <a:gd name="txL" fmla="*/ 0 w 180"/>
                  <a:gd name="txT" fmla="*/ 0 h 181"/>
                  <a:gd name="txR" fmla="*/ 180 w 180"/>
                  <a:gd name="txB" fmla="*/ 181 h 181"/>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alpha val="100000"/>
                </a:srgbClr>
              </a:solidFill>
              <a:ln w="9525">
                <a:noFill/>
              </a:ln>
            </p:spPr>
            <p:txBody>
              <a:bodyPr/>
              <a:p>
                <a:endParaRPr lang="zh-CN" altLang="en-US"/>
              </a:p>
            </p:txBody>
          </p:sp>
          <p:sp>
            <p:nvSpPr>
              <p:cNvPr id="8273" name="Freeform 1583"/>
              <p:cNvSpPr/>
              <p:nvPr/>
            </p:nvSpPr>
            <p:spPr>
              <a:xfrm>
                <a:off x="-8076663" y="-6845706"/>
                <a:ext cx="491534" cy="1684086"/>
              </a:xfrm>
              <a:custGeom>
                <a:avLst/>
                <a:gdLst>
                  <a:gd name="txL" fmla="*/ 0 w 131"/>
                  <a:gd name="txT" fmla="*/ 0 h 449"/>
                  <a:gd name="txR" fmla="*/ 131 w 131"/>
                  <a:gd name="txB" fmla="*/ 449 h 449"/>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0" y="2147483647"/>
                  </a:cxn>
                </a:cxnLst>
                <a:rect l="txL" t="txT" r="txR" b="txB"/>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rgbClr val="FFFFFF">
                  <a:alpha val="100000"/>
                </a:srgbClr>
              </a:solidFill>
              <a:ln w="9525">
                <a:noFill/>
              </a:ln>
            </p:spPr>
            <p:txBody>
              <a:bodyPr/>
              <a:p>
                <a:endParaRPr lang="zh-CN" altLang="en-US"/>
              </a:p>
            </p:txBody>
          </p:sp>
        </p:grpSp>
        <p:sp>
          <p:nvSpPr>
            <p:cNvPr id="103" name="Rektangel med afrundet, diagonalt hjørne 23"/>
            <p:cNvSpPr/>
            <p:nvPr/>
          </p:nvSpPr>
          <p:spPr>
            <a:xfrm>
              <a:off x="4313579" y="768348"/>
              <a:ext cx="4658972" cy="5451477"/>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以太网的快速发展对传统</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网络提出了更高的要求，从安全性考虑出发，运营商一般要求接入用户互相隔离。</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是天然的隔离手段，很自然的一个想法是每个用户一个</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。但是，对于运营商来说，</a:t>
              </a:r>
              <a:r>
                <a:rPr kumimoji="0" lang="zh-CN"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4094</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个</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远远不够，而且</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是需要三层终结的（</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这边可能需要解释一下什么是三层终结，作为伟大的运营商的用户，你交了钱总要上网吧，上网总要路由寻址，这样总得有网关。通常一个</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，配置一个</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SVI</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口当个网关啥的，那每个网关总要分配</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IP</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地址吧。那为你一个用户分配一个</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，一个网关，一个</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IP</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地址，你是啥</a:t>
              </a:r>
              <a:r>
                <a:rPr kumimoji="0" lang="en-US" altLang="zh-CN"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VIP</a:t>
              </a:r>
              <a:r>
                <a:rPr kumimoji="0" lang="zh-CN" altLang="en-US" sz="1400" b="0" i="0" u="none" strike="noStrike" kern="1200" cap="none" spc="0" normalizeH="0" baseline="0" noProof="1" smtClean="0">
                  <a:ln>
                    <a:noFill/>
                  </a:ln>
                  <a:solidFill>
                    <a:srgbClr val="8AC6CD"/>
                  </a:solidFill>
                  <a:effectLst/>
                  <a:uLnTx/>
                  <a:uFillTx/>
                  <a:latin typeface="Arial" panose="020B0604020202020204" pitchFamily="34" charset="0"/>
                  <a:ea typeface="宋体" panose="02010600030101010101" pitchFamily="2" charset="-122"/>
                  <a:cs typeface="Arial" panose="020B0604020202020204" pitchFamily="34" charset="0"/>
                </a:rPr>
                <a:t>啊。。。。</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），为每个只包含一个用户的</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进行三层终结，将耗费大量的</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IP</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地址和部署成本。</a:t>
              </a:r>
              <a:endPar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为了解决上述问题，</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PVLAN--Private  VLAN</a:t>
              </a:r>
              <a:r>
                <a:rPr kumimoji="0" lang="en-US"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H3C </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称</a:t>
              </a:r>
              <a:r>
                <a:rPr kumimoji="0" lang="en-US" altLang="zh-CN"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Isolated-User VLAN</a:t>
              </a:r>
              <a:r>
                <a:rPr kumimoji="0" lang="en-US"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技术应运而生。</a:t>
              </a:r>
              <a:endParaRPr kumimoji="0" lang="zh-CN" altLang="en-US" sz="14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6626" name="组合 15"/>
          <p:cNvGrpSpPr/>
          <p:nvPr/>
        </p:nvGrpSpPr>
        <p:grpSpPr>
          <a:xfrm>
            <a:off x="236538" y="1158875"/>
            <a:ext cx="8402637" cy="3514725"/>
            <a:chOff x="237167" y="1159539"/>
            <a:chExt cx="8402008" cy="3513765"/>
          </a:xfrm>
        </p:grpSpPr>
        <p:grpSp>
          <p:nvGrpSpPr>
            <p:cNvPr id="26627"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07" y="2950923"/>
                <a:ext cx="1027000" cy="76565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37167" y="1529326"/>
              <a:ext cx="1588968" cy="645936"/>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  内部通信</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41" name="Rektangel 150"/>
            <p:cNvSpPr>
              <a:spLocks noChangeArrowheads="1"/>
            </p:cNvSpPr>
            <p:nvPr/>
          </p:nvSpPr>
          <p:spPr bwMode="auto">
            <a:xfrm>
              <a:off x="5029470" y="1867371"/>
              <a:ext cx="847662" cy="24599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2118330" y="1842037"/>
              <a:ext cx="6520845" cy="2831267"/>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47" name="Rektangel 150"/>
            <p:cNvSpPr>
              <a:spLocks noChangeArrowheads="1"/>
            </p:cNvSpPr>
            <p:nvPr/>
          </p:nvSpPr>
          <p:spPr bwMode="auto">
            <a:xfrm>
              <a:off x="2253141" y="2113366"/>
              <a:ext cx="6186024" cy="190130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原本在三层交换机上，</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间是可以通过走各自不同的上行网关进行三层转发的。但是</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内的主机使用的是同一个网段的地址，共用同一个上行网关，即使是属于不同的</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的主机，由于其地址同属一个子网，设备会认为它们是二层互通的，会做二层转发，而不会送网关进行三层转发。而实际上</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间在二层是相互隔离的，这就造成了</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间无法通信的局面。与</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Private 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类似，我们通过</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ARP Proxy</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来实现</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间的互通。</a:t>
              </a: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这个与</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Private 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中</a:t>
              </a:r>
              <a:r>
                <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Secondary Vlan</a:t>
              </a:r>
              <a:r>
                <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的互通的做法是类似的。</a:t>
              </a:r>
              <a:endParaRPr kumimoji="0" lang="zh-CN" altLang="en-US"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7650" name="组合 40"/>
          <p:cNvGrpSpPr/>
          <p:nvPr/>
        </p:nvGrpSpPr>
        <p:grpSpPr>
          <a:xfrm>
            <a:off x="236538" y="357188"/>
            <a:ext cx="8193087" cy="6373812"/>
            <a:chOff x="237167" y="357187"/>
            <a:chExt cx="8193086" cy="6373760"/>
          </a:xfrm>
        </p:grpSpPr>
        <p:grpSp>
          <p:nvGrpSpPr>
            <p:cNvPr id="27651"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28" y="2950247"/>
                <a:ext cx="1027077" cy="765857"/>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80029" y="1538277"/>
              <a:ext cx="1427163" cy="615945"/>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Super VLAN</a:t>
              </a:r>
              <a:endPar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  </a:t>
              </a:r>
              <a:r>
                <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rPr>
                <a:t>内部通信</a:t>
              </a:r>
              <a:endPar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37" name="Rektangel 150"/>
            <p:cNvSpPr>
              <a:spLocks noChangeArrowheads="1"/>
            </p:cNvSpPr>
            <p:nvPr/>
          </p:nvSpPr>
          <p:spPr bwMode="auto">
            <a:xfrm>
              <a:off x="5217153" y="2974953"/>
              <a:ext cx="847725" cy="24606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ound Diagonal Corner Rectangle 4"/>
            <p:cNvSpPr/>
            <p:nvPr/>
          </p:nvSpPr>
          <p:spPr>
            <a:xfrm>
              <a:off x="4448323" y="1959232"/>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34" name="矩形 33"/>
            <p:cNvSpPr/>
            <p:nvPr/>
          </p:nvSpPr>
          <p:spPr>
            <a:xfrm>
              <a:off x="6202991" y="1749413"/>
              <a:ext cx="431800" cy="431796"/>
            </a:xfrm>
            <a:prstGeom prst="rect">
              <a:avLst/>
            </a:prstGeom>
            <a:gradFill>
              <a:gsLst>
                <a:gs pos="100000">
                  <a:schemeClr val="accent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5426703" y="3013052"/>
              <a:ext cx="431800" cy="431796"/>
            </a:xfrm>
            <a:prstGeom prst="rect">
              <a:avLst/>
            </a:prstGeom>
            <a:gradFill>
              <a:gsLst>
                <a:gs pos="100000">
                  <a:schemeClr val="accent6">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6991978" y="3005115"/>
              <a:ext cx="431800" cy="431796"/>
            </a:xfrm>
            <a:prstGeom prst="rect">
              <a:avLst/>
            </a:prstGeom>
            <a:gradFill>
              <a:gsLst>
                <a:gs pos="100000">
                  <a:schemeClr val="accent5">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4502778" y="1958961"/>
              <a:ext cx="1106488" cy="33813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36" name="Rektangel 150"/>
            <p:cNvSpPr>
              <a:spLocks noChangeArrowheads="1"/>
            </p:cNvSpPr>
            <p:nvPr/>
          </p:nvSpPr>
          <p:spPr bwMode="auto">
            <a:xfrm>
              <a:off x="6260141" y="1806562"/>
              <a:ext cx="439737" cy="3397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5474328" y="3052740"/>
              <a:ext cx="438150" cy="3381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 name="Rektangel 150"/>
            <p:cNvSpPr>
              <a:spLocks noChangeArrowheads="1"/>
            </p:cNvSpPr>
            <p:nvPr/>
          </p:nvSpPr>
          <p:spPr bwMode="auto">
            <a:xfrm>
              <a:off x="7058653" y="3044802"/>
              <a:ext cx="438150" cy="33813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 name="Rektangel 150"/>
            <p:cNvSpPr>
              <a:spLocks noChangeArrowheads="1"/>
            </p:cNvSpPr>
            <p:nvPr/>
          </p:nvSpPr>
          <p:spPr bwMode="auto">
            <a:xfrm>
              <a:off x="237167" y="2587606"/>
              <a:ext cx="3954462" cy="414334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与</a:t>
              </a:r>
              <a:r>
                <a:rPr kumimoji="0" lang="en-US" altLang="zh-CN"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的互访：</a:t>
              </a:r>
              <a:endParaRPr kumimoji="0" lang="en-US" altLang="zh-CN"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4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要发送报文给</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，则将</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1.1.1.15 </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和</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自己所在网段</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1.1.1.0 /24 </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进行比较，由于</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21 </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和</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22 </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同属一个</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super-VLAN</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所在子网，于是发广播</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请求</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，而</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并不在</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的广播域内，无法接收到这个</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。此时，由于我们打开了</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代理，当</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在二层发出的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ARP Request</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在其广播域内没有回应时，网关开始在路由表查找，发现下一跳为直连路由接口，则在该接口发一个广播</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请求</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地址；得到</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的回应后，就把自己的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3</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当作</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地址（实际上是</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2 </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）回给</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。之后，主机</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要发给</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的报文都发给了交换机，由三层交换机做正常的三层转发。</a:t>
              </a:r>
              <a:endPar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到</a:t>
              </a:r>
              <a:r>
                <a:rPr kumimoji="0" lang="en-US" altLang="zh-CN"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r>
                <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的过程类似。</a:t>
              </a:r>
              <a:endParaRPr kumimoji="0" lang="zh-CN" altLang="en-US" sz="14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70" name="直接连接符 69"/>
            <p:cNvCxnSpPr>
              <a:stCxn id="45" idx="1"/>
              <a:endCxn id="34" idx="0"/>
            </p:cNvCxnSpPr>
            <p:nvPr/>
          </p:nvCxnSpPr>
          <p:spPr>
            <a:xfrm rot="5400000">
              <a:off x="6183943" y="1504940"/>
              <a:ext cx="479421" cy="9525"/>
            </a:xfrm>
            <a:prstGeom prst="line">
              <a:avLst/>
            </a:prstGeom>
          </p:spPr>
          <p:style>
            <a:lnRef idx="2">
              <a:schemeClr val="accent1"/>
            </a:lnRef>
            <a:fillRef idx="0">
              <a:schemeClr val="accent1"/>
            </a:fillRef>
            <a:effectRef idx="1">
              <a:schemeClr val="accent1"/>
            </a:effectRef>
            <a:fontRef idx="minor">
              <a:schemeClr val="tx1"/>
            </a:fontRef>
          </p:style>
        </p:cxnSp>
        <p:sp>
          <p:nvSpPr>
            <p:cNvPr id="72" name="Rektangel 150"/>
            <p:cNvSpPr>
              <a:spLocks noChangeArrowheads="1"/>
            </p:cNvSpPr>
            <p:nvPr/>
          </p:nvSpPr>
          <p:spPr bwMode="auto">
            <a:xfrm>
              <a:off x="5112378" y="3555973"/>
              <a:ext cx="1090613" cy="2778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7667" name="Picture 2"/>
            <p:cNvPicPr>
              <a:picLocks noChangeAspect="1"/>
            </p:cNvPicPr>
            <p:nvPr/>
          </p:nvPicPr>
          <p:blipFill>
            <a:blip r:embed="rId1"/>
            <a:stretch>
              <a:fillRect/>
            </a:stretch>
          </p:blipFill>
          <p:spPr>
            <a:xfrm>
              <a:off x="6856599" y="4375663"/>
              <a:ext cx="707643" cy="707643"/>
            </a:xfrm>
            <a:prstGeom prst="rect">
              <a:avLst/>
            </a:prstGeom>
            <a:noFill/>
            <a:ln w="9525">
              <a:noFill/>
            </a:ln>
          </p:spPr>
        </p:pic>
        <p:pic>
          <p:nvPicPr>
            <p:cNvPr id="27668" name="Picture 2"/>
            <p:cNvPicPr>
              <a:picLocks noChangeAspect="1"/>
            </p:cNvPicPr>
            <p:nvPr/>
          </p:nvPicPr>
          <p:blipFill>
            <a:blip r:embed="rId1"/>
            <a:stretch>
              <a:fillRect/>
            </a:stretch>
          </p:blipFill>
          <p:spPr>
            <a:xfrm>
              <a:off x="5273815" y="4347088"/>
              <a:ext cx="707643" cy="707643"/>
            </a:xfrm>
            <a:prstGeom prst="rect">
              <a:avLst/>
            </a:prstGeom>
            <a:noFill/>
            <a:ln w="9525">
              <a:noFill/>
            </a:ln>
          </p:spPr>
        </p:pic>
        <p:cxnSp>
          <p:nvCxnSpPr>
            <p:cNvPr id="76" name="直接连接符 75"/>
            <p:cNvCxnSpPr>
              <a:stCxn id="51" idx="2"/>
              <a:endCxn id="27668" idx="0"/>
            </p:cNvCxnSpPr>
            <p:nvPr/>
          </p:nvCxnSpPr>
          <p:spPr>
            <a:xfrm rot="5400000">
              <a:off x="5184614" y="3888551"/>
              <a:ext cx="901693"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52" idx="2"/>
              <a:endCxn id="27667" idx="0"/>
            </p:cNvCxnSpPr>
            <p:nvPr/>
          </p:nvCxnSpPr>
          <p:spPr>
            <a:xfrm rot="16200000" flipH="1">
              <a:off x="6740364" y="3904427"/>
              <a:ext cx="938204" cy="3175"/>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ktangel 150"/>
            <p:cNvSpPr>
              <a:spLocks noChangeArrowheads="1"/>
            </p:cNvSpPr>
            <p:nvPr/>
          </p:nvSpPr>
          <p:spPr bwMode="auto">
            <a:xfrm>
              <a:off x="4502778" y="4375116"/>
              <a:ext cx="771525" cy="72071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Rektangel 150"/>
            <p:cNvSpPr>
              <a:spLocks noChangeArrowheads="1"/>
            </p:cNvSpPr>
            <p:nvPr/>
          </p:nvSpPr>
          <p:spPr bwMode="auto">
            <a:xfrm>
              <a:off x="7630153" y="4384641"/>
              <a:ext cx="800100" cy="72071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1.1.1.10</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9" name="下箭头 88"/>
            <p:cNvSpPr/>
            <p:nvPr/>
          </p:nvSpPr>
          <p:spPr>
            <a:xfrm rot="16200000">
              <a:off x="2722401" y="515133"/>
              <a:ext cx="665157" cy="22733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Rektangel 150"/>
            <p:cNvSpPr>
              <a:spLocks noChangeArrowheads="1"/>
            </p:cNvSpPr>
            <p:nvPr/>
          </p:nvSpPr>
          <p:spPr bwMode="auto">
            <a:xfrm>
              <a:off x="2245354" y="1466840"/>
              <a:ext cx="1566863" cy="36988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rPr>
                <a:t>网络示意图</a:t>
              </a:r>
              <a:endParaRPr kumimoji="0" 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endParaRPr>
            </a:p>
          </p:txBody>
        </p:sp>
        <p:sp>
          <p:nvSpPr>
            <p:cNvPr id="45" name="云形 44"/>
            <p:cNvSpPr/>
            <p:nvPr/>
          </p:nvSpPr>
          <p:spPr>
            <a:xfrm>
              <a:off x="5609266" y="357187"/>
              <a:ext cx="1638300" cy="914393"/>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Rektangel 150"/>
            <p:cNvSpPr>
              <a:spLocks noChangeArrowheads="1"/>
            </p:cNvSpPr>
            <p:nvPr/>
          </p:nvSpPr>
          <p:spPr bwMode="auto">
            <a:xfrm>
              <a:off x="6684003" y="3555973"/>
              <a:ext cx="1089025" cy="2778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 name="椭圆 52"/>
            <p:cNvSpPr/>
            <p:nvPr/>
          </p:nvSpPr>
          <p:spPr>
            <a:xfrm>
              <a:off x="5131428" y="2716193"/>
              <a:ext cx="1042988" cy="2579666"/>
            </a:xfrm>
            <a:prstGeom prst="ellipse">
              <a:avLst/>
            </a:prstGeom>
            <a:gradFill>
              <a:gsLst>
                <a:gs pos="100000">
                  <a:srgbClr val="92D050">
                    <a:alpha val="1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椭圆 53"/>
            <p:cNvSpPr/>
            <p:nvPr/>
          </p:nvSpPr>
          <p:spPr>
            <a:xfrm>
              <a:off x="6677653" y="2781279"/>
              <a:ext cx="1044575" cy="2579667"/>
            </a:xfrm>
            <a:prstGeom prst="ellipse">
              <a:avLst/>
            </a:prstGeom>
            <a:gradFill>
              <a:gsLst>
                <a:gs pos="100000">
                  <a:schemeClr val="accent6">
                    <a:lumMod val="75000"/>
                    <a:alpha val="1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椭圆 54"/>
            <p:cNvSpPr/>
            <p:nvPr/>
          </p:nvSpPr>
          <p:spPr>
            <a:xfrm>
              <a:off x="4458328" y="2524106"/>
              <a:ext cx="3927475" cy="1419213"/>
            </a:xfrm>
            <a:prstGeom prst="ellipse">
              <a:avLst/>
            </a:prstGeom>
            <a:gradFill>
              <a:gsLst>
                <a:gs pos="100000">
                  <a:schemeClr val="tx2">
                    <a:lumMod val="75000"/>
                    <a:alpha val="13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Rektangel 150"/>
            <p:cNvSpPr>
              <a:spLocks noChangeArrowheads="1"/>
            </p:cNvSpPr>
            <p:nvPr/>
          </p:nvSpPr>
          <p:spPr bwMode="auto">
            <a:xfrm>
              <a:off x="5877553" y="2535219"/>
              <a:ext cx="1666875" cy="94137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 1.1.1.0/24</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 name="Round Diagonal Corner Rectangle 4"/>
            <p:cNvSpPr/>
            <p:nvPr/>
          </p:nvSpPr>
          <p:spPr>
            <a:xfrm>
              <a:off x="4475395" y="5886456"/>
              <a:ext cx="3155485" cy="76200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rPr>
                <a:t>和</a:t>
              </a:r>
              <a:r>
                <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rPr>
                <a:t>PVLAN</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rPr>
                <a:t>的</a:t>
              </a:r>
              <a:r>
                <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rPr>
                <a:t>Secondary VLAN</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rPr>
                <a:t>间访问很像吧？是不是基本上一摸一样？</a:t>
              </a:r>
              <a:endPar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0" name="下箭头 59"/>
            <p:cNvSpPr/>
            <p:nvPr/>
          </p:nvSpPr>
          <p:spPr>
            <a:xfrm rot="6623819">
              <a:off x="3597906" y="6007051"/>
              <a:ext cx="574670" cy="78740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8674" name="组合 46"/>
          <p:cNvGrpSpPr/>
          <p:nvPr/>
        </p:nvGrpSpPr>
        <p:grpSpPr>
          <a:xfrm>
            <a:off x="279400" y="911225"/>
            <a:ext cx="7561263" cy="5543550"/>
            <a:chOff x="280029" y="911136"/>
            <a:chExt cx="7561262" cy="5542850"/>
          </a:xfrm>
        </p:grpSpPr>
        <p:grpSp>
          <p:nvGrpSpPr>
            <p:cNvPr id="28675"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28" y="2950130"/>
                <a:ext cx="1027077" cy="767381"/>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80029" y="1538120"/>
              <a:ext cx="1427163" cy="615872"/>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Super VLAN</a:t>
              </a:r>
              <a:endPar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  </a:t>
              </a:r>
              <a:r>
                <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rPr>
                <a:t>访问外网</a:t>
              </a:r>
              <a:endPar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37" name="Rektangel 150"/>
            <p:cNvSpPr>
              <a:spLocks noChangeArrowheads="1"/>
            </p:cNvSpPr>
            <p:nvPr/>
          </p:nvSpPr>
          <p:spPr bwMode="auto">
            <a:xfrm>
              <a:off x="1445254" y="4068275"/>
              <a:ext cx="847725" cy="24603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ound Diagonal Corner Rectangle 4"/>
            <p:cNvSpPr/>
            <p:nvPr/>
          </p:nvSpPr>
          <p:spPr>
            <a:xfrm>
              <a:off x="676383" y="3052365"/>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34" name="矩形 33"/>
            <p:cNvSpPr/>
            <p:nvPr/>
          </p:nvSpPr>
          <p:spPr>
            <a:xfrm>
              <a:off x="2431092" y="2842880"/>
              <a:ext cx="431800" cy="431745"/>
            </a:xfrm>
            <a:prstGeom prst="rect">
              <a:avLst/>
            </a:prstGeom>
            <a:gradFill>
              <a:gsLst>
                <a:gs pos="100000">
                  <a:schemeClr val="accent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1653217" y="4106370"/>
              <a:ext cx="433387" cy="431745"/>
            </a:xfrm>
            <a:prstGeom prst="rect">
              <a:avLst/>
            </a:prstGeom>
            <a:gradFill>
              <a:gsLst>
                <a:gs pos="100000">
                  <a:schemeClr val="accent6">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3220079" y="4098433"/>
              <a:ext cx="431800" cy="431745"/>
            </a:xfrm>
            <a:prstGeom prst="rect">
              <a:avLst/>
            </a:prstGeom>
            <a:gradFill>
              <a:gsLst>
                <a:gs pos="100000">
                  <a:schemeClr val="accent5">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729292" y="3052404"/>
              <a:ext cx="1357312"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1 </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36" name="Rektangel 150"/>
            <p:cNvSpPr>
              <a:spLocks noChangeArrowheads="1"/>
            </p:cNvSpPr>
            <p:nvPr/>
          </p:nvSpPr>
          <p:spPr bwMode="auto">
            <a:xfrm>
              <a:off x="2488242" y="2900023"/>
              <a:ext cx="439737"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1700842" y="4146052"/>
              <a:ext cx="439737" cy="33809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 name="Rektangel 150"/>
            <p:cNvSpPr>
              <a:spLocks noChangeArrowheads="1"/>
            </p:cNvSpPr>
            <p:nvPr/>
          </p:nvSpPr>
          <p:spPr bwMode="auto">
            <a:xfrm>
              <a:off x="3286754" y="4138116"/>
              <a:ext cx="438150"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2" name="Rektangel 150"/>
            <p:cNvSpPr>
              <a:spLocks noChangeArrowheads="1"/>
            </p:cNvSpPr>
            <p:nvPr/>
          </p:nvSpPr>
          <p:spPr bwMode="auto">
            <a:xfrm>
              <a:off x="1340479" y="4649227"/>
              <a:ext cx="1090613" cy="27777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8689" name="Picture 2"/>
            <p:cNvPicPr>
              <a:picLocks noChangeAspect="1"/>
            </p:cNvPicPr>
            <p:nvPr/>
          </p:nvPicPr>
          <p:blipFill>
            <a:blip r:embed="rId1"/>
            <a:stretch>
              <a:fillRect/>
            </a:stretch>
          </p:blipFill>
          <p:spPr>
            <a:xfrm>
              <a:off x="3084659" y="5468796"/>
              <a:ext cx="707643" cy="707643"/>
            </a:xfrm>
            <a:prstGeom prst="rect">
              <a:avLst/>
            </a:prstGeom>
            <a:noFill/>
            <a:ln w="9525">
              <a:noFill/>
            </a:ln>
          </p:spPr>
        </p:pic>
        <p:pic>
          <p:nvPicPr>
            <p:cNvPr id="28690" name="Picture 2"/>
            <p:cNvPicPr>
              <a:picLocks noChangeAspect="1"/>
            </p:cNvPicPr>
            <p:nvPr/>
          </p:nvPicPr>
          <p:blipFill>
            <a:blip r:embed="rId1"/>
            <a:stretch>
              <a:fillRect/>
            </a:stretch>
          </p:blipFill>
          <p:spPr>
            <a:xfrm>
              <a:off x="1501875" y="5440221"/>
              <a:ext cx="707643" cy="707643"/>
            </a:xfrm>
            <a:prstGeom prst="rect">
              <a:avLst/>
            </a:prstGeom>
            <a:noFill/>
            <a:ln w="9525">
              <a:noFill/>
            </a:ln>
          </p:spPr>
        </p:pic>
        <p:cxnSp>
          <p:nvCxnSpPr>
            <p:cNvPr id="76" name="直接连接符 75"/>
            <p:cNvCxnSpPr>
              <a:stCxn id="51" idx="2"/>
              <a:endCxn id="28690" idx="0"/>
            </p:cNvCxnSpPr>
            <p:nvPr/>
          </p:nvCxnSpPr>
          <p:spPr>
            <a:xfrm rot="5400000">
              <a:off x="1412768" y="4981766"/>
              <a:ext cx="901586"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52" idx="2"/>
              <a:endCxn id="28689" idx="0"/>
            </p:cNvCxnSpPr>
            <p:nvPr/>
          </p:nvCxnSpPr>
          <p:spPr>
            <a:xfrm rot="16200000" flipH="1">
              <a:off x="2968519" y="4997639"/>
              <a:ext cx="938095" cy="3175"/>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ktangel 150"/>
            <p:cNvSpPr>
              <a:spLocks noChangeArrowheads="1"/>
            </p:cNvSpPr>
            <p:nvPr/>
          </p:nvSpPr>
          <p:spPr bwMode="auto">
            <a:xfrm>
              <a:off x="730879" y="5468273"/>
              <a:ext cx="771525" cy="7206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Rektangel 150"/>
            <p:cNvSpPr>
              <a:spLocks noChangeArrowheads="1"/>
            </p:cNvSpPr>
            <p:nvPr/>
          </p:nvSpPr>
          <p:spPr bwMode="auto">
            <a:xfrm>
              <a:off x="3858254" y="5477797"/>
              <a:ext cx="800100" cy="7206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1.1.1.10</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 name="Rektangel 150"/>
            <p:cNvSpPr>
              <a:spLocks noChangeArrowheads="1"/>
            </p:cNvSpPr>
            <p:nvPr/>
          </p:nvSpPr>
          <p:spPr bwMode="auto">
            <a:xfrm>
              <a:off x="2912104" y="4649227"/>
              <a:ext cx="1089025" cy="27777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 name="椭圆 52"/>
            <p:cNvSpPr/>
            <p:nvPr/>
          </p:nvSpPr>
          <p:spPr>
            <a:xfrm>
              <a:off x="1326192" y="3809545"/>
              <a:ext cx="1044575" cy="2579362"/>
            </a:xfrm>
            <a:prstGeom prst="ellipse">
              <a:avLst/>
            </a:prstGeom>
            <a:gradFill>
              <a:gsLst>
                <a:gs pos="100000">
                  <a:srgbClr val="92D050">
                    <a:alpha val="1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椭圆 53"/>
            <p:cNvSpPr/>
            <p:nvPr/>
          </p:nvSpPr>
          <p:spPr>
            <a:xfrm>
              <a:off x="2905754" y="3874625"/>
              <a:ext cx="1044575" cy="2579361"/>
            </a:xfrm>
            <a:prstGeom prst="ellipse">
              <a:avLst/>
            </a:prstGeom>
            <a:gradFill>
              <a:gsLst>
                <a:gs pos="100000">
                  <a:schemeClr val="accent6">
                    <a:lumMod val="75000"/>
                    <a:alpha val="1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椭圆 54"/>
            <p:cNvSpPr/>
            <p:nvPr/>
          </p:nvSpPr>
          <p:spPr>
            <a:xfrm>
              <a:off x="686429" y="3617482"/>
              <a:ext cx="3927474" cy="1419046"/>
            </a:xfrm>
            <a:prstGeom prst="ellipse">
              <a:avLst/>
            </a:prstGeom>
            <a:gradFill>
              <a:gsLst>
                <a:gs pos="100000">
                  <a:schemeClr val="tx2">
                    <a:lumMod val="75000"/>
                    <a:alpha val="13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Rektangel 150"/>
            <p:cNvSpPr>
              <a:spLocks noChangeArrowheads="1"/>
            </p:cNvSpPr>
            <p:nvPr/>
          </p:nvSpPr>
          <p:spPr bwMode="auto">
            <a:xfrm>
              <a:off x="2105654" y="3628593"/>
              <a:ext cx="1666875" cy="94126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Subnet: 1.1.1.0/24</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3858940" y="1056314"/>
              <a:ext cx="1609725" cy="885863"/>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cxnSp>
          <p:nvCxnSpPr>
            <p:cNvPr id="46" name="肘形连接符 45"/>
            <p:cNvCxnSpPr>
              <a:stCxn id="34" idx="0"/>
              <a:endCxn id="64" idx="1"/>
            </p:cNvCxnSpPr>
            <p:nvPr/>
          </p:nvCxnSpPr>
          <p:spPr>
            <a:xfrm rot="5400000" flipH="1" flipV="1">
              <a:off x="2471658" y="1662661"/>
              <a:ext cx="1355554" cy="1004887"/>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28704" name="Picture 2"/>
            <p:cNvPicPr>
              <a:picLocks noChangeAspect="1"/>
            </p:cNvPicPr>
            <p:nvPr/>
          </p:nvPicPr>
          <p:blipFill>
            <a:blip r:embed="rId1"/>
            <a:stretch>
              <a:fillRect/>
            </a:stretch>
          </p:blipFill>
          <p:spPr>
            <a:xfrm>
              <a:off x="6255222" y="2489110"/>
              <a:ext cx="707643" cy="707643"/>
            </a:xfrm>
            <a:prstGeom prst="rect">
              <a:avLst/>
            </a:prstGeom>
            <a:noFill/>
            <a:ln w="9525">
              <a:noFill/>
            </a:ln>
          </p:spPr>
        </p:pic>
        <p:sp>
          <p:nvSpPr>
            <p:cNvPr id="64" name="矩形 63"/>
            <p:cNvSpPr/>
            <p:nvPr/>
          </p:nvSpPr>
          <p:spPr>
            <a:xfrm>
              <a:off x="3651879" y="1271453"/>
              <a:ext cx="431800" cy="431745"/>
            </a:xfrm>
            <a:prstGeom prst="rect">
              <a:avLst/>
            </a:prstGeom>
            <a:gradFill>
              <a:gsLst>
                <a:gs pos="100000">
                  <a:schemeClr val="accent2">
                    <a:lumMod val="75000"/>
                    <a:alpha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Rektangel 150"/>
            <p:cNvSpPr>
              <a:spLocks noChangeArrowheads="1"/>
            </p:cNvSpPr>
            <p:nvPr/>
          </p:nvSpPr>
          <p:spPr bwMode="auto">
            <a:xfrm>
              <a:off x="3709029" y="1328596"/>
              <a:ext cx="439738"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 name="矩形 65"/>
            <p:cNvSpPr/>
            <p:nvPr/>
          </p:nvSpPr>
          <p:spPr>
            <a:xfrm>
              <a:off x="5191753" y="1271453"/>
              <a:ext cx="431800" cy="431745"/>
            </a:xfrm>
            <a:prstGeom prst="rect">
              <a:avLst/>
            </a:prstGeom>
            <a:gradFill>
              <a:gsLst>
                <a:gs pos="100000">
                  <a:schemeClr val="accent1">
                    <a:lumMod val="75000"/>
                    <a:alpha val="6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Rektangel 150"/>
            <p:cNvSpPr>
              <a:spLocks noChangeArrowheads="1"/>
            </p:cNvSpPr>
            <p:nvPr/>
          </p:nvSpPr>
          <p:spPr bwMode="auto">
            <a:xfrm>
              <a:off x="5248903" y="1328596"/>
              <a:ext cx="360363"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69" name="肘形连接符 45"/>
            <p:cNvCxnSpPr>
              <a:stCxn id="28704" idx="0"/>
              <a:endCxn id="66" idx="3"/>
            </p:cNvCxnSpPr>
            <p:nvPr/>
          </p:nvCxnSpPr>
          <p:spPr>
            <a:xfrm rot="16200000" flipV="1">
              <a:off x="5615679" y="1495200"/>
              <a:ext cx="1001586" cy="985838"/>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9" name="Rektangel 150"/>
            <p:cNvSpPr>
              <a:spLocks noChangeArrowheads="1"/>
            </p:cNvSpPr>
            <p:nvPr/>
          </p:nvSpPr>
          <p:spPr bwMode="auto">
            <a:xfrm>
              <a:off x="7041191" y="2539705"/>
              <a:ext cx="800100" cy="7206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PC5</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1.1.3.2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5 </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0" name="Rektangel 150"/>
            <p:cNvSpPr>
              <a:spLocks noChangeArrowheads="1"/>
            </p:cNvSpPr>
            <p:nvPr/>
          </p:nvSpPr>
          <p:spPr bwMode="auto">
            <a:xfrm>
              <a:off x="5609266" y="911136"/>
              <a:ext cx="1044575" cy="50000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20</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1.1.3.1/24</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2" name="Rektangel 150"/>
            <p:cNvSpPr>
              <a:spLocks noChangeArrowheads="1"/>
            </p:cNvSpPr>
            <p:nvPr/>
          </p:nvSpPr>
          <p:spPr bwMode="auto">
            <a:xfrm>
              <a:off x="2810504" y="1022247"/>
              <a:ext cx="1044575" cy="4984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1.1.2.2/24</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3" name="Rektangel 150"/>
            <p:cNvSpPr>
              <a:spLocks noChangeArrowheads="1"/>
            </p:cNvSpPr>
            <p:nvPr/>
          </p:nvSpPr>
          <p:spPr bwMode="auto">
            <a:xfrm>
              <a:off x="2664454" y="2366690"/>
              <a:ext cx="1044575" cy="4984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10</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1.1.2.1/24</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4" name="Rektangel 150"/>
            <p:cNvSpPr>
              <a:spLocks noChangeArrowheads="1"/>
            </p:cNvSpPr>
            <p:nvPr/>
          </p:nvSpPr>
          <p:spPr bwMode="auto">
            <a:xfrm>
              <a:off x="4058279" y="1020660"/>
              <a:ext cx="1355725" cy="338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2</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9698" name="组合 21"/>
          <p:cNvGrpSpPr/>
          <p:nvPr/>
        </p:nvGrpSpPr>
        <p:grpSpPr>
          <a:xfrm>
            <a:off x="-11112" y="849313"/>
            <a:ext cx="9144000" cy="5938837"/>
            <a:chOff x="-10484" y="849314"/>
            <a:chExt cx="9144000" cy="5938299"/>
          </a:xfrm>
        </p:grpSpPr>
        <p:sp>
          <p:nvSpPr>
            <p:cNvPr id="27" name="Rectangle 26"/>
            <p:cNvSpPr/>
            <p:nvPr/>
          </p:nvSpPr>
          <p:spPr bwMode="auto">
            <a:xfrm>
              <a:off x="-10484"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29702"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28" y="2950226"/>
                <a:ext cx="1027077" cy="767409"/>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80029" y="1538227"/>
              <a:ext cx="1427163" cy="615894"/>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Super VLAN</a:t>
              </a:r>
              <a:endPar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  </a:t>
              </a:r>
              <a:r>
                <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rPr>
                <a:t>访问外网</a:t>
              </a:r>
              <a:endPar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48" name="Rektangel 150"/>
            <p:cNvSpPr>
              <a:spLocks noChangeArrowheads="1"/>
            </p:cNvSpPr>
            <p:nvPr/>
          </p:nvSpPr>
          <p:spPr bwMode="auto">
            <a:xfrm>
              <a:off x="5029828" y="1866809"/>
              <a:ext cx="847725" cy="24604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 name="Round Diagonal Corner Rectangle 4"/>
            <p:cNvSpPr/>
            <p:nvPr/>
          </p:nvSpPr>
          <p:spPr>
            <a:xfrm>
              <a:off x="2118330" y="849314"/>
              <a:ext cx="6520845" cy="2703512"/>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59" name="Rektangel 150"/>
            <p:cNvSpPr>
              <a:spLocks noChangeArrowheads="1"/>
            </p:cNvSpPr>
            <p:nvPr/>
          </p:nvSpPr>
          <p:spPr bwMode="auto">
            <a:xfrm>
              <a:off x="2253292" y="974715"/>
              <a:ext cx="6186486" cy="240008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7030A0"/>
                  </a:solidFill>
                  <a:effectLst/>
                  <a:uLnTx/>
                  <a:uFillTx/>
                  <a:latin typeface="+mn-ea"/>
                  <a:ea typeface="+mn-ea"/>
                  <a:cs typeface="Arial" panose="020B0604020202020204" pitchFamily="34" charset="0"/>
                </a:rPr>
                <a:t>PC 1 </a:t>
              </a:r>
              <a:r>
                <a:rPr kumimoji="0" lang="zh-CN" altLang="en-US" sz="1800" b="1" i="0" u="none" strike="noStrike" kern="1200" cap="none" spc="0" normalizeH="0" baseline="0" noProof="1">
                  <a:ln>
                    <a:noFill/>
                  </a:ln>
                  <a:solidFill>
                    <a:schemeClr val="tx1"/>
                  </a:solidFill>
                  <a:effectLst/>
                  <a:uLnTx/>
                  <a:uFillTx/>
                  <a:latin typeface="+mn-ea"/>
                  <a:ea typeface="+mn-ea"/>
                  <a:cs typeface="Arial" panose="020B0604020202020204" pitchFamily="34" charset="0"/>
                </a:rPr>
                <a:t>访问 </a:t>
              </a:r>
              <a:r>
                <a:rPr kumimoji="0" lang="en-US" altLang="zh-CN" sz="18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PC 5</a:t>
              </a:r>
              <a:endParaRPr kumimoji="0" lang="en-US" altLang="zh-CN" sz="18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 </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1.1.1.2/24</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）要访问</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5</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1.1.3.2/24</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），因为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IP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地址不在一个网段，所以</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发送</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ARP Request</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给自己的网关，请求网关的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地址。该</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ARP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报文送到</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CPU</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后，</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CPU</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查找</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和</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的对应关系，知道应该回应</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 2 </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，并且知道回应报文应该从</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 21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发送给</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学到网关</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地址后，开始发送目的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 3</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、目的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IP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1.1.3.2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的报文。在</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PORT B</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收到报文后，检测到目的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，知道应该进行三层转发，于是查找路由转发表，发现下一跳地址为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1.1.2.2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，出接口为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VLAN10</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，出端口为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PORT A</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，把报文发送给</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SWITCH 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SWITCH 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根据正常的转发流程把报文发送给主机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sp>
          <p:nvSpPr>
            <p:cNvPr id="60" name="Rektangel 150"/>
            <p:cNvSpPr>
              <a:spLocks noChangeArrowheads="1"/>
            </p:cNvSpPr>
            <p:nvPr/>
          </p:nvSpPr>
          <p:spPr bwMode="auto">
            <a:xfrm>
              <a:off x="5029828" y="4341498"/>
              <a:ext cx="847725" cy="24604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 name="Round Diagonal Corner Rectangle 4"/>
            <p:cNvSpPr/>
            <p:nvPr/>
          </p:nvSpPr>
          <p:spPr>
            <a:xfrm>
              <a:off x="2118330" y="3886200"/>
              <a:ext cx="6520845" cy="2901413"/>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63" name="Rektangel 150"/>
            <p:cNvSpPr>
              <a:spLocks noChangeArrowheads="1"/>
            </p:cNvSpPr>
            <p:nvPr/>
          </p:nvSpPr>
          <p:spPr bwMode="auto">
            <a:xfrm>
              <a:off x="2253292" y="3933547"/>
              <a:ext cx="6186486" cy="221594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PC 5 </a:t>
              </a:r>
              <a:r>
                <a:rPr kumimoji="0" lang="zh-CN" altLang="en-US" sz="1800" b="1" i="0" u="none" strike="noStrike" kern="1200" cap="none" spc="0" normalizeH="0" baseline="0" noProof="1">
                  <a:ln>
                    <a:noFill/>
                  </a:ln>
                  <a:solidFill>
                    <a:schemeClr val="tx1"/>
                  </a:solidFill>
                  <a:effectLst/>
                  <a:uLnTx/>
                  <a:uFillTx/>
                  <a:latin typeface="+mn-ea"/>
                  <a:ea typeface="+mn-ea"/>
                  <a:cs typeface="Arial" panose="020B0604020202020204" pitchFamily="34" charset="0"/>
                </a:rPr>
                <a:t>访问 </a:t>
              </a:r>
              <a:r>
                <a:rPr kumimoji="0" lang="en-US" altLang="zh-CN" sz="1800" b="1" i="0" u="none" strike="noStrike" kern="1200" cap="none" spc="0" normalizeH="0" baseline="0" noProof="1">
                  <a:ln>
                    <a:noFill/>
                  </a:ln>
                  <a:solidFill>
                    <a:srgbClr val="7030A0"/>
                  </a:solidFill>
                  <a:effectLst/>
                  <a:uLnTx/>
                  <a:uFillTx/>
                  <a:latin typeface="+mn-ea"/>
                  <a:ea typeface="+mn-ea"/>
                  <a:cs typeface="Arial" panose="020B0604020202020204" pitchFamily="34" charset="0"/>
                </a:rPr>
                <a:t>PC 1</a:t>
              </a:r>
              <a:endParaRPr kumimoji="0" lang="en-US" altLang="zh-CN" sz="1800" b="1" i="0" u="none" strike="noStrike" kern="1200" cap="none" spc="0" normalizeH="0" baseline="0" noProof="1">
                <a:ln>
                  <a:noFill/>
                </a:ln>
                <a:solidFill>
                  <a:srgbClr val="7030A0"/>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5 </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回应的报文，在</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SWITCH 2 </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上按正常的转发流程到达</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SWITCH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，这时</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SWTICH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会查找路由表，发现目的地址为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1.1.1.2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）对应的出接口为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，但是</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根本没有包含任何端口，那么如何确定报文的出端口呢？</a:t>
              </a: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尽管在路由表中</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1.1.1.2/24</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网段的出接口为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，但是在</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ARP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表中</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IP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地址</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1.1.1.2</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对应的出接口却为</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 21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。而芯片真正用来构建转发表时所用的出接口应该是</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ARP</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表中对应的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接口，这样就可以通过在</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下查找目的</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MAC</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找到正确的出端口。于是，</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5</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的回应报文就能正常到达</a:t>
              </a:r>
              <a:r>
                <a:rPr kumimoji="0" lang="en-US" altLang="zh-CN"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PC 1</a:t>
              </a:r>
              <a:r>
                <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rPr>
                <a:t>了。</a:t>
              </a: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sp>
          <p:nvSpPr>
            <p:cNvPr id="21" name="矩形标注 20"/>
            <p:cNvSpPr/>
            <p:nvPr/>
          </p:nvSpPr>
          <p:spPr>
            <a:xfrm>
              <a:off x="102229" y="3190664"/>
              <a:ext cx="1889125" cy="1942924"/>
            </a:xfrm>
            <a:prstGeom prst="wedgeRectCallout">
              <a:avLst>
                <a:gd name="adj1" fmla="val 31622"/>
                <a:gd name="adj2" fmla="val 64951"/>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千万不要忘了前面</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Private 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的转发过程，</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MAC</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地址的学习情况。如果你不能结合前面</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PVLAN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的工作原理，来了解</a:t>
              </a:r>
              <a:r>
                <a:rPr kumimoji="0" lang="en-US" altLang="zh-CN" sz="1400" b="0" i="0" u="none" strike="noStrike" kern="1200" cap="none" spc="0" normalizeH="0" baseline="0" noProof="0" dirty="0">
                  <a:ln>
                    <a:noFill/>
                  </a:ln>
                  <a:solidFill>
                    <a:schemeClr val="lt1"/>
                  </a:solidFill>
                  <a:effectLst/>
                  <a:uLnTx/>
                  <a:uFillTx/>
                  <a:latin typeface="+mn-lt"/>
                  <a:ea typeface="+mn-ea"/>
                  <a:cs typeface="+mn-cs"/>
                </a:rPr>
                <a:t>SVLAN</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的话，你只会一直模糊下去</a:t>
              </a: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0722" name="组合 15"/>
          <p:cNvGrpSpPr/>
          <p:nvPr/>
        </p:nvGrpSpPr>
        <p:grpSpPr>
          <a:xfrm>
            <a:off x="236538" y="1158875"/>
            <a:ext cx="8402637" cy="4899025"/>
            <a:chOff x="237167" y="1159539"/>
            <a:chExt cx="8402008" cy="4898361"/>
          </a:xfrm>
        </p:grpSpPr>
        <p:grpSp>
          <p:nvGrpSpPr>
            <p:cNvPr id="30723"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4007" y="2950928"/>
                <a:ext cx="1027000" cy="765759"/>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37167" y="1529377"/>
              <a:ext cx="1588968" cy="646024"/>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  内部通信</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41" name="Rektangel 150"/>
            <p:cNvSpPr>
              <a:spLocks noChangeArrowheads="1"/>
            </p:cNvSpPr>
            <p:nvPr/>
          </p:nvSpPr>
          <p:spPr bwMode="auto">
            <a:xfrm>
              <a:off x="5029470" y="1867468"/>
              <a:ext cx="847662" cy="24603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2118330" y="1189702"/>
              <a:ext cx="6520845" cy="4868198"/>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47" name="Rektangel 150"/>
            <p:cNvSpPr>
              <a:spLocks noChangeArrowheads="1"/>
            </p:cNvSpPr>
            <p:nvPr/>
          </p:nvSpPr>
          <p:spPr bwMode="auto">
            <a:xfrm>
              <a:off x="2253141" y="1418267"/>
              <a:ext cx="6186024" cy="396757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要特别注意，主</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即</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并不包含物理端口。所以二层交换的时候，永远不会有</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出现，都只会有</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sub-vlan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。我们不可能会发现有报文带着</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Tag</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输出的。切记！！！</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那如果我们配置</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trunk</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端口时，不是会自动把</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加进去了？</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链路层会自动将</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 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从</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trunk</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的</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 allowed</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项里就自动过滤。</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如果先配好了</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trunk</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端口，并设置允许所有</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通过，则在此设备上将无法配置</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 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。本质原因是有物理端口的</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都不能被配置为</a:t>
              </a: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Super VLAN</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a:t>
              </a: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1748" name="Picture 130" descr="固化汇聚交换机"/>
          <p:cNvPicPr>
            <a:picLocks noChangeAspect="1"/>
          </p:cNvPicPr>
          <p:nvPr/>
        </p:nvPicPr>
        <p:blipFill>
          <a:blip r:embed="rId1"/>
          <a:stretch>
            <a:fillRect/>
          </a:stretch>
        </p:blipFill>
        <p:spPr>
          <a:xfrm>
            <a:off x="5087938" y="4862513"/>
            <a:ext cx="490537" cy="414337"/>
          </a:xfrm>
          <a:prstGeom prst="rect">
            <a:avLst/>
          </a:prstGeom>
          <a:noFill/>
          <a:ln w="9525">
            <a:noFill/>
          </a:ln>
        </p:spPr>
      </p:pic>
      <p:pic>
        <p:nvPicPr>
          <p:cNvPr id="31749" name="Picture 131" descr="固化汇聚交换机"/>
          <p:cNvPicPr>
            <a:picLocks noChangeAspect="1"/>
          </p:cNvPicPr>
          <p:nvPr/>
        </p:nvPicPr>
        <p:blipFill>
          <a:blip r:embed="rId2"/>
          <a:stretch>
            <a:fillRect/>
          </a:stretch>
        </p:blipFill>
        <p:spPr>
          <a:xfrm>
            <a:off x="5476875" y="5445125"/>
            <a:ext cx="347663" cy="292100"/>
          </a:xfrm>
          <a:prstGeom prst="rect">
            <a:avLst/>
          </a:prstGeom>
          <a:noFill/>
          <a:ln w="9525">
            <a:noFill/>
          </a:ln>
        </p:spPr>
      </p:pic>
      <p:cxnSp>
        <p:nvCxnSpPr>
          <p:cNvPr id="22" name="AutoShape 136"/>
          <p:cNvCxnSpPr>
            <a:cxnSpLocks noChangeShapeType="1"/>
          </p:cNvCxnSpPr>
          <p:nvPr/>
        </p:nvCxnSpPr>
        <p:spPr bwMode="auto">
          <a:xfrm rot="16200000" flipH="1">
            <a:off x="5407819" y="5203031"/>
            <a:ext cx="168275" cy="315913"/>
          </a:xfrm>
          <a:prstGeom prst="straightConnector1">
            <a:avLst/>
          </a:prstGeom>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cxnSp>
        <p:nvCxnSpPr>
          <p:cNvPr id="26" name="AutoShape 160"/>
          <p:cNvCxnSpPr>
            <a:cxnSpLocks noChangeShapeType="1"/>
          </p:cNvCxnSpPr>
          <p:nvPr/>
        </p:nvCxnSpPr>
        <p:spPr bwMode="auto">
          <a:xfrm rot="5400000">
            <a:off x="4760913" y="5726113"/>
            <a:ext cx="92075" cy="219075"/>
          </a:xfrm>
          <a:prstGeom prst="straightConnector1">
            <a:avLst/>
          </a:prstGeom>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pic>
        <p:nvPicPr>
          <p:cNvPr id="31754" name="Picture 131" descr="固化汇聚交换机"/>
          <p:cNvPicPr>
            <a:picLocks noChangeAspect="1"/>
          </p:cNvPicPr>
          <p:nvPr/>
        </p:nvPicPr>
        <p:blipFill>
          <a:blip r:embed="rId3"/>
          <a:stretch>
            <a:fillRect/>
          </a:stretch>
        </p:blipFill>
        <p:spPr>
          <a:xfrm>
            <a:off x="4741863" y="5495925"/>
            <a:ext cx="347662" cy="293688"/>
          </a:xfrm>
          <a:prstGeom prst="rect">
            <a:avLst/>
          </a:prstGeom>
          <a:noFill/>
          <a:ln w="9525">
            <a:noFill/>
          </a:ln>
        </p:spPr>
      </p:pic>
      <p:cxnSp>
        <p:nvCxnSpPr>
          <p:cNvPr id="30" name="AutoShape 136"/>
          <p:cNvCxnSpPr>
            <a:cxnSpLocks noChangeShapeType="1"/>
          </p:cNvCxnSpPr>
          <p:nvPr/>
        </p:nvCxnSpPr>
        <p:spPr bwMode="auto">
          <a:xfrm rot="5400000">
            <a:off x="5015706" y="5177631"/>
            <a:ext cx="219075" cy="417513"/>
          </a:xfrm>
          <a:prstGeom prst="straightConnector1">
            <a:avLst/>
          </a:prstGeom>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pic>
        <p:nvPicPr>
          <p:cNvPr id="31756" name="Picture 152" descr="固化汇聚交换机"/>
          <p:cNvPicPr>
            <a:picLocks noChangeAspect="1"/>
          </p:cNvPicPr>
          <p:nvPr/>
        </p:nvPicPr>
        <p:blipFill>
          <a:blip r:embed="rId4"/>
          <a:stretch>
            <a:fillRect/>
          </a:stretch>
        </p:blipFill>
        <p:spPr>
          <a:xfrm>
            <a:off x="6673850" y="4787900"/>
            <a:ext cx="361950" cy="260350"/>
          </a:xfrm>
          <a:prstGeom prst="rect">
            <a:avLst/>
          </a:prstGeom>
          <a:noFill/>
          <a:ln w="9525">
            <a:noFill/>
          </a:ln>
        </p:spPr>
      </p:pic>
      <p:pic>
        <p:nvPicPr>
          <p:cNvPr id="31757" name="Picture 9" descr="双路AP"/>
          <p:cNvPicPr>
            <a:picLocks noChangeAspect="1"/>
          </p:cNvPicPr>
          <p:nvPr/>
        </p:nvPicPr>
        <p:blipFill>
          <a:blip r:embed="rId5"/>
          <a:stretch>
            <a:fillRect/>
          </a:stretch>
        </p:blipFill>
        <p:spPr>
          <a:xfrm>
            <a:off x="4570413" y="5881688"/>
            <a:ext cx="254000" cy="214312"/>
          </a:xfrm>
          <a:prstGeom prst="rect">
            <a:avLst/>
          </a:prstGeom>
          <a:noFill/>
          <a:ln w="9525">
            <a:noFill/>
          </a:ln>
        </p:spPr>
      </p:pic>
      <p:sp>
        <p:nvSpPr>
          <p:cNvPr id="31758" name="Text Box 73"/>
          <p:cNvSpPr txBox="1"/>
          <p:nvPr/>
        </p:nvSpPr>
        <p:spPr>
          <a:xfrm>
            <a:off x="3879850" y="5818188"/>
            <a:ext cx="80803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50000"/>
              </a:spcBef>
              <a:buFontTx/>
              <a:buNone/>
            </a:pPr>
            <a:r>
              <a:rPr lang="en-US" altLang="zh-CN" sz="1600" b="1" dirty="0">
                <a:solidFill>
                  <a:schemeClr val="tx1"/>
                </a:solidFill>
                <a:latin typeface="Calibri" panose="020F0502020204030204" pitchFamily="34" charset="0"/>
                <a:ea typeface="宋体" panose="02010600030101010101" pitchFamily="2" charset="-122"/>
              </a:rPr>
              <a:t>AP</a:t>
            </a:r>
            <a:endParaRPr lang="en-US" altLang="zh-CN" sz="1600" b="1" dirty="0">
              <a:solidFill>
                <a:schemeClr val="tx1"/>
              </a:solidFill>
              <a:latin typeface="Calibri" panose="020F0502020204030204" pitchFamily="34" charset="0"/>
              <a:ea typeface="宋体" panose="02010600030101010101" pitchFamily="2" charset="-122"/>
            </a:endParaRPr>
          </a:p>
        </p:txBody>
      </p:sp>
      <p:pic>
        <p:nvPicPr>
          <p:cNvPr id="31759" name="Picture 54" descr="笔记本电脑－2"/>
          <p:cNvPicPr>
            <a:picLocks noChangeAspect="1"/>
          </p:cNvPicPr>
          <p:nvPr/>
        </p:nvPicPr>
        <p:blipFill>
          <a:blip r:embed="rId6"/>
          <a:stretch>
            <a:fillRect/>
          </a:stretch>
        </p:blipFill>
        <p:spPr>
          <a:xfrm>
            <a:off x="3878263" y="6202363"/>
            <a:ext cx="328612" cy="425450"/>
          </a:xfrm>
          <a:prstGeom prst="rect">
            <a:avLst/>
          </a:prstGeom>
          <a:noFill/>
          <a:ln w="9525">
            <a:noFill/>
          </a:ln>
        </p:spPr>
      </p:pic>
      <p:pic>
        <p:nvPicPr>
          <p:cNvPr id="31760" name="Picture 55" descr="笔记本电脑-1"/>
          <p:cNvPicPr>
            <a:picLocks noChangeAspect="1"/>
          </p:cNvPicPr>
          <p:nvPr/>
        </p:nvPicPr>
        <p:blipFill>
          <a:blip r:embed="rId7"/>
          <a:stretch>
            <a:fillRect/>
          </a:stretch>
        </p:blipFill>
        <p:spPr>
          <a:xfrm>
            <a:off x="5202238" y="6267450"/>
            <a:ext cx="323850" cy="420688"/>
          </a:xfrm>
          <a:prstGeom prst="rect">
            <a:avLst/>
          </a:prstGeom>
          <a:noFill/>
          <a:ln w="9525">
            <a:noFill/>
          </a:ln>
        </p:spPr>
      </p:pic>
      <p:cxnSp>
        <p:nvCxnSpPr>
          <p:cNvPr id="39" name="AutoShape 160"/>
          <p:cNvCxnSpPr>
            <a:cxnSpLocks noChangeShapeType="1"/>
          </p:cNvCxnSpPr>
          <p:nvPr/>
        </p:nvCxnSpPr>
        <p:spPr bwMode="auto">
          <a:xfrm rot="16200000" flipH="1">
            <a:off x="6857206" y="5045869"/>
            <a:ext cx="255588" cy="260350"/>
          </a:xfrm>
          <a:prstGeom prst="straightConnector1">
            <a:avLst/>
          </a:prstGeom>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cxnSp>
        <p:nvCxnSpPr>
          <p:cNvPr id="40" name="AutoShape 160"/>
          <p:cNvCxnSpPr>
            <a:cxnSpLocks noChangeShapeType="1"/>
          </p:cNvCxnSpPr>
          <p:nvPr/>
        </p:nvCxnSpPr>
        <p:spPr bwMode="auto">
          <a:xfrm rot="5400000">
            <a:off x="5533231" y="5765006"/>
            <a:ext cx="144463" cy="88900"/>
          </a:xfrm>
          <a:prstGeom prst="straightConnector1">
            <a:avLst/>
          </a:prstGeom>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pic>
        <p:nvPicPr>
          <p:cNvPr id="31763" name="Picture 9" descr="双路AP"/>
          <p:cNvPicPr>
            <a:picLocks noChangeAspect="1"/>
          </p:cNvPicPr>
          <p:nvPr/>
        </p:nvPicPr>
        <p:blipFill>
          <a:blip r:embed="rId8"/>
          <a:stretch>
            <a:fillRect/>
          </a:stretch>
        </p:blipFill>
        <p:spPr>
          <a:xfrm>
            <a:off x="5432425" y="5881688"/>
            <a:ext cx="255588" cy="214312"/>
          </a:xfrm>
          <a:prstGeom prst="rect">
            <a:avLst/>
          </a:prstGeom>
          <a:noFill/>
          <a:ln w="9525">
            <a:noFill/>
          </a:ln>
        </p:spPr>
      </p:pic>
      <p:pic>
        <p:nvPicPr>
          <p:cNvPr id="31764" name="Picture 55" descr="笔记本电脑-1"/>
          <p:cNvPicPr>
            <a:picLocks noChangeAspect="1"/>
          </p:cNvPicPr>
          <p:nvPr/>
        </p:nvPicPr>
        <p:blipFill>
          <a:blip r:embed="rId7"/>
          <a:stretch>
            <a:fillRect/>
          </a:stretch>
        </p:blipFill>
        <p:spPr>
          <a:xfrm>
            <a:off x="6065838" y="6267450"/>
            <a:ext cx="323850" cy="420688"/>
          </a:xfrm>
          <a:prstGeom prst="rect">
            <a:avLst/>
          </a:prstGeom>
          <a:noFill/>
          <a:ln w="9525">
            <a:noFill/>
          </a:ln>
        </p:spPr>
      </p:pic>
      <p:sp>
        <p:nvSpPr>
          <p:cNvPr id="31765" name="Text Box 73"/>
          <p:cNvSpPr txBox="1"/>
          <p:nvPr/>
        </p:nvSpPr>
        <p:spPr>
          <a:xfrm>
            <a:off x="4883150" y="5861050"/>
            <a:ext cx="930275" cy="3397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50000"/>
              </a:spcBef>
              <a:buFontTx/>
              <a:buNone/>
            </a:pPr>
            <a:r>
              <a:rPr lang="en-US" altLang="zh-CN" sz="1600" b="1" dirty="0">
                <a:solidFill>
                  <a:schemeClr val="tx1"/>
                </a:solidFill>
                <a:latin typeface="Calibri" panose="020F0502020204030204" pitchFamily="34" charset="0"/>
                <a:ea typeface="宋体" panose="02010600030101010101" pitchFamily="2" charset="-122"/>
              </a:rPr>
              <a:t>AP</a:t>
            </a:r>
            <a:endParaRPr lang="en-US" altLang="zh-CN" sz="1600" b="1" dirty="0">
              <a:solidFill>
                <a:schemeClr val="tx1"/>
              </a:solidFill>
              <a:latin typeface="Calibri" panose="020F0502020204030204" pitchFamily="34" charset="0"/>
              <a:ea typeface="宋体" panose="02010600030101010101" pitchFamily="2" charset="-122"/>
            </a:endParaRPr>
          </a:p>
        </p:txBody>
      </p:sp>
      <p:pic>
        <p:nvPicPr>
          <p:cNvPr id="31766" name="Picture 5" descr="双路AP"/>
          <p:cNvPicPr>
            <a:picLocks noChangeAspect="1"/>
          </p:cNvPicPr>
          <p:nvPr/>
        </p:nvPicPr>
        <p:blipFill>
          <a:blip r:embed="rId9"/>
          <a:stretch>
            <a:fillRect/>
          </a:stretch>
        </p:blipFill>
        <p:spPr>
          <a:xfrm>
            <a:off x="6959600" y="5194300"/>
            <a:ext cx="355600" cy="460375"/>
          </a:xfrm>
          <a:prstGeom prst="rect">
            <a:avLst/>
          </a:prstGeom>
          <a:noFill/>
          <a:ln w="9525">
            <a:noFill/>
          </a:ln>
        </p:spPr>
      </p:pic>
      <p:pic>
        <p:nvPicPr>
          <p:cNvPr id="31767" name="Picture 1"/>
          <p:cNvPicPr>
            <a:picLocks noChangeAspect="1"/>
          </p:cNvPicPr>
          <p:nvPr/>
        </p:nvPicPr>
        <p:blipFill>
          <a:blip r:embed="rId10"/>
          <a:stretch>
            <a:fillRect/>
          </a:stretch>
        </p:blipFill>
        <p:spPr>
          <a:xfrm rot="-2467752">
            <a:off x="5635625" y="6073775"/>
            <a:ext cx="323850" cy="277813"/>
          </a:xfrm>
          <a:prstGeom prst="rect">
            <a:avLst/>
          </a:prstGeom>
          <a:noFill/>
          <a:ln w="9525">
            <a:noFill/>
          </a:ln>
        </p:spPr>
      </p:pic>
      <p:pic>
        <p:nvPicPr>
          <p:cNvPr id="31768" name="Picture 1"/>
          <p:cNvPicPr>
            <a:picLocks noChangeAspect="1"/>
          </p:cNvPicPr>
          <p:nvPr/>
        </p:nvPicPr>
        <p:blipFill>
          <a:blip r:embed="rId10"/>
          <a:stretch>
            <a:fillRect/>
          </a:stretch>
        </p:blipFill>
        <p:spPr>
          <a:xfrm rot="-2467752">
            <a:off x="4783138" y="6086475"/>
            <a:ext cx="323850" cy="276225"/>
          </a:xfrm>
          <a:prstGeom prst="rect">
            <a:avLst/>
          </a:prstGeom>
          <a:noFill/>
          <a:ln w="9525">
            <a:noFill/>
          </a:ln>
        </p:spPr>
      </p:pic>
      <p:pic>
        <p:nvPicPr>
          <p:cNvPr id="49" name="Picture 1"/>
          <p:cNvPicPr>
            <a:picLocks noChangeAspect="1" noChangeArrowheads="1"/>
          </p:cNvPicPr>
          <p:nvPr/>
        </p:nvPicPr>
        <p:blipFill>
          <a:blip r:embed="rId10" cstate="print"/>
          <a:srcRect/>
          <a:stretch>
            <a:fillRect/>
          </a:stretch>
        </p:blipFill>
        <p:spPr bwMode="auto">
          <a:xfrm rot="19132248">
            <a:off x="4247053" y="6118863"/>
            <a:ext cx="323125" cy="276782"/>
          </a:xfrm>
          <a:prstGeom prst="rect">
            <a:avLst/>
          </a:prstGeom>
          <a:noFill/>
          <a:ln>
            <a:noFill/>
          </a:ln>
          <a:scene3d>
            <a:camera prst="orthographicFront">
              <a:rot lat="0" lon="0" rev="16200000"/>
            </a:camera>
            <a:lightRig rig="threePt" dir="t"/>
          </a:scene3d>
        </p:spPr>
      </p:pic>
      <p:pic>
        <p:nvPicPr>
          <p:cNvPr id="31770" name="Picture 51" descr="小区"/>
          <p:cNvPicPr>
            <a:picLocks noChangeAspect="1"/>
          </p:cNvPicPr>
          <p:nvPr/>
        </p:nvPicPr>
        <p:blipFill>
          <a:blip r:embed="rId11"/>
          <a:stretch>
            <a:fillRect/>
          </a:stretch>
        </p:blipFill>
        <p:spPr>
          <a:xfrm>
            <a:off x="7342188" y="5592763"/>
            <a:ext cx="757237" cy="561975"/>
          </a:xfrm>
          <a:prstGeom prst="rect">
            <a:avLst/>
          </a:prstGeom>
          <a:noFill/>
          <a:ln w="9525">
            <a:noFill/>
          </a:ln>
        </p:spPr>
      </p:pic>
      <p:pic>
        <p:nvPicPr>
          <p:cNvPr id="31771" name="Picture 1"/>
          <p:cNvPicPr>
            <a:picLocks noChangeAspect="1"/>
          </p:cNvPicPr>
          <p:nvPr/>
        </p:nvPicPr>
        <p:blipFill>
          <a:blip r:embed="rId10"/>
          <a:stretch>
            <a:fillRect/>
          </a:stretch>
        </p:blipFill>
        <p:spPr>
          <a:xfrm rot="-2467752">
            <a:off x="7165975" y="5508625"/>
            <a:ext cx="322263" cy="276225"/>
          </a:xfrm>
          <a:prstGeom prst="rect">
            <a:avLst/>
          </a:prstGeom>
          <a:noFill/>
          <a:ln w="9525">
            <a:noFill/>
          </a:ln>
        </p:spPr>
      </p:pic>
      <p:sp>
        <p:nvSpPr>
          <p:cNvPr id="31772" name="Text Box 73"/>
          <p:cNvSpPr txBox="1"/>
          <p:nvPr/>
        </p:nvSpPr>
        <p:spPr>
          <a:xfrm>
            <a:off x="7021513" y="5207000"/>
            <a:ext cx="1136650" cy="3381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50000"/>
              </a:spcBef>
              <a:buFontTx/>
              <a:buNone/>
            </a:pPr>
            <a:r>
              <a:rPr lang="en-US" altLang="zh-CN" sz="1600" b="1" dirty="0">
                <a:solidFill>
                  <a:schemeClr val="tx1"/>
                </a:solidFill>
                <a:latin typeface="Calibri" panose="020F0502020204030204" pitchFamily="34" charset="0"/>
                <a:ea typeface="宋体" panose="02010600030101010101" pitchFamily="2" charset="-122"/>
              </a:rPr>
              <a:t>AP</a:t>
            </a:r>
            <a:endParaRPr lang="en-US" altLang="zh-CN" sz="1600" b="1" dirty="0">
              <a:solidFill>
                <a:schemeClr val="tx1"/>
              </a:solidFill>
              <a:latin typeface="Calibri" panose="020F0502020204030204" pitchFamily="34" charset="0"/>
              <a:ea typeface="宋体" panose="02010600030101010101" pitchFamily="2" charset="-122"/>
            </a:endParaRPr>
          </a:p>
        </p:txBody>
      </p:sp>
      <p:grpSp>
        <p:nvGrpSpPr>
          <p:cNvPr id="31773" name="Group 393"/>
          <p:cNvGrpSpPr>
            <a:grpSpLocks noChangeAspect="1"/>
          </p:cNvGrpSpPr>
          <p:nvPr/>
        </p:nvGrpSpPr>
        <p:grpSpPr>
          <a:xfrm>
            <a:off x="4419600" y="2963863"/>
            <a:ext cx="455613" cy="541337"/>
            <a:chOff x="2958" y="1507"/>
            <a:chExt cx="500" cy="521"/>
          </a:xfrm>
        </p:grpSpPr>
        <p:sp>
          <p:nvSpPr>
            <p:cNvPr id="31877" name="Freeform 394"/>
            <p:cNvSpPr>
              <a:spLocks noChangeAspect="1"/>
            </p:cNvSpPr>
            <p:nvPr/>
          </p:nvSpPr>
          <p:spPr>
            <a:xfrm>
              <a:off x="3370" y="1575"/>
              <a:ext cx="88" cy="453"/>
            </a:xfrm>
            <a:custGeom>
              <a:avLst/>
              <a:gdLst>
                <a:gd name="txL" fmla="*/ 0 w 44"/>
                <a:gd name="txT" fmla="*/ 0 h 226"/>
                <a:gd name="txR" fmla="*/ 44 w 44"/>
                <a:gd name="txB" fmla="*/ 226 h 226"/>
              </a:gdLst>
              <a:ahLst/>
              <a:cxnLst>
                <a:cxn ang="0">
                  <a:pos x="44032" y="6216"/>
                </a:cxn>
                <a:cxn ang="0">
                  <a:pos x="6144" y="22905"/>
                </a:cxn>
                <a:cxn ang="0">
                  <a:pos x="0" y="231409"/>
                </a:cxn>
                <a:cxn ang="0">
                  <a:pos x="11264" y="227262"/>
                </a:cxn>
                <a:cxn ang="0">
                  <a:pos x="39936" y="199049"/>
                </a:cxn>
                <a:cxn ang="0">
                  <a:pos x="45056" y="185489"/>
                </a:cxn>
                <a:cxn ang="0">
                  <a:pos x="45056" y="17693"/>
                </a:cxn>
                <a:cxn ang="0">
                  <a:pos x="44032" y="6216"/>
                </a:cxn>
              </a:cxnLst>
              <a:rect l="txL" t="txT" r="txR" b="txB"/>
              <a:pathLst>
                <a:path w="44" h="226">
                  <a:moveTo>
                    <a:pt x="43" y="6"/>
                  </a:moveTo>
                  <a:cubicBezTo>
                    <a:pt x="39" y="0"/>
                    <a:pt x="6" y="22"/>
                    <a:pt x="6" y="22"/>
                  </a:cubicBezTo>
                  <a:cubicBezTo>
                    <a:pt x="0" y="221"/>
                    <a:pt x="0" y="221"/>
                    <a:pt x="0" y="221"/>
                  </a:cubicBezTo>
                  <a:cubicBezTo>
                    <a:pt x="0" y="221"/>
                    <a:pt x="1" y="226"/>
                    <a:pt x="11" y="217"/>
                  </a:cubicBezTo>
                  <a:cubicBezTo>
                    <a:pt x="19" y="210"/>
                    <a:pt x="35" y="195"/>
                    <a:pt x="39" y="190"/>
                  </a:cubicBezTo>
                  <a:cubicBezTo>
                    <a:pt x="43" y="186"/>
                    <a:pt x="44" y="187"/>
                    <a:pt x="44" y="177"/>
                  </a:cubicBezTo>
                  <a:cubicBezTo>
                    <a:pt x="44" y="17"/>
                    <a:pt x="44" y="17"/>
                    <a:pt x="44" y="17"/>
                  </a:cubicBezTo>
                  <a:cubicBezTo>
                    <a:pt x="44" y="7"/>
                    <a:pt x="43" y="6"/>
                    <a:pt x="43" y="6"/>
                  </a:cubicBezTo>
                  <a:close/>
                </a:path>
              </a:pathLst>
            </a:custGeom>
            <a:solidFill>
              <a:srgbClr val="0B3C68">
                <a:alpha val="100000"/>
              </a:srgbClr>
            </a:solidFill>
            <a:ln w="9525">
              <a:noFill/>
            </a:ln>
          </p:spPr>
          <p:txBody>
            <a:bodyPr/>
            <a:p>
              <a:endParaRPr lang="zh-CN" altLang="en-US"/>
            </a:p>
          </p:txBody>
        </p:sp>
        <p:sp>
          <p:nvSpPr>
            <p:cNvPr id="31878" name="Freeform 395"/>
            <p:cNvSpPr>
              <a:spLocks noChangeAspect="1"/>
            </p:cNvSpPr>
            <p:nvPr/>
          </p:nvSpPr>
          <p:spPr>
            <a:xfrm>
              <a:off x="2958" y="1507"/>
              <a:ext cx="492" cy="118"/>
            </a:xfrm>
            <a:custGeom>
              <a:avLst/>
              <a:gdLst>
                <a:gd name="txL" fmla="*/ 0 w 246"/>
                <a:gd name="txT" fmla="*/ 0 h 59"/>
                <a:gd name="txR" fmla="*/ 246 w 246"/>
                <a:gd name="txB" fmla="*/ 59 h 59"/>
              </a:gdLst>
              <a:ahLst/>
              <a:cxnLst>
                <a:cxn ang="0">
                  <a:pos x="251904" y="37888"/>
                </a:cxn>
                <a:cxn ang="0">
                  <a:pos x="218112" y="60416"/>
                </a:cxn>
                <a:cxn ang="0">
                  <a:pos x="9216" y="22528"/>
                </a:cxn>
                <a:cxn ang="0">
                  <a:pos x="1024" y="27648"/>
                </a:cxn>
                <a:cxn ang="0">
                  <a:pos x="5120" y="18432"/>
                </a:cxn>
                <a:cxn ang="0">
                  <a:pos x="31744" y="1024"/>
                </a:cxn>
                <a:cxn ang="0">
                  <a:pos x="36864" y="0"/>
                </a:cxn>
                <a:cxn ang="0">
                  <a:pos x="243712" y="34816"/>
                </a:cxn>
                <a:cxn ang="0">
                  <a:pos x="251904" y="37888"/>
                </a:cxn>
              </a:cxnLst>
              <a:rect l="txL" t="txT" r="txR" b="txB"/>
              <a:pathLst>
                <a:path w="246" h="59">
                  <a:moveTo>
                    <a:pt x="246" y="37"/>
                  </a:moveTo>
                  <a:cubicBezTo>
                    <a:pt x="213" y="59"/>
                    <a:pt x="213" y="59"/>
                    <a:pt x="213" y="59"/>
                  </a:cubicBezTo>
                  <a:cubicBezTo>
                    <a:pt x="93" y="38"/>
                    <a:pt x="18" y="24"/>
                    <a:pt x="9" y="22"/>
                  </a:cubicBezTo>
                  <a:cubicBezTo>
                    <a:pt x="3" y="21"/>
                    <a:pt x="1" y="27"/>
                    <a:pt x="1" y="27"/>
                  </a:cubicBezTo>
                  <a:cubicBezTo>
                    <a:pt x="1" y="27"/>
                    <a:pt x="0" y="21"/>
                    <a:pt x="5" y="18"/>
                  </a:cubicBezTo>
                  <a:cubicBezTo>
                    <a:pt x="8" y="16"/>
                    <a:pt x="24" y="6"/>
                    <a:pt x="31" y="1"/>
                  </a:cubicBezTo>
                  <a:cubicBezTo>
                    <a:pt x="34" y="0"/>
                    <a:pt x="36" y="0"/>
                    <a:pt x="36" y="0"/>
                  </a:cubicBezTo>
                  <a:cubicBezTo>
                    <a:pt x="36" y="0"/>
                    <a:pt x="235" y="34"/>
                    <a:pt x="238" y="34"/>
                  </a:cubicBezTo>
                  <a:cubicBezTo>
                    <a:pt x="245" y="36"/>
                    <a:pt x="246" y="37"/>
                    <a:pt x="246" y="37"/>
                  </a:cubicBezTo>
                  <a:close/>
                </a:path>
              </a:pathLst>
            </a:custGeom>
            <a:solidFill>
              <a:srgbClr val="456488">
                <a:alpha val="100000"/>
              </a:srgbClr>
            </a:solidFill>
            <a:ln w="9525">
              <a:noFill/>
            </a:ln>
          </p:spPr>
          <p:txBody>
            <a:bodyPr/>
            <a:p>
              <a:endParaRPr lang="zh-CN" altLang="en-US"/>
            </a:p>
          </p:txBody>
        </p:sp>
        <p:sp>
          <p:nvSpPr>
            <p:cNvPr id="31879" name="Freeform 396"/>
            <p:cNvSpPr>
              <a:spLocks noChangeAspect="1"/>
            </p:cNvSpPr>
            <p:nvPr/>
          </p:nvSpPr>
          <p:spPr>
            <a:xfrm>
              <a:off x="3364" y="1579"/>
              <a:ext cx="92" cy="64"/>
            </a:xfrm>
            <a:custGeom>
              <a:avLst/>
              <a:gdLst>
                <a:gd name="txL" fmla="*/ 0 w 46"/>
                <a:gd name="txT" fmla="*/ 0 h 32"/>
                <a:gd name="txR" fmla="*/ 46 w 46"/>
                <a:gd name="txB" fmla="*/ 32 h 32"/>
              </a:gdLst>
              <a:ahLst/>
              <a:cxnLst>
                <a:cxn ang="0">
                  <a:pos x="0" y="22528"/>
                </a:cxn>
                <a:cxn ang="0">
                  <a:pos x="41984" y="0"/>
                </a:cxn>
                <a:cxn ang="0">
                  <a:pos x="47104" y="7168"/>
                </a:cxn>
                <a:cxn ang="0">
                  <a:pos x="8192" y="32768"/>
                </a:cxn>
                <a:cxn ang="0">
                  <a:pos x="0" y="22528"/>
                </a:cxn>
              </a:cxnLst>
              <a:rect l="txL" t="txT" r="txR" b="txB"/>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alpha val="100000"/>
              </a:srgbClr>
            </a:solidFill>
            <a:ln w="9525">
              <a:noFill/>
            </a:ln>
          </p:spPr>
          <p:txBody>
            <a:bodyPr/>
            <a:p>
              <a:endParaRPr lang="zh-CN" altLang="en-US"/>
            </a:p>
          </p:txBody>
        </p:sp>
        <p:sp>
          <p:nvSpPr>
            <p:cNvPr id="31880" name="Freeform 397"/>
            <p:cNvSpPr>
              <a:spLocks noChangeAspect="1"/>
            </p:cNvSpPr>
            <p:nvPr/>
          </p:nvSpPr>
          <p:spPr>
            <a:xfrm>
              <a:off x="2960" y="1547"/>
              <a:ext cx="426" cy="479"/>
            </a:xfrm>
            <a:custGeom>
              <a:avLst/>
              <a:gdLst>
                <a:gd name="txL" fmla="*/ 0 w 213"/>
                <a:gd name="txT" fmla="*/ 0 h 239"/>
                <a:gd name="txR" fmla="*/ 213 w 213"/>
                <a:gd name="txB" fmla="*/ 239 h 239"/>
              </a:gdLst>
              <a:ahLst/>
              <a:cxnLst>
                <a:cxn ang="0">
                  <a:pos x="211968" y="38544"/>
                </a:cxn>
                <a:cxn ang="0">
                  <a:pos x="7168" y="1032"/>
                </a:cxn>
                <a:cxn ang="0">
                  <a:pos x="0" y="6213"/>
                </a:cxn>
                <a:cxn ang="0">
                  <a:pos x="0" y="188449"/>
                </a:cxn>
                <a:cxn ang="0">
                  <a:pos x="7168" y="203038"/>
                </a:cxn>
                <a:cxn ang="0">
                  <a:pos x="204800" y="246789"/>
                </a:cxn>
                <a:cxn ang="0">
                  <a:pos x="217088" y="238482"/>
                </a:cxn>
                <a:cxn ang="0">
                  <a:pos x="217088" y="48984"/>
                </a:cxn>
                <a:cxn ang="0">
                  <a:pos x="211968" y="38544"/>
                </a:cxn>
              </a:cxnLst>
              <a:rect l="txL" t="txT" r="txR" b="txB"/>
              <a:pathLst>
                <a:path w="213" h="239">
                  <a:moveTo>
                    <a:pt x="207" y="37"/>
                  </a:moveTo>
                  <a:cubicBezTo>
                    <a:pt x="92" y="17"/>
                    <a:pt x="17" y="3"/>
                    <a:pt x="7" y="1"/>
                  </a:cubicBezTo>
                  <a:cubicBezTo>
                    <a:pt x="0" y="0"/>
                    <a:pt x="0" y="6"/>
                    <a:pt x="0" y="6"/>
                  </a:cubicBezTo>
                  <a:cubicBezTo>
                    <a:pt x="0" y="6"/>
                    <a:pt x="0" y="168"/>
                    <a:pt x="0" y="180"/>
                  </a:cubicBezTo>
                  <a:cubicBezTo>
                    <a:pt x="0" y="192"/>
                    <a:pt x="2" y="192"/>
                    <a:pt x="7" y="194"/>
                  </a:cubicBezTo>
                  <a:cubicBezTo>
                    <a:pt x="10" y="195"/>
                    <a:pt x="164"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alpha val="100000"/>
              </a:srgbClr>
            </a:solidFill>
            <a:ln w="9525">
              <a:noFill/>
            </a:ln>
          </p:spPr>
          <p:txBody>
            <a:bodyPr/>
            <a:p>
              <a:endParaRPr lang="zh-CN" altLang="en-US"/>
            </a:p>
          </p:txBody>
        </p:sp>
        <p:sp>
          <p:nvSpPr>
            <p:cNvPr id="31881" name="Freeform 398"/>
            <p:cNvSpPr>
              <a:spLocks noChangeAspect="1"/>
            </p:cNvSpPr>
            <p:nvPr/>
          </p:nvSpPr>
          <p:spPr>
            <a:xfrm>
              <a:off x="2972" y="1561"/>
              <a:ext cx="396" cy="445"/>
            </a:xfrm>
            <a:custGeom>
              <a:avLst/>
              <a:gdLst>
                <a:gd name="txL" fmla="*/ 0 w 198"/>
                <a:gd name="txT" fmla="*/ 0 h 222"/>
                <a:gd name="txR" fmla="*/ 198 w 198"/>
                <a:gd name="txB" fmla="*/ 222 h 222"/>
              </a:gdLst>
              <a:ahLst/>
              <a:cxnLst>
                <a:cxn ang="0">
                  <a:pos x="197632" y="36532"/>
                </a:cxn>
                <a:cxn ang="0">
                  <a:pos x="7168" y="1032"/>
                </a:cxn>
                <a:cxn ang="0">
                  <a:pos x="0" y="5180"/>
                </a:cxn>
                <a:cxn ang="0">
                  <a:pos x="1024" y="175138"/>
                </a:cxn>
                <a:cxn ang="0">
                  <a:pos x="7168" y="188704"/>
                </a:cxn>
                <a:cxn ang="0">
                  <a:pos x="192512" y="230414"/>
                </a:cxn>
                <a:cxn ang="0">
                  <a:pos x="202752" y="222101"/>
                </a:cxn>
                <a:cxn ang="0">
                  <a:pos x="201728" y="45917"/>
                </a:cxn>
                <a:cxn ang="0">
                  <a:pos x="197632" y="36532"/>
                </a:cxn>
              </a:cxnLst>
              <a:rect l="txL" t="txT" r="txR" b="txB"/>
              <a:pathLst>
                <a:path w="198" h="222">
                  <a:moveTo>
                    <a:pt x="193" y="35"/>
                  </a:moveTo>
                  <a:cubicBezTo>
                    <a:pt x="86" y="16"/>
                    <a:pt x="16" y="3"/>
                    <a:pt x="7" y="1"/>
                  </a:cubicBezTo>
                  <a:cubicBezTo>
                    <a:pt x="1" y="0"/>
                    <a:pt x="0" y="5"/>
                    <a:pt x="0" y="5"/>
                  </a:cubicBezTo>
                  <a:cubicBezTo>
                    <a:pt x="0" y="5"/>
                    <a:pt x="1" y="155"/>
                    <a:pt x="1" y="167"/>
                  </a:cubicBezTo>
                  <a:cubicBezTo>
                    <a:pt x="0" y="178"/>
                    <a:pt x="2" y="179"/>
                    <a:pt x="7" y="180"/>
                  </a:cubicBezTo>
                  <a:cubicBezTo>
                    <a:pt x="10" y="181"/>
                    <a:pt x="155" y="212"/>
                    <a:pt x="188" y="220"/>
                  </a:cubicBezTo>
                  <a:cubicBezTo>
                    <a:pt x="198" y="222"/>
                    <a:pt x="197" y="215"/>
                    <a:pt x="198" y="212"/>
                  </a:cubicBezTo>
                  <a:cubicBezTo>
                    <a:pt x="198" y="212"/>
                    <a:pt x="197" y="50"/>
                    <a:pt x="197" y="44"/>
                  </a:cubicBezTo>
                  <a:cubicBezTo>
                    <a:pt x="197" y="39"/>
                    <a:pt x="197" y="35"/>
                    <a:pt x="193" y="35"/>
                  </a:cubicBezTo>
                  <a:close/>
                </a:path>
              </a:pathLst>
            </a:custGeom>
            <a:solidFill>
              <a:srgbClr val="5D7695">
                <a:alpha val="100000"/>
              </a:srgbClr>
            </a:solidFill>
            <a:ln w="9525">
              <a:noFill/>
            </a:ln>
          </p:spPr>
          <p:txBody>
            <a:bodyPr/>
            <a:p>
              <a:endParaRPr lang="zh-CN" altLang="en-US"/>
            </a:p>
          </p:txBody>
        </p:sp>
        <p:sp>
          <p:nvSpPr>
            <p:cNvPr id="31882" name="Freeform 399"/>
            <p:cNvSpPr>
              <a:spLocks noChangeAspect="1" noEditPoints="1"/>
            </p:cNvSpPr>
            <p:nvPr/>
          </p:nvSpPr>
          <p:spPr>
            <a:xfrm>
              <a:off x="2972" y="1561"/>
              <a:ext cx="398" cy="443"/>
            </a:xfrm>
            <a:custGeom>
              <a:avLst/>
              <a:gdLst>
                <a:gd name="txL" fmla="*/ 0 w 199"/>
                <a:gd name="txT" fmla="*/ 0 h 221"/>
                <a:gd name="txR" fmla="*/ 199 w 199"/>
                <a:gd name="txB" fmla="*/ 221 h 221"/>
              </a:gdLst>
              <a:ahLst/>
              <a:cxnLst>
                <a:cxn ang="0">
                  <a:pos x="2048" y="1032"/>
                </a:cxn>
                <a:cxn ang="0">
                  <a:pos x="0" y="5180"/>
                </a:cxn>
                <a:cxn ang="0">
                  <a:pos x="0" y="175141"/>
                </a:cxn>
                <a:cxn ang="0">
                  <a:pos x="7168" y="189756"/>
                </a:cxn>
                <a:cxn ang="0">
                  <a:pos x="74752" y="204413"/>
                </a:cxn>
                <a:cxn ang="0">
                  <a:pos x="192512" y="231460"/>
                </a:cxn>
                <a:cxn ang="0">
                  <a:pos x="199680" y="230426"/>
                </a:cxn>
                <a:cxn ang="0">
                  <a:pos x="202752" y="222109"/>
                </a:cxn>
                <a:cxn ang="0">
                  <a:pos x="202752" y="45920"/>
                </a:cxn>
                <a:cxn ang="0">
                  <a:pos x="197632" y="35472"/>
                </a:cxn>
                <a:cxn ang="0">
                  <a:pos x="197632" y="35472"/>
                </a:cxn>
                <a:cxn ang="0">
                  <a:pos x="7168" y="0"/>
                </a:cxn>
                <a:cxn ang="0">
                  <a:pos x="2048" y="1032"/>
                </a:cxn>
                <a:cxn ang="0">
                  <a:pos x="192512" y="229390"/>
                </a:cxn>
                <a:cxn ang="0">
                  <a:pos x="74752" y="203365"/>
                </a:cxn>
                <a:cxn ang="0">
                  <a:pos x="7168" y="187674"/>
                </a:cxn>
                <a:cxn ang="0">
                  <a:pos x="1024" y="175141"/>
                </a:cxn>
                <a:cxn ang="0">
                  <a:pos x="1024" y="5180"/>
                </a:cxn>
                <a:cxn ang="0">
                  <a:pos x="3072" y="2069"/>
                </a:cxn>
                <a:cxn ang="0">
                  <a:pos x="7168" y="2069"/>
                </a:cxn>
                <a:cxn ang="0">
                  <a:pos x="197632" y="37573"/>
                </a:cxn>
                <a:cxn ang="0">
                  <a:pos x="201728" y="45920"/>
                </a:cxn>
                <a:cxn ang="0">
                  <a:pos x="201728" y="222109"/>
                </a:cxn>
                <a:cxn ang="0">
                  <a:pos x="199680" y="229390"/>
                </a:cxn>
                <a:cxn ang="0">
                  <a:pos x="192512" y="229390"/>
                </a:cxn>
              </a:cxnLst>
              <a:rect l="txL" t="txT" r="txR" b="txB"/>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3"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7" y="179"/>
                  </a:cubicBezTo>
                  <a:cubicBezTo>
                    <a:pt x="2"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alpha val="100000"/>
              </a:srgbClr>
            </a:solidFill>
            <a:ln w="9525">
              <a:noFill/>
            </a:ln>
          </p:spPr>
          <p:txBody>
            <a:bodyPr/>
            <a:p>
              <a:endParaRPr lang="zh-CN" altLang="en-US"/>
            </a:p>
          </p:txBody>
        </p:sp>
        <p:sp>
          <p:nvSpPr>
            <p:cNvPr id="31883" name="Freeform 400"/>
            <p:cNvSpPr>
              <a:spLocks noChangeAspect="1" noEditPoints="1"/>
            </p:cNvSpPr>
            <p:nvPr/>
          </p:nvSpPr>
          <p:spPr>
            <a:xfrm>
              <a:off x="3004" y="1625"/>
              <a:ext cx="350" cy="319"/>
            </a:xfrm>
            <a:custGeom>
              <a:avLst/>
              <a:gdLst>
                <a:gd name="txL" fmla="*/ 0 w 175"/>
                <a:gd name="txT" fmla="*/ 0 h 159"/>
                <a:gd name="txR" fmla="*/ 175 w 175"/>
                <a:gd name="txB" fmla="*/ 159 h 159"/>
              </a:gdLst>
              <a:ahLst/>
              <a:cxnLst>
                <a:cxn ang="0">
                  <a:pos x="179200" y="122620"/>
                </a:cxn>
                <a:cxn ang="0">
                  <a:pos x="142336" y="78013"/>
                </a:cxn>
                <a:cxn ang="0">
                  <a:pos x="133120" y="85821"/>
                </a:cxn>
                <a:cxn ang="0">
                  <a:pos x="154624" y="111064"/>
                </a:cxn>
                <a:cxn ang="0">
                  <a:pos x="114688" y="102594"/>
                </a:cxn>
                <a:cxn ang="0">
                  <a:pos x="115712" y="100501"/>
                </a:cxn>
                <a:cxn ang="0">
                  <a:pos x="117760" y="88969"/>
                </a:cxn>
                <a:cxn ang="0">
                  <a:pos x="117760" y="26292"/>
                </a:cxn>
                <a:cxn ang="0">
                  <a:pos x="138240" y="50617"/>
                </a:cxn>
                <a:cxn ang="0">
                  <a:pos x="146432" y="43296"/>
                </a:cxn>
                <a:cxn ang="0">
                  <a:pos x="110592" y="0"/>
                </a:cxn>
                <a:cxn ang="0">
                  <a:pos x="73728" y="28369"/>
                </a:cxn>
                <a:cxn ang="0">
                  <a:pos x="82944" y="38884"/>
                </a:cxn>
                <a:cxn ang="0">
                  <a:pos x="103424" y="23137"/>
                </a:cxn>
                <a:cxn ang="0">
                  <a:pos x="103424" y="59025"/>
                </a:cxn>
                <a:cxn ang="0">
                  <a:pos x="101376" y="57992"/>
                </a:cxn>
                <a:cxn ang="0">
                  <a:pos x="88064" y="51652"/>
                </a:cxn>
                <a:cxn ang="0">
                  <a:pos x="26624" y="38884"/>
                </a:cxn>
                <a:cxn ang="0">
                  <a:pos x="46080" y="23137"/>
                </a:cxn>
                <a:cxn ang="0">
                  <a:pos x="36864" y="12575"/>
                </a:cxn>
                <a:cxn ang="0">
                  <a:pos x="0" y="40960"/>
                </a:cxn>
                <a:cxn ang="0">
                  <a:pos x="36864" y="84770"/>
                </a:cxn>
                <a:cxn ang="0">
                  <a:pos x="46080" y="78013"/>
                </a:cxn>
                <a:cxn ang="0">
                  <a:pos x="24576" y="52749"/>
                </a:cxn>
                <a:cxn ang="0">
                  <a:pos x="61440" y="60076"/>
                </a:cxn>
                <a:cxn ang="0">
                  <a:pos x="60416" y="62149"/>
                </a:cxn>
                <a:cxn ang="0">
                  <a:pos x="57344" y="74853"/>
                </a:cxn>
                <a:cxn ang="0">
                  <a:pos x="57344" y="81136"/>
                </a:cxn>
                <a:cxn ang="0">
                  <a:pos x="57344" y="140689"/>
                </a:cxn>
                <a:cxn ang="0">
                  <a:pos x="37888" y="117386"/>
                </a:cxn>
                <a:cxn ang="0">
                  <a:pos x="28672" y="123654"/>
                </a:cxn>
                <a:cxn ang="0">
                  <a:pos x="65536" y="167999"/>
                </a:cxn>
                <a:cxn ang="0">
                  <a:pos x="102400" y="139614"/>
                </a:cxn>
                <a:cxn ang="0">
                  <a:pos x="93184" y="129117"/>
                </a:cxn>
                <a:cxn ang="0">
                  <a:pos x="71680" y="144846"/>
                </a:cxn>
                <a:cxn ang="0">
                  <a:pos x="71680" y="104801"/>
                </a:cxn>
                <a:cxn ang="0">
                  <a:pos x="74752" y="105830"/>
                </a:cxn>
                <a:cxn ang="0">
                  <a:pos x="88064" y="112121"/>
                </a:cxn>
                <a:cxn ang="0">
                  <a:pos x="95232" y="112121"/>
                </a:cxn>
                <a:cxn ang="0">
                  <a:pos x="153600" y="124689"/>
                </a:cxn>
                <a:cxn ang="0">
                  <a:pos x="133120" y="139614"/>
                </a:cxn>
                <a:cxn ang="0">
                  <a:pos x="142336" y="151250"/>
                </a:cxn>
                <a:cxn ang="0">
                  <a:pos x="179200" y="122620"/>
                </a:cxn>
                <a:cxn ang="0">
                  <a:pos x="98304" y="94233"/>
                </a:cxn>
                <a:cxn ang="0">
                  <a:pos x="87040" y="96318"/>
                </a:cxn>
                <a:cxn ang="0">
                  <a:pos x="72704" y="79056"/>
                </a:cxn>
                <a:cxn ang="0">
                  <a:pos x="76800" y="69588"/>
                </a:cxn>
                <a:cxn ang="0">
                  <a:pos x="88064" y="66448"/>
                </a:cxn>
                <a:cxn ang="0">
                  <a:pos x="102400" y="84770"/>
                </a:cxn>
                <a:cxn ang="0">
                  <a:pos x="98304" y="94233"/>
                </a:cxn>
              </a:cxnLst>
              <a:rect l="txL" t="txT" r="txR" b="txB"/>
              <a:pathLst>
                <a:path w="175" h="159">
                  <a:moveTo>
                    <a:pt x="175" y="116"/>
                  </a:moveTo>
                  <a:cubicBezTo>
                    <a:pt x="173" y="114"/>
                    <a:pt x="141" y="76"/>
                    <a:pt x="139" y="74"/>
                  </a:cubicBezTo>
                  <a:cubicBezTo>
                    <a:pt x="137" y="76"/>
                    <a:pt x="132" y="80"/>
                    <a:pt x="130" y="81"/>
                  </a:cubicBezTo>
                  <a:cubicBezTo>
                    <a:pt x="132" y="83"/>
                    <a:pt x="151" y="105"/>
                    <a:pt x="151" y="105"/>
                  </a:cubicBezTo>
                  <a:cubicBezTo>
                    <a:pt x="112" y="97"/>
                    <a:pt x="112" y="97"/>
                    <a:pt x="112" y="97"/>
                  </a:cubicBezTo>
                  <a:cubicBezTo>
                    <a:pt x="113" y="95"/>
                    <a:pt x="113" y="95"/>
                    <a:pt x="113" y="95"/>
                  </a:cubicBezTo>
                  <a:cubicBezTo>
                    <a:pt x="114" y="92"/>
                    <a:pt x="115" y="88"/>
                    <a:pt x="115" y="84"/>
                  </a:cubicBezTo>
                  <a:cubicBezTo>
                    <a:pt x="115" y="25"/>
                    <a:pt x="115" y="25"/>
                    <a:pt x="115" y="25"/>
                  </a:cubicBezTo>
                  <a:cubicBezTo>
                    <a:pt x="115" y="25"/>
                    <a:pt x="133" y="46"/>
                    <a:pt x="135" y="48"/>
                  </a:cubicBezTo>
                  <a:cubicBezTo>
                    <a:pt x="136" y="47"/>
                    <a:pt x="142" y="43"/>
                    <a:pt x="143" y="41"/>
                  </a:cubicBezTo>
                  <a:cubicBezTo>
                    <a:pt x="141" y="39"/>
                    <a:pt x="109" y="2"/>
                    <a:pt x="108" y="0"/>
                  </a:cubicBezTo>
                  <a:cubicBezTo>
                    <a:pt x="105" y="1"/>
                    <a:pt x="74" y="25"/>
                    <a:pt x="72" y="27"/>
                  </a:cubicBezTo>
                  <a:cubicBezTo>
                    <a:pt x="74" y="28"/>
                    <a:pt x="80" y="35"/>
                    <a:pt x="81" y="37"/>
                  </a:cubicBezTo>
                  <a:cubicBezTo>
                    <a:pt x="83" y="35"/>
                    <a:pt x="101" y="22"/>
                    <a:pt x="101" y="22"/>
                  </a:cubicBezTo>
                  <a:cubicBezTo>
                    <a:pt x="101" y="56"/>
                    <a:pt x="101" y="56"/>
                    <a:pt x="101" y="56"/>
                  </a:cubicBezTo>
                  <a:cubicBezTo>
                    <a:pt x="99" y="55"/>
                    <a:pt x="99" y="55"/>
                    <a:pt x="99" y="55"/>
                  </a:cubicBezTo>
                  <a:cubicBezTo>
                    <a:pt x="95" y="52"/>
                    <a:pt x="90" y="50"/>
                    <a:pt x="86" y="49"/>
                  </a:cubicBezTo>
                  <a:cubicBezTo>
                    <a:pt x="26" y="37"/>
                    <a:pt x="26" y="37"/>
                    <a:pt x="26" y="37"/>
                  </a:cubicBezTo>
                  <a:cubicBezTo>
                    <a:pt x="26" y="37"/>
                    <a:pt x="43" y="24"/>
                    <a:pt x="45" y="22"/>
                  </a:cubicBezTo>
                  <a:cubicBezTo>
                    <a:pt x="43" y="20"/>
                    <a:pt x="37" y="13"/>
                    <a:pt x="36" y="12"/>
                  </a:cubicBezTo>
                  <a:cubicBezTo>
                    <a:pt x="34" y="13"/>
                    <a:pt x="3" y="37"/>
                    <a:pt x="0" y="39"/>
                  </a:cubicBezTo>
                  <a:cubicBezTo>
                    <a:pt x="2" y="41"/>
                    <a:pt x="35" y="78"/>
                    <a:pt x="36" y="80"/>
                  </a:cubicBezTo>
                  <a:cubicBezTo>
                    <a:pt x="38" y="79"/>
                    <a:pt x="43" y="75"/>
                    <a:pt x="45" y="74"/>
                  </a:cubicBezTo>
                  <a:cubicBezTo>
                    <a:pt x="43" y="72"/>
                    <a:pt x="24" y="50"/>
                    <a:pt x="24" y="50"/>
                  </a:cubicBezTo>
                  <a:cubicBezTo>
                    <a:pt x="60" y="57"/>
                    <a:pt x="60" y="57"/>
                    <a:pt x="60" y="57"/>
                  </a:cubicBezTo>
                  <a:cubicBezTo>
                    <a:pt x="59" y="59"/>
                    <a:pt x="59" y="59"/>
                    <a:pt x="59" y="59"/>
                  </a:cubicBezTo>
                  <a:cubicBezTo>
                    <a:pt x="57" y="62"/>
                    <a:pt x="56" y="66"/>
                    <a:pt x="56" y="71"/>
                  </a:cubicBezTo>
                  <a:cubicBezTo>
                    <a:pt x="56" y="71"/>
                    <a:pt x="56" y="76"/>
                    <a:pt x="56" y="77"/>
                  </a:cubicBezTo>
                  <a:cubicBezTo>
                    <a:pt x="56" y="133"/>
                    <a:pt x="56" y="133"/>
                    <a:pt x="56" y="133"/>
                  </a:cubicBezTo>
                  <a:cubicBezTo>
                    <a:pt x="56" y="133"/>
                    <a:pt x="39" y="113"/>
                    <a:pt x="37" y="111"/>
                  </a:cubicBezTo>
                  <a:cubicBezTo>
                    <a:pt x="35" y="112"/>
                    <a:pt x="30" y="116"/>
                    <a:pt x="28" y="117"/>
                  </a:cubicBezTo>
                  <a:cubicBezTo>
                    <a:pt x="30" y="119"/>
                    <a:pt x="63" y="157"/>
                    <a:pt x="64" y="159"/>
                  </a:cubicBezTo>
                  <a:cubicBezTo>
                    <a:pt x="66" y="157"/>
                    <a:pt x="100" y="132"/>
                    <a:pt x="100" y="132"/>
                  </a:cubicBezTo>
                  <a:cubicBezTo>
                    <a:pt x="98" y="130"/>
                    <a:pt x="92" y="123"/>
                    <a:pt x="91" y="122"/>
                  </a:cubicBezTo>
                  <a:cubicBezTo>
                    <a:pt x="89" y="123"/>
                    <a:pt x="70" y="137"/>
                    <a:pt x="70" y="137"/>
                  </a:cubicBezTo>
                  <a:cubicBezTo>
                    <a:pt x="70" y="99"/>
                    <a:pt x="70" y="99"/>
                    <a:pt x="70" y="99"/>
                  </a:cubicBezTo>
                  <a:cubicBezTo>
                    <a:pt x="73" y="100"/>
                    <a:pt x="73" y="100"/>
                    <a:pt x="73" y="100"/>
                  </a:cubicBezTo>
                  <a:cubicBezTo>
                    <a:pt x="77" y="103"/>
                    <a:pt x="81" y="105"/>
                    <a:pt x="86" y="106"/>
                  </a:cubicBezTo>
                  <a:cubicBezTo>
                    <a:pt x="86" y="106"/>
                    <a:pt x="92" y="106"/>
                    <a:pt x="93" y="106"/>
                  </a:cubicBezTo>
                  <a:cubicBezTo>
                    <a:pt x="150" y="118"/>
                    <a:pt x="150" y="118"/>
                    <a:pt x="150" y="118"/>
                  </a:cubicBezTo>
                  <a:cubicBezTo>
                    <a:pt x="150" y="118"/>
                    <a:pt x="133" y="131"/>
                    <a:pt x="130" y="132"/>
                  </a:cubicBezTo>
                  <a:cubicBezTo>
                    <a:pt x="132" y="134"/>
                    <a:pt x="138" y="141"/>
                    <a:pt x="139" y="143"/>
                  </a:cubicBezTo>
                  <a:cubicBezTo>
                    <a:pt x="142" y="141"/>
                    <a:pt x="173" y="117"/>
                    <a:pt x="175" y="116"/>
                  </a:cubicBezTo>
                  <a:close/>
                  <a:moveTo>
                    <a:pt x="96" y="89"/>
                  </a:moveTo>
                  <a:cubicBezTo>
                    <a:pt x="93" y="91"/>
                    <a:pt x="89" y="92"/>
                    <a:pt x="85" y="91"/>
                  </a:cubicBezTo>
                  <a:cubicBezTo>
                    <a:pt x="77" y="90"/>
                    <a:pt x="71" y="82"/>
                    <a:pt x="71" y="75"/>
                  </a:cubicBezTo>
                  <a:cubicBezTo>
                    <a:pt x="71" y="71"/>
                    <a:pt x="72" y="68"/>
                    <a:pt x="75" y="66"/>
                  </a:cubicBezTo>
                  <a:cubicBezTo>
                    <a:pt x="78" y="63"/>
                    <a:pt x="82" y="62"/>
                    <a:pt x="86" y="63"/>
                  </a:cubicBezTo>
                  <a:cubicBezTo>
                    <a:pt x="94" y="65"/>
                    <a:pt x="100" y="72"/>
                    <a:pt x="100" y="80"/>
                  </a:cubicBezTo>
                  <a:cubicBezTo>
                    <a:pt x="100" y="84"/>
                    <a:pt x="99" y="87"/>
                    <a:pt x="96" y="89"/>
                  </a:cubicBezTo>
                  <a:close/>
                </a:path>
              </a:pathLst>
            </a:custGeom>
            <a:solidFill>
              <a:srgbClr val="0B3C68">
                <a:alpha val="100000"/>
              </a:srgbClr>
            </a:solidFill>
            <a:ln w="9525">
              <a:noFill/>
            </a:ln>
          </p:spPr>
          <p:txBody>
            <a:bodyPr/>
            <a:p>
              <a:endParaRPr lang="zh-CN" altLang="en-US"/>
            </a:p>
          </p:txBody>
        </p:sp>
        <p:sp>
          <p:nvSpPr>
            <p:cNvPr id="31884" name="Freeform 401"/>
            <p:cNvSpPr>
              <a:spLocks noChangeAspect="1" noEditPoints="1"/>
            </p:cNvSpPr>
            <p:nvPr/>
          </p:nvSpPr>
          <p:spPr>
            <a:xfrm>
              <a:off x="2996" y="1615"/>
              <a:ext cx="348" cy="319"/>
            </a:xfrm>
            <a:custGeom>
              <a:avLst/>
              <a:gdLst>
                <a:gd name="txL" fmla="*/ 0 w 174"/>
                <a:gd name="txT" fmla="*/ 0 h 159"/>
                <a:gd name="txR" fmla="*/ 174 w 174"/>
                <a:gd name="txB" fmla="*/ 159 h 159"/>
              </a:gdLst>
              <a:ahLst/>
              <a:cxnLst>
                <a:cxn ang="0">
                  <a:pos x="178176" y="123654"/>
                </a:cxn>
                <a:cxn ang="0">
                  <a:pos x="141312" y="79056"/>
                </a:cxn>
                <a:cxn ang="0">
                  <a:pos x="133120" y="85821"/>
                </a:cxn>
                <a:cxn ang="0">
                  <a:pos x="154624" y="112121"/>
                </a:cxn>
                <a:cxn ang="0">
                  <a:pos x="113664" y="102594"/>
                </a:cxn>
                <a:cxn ang="0">
                  <a:pos x="114688" y="101552"/>
                </a:cxn>
                <a:cxn ang="0">
                  <a:pos x="117760" y="88969"/>
                </a:cxn>
                <a:cxn ang="0">
                  <a:pos x="117760" y="27336"/>
                </a:cxn>
                <a:cxn ang="0">
                  <a:pos x="137216" y="50617"/>
                </a:cxn>
                <a:cxn ang="0">
                  <a:pos x="146432" y="44345"/>
                </a:cxn>
                <a:cxn ang="0">
                  <a:pos x="109568" y="0"/>
                </a:cxn>
                <a:cxn ang="0">
                  <a:pos x="73728" y="28369"/>
                </a:cxn>
                <a:cxn ang="0">
                  <a:pos x="81920" y="38884"/>
                </a:cxn>
                <a:cxn ang="0">
                  <a:pos x="103424" y="23137"/>
                </a:cxn>
                <a:cxn ang="0">
                  <a:pos x="103424" y="60076"/>
                </a:cxn>
                <a:cxn ang="0">
                  <a:pos x="100352" y="57992"/>
                </a:cxn>
                <a:cxn ang="0">
                  <a:pos x="87040" y="51652"/>
                </a:cxn>
                <a:cxn ang="0">
                  <a:pos x="25600" y="38884"/>
                </a:cxn>
                <a:cxn ang="0">
                  <a:pos x="45056" y="24188"/>
                </a:cxn>
                <a:cxn ang="0">
                  <a:pos x="35840" y="12575"/>
                </a:cxn>
                <a:cxn ang="0">
                  <a:pos x="0" y="40960"/>
                </a:cxn>
                <a:cxn ang="0">
                  <a:pos x="36864" y="85821"/>
                </a:cxn>
                <a:cxn ang="0">
                  <a:pos x="45056" y="78013"/>
                </a:cxn>
                <a:cxn ang="0">
                  <a:pos x="23552" y="52749"/>
                </a:cxn>
                <a:cxn ang="0">
                  <a:pos x="61440" y="60076"/>
                </a:cxn>
                <a:cxn ang="0">
                  <a:pos x="60416" y="62149"/>
                </a:cxn>
                <a:cxn ang="0">
                  <a:pos x="56320" y="74853"/>
                </a:cxn>
                <a:cxn ang="0">
                  <a:pos x="57344" y="81136"/>
                </a:cxn>
                <a:cxn ang="0">
                  <a:pos x="57344" y="141718"/>
                </a:cxn>
                <a:cxn ang="0">
                  <a:pos x="36864" y="117386"/>
                </a:cxn>
                <a:cxn ang="0">
                  <a:pos x="28672" y="124689"/>
                </a:cxn>
                <a:cxn ang="0">
                  <a:pos x="65536" y="167999"/>
                </a:cxn>
                <a:cxn ang="0">
                  <a:pos x="101376" y="139614"/>
                </a:cxn>
                <a:cxn ang="0">
                  <a:pos x="92160" y="129117"/>
                </a:cxn>
                <a:cxn ang="0">
                  <a:pos x="71680" y="144846"/>
                </a:cxn>
                <a:cxn ang="0">
                  <a:pos x="71680" y="104801"/>
                </a:cxn>
                <a:cxn ang="0">
                  <a:pos x="73728" y="106881"/>
                </a:cxn>
                <a:cxn ang="0">
                  <a:pos x="87040" y="112121"/>
                </a:cxn>
                <a:cxn ang="0">
                  <a:pos x="94208" y="113157"/>
                </a:cxn>
                <a:cxn ang="0">
                  <a:pos x="152576" y="124689"/>
                </a:cxn>
                <a:cxn ang="0">
                  <a:pos x="133120" y="140689"/>
                </a:cxn>
                <a:cxn ang="0">
                  <a:pos x="142336" y="151250"/>
                </a:cxn>
                <a:cxn ang="0">
                  <a:pos x="178176" y="123654"/>
                </a:cxn>
                <a:cxn ang="0">
                  <a:pos x="98304" y="94233"/>
                </a:cxn>
                <a:cxn ang="0">
                  <a:pos x="87040" y="97361"/>
                </a:cxn>
                <a:cxn ang="0">
                  <a:pos x="71680" y="79056"/>
                </a:cxn>
                <a:cxn ang="0">
                  <a:pos x="76800" y="69588"/>
                </a:cxn>
                <a:cxn ang="0">
                  <a:pos x="87040" y="67514"/>
                </a:cxn>
                <a:cxn ang="0">
                  <a:pos x="102400" y="84770"/>
                </a:cxn>
                <a:cxn ang="0">
                  <a:pos x="98304" y="94233"/>
                </a:cxn>
              </a:cxnLst>
              <a:rect l="txL" t="txT" r="txR" b="txB"/>
              <a:pathLst>
                <a:path w="174" h="159">
                  <a:moveTo>
                    <a:pt x="174" y="117"/>
                  </a:moveTo>
                  <a:cubicBezTo>
                    <a:pt x="172" y="114"/>
                    <a:pt x="140" y="77"/>
                    <a:pt x="138" y="75"/>
                  </a:cubicBezTo>
                  <a:cubicBezTo>
                    <a:pt x="137" y="76"/>
                    <a:pt x="132" y="80"/>
                    <a:pt x="130" y="81"/>
                  </a:cubicBezTo>
                  <a:cubicBezTo>
                    <a:pt x="132" y="83"/>
                    <a:pt x="151" y="106"/>
                    <a:pt x="151" y="106"/>
                  </a:cubicBezTo>
                  <a:cubicBezTo>
                    <a:pt x="111" y="97"/>
                    <a:pt x="111" y="97"/>
                    <a:pt x="111" y="97"/>
                  </a:cubicBezTo>
                  <a:cubicBezTo>
                    <a:pt x="112" y="96"/>
                    <a:pt x="112" y="96"/>
                    <a:pt x="112" y="96"/>
                  </a:cubicBezTo>
                  <a:cubicBezTo>
                    <a:pt x="114" y="92"/>
                    <a:pt x="115" y="88"/>
                    <a:pt x="115" y="84"/>
                  </a:cubicBezTo>
                  <a:cubicBezTo>
                    <a:pt x="115" y="26"/>
                    <a:pt x="115" y="26"/>
                    <a:pt x="115" y="26"/>
                  </a:cubicBezTo>
                  <a:cubicBezTo>
                    <a:pt x="115" y="26"/>
                    <a:pt x="133" y="46"/>
                    <a:pt x="134" y="48"/>
                  </a:cubicBezTo>
                  <a:cubicBezTo>
                    <a:pt x="136" y="47"/>
                    <a:pt x="141" y="43"/>
                    <a:pt x="143" y="42"/>
                  </a:cubicBezTo>
                  <a:cubicBezTo>
                    <a:pt x="141" y="40"/>
                    <a:pt x="109" y="2"/>
                    <a:pt x="107" y="0"/>
                  </a:cubicBezTo>
                  <a:cubicBezTo>
                    <a:pt x="105" y="2"/>
                    <a:pt x="74" y="25"/>
                    <a:pt x="72" y="27"/>
                  </a:cubicBezTo>
                  <a:cubicBezTo>
                    <a:pt x="73" y="29"/>
                    <a:pt x="79" y="36"/>
                    <a:pt x="80" y="37"/>
                  </a:cubicBezTo>
                  <a:cubicBezTo>
                    <a:pt x="82" y="36"/>
                    <a:pt x="101" y="22"/>
                    <a:pt x="101" y="22"/>
                  </a:cubicBezTo>
                  <a:cubicBezTo>
                    <a:pt x="101" y="57"/>
                    <a:pt x="101" y="57"/>
                    <a:pt x="101" y="57"/>
                  </a:cubicBezTo>
                  <a:cubicBezTo>
                    <a:pt x="98" y="55"/>
                    <a:pt x="98" y="55"/>
                    <a:pt x="98" y="55"/>
                  </a:cubicBezTo>
                  <a:cubicBezTo>
                    <a:pt x="94" y="52"/>
                    <a:pt x="90" y="50"/>
                    <a:pt x="85" y="49"/>
                  </a:cubicBezTo>
                  <a:cubicBezTo>
                    <a:pt x="25" y="37"/>
                    <a:pt x="25" y="37"/>
                    <a:pt x="25" y="37"/>
                  </a:cubicBezTo>
                  <a:cubicBezTo>
                    <a:pt x="25" y="37"/>
                    <a:pt x="42" y="24"/>
                    <a:pt x="44" y="23"/>
                  </a:cubicBezTo>
                  <a:cubicBezTo>
                    <a:pt x="43" y="21"/>
                    <a:pt x="37" y="14"/>
                    <a:pt x="35" y="12"/>
                  </a:cubicBezTo>
                  <a:cubicBezTo>
                    <a:pt x="33" y="14"/>
                    <a:pt x="2" y="37"/>
                    <a:pt x="0" y="39"/>
                  </a:cubicBezTo>
                  <a:cubicBezTo>
                    <a:pt x="2" y="41"/>
                    <a:pt x="34" y="79"/>
                    <a:pt x="36" y="81"/>
                  </a:cubicBezTo>
                  <a:cubicBezTo>
                    <a:pt x="37" y="79"/>
                    <a:pt x="42" y="76"/>
                    <a:pt x="44" y="74"/>
                  </a:cubicBezTo>
                  <a:cubicBezTo>
                    <a:pt x="42" y="72"/>
                    <a:pt x="23" y="50"/>
                    <a:pt x="23" y="50"/>
                  </a:cubicBezTo>
                  <a:cubicBezTo>
                    <a:pt x="60" y="57"/>
                    <a:pt x="60" y="57"/>
                    <a:pt x="60" y="57"/>
                  </a:cubicBezTo>
                  <a:cubicBezTo>
                    <a:pt x="59" y="59"/>
                    <a:pt x="59" y="59"/>
                    <a:pt x="59" y="59"/>
                  </a:cubicBezTo>
                  <a:cubicBezTo>
                    <a:pt x="56" y="63"/>
                    <a:pt x="55" y="67"/>
                    <a:pt x="55" y="71"/>
                  </a:cubicBezTo>
                  <a:cubicBezTo>
                    <a:pt x="55" y="71"/>
                    <a:pt x="56" y="77"/>
                    <a:pt x="56" y="77"/>
                  </a:cubicBezTo>
                  <a:cubicBezTo>
                    <a:pt x="56" y="134"/>
                    <a:pt x="56" y="134"/>
                    <a:pt x="56" y="134"/>
                  </a:cubicBezTo>
                  <a:cubicBezTo>
                    <a:pt x="56" y="134"/>
                    <a:pt x="38" y="113"/>
                    <a:pt x="36" y="111"/>
                  </a:cubicBezTo>
                  <a:cubicBezTo>
                    <a:pt x="35" y="112"/>
                    <a:pt x="30" y="116"/>
                    <a:pt x="28" y="118"/>
                  </a:cubicBezTo>
                  <a:cubicBezTo>
                    <a:pt x="30" y="120"/>
                    <a:pt x="62" y="157"/>
                    <a:pt x="64" y="159"/>
                  </a:cubicBezTo>
                  <a:cubicBezTo>
                    <a:pt x="66" y="158"/>
                    <a:pt x="99" y="133"/>
                    <a:pt x="99" y="132"/>
                  </a:cubicBezTo>
                  <a:cubicBezTo>
                    <a:pt x="98" y="131"/>
                    <a:pt x="92" y="124"/>
                    <a:pt x="90" y="122"/>
                  </a:cubicBezTo>
                  <a:cubicBezTo>
                    <a:pt x="88" y="124"/>
                    <a:pt x="70" y="137"/>
                    <a:pt x="70" y="137"/>
                  </a:cubicBezTo>
                  <a:cubicBezTo>
                    <a:pt x="70" y="99"/>
                    <a:pt x="70" y="99"/>
                    <a:pt x="70" y="99"/>
                  </a:cubicBezTo>
                  <a:cubicBezTo>
                    <a:pt x="72" y="101"/>
                    <a:pt x="72" y="101"/>
                    <a:pt x="72" y="101"/>
                  </a:cubicBezTo>
                  <a:cubicBezTo>
                    <a:pt x="76" y="103"/>
                    <a:pt x="81" y="105"/>
                    <a:pt x="85" y="106"/>
                  </a:cubicBezTo>
                  <a:cubicBezTo>
                    <a:pt x="85" y="106"/>
                    <a:pt x="92" y="107"/>
                    <a:pt x="92" y="107"/>
                  </a:cubicBezTo>
                  <a:cubicBezTo>
                    <a:pt x="149" y="118"/>
                    <a:pt x="149" y="118"/>
                    <a:pt x="149" y="118"/>
                  </a:cubicBezTo>
                  <a:cubicBezTo>
                    <a:pt x="149" y="118"/>
                    <a:pt x="132" y="131"/>
                    <a:pt x="130" y="133"/>
                  </a:cubicBezTo>
                  <a:cubicBezTo>
                    <a:pt x="132" y="135"/>
                    <a:pt x="138" y="142"/>
                    <a:pt x="139" y="143"/>
                  </a:cubicBezTo>
                  <a:cubicBezTo>
                    <a:pt x="141" y="142"/>
                    <a:pt x="173" y="118"/>
                    <a:pt x="174" y="117"/>
                  </a:cubicBezTo>
                  <a:close/>
                  <a:moveTo>
                    <a:pt x="96" y="89"/>
                  </a:moveTo>
                  <a:cubicBezTo>
                    <a:pt x="93" y="92"/>
                    <a:pt x="89" y="93"/>
                    <a:pt x="85" y="92"/>
                  </a:cubicBezTo>
                  <a:cubicBezTo>
                    <a:pt x="77" y="90"/>
                    <a:pt x="70" y="83"/>
                    <a:pt x="70" y="75"/>
                  </a:cubicBezTo>
                  <a:cubicBezTo>
                    <a:pt x="70" y="71"/>
                    <a:pt x="72" y="68"/>
                    <a:pt x="75" y="66"/>
                  </a:cubicBezTo>
                  <a:cubicBezTo>
                    <a:pt x="77" y="64"/>
                    <a:pt x="81" y="63"/>
                    <a:pt x="85" y="64"/>
                  </a:cubicBezTo>
                  <a:cubicBezTo>
                    <a:pt x="93" y="65"/>
                    <a:pt x="100" y="73"/>
                    <a:pt x="100" y="80"/>
                  </a:cubicBezTo>
                  <a:cubicBezTo>
                    <a:pt x="100" y="84"/>
                    <a:pt x="98" y="87"/>
                    <a:pt x="96" y="89"/>
                  </a:cubicBezTo>
                  <a:close/>
                </a:path>
              </a:pathLst>
            </a:custGeom>
            <a:solidFill>
              <a:srgbClr val="FFFFFF">
                <a:alpha val="100000"/>
              </a:srgbClr>
            </a:solidFill>
            <a:ln w="9525">
              <a:noFill/>
            </a:ln>
          </p:spPr>
          <p:txBody>
            <a:bodyPr/>
            <a:p>
              <a:endParaRPr lang="zh-CN" altLang="en-US"/>
            </a:p>
          </p:txBody>
        </p:sp>
      </p:grpSp>
      <p:pic>
        <p:nvPicPr>
          <p:cNvPr id="31776" name="Picture 35" descr="Router1"/>
          <p:cNvPicPr>
            <a:picLocks noGrp="1" noChangeAspect="1"/>
          </p:cNvPicPr>
          <p:nvPr>
            <p:ph sz="quarter" idx="1"/>
          </p:nvPr>
        </p:nvPicPr>
        <p:blipFill>
          <a:blip r:embed="rId12"/>
          <a:srcRect/>
          <a:stretch>
            <a:fillRect/>
          </a:stretch>
        </p:blipFill>
        <p:spPr>
          <a:xfrm>
            <a:off x="4364038" y="1258888"/>
            <a:ext cx="630237" cy="419100"/>
          </a:xfrm>
          <a:ln/>
        </p:spPr>
      </p:pic>
      <p:sp>
        <p:nvSpPr>
          <p:cNvPr id="31777" name="TextBox 144"/>
          <p:cNvSpPr txBox="1"/>
          <p:nvPr/>
        </p:nvSpPr>
        <p:spPr>
          <a:xfrm>
            <a:off x="3735388" y="1323975"/>
            <a:ext cx="593725" cy="3063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tx1"/>
                </a:solidFill>
                <a:latin typeface="Arial" panose="020B0604020202020204" pitchFamily="34" charset="0"/>
                <a:ea typeface="宋体" panose="02010600030101010101" pitchFamily="2" charset="-122"/>
              </a:rPr>
              <a:t>SR-1</a:t>
            </a:r>
            <a:endParaRPr lang="zh-CN" altLang="en-US" sz="1400" dirty="0">
              <a:solidFill>
                <a:schemeClr val="tx1"/>
              </a:solidFill>
              <a:latin typeface="Arial" panose="020B0604020202020204" pitchFamily="34" charset="0"/>
              <a:ea typeface="宋体" panose="02010600030101010101" pitchFamily="2" charset="-122"/>
            </a:endParaRPr>
          </a:p>
        </p:txBody>
      </p:sp>
      <p:sp>
        <p:nvSpPr>
          <p:cNvPr id="31778" name="TextBox 145"/>
          <p:cNvSpPr txBox="1"/>
          <p:nvPr/>
        </p:nvSpPr>
        <p:spPr>
          <a:xfrm>
            <a:off x="6970713" y="1320800"/>
            <a:ext cx="593725" cy="3063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tx1"/>
                </a:solidFill>
                <a:latin typeface="Arial" panose="020B0604020202020204" pitchFamily="34" charset="0"/>
                <a:ea typeface="宋体" panose="02010600030101010101" pitchFamily="2" charset="-122"/>
              </a:rPr>
              <a:t>SR-2</a:t>
            </a:r>
            <a:endParaRPr lang="zh-CN" altLang="en-US" sz="1400" dirty="0">
              <a:solidFill>
                <a:schemeClr val="tx1"/>
              </a:solidFill>
              <a:latin typeface="Arial" panose="020B0604020202020204" pitchFamily="34" charset="0"/>
              <a:ea typeface="宋体" panose="02010600030101010101" pitchFamily="2" charset="-122"/>
            </a:endParaRPr>
          </a:p>
        </p:txBody>
      </p:sp>
      <p:pic>
        <p:nvPicPr>
          <p:cNvPr id="31779" name="Picture 35" descr="Router1"/>
          <p:cNvPicPr>
            <a:picLocks noGrp="1" noChangeAspect="1"/>
          </p:cNvPicPr>
          <p:nvPr>
            <p:ph sz="quarter" idx="1"/>
          </p:nvPr>
        </p:nvPicPr>
        <p:blipFill>
          <a:blip r:embed="rId12"/>
          <a:srcRect/>
          <a:stretch>
            <a:fillRect/>
          </a:stretch>
        </p:blipFill>
        <p:spPr>
          <a:xfrm>
            <a:off x="6397625" y="1258888"/>
            <a:ext cx="630238" cy="419100"/>
          </a:xfrm>
          <a:ln/>
        </p:spPr>
      </p:pic>
      <p:sp>
        <p:nvSpPr>
          <p:cNvPr id="98" name="云形 97"/>
          <p:cNvSpPr/>
          <p:nvPr/>
        </p:nvSpPr>
        <p:spPr>
          <a:xfrm>
            <a:off x="4424363" y="74613"/>
            <a:ext cx="2678113" cy="1114425"/>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0" name="直接连接符 99"/>
          <p:cNvCxnSpPr>
            <a:stCxn id="31776" idx="0"/>
          </p:cNvCxnSpPr>
          <p:nvPr/>
        </p:nvCxnSpPr>
        <p:spPr>
          <a:xfrm rot="5400000" flipH="1" flipV="1">
            <a:off x="4673600" y="1063625"/>
            <a:ext cx="200025" cy="190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直接连接符 102"/>
          <p:cNvCxnSpPr>
            <a:stCxn id="31779" idx="0"/>
          </p:cNvCxnSpPr>
          <p:nvPr/>
        </p:nvCxnSpPr>
        <p:spPr>
          <a:xfrm rot="16200000" flipV="1">
            <a:off x="6546850" y="1093788"/>
            <a:ext cx="201613" cy="128588"/>
          </a:xfrm>
          <a:prstGeom prst="line">
            <a:avLst/>
          </a:prstGeom>
        </p:spPr>
        <p:style>
          <a:lnRef idx="2">
            <a:schemeClr val="accent1"/>
          </a:lnRef>
          <a:fillRef idx="0">
            <a:schemeClr val="accent1"/>
          </a:fillRef>
          <a:effectRef idx="1">
            <a:schemeClr val="accent1"/>
          </a:effectRef>
          <a:fontRef idx="minor">
            <a:schemeClr val="tx1"/>
          </a:fontRef>
        </p:style>
      </p:cxnSp>
      <p:sp>
        <p:nvSpPr>
          <p:cNvPr id="31783" name="TextBox 144"/>
          <p:cNvSpPr txBox="1"/>
          <p:nvPr/>
        </p:nvSpPr>
        <p:spPr>
          <a:xfrm>
            <a:off x="5203825" y="434975"/>
            <a:ext cx="1150938"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2000" dirty="0">
                <a:solidFill>
                  <a:schemeClr val="tx1"/>
                </a:solidFill>
                <a:latin typeface="Arial" panose="020B0604020202020204" pitchFamily="34" charset="0"/>
                <a:ea typeface="宋体" panose="02010600030101010101" pitchFamily="2" charset="-122"/>
              </a:rPr>
              <a:t>CMNET</a:t>
            </a:r>
            <a:endParaRPr lang="zh-CN" altLang="en-US" sz="2000" dirty="0">
              <a:solidFill>
                <a:schemeClr val="tx1"/>
              </a:solidFill>
              <a:latin typeface="Arial" panose="020B0604020202020204" pitchFamily="34" charset="0"/>
              <a:ea typeface="宋体" panose="02010600030101010101" pitchFamily="2" charset="-122"/>
            </a:endParaRPr>
          </a:p>
        </p:txBody>
      </p:sp>
      <p:pic>
        <p:nvPicPr>
          <p:cNvPr id="31784" name="Picture 14"/>
          <p:cNvPicPr>
            <a:picLocks noChangeAspect="1"/>
          </p:cNvPicPr>
          <p:nvPr/>
        </p:nvPicPr>
        <p:blipFill>
          <a:blip r:embed="rId13"/>
          <a:stretch>
            <a:fillRect/>
          </a:stretch>
        </p:blipFill>
        <p:spPr>
          <a:xfrm>
            <a:off x="4398963" y="2016125"/>
            <a:ext cx="555625" cy="603250"/>
          </a:xfrm>
          <a:prstGeom prst="rect">
            <a:avLst/>
          </a:prstGeom>
          <a:noFill/>
          <a:ln w="9525">
            <a:noFill/>
          </a:ln>
        </p:spPr>
      </p:pic>
      <p:pic>
        <p:nvPicPr>
          <p:cNvPr id="31785" name="Picture 14"/>
          <p:cNvPicPr>
            <a:picLocks noChangeAspect="1"/>
          </p:cNvPicPr>
          <p:nvPr/>
        </p:nvPicPr>
        <p:blipFill>
          <a:blip r:embed="rId13"/>
          <a:stretch>
            <a:fillRect/>
          </a:stretch>
        </p:blipFill>
        <p:spPr>
          <a:xfrm>
            <a:off x="6435725" y="2016125"/>
            <a:ext cx="554038" cy="603250"/>
          </a:xfrm>
          <a:prstGeom prst="rect">
            <a:avLst/>
          </a:prstGeom>
          <a:noFill/>
          <a:ln w="9525">
            <a:noFill/>
          </a:ln>
        </p:spPr>
      </p:pic>
      <p:grpSp>
        <p:nvGrpSpPr>
          <p:cNvPr id="31786" name="Group 393"/>
          <p:cNvGrpSpPr>
            <a:grpSpLocks noChangeAspect="1"/>
          </p:cNvGrpSpPr>
          <p:nvPr/>
        </p:nvGrpSpPr>
        <p:grpSpPr>
          <a:xfrm>
            <a:off x="6496050" y="2995613"/>
            <a:ext cx="455613" cy="541337"/>
            <a:chOff x="2958" y="1507"/>
            <a:chExt cx="500" cy="521"/>
          </a:xfrm>
        </p:grpSpPr>
        <p:sp>
          <p:nvSpPr>
            <p:cNvPr id="31869" name="Freeform 394"/>
            <p:cNvSpPr>
              <a:spLocks noChangeAspect="1"/>
            </p:cNvSpPr>
            <p:nvPr/>
          </p:nvSpPr>
          <p:spPr>
            <a:xfrm>
              <a:off x="3370" y="1575"/>
              <a:ext cx="88" cy="453"/>
            </a:xfrm>
            <a:custGeom>
              <a:avLst/>
              <a:gdLst>
                <a:gd name="txL" fmla="*/ 0 w 44"/>
                <a:gd name="txT" fmla="*/ 0 h 226"/>
                <a:gd name="txR" fmla="*/ 44 w 44"/>
                <a:gd name="txB" fmla="*/ 226 h 226"/>
              </a:gdLst>
              <a:ahLst/>
              <a:cxnLst>
                <a:cxn ang="0">
                  <a:pos x="44032" y="6216"/>
                </a:cxn>
                <a:cxn ang="0">
                  <a:pos x="6144" y="22905"/>
                </a:cxn>
                <a:cxn ang="0">
                  <a:pos x="0" y="231409"/>
                </a:cxn>
                <a:cxn ang="0">
                  <a:pos x="11264" y="227262"/>
                </a:cxn>
                <a:cxn ang="0">
                  <a:pos x="39936" y="199049"/>
                </a:cxn>
                <a:cxn ang="0">
                  <a:pos x="45056" y="185489"/>
                </a:cxn>
                <a:cxn ang="0">
                  <a:pos x="45056" y="17693"/>
                </a:cxn>
                <a:cxn ang="0">
                  <a:pos x="44032" y="6216"/>
                </a:cxn>
              </a:cxnLst>
              <a:rect l="txL" t="txT" r="txR" b="txB"/>
              <a:pathLst>
                <a:path w="44" h="226">
                  <a:moveTo>
                    <a:pt x="43" y="6"/>
                  </a:moveTo>
                  <a:cubicBezTo>
                    <a:pt x="39" y="0"/>
                    <a:pt x="6" y="22"/>
                    <a:pt x="6" y="22"/>
                  </a:cubicBezTo>
                  <a:cubicBezTo>
                    <a:pt x="0" y="221"/>
                    <a:pt x="0" y="221"/>
                    <a:pt x="0" y="221"/>
                  </a:cubicBezTo>
                  <a:cubicBezTo>
                    <a:pt x="0" y="221"/>
                    <a:pt x="1" y="226"/>
                    <a:pt x="11" y="217"/>
                  </a:cubicBezTo>
                  <a:cubicBezTo>
                    <a:pt x="19" y="210"/>
                    <a:pt x="35" y="195"/>
                    <a:pt x="39" y="190"/>
                  </a:cubicBezTo>
                  <a:cubicBezTo>
                    <a:pt x="43" y="186"/>
                    <a:pt x="44" y="187"/>
                    <a:pt x="44" y="177"/>
                  </a:cubicBezTo>
                  <a:cubicBezTo>
                    <a:pt x="44" y="17"/>
                    <a:pt x="44" y="17"/>
                    <a:pt x="44" y="17"/>
                  </a:cubicBezTo>
                  <a:cubicBezTo>
                    <a:pt x="44" y="7"/>
                    <a:pt x="43" y="6"/>
                    <a:pt x="43" y="6"/>
                  </a:cubicBezTo>
                  <a:close/>
                </a:path>
              </a:pathLst>
            </a:custGeom>
            <a:solidFill>
              <a:srgbClr val="0B3C68">
                <a:alpha val="100000"/>
              </a:srgbClr>
            </a:solidFill>
            <a:ln w="9525">
              <a:noFill/>
            </a:ln>
          </p:spPr>
          <p:txBody>
            <a:bodyPr/>
            <a:p>
              <a:endParaRPr lang="zh-CN" altLang="en-US"/>
            </a:p>
          </p:txBody>
        </p:sp>
        <p:sp>
          <p:nvSpPr>
            <p:cNvPr id="31870" name="Freeform 395"/>
            <p:cNvSpPr>
              <a:spLocks noChangeAspect="1"/>
            </p:cNvSpPr>
            <p:nvPr/>
          </p:nvSpPr>
          <p:spPr>
            <a:xfrm>
              <a:off x="2958" y="1507"/>
              <a:ext cx="492" cy="118"/>
            </a:xfrm>
            <a:custGeom>
              <a:avLst/>
              <a:gdLst>
                <a:gd name="txL" fmla="*/ 0 w 246"/>
                <a:gd name="txT" fmla="*/ 0 h 59"/>
                <a:gd name="txR" fmla="*/ 246 w 246"/>
                <a:gd name="txB" fmla="*/ 59 h 59"/>
              </a:gdLst>
              <a:ahLst/>
              <a:cxnLst>
                <a:cxn ang="0">
                  <a:pos x="251904" y="37888"/>
                </a:cxn>
                <a:cxn ang="0">
                  <a:pos x="218112" y="60416"/>
                </a:cxn>
                <a:cxn ang="0">
                  <a:pos x="9216" y="22528"/>
                </a:cxn>
                <a:cxn ang="0">
                  <a:pos x="1024" y="27648"/>
                </a:cxn>
                <a:cxn ang="0">
                  <a:pos x="5120" y="18432"/>
                </a:cxn>
                <a:cxn ang="0">
                  <a:pos x="31744" y="1024"/>
                </a:cxn>
                <a:cxn ang="0">
                  <a:pos x="36864" y="0"/>
                </a:cxn>
                <a:cxn ang="0">
                  <a:pos x="243712" y="34816"/>
                </a:cxn>
                <a:cxn ang="0">
                  <a:pos x="251904" y="37888"/>
                </a:cxn>
              </a:cxnLst>
              <a:rect l="txL" t="txT" r="txR" b="txB"/>
              <a:pathLst>
                <a:path w="246" h="59">
                  <a:moveTo>
                    <a:pt x="246" y="37"/>
                  </a:moveTo>
                  <a:cubicBezTo>
                    <a:pt x="213" y="59"/>
                    <a:pt x="213" y="59"/>
                    <a:pt x="213" y="59"/>
                  </a:cubicBezTo>
                  <a:cubicBezTo>
                    <a:pt x="93" y="38"/>
                    <a:pt x="18" y="24"/>
                    <a:pt x="9" y="22"/>
                  </a:cubicBezTo>
                  <a:cubicBezTo>
                    <a:pt x="3" y="21"/>
                    <a:pt x="1" y="27"/>
                    <a:pt x="1" y="27"/>
                  </a:cubicBezTo>
                  <a:cubicBezTo>
                    <a:pt x="1" y="27"/>
                    <a:pt x="0" y="21"/>
                    <a:pt x="5" y="18"/>
                  </a:cubicBezTo>
                  <a:cubicBezTo>
                    <a:pt x="8" y="16"/>
                    <a:pt x="24" y="6"/>
                    <a:pt x="31" y="1"/>
                  </a:cubicBezTo>
                  <a:cubicBezTo>
                    <a:pt x="34" y="0"/>
                    <a:pt x="36" y="0"/>
                    <a:pt x="36" y="0"/>
                  </a:cubicBezTo>
                  <a:cubicBezTo>
                    <a:pt x="36" y="0"/>
                    <a:pt x="235" y="34"/>
                    <a:pt x="238" y="34"/>
                  </a:cubicBezTo>
                  <a:cubicBezTo>
                    <a:pt x="245" y="36"/>
                    <a:pt x="246" y="37"/>
                    <a:pt x="246" y="37"/>
                  </a:cubicBezTo>
                  <a:close/>
                </a:path>
              </a:pathLst>
            </a:custGeom>
            <a:solidFill>
              <a:srgbClr val="456488">
                <a:alpha val="100000"/>
              </a:srgbClr>
            </a:solidFill>
            <a:ln w="9525">
              <a:noFill/>
            </a:ln>
          </p:spPr>
          <p:txBody>
            <a:bodyPr/>
            <a:p>
              <a:endParaRPr lang="zh-CN" altLang="en-US"/>
            </a:p>
          </p:txBody>
        </p:sp>
        <p:sp>
          <p:nvSpPr>
            <p:cNvPr id="31871" name="Freeform 396"/>
            <p:cNvSpPr>
              <a:spLocks noChangeAspect="1"/>
            </p:cNvSpPr>
            <p:nvPr/>
          </p:nvSpPr>
          <p:spPr>
            <a:xfrm>
              <a:off x="3364" y="1579"/>
              <a:ext cx="92" cy="64"/>
            </a:xfrm>
            <a:custGeom>
              <a:avLst/>
              <a:gdLst>
                <a:gd name="txL" fmla="*/ 0 w 46"/>
                <a:gd name="txT" fmla="*/ 0 h 32"/>
                <a:gd name="txR" fmla="*/ 46 w 46"/>
                <a:gd name="txB" fmla="*/ 32 h 32"/>
              </a:gdLst>
              <a:ahLst/>
              <a:cxnLst>
                <a:cxn ang="0">
                  <a:pos x="0" y="22528"/>
                </a:cxn>
                <a:cxn ang="0">
                  <a:pos x="41984" y="0"/>
                </a:cxn>
                <a:cxn ang="0">
                  <a:pos x="47104" y="7168"/>
                </a:cxn>
                <a:cxn ang="0">
                  <a:pos x="8192" y="32768"/>
                </a:cxn>
                <a:cxn ang="0">
                  <a:pos x="0" y="22528"/>
                </a:cxn>
              </a:cxnLst>
              <a:rect l="txL" t="txT" r="txR" b="txB"/>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alpha val="100000"/>
              </a:srgbClr>
            </a:solidFill>
            <a:ln w="9525">
              <a:noFill/>
            </a:ln>
          </p:spPr>
          <p:txBody>
            <a:bodyPr/>
            <a:p>
              <a:endParaRPr lang="zh-CN" altLang="en-US"/>
            </a:p>
          </p:txBody>
        </p:sp>
        <p:sp>
          <p:nvSpPr>
            <p:cNvPr id="31872" name="Freeform 397"/>
            <p:cNvSpPr>
              <a:spLocks noChangeAspect="1"/>
            </p:cNvSpPr>
            <p:nvPr/>
          </p:nvSpPr>
          <p:spPr>
            <a:xfrm>
              <a:off x="2960" y="1547"/>
              <a:ext cx="426" cy="479"/>
            </a:xfrm>
            <a:custGeom>
              <a:avLst/>
              <a:gdLst>
                <a:gd name="txL" fmla="*/ 0 w 213"/>
                <a:gd name="txT" fmla="*/ 0 h 239"/>
                <a:gd name="txR" fmla="*/ 213 w 213"/>
                <a:gd name="txB" fmla="*/ 239 h 239"/>
              </a:gdLst>
              <a:ahLst/>
              <a:cxnLst>
                <a:cxn ang="0">
                  <a:pos x="211968" y="38544"/>
                </a:cxn>
                <a:cxn ang="0">
                  <a:pos x="7168" y="1032"/>
                </a:cxn>
                <a:cxn ang="0">
                  <a:pos x="0" y="6213"/>
                </a:cxn>
                <a:cxn ang="0">
                  <a:pos x="0" y="188449"/>
                </a:cxn>
                <a:cxn ang="0">
                  <a:pos x="7168" y="203038"/>
                </a:cxn>
                <a:cxn ang="0">
                  <a:pos x="204800" y="246789"/>
                </a:cxn>
                <a:cxn ang="0">
                  <a:pos x="217088" y="238482"/>
                </a:cxn>
                <a:cxn ang="0">
                  <a:pos x="217088" y="48984"/>
                </a:cxn>
                <a:cxn ang="0">
                  <a:pos x="211968" y="38544"/>
                </a:cxn>
              </a:cxnLst>
              <a:rect l="txL" t="txT" r="txR" b="txB"/>
              <a:pathLst>
                <a:path w="213" h="239">
                  <a:moveTo>
                    <a:pt x="207" y="37"/>
                  </a:moveTo>
                  <a:cubicBezTo>
                    <a:pt x="92" y="17"/>
                    <a:pt x="17" y="3"/>
                    <a:pt x="7" y="1"/>
                  </a:cubicBezTo>
                  <a:cubicBezTo>
                    <a:pt x="0" y="0"/>
                    <a:pt x="0" y="6"/>
                    <a:pt x="0" y="6"/>
                  </a:cubicBezTo>
                  <a:cubicBezTo>
                    <a:pt x="0" y="6"/>
                    <a:pt x="0" y="168"/>
                    <a:pt x="0" y="180"/>
                  </a:cubicBezTo>
                  <a:cubicBezTo>
                    <a:pt x="0" y="192"/>
                    <a:pt x="2" y="192"/>
                    <a:pt x="7" y="194"/>
                  </a:cubicBezTo>
                  <a:cubicBezTo>
                    <a:pt x="10" y="195"/>
                    <a:pt x="164"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alpha val="100000"/>
              </a:srgbClr>
            </a:solidFill>
            <a:ln w="9525">
              <a:noFill/>
            </a:ln>
          </p:spPr>
          <p:txBody>
            <a:bodyPr/>
            <a:p>
              <a:endParaRPr lang="zh-CN" altLang="en-US"/>
            </a:p>
          </p:txBody>
        </p:sp>
        <p:sp>
          <p:nvSpPr>
            <p:cNvPr id="31873" name="Freeform 398"/>
            <p:cNvSpPr>
              <a:spLocks noChangeAspect="1"/>
            </p:cNvSpPr>
            <p:nvPr/>
          </p:nvSpPr>
          <p:spPr>
            <a:xfrm>
              <a:off x="2972" y="1561"/>
              <a:ext cx="396" cy="445"/>
            </a:xfrm>
            <a:custGeom>
              <a:avLst/>
              <a:gdLst>
                <a:gd name="txL" fmla="*/ 0 w 198"/>
                <a:gd name="txT" fmla="*/ 0 h 222"/>
                <a:gd name="txR" fmla="*/ 198 w 198"/>
                <a:gd name="txB" fmla="*/ 222 h 222"/>
              </a:gdLst>
              <a:ahLst/>
              <a:cxnLst>
                <a:cxn ang="0">
                  <a:pos x="197632" y="36532"/>
                </a:cxn>
                <a:cxn ang="0">
                  <a:pos x="7168" y="1032"/>
                </a:cxn>
                <a:cxn ang="0">
                  <a:pos x="0" y="5180"/>
                </a:cxn>
                <a:cxn ang="0">
                  <a:pos x="1024" y="175138"/>
                </a:cxn>
                <a:cxn ang="0">
                  <a:pos x="7168" y="188704"/>
                </a:cxn>
                <a:cxn ang="0">
                  <a:pos x="192512" y="230414"/>
                </a:cxn>
                <a:cxn ang="0">
                  <a:pos x="202752" y="222101"/>
                </a:cxn>
                <a:cxn ang="0">
                  <a:pos x="201728" y="45917"/>
                </a:cxn>
                <a:cxn ang="0">
                  <a:pos x="197632" y="36532"/>
                </a:cxn>
              </a:cxnLst>
              <a:rect l="txL" t="txT" r="txR" b="txB"/>
              <a:pathLst>
                <a:path w="198" h="222">
                  <a:moveTo>
                    <a:pt x="193" y="35"/>
                  </a:moveTo>
                  <a:cubicBezTo>
                    <a:pt x="86" y="16"/>
                    <a:pt x="16" y="3"/>
                    <a:pt x="7" y="1"/>
                  </a:cubicBezTo>
                  <a:cubicBezTo>
                    <a:pt x="1" y="0"/>
                    <a:pt x="0" y="5"/>
                    <a:pt x="0" y="5"/>
                  </a:cubicBezTo>
                  <a:cubicBezTo>
                    <a:pt x="0" y="5"/>
                    <a:pt x="1" y="155"/>
                    <a:pt x="1" y="167"/>
                  </a:cubicBezTo>
                  <a:cubicBezTo>
                    <a:pt x="0" y="178"/>
                    <a:pt x="2" y="179"/>
                    <a:pt x="7" y="180"/>
                  </a:cubicBezTo>
                  <a:cubicBezTo>
                    <a:pt x="10" y="181"/>
                    <a:pt x="155" y="212"/>
                    <a:pt x="188" y="220"/>
                  </a:cubicBezTo>
                  <a:cubicBezTo>
                    <a:pt x="198" y="222"/>
                    <a:pt x="197" y="215"/>
                    <a:pt x="198" y="212"/>
                  </a:cubicBezTo>
                  <a:cubicBezTo>
                    <a:pt x="198" y="212"/>
                    <a:pt x="197" y="50"/>
                    <a:pt x="197" y="44"/>
                  </a:cubicBezTo>
                  <a:cubicBezTo>
                    <a:pt x="197" y="39"/>
                    <a:pt x="197" y="35"/>
                    <a:pt x="193" y="35"/>
                  </a:cubicBezTo>
                  <a:close/>
                </a:path>
              </a:pathLst>
            </a:custGeom>
            <a:solidFill>
              <a:srgbClr val="5D7695">
                <a:alpha val="100000"/>
              </a:srgbClr>
            </a:solidFill>
            <a:ln w="9525">
              <a:noFill/>
            </a:ln>
          </p:spPr>
          <p:txBody>
            <a:bodyPr/>
            <a:p>
              <a:endParaRPr lang="zh-CN" altLang="en-US"/>
            </a:p>
          </p:txBody>
        </p:sp>
        <p:sp>
          <p:nvSpPr>
            <p:cNvPr id="31874" name="Freeform 399"/>
            <p:cNvSpPr>
              <a:spLocks noChangeAspect="1" noEditPoints="1"/>
            </p:cNvSpPr>
            <p:nvPr/>
          </p:nvSpPr>
          <p:spPr>
            <a:xfrm>
              <a:off x="2972" y="1561"/>
              <a:ext cx="398" cy="443"/>
            </a:xfrm>
            <a:custGeom>
              <a:avLst/>
              <a:gdLst>
                <a:gd name="txL" fmla="*/ 0 w 199"/>
                <a:gd name="txT" fmla="*/ 0 h 221"/>
                <a:gd name="txR" fmla="*/ 199 w 199"/>
                <a:gd name="txB" fmla="*/ 221 h 221"/>
              </a:gdLst>
              <a:ahLst/>
              <a:cxnLst>
                <a:cxn ang="0">
                  <a:pos x="2048" y="1032"/>
                </a:cxn>
                <a:cxn ang="0">
                  <a:pos x="0" y="5180"/>
                </a:cxn>
                <a:cxn ang="0">
                  <a:pos x="0" y="175141"/>
                </a:cxn>
                <a:cxn ang="0">
                  <a:pos x="7168" y="189756"/>
                </a:cxn>
                <a:cxn ang="0">
                  <a:pos x="74752" y="204413"/>
                </a:cxn>
                <a:cxn ang="0">
                  <a:pos x="192512" y="231460"/>
                </a:cxn>
                <a:cxn ang="0">
                  <a:pos x="199680" y="230426"/>
                </a:cxn>
                <a:cxn ang="0">
                  <a:pos x="202752" y="222109"/>
                </a:cxn>
                <a:cxn ang="0">
                  <a:pos x="202752" y="45920"/>
                </a:cxn>
                <a:cxn ang="0">
                  <a:pos x="197632" y="35472"/>
                </a:cxn>
                <a:cxn ang="0">
                  <a:pos x="197632" y="35472"/>
                </a:cxn>
                <a:cxn ang="0">
                  <a:pos x="7168" y="0"/>
                </a:cxn>
                <a:cxn ang="0">
                  <a:pos x="2048" y="1032"/>
                </a:cxn>
                <a:cxn ang="0">
                  <a:pos x="192512" y="229390"/>
                </a:cxn>
                <a:cxn ang="0">
                  <a:pos x="74752" y="203365"/>
                </a:cxn>
                <a:cxn ang="0">
                  <a:pos x="7168" y="187674"/>
                </a:cxn>
                <a:cxn ang="0">
                  <a:pos x="1024" y="175141"/>
                </a:cxn>
                <a:cxn ang="0">
                  <a:pos x="1024" y="5180"/>
                </a:cxn>
                <a:cxn ang="0">
                  <a:pos x="3072" y="2069"/>
                </a:cxn>
                <a:cxn ang="0">
                  <a:pos x="7168" y="2069"/>
                </a:cxn>
                <a:cxn ang="0">
                  <a:pos x="197632" y="37573"/>
                </a:cxn>
                <a:cxn ang="0">
                  <a:pos x="201728" y="45920"/>
                </a:cxn>
                <a:cxn ang="0">
                  <a:pos x="201728" y="222109"/>
                </a:cxn>
                <a:cxn ang="0">
                  <a:pos x="199680" y="229390"/>
                </a:cxn>
                <a:cxn ang="0">
                  <a:pos x="192512" y="229390"/>
                </a:cxn>
              </a:cxnLst>
              <a:rect l="txL" t="txT" r="txR" b="txB"/>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3"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7" y="179"/>
                  </a:cubicBezTo>
                  <a:cubicBezTo>
                    <a:pt x="2"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alpha val="100000"/>
              </a:srgbClr>
            </a:solidFill>
            <a:ln w="9525">
              <a:noFill/>
            </a:ln>
          </p:spPr>
          <p:txBody>
            <a:bodyPr/>
            <a:p>
              <a:endParaRPr lang="zh-CN" altLang="en-US"/>
            </a:p>
          </p:txBody>
        </p:sp>
        <p:sp>
          <p:nvSpPr>
            <p:cNvPr id="31875" name="Freeform 400"/>
            <p:cNvSpPr>
              <a:spLocks noChangeAspect="1" noEditPoints="1"/>
            </p:cNvSpPr>
            <p:nvPr/>
          </p:nvSpPr>
          <p:spPr>
            <a:xfrm>
              <a:off x="3004" y="1625"/>
              <a:ext cx="350" cy="319"/>
            </a:xfrm>
            <a:custGeom>
              <a:avLst/>
              <a:gdLst>
                <a:gd name="txL" fmla="*/ 0 w 175"/>
                <a:gd name="txT" fmla="*/ 0 h 159"/>
                <a:gd name="txR" fmla="*/ 175 w 175"/>
                <a:gd name="txB" fmla="*/ 159 h 159"/>
              </a:gdLst>
              <a:ahLst/>
              <a:cxnLst>
                <a:cxn ang="0">
                  <a:pos x="179200" y="122620"/>
                </a:cxn>
                <a:cxn ang="0">
                  <a:pos x="142336" y="78013"/>
                </a:cxn>
                <a:cxn ang="0">
                  <a:pos x="133120" y="85821"/>
                </a:cxn>
                <a:cxn ang="0">
                  <a:pos x="154624" y="111064"/>
                </a:cxn>
                <a:cxn ang="0">
                  <a:pos x="114688" y="102594"/>
                </a:cxn>
                <a:cxn ang="0">
                  <a:pos x="115712" y="100501"/>
                </a:cxn>
                <a:cxn ang="0">
                  <a:pos x="117760" y="88969"/>
                </a:cxn>
                <a:cxn ang="0">
                  <a:pos x="117760" y="26292"/>
                </a:cxn>
                <a:cxn ang="0">
                  <a:pos x="138240" y="50617"/>
                </a:cxn>
                <a:cxn ang="0">
                  <a:pos x="146432" y="43296"/>
                </a:cxn>
                <a:cxn ang="0">
                  <a:pos x="110592" y="0"/>
                </a:cxn>
                <a:cxn ang="0">
                  <a:pos x="73728" y="28369"/>
                </a:cxn>
                <a:cxn ang="0">
                  <a:pos x="82944" y="38884"/>
                </a:cxn>
                <a:cxn ang="0">
                  <a:pos x="103424" y="23137"/>
                </a:cxn>
                <a:cxn ang="0">
                  <a:pos x="103424" y="59025"/>
                </a:cxn>
                <a:cxn ang="0">
                  <a:pos x="101376" y="57992"/>
                </a:cxn>
                <a:cxn ang="0">
                  <a:pos x="88064" y="51652"/>
                </a:cxn>
                <a:cxn ang="0">
                  <a:pos x="26624" y="38884"/>
                </a:cxn>
                <a:cxn ang="0">
                  <a:pos x="46080" y="23137"/>
                </a:cxn>
                <a:cxn ang="0">
                  <a:pos x="36864" y="12575"/>
                </a:cxn>
                <a:cxn ang="0">
                  <a:pos x="0" y="40960"/>
                </a:cxn>
                <a:cxn ang="0">
                  <a:pos x="36864" y="84770"/>
                </a:cxn>
                <a:cxn ang="0">
                  <a:pos x="46080" y="78013"/>
                </a:cxn>
                <a:cxn ang="0">
                  <a:pos x="24576" y="52749"/>
                </a:cxn>
                <a:cxn ang="0">
                  <a:pos x="61440" y="60076"/>
                </a:cxn>
                <a:cxn ang="0">
                  <a:pos x="60416" y="62149"/>
                </a:cxn>
                <a:cxn ang="0">
                  <a:pos x="57344" y="74853"/>
                </a:cxn>
                <a:cxn ang="0">
                  <a:pos x="57344" y="81136"/>
                </a:cxn>
                <a:cxn ang="0">
                  <a:pos x="57344" y="140689"/>
                </a:cxn>
                <a:cxn ang="0">
                  <a:pos x="37888" y="117386"/>
                </a:cxn>
                <a:cxn ang="0">
                  <a:pos x="28672" y="123654"/>
                </a:cxn>
                <a:cxn ang="0">
                  <a:pos x="65536" y="167999"/>
                </a:cxn>
                <a:cxn ang="0">
                  <a:pos x="102400" y="139614"/>
                </a:cxn>
                <a:cxn ang="0">
                  <a:pos x="93184" y="129117"/>
                </a:cxn>
                <a:cxn ang="0">
                  <a:pos x="71680" y="144846"/>
                </a:cxn>
                <a:cxn ang="0">
                  <a:pos x="71680" y="104801"/>
                </a:cxn>
                <a:cxn ang="0">
                  <a:pos x="74752" y="105830"/>
                </a:cxn>
                <a:cxn ang="0">
                  <a:pos x="88064" y="112121"/>
                </a:cxn>
                <a:cxn ang="0">
                  <a:pos x="95232" y="112121"/>
                </a:cxn>
                <a:cxn ang="0">
                  <a:pos x="153600" y="124689"/>
                </a:cxn>
                <a:cxn ang="0">
                  <a:pos x="133120" y="139614"/>
                </a:cxn>
                <a:cxn ang="0">
                  <a:pos x="142336" y="151250"/>
                </a:cxn>
                <a:cxn ang="0">
                  <a:pos x="179200" y="122620"/>
                </a:cxn>
                <a:cxn ang="0">
                  <a:pos x="98304" y="94233"/>
                </a:cxn>
                <a:cxn ang="0">
                  <a:pos x="87040" y="96318"/>
                </a:cxn>
                <a:cxn ang="0">
                  <a:pos x="72704" y="79056"/>
                </a:cxn>
                <a:cxn ang="0">
                  <a:pos x="76800" y="69588"/>
                </a:cxn>
                <a:cxn ang="0">
                  <a:pos x="88064" y="66448"/>
                </a:cxn>
                <a:cxn ang="0">
                  <a:pos x="102400" y="84770"/>
                </a:cxn>
                <a:cxn ang="0">
                  <a:pos x="98304" y="94233"/>
                </a:cxn>
              </a:cxnLst>
              <a:rect l="txL" t="txT" r="txR" b="txB"/>
              <a:pathLst>
                <a:path w="175" h="159">
                  <a:moveTo>
                    <a:pt x="175" y="116"/>
                  </a:moveTo>
                  <a:cubicBezTo>
                    <a:pt x="173" y="114"/>
                    <a:pt x="141" y="76"/>
                    <a:pt x="139" y="74"/>
                  </a:cubicBezTo>
                  <a:cubicBezTo>
                    <a:pt x="137" y="76"/>
                    <a:pt x="132" y="80"/>
                    <a:pt x="130" y="81"/>
                  </a:cubicBezTo>
                  <a:cubicBezTo>
                    <a:pt x="132" y="83"/>
                    <a:pt x="151" y="105"/>
                    <a:pt x="151" y="105"/>
                  </a:cubicBezTo>
                  <a:cubicBezTo>
                    <a:pt x="112" y="97"/>
                    <a:pt x="112" y="97"/>
                    <a:pt x="112" y="97"/>
                  </a:cubicBezTo>
                  <a:cubicBezTo>
                    <a:pt x="113" y="95"/>
                    <a:pt x="113" y="95"/>
                    <a:pt x="113" y="95"/>
                  </a:cubicBezTo>
                  <a:cubicBezTo>
                    <a:pt x="114" y="92"/>
                    <a:pt x="115" y="88"/>
                    <a:pt x="115" y="84"/>
                  </a:cubicBezTo>
                  <a:cubicBezTo>
                    <a:pt x="115" y="25"/>
                    <a:pt x="115" y="25"/>
                    <a:pt x="115" y="25"/>
                  </a:cubicBezTo>
                  <a:cubicBezTo>
                    <a:pt x="115" y="25"/>
                    <a:pt x="133" y="46"/>
                    <a:pt x="135" y="48"/>
                  </a:cubicBezTo>
                  <a:cubicBezTo>
                    <a:pt x="136" y="47"/>
                    <a:pt x="142" y="43"/>
                    <a:pt x="143" y="41"/>
                  </a:cubicBezTo>
                  <a:cubicBezTo>
                    <a:pt x="141" y="39"/>
                    <a:pt x="109" y="2"/>
                    <a:pt x="108" y="0"/>
                  </a:cubicBezTo>
                  <a:cubicBezTo>
                    <a:pt x="105" y="1"/>
                    <a:pt x="74" y="25"/>
                    <a:pt x="72" y="27"/>
                  </a:cubicBezTo>
                  <a:cubicBezTo>
                    <a:pt x="74" y="28"/>
                    <a:pt x="80" y="35"/>
                    <a:pt x="81" y="37"/>
                  </a:cubicBezTo>
                  <a:cubicBezTo>
                    <a:pt x="83" y="35"/>
                    <a:pt x="101" y="22"/>
                    <a:pt x="101" y="22"/>
                  </a:cubicBezTo>
                  <a:cubicBezTo>
                    <a:pt x="101" y="56"/>
                    <a:pt x="101" y="56"/>
                    <a:pt x="101" y="56"/>
                  </a:cubicBezTo>
                  <a:cubicBezTo>
                    <a:pt x="99" y="55"/>
                    <a:pt x="99" y="55"/>
                    <a:pt x="99" y="55"/>
                  </a:cubicBezTo>
                  <a:cubicBezTo>
                    <a:pt x="95" y="52"/>
                    <a:pt x="90" y="50"/>
                    <a:pt x="86" y="49"/>
                  </a:cubicBezTo>
                  <a:cubicBezTo>
                    <a:pt x="26" y="37"/>
                    <a:pt x="26" y="37"/>
                    <a:pt x="26" y="37"/>
                  </a:cubicBezTo>
                  <a:cubicBezTo>
                    <a:pt x="26" y="37"/>
                    <a:pt x="43" y="24"/>
                    <a:pt x="45" y="22"/>
                  </a:cubicBezTo>
                  <a:cubicBezTo>
                    <a:pt x="43" y="20"/>
                    <a:pt x="37" y="13"/>
                    <a:pt x="36" y="12"/>
                  </a:cubicBezTo>
                  <a:cubicBezTo>
                    <a:pt x="34" y="13"/>
                    <a:pt x="3" y="37"/>
                    <a:pt x="0" y="39"/>
                  </a:cubicBezTo>
                  <a:cubicBezTo>
                    <a:pt x="2" y="41"/>
                    <a:pt x="35" y="78"/>
                    <a:pt x="36" y="80"/>
                  </a:cubicBezTo>
                  <a:cubicBezTo>
                    <a:pt x="38" y="79"/>
                    <a:pt x="43" y="75"/>
                    <a:pt x="45" y="74"/>
                  </a:cubicBezTo>
                  <a:cubicBezTo>
                    <a:pt x="43" y="72"/>
                    <a:pt x="24" y="50"/>
                    <a:pt x="24" y="50"/>
                  </a:cubicBezTo>
                  <a:cubicBezTo>
                    <a:pt x="60" y="57"/>
                    <a:pt x="60" y="57"/>
                    <a:pt x="60" y="57"/>
                  </a:cubicBezTo>
                  <a:cubicBezTo>
                    <a:pt x="59" y="59"/>
                    <a:pt x="59" y="59"/>
                    <a:pt x="59" y="59"/>
                  </a:cubicBezTo>
                  <a:cubicBezTo>
                    <a:pt x="57" y="62"/>
                    <a:pt x="56" y="66"/>
                    <a:pt x="56" y="71"/>
                  </a:cubicBezTo>
                  <a:cubicBezTo>
                    <a:pt x="56" y="71"/>
                    <a:pt x="56" y="76"/>
                    <a:pt x="56" y="77"/>
                  </a:cubicBezTo>
                  <a:cubicBezTo>
                    <a:pt x="56" y="133"/>
                    <a:pt x="56" y="133"/>
                    <a:pt x="56" y="133"/>
                  </a:cubicBezTo>
                  <a:cubicBezTo>
                    <a:pt x="56" y="133"/>
                    <a:pt x="39" y="113"/>
                    <a:pt x="37" y="111"/>
                  </a:cubicBezTo>
                  <a:cubicBezTo>
                    <a:pt x="35" y="112"/>
                    <a:pt x="30" y="116"/>
                    <a:pt x="28" y="117"/>
                  </a:cubicBezTo>
                  <a:cubicBezTo>
                    <a:pt x="30" y="119"/>
                    <a:pt x="63" y="157"/>
                    <a:pt x="64" y="159"/>
                  </a:cubicBezTo>
                  <a:cubicBezTo>
                    <a:pt x="66" y="157"/>
                    <a:pt x="100" y="132"/>
                    <a:pt x="100" y="132"/>
                  </a:cubicBezTo>
                  <a:cubicBezTo>
                    <a:pt x="98" y="130"/>
                    <a:pt x="92" y="123"/>
                    <a:pt x="91" y="122"/>
                  </a:cubicBezTo>
                  <a:cubicBezTo>
                    <a:pt x="89" y="123"/>
                    <a:pt x="70" y="137"/>
                    <a:pt x="70" y="137"/>
                  </a:cubicBezTo>
                  <a:cubicBezTo>
                    <a:pt x="70" y="99"/>
                    <a:pt x="70" y="99"/>
                    <a:pt x="70" y="99"/>
                  </a:cubicBezTo>
                  <a:cubicBezTo>
                    <a:pt x="73" y="100"/>
                    <a:pt x="73" y="100"/>
                    <a:pt x="73" y="100"/>
                  </a:cubicBezTo>
                  <a:cubicBezTo>
                    <a:pt x="77" y="103"/>
                    <a:pt x="81" y="105"/>
                    <a:pt x="86" y="106"/>
                  </a:cubicBezTo>
                  <a:cubicBezTo>
                    <a:pt x="86" y="106"/>
                    <a:pt x="92" y="106"/>
                    <a:pt x="93" y="106"/>
                  </a:cubicBezTo>
                  <a:cubicBezTo>
                    <a:pt x="150" y="118"/>
                    <a:pt x="150" y="118"/>
                    <a:pt x="150" y="118"/>
                  </a:cubicBezTo>
                  <a:cubicBezTo>
                    <a:pt x="150" y="118"/>
                    <a:pt x="133" y="131"/>
                    <a:pt x="130" y="132"/>
                  </a:cubicBezTo>
                  <a:cubicBezTo>
                    <a:pt x="132" y="134"/>
                    <a:pt x="138" y="141"/>
                    <a:pt x="139" y="143"/>
                  </a:cubicBezTo>
                  <a:cubicBezTo>
                    <a:pt x="142" y="141"/>
                    <a:pt x="173" y="117"/>
                    <a:pt x="175" y="116"/>
                  </a:cubicBezTo>
                  <a:close/>
                  <a:moveTo>
                    <a:pt x="96" y="89"/>
                  </a:moveTo>
                  <a:cubicBezTo>
                    <a:pt x="93" y="91"/>
                    <a:pt x="89" y="92"/>
                    <a:pt x="85" y="91"/>
                  </a:cubicBezTo>
                  <a:cubicBezTo>
                    <a:pt x="77" y="90"/>
                    <a:pt x="71" y="82"/>
                    <a:pt x="71" y="75"/>
                  </a:cubicBezTo>
                  <a:cubicBezTo>
                    <a:pt x="71" y="71"/>
                    <a:pt x="72" y="68"/>
                    <a:pt x="75" y="66"/>
                  </a:cubicBezTo>
                  <a:cubicBezTo>
                    <a:pt x="78" y="63"/>
                    <a:pt x="82" y="62"/>
                    <a:pt x="86" y="63"/>
                  </a:cubicBezTo>
                  <a:cubicBezTo>
                    <a:pt x="94" y="65"/>
                    <a:pt x="100" y="72"/>
                    <a:pt x="100" y="80"/>
                  </a:cubicBezTo>
                  <a:cubicBezTo>
                    <a:pt x="100" y="84"/>
                    <a:pt x="99" y="87"/>
                    <a:pt x="96" y="89"/>
                  </a:cubicBezTo>
                  <a:close/>
                </a:path>
              </a:pathLst>
            </a:custGeom>
            <a:solidFill>
              <a:srgbClr val="0B3C68">
                <a:alpha val="100000"/>
              </a:srgbClr>
            </a:solidFill>
            <a:ln w="9525">
              <a:noFill/>
            </a:ln>
          </p:spPr>
          <p:txBody>
            <a:bodyPr/>
            <a:p>
              <a:endParaRPr lang="zh-CN" altLang="en-US"/>
            </a:p>
          </p:txBody>
        </p:sp>
        <p:sp>
          <p:nvSpPr>
            <p:cNvPr id="31876" name="Freeform 401"/>
            <p:cNvSpPr>
              <a:spLocks noChangeAspect="1" noEditPoints="1"/>
            </p:cNvSpPr>
            <p:nvPr/>
          </p:nvSpPr>
          <p:spPr>
            <a:xfrm>
              <a:off x="2996" y="1615"/>
              <a:ext cx="348" cy="319"/>
            </a:xfrm>
            <a:custGeom>
              <a:avLst/>
              <a:gdLst>
                <a:gd name="txL" fmla="*/ 0 w 174"/>
                <a:gd name="txT" fmla="*/ 0 h 159"/>
                <a:gd name="txR" fmla="*/ 174 w 174"/>
                <a:gd name="txB" fmla="*/ 159 h 159"/>
              </a:gdLst>
              <a:ahLst/>
              <a:cxnLst>
                <a:cxn ang="0">
                  <a:pos x="178176" y="123654"/>
                </a:cxn>
                <a:cxn ang="0">
                  <a:pos x="141312" y="79056"/>
                </a:cxn>
                <a:cxn ang="0">
                  <a:pos x="133120" y="85821"/>
                </a:cxn>
                <a:cxn ang="0">
                  <a:pos x="154624" y="112121"/>
                </a:cxn>
                <a:cxn ang="0">
                  <a:pos x="113664" y="102594"/>
                </a:cxn>
                <a:cxn ang="0">
                  <a:pos x="114688" y="101552"/>
                </a:cxn>
                <a:cxn ang="0">
                  <a:pos x="117760" y="88969"/>
                </a:cxn>
                <a:cxn ang="0">
                  <a:pos x="117760" y="27336"/>
                </a:cxn>
                <a:cxn ang="0">
                  <a:pos x="137216" y="50617"/>
                </a:cxn>
                <a:cxn ang="0">
                  <a:pos x="146432" y="44345"/>
                </a:cxn>
                <a:cxn ang="0">
                  <a:pos x="109568" y="0"/>
                </a:cxn>
                <a:cxn ang="0">
                  <a:pos x="73728" y="28369"/>
                </a:cxn>
                <a:cxn ang="0">
                  <a:pos x="81920" y="38884"/>
                </a:cxn>
                <a:cxn ang="0">
                  <a:pos x="103424" y="23137"/>
                </a:cxn>
                <a:cxn ang="0">
                  <a:pos x="103424" y="60076"/>
                </a:cxn>
                <a:cxn ang="0">
                  <a:pos x="100352" y="57992"/>
                </a:cxn>
                <a:cxn ang="0">
                  <a:pos x="87040" y="51652"/>
                </a:cxn>
                <a:cxn ang="0">
                  <a:pos x="25600" y="38884"/>
                </a:cxn>
                <a:cxn ang="0">
                  <a:pos x="45056" y="24188"/>
                </a:cxn>
                <a:cxn ang="0">
                  <a:pos x="35840" y="12575"/>
                </a:cxn>
                <a:cxn ang="0">
                  <a:pos x="0" y="40960"/>
                </a:cxn>
                <a:cxn ang="0">
                  <a:pos x="36864" y="85821"/>
                </a:cxn>
                <a:cxn ang="0">
                  <a:pos x="45056" y="78013"/>
                </a:cxn>
                <a:cxn ang="0">
                  <a:pos x="23552" y="52749"/>
                </a:cxn>
                <a:cxn ang="0">
                  <a:pos x="61440" y="60076"/>
                </a:cxn>
                <a:cxn ang="0">
                  <a:pos x="60416" y="62149"/>
                </a:cxn>
                <a:cxn ang="0">
                  <a:pos x="56320" y="74853"/>
                </a:cxn>
                <a:cxn ang="0">
                  <a:pos x="57344" y="81136"/>
                </a:cxn>
                <a:cxn ang="0">
                  <a:pos x="57344" y="141718"/>
                </a:cxn>
                <a:cxn ang="0">
                  <a:pos x="36864" y="117386"/>
                </a:cxn>
                <a:cxn ang="0">
                  <a:pos x="28672" y="124689"/>
                </a:cxn>
                <a:cxn ang="0">
                  <a:pos x="65536" y="167999"/>
                </a:cxn>
                <a:cxn ang="0">
                  <a:pos x="101376" y="139614"/>
                </a:cxn>
                <a:cxn ang="0">
                  <a:pos x="92160" y="129117"/>
                </a:cxn>
                <a:cxn ang="0">
                  <a:pos x="71680" y="144846"/>
                </a:cxn>
                <a:cxn ang="0">
                  <a:pos x="71680" y="104801"/>
                </a:cxn>
                <a:cxn ang="0">
                  <a:pos x="73728" y="106881"/>
                </a:cxn>
                <a:cxn ang="0">
                  <a:pos x="87040" y="112121"/>
                </a:cxn>
                <a:cxn ang="0">
                  <a:pos x="94208" y="113157"/>
                </a:cxn>
                <a:cxn ang="0">
                  <a:pos x="152576" y="124689"/>
                </a:cxn>
                <a:cxn ang="0">
                  <a:pos x="133120" y="140689"/>
                </a:cxn>
                <a:cxn ang="0">
                  <a:pos x="142336" y="151250"/>
                </a:cxn>
                <a:cxn ang="0">
                  <a:pos x="178176" y="123654"/>
                </a:cxn>
                <a:cxn ang="0">
                  <a:pos x="98304" y="94233"/>
                </a:cxn>
                <a:cxn ang="0">
                  <a:pos x="87040" y="97361"/>
                </a:cxn>
                <a:cxn ang="0">
                  <a:pos x="71680" y="79056"/>
                </a:cxn>
                <a:cxn ang="0">
                  <a:pos x="76800" y="69588"/>
                </a:cxn>
                <a:cxn ang="0">
                  <a:pos x="87040" y="67514"/>
                </a:cxn>
                <a:cxn ang="0">
                  <a:pos x="102400" y="84770"/>
                </a:cxn>
                <a:cxn ang="0">
                  <a:pos x="98304" y="94233"/>
                </a:cxn>
              </a:cxnLst>
              <a:rect l="txL" t="txT" r="txR" b="txB"/>
              <a:pathLst>
                <a:path w="174" h="159">
                  <a:moveTo>
                    <a:pt x="174" y="117"/>
                  </a:moveTo>
                  <a:cubicBezTo>
                    <a:pt x="172" y="114"/>
                    <a:pt x="140" y="77"/>
                    <a:pt x="138" y="75"/>
                  </a:cubicBezTo>
                  <a:cubicBezTo>
                    <a:pt x="137" y="76"/>
                    <a:pt x="132" y="80"/>
                    <a:pt x="130" y="81"/>
                  </a:cubicBezTo>
                  <a:cubicBezTo>
                    <a:pt x="132" y="83"/>
                    <a:pt x="151" y="106"/>
                    <a:pt x="151" y="106"/>
                  </a:cubicBezTo>
                  <a:cubicBezTo>
                    <a:pt x="111" y="97"/>
                    <a:pt x="111" y="97"/>
                    <a:pt x="111" y="97"/>
                  </a:cubicBezTo>
                  <a:cubicBezTo>
                    <a:pt x="112" y="96"/>
                    <a:pt x="112" y="96"/>
                    <a:pt x="112" y="96"/>
                  </a:cubicBezTo>
                  <a:cubicBezTo>
                    <a:pt x="114" y="92"/>
                    <a:pt x="115" y="88"/>
                    <a:pt x="115" y="84"/>
                  </a:cubicBezTo>
                  <a:cubicBezTo>
                    <a:pt x="115" y="26"/>
                    <a:pt x="115" y="26"/>
                    <a:pt x="115" y="26"/>
                  </a:cubicBezTo>
                  <a:cubicBezTo>
                    <a:pt x="115" y="26"/>
                    <a:pt x="133" y="46"/>
                    <a:pt x="134" y="48"/>
                  </a:cubicBezTo>
                  <a:cubicBezTo>
                    <a:pt x="136" y="47"/>
                    <a:pt x="141" y="43"/>
                    <a:pt x="143" y="42"/>
                  </a:cubicBezTo>
                  <a:cubicBezTo>
                    <a:pt x="141" y="40"/>
                    <a:pt x="109" y="2"/>
                    <a:pt x="107" y="0"/>
                  </a:cubicBezTo>
                  <a:cubicBezTo>
                    <a:pt x="105" y="2"/>
                    <a:pt x="74" y="25"/>
                    <a:pt x="72" y="27"/>
                  </a:cubicBezTo>
                  <a:cubicBezTo>
                    <a:pt x="73" y="29"/>
                    <a:pt x="79" y="36"/>
                    <a:pt x="80" y="37"/>
                  </a:cubicBezTo>
                  <a:cubicBezTo>
                    <a:pt x="82" y="36"/>
                    <a:pt x="101" y="22"/>
                    <a:pt x="101" y="22"/>
                  </a:cubicBezTo>
                  <a:cubicBezTo>
                    <a:pt x="101" y="57"/>
                    <a:pt x="101" y="57"/>
                    <a:pt x="101" y="57"/>
                  </a:cubicBezTo>
                  <a:cubicBezTo>
                    <a:pt x="98" y="55"/>
                    <a:pt x="98" y="55"/>
                    <a:pt x="98" y="55"/>
                  </a:cubicBezTo>
                  <a:cubicBezTo>
                    <a:pt x="94" y="52"/>
                    <a:pt x="90" y="50"/>
                    <a:pt x="85" y="49"/>
                  </a:cubicBezTo>
                  <a:cubicBezTo>
                    <a:pt x="25" y="37"/>
                    <a:pt x="25" y="37"/>
                    <a:pt x="25" y="37"/>
                  </a:cubicBezTo>
                  <a:cubicBezTo>
                    <a:pt x="25" y="37"/>
                    <a:pt x="42" y="24"/>
                    <a:pt x="44" y="23"/>
                  </a:cubicBezTo>
                  <a:cubicBezTo>
                    <a:pt x="43" y="21"/>
                    <a:pt x="37" y="14"/>
                    <a:pt x="35" y="12"/>
                  </a:cubicBezTo>
                  <a:cubicBezTo>
                    <a:pt x="33" y="14"/>
                    <a:pt x="2" y="37"/>
                    <a:pt x="0" y="39"/>
                  </a:cubicBezTo>
                  <a:cubicBezTo>
                    <a:pt x="2" y="41"/>
                    <a:pt x="34" y="79"/>
                    <a:pt x="36" y="81"/>
                  </a:cubicBezTo>
                  <a:cubicBezTo>
                    <a:pt x="37" y="79"/>
                    <a:pt x="42" y="76"/>
                    <a:pt x="44" y="74"/>
                  </a:cubicBezTo>
                  <a:cubicBezTo>
                    <a:pt x="42" y="72"/>
                    <a:pt x="23" y="50"/>
                    <a:pt x="23" y="50"/>
                  </a:cubicBezTo>
                  <a:cubicBezTo>
                    <a:pt x="60" y="57"/>
                    <a:pt x="60" y="57"/>
                    <a:pt x="60" y="57"/>
                  </a:cubicBezTo>
                  <a:cubicBezTo>
                    <a:pt x="59" y="59"/>
                    <a:pt x="59" y="59"/>
                    <a:pt x="59" y="59"/>
                  </a:cubicBezTo>
                  <a:cubicBezTo>
                    <a:pt x="56" y="63"/>
                    <a:pt x="55" y="67"/>
                    <a:pt x="55" y="71"/>
                  </a:cubicBezTo>
                  <a:cubicBezTo>
                    <a:pt x="55" y="71"/>
                    <a:pt x="56" y="77"/>
                    <a:pt x="56" y="77"/>
                  </a:cubicBezTo>
                  <a:cubicBezTo>
                    <a:pt x="56" y="134"/>
                    <a:pt x="56" y="134"/>
                    <a:pt x="56" y="134"/>
                  </a:cubicBezTo>
                  <a:cubicBezTo>
                    <a:pt x="56" y="134"/>
                    <a:pt x="38" y="113"/>
                    <a:pt x="36" y="111"/>
                  </a:cubicBezTo>
                  <a:cubicBezTo>
                    <a:pt x="35" y="112"/>
                    <a:pt x="30" y="116"/>
                    <a:pt x="28" y="118"/>
                  </a:cubicBezTo>
                  <a:cubicBezTo>
                    <a:pt x="30" y="120"/>
                    <a:pt x="62" y="157"/>
                    <a:pt x="64" y="159"/>
                  </a:cubicBezTo>
                  <a:cubicBezTo>
                    <a:pt x="66" y="158"/>
                    <a:pt x="99" y="133"/>
                    <a:pt x="99" y="132"/>
                  </a:cubicBezTo>
                  <a:cubicBezTo>
                    <a:pt x="98" y="131"/>
                    <a:pt x="92" y="124"/>
                    <a:pt x="90" y="122"/>
                  </a:cubicBezTo>
                  <a:cubicBezTo>
                    <a:pt x="88" y="124"/>
                    <a:pt x="70" y="137"/>
                    <a:pt x="70" y="137"/>
                  </a:cubicBezTo>
                  <a:cubicBezTo>
                    <a:pt x="70" y="99"/>
                    <a:pt x="70" y="99"/>
                    <a:pt x="70" y="99"/>
                  </a:cubicBezTo>
                  <a:cubicBezTo>
                    <a:pt x="72" y="101"/>
                    <a:pt x="72" y="101"/>
                    <a:pt x="72" y="101"/>
                  </a:cubicBezTo>
                  <a:cubicBezTo>
                    <a:pt x="76" y="103"/>
                    <a:pt x="81" y="105"/>
                    <a:pt x="85" y="106"/>
                  </a:cubicBezTo>
                  <a:cubicBezTo>
                    <a:pt x="85" y="106"/>
                    <a:pt x="92" y="107"/>
                    <a:pt x="92" y="107"/>
                  </a:cubicBezTo>
                  <a:cubicBezTo>
                    <a:pt x="149" y="118"/>
                    <a:pt x="149" y="118"/>
                    <a:pt x="149" y="118"/>
                  </a:cubicBezTo>
                  <a:cubicBezTo>
                    <a:pt x="149" y="118"/>
                    <a:pt x="132" y="131"/>
                    <a:pt x="130" y="133"/>
                  </a:cubicBezTo>
                  <a:cubicBezTo>
                    <a:pt x="132" y="135"/>
                    <a:pt x="138" y="142"/>
                    <a:pt x="139" y="143"/>
                  </a:cubicBezTo>
                  <a:cubicBezTo>
                    <a:pt x="141" y="142"/>
                    <a:pt x="173" y="118"/>
                    <a:pt x="174" y="117"/>
                  </a:cubicBezTo>
                  <a:close/>
                  <a:moveTo>
                    <a:pt x="96" y="89"/>
                  </a:moveTo>
                  <a:cubicBezTo>
                    <a:pt x="93" y="92"/>
                    <a:pt x="89" y="93"/>
                    <a:pt x="85" y="92"/>
                  </a:cubicBezTo>
                  <a:cubicBezTo>
                    <a:pt x="77" y="90"/>
                    <a:pt x="70" y="83"/>
                    <a:pt x="70" y="75"/>
                  </a:cubicBezTo>
                  <a:cubicBezTo>
                    <a:pt x="70" y="71"/>
                    <a:pt x="72" y="68"/>
                    <a:pt x="75" y="66"/>
                  </a:cubicBezTo>
                  <a:cubicBezTo>
                    <a:pt x="77" y="64"/>
                    <a:pt x="81" y="63"/>
                    <a:pt x="85" y="64"/>
                  </a:cubicBezTo>
                  <a:cubicBezTo>
                    <a:pt x="93" y="65"/>
                    <a:pt x="100" y="73"/>
                    <a:pt x="100" y="80"/>
                  </a:cubicBezTo>
                  <a:cubicBezTo>
                    <a:pt x="100" y="84"/>
                    <a:pt x="98" y="87"/>
                    <a:pt x="96" y="89"/>
                  </a:cubicBezTo>
                  <a:close/>
                </a:path>
              </a:pathLst>
            </a:custGeom>
            <a:solidFill>
              <a:srgbClr val="FFFFFF">
                <a:alpha val="100000"/>
              </a:srgbClr>
            </a:solidFill>
            <a:ln w="9525">
              <a:noFill/>
            </a:ln>
          </p:spPr>
          <p:txBody>
            <a:bodyPr/>
            <a:p>
              <a:endParaRPr lang="zh-CN" altLang="en-US"/>
            </a:p>
          </p:txBody>
        </p:sp>
      </p:grpSp>
      <p:cxnSp>
        <p:nvCxnSpPr>
          <p:cNvPr id="118" name="直接连接符 117"/>
          <p:cNvCxnSpPr>
            <a:stCxn id="31784" idx="3"/>
            <a:endCxn id="31785" idx="1"/>
          </p:cNvCxnSpPr>
          <p:nvPr/>
        </p:nvCxnSpPr>
        <p:spPr>
          <a:xfrm>
            <a:off x="4954588" y="2317750"/>
            <a:ext cx="1481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直接连接符 120"/>
          <p:cNvCxnSpPr>
            <a:stCxn id="31776" idx="2"/>
            <a:endCxn id="31784" idx="0"/>
          </p:cNvCxnSpPr>
          <p:nvPr/>
        </p:nvCxnSpPr>
        <p:spPr>
          <a:xfrm rot="5400000">
            <a:off x="4508500" y="1846263"/>
            <a:ext cx="33813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直接连接符 123"/>
          <p:cNvCxnSpPr>
            <a:stCxn id="31779" idx="2"/>
            <a:endCxn id="31785" idx="0"/>
          </p:cNvCxnSpPr>
          <p:nvPr/>
        </p:nvCxnSpPr>
        <p:spPr>
          <a:xfrm rot="16200000" flipH="1">
            <a:off x="6542881" y="1847056"/>
            <a:ext cx="338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直接连接符 127"/>
          <p:cNvCxnSpPr>
            <a:stCxn id="31784" idx="2"/>
            <a:endCxn id="31878" idx="6"/>
          </p:cNvCxnSpPr>
          <p:nvPr/>
        </p:nvCxnSpPr>
        <p:spPr>
          <a:xfrm rot="16200000" flipH="1">
            <a:off x="4506913" y="2789238"/>
            <a:ext cx="344488"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直接连接符 130"/>
          <p:cNvCxnSpPr>
            <a:stCxn id="31785" idx="2"/>
            <a:endCxn id="31870" idx="5"/>
          </p:cNvCxnSpPr>
          <p:nvPr/>
        </p:nvCxnSpPr>
        <p:spPr>
          <a:xfrm rot="16200000" flipH="1">
            <a:off x="6524625" y="2806700"/>
            <a:ext cx="384175" cy="9525"/>
          </a:xfrm>
          <a:prstGeom prst="line">
            <a:avLst/>
          </a:prstGeom>
        </p:spPr>
        <p:style>
          <a:lnRef idx="2">
            <a:schemeClr val="accent1"/>
          </a:lnRef>
          <a:fillRef idx="0">
            <a:schemeClr val="accent1"/>
          </a:fillRef>
          <a:effectRef idx="1">
            <a:schemeClr val="accent1"/>
          </a:effectRef>
          <a:fontRef idx="minor">
            <a:schemeClr val="tx1"/>
          </a:fontRef>
        </p:style>
      </p:cxnSp>
      <p:grpSp>
        <p:nvGrpSpPr>
          <p:cNvPr id="31792" name="组合 137"/>
          <p:cNvGrpSpPr/>
          <p:nvPr/>
        </p:nvGrpSpPr>
        <p:grpSpPr>
          <a:xfrm>
            <a:off x="4946650" y="3808413"/>
            <a:ext cx="1717675" cy="757237"/>
            <a:chOff x="4994274" y="4145998"/>
            <a:chExt cx="1718324" cy="757237"/>
          </a:xfrm>
        </p:grpSpPr>
        <p:sp>
          <p:nvSpPr>
            <p:cNvPr id="136" name="云形 135"/>
            <p:cNvSpPr/>
            <p:nvPr/>
          </p:nvSpPr>
          <p:spPr>
            <a:xfrm>
              <a:off x="4994274" y="4145998"/>
              <a:ext cx="1718324" cy="757237"/>
            </a:xfrm>
            <a:prstGeom prst="cloud">
              <a:avLst/>
            </a:prstGeom>
            <a:gradFill>
              <a:gsLst>
                <a:gs pos="100000">
                  <a:schemeClr val="accent1">
                    <a:tint val="100000"/>
                    <a:shade val="100000"/>
                    <a:satMod val="130000"/>
                    <a:alpha val="21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868" name="TextBox 144"/>
            <p:cNvSpPr txBox="1"/>
            <p:nvPr/>
          </p:nvSpPr>
          <p:spPr>
            <a:xfrm>
              <a:off x="5541212" y="4319018"/>
              <a:ext cx="792851" cy="4001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2000" dirty="0">
                  <a:solidFill>
                    <a:schemeClr val="tx1"/>
                  </a:solidFill>
                  <a:latin typeface="Arial" panose="020B0604020202020204" pitchFamily="34" charset="0"/>
                  <a:ea typeface="宋体" panose="02010600030101010101" pitchFamily="2" charset="-122"/>
                </a:rPr>
                <a:t>PTN</a:t>
              </a:r>
              <a:endParaRPr lang="zh-CN" altLang="en-US" sz="2000" dirty="0">
                <a:solidFill>
                  <a:schemeClr val="tx1"/>
                </a:solidFill>
                <a:latin typeface="Arial" panose="020B0604020202020204" pitchFamily="34" charset="0"/>
                <a:ea typeface="宋体" panose="02010600030101010101" pitchFamily="2" charset="-122"/>
              </a:endParaRPr>
            </a:p>
          </p:txBody>
        </p:sp>
      </p:grpSp>
      <p:cxnSp>
        <p:nvCxnSpPr>
          <p:cNvPr id="141" name="直接连接符 140"/>
          <p:cNvCxnSpPr>
            <a:endCxn id="136" idx="2"/>
          </p:cNvCxnSpPr>
          <p:nvPr/>
        </p:nvCxnSpPr>
        <p:spPr>
          <a:xfrm rot="16200000" flipH="1">
            <a:off x="4451350" y="3686175"/>
            <a:ext cx="736600" cy="263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直接连接符 144"/>
          <p:cNvCxnSpPr>
            <a:endCxn id="136" idx="0"/>
          </p:cNvCxnSpPr>
          <p:nvPr/>
        </p:nvCxnSpPr>
        <p:spPr>
          <a:xfrm rot="5400000">
            <a:off x="6351588" y="3816350"/>
            <a:ext cx="681038" cy="58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8" name="直接连接符 147"/>
          <p:cNvCxnSpPr>
            <a:stCxn id="136" idx="1"/>
            <a:endCxn id="31748" idx="0"/>
          </p:cNvCxnSpPr>
          <p:nvPr/>
        </p:nvCxnSpPr>
        <p:spPr>
          <a:xfrm rot="5400000">
            <a:off x="5419725" y="4476750"/>
            <a:ext cx="298450" cy="473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直接连接符 150"/>
          <p:cNvCxnSpPr>
            <a:stCxn id="31756" idx="0"/>
            <a:endCxn id="136" idx="1"/>
          </p:cNvCxnSpPr>
          <p:nvPr/>
        </p:nvCxnSpPr>
        <p:spPr>
          <a:xfrm rot="16200000" flipV="1">
            <a:off x="6218238" y="4151313"/>
            <a:ext cx="223838" cy="1049338"/>
          </a:xfrm>
          <a:prstGeom prst="line">
            <a:avLst/>
          </a:prstGeom>
        </p:spPr>
        <p:style>
          <a:lnRef idx="2">
            <a:schemeClr val="accent1"/>
          </a:lnRef>
          <a:fillRef idx="0">
            <a:schemeClr val="accent1"/>
          </a:fillRef>
          <a:effectRef idx="1">
            <a:schemeClr val="accent1"/>
          </a:effectRef>
          <a:fontRef idx="minor">
            <a:schemeClr val="tx1"/>
          </a:fontRef>
        </p:style>
      </p:cxnSp>
      <p:sp>
        <p:nvSpPr>
          <p:cNvPr id="31797" name="TextBox 148"/>
          <p:cNvSpPr txBox="1"/>
          <p:nvPr/>
        </p:nvSpPr>
        <p:spPr>
          <a:xfrm>
            <a:off x="4027488" y="2061210"/>
            <a:ext cx="301625" cy="30670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tx1"/>
                </a:solidFill>
                <a:latin typeface="Arial" panose="020B0604020202020204" pitchFamily="34" charset="0"/>
                <a:ea typeface="宋体" panose="02010600030101010101" pitchFamily="2" charset="-122"/>
              </a:rPr>
              <a:t>S</a:t>
            </a:r>
            <a:endParaRPr lang="zh-CN" altLang="en-US" sz="1400" dirty="0">
              <a:solidFill>
                <a:schemeClr val="tx1"/>
              </a:solidFill>
              <a:latin typeface="Arial" panose="020B0604020202020204" pitchFamily="34" charset="0"/>
              <a:ea typeface="宋体" panose="02010600030101010101" pitchFamily="2" charset="-122"/>
            </a:endParaRPr>
          </a:p>
        </p:txBody>
      </p:sp>
      <p:sp>
        <p:nvSpPr>
          <p:cNvPr id="31798" name="TextBox 148"/>
          <p:cNvSpPr txBox="1"/>
          <p:nvPr/>
        </p:nvSpPr>
        <p:spPr>
          <a:xfrm>
            <a:off x="6985953" y="2016125"/>
            <a:ext cx="301625" cy="30670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400" dirty="0">
                <a:solidFill>
                  <a:schemeClr val="tx1"/>
                </a:solidFill>
                <a:latin typeface="Arial" panose="020B0604020202020204" pitchFamily="34" charset="0"/>
                <a:ea typeface="宋体" panose="02010600030101010101" pitchFamily="2" charset="-122"/>
              </a:rPr>
              <a:t>S</a:t>
            </a:r>
            <a:endParaRPr lang="zh-CN" altLang="en-US" sz="1400" dirty="0">
              <a:solidFill>
                <a:schemeClr val="tx1"/>
              </a:solidFill>
              <a:latin typeface="Arial" panose="020B0604020202020204" pitchFamily="34" charset="0"/>
              <a:ea typeface="宋体" panose="02010600030101010101" pitchFamily="2" charset="-122"/>
            </a:endParaRPr>
          </a:p>
        </p:txBody>
      </p:sp>
      <p:grpSp>
        <p:nvGrpSpPr>
          <p:cNvPr id="31799" name="组合 141"/>
          <p:cNvGrpSpPr/>
          <p:nvPr/>
        </p:nvGrpSpPr>
        <p:grpSpPr>
          <a:xfrm>
            <a:off x="93663" y="1158875"/>
            <a:ext cx="3181350" cy="5030788"/>
            <a:chOff x="93610" y="1159539"/>
            <a:chExt cx="3181403" cy="5030638"/>
          </a:xfrm>
        </p:grpSpPr>
        <p:grpSp>
          <p:nvGrpSpPr>
            <p:cNvPr id="31856"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341" y="2950931"/>
                <a:ext cx="1027094" cy="765840"/>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36487" y="1529416"/>
              <a:ext cx="1590702" cy="646093"/>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  实际应用</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31858" name="Rektangel 150"/>
            <p:cNvSpPr/>
            <p:nvPr/>
          </p:nvSpPr>
          <p:spPr>
            <a:xfrm>
              <a:off x="93610" y="2611734"/>
              <a:ext cx="2064604" cy="36933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 altLang="en-US" sz="1800" b="1" dirty="0">
                  <a:solidFill>
                    <a:schemeClr val="tx1"/>
                  </a:solidFill>
                  <a:latin typeface="楷体_GB2312"/>
                  <a:ea typeface="楷体_GB2312"/>
                </a:rPr>
                <a:t>中国移动</a:t>
              </a:r>
              <a:r>
                <a:rPr lang="" altLang="zh-CN" sz="1800" b="1" dirty="0">
                  <a:solidFill>
                    <a:schemeClr val="tx1"/>
                  </a:solidFill>
                  <a:latin typeface="楷体_GB2312"/>
                  <a:ea typeface="楷体_GB2312"/>
                </a:rPr>
                <a:t>WLAN</a:t>
              </a:r>
              <a:r>
                <a:rPr lang="" altLang="en-US" sz="1800" b="1" dirty="0">
                  <a:solidFill>
                    <a:schemeClr val="tx1"/>
                  </a:solidFill>
                  <a:latin typeface="楷体_GB2312"/>
                  <a:ea typeface="楷体_GB2312"/>
                </a:rPr>
                <a:t>项目</a:t>
              </a:r>
              <a:endParaRPr lang="" altLang="en-US" sz="1800" b="1" dirty="0">
                <a:solidFill>
                  <a:schemeClr val="tx1"/>
                </a:solidFill>
                <a:latin typeface="楷体_GB2312"/>
                <a:ea typeface="楷体_GB2312"/>
              </a:endParaRPr>
            </a:p>
          </p:txBody>
        </p:sp>
        <p:sp>
          <p:nvSpPr>
            <p:cNvPr id="156" name="TextBox 144"/>
            <p:cNvSpPr txBox="1">
              <a:spLocks noChangeArrowheads="1"/>
            </p:cNvSpPr>
            <p:nvPr/>
          </p:nvSpPr>
          <p:spPr bwMode="auto">
            <a:xfrm>
              <a:off x="153936" y="3513732"/>
              <a:ext cx="3121077" cy="2676445"/>
            </a:xfrm>
            <a:prstGeom prst="rect">
              <a:avLst/>
            </a:prstGeom>
            <a:noFill/>
            <a:ln w="9525">
              <a:noFill/>
              <a:miter lim="800000"/>
            </a:ln>
          </p:spPr>
          <p:txBody>
            <a:bodyPr>
              <a:spAutoFit/>
            </a:bodyPr>
            <a:lstStyle/>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客户要求：</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1</a:t>
              </a:r>
              <a:r>
                <a:rPr kumimoji="0" lang="zh-CN" altLang="en-US" sz="1400" b="1" kern="1200" cap="none" spc="0" normalizeH="0" baseline="0" noProof="0" dirty="0">
                  <a:solidFill>
                    <a:schemeClr val="accent5">
                      <a:lumMod val="50000"/>
                    </a:schemeClr>
                  </a:solidFill>
                  <a:latin typeface="+mn-ea"/>
                  <a:ea typeface="+mn-ea"/>
                  <a:cs typeface="+mn-cs"/>
                </a:rPr>
                <a:t>）两台</a:t>
              </a:r>
              <a:r>
                <a:rPr kumimoji="0" lang="en-US" altLang="zh-CN" sz="1400" b="1" kern="1200" cap="none" spc="0" normalizeH="0" baseline="0" noProof="0" dirty="0">
                  <a:solidFill>
                    <a:schemeClr val="accent5">
                      <a:lumMod val="50000"/>
                    </a:schemeClr>
                  </a:solidFill>
                  <a:latin typeface="+mn-ea"/>
                  <a:ea typeface="+mn-ea"/>
                  <a:cs typeface="+mn-cs"/>
                </a:rPr>
                <a:t>S</a:t>
              </a:r>
              <a:r>
                <a:rPr kumimoji="0" lang="zh-CN" altLang="en-US" sz="1400" b="1" kern="1200" cap="none" spc="0" normalizeH="0" baseline="0" noProof="0" dirty="0">
                  <a:solidFill>
                    <a:schemeClr val="accent5">
                      <a:lumMod val="50000"/>
                    </a:schemeClr>
                  </a:solidFill>
                  <a:latin typeface="+mn-ea"/>
                  <a:ea typeface="+mn-ea"/>
                  <a:cs typeface="+mn-cs"/>
                </a:rPr>
                <a:t>设备做</a:t>
              </a:r>
              <a:r>
                <a:rPr kumimoji="0" lang="en-US" altLang="zh-CN" sz="1400" b="1" kern="1200" cap="none" spc="0" normalizeH="0" baseline="0" noProof="0" dirty="0">
                  <a:solidFill>
                    <a:schemeClr val="accent5">
                      <a:lumMod val="50000"/>
                    </a:schemeClr>
                  </a:solidFill>
                  <a:latin typeface="+mn-ea"/>
                  <a:ea typeface="+mn-ea"/>
                  <a:cs typeface="+mn-cs"/>
                </a:rPr>
                <a:t>AP</a:t>
              </a:r>
              <a:r>
                <a:rPr kumimoji="0" lang="zh-CN" altLang="en-US" sz="1400" b="1" kern="1200" cap="none" spc="0" normalizeH="0" baseline="0" noProof="0" dirty="0">
                  <a:solidFill>
                    <a:schemeClr val="accent5">
                      <a:lumMod val="50000"/>
                    </a:schemeClr>
                  </a:solidFill>
                  <a:latin typeface="+mn-ea"/>
                  <a:ea typeface="+mn-ea"/>
                  <a:cs typeface="+mn-cs"/>
                </a:rPr>
                <a:t>的网关。并给</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en-US" altLang="zh-CN" sz="1400" b="1" kern="1200" cap="none" spc="0" normalizeH="0" baseline="0" noProof="0" dirty="0">
                  <a:solidFill>
                    <a:schemeClr val="accent5">
                      <a:lumMod val="50000"/>
                    </a:schemeClr>
                  </a:solidFill>
                  <a:latin typeface="+mn-ea"/>
                  <a:ea typeface="+mn-ea"/>
                  <a:cs typeface="+mn-cs"/>
                </a:rPr>
                <a:t>     AP</a:t>
              </a:r>
              <a:r>
                <a:rPr kumimoji="0" lang="zh-CN" altLang="en-US" sz="1400" b="1" kern="1200" cap="none" spc="0" normalizeH="0" baseline="0" noProof="0" dirty="0">
                  <a:solidFill>
                    <a:schemeClr val="accent5">
                      <a:lumMod val="50000"/>
                    </a:schemeClr>
                  </a:solidFill>
                  <a:latin typeface="+mn-ea"/>
                  <a:ea typeface="+mn-ea"/>
                  <a:cs typeface="+mn-cs"/>
                </a:rPr>
                <a:t>分配</a:t>
              </a:r>
              <a:r>
                <a:rPr kumimoji="0" lang="en-US" altLang="zh-CN" sz="1400" b="1" kern="1200" cap="none" spc="0" normalizeH="0" baseline="0" noProof="0" dirty="0">
                  <a:solidFill>
                    <a:schemeClr val="accent5">
                      <a:lumMod val="50000"/>
                    </a:schemeClr>
                  </a:solidFill>
                  <a:latin typeface="+mn-ea"/>
                  <a:ea typeface="+mn-ea"/>
                  <a:cs typeface="+mn-cs"/>
                </a:rPr>
                <a:t>IP</a:t>
              </a:r>
              <a:r>
                <a:rPr kumimoji="0" lang="zh-CN" altLang="en-US" sz="1400" b="1" kern="1200" cap="none" spc="0" normalizeH="0" baseline="0" noProof="0" dirty="0">
                  <a:solidFill>
                    <a:schemeClr val="accent5">
                      <a:lumMod val="50000"/>
                    </a:schemeClr>
                  </a:solidFill>
                  <a:latin typeface="+mn-ea"/>
                  <a:ea typeface="+mn-ea"/>
                  <a:cs typeface="+mn-cs"/>
                </a:rPr>
                <a:t>地址。</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2</a:t>
              </a: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AP</a:t>
              </a:r>
              <a:r>
                <a:rPr kumimoji="0" lang="zh-CN" altLang="en-US" sz="1400" b="1" kern="1200" cap="none" spc="0" normalizeH="0" baseline="0" noProof="0" dirty="0">
                  <a:solidFill>
                    <a:schemeClr val="accent5">
                      <a:lumMod val="50000"/>
                    </a:schemeClr>
                  </a:solidFill>
                  <a:latin typeface="+mn-ea"/>
                  <a:ea typeface="+mn-ea"/>
                  <a:cs typeface="+mn-cs"/>
                </a:rPr>
                <a:t>数量为</a:t>
              </a:r>
              <a:r>
                <a:rPr kumimoji="0" lang="en-US" altLang="zh-CN" sz="1400" b="1" kern="1200" cap="none" spc="0" normalizeH="0" baseline="0" noProof="0" dirty="0">
                  <a:solidFill>
                    <a:schemeClr val="accent5">
                      <a:lumMod val="50000"/>
                    </a:schemeClr>
                  </a:solidFill>
                  <a:latin typeface="+mn-ea"/>
                  <a:ea typeface="+mn-ea"/>
                  <a:cs typeface="+mn-cs"/>
                </a:rPr>
                <a:t>4000</a:t>
              </a:r>
              <a:r>
                <a:rPr kumimoji="0" lang="zh-CN" altLang="en-US" sz="1400" b="1" kern="1200" cap="none" spc="0" normalizeH="0" baseline="0" noProof="0" dirty="0">
                  <a:solidFill>
                    <a:schemeClr val="accent5">
                      <a:lumMod val="50000"/>
                    </a:schemeClr>
                  </a:solidFill>
                  <a:latin typeface="+mn-ea"/>
                  <a:ea typeface="+mn-ea"/>
                  <a:cs typeface="+mn-cs"/>
                </a:rPr>
                <a:t>个左右。</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3</a:t>
              </a:r>
              <a:r>
                <a:rPr kumimoji="0" lang="zh-CN" altLang="en-US" sz="1400" b="1" kern="1200" cap="none" spc="0" normalizeH="0" baseline="0" noProof="0" dirty="0">
                  <a:solidFill>
                    <a:schemeClr val="accent5">
                      <a:lumMod val="50000"/>
                    </a:schemeClr>
                  </a:solidFill>
                  <a:latin typeface="+mn-ea"/>
                  <a:ea typeface="+mn-ea"/>
                  <a:cs typeface="+mn-cs"/>
                </a:rPr>
                <a:t>）用户数量</a:t>
              </a:r>
              <a:r>
                <a:rPr kumimoji="0" lang="en-US" altLang="zh-CN" sz="1400" b="1" kern="1200" cap="none" spc="0" normalizeH="0" baseline="0" noProof="0" dirty="0">
                  <a:solidFill>
                    <a:schemeClr val="accent5">
                      <a:lumMod val="50000"/>
                    </a:schemeClr>
                  </a:solidFill>
                  <a:latin typeface="+mn-ea"/>
                  <a:ea typeface="+mn-ea"/>
                  <a:cs typeface="+mn-cs"/>
                </a:rPr>
                <a:t>2-3</a:t>
              </a:r>
              <a:r>
                <a:rPr kumimoji="0" lang="zh-CN" altLang="en-US" sz="1400" b="1" kern="1200" cap="none" spc="0" normalizeH="0" baseline="0" noProof="0" dirty="0">
                  <a:solidFill>
                    <a:schemeClr val="accent5">
                      <a:lumMod val="50000"/>
                    </a:schemeClr>
                  </a:solidFill>
                  <a:latin typeface="+mn-ea"/>
                  <a:ea typeface="+mn-ea"/>
                  <a:cs typeface="+mn-cs"/>
                </a:rPr>
                <a:t>万人。</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4</a:t>
              </a:r>
              <a:r>
                <a:rPr kumimoji="0" lang="zh-CN" altLang="en-US" sz="1400" b="1" kern="1200" cap="none" spc="0" normalizeH="0" baseline="0" noProof="0" dirty="0">
                  <a:solidFill>
                    <a:schemeClr val="accent5">
                      <a:lumMod val="50000"/>
                    </a:schemeClr>
                  </a:solidFill>
                  <a:latin typeface="+mn-ea"/>
                  <a:ea typeface="+mn-ea"/>
                  <a:cs typeface="+mn-cs"/>
                </a:rPr>
                <a:t>）平均每</a:t>
              </a:r>
              <a:r>
                <a:rPr kumimoji="0" lang="en-US" altLang="zh-CN" sz="1400" b="1" kern="1200" cap="none" spc="0" normalizeH="0" baseline="0" noProof="0" dirty="0">
                  <a:solidFill>
                    <a:schemeClr val="accent5">
                      <a:lumMod val="50000"/>
                    </a:schemeClr>
                  </a:solidFill>
                  <a:latin typeface="+mn-ea"/>
                  <a:ea typeface="+mn-ea"/>
                  <a:cs typeface="+mn-cs"/>
                </a:rPr>
                <a:t>3-5</a:t>
              </a:r>
              <a:r>
                <a:rPr kumimoji="0" lang="zh-CN" altLang="en-US" sz="1400" b="1" kern="1200" cap="none" spc="0" normalizeH="0" baseline="0" noProof="0" dirty="0">
                  <a:solidFill>
                    <a:schemeClr val="accent5">
                      <a:lumMod val="50000"/>
                    </a:schemeClr>
                  </a:solidFill>
                  <a:latin typeface="+mn-ea"/>
                  <a:ea typeface="+mn-ea"/>
                  <a:cs typeface="+mn-cs"/>
                </a:rPr>
                <a:t>个</a:t>
              </a:r>
              <a:r>
                <a:rPr kumimoji="0" lang="en-US" altLang="zh-CN" sz="1400" b="1" kern="1200" cap="none" spc="0" normalizeH="0" baseline="0" noProof="0" dirty="0">
                  <a:solidFill>
                    <a:schemeClr val="accent5">
                      <a:lumMod val="50000"/>
                    </a:schemeClr>
                  </a:solidFill>
                  <a:latin typeface="+mn-ea"/>
                  <a:ea typeface="+mn-ea"/>
                  <a:cs typeface="+mn-cs"/>
                </a:rPr>
                <a:t>AP</a:t>
              </a:r>
              <a:r>
                <a:rPr kumimoji="0" lang="zh-CN" altLang="en-US" sz="1400" b="1" kern="1200" cap="none" spc="0" normalizeH="0" baseline="0" noProof="0" dirty="0">
                  <a:solidFill>
                    <a:schemeClr val="accent5">
                      <a:lumMod val="50000"/>
                    </a:schemeClr>
                  </a:solidFill>
                  <a:latin typeface="+mn-ea"/>
                  <a:ea typeface="+mn-ea"/>
                  <a:cs typeface="+mn-cs"/>
                </a:rPr>
                <a:t>组成一个热点，</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en-US" altLang="zh-CN" sz="1400" b="1" kern="1200" cap="none" spc="0" normalizeH="0" baseline="0" noProof="0" dirty="0">
                  <a:solidFill>
                    <a:schemeClr val="accent5">
                      <a:lumMod val="50000"/>
                    </a:schemeClr>
                  </a:solidFill>
                  <a:latin typeface="+mn-ea"/>
                  <a:ea typeface="+mn-ea"/>
                  <a:cs typeface="+mn-cs"/>
                </a:rPr>
                <a:t>     </a:t>
              </a:r>
              <a:r>
                <a:rPr kumimoji="0" lang="zh-CN" altLang="en-US" sz="1400" b="1" kern="1200" cap="none" spc="0" normalizeH="0" baseline="0" noProof="0" dirty="0">
                  <a:solidFill>
                    <a:schemeClr val="accent5">
                      <a:lumMod val="50000"/>
                    </a:schemeClr>
                  </a:solidFill>
                  <a:latin typeface="+mn-ea"/>
                  <a:ea typeface="+mn-ea"/>
                  <a:cs typeface="+mn-cs"/>
                </a:rPr>
                <a:t>一个热点用一个</a:t>
              </a:r>
              <a:r>
                <a:rPr kumimoji="0" lang="en-US" altLang="zh-CN" sz="1400" b="1" kern="1200" cap="none" spc="0" normalizeH="0" baseline="0" noProof="0" dirty="0">
                  <a:solidFill>
                    <a:schemeClr val="accent5">
                      <a:lumMod val="50000"/>
                    </a:schemeClr>
                  </a:solidFill>
                  <a:latin typeface="+mn-ea"/>
                  <a:ea typeface="+mn-ea"/>
                  <a:cs typeface="+mn-cs"/>
                </a:rPr>
                <a:t>VLAN</a:t>
              </a:r>
              <a:r>
                <a:rPr kumimoji="0" lang="zh-CN" altLang="en-US" sz="1400" b="1" kern="1200" cap="none" spc="0" normalizeH="0" baseline="0" noProof="0" dirty="0">
                  <a:solidFill>
                    <a:schemeClr val="accent5">
                      <a:lumMod val="50000"/>
                    </a:schemeClr>
                  </a:solidFill>
                  <a:latin typeface="+mn-ea"/>
                  <a:ea typeface="+mn-ea"/>
                  <a:cs typeface="+mn-cs"/>
                </a:rPr>
                <a:t>区分。大概</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en-US" altLang="zh-CN" sz="1400" b="1" kern="1200" cap="none" spc="0" normalizeH="0" baseline="0" noProof="0" dirty="0">
                  <a:solidFill>
                    <a:schemeClr val="accent5">
                      <a:lumMod val="50000"/>
                    </a:schemeClr>
                  </a:solidFill>
                  <a:latin typeface="+mn-ea"/>
                  <a:ea typeface="+mn-ea"/>
                  <a:cs typeface="+mn-cs"/>
                </a:rPr>
                <a:t>     1300</a:t>
              </a:r>
              <a:r>
                <a:rPr kumimoji="0" lang="zh-CN" altLang="en-US" sz="1400" b="1" kern="1200" cap="none" spc="0" normalizeH="0" baseline="0" noProof="0" dirty="0">
                  <a:solidFill>
                    <a:schemeClr val="accent5">
                      <a:lumMod val="50000"/>
                    </a:schemeClr>
                  </a:solidFill>
                  <a:latin typeface="+mn-ea"/>
                  <a:ea typeface="+mn-ea"/>
                  <a:cs typeface="+mn-cs"/>
                </a:rPr>
                <a:t>个</a:t>
              </a:r>
              <a:r>
                <a:rPr kumimoji="0" lang="en-US" altLang="zh-CN" sz="1400" b="1" kern="1200" cap="none" spc="0" normalizeH="0" baseline="0" noProof="0" dirty="0">
                  <a:solidFill>
                    <a:schemeClr val="accent5">
                      <a:lumMod val="50000"/>
                    </a:schemeClr>
                  </a:solidFill>
                  <a:latin typeface="+mn-ea"/>
                  <a:ea typeface="+mn-ea"/>
                  <a:cs typeface="+mn-cs"/>
                </a:rPr>
                <a:t>VLAN</a:t>
              </a:r>
              <a:r>
                <a:rPr kumimoji="0" lang="zh-CN" altLang="en-US" sz="1400" b="1" kern="1200" cap="none" spc="0" normalizeH="0" baseline="0" noProof="0" dirty="0">
                  <a:solidFill>
                    <a:schemeClr val="accent5">
                      <a:lumMod val="50000"/>
                    </a:schemeClr>
                  </a:solidFill>
                  <a:latin typeface="+mn-ea"/>
                  <a:ea typeface="+mn-ea"/>
                  <a:cs typeface="+mn-cs"/>
                </a:rPr>
                <a:t>。</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5</a:t>
              </a:r>
              <a:r>
                <a:rPr kumimoji="0" lang="zh-CN" altLang="en-US" sz="1400" b="1" kern="1200" cap="none" spc="0" normalizeH="0" baseline="0" noProof="0" dirty="0">
                  <a:solidFill>
                    <a:schemeClr val="accent5">
                      <a:lumMod val="50000"/>
                    </a:schemeClr>
                  </a:solidFill>
                  <a:latin typeface="+mn-ea"/>
                  <a:ea typeface="+mn-ea"/>
                  <a:cs typeface="+mn-cs"/>
                </a:rPr>
                <a:t>）所有</a:t>
              </a:r>
              <a:r>
                <a:rPr kumimoji="0" lang="zh-CN" altLang="en-US" sz="1400" b="1" kern="1200" cap="none" spc="0" normalizeH="0" baseline="0" noProof="0" dirty="0">
                  <a:solidFill>
                    <a:schemeClr val="accent5">
                      <a:lumMod val="50000"/>
                    </a:schemeClr>
                  </a:solidFill>
                  <a:latin typeface="+mn-ea"/>
                  <a:ea typeface="+mn-ea"/>
                  <a:cs typeface="+mn-cs"/>
                </a:rPr>
                <a:t>设备都是两台</a:t>
              </a:r>
              <a:r>
                <a:rPr kumimoji="0" lang="en-US" altLang="zh-CN" sz="1400" b="1" kern="1200" cap="none" spc="0" normalizeH="0" baseline="0" noProof="0" dirty="0">
                  <a:solidFill>
                    <a:schemeClr val="accent5">
                      <a:lumMod val="50000"/>
                    </a:schemeClr>
                  </a:solidFill>
                  <a:latin typeface="+mn-ea"/>
                  <a:ea typeface="+mn-ea"/>
                  <a:cs typeface="+mn-cs"/>
                </a:rPr>
                <a:t> </a:t>
              </a:r>
              <a:r>
                <a:rPr kumimoji="0" lang="zh-CN" altLang="en-US" sz="1400" b="1" kern="1200" cap="none" spc="0" normalizeH="0" baseline="0" noProof="0" dirty="0">
                  <a:solidFill>
                    <a:schemeClr val="accent5">
                      <a:lumMod val="50000"/>
                    </a:schemeClr>
                  </a:solidFill>
                  <a:latin typeface="+mn-ea"/>
                  <a:ea typeface="+mn-ea"/>
                  <a:cs typeface="+mn-cs"/>
                </a:rPr>
                <a:t>，形成主备关系。要求所有的三层接口都开启</a:t>
              </a:r>
              <a:r>
                <a:rPr kumimoji="0" lang="en-US" altLang="zh-CN" sz="1400" b="1" kern="1200" cap="none" spc="0" normalizeH="0" baseline="0" noProof="0" dirty="0">
                  <a:solidFill>
                    <a:schemeClr val="accent5">
                      <a:lumMod val="50000"/>
                    </a:schemeClr>
                  </a:solidFill>
                  <a:latin typeface="+mn-ea"/>
                  <a:ea typeface="+mn-ea"/>
                  <a:cs typeface="+mn-cs"/>
                </a:rPr>
                <a:t>VRRP</a:t>
              </a:r>
              <a:r>
                <a:rPr kumimoji="0" lang="zh-CN" altLang="en-US" sz="1400" b="1" kern="1200" cap="none" spc="0" normalizeH="0" baseline="0" noProof="0" dirty="0">
                  <a:solidFill>
                    <a:schemeClr val="accent5">
                      <a:lumMod val="50000"/>
                    </a:schemeClr>
                  </a:solidFill>
                  <a:latin typeface="+mn-ea"/>
                  <a:ea typeface="+mn-ea"/>
                  <a:cs typeface="+mn-cs"/>
                </a:rPr>
                <a:t>功能。</a:t>
              </a:r>
              <a:endParaRPr kumimoji="0" lang="en-US" altLang="zh-CN" sz="1400" b="1" kern="1200" cap="none" spc="0" normalizeH="0" baseline="0" noProof="0" dirty="0">
                <a:solidFill>
                  <a:schemeClr val="accent5">
                    <a:lumMod val="50000"/>
                  </a:schemeClr>
                </a:solidFill>
                <a:latin typeface="+mn-ea"/>
                <a:ea typeface="+mn-ea"/>
                <a:cs typeface="+mn-cs"/>
              </a:endParaRPr>
            </a:p>
            <a:p>
              <a:pPr marR="0" defTabSz="914400">
                <a:buClrTx/>
                <a:buSzTx/>
                <a:buFontTx/>
                <a:buNone/>
                <a:defRPr/>
              </a:pP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6</a:t>
              </a:r>
              <a:r>
                <a:rPr kumimoji="0" lang="zh-CN" altLang="en-US" sz="1400" b="1" kern="1200" cap="none" spc="0" normalizeH="0" baseline="0" noProof="0" dirty="0">
                  <a:solidFill>
                    <a:schemeClr val="accent5">
                      <a:lumMod val="50000"/>
                    </a:schemeClr>
                  </a:solidFill>
                  <a:latin typeface="+mn-ea"/>
                  <a:ea typeface="+mn-ea"/>
                  <a:cs typeface="+mn-cs"/>
                </a:rPr>
                <a:t>）</a:t>
              </a:r>
              <a:r>
                <a:rPr kumimoji="0" lang="en-US" altLang="zh-CN" sz="1400" b="1" kern="1200" cap="none" spc="0" normalizeH="0" baseline="0" noProof="0" dirty="0">
                  <a:solidFill>
                    <a:schemeClr val="accent5">
                      <a:lumMod val="50000"/>
                    </a:schemeClr>
                  </a:solidFill>
                  <a:latin typeface="+mn-ea"/>
                  <a:ea typeface="+mn-ea"/>
                  <a:cs typeface="+mn-cs"/>
                </a:rPr>
                <a:t>IP</a:t>
              </a:r>
              <a:r>
                <a:rPr kumimoji="0" lang="zh-CN" altLang="en-US" sz="1400" b="1" kern="1200" cap="none" spc="0" normalizeH="0" baseline="0" noProof="0" dirty="0">
                  <a:solidFill>
                    <a:schemeClr val="accent5">
                      <a:lumMod val="50000"/>
                    </a:schemeClr>
                  </a:solidFill>
                  <a:latin typeface="+mn-ea"/>
                  <a:ea typeface="+mn-ea"/>
                  <a:cs typeface="+mn-cs"/>
                </a:rPr>
                <a:t>地址数量有限制。</a:t>
              </a:r>
              <a:endParaRPr kumimoji="0" lang="zh-CN" altLang="en-US" sz="1400" b="1" kern="1200" cap="none" spc="0" normalizeH="0" baseline="0" noProof="0" dirty="0">
                <a:solidFill>
                  <a:schemeClr val="accent5">
                    <a:lumMod val="50000"/>
                  </a:schemeClr>
                </a:solidFill>
                <a:latin typeface="+mn-ea"/>
                <a:ea typeface="+mn-ea"/>
                <a:cs typeface="+mn-cs"/>
              </a:endParaRPr>
            </a:p>
          </p:txBody>
        </p:sp>
      </p:grpSp>
      <p:grpSp>
        <p:nvGrpSpPr>
          <p:cNvPr id="31800" name="Group 602"/>
          <p:cNvGrpSpPr>
            <a:grpSpLocks noChangeAspect="1"/>
          </p:cNvGrpSpPr>
          <p:nvPr/>
        </p:nvGrpSpPr>
        <p:grpSpPr>
          <a:xfrm>
            <a:off x="2846388" y="2462213"/>
            <a:ext cx="857250" cy="601662"/>
            <a:chOff x="2288" y="343"/>
            <a:chExt cx="342" cy="626"/>
          </a:xfrm>
        </p:grpSpPr>
        <p:sp>
          <p:nvSpPr>
            <p:cNvPr id="31831" name="Freeform 603"/>
            <p:cNvSpPr>
              <a:spLocks noChangeAspect="1"/>
            </p:cNvSpPr>
            <p:nvPr/>
          </p:nvSpPr>
          <p:spPr>
            <a:xfrm>
              <a:off x="2508" y="381"/>
              <a:ext cx="122" cy="588"/>
            </a:xfrm>
            <a:custGeom>
              <a:avLst/>
              <a:gdLst>
                <a:gd name="txL" fmla="*/ 0 w 61"/>
                <a:gd name="txT" fmla="*/ 0 h 294"/>
                <a:gd name="txR" fmla="*/ 61 w 61"/>
                <a:gd name="txB" fmla="*/ 294 h 294"/>
              </a:gdLst>
              <a:ahLst/>
              <a:cxnLst>
                <a:cxn ang="0">
                  <a:pos x="59392" y="3072"/>
                </a:cxn>
                <a:cxn ang="0">
                  <a:pos x="6144" y="31744"/>
                </a:cxn>
                <a:cxn ang="0">
                  <a:pos x="0" y="296960"/>
                </a:cxn>
                <a:cxn ang="0">
                  <a:pos x="14336" y="293888"/>
                </a:cxn>
                <a:cxn ang="0">
                  <a:pos x="58368" y="249856"/>
                </a:cxn>
                <a:cxn ang="0">
                  <a:pos x="62464" y="237568"/>
                </a:cxn>
                <a:cxn ang="0">
                  <a:pos x="62464" y="12288"/>
                </a:cxn>
                <a:cxn ang="0">
                  <a:pos x="59392" y="3072"/>
                </a:cxn>
              </a:cxnLst>
              <a:rect l="txL" t="txT" r="txR" b="txB"/>
              <a:pathLst>
                <a:path w="61" h="294">
                  <a:moveTo>
                    <a:pt x="58" y="3"/>
                  </a:moveTo>
                  <a:cubicBezTo>
                    <a:pt x="55" y="0"/>
                    <a:pt x="6" y="31"/>
                    <a:pt x="6" y="31"/>
                  </a:cubicBezTo>
                  <a:cubicBezTo>
                    <a:pt x="0" y="290"/>
                    <a:pt x="0" y="290"/>
                    <a:pt x="0" y="290"/>
                  </a:cubicBezTo>
                  <a:cubicBezTo>
                    <a:pt x="0" y="290"/>
                    <a:pt x="7" y="294"/>
                    <a:pt x="14" y="287"/>
                  </a:cubicBezTo>
                  <a:cubicBezTo>
                    <a:pt x="21" y="280"/>
                    <a:pt x="53" y="248"/>
                    <a:pt x="57" y="244"/>
                  </a:cubicBezTo>
                  <a:cubicBezTo>
                    <a:pt x="61" y="239"/>
                    <a:pt x="61" y="232"/>
                    <a:pt x="61" y="232"/>
                  </a:cubicBezTo>
                  <a:cubicBezTo>
                    <a:pt x="61" y="12"/>
                    <a:pt x="61" y="12"/>
                    <a:pt x="61" y="12"/>
                  </a:cubicBezTo>
                  <a:cubicBezTo>
                    <a:pt x="61" y="12"/>
                    <a:pt x="61" y="5"/>
                    <a:pt x="58" y="3"/>
                  </a:cubicBezTo>
                  <a:close/>
                </a:path>
              </a:pathLst>
            </a:custGeom>
            <a:solidFill>
              <a:srgbClr val="0B3C68">
                <a:alpha val="100000"/>
              </a:srgbClr>
            </a:solidFill>
            <a:ln w="9525">
              <a:noFill/>
            </a:ln>
          </p:spPr>
          <p:txBody>
            <a:bodyPr/>
            <a:p>
              <a:endParaRPr lang="zh-CN" altLang="en-US"/>
            </a:p>
          </p:txBody>
        </p:sp>
        <p:sp>
          <p:nvSpPr>
            <p:cNvPr id="31832" name="Freeform 604"/>
            <p:cNvSpPr>
              <a:spLocks noChangeAspect="1"/>
            </p:cNvSpPr>
            <p:nvPr/>
          </p:nvSpPr>
          <p:spPr>
            <a:xfrm>
              <a:off x="2290" y="343"/>
              <a:ext cx="334" cy="112"/>
            </a:xfrm>
            <a:custGeom>
              <a:avLst/>
              <a:gdLst>
                <a:gd name="txL" fmla="*/ 0 w 167"/>
                <a:gd name="txT" fmla="*/ 0 h 56"/>
                <a:gd name="txR" fmla="*/ 167 w 167"/>
                <a:gd name="txB" fmla="*/ 56 h 56"/>
              </a:gdLst>
              <a:ahLst/>
              <a:cxnLst>
                <a:cxn ang="0">
                  <a:pos x="171008" y="22528"/>
                </a:cxn>
                <a:cxn ang="0">
                  <a:pos x="120832" y="57344"/>
                </a:cxn>
                <a:cxn ang="0">
                  <a:pos x="7168" y="35840"/>
                </a:cxn>
                <a:cxn ang="0">
                  <a:pos x="1024" y="39936"/>
                </a:cxn>
                <a:cxn ang="0">
                  <a:pos x="4096" y="32768"/>
                </a:cxn>
                <a:cxn ang="0">
                  <a:pos x="48128" y="1024"/>
                </a:cxn>
                <a:cxn ang="0">
                  <a:pos x="54272" y="0"/>
                </a:cxn>
                <a:cxn ang="0">
                  <a:pos x="165888" y="19456"/>
                </a:cxn>
                <a:cxn ang="0">
                  <a:pos x="171008" y="22528"/>
                </a:cxn>
              </a:cxnLst>
              <a:rect l="txL" t="txT" r="txR" b="txB"/>
              <a:pathLst>
                <a:path w="167" h="56">
                  <a:moveTo>
                    <a:pt x="167" y="22"/>
                  </a:moveTo>
                  <a:cubicBezTo>
                    <a:pt x="118" y="56"/>
                    <a:pt x="118" y="56"/>
                    <a:pt x="118" y="56"/>
                  </a:cubicBezTo>
                  <a:cubicBezTo>
                    <a:pt x="14" y="37"/>
                    <a:pt x="16" y="36"/>
                    <a:pt x="7" y="35"/>
                  </a:cubicBezTo>
                  <a:cubicBezTo>
                    <a:pt x="3" y="34"/>
                    <a:pt x="1" y="39"/>
                    <a:pt x="1" y="39"/>
                  </a:cubicBezTo>
                  <a:cubicBezTo>
                    <a:pt x="1" y="39"/>
                    <a:pt x="0" y="34"/>
                    <a:pt x="4" y="32"/>
                  </a:cubicBezTo>
                  <a:cubicBezTo>
                    <a:pt x="7" y="29"/>
                    <a:pt x="42" y="5"/>
                    <a:pt x="47" y="1"/>
                  </a:cubicBezTo>
                  <a:cubicBezTo>
                    <a:pt x="49" y="0"/>
                    <a:pt x="53" y="0"/>
                    <a:pt x="53" y="0"/>
                  </a:cubicBezTo>
                  <a:cubicBezTo>
                    <a:pt x="53" y="0"/>
                    <a:pt x="160" y="19"/>
                    <a:pt x="162" y="19"/>
                  </a:cubicBezTo>
                  <a:cubicBezTo>
                    <a:pt x="166" y="20"/>
                    <a:pt x="167" y="22"/>
                    <a:pt x="167" y="22"/>
                  </a:cubicBezTo>
                  <a:close/>
                </a:path>
              </a:pathLst>
            </a:custGeom>
            <a:solidFill>
              <a:srgbClr val="456488">
                <a:alpha val="100000"/>
              </a:srgbClr>
            </a:solidFill>
            <a:ln w="9525">
              <a:noFill/>
            </a:ln>
          </p:spPr>
          <p:txBody>
            <a:bodyPr/>
            <a:p>
              <a:endParaRPr lang="zh-CN" altLang="en-US"/>
            </a:p>
          </p:txBody>
        </p:sp>
        <p:sp>
          <p:nvSpPr>
            <p:cNvPr id="31833" name="Freeform 605"/>
            <p:cNvSpPr>
              <a:spLocks noChangeAspect="1"/>
            </p:cNvSpPr>
            <p:nvPr/>
          </p:nvSpPr>
          <p:spPr>
            <a:xfrm>
              <a:off x="2514" y="385"/>
              <a:ext cx="114" cy="82"/>
            </a:xfrm>
            <a:custGeom>
              <a:avLst/>
              <a:gdLst>
                <a:gd name="txL" fmla="*/ 0 w 57"/>
                <a:gd name="txT" fmla="*/ 0 h 41"/>
                <a:gd name="txR" fmla="*/ 57 w 57"/>
                <a:gd name="txB" fmla="*/ 41 h 41"/>
              </a:gdLst>
              <a:ahLst/>
              <a:cxnLst>
                <a:cxn ang="0">
                  <a:pos x="58368" y="5120"/>
                </a:cxn>
                <a:cxn ang="0">
                  <a:pos x="55296" y="0"/>
                </a:cxn>
                <a:cxn ang="0">
                  <a:pos x="0" y="32768"/>
                </a:cxn>
                <a:cxn ang="0">
                  <a:pos x="8192" y="41984"/>
                </a:cxn>
              </a:cxnLst>
              <a:rect l="txL" t="txT" r="txR" b="txB"/>
              <a:pathLst>
                <a:path w="57" h="41">
                  <a:moveTo>
                    <a:pt x="57" y="5"/>
                  </a:moveTo>
                  <a:cubicBezTo>
                    <a:pt x="57" y="4"/>
                    <a:pt x="57" y="2"/>
                    <a:pt x="54" y="0"/>
                  </a:cubicBezTo>
                  <a:cubicBezTo>
                    <a:pt x="50" y="0"/>
                    <a:pt x="0" y="32"/>
                    <a:pt x="0" y="32"/>
                  </a:cubicBezTo>
                  <a:cubicBezTo>
                    <a:pt x="8" y="41"/>
                    <a:pt x="8" y="41"/>
                    <a:pt x="8" y="41"/>
                  </a:cubicBezTo>
                </a:path>
              </a:pathLst>
            </a:custGeom>
            <a:solidFill>
              <a:srgbClr val="5D7695">
                <a:alpha val="100000"/>
              </a:srgbClr>
            </a:solidFill>
            <a:ln w="9525">
              <a:noFill/>
            </a:ln>
          </p:spPr>
          <p:txBody>
            <a:bodyPr/>
            <a:p>
              <a:endParaRPr lang="zh-CN" altLang="en-US"/>
            </a:p>
          </p:txBody>
        </p:sp>
        <p:sp>
          <p:nvSpPr>
            <p:cNvPr id="31834" name="Freeform 606"/>
            <p:cNvSpPr>
              <a:spLocks noChangeAspect="1"/>
            </p:cNvSpPr>
            <p:nvPr/>
          </p:nvSpPr>
          <p:spPr>
            <a:xfrm>
              <a:off x="2292" y="411"/>
              <a:ext cx="238" cy="556"/>
            </a:xfrm>
            <a:custGeom>
              <a:avLst/>
              <a:gdLst>
                <a:gd name="txL" fmla="*/ 0 w 119"/>
                <a:gd name="txT" fmla="*/ 0 h 278"/>
                <a:gd name="txR" fmla="*/ 119 w 119"/>
                <a:gd name="txB" fmla="*/ 278 h 278"/>
              </a:gdLst>
              <a:ahLst/>
              <a:cxnLst>
                <a:cxn ang="0">
                  <a:pos x="117760" y="20480"/>
                </a:cxn>
                <a:cxn ang="0">
                  <a:pos x="6144" y="1024"/>
                </a:cxn>
                <a:cxn ang="0">
                  <a:pos x="0" y="4096"/>
                </a:cxn>
                <a:cxn ang="0">
                  <a:pos x="0" y="241664"/>
                </a:cxn>
                <a:cxn ang="0">
                  <a:pos x="6144" y="253952"/>
                </a:cxn>
                <a:cxn ang="0">
                  <a:pos x="111616" y="282624"/>
                </a:cxn>
                <a:cxn ang="0">
                  <a:pos x="121856" y="275456"/>
                </a:cxn>
                <a:cxn ang="0">
                  <a:pos x="121856" y="26624"/>
                </a:cxn>
                <a:cxn ang="0">
                  <a:pos x="117760" y="20480"/>
                </a:cxn>
              </a:cxnLst>
              <a:rect l="txL" t="txT" r="txR" b="txB"/>
              <a:pathLst>
                <a:path w="119" h="278">
                  <a:moveTo>
                    <a:pt x="115" y="20"/>
                  </a:moveTo>
                  <a:cubicBezTo>
                    <a:pt x="15" y="2"/>
                    <a:pt x="15" y="2"/>
                    <a:pt x="6" y="1"/>
                  </a:cubicBezTo>
                  <a:cubicBezTo>
                    <a:pt x="0" y="0"/>
                    <a:pt x="0" y="4"/>
                    <a:pt x="0" y="4"/>
                  </a:cubicBezTo>
                  <a:cubicBezTo>
                    <a:pt x="0" y="4"/>
                    <a:pt x="0" y="226"/>
                    <a:pt x="0" y="236"/>
                  </a:cubicBezTo>
                  <a:cubicBezTo>
                    <a:pt x="0" y="247"/>
                    <a:pt x="2" y="247"/>
                    <a:pt x="6" y="248"/>
                  </a:cubicBezTo>
                  <a:cubicBezTo>
                    <a:pt x="9" y="249"/>
                    <a:pt x="83" y="269"/>
                    <a:pt x="109" y="276"/>
                  </a:cubicBezTo>
                  <a:cubicBezTo>
                    <a:pt x="117" y="278"/>
                    <a:pt x="119" y="269"/>
                    <a:pt x="119" y="269"/>
                  </a:cubicBezTo>
                  <a:cubicBezTo>
                    <a:pt x="119" y="269"/>
                    <a:pt x="119" y="32"/>
                    <a:pt x="119" y="26"/>
                  </a:cubicBezTo>
                  <a:cubicBezTo>
                    <a:pt x="119" y="22"/>
                    <a:pt x="116" y="20"/>
                    <a:pt x="115" y="20"/>
                  </a:cubicBezTo>
                  <a:close/>
                </a:path>
              </a:pathLst>
            </a:custGeom>
            <a:solidFill>
              <a:srgbClr val="D3DBE4">
                <a:alpha val="100000"/>
              </a:srgbClr>
            </a:solidFill>
            <a:ln w="9525">
              <a:noFill/>
            </a:ln>
          </p:spPr>
          <p:txBody>
            <a:bodyPr/>
            <a:p>
              <a:endParaRPr lang="zh-CN" altLang="en-US"/>
            </a:p>
          </p:txBody>
        </p:sp>
        <p:sp>
          <p:nvSpPr>
            <p:cNvPr id="31835" name="Freeform 607"/>
            <p:cNvSpPr>
              <a:spLocks noChangeAspect="1" noEditPoints="1"/>
            </p:cNvSpPr>
            <p:nvPr/>
          </p:nvSpPr>
          <p:spPr>
            <a:xfrm>
              <a:off x="2288" y="407"/>
              <a:ext cx="246" cy="562"/>
            </a:xfrm>
            <a:custGeom>
              <a:avLst/>
              <a:gdLst>
                <a:gd name="txL" fmla="*/ 0 w 123"/>
                <a:gd name="txT" fmla="*/ 0 h 281"/>
                <a:gd name="txR" fmla="*/ 123 w 123"/>
                <a:gd name="txB" fmla="*/ 281 h 281"/>
              </a:gdLst>
              <a:ahLst/>
              <a:cxnLst>
                <a:cxn ang="0">
                  <a:pos x="2048" y="2048"/>
                </a:cxn>
                <a:cxn ang="0">
                  <a:pos x="0" y="6144"/>
                </a:cxn>
                <a:cxn ang="0">
                  <a:pos x="0" y="243712"/>
                </a:cxn>
                <a:cxn ang="0">
                  <a:pos x="8192" y="258048"/>
                </a:cxn>
                <a:cxn ang="0">
                  <a:pos x="113664" y="286720"/>
                </a:cxn>
                <a:cxn ang="0">
                  <a:pos x="119808" y="285696"/>
                </a:cxn>
                <a:cxn ang="0">
                  <a:pos x="125952" y="277504"/>
                </a:cxn>
                <a:cxn ang="0">
                  <a:pos x="125952" y="277504"/>
                </a:cxn>
                <a:cxn ang="0">
                  <a:pos x="125952" y="28672"/>
                </a:cxn>
                <a:cxn ang="0">
                  <a:pos x="119808" y="20480"/>
                </a:cxn>
                <a:cxn ang="0">
                  <a:pos x="119808" y="20480"/>
                </a:cxn>
                <a:cxn ang="0">
                  <a:pos x="68608" y="11264"/>
                </a:cxn>
                <a:cxn ang="0">
                  <a:pos x="9216" y="1024"/>
                </a:cxn>
                <a:cxn ang="0">
                  <a:pos x="2048" y="2048"/>
                </a:cxn>
                <a:cxn ang="0">
                  <a:pos x="5120" y="5120"/>
                </a:cxn>
                <a:cxn ang="0">
                  <a:pos x="8192" y="5120"/>
                </a:cxn>
                <a:cxn ang="0">
                  <a:pos x="68608" y="15360"/>
                </a:cxn>
                <a:cxn ang="0">
                  <a:pos x="118784" y="24576"/>
                </a:cxn>
                <a:cxn ang="0">
                  <a:pos x="121856" y="28672"/>
                </a:cxn>
                <a:cxn ang="0">
                  <a:pos x="121856" y="276480"/>
                </a:cxn>
                <a:cxn ang="0">
                  <a:pos x="117760" y="282624"/>
                </a:cxn>
                <a:cxn ang="0">
                  <a:pos x="114688" y="282624"/>
                </a:cxn>
                <a:cxn ang="0">
                  <a:pos x="9216" y="254976"/>
                </a:cxn>
                <a:cxn ang="0">
                  <a:pos x="4096" y="243712"/>
                </a:cxn>
                <a:cxn ang="0">
                  <a:pos x="4096" y="6144"/>
                </a:cxn>
                <a:cxn ang="0">
                  <a:pos x="5120" y="5120"/>
                </a:cxn>
              </a:cxnLst>
              <a:rect l="txL" t="txT" r="txR" b="txB"/>
              <a:pathLst>
                <a:path w="123" h="281">
                  <a:moveTo>
                    <a:pt x="2" y="2"/>
                  </a:moveTo>
                  <a:cubicBezTo>
                    <a:pt x="0" y="4"/>
                    <a:pt x="0" y="6"/>
                    <a:pt x="0" y="6"/>
                  </a:cubicBezTo>
                  <a:cubicBezTo>
                    <a:pt x="0" y="238"/>
                    <a:pt x="0" y="238"/>
                    <a:pt x="0" y="238"/>
                  </a:cubicBezTo>
                  <a:cubicBezTo>
                    <a:pt x="0" y="249"/>
                    <a:pt x="2" y="250"/>
                    <a:pt x="8" y="252"/>
                  </a:cubicBezTo>
                  <a:cubicBezTo>
                    <a:pt x="10" y="253"/>
                    <a:pt x="73" y="270"/>
                    <a:pt x="111" y="280"/>
                  </a:cubicBezTo>
                  <a:cubicBezTo>
                    <a:pt x="113" y="281"/>
                    <a:pt x="115" y="280"/>
                    <a:pt x="117" y="279"/>
                  </a:cubicBezTo>
                  <a:cubicBezTo>
                    <a:pt x="121" y="277"/>
                    <a:pt x="123" y="271"/>
                    <a:pt x="123" y="271"/>
                  </a:cubicBezTo>
                  <a:cubicBezTo>
                    <a:pt x="123" y="271"/>
                    <a:pt x="123" y="271"/>
                    <a:pt x="123" y="271"/>
                  </a:cubicBezTo>
                  <a:cubicBezTo>
                    <a:pt x="123" y="28"/>
                    <a:pt x="123" y="28"/>
                    <a:pt x="123" y="28"/>
                  </a:cubicBezTo>
                  <a:cubicBezTo>
                    <a:pt x="123" y="22"/>
                    <a:pt x="119" y="20"/>
                    <a:pt x="117" y="20"/>
                  </a:cubicBezTo>
                  <a:cubicBezTo>
                    <a:pt x="117" y="20"/>
                    <a:pt x="117" y="20"/>
                    <a:pt x="117" y="20"/>
                  </a:cubicBezTo>
                  <a:cubicBezTo>
                    <a:pt x="67" y="11"/>
                    <a:pt x="67" y="11"/>
                    <a:pt x="67" y="11"/>
                  </a:cubicBezTo>
                  <a:cubicBezTo>
                    <a:pt x="9" y="1"/>
                    <a:pt x="9" y="1"/>
                    <a:pt x="9" y="1"/>
                  </a:cubicBezTo>
                  <a:cubicBezTo>
                    <a:pt x="6" y="0"/>
                    <a:pt x="4" y="1"/>
                    <a:pt x="2" y="2"/>
                  </a:cubicBezTo>
                  <a:close/>
                  <a:moveTo>
                    <a:pt x="5" y="5"/>
                  </a:moveTo>
                  <a:cubicBezTo>
                    <a:pt x="6" y="4"/>
                    <a:pt x="7" y="4"/>
                    <a:pt x="8" y="5"/>
                  </a:cubicBezTo>
                  <a:cubicBezTo>
                    <a:pt x="67" y="15"/>
                    <a:pt x="67" y="15"/>
                    <a:pt x="67" y="15"/>
                  </a:cubicBezTo>
                  <a:cubicBezTo>
                    <a:pt x="116" y="24"/>
                    <a:pt x="116" y="24"/>
                    <a:pt x="116" y="24"/>
                  </a:cubicBezTo>
                  <a:cubicBezTo>
                    <a:pt x="118" y="24"/>
                    <a:pt x="119" y="26"/>
                    <a:pt x="119" y="28"/>
                  </a:cubicBezTo>
                  <a:cubicBezTo>
                    <a:pt x="119" y="270"/>
                    <a:pt x="119" y="270"/>
                    <a:pt x="119" y="270"/>
                  </a:cubicBezTo>
                  <a:cubicBezTo>
                    <a:pt x="118" y="271"/>
                    <a:pt x="117" y="274"/>
                    <a:pt x="115" y="276"/>
                  </a:cubicBezTo>
                  <a:cubicBezTo>
                    <a:pt x="114" y="276"/>
                    <a:pt x="113" y="276"/>
                    <a:pt x="112" y="276"/>
                  </a:cubicBezTo>
                  <a:cubicBezTo>
                    <a:pt x="48" y="259"/>
                    <a:pt x="11" y="249"/>
                    <a:pt x="9" y="249"/>
                  </a:cubicBezTo>
                  <a:cubicBezTo>
                    <a:pt x="5" y="247"/>
                    <a:pt x="4" y="247"/>
                    <a:pt x="4" y="238"/>
                  </a:cubicBezTo>
                  <a:cubicBezTo>
                    <a:pt x="4" y="6"/>
                    <a:pt x="4" y="6"/>
                    <a:pt x="4" y="6"/>
                  </a:cubicBezTo>
                  <a:cubicBezTo>
                    <a:pt x="4" y="7"/>
                    <a:pt x="4" y="6"/>
                    <a:pt x="5" y="5"/>
                  </a:cubicBezTo>
                  <a:close/>
                </a:path>
              </a:pathLst>
            </a:custGeom>
            <a:solidFill>
              <a:srgbClr val="D3DBE4">
                <a:alpha val="100000"/>
              </a:srgbClr>
            </a:solidFill>
            <a:ln w="9525">
              <a:noFill/>
            </a:ln>
          </p:spPr>
          <p:txBody>
            <a:bodyPr/>
            <a:p>
              <a:endParaRPr lang="zh-CN" altLang="en-US"/>
            </a:p>
          </p:txBody>
        </p:sp>
        <p:sp>
          <p:nvSpPr>
            <p:cNvPr id="31836" name="Freeform 608"/>
            <p:cNvSpPr>
              <a:spLocks noChangeAspect="1"/>
            </p:cNvSpPr>
            <p:nvPr/>
          </p:nvSpPr>
          <p:spPr>
            <a:xfrm>
              <a:off x="2498" y="521"/>
              <a:ext cx="6" cy="402"/>
            </a:xfrm>
            <a:custGeom>
              <a:avLst/>
              <a:gdLst>
                <a:gd name="txL" fmla="*/ 0 w 6"/>
                <a:gd name="txT" fmla="*/ 0 h 402"/>
                <a:gd name="txR" fmla="*/ 6 w 6"/>
                <a:gd name="txB" fmla="*/ 402 h 402"/>
              </a:gdLst>
              <a:ahLst/>
              <a:cxnLst>
                <a:cxn ang="0">
                  <a:pos x="0" y="0"/>
                </a:cxn>
                <a:cxn ang="0">
                  <a:pos x="0" y="402"/>
                </a:cxn>
                <a:cxn ang="0">
                  <a:pos x="6" y="402"/>
                </a:cxn>
                <a:cxn ang="0">
                  <a:pos x="6" y="0"/>
                </a:cxn>
                <a:cxn ang="0">
                  <a:pos x="0" y="0"/>
                </a:cxn>
                <a:cxn ang="0">
                  <a:pos x="0" y="0"/>
                </a:cxn>
              </a:cxnLst>
              <a:rect l="txL" t="txT" r="txR" b="txB"/>
              <a:pathLst>
                <a:path w="6" h="402">
                  <a:moveTo>
                    <a:pt x="0" y="0"/>
                  </a:moveTo>
                  <a:lnTo>
                    <a:pt x="0" y="402"/>
                  </a:lnTo>
                  <a:lnTo>
                    <a:pt x="6" y="402"/>
                  </a:lnTo>
                  <a:lnTo>
                    <a:pt x="6" y="0"/>
                  </a:lnTo>
                  <a:lnTo>
                    <a:pt x="0" y="0"/>
                  </a:lnTo>
                  <a:close/>
                </a:path>
              </a:pathLst>
            </a:custGeom>
            <a:solidFill>
              <a:srgbClr val="8D98A2">
                <a:alpha val="100000"/>
              </a:srgbClr>
            </a:solidFill>
            <a:ln w="9525">
              <a:noFill/>
            </a:ln>
          </p:spPr>
          <p:txBody>
            <a:bodyPr/>
            <a:p>
              <a:endParaRPr lang="zh-CN" altLang="en-US"/>
            </a:p>
          </p:txBody>
        </p:sp>
        <p:sp>
          <p:nvSpPr>
            <p:cNvPr id="31837" name="Freeform 609"/>
            <p:cNvSpPr>
              <a:spLocks noChangeAspect="1"/>
            </p:cNvSpPr>
            <p:nvPr/>
          </p:nvSpPr>
          <p:spPr>
            <a:xfrm>
              <a:off x="2504" y="523"/>
              <a:ext cx="2" cy="402"/>
            </a:xfrm>
            <a:custGeom>
              <a:avLst/>
              <a:gdLst>
                <a:gd name="txL" fmla="*/ 0 w 2"/>
                <a:gd name="txT" fmla="*/ 0 h 402"/>
                <a:gd name="txR" fmla="*/ 2 w 2"/>
                <a:gd name="txB" fmla="*/ 402 h 402"/>
              </a:gdLst>
              <a:ahLst/>
              <a:cxnLst>
                <a:cxn ang="0">
                  <a:pos x="0" y="0"/>
                </a:cxn>
                <a:cxn ang="0">
                  <a:pos x="0" y="400"/>
                </a:cxn>
                <a:cxn ang="0">
                  <a:pos x="2" y="402"/>
                </a:cxn>
                <a:cxn ang="0">
                  <a:pos x="2" y="0"/>
                </a:cxn>
                <a:cxn ang="0">
                  <a:pos x="0" y="0"/>
                </a:cxn>
                <a:cxn ang="0">
                  <a:pos x="0" y="0"/>
                </a:cxn>
              </a:cxnLst>
              <a:rect l="txL" t="txT" r="txR" b="txB"/>
              <a:pathLst>
                <a:path w="2" h="402">
                  <a:moveTo>
                    <a:pt x="0" y="0"/>
                  </a:moveTo>
                  <a:lnTo>
                    <a:pt x="0" y="400"/>
                  </a:lnTo>
                  <a:lnTo>
                    <a:pt x="2" y="402"/>
                  </a:lnTo>
                  <a:lnTo>
                    <a:pt x="2" y="0"/>
                  </a:lnTo>
                  <a:lnTo>
                    <a:pt x="0" y="0"/>
                  </a:lnTo>
                  <a:close/>
                </a:path>
              </a:pathLst>
            </a:custGeom>
            <a:solidFill>
              <a:srgbClr val="C8CDD1">
                <a:alpha val="100000"/>
              </a:srgbClr>
            </a:solidFill>
            <a:ln w="9525">
              <a:noFill/>
            </a:ln>
          </p:spPr>
          <p:txBody>
            <a:bodyPr/>
            <a:p>
              <a:endParaRPr lang="zh-CN" altLang="en-US"/>
            </a:p>
          </p:txBody>
        </p:sp>
        <p:sp>
          <p:nvSpPr>
            <p:cNvPr id="31838" name="Freeform 610"/>
            <p:cNvSpPr>
              <a:spLocks noChangeAspect="1"/>
            </p:cNvSpPr>
            <p:nvPr/>
          </p:nvSpPr>
          <p:spPr>
            <a:xfrm>
              <a:off x="2302" y="485"/>
              <a:ext cx="218" cy="50"/>
            </a:xfrm>
            <a:custGeom>
              <a:avLst/>
              <a:gdLst>
                <a:gd name="txL" fmla="*/ 0 w 218"/>
                <a:gd name="txT" fmla="*/ 0 h 50"/>
                <a:gd name="txR" fmla="*/ 218 w 218"/>
                <a:gd name="txB" fmla="*/ 50 h 50"/>
              </a:gdLst>
              <a:ahLst/>
              <a:cxnLst>
                <a:cxn ang="0">
                  <a:pos x="0" y="0"/>
                </a:cxn>
                <a:cxn ang="0">
                  <a:pos x="0" y="6"/>
                </a:cxn>
                <a:cxn ang="0">
                  <a:pos x="218" y="50"/>
                </a:cxn>
                <a:cxn ang="0">
                  <a:pos x="218" y="46"/>
                </a:cxn>
                <a:cxn ang="0">
                  <a:pos x="2" y="0"/>
                </a:cxn>
                <a:cxn ang="0">
                  <a:pos x="0" y="0"/>
                </a:cxn>
                <a:cxn ang="0">
                  <a:pos x="0" y="0"/>
                </a:cxn>
              </a:cxnLst>
              <a:rect l="txL" t="txT" r="txR" b="txB"/>
              <a:pathLst>
                <a:path w="218" h="50">
                  <a:moveTo>
                    <a:pt x="0" y="0"/>
                  </a:moveTo>
                  <a:lnTo>
                    <a:pt x="0" y="6"/>
                  </a:lnTo>
                  <a:lnTo>
                    <a:pt x="218" y="50"/>
                  </a:lnTo>
                  <a:lnTo>
                    <a:pt x="218" y="46"/>
                  </a:lnTo>
                  <a:lnTo>
                    <a:pt x="2" y="0"/>
                  </a:lnTo>
                  <a:lnTo>
                    <a:pt x="0" y="0"/>
                  </a:lnTo>
                  <a:close/>
                </a:path>
              </a:pathLst>
            </a:custGeom>
            <a:solidFill>
              <a:srgbClr val="FFFFFF">
                <a:alpha val="100000"/>
              </a:srgbClr>
            </a:solidFill>
            <a:ln w="9525">
              <a:noFill/>
            </a:ln>
          </p:spPr>
          <p:txBody>
            <a:bodyPr/>
            <a:p>
              <a:endParaRPr lang="zh-CN" altLang="en-US"/>
            </a:p>
          </p:txBody>
        </p:sp>
        <p:sp>
          <p:nvSpPr>
            <p:cNvPr id="31839" name="Freeform 611"/>
            <p:cNvSpPr>
              <a:spLocks noChangeAspect="1"/>
            </p:cNvSpPr>
            <p:nvPr/>
          </p:nvSpPr>
          <p:spPr>
            <a:xfrm>
              <a:off x="2498" y="521"/>
              <a:ext cx="6" cy="402"/>
            </a:xfrm>
            <a:custGeom>
              <a:avLst/>
              <a:gdLst>
                <a:gd name="txL" fmla="*/ 0 w 6"/>
                <a:gd name="txT" fmla="*/ 0 h 402"/>
                <a:gd name="txR" fmla="*/ 6 w 6"/>
                <a:gd name="txB" fmla="*/ 402 h 402"/>
              </a:gdLst>
              <a:ahLst/>
              <a:cxnLst>
                <a:cxn ang="0">
                  <a:pos x="0" y="0"/>
                </a:cxn>
                <a:cxn ang="0">
                  <a:pos x="0" y="402"/>
                </a:cxn>
                <a:cxn ang="0">
                  <a:pos x="6" y="402"/>
                </a:cxn>
                <a:cxn ang="0">
                  <a:pos x="6" y="0"/>
                </a:cxn>
                <a:cxn ang="0">
                  <a:pos x="0" y="0"/>
                </a:cxn>
                <a:cxn ang="0">
                  <a:pos x="0" y="0"/>
                </a:cxn>
              </a:cxnLst>
              <a:rect l="txL" t="txT" r="txR" b="txB"/>
              <a:pathLst>
                <a:path w="6" h="402">
                  <a:moveTo>
                    <a:pt x="0" y="0"/>
                  </a:moveTo>
                  <a:lnTo>
                    <a:pt x="0" y="402"/>
                  </a:lnTo>
                  <a:lnTo>
                    <a:pt x="6" y="402"/>
                  </a:lnTo>
                  <a:lnTo>
                    <a:pt x="6" y="0"/>
                  </a:lnTo>
                  <a:lnTo>
                    <a:pt x="0" y="0"/>
                  </a:lnTo>
                  <a:close/>
                </a:path>
              </a:pathLst>
            </a:custGeom>
            <a:solidFill>
              <a:srgbClr val="8BA6BD">
                <a:alpha val="100000"/>
              </a:srgbClr>
            </a:solidFill>
            <a:ln w="9525">
              <a:noFill/>
            </a:ln>
          </p:spPr>
          <p:txBody>
            <a:bodyPr/>
            <a:p>
              <a:endParaRPr lang="zh-CN" altLang="en-US"/>
            </a:p>
          </p:txBody>
        </p:sp>
        <p:sp>
          <p:nvSpPr>
            <p:cNvPr id="31840" name="Freeform 612"/>
            <p:cNvSpPr>
              <a:spLocks noChangeAspect="1"/>
            </p:cNvSpPr>
            <p:nvPr/>
          </p:nvSpPr>
          <p:spPr>
            <a:xfrm>
              <a:off x="2504" y="523"/>
              <a:ext cx="2" cy="402"/>
            </a:xfrm>
            <a:custGeom>
              <a:avLst/>
              <a:gdLst>
                <a:gd name="txL" fmla="*/ 0 w 2"/>
                <a:gd name="txT" fmla="*/ 0 h 402"/>
                <a:gd name="txR" fmla="*/ 2 w 2"/>
                <a:gd name="txB" fmla="*/ 402 h 402"/>
              </a:gdLst>
              <a:ahLst/>
              <a:cxnLst>
                <a:cxn ang="0">
                  <a:pos x="0" y="0"/>
                </a:cxn>
                <a:cxn ang="0">
                  <a:pos x="0" y="400"/>
                </a:cxn>
                <a:cxn ang="0">
                  <a:pos x="2" y="402"/>
                </a:cxn>
                <a:cxn ang="0">
                  <a:pos x="2" y="0"/>
                </a:cxn>
                <a:cxn ang="0">
                  <a:pos x="0" y="0"/>
                </a:cxn>
                <a:cxn ang="0">
                  <a:pos x="0" y="0"/>
                </a:cxn>
              </a:cxnLst>
              <a:rect l="txL" t="txT" r="txR" b="txB"/>
              <a:pathLst>
                <a:path w="2" h="402">
                  <a:moveTo>
                    <a:pt x="0" y="0"/>
                  </a:moveTo>
                  <a:lnTo>
                    <a:pt x="0" y="400"/>
                  </a:lnTo>
                  <a:lnTo>
                    <a:pt x="2" y="402"/>
                  </a:lnTo>
                  <a:lnTo>
                    <a:pt x="2" y="0"/>
                  </a:lnTo>
                  <a:lnTo>
                    <a:pt x="0" y="0"/>
                  </a:lnTo>
                  <a:close/>
                </a:path>
              </a:pathLst>
            </a:custGeom>
            <a:solidFill>
              <a:srgbClr val="FFFFFF">
                <a:alpha val="100000"/>
              </a:srgbClr>
            </a:solidFill>
            <a:ln w="9525">
              <a:noFill/>
            </a:ln>
          </p:spPr>
          <p:txBody>
            <a:bodyPr/>
            <a:p>
              <a:endParaRPr lang="zh-CN" altLang="en-US"/>
            </a:p>
          </p:txBody>
        </p:sp>
        <p:sp>
          <p:nvSpPr>
            <p:cNvPr id="31841" name="Freeform 613"/>
            <p:cNvSpPr>
              <a:spLocks noChangeAspect="1"/>
            </p:cNvSpPr>
            <p:nvPr/>
          </p:nvSpPr>
          <p:spPr>
            <a:xfrm>
              <a:off x="2468" y="511"/>
              <a:ext cx="4" cy="406"/>
            </a:xfrm>
            <a:custGeom>
              <a:avLst/>
              <a:gdLst>
                <a:gd name="txL" fmla="*/ 0 w 4"/>
                <a:gd name="txT" fmla="*/ 0 h 406"/>
                <a:gd name="txR" fmla="*/ 4 w 4"/>
                <a:gd name="txB" fmla="*/ 406 h 406"/>
              </a:gdLst>
              <a:ahLst/>
              <a:cxnLst>
                <a:cxn ang="0">
                  <a:pos x="0" y="0"/>
                </a:cxn>
                <a:cxn ang="0">
                  <a:pos x="0" y="402"/>
                </a:cxn>
                <a:cxn ang="0">
                  <a:pos x="4" y="406"/>
                </a:cxn>
                <a:cxn ang="0">
                  <a:pos x="4" y="4"/>
                </a:cxn>
                <a:cxn ang="0">
                  <a:pos x="0" y="4"/>
                </a:cxn>
                <a:cxn ang="0">
                  <a:pos x="0" y="0"/>
                </a:cxn>
              </a:cxnLst>
              <a:rect l="txL" t="txT" r="txR" b="txB"/>
              <a:pathLst>
                <a:path w="4" h="406">
                  <a:moveTo>
                    <a:pt x="0" y="0"/>
                  </a:moveTo>
                  <a:lnTo>
                    <a:pt x="0" y="402"/>
                  </a:lnTo>
                  <a:lnTo>
                    <a:pt x="4" y="406"/>
                  </a:lnTo>
                  <a:lnTo>
                    <a:pt x="4" y="4"/>
                  </a:lnTo>
                  <a:lnTo>
                    <a:pt x="0" y="4"/>
                  </a:lnTo>
                  <a:lnTo>
                    <a:pt x="0" y="0"/>
                  </a:lnTo>
                  <a:close/>
                </a:path>
              </a:pathLst>
            </a:custGeom>
            <a:solidFill>
              <a:srgbClr val="8BA6BD">
                <a:alpha val="100000"/>
              </a:srgbClr>
            </a:solidFill>
            <a:ln w="9525">
              <a:noFill/>
            </a:ln>
          </p:spPr>
          <p:txBody>
            <a:bodyPr/>
            <a:p>
              <a:endParaRPr lang="zh-CN" altLang="en-US"/>
            </a:p>
          </p:txBody>
        </p:sp>
        <p:sp>
          <p:nvSpPr>
            <p:cNvPr id="31842" name="Freeform 614"/>
            <p:cNvSpPr>
              <a:spLocks noChangeAspect="1"/>
            </p:cNvSpPr>
            <p:nvPr/>
          </p:nvSpPr>
          <p:spPr>
            <a:xfrm>
              <a:off x="2472" y="515"/>
              <a:ext cx="4" cy="404"/>
            </a:xfrm>
            <a:custGeom>
              <a:avLst/>
              <a:gdLst>
                <a:gd name="txL" fmla="*/ 0 w 4"/>
                <a:gd name="txT" fmla="*/ 0 h 404"/>
                <a:gd name="txR" fmla="*/ 4 w 4"/>
                <a:gd name="txB" fmla="*/ 404 h 404"/>
              </a:gdLst>
              <a:ahLst/>
              <a:cxnLst>
                <a:cxn ang="0">
                  <a:pos x="0" y="0"/>
                </a:cxn>
                <a:cxn ang="0">
                  <a:pos x="0" y="402"/>
                </a:cxn>
                <a:cxn ang="0">
                  <a:pos x="4" y="404"/>
                </a:cxn>
                <a:cxn ang="0">
                  <a:pos x="4" y="2"/>
                </a:cxn>
                <a:cxn ang="0">
                  <a:pos x="0" y="0"/>
                </a:cxn>
                <a:cxn ang="0">
                  <a:pos x="0" y="0"/>
                </a:cxn>
              </a:cxnLst>
              <a:rect l="txL" t="txT" r="txR" b="txB"/>
              <a:pathLst>
                <a:path w="4" h="404">
                  <a:moveTo>
                    <a:pt x="0" y="0"/>
                  </a:moveTo>
                  <a:lnTo>
                    <a:pt x="0" y="402"/>
                  </a:lnTo>
                  <a:lnTo>
                    <a:pt x="4" y="404"/>
                  </a:lnTo>
                  <a:lnTo>
                    <a:pt x="4" y="2"/>
                  </a:lnTo>
                  <a:lnTo>
                    <a:pt x="0" y="0"/>
                  </a:lnTo>
                  <a:close/>
                </a:path>
              </a:pathLst>
            </a:custGeom>
            <a:solidFill>
              <a:srgbClr val="FFFFFF">
                <a:alpha val="100000"/>
              </a:srgbClr>
            </a:solidFill>
            <a:ln w="9525">
              <a:noFill/>
            </a:ln>
          </p:spPr>
          <p:txBody>
            <a:bodyPr/>
            <a:p>
              <a:endParaRPr lang="zh-CN" altLang="en-US"/>
            </a:p>
          </p:txBody>
        </p:sp>
        <p:sp>
          <p:nvSpPr>
            <p:cNvPr id="31843" name="Freeform 615"/>
            <p:cNvSpPr>
              <a:spLocks noChangeAspect="1"/>
            </p:cNvSpPr>
            <p:nvPr/>
          </p:nvSpPr>
          <p:spPr>
            <a:xfrm>
              <a:off x="2438" y="507"/>
              <a:ext cx="4" cy="404"/>
            </a:xfrm>
            <a:custGeom>
              <a:avLst/>
              <a:gdLst>
                <a:gd name="txL" fmla="*/ 0 w 4"/>
                <a:gd name="txT" fmla="*/ 0 h 404"/>
                <a:gd name="txR" fmla="*/ 4 w 4"/>
                <a:gd name="txB" fmla="*/ 404 h 404"/>
              </a:gdLst>
              <a:ahLst/>
              <a:cxnLst>
                <a:cxn ang="0">
                  <a:pos x="0" y="0"/>
                </a:cxn>
                <a:cxn ang="0">
                  <a:pos x="0" y="402"/>
                </a:cxn>
                <a:cxn ang="0">
                  <a:pos x="4" y="404"/>
                </a:cxn>
                <a:cxn ang="0">
                  <a:pos x="4" y="2"/>
                </a:cxn>
                <a:cxn ang="0">
                  <a:pos x="0" y="0"/>
                </a:cxn>
                <a:cxn ang="0">
                  <a:pos x="0" y="0"/>
                </a:cxn>
              </a:cxnLst>
              <a:rect l="txL" t="txT" r="txR" b="txB"/>
              <a:pathLst>
                <a:path w="4" h="404">
                  <a:moveTo>
                    <a:pt x="0" y="0"/>
                  </a:moveTo>
                  <a:lnTo>
                    <a:pt x="0" y="402"/>
                  </a:lnTo>
                  <a:lnTo>
                    <a:pt x="4" y="404"/>
                  </a:lnTo>
                  <a:lnTo>
                    <a:pt x="4" y="2"/>
                  </a:lnTo>
                  <a:lnTo>
                    <a:pt x="0" y="0"/>
                  </a:lnTo>
                  <a:close/>
                </a:path>
              </a:pathLst>
            </a:custGeom>
            <a:solidFill>
              <a:srgbClr val="8BA6BD">
                <a:alpha val="100000"/>
              </a:srgbClr>
            </a:solidFill>
            <a:ln w="9525">
              <a:noFill/>
            </a:ln>
          </p:spPr>
          <p:txBody>
            <a:bodyPr/>
            <a:p>
              <a:endParaRPr lang="zh-CN" altLang="en-US"/>
            </a:p>
          </p:txBody>
        </p:sp>
        <p:sp>
          <p:nvSpPr>
            <p:cNvPr id="31844" name="Freeform 616"/>
            <p:cNvSpPr>
              <a:spLocks noChangeAspect="1"/>
            </p:cNvSpPr>
            <p:nvPr/>
          </p:nvSpPr>
          <p:spPr>
            <a:xfrm>
              <a:off x="2442" y="509"/>
              <a:ext cx="4" cy="402"/>
            </a:xfrm>
            <a:custGeom>
              <a:avLst/>
              <a:gdLst>
                <a:gd name="txL" fmla="*/ 0 w 4"/>
                <a:gd name="txT" fmla="*/ 0 h 402"/>
                <a:gd name="txR" fmla="*/ 4 w 4"/>
                <a:gd name="txB" fmla="*/ 402 h 402"/>
              </a:gdLst>
              <a:ahLst/>
              <a:cxnLst>
                <a:cxn ang="0">
                  <a:pos x="0" y="0"/>
                </a:cxn>
                <a:cxn ang="0">
                  <a:pos x="0" y="402"/>
                </a:cxn>
                <a:cxn ang="0">
                  <a:pos x="4" y="402"/>
                </a:cxn>
                <a:cxn ang="0">
                  <a:pos x="4" y="2"/>
                </a:cxn>
                <a:cxn ang="0">
                  <a:pos x="0" y="0"/>
                </a:cxn>
                <a:cxn ang="0">
                  <a:pos x="0" y="0"/>
                </a:cxn>
              </a:cxnLst>
              <a:rect l="txL" t="txT" r="txR" b="txB"/>
              <a:pathLst>
                <a:path w="4" h="402">
                  <a:moveTo>
                    <a:pt x="0" y="0"/>
                  </a:moveTo>
                  <a:lnTo>
                    <a:pt x="0" y="402"/>
                  </a:lnTo>
                  <a:lnTo>
                    <a:pt x="4" y="402"/>
                  </a:lnTo>
                  <a:lnTo>
                    <a:pt x="4" y="2"/>
                  </a:lnTo>
                  <a:lnTo>
                    <a:pt x="0" y="0"/>
                  </a:lnTo>
                  <a:close/>
                </a:path>
              </a:pathLst>
            </a:custGeom>
            <a:solidFill>
              <a:srgbClr val="FFFFFF">
                <a:alpha val="100000"/>
              </a:srgbClr>
            </a:solidFill>
            <a:ln w="9525">
              <a:noFill/>
            </a:ln>
          </p:spPr>
          <p:txBody>
            <a:bodyPr/>
            <a:p>
              <a:endParaRPr lang="zh-CN" altLang="en-US"/>
            </a:p>
          </p:txBody>
        </p:sp>
        <p:sp>
          <p:nvSpPr>
            <p:cNvPr id="31845" name="Freeform 617"/>
            <p:cNvSpPr>
              <a:spLocks noChangeAspect="1"/>
            </p:cNvSpPr>
            <p:nvPr/>
          </p:nvSpPr>
          <p:spPr>
            <a:xfrm>
              <a:off x="2374" y="495"/>
              <a:ext cx="6" cy="398"/>
            </a:xfrm>
            <a:custGeom>
              <a:avLst/>
              <a:gdLst>
                <a:gd name="txL" fmla="*/ 0 w 6"/>
                <a:gd name="txT" fmla="*/ 0 h 398"/>
                <a:gd name="txR" fmla="*/ 6 w 6"/>
                <a:gd name="txB" fmla="*/ 398 h 398"/>
              </a:gdLst>
              <a:ahLst/>
              <a:cxnLst>
                <a:cxn ang="0">
                  <a:pos x="0" y="0"/>
                </a:cxn>
                <a:cxn ang="0">
                  <a:pos x="2" y="398"/>
                </a:cxn>
                <a:cxn ang="0">
                  <a:pos x="6" y="398"/>
                </a:cxn>
                <a:cxn ang="0">
                  <a:pos x="6" y="0"/>
                </a:cxn>
                <a:cxn ang="0">
                  <a:pos x="0" y="0"/>
                </a:cxn>
                <a:cxn ang="0">
                  <a:pos x="0" y="0"/>
                </a:cxn>
              </a:cxnLst>
              <a:rect l="txL" t="txT" r="txR" b="txB"/>
              <a:pathLst>
                <a:path w="6" h="398">
                  <a:moveTo>
                    <a:pt x="0" y="0"/>
                  </a:moveTo>
                  <a:lnTo>
                    <a:pt x="2" y="398"/>
                  </a:lnTo>
                  <a:lnTo>
                    <a:pt x="6" y="398"/>
                  </a:lnTo>
                  <a:lnTo>
                    <a:pt x="6" y="0"/>
                  </a:lnTo>
                  <a:lnTo>
                    <a:pt x="0" y="0"/>
                  </a:lnTo>
                  <a:close/>
                </a:path>
              </a:pathLst>
            </a:custGeom>
            <a:solidFill>
              <a:srgbClr val="8BA6BD">
                <a:alpha val="100000"/>
              </a:srgbClr>
            </a:solidFill>
            <a:ln w="9525">
              <a:noFill/>
            </a:ln>
          </p:spPr>
          <p:txBody>
            <a:bodyPr/>
            <a:p>
              <a:endParaRPr lang="zh-CN" altLang="en-US"/>
            </a:p>
          </p:txBody>
        </p:sp>
        <p:sp>
          <p:nvSpPr>
            <p:cNvPr id="31846" name="Freeform 618"/>
            <p:cNvSpPr>
              <a:spLocks noChangeAspect="1"/>
            </p:cNvSpPr>
            <p:nvPr/>
          </p:nvSpPr>
          <p:spPr>
            <a:xfrm>
              <a:off x="2380" y="497"/>
              <a:ext cx="4" cy="396"/>
            </a:xfrm>
            <a:custGeom>
              <a:avLst/>
              <a:gdLst>
                <a:gd name="txL" fmla="*/ 0 w 4"/>
                <a:gd name="txT" fmla="*/ 0 h 396"/>
                <a:gd name="txR" fmla="*/ 4 w 4"/>
                <a:gd name="txB" fmla="*/ 396 h 396"/>
              </a:gdLst>
              <a:ahLst/>
              <a:cxnLst>
                <a:cxn ang="0">
                  <a:pos x="0" y="0"/>
                </a:cxn>
                <a:cxn ang="0">
                  <a:pos x="0" y="396"/>
                </a:cxn>
                <a:cxn ang="0">
                  <a:pos x="4" y="396"/>
                </a:cxn>
                <a:cxn ang="0">
                  <a:pos x="2" y="0"/>
                </a:cxn>
                <a:cxn ang="0">
                  <a:pos x="0" y="0"/>
                </a:cxn>
                <a:cxn ang="0">
                  <a:pos x="0" y="0"/>
                </a:cxn>
              </a:cxnLst>
              <a:rect l="txL" t="txT" r="txR" b="txB"/>
              <a:pathLst>
                <a:path w="4" h="396">
                  <a:moveTo>
                    <a:pt x="0" y="0"/>
                  </a:moveTo>
                  <a:lnTo>
                    <a:pt x="0" y="396"/>
                  </a:lnTo>
                  <a:lnTo>
                    <a:pt x="4" y="396"/>
                  </a:lnTo>
                  <a:lnTo>
                    <a:pt x="2" y="0"/>
                  </a:lnTo>
                  <a:lnTo>
                    <a:pt x="0" y="0"/>
                  </a:lnTo>
                  <a:close/>
                </a:path>
              </a:pathLst>
            </a:custGeom>
            <a:solidFill>
              <a:srgbClr val="FFFFFF">
                <a:alpha val="100000"/>
              </a:srgbClr>
            </a:solidFill>
            <a:ln w="9525">
              <a:noFill/>
            </a:ln>
          </p:spPr>
          <p:txBody>
            <a:bodyPr/>
            <a:p>
              <a:endParaRPr lang="zh-CN" altLang="en-US"/>
            </a:p>
          </p:txBody>
        </p:sp>
        <p:sp>
          <p:nvSpPr>
            <p:cNvPr id="31847" name="Freeform 619"/>
            <p:cNvSpPr>
              <a:spLocks noChangeAspect="1"/>
            </p:cNvSpPr>
            <p:nvPr/>
          </p:nvSpPr>
          <p:spPr>
            <a:xfrm>
              <a:off x="2344" y="489"/>
              <a:ext cx="6" cy="396"/>
            </a:xfrm>
            <a:custGeom>
              <a:avLst/>
              <a:gdLst>
                <a:gd name="txL" fmla="*/ 0 w 6"/>
                <a:gd name="txT" fmla="*/ 0 h 396"/>
                <a:gd name="txR" fmla="*/ 6 w 6"/>
                <a:gd name="txB" fmla="*/ 396 h 396"/>
              </a:gdLst>
              <a:ahLst/>
              <a:cxnLst>
                <a:cxn ang="0">
                  <a:pos x="0" y="0"/>
                </a:cxn>
                <a:cxn ang="0">
                  <a:pos x="2" y="394"/>
                </a:cxn>
                <a:cxn ang="0">
                  <a:pos x="6" y="396"/>
                </a:cxn>
                <a:cxn ang="0">
                  <a:pos x="6" y="0"/>
                </a:cxn>
                <a:cxn ang="0">
                  <a:pos x="0" y="0"/>
                </a:cxn>
                <a:cxn ang="0">
                  <a:pos x="0" y="0"/>
                </a:cxn>
              </a:cxnLst>
              <a:rect l="txL" t="txT" r="txR" b="txB"/>
              <a:pathLst>
                <a:path w="6" h="396">
                  <a:moveTo>
                    <a:pt x="0" y="0"/>
                  </a:moveTo>
                  <a:lnTo>
                    <a:pt x="2" y="394"/>
                  </a:lnTo>
                  <a:lnTo>
                    <a:pt x="6" y="396"/>
                  </a:lnTo>
                  <a:lnTo>
                    <a:pt x="6" y="0"/>
                  </a:lnTo>
                  <a:lnTo>
                    <a:pt x="0" y="0"/>
                  </a:lnTo>
                  <a:close/>
                </a:path>
              </a:pathLst>
            </a:custGeom>
            <a:solidFill>
              <a:srgbClr val="8BA6BD">
                <a:alpha val="100000"/>
              </a:srgbClr>
            </a:solidFill>
            <a:ln w="9525">
              <a:noFill/>
            </a:ln>
          </p:spPr>
          <p:txBody>
            <a:bodyPr/>
            <a:p>
              <a:endParaRPr lang="zh-CN" altLang="en-US"/>
            </a:p>
          </p:txBody>
        </p:sp>
        <p:sp>
          <p:nvSpPr>
            <p:cNvPr id="31848" name="Freeform 620"/>
            <p:cNvSpPr>
              <a:spLocks noChangeAspect="1"/>
            </p:cNvSpPr>
            <p:nvPr/>
          </p:nvSpPr>
          <p:spPr>
            <a:xfrm>
              <a:off x="2350" y="491"/>
              <a:ext cx="4" cy="394"/>
            </a:xfrm>
            <a:custGeom>
              <a:avLst/>
              <a:gdLst>
                <a:gd name="txL" fmla="*/ 0 w 4"/>
                <a:gd name="txT" fmla="*/ 0 h 394"/>
                <a:gd name="txR" fmla="*/ 4 w 4"/>
                <a:gd name="txB" fmla="*/ 394 h 394"/>
              </a:gdLst>
              <a:ahLst/>
              <a:cxnLst>
                <a:cxn ang="0">
                  <a:pos x="0" y="0"/>
                </a:cxn>
                <a:cxn ang="0">
                  <a:pos x="0" y="394"/>
                </a:cxn>
                <a:cxn ang="0">
                  <a:pos x="4" y="394"/>
                </a:cxn>
                <a:cxn ang="0">
                  <a:pos x="2" y="0"/>
                </a:cxn>
                <a:cxn ang="0">
                  <a:pos x="0" y="0"/>
                </a:cxn>
                <a:cxn ang="0">
                  <a:pos x="0" y="0"/>
                </a:cxn>
              </a:cxnLst>
              <a:rect l="txL" t="txT" r="txR" b="txB"/>
              <a:pathLst>
                <a:path w="4" h="394">
                  <a:moveTo>
                    <a:pt x="0" y="0"/>
                  </a:moveTo>
                  <a:lnTo>
                    <a:pt x="0" y="394"/>
                  </a:lnTo>
                  <a:lnTo>
                    <a:pt x="4" y="394"/>
                  </a:lnTo>
                  <a:lnTo>
                    <a:pt x="2" y="0"/>
                  </a:lnTo>
                  <a:lnTo>
                    <a:pt x="0" y="0"/>
                  </a:lnTo>
                  <a:close/>
                </a:path>
              </a:pathLst>
            </a:custGeom>
            <a:solidFill>
              <a:srgbClr val="FFFFFF">
                <a:alpha val="100000"/>
              </a:srgbClr>
            </a:solidFill>
            <a:ln w="9525">
              <a:noFill/>
            </a:ln>
          </p:spPr>
          <p:txBody>
            <a:bodyPr/>
            <a:p>
              <a:endParaRPr lang="zh-CN" altLang="en-US"/>
            </a:p>
          </p:txBody>
        </p:sp>
        <p:sp>
          <p:nvSpPr>
            <p:cNvPr id="31849" name="Freeform 621"/>
            <p:cNvSpPr>
              <a:spLocks noChangeAspect="1"/>
            </p:cNvSpPr>
            <p:nvPr/>
          </p:nvSpPr>
          <p:spPr>
            <a:xfrm>
              <a:off x="2314" y="483"/>
              <a:ext cx="6" cy="396"/>
            </a:xfrm>
            <a:custGeom>
              <a:avLst/>
              <a:gdLst>
                <a:gd name="txL" fmla="*/ 0 w 6"/>
                <a:gd name="txT" fmla="*/ 0 h 396"/>
                <a:gd name="txR" fmla="*/ 6 w 6"/>
                <a:gd name="txB" fmla="*/ 396 h 396"/>
              </a:gdLst>
              <a:ahLst/>
              <a:cxnLst>
                <a:cxn ang="0">
                  <a:pos x="0" y="0"/>
                </a:cxn>
                <a:cxn ang="0">
                  <a:pos x="0" y="396"/>
                </a:cxn>
                <a:cxn ang="0">
                  <a:pos x="6" y="396"/>
                </a:cxn>
                <a:cxn ang="0">
                  <a:pos x="6" y="0"/>
                </a:cxn>
                <a:cxn ang="0">
                  <a:pos x="0" y="0"/>
                </a:cxn>
                <a:cxn ang="0">
                  <a:pos x="0" y="0"/>
                </a:cxn>
              </a:cxnLst>
              <a:rect l="txL" t="txT" r="txR" b="txB"/>
              <a:pathLst>
                <a:path w="6" h="396">
                  <a:moveTo>
                    <a:pt x="0" y="0"/>
                  </a:moveTo>
                  <a:lnTo>
                    <a:pt x="0" y="396"/>
                  </a:lnTo>
                  <a:lnTo>
                    <a:pt x="6" y="396"/>
                  </a:lnTo>
                  <a:lnTo>
                    <a:pt x="6" y="0"/>
                  </a:lnTo>
                  <a:lnTo>
                    <a:pt x="0" y="0"/>
                  </a:lnTo>
                  <a:close/>
                </a:path>
              </a:pathLst>
            </a:custGeom>
            <a:solidFill>
              <a:srgbClr val="8BA6BD">
                <a:alpha val="100000"/>
              </a:srgbClr>
            </a:solidFill>
            <a:ln w="9525">
              <a:noFill/>
            </a:ln>
          </p:spPr>
          <p:txBody>
            <a:bodyPr/>
            <a:p>
              <a:endParaRPr lang="zh-CN" altLang="en-US"/>
            </a:p>
          </p:txBody>
        </p:sp>
        <p:sp>
          <p:nvSpPr>
            <p:cNvPr id="31850" name="Freeform 622"/>
            <p:cNvSpPr>
              <a:spLocks noChangeAspect="1"/>
            </p:cNvSpPr>
            <p:nvPr/>
          </p:nvSpPr>
          <p:spPr>
            <a:xfrm>
              <a:off x="2320" y="485"/>
              <a:ext cx="2" cy="396"/>
            </a:xfrm>
            <a:custGeom>
              <a:avLst/>
              <a:gdLst>
                <a:gd name="txL" fmla="*/ 0 w 2"/>
                <a:gd name="txT" fmla="*/ 0 h 396"/>
                <a:gd name="txR" fmla="*/ 2 w 2"/>
                <a:gd name="txB" fmla="*/ 396 h 396"/>
              </a:gdLst>
              <a:ahLst/>
              <a:cxnLst>
                <a:cxn ang="0">
                  <a:pos x="0" y="0"/>
                </a:cxn>
                <a:cxn ang="0">
                  <a:pos x="0" y="394"/>
                </a:cxn>
                <a:cxn ang="0">
                  <a:pos x="2" y="396"/>
                </a:cxn>
                <a:cxn ang="0">
                  <a:pos x="2" y="0"/>
                </a:cxn>
                <a:cxn ang="0">
                  <a:pos x="0" y="0"/>
                </a:cxn>
                <a:cxn ang="0">
                  <a:pos x="0" y="0"/>
                </a:cxn>
              </a:cxnLst>
              <a:rect l="txL" t="txT" r="txR" b="txB"/>
              <a:pathLst>
                <a:path w="2" h="396">
                  <a:moveTo>
                    <a:pt x="0" y="0"/>
                  </a:moveTo>
                  <a:lnTo>
                    <a:pt x="0" y="394"/>
                  </a:lnTo>
                  <a:lnTo>
                    <a:pt x="2" y="396"/>
                  </a:lnTo>
                  <a:lnTo>
                    <a:pt x="2" y="0"/>
                  </a:lnTo>
                  <a:lnTo>
                    <a:pt x="0" y="0"/>
                  </a:lnTo>
                  <a:close/>
                </a:path>
              </a:pathLst>
            </a:custGeom>
            <a:solidFill>
              <a:srgbClr val="FFFFFF">
                <a:alpha val="100000"/>
              </a:srgbClr>
            </a:solidFill>
            <a:ln w="9525">
              <a:noFill/>
            </a:ln>
          </p:spPr>
          <p:txBody>
            <a:bodyPr/>
            <a:p>
              <a:endParaRPr lang="zh-CN" altLang="en-US"/>
            </a:p>
          </p:txBody>
        </p:sp>
        <p:sp>
          <p:nvSpPr>
            <p:cNvPr id="31851" name="Freeform 623"/>
            <p:cNvSpPr>
              <a:spLocks noChangeAspect="1"/>
            </p:cNvSpPr>
            <p:nvPr/>
          </p:nvSpPr>
          <p:spPr>
            <a:xfrm>
              <a:off x="2302" y="479"/>
              <a:ext cx="218" cy="424"/>
            </a:xfrm>
            <a:custGeom>
              <a:avLst/>
              <a:gdLst>
                <a:gd name="txL" fmla="*/ 0 w 218"/>
                <a:gd name="txT" fmla="*/ 0 h 424"/>
                <a:gd name="txR" fmla="*/ 218 w 218"/>
                <a:gd name="txB" fmla="*/ 424 h 424"/>
              </a:gdLst>
              <a:ahLst/>
              <a:cxnLst>
                <a:cxn ang="0">
                  <a:pos x="218" y="42"/>
                </a:cxn>
                <a:cxn ang="0">
                  <a:pos x="0" y="0"/>
                </a:cxn>
                <a:cxn ang="0">
                  <a:pos x="0" y="10"/>
                </a:cxn>
                <a:cxn ang="0">
                  <a:pos x="92" y="26"/>
                </a:cxn>
                <a:cxn ang="0">
                  <a:pos x="92" y="418"/>
                </a:cxn>
                <a:cxn ang="0">
                  <a:pos x="124" y="424"/>
                </a:cxn>
                <a:cxn ang="0">
                  <a:pos x="124" y="32"/>
                </a:cxn>
                <a:cxn ang="0">
                  <a:pos x="218" y="52"/>
                </a:cxn>
                <a:cxn ang="0">
                  <a:pos x="218" y="42"/>
                </a:cxn>
                <a:cxn ang="0">
                  <a:pos x="218" y="42"/>
                </a:cxn>
              </a:cxnLst>
              <a:rect l="txL" t="txT" r="txR" b="txB"/>
              <a:pathLst>
                <a:path w="218" h="424">
                  <a:moveTo>
                    <a:pt x="218" y="42"/>
                  </a:moveTo>
                  <a:lnTo>
                    <a:pt x="0" y="0"/>
                  </a:lnTo>
                  <a:lnTo>
                    <a:pt x="0" y="10"/>
                  </a:lnTo>
                  <a:lnTo>
                    <a:pt x="92" y="26"/>
                  </a:lnTo>
                  <a:lnTo>
                    <a:pt x="92" y="418"/>
                  </a:lnTo>
                  <a:lnTo>
                    <a:pt x="124" y="424"/>
                  </a:lnTo>
                  <a:lnTo>
                    <a:pt x="124" y="32"/>
                  </a:lnTo>
                  <a:lnTo>
                    <a:pt x="218" y="52"/>
                  </a:lnTo>
                  <a:lnTo>
                    <a:pt x="218" y="42"/>
                  </a:lnTo>
                  <a:close/>
                </a:path>
              </a:pathLst>
            </a:custGeom>
            <a:solidFill>
              <a:srgbClr val="5D7695">
                <a:alpha val="100000"/>
              </a:srgbClr>
            </a:solidFill>
            <a:ln w="9525">
              <a:noFill/>
            </a:ln>
          </p:spPr>
          <p:txBody>
            <a:bodyPr/>
            <a:p>
              <a:endParaRPr lang="zh-CN" altLang="en-US"/>
            </a:p>
          </p:txBody>
        </p:sp>
        <p:sp>
          <p:nvSpPr>
            <p:cNvPr id="31852" name="Freeform 624"/>
            <p:cNvSpPr>
              <a:spLocks noChangeAspect="1"/>
            </p:cNvSpPr>
            <p:nvPr/>
          </p:nvSpPr>
          <p:spPr>
            <a:xfrm>
              <a:off x="2302" y="873"/>
              <a:ext cx="218" cy="62"/>
            </a:xfrm>
            <a:custGeom>
              <a:avLst/>
              <a:gdLst>
                <a:gd name="txL" fmla="*/ 0 w 218"/>
                <a:gd name="txT" fmla="*/ 0 h 62"/>
                <a:gd name="txR" fmla="*/ 218 w 218"/>
                <a:gd name="txB" fmla="*/ 62 h 62"/>
              </a:gdLst>
              <a:ahLst/>
              <a:cxnLst>
                <a:cxn ang="0">
                  <a:pos x="0" y="4"/>
                </a:cxn>
                <a:cxn ang="0">
                  <a:pos x="218" y="62"/>
                </a:cxn>
                <a:cxn ang="0">
                  <a:pos x="218" y="56"/>
                </a:cxn>
                <a:cxn ang="0">
                  <a:pos x="0" y="0"/>
                </a:cxn>
                <a:cxn ang="0">
                  <a:pos x="0" y="4"/>
                </a:cxn>
                <a:cxn ang="0">
                  <a:pos x="0" y="4"/>
                </a:cxn>
              </a:cxnLst>
              <a:rect l="txL" t="txT" r="txR" b="txB"/>
              <a:pathLst>
                <a:path w="218" h="62">
                  <a:moveTo>
                    <a:pt x="0" y="4"/>
                  </a:moveTo>
                  <a:lnTo>
                    <a:pt x="218" y="62"/>
                  </a:lnTo>
                  <a:lnTo>
                    <a:pt x="218" y="56"/>
                  </a:lnTo>
                  <a:lnTo>
                    <a:pt x="0" y="0"/>
                  </a:lnTo>
                  <a:lnTo>
                    <a:pt x="0" y="4"/>
                  </a:lnTo>
                  <a:close/>
                </a:path>
              </a:pathLst>
            </a:custGeom>
            <a:solidFill>
              <a:srgbClr val="FFFFFF">
                <a:alpha val="100000"/>
              </a:srgbClr>
            </a:solidFill>
            <a:ln w="9525">
              <a:noFill/>
            </a:ln>
          </p:spPr>
          <p:txBody>
            <a:bodyPr/>
            <a:p>
              <a:endParaRPr lang="zh-CN" altLang="en-US"/>
            </a:p>
          </p:txBody>
        </p:sp>
        <p:sp>
          <p:nvSpPr>
            <p:cNvPr id="31853" name="Freeform 625"/>
            <p:cNvSpPr>
              <a:spLocks noChangeAspect="1"/>
            </p:cNvSpPr>
            <p:nvPr/>
          </p:nvSpPr>
          <p:spPr>
            <a:xfrm>
              <a:off x="2300" y="865"/>
              <a:ext cx="220" cy="64"/>
            </a:xfrm>
            <a:custGeom>
              <a:avLst/>
              <a:gdLst>
                <a:gd name="txL" fmla="*/ 0 w 220"/>
                <a:gd name="txT" fmla="*/ 0 h 64"/>
                <a:gd name="txR" fmla="*/ 220 w 220"/>
                <a:gd name="txB" fmla="*/ 64 h 64"/>
              </a:gdLst>
              <a:ahLst/>
              <a:cxnLst>
                <a:cxn ang="0">
                  <a:pos x="0" y="8"/>
                </a:cxn>
                <a:cxn ang="0">
                  <a:pos x="220" y="64"/>
                </a:cxn>
                <a:cxn ang="0">
                  <a:pos x="220" y="56"/>
                </a:cxn>
                <a:cxn ang="0">
                  <a:pos x="0" y="0"/>
                </a:cxn>
                <a:cxn ang="0">
                  <a:pos x="0" y="8"/>
                </a:cxn>
                <a:cxn ang="0">
                  <a:pos x="0" y="8"/>
                </a:cxn>
              </a:cxnLst>
              <a:rect l="txL" t="txT" r="txR" b="txB"/>
              <a:pathLst>
                <a:path w="220" h="64">
                  <a:moveTo>
                    <a:pt x="0" y="8"/>
                  </a:moveTo>
                  <a:lnTo>
                    <a:pt x="220" y="64"/>
                  </a:lnTo>
                  <a:lnTo>
                    <a:pt x="220" y="56"/>
                  </a:lnTo>
                  <a:lnTo>
                    <a:pt x="0" y="0"/>
                  </a:lnTo>
                  <a:lnTo>
                    <a:pt x="0" y="8"/>
                  </a:lnTo>
                  <a:close/>
                </a:path>
              </a:pathLst>
            </a:custGeom>
            <a:solidFill>
              <a:srgbClr val="5D7695">
                <a:alpha val="100000"/>
              </a:srgbClr>
            </a:solidFill>
            <a:ln w="9525">
              <a:noFill/>
            </a:ln>
          </p:spPr>
          <p:txBody>
            <a:bodyPr/>
            <a:p>
              <a:endParaRPr lang="zh-CN" altLang="en-US"/>
            </a:p>
          </p:txBody>
        </p:sp>
        <p:sp>
          <p:nvSpPr>
            <p:cNvPr id="31854" name="Freeform 626"/>
            <p:cNvSpPr>
              <a:spLocks noChangeAspect="1"/>
            </p:cNvSpPr>
            <p:nvPr/>
          </p:nvSpPr>
          <p:spPr>
            <a:xfrm>
              <a:off x="2396" y="683"/>
              <a:ext cx="38" cy="34"/>
            </a:xfrm>
            <a:custGeom>
              <a:avLst/>
              <a:gdLst>
                <a:gd name="txL" fmla="*/ 0 w 19"/>
                <a:gd name="txT" fmla="*/ 0 h 17"/>
                <a:gd name="txR" fmla="*/ 19 w 19"/>
                <a:gd name="txB" fmla="*/ 17 h 17"/>
              </a:gdLst>
              <a:ahLst/>
              <a:cxnLst>
                <a:cxn ang="0">
                  <a:pos x="8192" y="17408"/>
                </a:cxn>
                <a:cxn ang="0">
                  <a:pos x="8192" y="1024"/>
                </a:cxn>
                <a:cxn ang="0">
                  <a:pos x="0" y="7168"/>
                </a:cxn>
                <a:cxn ang="0">
                  <a:pos x="8192" y="17408"/>
                </a:cxn>
              </a:cxnLst>
              <a:rect l="txL" t="txT" r="txR" b="txB"/>
              <a:pathLst>
                <a:path w="19" h="17">
                  <a:moveTo>
                    <a:pt x="8" y="17"/>
                  </a:moveTo>
                  <a:cubicBezTo>
                    <a:pt x="19" y="17"/>
                    <a:pt x="17" y="3"/>
                    <a:pt x="8" y="1"/>
                  </a:cubicBezTo>
                  <a:cubicBezTo>
                    <a:pt x="3" y="0"/>
                    <a:pt x="0" y="3"/>
                    <a:pt x="0" y="7"/>
                  </a:cubicBezTo>
                  <a:cubicBezTo>
                    <a:pt x="0" y="12"/>
                    <a:pt x="4" y="15"/>
                    <a:pt x="8" y="17"/>
                  </a:cubicBezTo>
                </a:path>
              </a:pathLst>
            </a:custGeom>
            <a:solidFill>
              <a:srgbClr val="0B3C68">
                <a:alpha val="100000"/>
              </a:srgbClr>
            </a:solidFill>
            <a:ln w="9525">
              <a:noFill/>
            </a:ln>
          </p:spPr>
          <p:txBody>
            <a:bodyPr/>
            <a:p>
              <a:endParaRPr lang="zh-CN" altLang="en-US"/>
            </a:p>
          </p:txBody>
        </p:sp>
        <p:sp>
          <p:nvSpPr>
            <p:cNvPr id="31855" name="Freeform 627"/>
            <p:cNvSpPr>
              <a:spLocks noChangeAspect="1"/>
            </p:cNvSpPr>
            <p:nvPr/>
          </p:nvSpPr>
          <p:spPr>
            <a:xfrm>
              <a:off x="2410" y="685"/>
              <a:ext cx="16" cy="30"/>
            </a:xfrm>
            <a:custGeom>
              <a:avLst/>
              <a:gdLst>
                <a:gd name="txL" fmla="*/ 0 w 16"/>
                <a:gd name="txT" fmla="*/ 0 h 30"/>
                <a:gd name="txR" fmla="*/ 16 w 16"/>
                <a:gd name="txB" fmla="*/ 30 h 30"/>
              </a:gdLst>
              <a:ahLst/>
              <a:cxnLst>
                <a:cxn ang="0">
                  <a:pos x="0" y="0"/>
                </a:cxn>
                <a:cxn ang="0">
                  <a:pos x="2" y="0"/>
                </a:cxn>
                <a:cxn ang="0">
                  <a:pos x="4" y="0"/>
                </a:cxn>
                <a:cxn ang="0">
                  <a:pos x="6" y="2"/>
                </a:cxn>
                <a:cxn ang="0">
                  <a:pos x="6" y="2"/>
                </a:cxn>
                <a:cxn ang="0">
                  <a:pos x="8" y="4"/>
                </a:cxn>
                <a:cxn ang="0">
                  <a:pos x="10" y="4"/>
                </a:cxn>
                <a:cxn ang="0">
                  <a:pos x="10" y="6"/>
                </a:cxn>
                <a:cxn ang="0">
                  <a:pos x="12" y="6"/>
                </a:cxn>
                <a:cxn ang="0">
                  <a:pos x="12" y="8"/>
                </a:cxn>
                <a:cxn ang="0">
                  <a:pos x="14" y="8"/>
                </a:cxn>
                <a:cxn ang="0">
                  <a:pos x="14" y="10"/>
                </a:cxn>
                <a:cxn ang="0">
                  <a:pos x="14" y="12"/>
                </a:cxn>
                <a:cxn ang="0">
                  <a:pos x="16" y="14"/>
                </a:cxn>
                <a:cxn ang="0">
                  <a:pos x="16" y="14"/>
                </a:cxn>
                <a:cxn ang="0">
                  <a:pos x="16" y="16"/>
                </a:cxn>
                <a:cxn ang="0">
                  <a:pos x="16" y="18"/>
                </a:cxn>
                <a:cxn ang="0">
                  <a:pos x="16" y="20"/>
                </a:cxn>
                <a:cxn ang="0">
                  <a:pos x="16" y="22"/>
                </a:cxn>
                <a:cxn ang="0">
                  <a:pos x="16" y="22"/>
                </a:cxn>
                <a:cxn ang="0">
                  <a:pos x="14" y="24"/>
                </a:cxn>
                <a:cxn ang="0">
                  <a:pos x="14" y="24"/>
                </a:cxn>
                <a:cxn ang="0">
                  <a:pos x="14" y="26"/>
                </a:cxn>
                <a:cxn ang="0">
                  <a:pos x="12" y="26"/>
                </a:cxn>
                <a:cxn ang="0">
                  <a:pos x="12" y="28"/>
                </a:cxn>
                <a:cxn ang="0">
                  <a:pos x="10" y="28"/>
                </a:cxn>
                <a:cxn ang="0">
                  <a:pos x="10" y="30"/>
                </a:cxn>
                <a:cxn ang="0">
                  <a:pos x="8" y="30"/>
                </a:cxn>
                <a:cxn ang="0">
                  <a:pos x="6" y="30"/>
                </a:cxn>
                <a:cxn ang="0">
                  <a:pos x="6" y="30"/>
                </a:cxn>
                <a:cxn ang="0">
                  <a:pos x="4" y="30"/>
                </a:cxn>
                <a:cxn ang="0">
                  <a:pos x="2" y="30"/>
                </a:cxn>
                <a:cxn ang="0">
                  <a:pos x="0" y="30"/>
                </a:cxn>
                <a:cxn ang="0">
                  <a:pos x="0" y="30"/>
                </a:cxn>
                <a:cxn ang="0">
                  <a:pos x="0" y="30"/>
                </a:cxn>
                <a:cxn ang="0">
                  <a:pos x="0" y="0"/>
                </a:cxn>
                <a:cxn ang="0">
                  <a:pos x="0" y="0"/>
                </a:cxn>
                <a:cxn ang="0">
                  <a:pos x="0" y="0"/>
                </a:cxn>
                <a:cxn ang="0">
                  <a:pos x="0" y="0"/>
                </a:cxn>
              </a:cxnLst>
              <a:rect l="txL" t="txT" r="txR" b="txB"/>
              <a:pathLst>
                <a:path w="16" h="30">
                  <a:moveTo>
                    <a:pt x="0" y="0"/>
                  </a:moveTo>
                  <a:lnTo>
                    <a:pt x="2" y="0"/>
                  </a:lnTo>
                  <a:lnTo>
                    <a:pt x="4" y="0"/>
                  </a:lnTo>
                  <a:lnTo>
                    <a:pt x="6" y="2"/>
                  </a:lnTo>
                  <a:lnTo>
                    <a:pt x="8" y="4"/>
                  </a:lnTo>
                  <a:lnTo>
                    <a:pt x="10" y="4"/>
                  </a:lnTo>
                  <a:lnTo>
                    <a:pt x="10" y="6"/>
                  </a:lnTo>
                  <a:lnTo>
                    <a:pt x="12" y="6"/>
                  </a:lnTo>
                  <a:lnTo>
                    <a:pt x="12" y="8"/>
                  </a:lnTo>
                  <a:lnTo>
                    <a:pt x="14" y="8"/>
                  </a:lnTo>
                  <a:lnTo>
                    <a:pt x="14" y="10"/>
                  </a:lnTo>
                  <a:lnTo>
                    <a:pt x="14" y="12"/>
                  </a:lnTo>
                  <a:lnTo>
                    <a:pt x="16" y="14"/>
                  </a:lnTo>
                  <a:lnTo>
                    <a:pt x="16" y="16"/>
                  </a:lnTo>
                  <a:lnTo>
                    <a:pt x="16" y="18"/>
                  </a:lnTo>
                  <a:lnTo>
                    <a:pt x="16" y="20"/>
                  </a:lnTo>
                  <a:lnTo>
                    <a:pt x="16" y="22"/>
                  </a:lnTo>
                  <a:lnTo>
                    <a:pt x="14" y="24"/>
                  </a:lnTo>
                  <a:lnTo>
                    <a:pt x="14" y="26"/>
                  </a:lnTo>
                  <a:lnTo>
                    <a:pt x="12" y="26"/>
                  </a:lnTo>
                  <a:lnTo>
                    <a:pt x="12" y="28"/>
                  </a:lnTo>
                  <a:lnTo>
                    <a:pt x="10" y="28"/>
                  </a:lnTo>
                  <a:lnTo>
                    <a:pt x="10" y="30"/>
                  </a:lnTo>
                  <a:lnTo>
                    <a:pt x="8" y="30"/>
                  </a:lnTo>
                  <a:lnTo>
                    <a:pt x="6" y="30"/>
                  </a:lnTo>
                  <a:lnTo>
                    <a:pt x="4" y="30"/>
                  </a:lnTo>
                  <a:lnTo>
                    <a:pt x="2" y="30"/>
                  </a:lnTo>
                  <a:lnTo>
                    <a:pt x="0" y="30"/>
                  </a:lnTo>
                  <a:lnTo>
                    <a:pt x="0" y="0"/>
                  </a:lnTo>
                  <a:close/>
                </a:path>
              </a:pathLst>
            </a:custGeom>
            <a:solidFill>
              <a:srgbClr val="EFF1F4">
                <a:alpha val="100000"/>
              </a:srgbClr>
            </a:solidFill>
            <a:ln w="9525">
              <a:noFill/>
            </a:ln>
          </p:spPr>
          <p:txBody>
            <a:bodyPr/>
            <a:p>
              <a:endParaRPr lang="zh-CN" altLang="en-US"/>
            </a:p>
          </p:txBody>
        </p:sp>
      </p:grpSp>
      <p:grpSp>
        <p:nvGrpSpPr>
          <p:cNvPr id="31801" name="Group 602"/>
          <p:cNvGrpSpPr>
            <a:grpSpLocks noChangeAspect="1"/>
          </p:cNvGrpSpPr>
          <p:nvPr/>
        </p:nvGrpSpPr>
        <p:grpSpPr>
          <a:xfrm>
            <a:off x="7596188" y="2465388"/>
            <a:ext cx="857250" cy="601662"/>
            <a:chOff x="2288" y="343"/>
            <a:chExt cx="342" cy="626"/>
          </a:xfrm>
        </p:grpSpPr>
        <p:sp>
          <p:nvSpPr>
            <p:cNvPr id="31806" name="Freeform 603"/>
            <p:cNvSpPr>
              <a:spLocks noChangeAspect="1"/>
            </p:cNvSpPr>
            <p:nvPr/>
          </p:nvSpPr>
          <p:spPr>
            <a:xfrm>
              <a:off x="2508" y="381"/>
              <a:ext cx="122" cy="588"/>
            </a:xfrm>
            <a:custGeom>
              <a:avLst/>
              <a:gdLst>
                <a:gd name="txL" fmla="*/ 0 w 61"/>
                <a:gd name="txT" fmla="*/ 0 h 294"/>
                <a:gd name="txR" fmla="*/ 61 w 61"/>
                <a:gd name="txB" fmla="*/ 294 h 294"/>
              </a:gdLst>
              <a:ahLst/>
              <a:cxnLst>
                <a:cxn ang="0">
                  <a:pos x="59392" y="3072"/>
                </a:cxn>
                <a:cxn ang="0">
                  <a:pos x="6144" y="31744"/>
                </a:cxn>
                <a:cxn ang="0">
                  <a:pos x="0" y="296960"/>
                </a:cxn>
                <a:cxn ang="0">
                  <a:pos x="14336" y="293888"/>
                </a:cxn>
                <a:cxn ang="0">
                  <a:pos x="58368" y="249856"/>
                </a:cxn>
                <a:cxn ang="0">
                  <a:pos x="62464" y="237568"/>
                </a:cxn>
                <a:cxn ang="0">
                  <a:pos x="62464" y="12288"/>
                </a:cxn>
                <a:cxn ang="0">
                  <a:pos x="59392" y="3072"/>
                </a:cxn>
              </a:cxnLst>
              <a:rect l="txL" t="txT" r="txR" b="txB"/>
              <a:pathLst>
                <a:path w="61" h="294">
                  <a:moveTo>
                    <a:pt x="58" y="3"/>
                  </a:moveTo>
                  <a:cubicBezTo>
                    <a:pt x="55" y="0"/>
                    <a:pt x="6" y="31"/>
                    <a:pt x="6" y="31"/>
                  </a:cubicBezTo>
                  <a:cubicBezTo>
                    <a:pt x="0" y="290"/>
                    <a:pt x="0" y="290"/>
                    <a:pt x="0" y="290"/>
                  </a:cubicBezTo>
                  <a:cubicBezTo>
                    <a:pt x="0" y="290"/>
                    <a:pt x="7" y="294"/>
                    <a:pt x="14" y="287"/>
                  </a:cubicBezTo>
                  <a:cubicBezTo>
                    <a:pt x="21" y="280"/>
                    <a:pt x="53" y="248"/>
                    <a:pt x="57" y="244"/>
                  </a:cubicBezTo>
                  <a:cubicBezTo>
                    <a:pt x="61" y="239"/>
                    <a:pt x="61" y="232"/>
                    <a:pt x="61" y="232"/>
                  </a:cubicBezTo>
                  <a:cubicBezTo>
                    <a:pt x="61" y="12"/>
                    <a:pt x="61" y="12"/>
                    <a:pt x="61" y="12"/>
                  </a:cubicBezTo>
                  <a:cubicBezTo>
                    <a:pt x="61" y="12"/>
                    <a:pt x="61" y="5"/>
                    <a:pt x="58" y="3"/>
                  </a:cubicBezTo>
                  <a:close/>
                </a:path>
              </a:pathLst>
            </a:custGeom>
            <a:solidFill>
              <a:srgbClr val="0B3C68">
                <a:alpha val="100000"/>
              </a:srgbClr>
            </a:solidFill>
            <a:ln w="9525">
              <a:noFill/>
            </a:ln>
          </p:spPr>
          <p:txBody>
            <a:bodyPr/>
            <a:p>
              <a:endParaRPr lang="zh-CN" altLang="en-US"/>
            </a:p>
          </p:txBody>
        </p:sp>
        <p:sp>
          <p:nvSpPr>
            <p:cNvPr id="31807" name="Freeform 604"/>
            <p:cNvSpPr>
              <a:spLocks noChangeAspect="1"/>
            </p:cNvSpPr>
            <p:nvPr/>
          </p:nvSpPr>
          <p:spPr>
            <a:xfrm>
              <a:off x="2290" y="343"/>
              <a:ext cx="334" cy="112"/>
            </a:xfrm>
            <a:custGeom>
              <a:avLst/>
              <a:gdLst>
                <a:gd name="txL" fmla="*/ 0 w 167"/>
                <a:gd name="txT" fmla="*/ 0 h 56"/>
                <a:gd name="txR" fmla="*/ 167 w 167"/>
                <a:gd name="txB" fmla="*/ 56 h 56"/>
              </a:gdLst>
              <a:ahLst/>
              <a:cxnLst>
                <a:cxn ang="0">
                  <a:pos x="171008" y="22528"/>
                </a:cxn>
                <a:cxn ang="0">
                  <a:pos x="120832" y="57344"/>
                </a:cxn>
                <a:cxn ang="0">
                  <a:pos x="7168" y="35840"/>
                </a:cxn>
                <a:cxn ang="0">
                  <a:pos x="1024" y="39936"/>
                </a:cxn>
                <a:cxn ang="0">
                  <a:pos x="4096" y="32768"/>
                </a:cxn>
                <a:cxn ang="0">
                  <a:pos x="48128" y="1024"/>
                </a:cxn>
                <a:cxn ang="0">
                  <a:pos x="54272" y="0"/>
                </a:cxn>
                <a:cxn ang="0">
                  <a:pos x="165888" y="19456"/>
                </a:cxn>
                <a:cxn ang="0">
                  <a:pos x="171008" y="22528"/>
                </a:cxn>
              </a:cxnLst>
              <a:rect l="txL" t="txT" r="txR" b="txB"/>
              <a:pathLst>
                <a:path w="167" h="56">
                  <a:moveTo>
                    <a:pt x="167" y="22"/>
                  </a:moveTo>
                  <a:cubicBezTo>
                    <a:pt x="118" y="56"/>
                    <a:pt x="118" y="56"/>
                    <a:pt x="118" y="56"/>
                  </a:cubicBezTo>
                  <a:cubicBezTo>
                    <a:pt x="14" y="37"/>
                    <a:pt x="16" y="36"/>
                    <a:pt x="7" y="35"/>
                  </a:cubicBezTo>
                  <a:cubicBezTo>
                    <a:pt x="3" y="34"/>
                    <a:pt x="1" y="39"/>
                    <a:pt x="1" y="39"/>
                  </a:cubicBezTo>
                  <a:cubicBezTo>
                    <a:pt x="1" y="39"/>
                    <a:pt x="0" y="34"/>
                    <a:pt x="4" y="32"/>
                  </a:cubicBezTo>
                  <a:cubicBezTo>
                    <a:pt x="7" y="29"/>
                    <a:pt x="42" y="5"/>
                    <a:pt x="47" y="1"/>
                  </a:cubicBezTo>
                  <a:cubicBezTo>
                    <a:pt x="49" y="0"/>
                    <a:pt x="53" y="0"/>
                    <a:pt x="53" y="0"/>
                  </a:cubicBezTo>
                  <a:cubicBezTo>
                    <a:pt x="53" y="0"/>
                    <a:pt x="160" y="19"/>
                    <a:pt x="162" y="19"/>
                  </a:cubicBezTo>
                  <a:cubicBezTo>
                    <a:pt x="166" y="20"/>
                    <a:pt x="167" y="22"/>
                    <a:pt x="167" y="22"/>
                  </a:cubicBezTo>
                  <a:close/>
                </a:path>
              </a:pathLst>
            </a:custGeom>
            <a:solidFill>
              <a:srgbClr val="456488">
                <a:alpha val="100000"/>
              </a:srgbClr>
            </a:solidFill>
            <a:ln w="9525">
              <a:noFill/>
            </a:ln>
          </p:spPr>
          <p:txBody>
            <a:bodyPr/>
            <a:p>
              <a:endParaRPr lang="zh-CN" altLang="en-US"/>
            </a:p>
          </p:txBody>
        </p:sp>
        <p:sp>
          <p:nvSpPr>
            <p:cNvPr id="31808" name="Freeform 605"/>
            <p:cNvSpPr>
              <a:spLocks noChangeAspect="1"/>
            </p:cNvSpPr>
            <p:nvPr/>
          </p:nvSpPr>
          <p:spPr>
            <a:xfrm>
              <a:off x="2514" y="385"/>
              <a:ext cx="114" cy="82"/>
            </a:xfrm>
            <a:custGeom>
              <a:avLst/>
              <a:gdLst>
                <a:gd name="txL" fmla="*/ 0 w 57"/>
                <a:gd name="txT" fmla="*/ 0 h 41"/>
                <a:gd name="txR" fmla="*/ 57 w 57"/>
                <a:gd name="txB" fmla="*/ 41 h 41"/>
              </a:gdLst>
              <a:ahLst/>
              <a:cxnLst>
                <a:cxn ang="0">
                  <a:pos x="58368" y="5120"/>
                </a:cxn>
                <a:cxn ang="0">
                  <a:pos x="55296" y="0"/>
                </a:cxn>
                <a:cxn ang="0">
                  <a:pos x="0" y="32768"/>
                </a:cxn>
                <a:cxn ang="0">
                  <a:pos x="8192" y="41984"/>
                </a:cxn>
              </a:cxnLst>
              <a:rect l="txL" t="txT" r="txR" b="txB"/>
              <a:pathLst>
                <a:path w="57" h="41">
                  <a:moveTo>
                    <a:pt x="57" y="5"/>
                  </a:moveTo>
                  <a:cubicBezTo>
                    <a:pt x="57" y="4"/>
                    <a:pt x="57" y="2"/>
                    <a:pt x="54" y="0"/>
                  </a:cubicBezTo>
                  <a:cubicBezTo>
                    <a:pt x="50" y="0"/>
                    <a:pt x="0" y="32"/>
                    <a:pt x="0" y="32"/>
                  </a:cubicBezTo>
                  <a:cubicBezTo>
                    <a:pt x="8" y="41"/>
                    <a:pt x="8" y="41"/>
                    <a:pt x="8" y="41"/>
                  </a:cubicBezTo>
                </a:path>
              </a:pathLst>
            </a:custGeom>
            <a:solidFill>
              <a:srgbClr val="5D7695">
                <a:alpha val="100000"/>
              </a:srgbClr>
            </a:solidFill>
            <a:ln w="9525">
              <a:noFill/>
            </a:ln>
          </p:spPr>
          <p:txBody>
            <a:bodyPr/>
            <a:p>
              <a:endParaRPr lang="zh-CN" altLang="en-US"/>
            </a:p>
          </p:txBody>
        </p:sp>
        <p:sp>
          <p:nvSpPr>
            <p:cNvPr id="31809" name="Freeform 606"/>
            <p:cNvSpPr>
              <a:spLocks noChangeAspect="1"/>
            </p:cNvSpPr>
            <p:nvPr/>
          </p:nvSpPr>
          <p:spPr>
            <a:xfrm>
              <a:off x="2292" y="411"/>
              <a:ext cx="238" cy="556"/>
            </a:xfrm>
            <a:custGeom>
              <a:avLst/>
              <a:gdLst>
                <a:gd name="txL" fmla="*/ 0 w 119"/>
                <a:gd name="txT" fmla="*/ 0 h 278"/>
                <a:gd name="txR" fmla="*/ 119 w 119"/>
                <a:gd name="txB" fmla="*/ 278 h 278"/>
              </a:gdLst>
              <a:ahLst/>
              <a:cxnLst>
                <a:cxn ang="0">
                  <a:pos x="117760" y="20480"/>
                </a:cxn>
                <a:cxn ang="0">
                  <a:pos x="6144" y="1024"/>
                </a:cxn>
                <a:cxn ang="0">
                  <a:pos x="0" y="4096"/>
                </a:cxn>
                <a:cxn ang="0">
                  <a:pos x="0" y="241664"/>
                </a:cxn>
                <a:cxn ang="0">
                  <a:pos x="6144" y="253952"/>
                </a:cxn>
                <a:cxn ang="0">
                  <a:pos x="111616" y="282624"/>
                </a:cxn>
                <a:cxn ang="0">
                  <a:pos x="121856" y="275456"/>
                </a:cxn>
                <a:cxn ang="0">
                  <a:pos x="121856" y="26624"/>
                </a:cxn>
                <a:cxn ang="0">
                  <a:pos x="117760" y="20480"/>
                </a:cxn>
              </a:cxnLst>
              <a:rect l="txL" t="txT" r="txR" b="txB"/>
              <a:pathLst>
                <a:path w="119" h="278">
                  <a:moveTo>
                    <a:pt x="115" y="20"/>
                  </a:moveTo>
                  <a:cubicBezTo>
                    <a:pt x="15" y="2"/>
                    <a:pt x="15" y="2"/>
                    <a:pt x="6" y="1"/>
                  </a:cubicBezTo>
                  <a:cubicBezTo>
                    <a:pt x="0" y="0"/>
                    <a:pt x="0" y="4"/>
                    <a:pt x="0" y="4"/>
                  </a:cubicBezTo>
                  <a:cubicBezTo>
                    <a:pt x="0" y="4"/>
                    <a:pt x="0" y="226"/>
                    <a:pt x="0" y="236"/>
                  </a:cubicBezTo>
                  <a:cubicBezTo>
                    <a:pt x="0" y="247"/>
                    <a:pt x="2" y="247"/>
                    <a:pt x="6" y="248"/>
                  </a:cubicBezTo>
                  <a:cubicBezTo>
                    <a:pt x="9" y="249"/>
                    <a:pt x="83" y="269"/>
                    <a:pt x="109" y="276"/>
                  </a:cubicBezTo>
                  <a:cubicBezTo>
                    <a:pt x="117" y="278"/>
                    <a:pt x="119" y="269"/>
                    <a:pt x="119" y="269"/>
                  </a:cubicBezTo>
                  <a:cubicBezTo>
                    <a:pt x="119" y="269"/>
                    <a:pt x="119" y="32"/>
                    <a:pt x="119" y="26"/>
                  </a:cubicBezTo>
                  <a:cubicBezTo>
                    <a:pt x="119" y="22"/>
                    <a:pt x="116" y="20"/>
                    <a:pt x="115" y="20"/>
                  </a:cubicBezTo>
                  <a:close/>
                </a:path>
              </a:pathLst>
            </a:custGeom>
            <a:solidFill>
              <a:srgbClr val="D3DBE4">
                <a:alpha val="100000"/>
              </a:srgbClr>
            </a:solidFill>
            <a:ln w="9525">
              <a:noFill/>
            </a:ln>
          </p:spPr>
          <p:txBody>
            <a:bodyPr/>
            <a:p>
              <a:endParaRPr lang="zh-CN" altLang="en-US"/>
            </a:p>
          </p:txBody>
        </p:sp>
        <p:sp>
          <p:nvSpPr>
            <p:cNvPr id="31810" name="Freeform 607"/>
            <p:cNvSpPr>
              <a:spLocks noChangeAspect="1" noEditPoints="1"/>
            </p:cNvSpPr>
            <p:nvPr/>
          </p:nvSpPr>
          <p:spPr>
            <a:xfrm>
              <a:off x="2288" y="407"/>
              <a:ext cx="246" cy="562"/>
            </a:xfrm>
            <a:custGeom>
              <a:avLst/>
              <a:gdLst>
                <a:gd name="txL" fmla="*/ 0 w 123"/>
                <a:gd name="txT" fmla="*/ 0 h 281"/>
                <a:gd name="txR" fmla="*/ 123 w 123"/>
                <a:gd name="txB" fmla="*/ 281 h 281"/>
              </a:gdLst>
              <a:ahLst/>
              <a:cxnLst>
                <a:cxn ang="0">
                  <a:pos x="2048" y="2048"/>
                </a:cxn>
                <a:cxn ang="0">
                  <a:pos x="0" y="6144"/>
                </a:cxn>
                <a:cxn ang="0">
                  <a:pos x="0" y="243712"/>
                </a:cxn>
                <a:cxn ang="0">
                  <a:pos x="8192" y="258048"/>
                </a:cxn>
                <a:cxn ang="0">
                  <a:pos x="113664" y="286720"/>
                </a:cxn>
                <a:cxn ang="0">
                  <a:pos x="119808" y="285696"/>
                </a:cxn>
                <a:cxn ang="0">
                  <a:pos x="125952" y="277504"/>
                </a:cxn>
                <a:cxn ang="0">
                  <a:pos x="125952" y="277504"/>
                </a:cxn>
                <a:cxn ang="0">
                  <a:pos x="125952" y="28672"/>
                </a:cxn>
                <a:cxn ang="0">
                  <a:pos x="119808" y="20480"/>
                </a:cxn>
                <a:cxn ang="0">
                  <a:pos x="119808" y="20480"/>
                </a:cxn>
                <a:cxn ang="0">
                  <a:pos x="68608" y="11264"/>
                </a:cxn>
                <a:cxn ang="0">
                  <a:pos x="9216" y="1024"/>
                </a:cxn>
                <a:cxn ang="0">
                  <a:pos x="2048" y="2048"/>
                </a:cxn>
                <a:cxn ang="0">
                  <a:pos x="5120" y="5120"/>
                </a:cxn>
                <a:cxn ang="0">
                  <a:pos x="8192" y="5120"/>
                </a:cxn>
                <a:cxn ang="0">
                  <a:pos x="68608" y="15360"/>
                </a:cxn>
                <a:cxn ang="0">
                  <a:pos x="118784" y="24576"/>
                </a:cxn>
                <a:cxn ang="0">
                  <a:pos x="121856" y="28672"/>
                </a:cxn>
                <a:cxn ang="0">
                  <a:pos x="121856" y="276480"/>
                </a:cxn>
                <a:cxn ang="0">
                  <a:pos x="117760" y="282624"/>
                </a:cxn>
                <a:cxn ang="0">
                  <a:pos x="114688" y="282624"/>
                </a:cxn>
                <a:cxn ang="0">
                  <a:pos x="9216" y="254976"/>
                </a:cxn>
                <a:cxn ang="0">
                  <a:pos x="4096" y="243712"/>
                </a:cxn>
                <a:cxn ang="0">
                  <a:pos x="4096" y="6144"/>
                </a:cxn>
                <a:cxn ang="0">
                  <a:pos x="5120" y="5120"/>
                </a:cxn>
              </a:cxnLst>
              <a:rect l="txL" t="txT" r="txR" b="txB"/>
              <a:pathLst>
                <a:path w="123" h="281">
                  <a:moveTo>
                    <a:pt x="2" y="2"/>
                  </a:moveTo>
                  <a:cubicBezTo>
                    <a:pt x="0" y="4"/>
                    <a:pt x="0" y="6"/>
                    <a:pt x="0" y="6"/>
                  </a:cubicBezTo>
                  <a:cubicBezTo>
                    <a:pt x="0" y="238"/>
                    <a:pt x="0" y="238"/>
                    <a:pt x="0" y="238"/>
                  </a:cubicBezTo>
                  <a:cubicBezTo>
                    <a:pt x="0" y="249"/>
                    <a:pt x="2" y="250"/>
                    <a:pt x="8" y="252"/>
                  </a:cubicBezTo>
                  <a:cubicBezTo>
                    <a:pt x="10" y="253"/>
                    <a:pt x="73" y="270"/>
                    <a:pt x="111" y="280"/>
                  </a:cubicBezTo>
                  <a:cubicBezTo>
                    <a:pt x="113" y="281"/>
                    <a:pt x="115" y="280"/>
                    <a:pt x="117" y="279"/>
                  </a:cubicBezTo>
                  <a:cubicBezTo>
                    <a:pt x="121" y="277"/>
                    <a:pt x="123" y="271"/>
                    <a:pt x="123" y="271"/>
                  </a:cubicBezTo>
                  <a:cubicBezTo>
                    <a:pt x="123" y="271"/>
                    <a:pt x="123" y="271"/>
                    <a:pt x="123" y="271"/>
                  </a:cubicBezTo>
                  <a:cubicBezTo>
                    <a:pt x="123" y="28"/>
                    <a:pt x="123" y="28"/>
                    <a:pt x="123" y="28"/>
                  </a:cubicBezTo>
                  <a:cubicBezTo>
                    <a:pt x="123" y="22"/>
                    <a:pt x="119" y="20"/>
                    <a:pt x="117" y="20"/>
                  </a:cubicBezTo>
                  <a:cubicBezTo>
                    <a:pt x="117" y="20"/>
                    <a:pt x="117" y="20"/>
                    <a:pt x="117" y="20"/>
                  </a:cubicBezTo>
                  <a:cubicBezTo>
                    <a:pt x="67" y="11"/>
                    <a:pt x="67" y="11"/>
                    <a:pt x="67" y="11"/>
                  </a:cubicBezTo>
                  <a:cubicBezTo>
                    <a:pt x="9" y="1"/>
                    <a:pt x="9" y="1"/>
                    <a:pt x="9" y="1"/>
                  </a:cubicBezTo>
                  <a:cubicBezTo>
                    <a:pt x="6" y="0"/>
                    <a:pt x="4" y="1"/>
                    <a:pt x="2" y="2"/>
                  </a:cubicBezTo>
                  <a:close/>
                  <a:moveTo>
                    <a:pt x="5" y="5"/>
                  </a:moveTo>
                  <a:cubicBezTo>
                    <a:pt x="6" y="4"/>
                    <a:pt x="7" y="4"/>
                    <a:pt x="8" y="5"/>
                  </a:cubicBezTo>
                  <a:cubicBezTo>
                    <a:pt x="67" y="15"/>
                    <a:pt x="67" y="15"/>
                    <a:pt x="67" y="15"/>
                  </a:cubicBezTo>
                  <a:cubicBezTo>
                    <a:pt x="116" y="24"/>
                    <a:pt x="116" y="24"/>
                    <a:pt x="116" y="24"/>
                  </a:cubicBezTo>
                  <a:cubicBezTo>
                    <a:pt x="118" y="24"/>
                    <a:pt x="119" y="26"/>
                    <a:pt x="119" y="28"/>
                  </a:cubicBezTo>
                  <a:cubicBezTo>
                    <a:pt x="119" y="270"/>
                    <a:pt x="119" y="270"/>
                    <a:pt x="119" y="270"/>
                  </a:cubicBezTo>
                  <a:cubicBezTo>
                    <a:pt x="118" y="271"/>
                    <a:pt x="117" y="274"/>
                    <a:pt x="115" y="276"/>
                  </a:cubicBezTo>
                  <a:cubicBezTo>
                    <a:pt x="114" y="276"/>
                    <a:pt x="113" y="276"/>
                    <a:pt x="112" y="276"/>
                  </a:cubicBezTo>
                  <a:cubicBezTo>
                    <a:pt x="48" y="259"/>
                    <a:pt x="11" y="249"/>
                    <a:pt x="9" y="249"/>
                  </a:cubicBezTo>
                  <a:cubicBezTo>
                    <a:pt x="5" y="247"/>
                    <a:pt x="4" y="247"/>
                    <a:pt x="4" y="238"/>
                  </a:cubicBezTo>
                  <a:cubicBezTo>
                    <a:pt x="4" y="6"/>
                    <a:pt x="4" y="6"/>
                    <a:pt x="4" y="6"/>
                  </a:cubicBezTo>
                  <a:cubicBezTo>
                    <a:pt x="4" y="7"/>
                    <a:pt x="4" y="6"/>
                    <a:pt x="5" y="5"/>
                  </a:cubicBezTo>
                  <a:close/>
                </a:path>
              </a:pathLst>
            </a:custGeom>
            <a:solidFill>
              <a:srgbClr val="D3DBE4">
                <a:alpha val="100000"/>
              </a:srgbClr>
            </a:solidFill>
            <a:ln w="9525">
              <a:noFill/>
            </a:ln>
          </p:spPr>
          <p:txBody>
            <a:bodyPr/>
            <a:p>
              <a:endParaRPr lang="zh-CN" altLang="en-US"/>
            </a:p>
          </p:txBody>
        </p:sp>
        <p:sp>
          <p:nvSpPr>
            <p:cNvPr id="31811" name="Freeform 608"/>
            <p:cNvSpPr>
              <a:spLocks noChangeAspect="1"/>
            </p:cNvSpPr>
            <p:nvPr/>
          </p:nvSpPr>
          <p:spPr>
            <a:xfrm>
              <a:off x="2498" y="521"/>
              <a:ext cx="6" cy="402"/>
            </a:xfrm>
            <a:custGeom>
              <a:avLst/>
              <a:gdLst>
                <a:gd name="txL" fmla="*/ 0 w 6"/>
                <a:gd name="txT" fmla="*/ 0 h 402"/>
                <a:gd name="txR" fmla="*/ 6 w 6"/>
                <a:gd name="txB" fmla="*/ 402 h 402"/>
              </a:gdLst>
              <a:ahLst/>
              <a:cxnLst>
                <a:cxn ang="0">
                  <a:pos x="0" y="0"/>
                </a:cxn>
                <a:cxn ang="0">
                  <a:pos x="0" y="402"/>
                </a:cxn>
                <a:cxn ang="0">
                  <a:pos x="6" y="402"/>
                </a:cxn>
                <a:cxn ang="0">
                  <a:pos x="6" y="0"/>
                </a:cxn>
                <a:cxn ang="0">
                  <a:pos x="0" y="0"/>
                </a:cxn>
                <a:cxn ang="0">
                  <a:pos x="0" y="0"/>
                </a:cxn>
              </a:cxnLst>
              <a:rect l="txL" t="txT" r="txR" b="txB"/>
              <a:pathLst>
                <a:path w="6" h="402">
                  <a:moveTo>
                    <a:pt x="0" y="0"/>
                  </a:moveTo>
                  <a:lnTo>
                    <a:pt x="0" y="402"/>
                  </a:lnTo>
                  <a:lnTo>
                    <a:pt x="6" y="402"/>
                  </a:lnTo>
                  <a:lnTo>
                    <a:pt x="6" y="0"/>
                  </a:lnTo>
                  <a:lnTo>
                    <a:pt x="0" y="0"/>
                  </a:lnTo>
                  <a:close/>
                </a:path>
              </a:pathLst>
            </a:custGeom>
            <a:solidFill>
              <a:srgbClr val="8D98A2">
                <a:alpha val="100000"/>
              </a:srgbClr>
            </a:solidFill>
            <a:ln w="9525">
              <a:noFill/>
            </a:ln>
          </p:spPr>
          <p:txBody>
            <a:bodyPr/>
            <a:p>
              <a:endParaRPr lang="zh-CN" altLang="en-US"/>
            </a:p>
          </p:txBody>
        </p:sp>
        <p:sp>
          <p:nvSpPr>
            <p:cNvPr id="31812" name="Freeform 609"/>
            <p:cNvSpPr>
              <a:spLocks noChangeAspect="1"/>
            </p:cNvSpPr>
            <p:nvPr/>
          </p:nvSpPr>
          <p:spPr>
            <a:xfrm>
              <a:off x="2504" y="523"/>
              <a:ext cx="2" cy="402"/>
            </a:xfrm>
            <a:custGeom>
              <a:avLst/>
              <a:gdLst>
                <a:gd name="txL" fmla="*/ 0 w 2"/>
                <a:gd name="txT" fmla="*/ 0 h 402"/>
                <a:gd name="txR" fmla="*/ 2 w 2"/>
                <a:gd name="txB" fmla="*/ 402 h 402"/>
              </a:gdLst>
              <a:ahLst/>
              <a:cxnLst>
                <a:cxn ang="0">
                  <a:pos x="0" y="0"/>
                </a:cxn>
                <a:cxn ang="0">
                  <a:pos x="0" y="400"/>
                </a:cxn>
                <a:cxn ang="0">
                  <a:pos x="2" y="402"/>
                </a:cxn>
                <a:cxn ang="0">
                  <a:pos x="2" y="0"/>
                </a:cxn>
                <a:cxn ang="0">
                  <a:pos x="0" y="0"/>
                </a:cxn>
                <a:cxn ang="0">
                  <a:pos x="0" y="0"/>
                </a:cxn>
              </a:cxnLst>
              <a:rect l="txL" t="txT" r="txR" b="txB"/>
              <a:pathLst>
                <a:path w="2" h="402">
                  <a:moveTo>
                    <a:pt x="0" y="0"/>
                  </a:moveTo>
                  <a:lnTo>
                    <a:pt x="0" y="400"/>
                  </a:lnTo>
                  <a:lnTo>
                    <a:pt x="2" y="402"/>
                  </a:lnTo>
                  <a:lnTo>
                    <a:pt x="2" y="0"/>
                  </a:lnTo>
                  <a:lnTo>
                    <a:pt x="0" y="0"/>
                  </a:lnTo>
                  <a:close/>
                </a:path>
              </a:pathLst>
            </a:custGeom>
            <a:solidFill>
              <a:srgbClr val="C8CDD1">
                <a:alpha val="100000"/>
              </a:srgbClr>
            </a:solidFill>
            <a:ln w="9525">
              <a:noFill/>
            </a:ln>
          </p:spPr>
          <p:txBody>
            <a:bodyPr/>
            <a:p>
              <a:endParaRPr lang="zh-CN" altLang="en-US"/>
            </a:p>
          </p:txBody>
        </p:sp>
        <p:sp>
          <p:nvSpPr>
            <p:cNvPr id="31813" name="Freeform 610"/>
            <p:cNvSpPr>
              <a:spLocks noChangeAspect="1"/>
            </p:cNvSpPr>
            <p:nvPr/>
          </p:nvSpPr>
          <p:spPr>
            <a:xfrm>
              <a:off x="2302" y="485"/>
              <a:ext cx="218" cy="50"/>
            </a:xfrm>
            <a:custGeom>
              <a:avLst/>
              <a:gdLst>
                <a:gd name="txL" fmla="*/ 0 w 218"/>
                <a:gd name="txT" fmla="*/ 0 h 50"/>
                <a:gd name="txR" fmla="*/ 218 w 218"/>
                <a:gd name="txB" fmla="*/ 50 h 50"/>
              </a:gdLst>
              <a:ahLst/>
              <a:cxnLst>
                <a:cxn ang="0">
                  <a:pos x="0" y="0"/>
                </a:cxn>
                <a:cxn ang="0">
                  <a:pos x="0" y="6"/>
                </a:cxn>
                <a:cxn ang="0">
                  <a:pos x="218" y="50"/>
                </a:cxn>
                <a:cxn ang="0">
                  <a:pos x="218" y="46"/>
                </a:cxn>
                <a:cxn ang="0">
                  <a:pos x="2" y="0"/>
                </a:cxn>
                <a:cxn ang="0">
                  <a:pos x="0" y="0"/>
                </a:cxn>
                <a:cxn ang="0">
                  <a:pos x="0" y="0"/>
                </a:cxn>
              </a:cxnLst>
              <a:rect l="txL" t="txT" r="txR" b="txB"/>
              <a:pathLst>
                <a:path w="218" h="50">
                  <a:moveTo>
                    <a:pt x="0" y="0"/>
                  </a:moveTo>
                  <a:lnTo>
                    <a:pt x="0" y="6"/>
                  </a:lnTo>
                  <a:lnTo>
                    <a:pt x="218" y="50"/>
                  </a:lnTo>
                  <a:lnTo>
                    <a:pt x="218" y="46"/>
                  </a:lnTo>
                  <a:lnTo>
                    <a:pt x="2" y="0"/>
                  </a:lnTo>
                  <a:lnTo>
                    <a:pt x="0" y="0"/>
                  </a:lnTo>
                  <a:close/>
                </a:path>
              </a:pathLst>
            </a:custGeom>
            <a:solidFill>
              <a:srgbClr val="FFFFFF">
                <a:alpha val="100000"/>
              </a:srgbClr>
            </a:solidFill>
            <a:ln w="9525">
              <a:noFill/>
            </a:ln>
          </p:spPr>
          <p:txBody>
            <a:bodyPr/>
            <a:p>
              <a:endParaRPr lang="zh-CN" altLang="en-US"/>
            </a:p>
          </p:txBody>
        </p:sp>
        <p:sp>
          <p:nvSpPr>
            <p:cNvPr id="31814" name="Freeform 611"/>
            <p:cNvSpPr>
              <a:spLocks noChangeAspect="1"/>
            </p:cNvSpPr>
            <p:nvPr/>
          </p:nvSpPr>
          <p:spPr>
            <a:xfrm>
              <a:off x="2498" y="521"/>
              <a:ext cx="6" cy="402"/>
            </a:xfrm>
            <a:custGeom>
              <a:avLst/>
              <a:gdLst>
                <a:gd name="txL" fmla="*/ 0 w 6"/>
                <a:gd name="txT" fmla="*/ 0 h 402"/>
                <a:gd name="txR" fmla="*/ 6 w 6"/>
                <a:gd name="txB" fmla="*/ 402 h 402"/>
              </a:gdLst>
              <a:ahLst/>
              <a:cxnLst>
                <a:cxn ang="0">
                  <a:pos x="0" y="0"/>
                </a:cxn>
                <a:cxn ang="0">
                  <a:pos x="0" y="402"/>
                </a:cxn>
                <a:cxn ang="0">
                  <a:pos x="6" y="402"/>
                </a:cxn>
                <a:cxn ang="0">
                  <a:pos x="6" y="0"/>
                </a:cxn>
                <a:cxn ang="0">
                  <a:pos x="0" y="0"/>
                </a:cxn>
                <a:cxn ang="0">
                  <a:pos x="0" y="0"/>
                </a:cxn>
              </a:cxnLst>
              <a:rect l="txL" t="txT" r="txR" b="txB"/>
              <a:pathLst>
                <a:path w="6" h="402">
                  <a:moveTo>
                    <a:pt x="0" y="0"/>
                  </a:moveTo>
                  <a:lnTo>
                    <a:pt x="0" y="402"/>
                  </a:lnTo>
                  <a:lnTo>
                    <a:pt x="6" y="402"/>
                  </a:lnTo>
                  <a:lnTo>
                    <a:pt x="6" y="0"/>
                  </a:lnTo>
                  <a:lnTo>
                    <a:pt x="0" y="0"/>
                  </a:lnTo>
                  <a:close/>
                </a:path>
              </a:pathLst>
            </a:custGeom>
            <a:solidFill>
              <a:srgbClr val="8BA6BD">
                <a:alpha val="100000"/>
              </a:srgbClr>
            </a:solidFill>
            <a:ln w="9525">
              <a:noFill/>
            </a:ln>
          </p:spPr>
          <p:txBody>
            <a:bodyPr/>
            <a:p>
              <a:endParaRPr lang="zh-CN" altLang="en-US"/>
            </a:p>
          </p:txBody>
        </p:sp>
        <p:sp>
          <p:nvSpPr>
            <p:cNvPr id="31815" name="Freeform 612"/>
            <p:cNvSpPr>
              <a:spLocks noChangeAspect="1"/>
            </p:cNvSpPr>
            <p:nvPr/>
          </p:nvSpPr>
          <p:spPr>
            <a:xfrm>
              <a:off x="2504" y="523"/>
              <a:ext cx="2" cy="402"/>
            </a:xfrm>
            <a:custGeom>
              <a:avLst/>
              <a:gdLst>
                <a:gd name="txL" fmla="*/ 0 w 2"/>
                <a:gd name="txT" fmla="*/ 0 h 402"/>
                <a:gd name="txR" fmla="*/ 2 w 2"/>
                <a:gd name="txB" fmla="*/ 402 h 402"/>
              </a:gdLst>
              <a:ahLst/>
              <a:cxnLst>
                <a:cxn ang="0">
                  <a:pos x="0" y="0"/>
                </a:cxn>
                <a:cxn ang="0">
                  <a:pos x="0" y="400"/>
                </a:cxn>
                <a:cxn ang="0">
                  <a:pos x="2" y="402"/>
                </a:cxn>
                <a:cxn ang="0">
                  <a:pos x="2" y="0"/>
                </a:cxn>
                <a:cxn ang="0">
                  <a:pos x="0" y="0"/>
                </a:cxn>
                <a:cxn ang="0">
                  <a:pos x="0" y="0"/>
                </a:cxn>
              </a:cxnLst>
              <a:rect l="txL" t="txT" r="txR" b="txB"/>
              <a:pathLst>
                <a:path w="2" h="402">
                  <a:moveTo>
                    <a:pt x="0" y="0"/>
                  </a:moveTo>
                  <a:lnTo>
                    <a:pt x="0" y="400"/>
                  </a:lnTo>
                  <a:lnTo>
                    <a:pt x="2" y="402"/>
                  </a:lnTo>
                  <a:lnTo>
                    <a:pt x="2" y="0"/>
                  </a:lnTo>
                  <a:lnTo>
                    <a:pt x="0" y="0"/>
                  </a:lnTo>
                  <a:close/>
                </a:path>
              </a:pathLst>
            </a:custGeom>
            <a:solidFill>
              <a:srgbClr val="FFFFFF">
                <a:alpha val="100000"/>
              </a:srgbClr>
            </a:solidFill>
            <a:ln w="9525">
              <a:noFill/>
            </a:ln>
          </p:spPr>
          <p:txBody>
            <a:bodyPr/>
            <a:p>
              <a:endParaRPr lang="zh-CN" altLang="en-US"/>
            </a:p>
          </p:txBody>
        </p:sp>
        <p:sp>
          <p:nvSpPr>
            <p:cNvPr id="31816" name="Freeform 613"/>
            <p:cNvSpPr>
              <a:spLocks noChangeAspect="1"/>
            </p:cNvSpPr>
            <p:nvPr/>
          </p:nvSpPr>
          <p:spPr>
            <a:xfrm>
              <a:off x="2468" y="511"/>
              <a:ext cx="4" cy="406"/>
            </a:xfrm>
            <a:custGeom>
              <a:avLst/>
              <a:gdLst>
                <a:gd name="txL" fmla="*/ 0 w 4"/>
                <a:gd name="txT" fmla="*/ 0 h 406"/>
                <a:gd name="txR" fmla="*/ 4 w 4"/>
                <a:gd name="txB" fmla="*/ 406 h 406"/>
              </a:gdLst>
              <a:ahLst/>
              <a:cxnLst>
                <a:cxn ang="0">
                  <a:pos x="0" y="0"/>
                </a:cxn>
                <a:cxn ang="0">
                  <a:pos x="0" y="402"/>
                </a:cxn>
                <a:cxn ang="0">
                  <a:pos x="4" y="406"/>
                </a:cxn>
                <a:cxn ang="0">
                  <a:pos x="4" y="4"/>
                </a:cxn>
                <a:cxn ang="0">
                  <a:pos x="0" y="4"/>
                </a:cxn>
                <a:cxn ang="0">
                  <a:pos x="0" y="0"/>
                </a:cxn>
              </a:cxnLst>
              <a:rect l="txL" t="txT" r="txR" b="txB"/>
              <a:pathLst>
                <a:path w="4" h="406">
                  <a:moveTo>
                    <a:pt x="0" y="0"/>
                  </a:moveTo>
                  <a:lnTo>
                    <a:pt x="0" y="402"/>
                  </a:lnTo>
                  <a:lnTo>
                    <a:pt x="4" y="406"/>
                  </a:lnTo>
                  <a:lnTo>
                    <a:pt x="4" y="4"/>
                  </a:lnTo>
                  <a:lnTo>
                    <a:pt x="0" y="4"/>
                  </a:lnTo>
                  <a:lnTo>
                    <a:pt x="0" y="0"/>
                  </a:lnTo>
                  <a:close/>
                </a:path>
              </a:pathLst>
            </a:custGeom>
            <a:solidFill>
              <a:srgbClr val="8BA6BD">
                <a:alpha val="100000"/>
              </a:srgbClr>
            </a:solidFill>
            <a:ln w="9525">
              <a:noFill/>
            </a:ln>
          </p:spPr>
          <p:txBody>
            <a:bodyPr/>
            <a:p>
              <a:endParaRPr lang="zh-CN" altLang="en-US"/>
            </a:p>
          </p:txBody>
        </p:sp>
        <p:sp>
          <p:nvSpPr>
            <p:cNvPr id="31817" name="Freeform 614"/>
            <p:cNvSpPr>
              <a:spLocks noChangeAspect="1"/>
            </p:cNvSpPr>
            <p:nvPr/>
          </p:nvSpPr>
          <p:spPr>
            <a:xfrm>
              <a:off x="2472" y="515"/>
              <a:ext cx="4" cy="404"/>
            </a:xfrm>
            <a:custGeom>
              <a:avLst/>
              <a:gdLst>
                <a:gd name="txL" fmla="*/ 0 w 4"/>
                <a:gd name="txT" fmla="*/ 0 h 404"/>
                <a:gd name="txR" fmla="*/ 4 w 4"/>
                <a:gd name="txB" fmla="*/ 404 h 404"/>
              </a:gdLst>
              <a:ahLst/>
              <a:cxnLst>
                <a:cxn ang="0">
                  <a:pos x="0" y="0"/>
                </a:cxn>
                <a:cxn ang="0">
                  <a:pos x="0" y="402"/>
                </a:cxn>
                <a:cxn ang="0">
                  <a:pos x="4" y="404"/>
                </a:cxn>
                <a:cxn ang="0">
                  <a:pos x="4" y="2"/>
                </a:cxn>
                <a:cxn ang="0">
                  <a:pos x="0" y="0"/>
                </a:cxn>
                <a:cxn ang="0">
                  <a:pos x="0" y="0"/>
                </a:cxn>
              </a:cxnLst>
              <a:rect l="txL" t="txT" r="txR" b="txB"/>
              <a:pathLst>
                <a:path w="4" h="404">
                  <a:moveTo>
                    <a:pt x="0" y="0"/>
                  </a:moveTo>
                  <a:lnTo>
                    <a:pt x="0" y="402"/>
                  </a:lnTo>
                  <a:lnTo>
                    <a:pt x="4" y="404"/>
                  </a:lnTo>
                  <a:lnTo>
                    <a:pt x="4" y="2"/>
                  </a:lnTo>
                  <a:lnTo>
                    <a:pt x="0" y="0"/>
                  </a:lnTo>
                  <a:close/>
                </a:path>
              </a:pathLst>
            </a:custGeom>
            <a:solidFill>
              <a:srgbClr val="FFFFFF">
                <a:alpha val="100000"/>
              </a:srgbClr>
            </a:solidFill>
            <a:ln w="9525">
              <a:noFill/>
            </a:ln>
          </p:spPr>
          <p:txBody>
            <a:bodyPr/>
            <a:p>
              <a:endParaRPr lang="zh-CN" altLang="en-US"/>
            </a:p>
          </p:txBody>
        </p:sp>
        <p:sp>
          <p:nvSpPr>
            <p:cNvPr id="31818" name="Freeform 615"/>
            <p:cNvSpPr>
              <a:spLocks noChangeAspect="1"/>
            </p:cNvSpPr>
            <p:nvPr/>
          </p:nvSpPr>
          <p:spPr>
            <a:xfrm>
              <a:off x="2438" y="507"/>
              <a:ext cx="4" cy="404"/>
            </a:xfrm>
            <a:custGeom>
              <a:avLst/>
              <a:gdLst>
                <a:gd name="txL" fmla="*/ 0 w 4"/>
                <a:gd name="txT" fmla="*/ 0 h 404"/>
                <a:gd name="txR" fmla="*/ 4 w 4"/>
                <a:gd name="txB" fmla="*/ 404 h 404"/>
              </a:gdLst>
              <a:ahLst/>
              <a:cxnLst>
                <a:cxn ang="0">
                  <a:pos x="0" y="0"/>
                </a:cxn>
                <a:cxn ang="0">
                  <a:pos x="0" y="402"/>
                </a:cxn>
                <a:cxn ang="0">
                  <a:pos x="4" y="404"/>
                </a:cxn>
                <a:cxn ang="0">
                  <a:pos x="4" y="2"/>
                </a:cxn>
                <a:cxn ang="0">
                  <a:pos x="0" y="0"/>
                </a:cxn>
                <a:cxn ang="0">
                  <a:pos x="0" y="0"/>
                </a:cxn>
              </a:cxnLst>
              <a:rect l="txL" t="txT" r="txR" b="txB"/>
              <a:pathLst>
                <a:path w="4" h="404">
                  <a:moveTo>
                    <a:pt x="0" y="0"/>
                  </a:moveTo>
                  <a:lnTo>
                    <a:pt x="0" y="402"/>
                  </a:lnTo>
                  <a:lnTo>
                    <a:pt x="4" y="404"/>
                  </a:lnTo>
                  <a:lnTo>
                    <a:pt x="4" y="2"/>
                  </a:lnTo>
                  <a:lnTo>
                    <a:pt x="0" y="0"/>
                  </a:lnTo>
                  <a:close/>
                </a:path>
              </a:pathLst>
            </a:custGeom>
            <a:solidFill>
              <a:srgbClr val="8BA6BD">
                <a:alpha val="100000"/>
              </a:srgbClr>
            </a:solidFill>
            <a:ln w="9525">
              <a:noFill/>
            </a:ln>
          </p:spPr>
          <p:txBody>
            <a:bodyPr/>
            <a:p>
              <a:endParaRPr lang="zh-CN" altLang="en-US"/>
            </a:p>
          </p:txBody>
        </p:sp>
        <p:sp>
          <p:nvSpPr>
            <p:cNvPr id="31819" name="Freeform 616"/>
            <p:cNvSpPr>
              <a:spLocks noChangeAspect="1"/>
            </p:cNvSpPr>
            <p:nvPr/>
          </p:nvSpPr>
          <p:spPr>
            <a:xfrm>
              <a:off x="2442" y="509"/>
              <a:ext cx="4" cy="402"/>
            </a:xfrm>
            <a:custGeom>
              <a:avLst/>
              <a:gdLst>
                <a:gd name="txL" fmla="*/ 0 w 4"/>
                <a:gd name="txT" fmla="*/ 0 h 402"/>
                <a:gd name="txR" fmla="*/ 4 w 4"/>
                <a:gd name="txB" fmla="*/ 402 h 402"/>
              </a:gdLst>
              <a:ahLst/>
              <a:cxnLst>
                <a:cxn ang="0">
                  <a:pos x="0" y="0"/>
                </a:cxn>
                <a:cxn ang="0">
                  <a:pos x="0" y="402"/>
                </a:cxn>
                <a:cxn ang="0">
                  <a:pos x="4" y="402"/>
                </a:cxn>
                <a:cxn ang="0">
                  <a:pos x="4" y="2"/>
                </a:cxn>
                <a:cxn ang="0">
                  <a:pos x="0" y="0"/>
                </a:cxn>
                <a:cxn ang="0">
                  <a:pos x="0" y="0"/>
                </a:cxn>
              </a:cxnLst>
              <a:rect l="txL" t="txT" r="txR" b="txB"/>
              <a:pathLst>
                <a:path w="4" h="402">
                  <a:moveTo>
                    <a:pt x="0" y="0"/>
                  </a:moveTo>
                  <a:lnTo>
                    <a:pt x="0" y="402"/>
                  </a:lnTo>
                  <a:lnTo>
                    <a:pt x="4" y="402"/>
                  </a:lnTo>
                  <a:lnTo>
                    <a:pt x="4" y="2"/>
                  </a:lnTo>
                  <a:lnTo>
                    <a:pt x="0" y="0"/>
                  </a:lnTo>
                  <a:close/>
                </a:path>
              </a:pathLst>
            </a:custGeom>
            <a:solidFill>
              <a:srgbClr val="FFFFFF">
                <a:alpha val="100000"/>
              </a:srgbClr>
            </a:solidFill>
            <a:ln w="9525">
              <a:noFill/>
            </a:ln>
          </p:spPr>
          <p:txBody>
            <a:bodyPr/>
            <a:p>
              <a:endParaRPr lang="zh-CN" altLang="en-US"/>
            </a:p>
          </p:txBody>
        </p:sp>
        <p:sp>
          <p:nvSpPr>
            <p:cNvPr id="31820" name="Freeform 617"/>
            <p:cNvSpPr>
              <a:spLocks noChangeAspect="1"/>
            </p:cNvSpPr>
            <p:nvPr/>
          </p:nvSpPr>
          <p:spPr>
            <a:xfrm>
              <a:off x="2374" y="495"/>
              <a:ext cx="6" cy="398"/>
            </a:xfrm>
            <a:custGeom>
              <a:avLst/>
              <a:gdLst>
                <a:gd name="txL" fmla="*/ 0 w 6"/>
                <a:gd name="txT" fmla="*/ 0 h 398"/>
                <a:gd name="txR" fmla="*/ 6 w 6"/>
                <a:gd name="txB" fmla="*/ 398 h 398"/>
              </a:gdLst>
              <a:ahLst/>
              <a:cxnLst>
                <a:cxn ang="0">
                  <a:pos x="0" y="0"/>
                </a:cxn>
                <a:cxn ang="0">
                  <a:pos x="2" y="398"/>
                </a:cxn>
                <a:cxn ang="0">
                  <a:pos x="6" y="398"/>
                </a:cxn>
                <a:cxn ang="0">
                  <a:pos x="6" y="0"/>
                </a:cxn>
                <a:cxn ang="0">
                  <a:pos x="0" y="0"/>
                </a:cxn>
                <a:cxn ang="0">
                  <a:pos x="0" y="0"/>
                </a:cxn>
              </a:cxnLst>
              <a:rect l="txL" t="txT" r="txR" b="txB"/>
              <a:pathLst>
                <a:path w="6" h="398">
                  <a:moveTo>
                    <a:pt x="0" y="0"/>
                  </a:moveTo>
                  <a:lnTo>
                    <a:pt x="2" y="398"/>
                  </a:lnTo>
                  <a:lnTo>
                    <a:pt x="6" y="398"/>
                  </a:lnTo>
                  <a:lnTo>
                    <a:pt x="6" y="0"/>
                  </a:lnTo>
                  <a:lnTo>
                    <a:pt x="0" y="0"/>
                  </a:lnTo>
                  <a:close/>
                </a:path>
              </a:pathLst>
            </a:custGeom>
            <a:solidFill>
              <a:srgbClr val="8BA6BD">
                <a:alpha val="100000"/>
              </a:srgbClr>
            </a:solidFill>
            <a:ln w="9525">
              <a:noFill/>
            </a:ln>
          </p:spPr>
          <p:txBody>
            <a:bodyPr/>
            <a:p>
              <a:endParaRPr lang="zh-CN" altLang="en-US"/>
            </a:p>
          </p:txBody>
        </p:sp>
        <p:sp>
          <p:nvSpPr>
            <p:cNvPr id="31821" name="Freeform 618"/>
            <p:cNvSpPr>
              <a:spLocks noChangeAspect="1"/>
            </p:cNvSpPr>
            <p:nvPr/>
          </p:nvSpPr>
          <p:spPr>
            <a:xfrm>
              <a:off x="2380" y="497"/>
              <a:ext cx="4" cy="396"/>
            </a:xfrm>
            <a:custGeom>
              <a:avLst/>
              <a:gdLst>
                <a:gd name="txL" fmla="*/ 0 w 4"/>
                <a:gd name="txT" fmla="*/ 0 h 396"/>
                <a:gd name="txR" fmla="*/ 4 w 4"/>
                <a:gd name="txB" fmla="*/ 396 h 396"/>
              </a:gdLst>
              <a:ahLst/>
              <a:cxnLst>
                <a:cxn ang="0">
                  <a:pos x="0" y="0"/>
                </a:cxn>
                <a:cxn ang="0">
                  <a:pos x="0" y="396"/>
                </a:cxn>
                <a:cxn ang="0">
                  <a:pos x="4" y="396"/>
                </a:cxn>
                <a:cxn ang="0">
                  <a:pos x="2" y="0"/>
                </a:cxn>
                <a:cxn ang="0">
                  <a:pos x="0" y="0"/>
                </a:cxn>
                <a:cxn ang="0">
                  <a:pos x="0" y="0"/>
                </a:cxn>
              </a:cxnLst>
              <a:rect l="txL" t="txT" r="txR" b="txB"/>
              <a:pathLst>
                <a:path w="4" h="396">
                  <a:moveTo>
                    <a:pt x="0" y="0"/>
                  </a:moveTo>
                  <a:lnTo>
                    <a:pt x="0" y="396"/>
                  </a:lnTo>
                  <a:lnTo>
                    <a:pt x="4" y="396"/>
                  </a:lnTo>
                  <a:lnTo>
                    <a:pt x="2" y="0"/>
                  </a:lnTo>
                  <a:lnTo>
                    <a:pt x="0" y="0"/>
                  </a:lnTo>
                  <a:close/>
                </a:path>
              </a:pathLst>
            </a:custGeom>
            <a:solidFill>
              <a:srgbClr val="FFFFFF">
                <a:alpha val="100000"/>
              </a:srgbClr>
            </a:solidFill>
            <a:ln w="9525">
              <a:noFill/>
            </a:ln>
          </p:spPr>
          <p:txBody>
            <a:bodyPr/>
            <a:p>
              <a:endParaRPr lang="zh-CN" altLang="en-US"/>
            </a:p>
          </p:txBody>
        </p:sp>
        <p:sp>
          <p:nvSpPr>
            <p:cNvPr id="31822" name="Freeform 619"/>
            <p:cNvSpPr>
              <a:spLocks noChangeAspect="1"/>
            </p:cNvSpPr>
            <p:nvPr/>
          </p:nvSpPr>
          <p:spPr>
            <a:xfrm>
              <a:off x="2344" y="489"/>
              <a:ext cx="6" cy="396"/>
            </a:xfrm>
            <a:custGeom>
              <a:avLst/>
              <a:gdLst>
                <a:gd name="txL" fmla="*/ 0 w 6"/>
                <a:gd name="txT" fmla="*/ 0 h 396"/>
                <a:gd name="txR" fmla="*/ 6 w 6"/>
                <a:gd name="txB" fmla="*/ 396 h 396"/>
              </a:gdLst>
              <a:ahLst/>
              <a:cxnLst>
                <a:cxn ang="0">
                  <a:pos x="0" y="0"/>
                </a:cxn>
                <a:cxn ang="0">
                  <a:pos x="2" y="394"/>
                </a:cxn>
                <a:cxn ang="0">
                  <a:pos x="6" y="396"/>
                </a:cxn>
                <a:cxn ang="0">
                  <a:pos x="6" y="0"/>
                </a:cxn>
                <a:cxn ang="0">
                  <a:pos x="0" y="0"/>
                </a:cxn>
                <a:cxn ang="0">
                  <a:pos x="0" y="0"/>
                </a:cxn>
              </a:cxnLst>
              <a:rect l="txL" t="txT" r="txR" b="txB"/>
              <a:pathLst>
                <a:path w="6" h="396">
                  <a:moveTo>
                    <a:pt x="0" y="0"/>
                  </a:moveTo>
                  <a:lnTo>
                    <a:pt x="2" y="394"/>
                  </a:lnTo>
                  <a:lnTo>
                    <a:pt x="6" y="396"/>
                  </a:lnTo>
                  <a:lnTo>
                    <a:pt x="6" y="0"/>
                  </a:lnTo>
                  <a:lnTo>
                    <a:pt x="0" y="0"/>
                  </a:lnTo>
                  <a:close/>
                </a:path>
              </a:pathLst>
            </a:custGeom>
            <a:solidFill>
              <a:srgbClr val="8BA6BD">
                <a:alpha val="100000"/>
              </a:srgbClr>
            </a:solidFill>
            <a:ln w="9525">
              <a:noFill/>
            </a:ln>
          </p:spPr>
          <p:txBody>
            <a:bodyPr/>
            <a:p>
              <a:endParaRPr lang="zh-CN" altLang="en-US"/>
            </a:p>
          </p:txBody>
        </p:sp>
        <p:sp>
          <p:nvSpPr>
            <p:cNvPr id="31823" name="Freeform 620"/>
            <p:cNvSpPr>
              <a:spLocks noChangeAspect="1"/>
            </p:cNvSpPr>
            <p:nvPr/>
          </p:nvSpPr>
          <p:spPr>
            <a:xfrm>
              <a:off x="2350" y="491"/>
              <a:ext cx="4" cy="394"/>
            </a:xfrm>
            <a:custGeom>
              <a:avLst/>
              <a:gdLst>
                <a:gd name="txL" fmla="*/ 0 w 4"/>
                <a:gd name="txT" fmla="*/ 0 h 394"/>
                <a:gd name="txR" fmla="*/ 4 w 4"/>
                <a:gd name="txB" fmla="*/ 394 h 394"/>
              </a:gdLst>
              <a:ahLst/>
              <a:cxnLst>
                <a:cxn ang="0">
                  <a:pos x="0" y="0"/>
                </a:cxn>
                <a:cxn ang="0">
                  <a:pos x="0" y="394"/>
                </a:cxn>
                <a:cxn ang="0">
                  <a:pos x="4" y="394"/>
                </a:cxn>
                <a:cxn ang="0">
                  <a:pos x="2" y="0"/>
                </a:cxn>
                <a:cxn ang="0">
                  <a:pos x="0" y="0"/>
                </a:cxn>
                <a:cxn ang="0">
                  <a:pos x="0" y="0"/>
                </a:cxn>
              </a:cxnLst>
              <a:rect l="txL" t="txT" r="txR" b="txB"/>
              <a:pathLst>
                <a:path w="4" h="394">
                  <a:moveTo>
                    <a:pt x="0" y="0"/>
                  </a:moveTo>
                  <a:lnTo>
                    <a:pt x="0" y="394"/>
                  </a:lnTo>
                  <a:lnTo>
                    <a:pt x="4" y="394"/>
                  </a:lnTo>
                  <a:lnTo>
                    <a:pt x="2" y="0"/>
                  </a:lnTo>
                  <a:lnTo>
                    <a:pt x="0" y="0"/>
                  </a:lnTo>
                  <a:close/>
                </a:path>
              </a:pathLst>
            </a:custGeom>
            <a:solidFill>
              <a:srgbClr val="FFFFFF">
                <a:alpha val="100000"/>
              </a:srgbClr>
            </a:solidFill>
            <a:ln w="9525">
              <a:noFill/>
            </a:ln>
          </p:spPr>
          <p:txBody>
            <a:bodyPr/>
            <a:p>
              <a:endParaRPr lang="zh-CN" altLang="en-US"/>
            </a:p>
          </p:txBody>
        </p:sp>
        <p:sp>
          <p:nvSpPr>
            <p:cNvPr id="31824" name="Freeform 621"/>
            <p:cNvSpPr>
              <a:spLocks noChangeAspect="1"/>
            </p:cNvSpPr>
            <p:nvPr/>
          </p:nvSpPr>
          <p:spPr>
            <a:xfrm>
              <a:off x="2314" y="483"/>
              <a:ext cx="6" cy="396"/>
            </a:xfrm>
            <a:custGeom>
              <a:avLst/>
              <a:gdLst>
                <a:gd name="txL" fmla="*/ 0 w 6"/>
                <a:gd name="txT" fmla="*/ 0 h 396"/>
                <a:gd name="txR" fmla="*/ 6 w 6"/>
                <a:gd name="txB" fmla="*/ 396 h 396"/>
              </a:gdLst>
              <a:ahLst/>
              <a:cxnLst>
                <a:cxn ang="0">
                  <a:pos x="0" y="0"/>
                </a:cxn>
                <a:cxn ang="0">
                  <a:pos x="0" y="396"/>
                </a:cxn>
                <a:cxn ang="0">
                  <a:pos x="6" y="396"/>
                </a:cxn>
                <a:cxn ang="0">
                  <a:pos x="6" y="0"/>
                </a:cxn>
                <a:cxn ang="0">
                  <a:pos x="0" y="0"/>
                </a:cxn>
                <a:cxn ang="0">
                  <a:pos x="0" y="0"/>
                </a:cxn>
              </a:cxnLst>
              <a:rect l="txL" t="txT" r="txR" b="txB"/>
              <a:pathLst>
                <a:path w="6" h="396">
                  <a:moveTo>
                    <a:pt x="0" y="0"/>
                  </a:moveTo>
                  <a:lnTo>
                    <a:pt x="0" y="396"/>
                  </a:lnTo>
                  <a:lnTo>
                    <a:pt x="6" y="396"/>
                  </a:lnTo>
                  <a:lnTo>
                    <a:pt x="6" y="0"/>
                  </a:lnTo>
                  <a:lnTo>
                    <a:pt x="0" y="0"/>
                  </a:lnTo>
                  <a:close/>
                </a:path>
              </a:pathLst>
            </a:custGeom>
            <a:solidFill>
              <a:srgbClr val="8BA6BD">
                <a:alpha val="100000"/>
              </a:srgbClr>
            </a:solidFill>
            <a:ln w="9525">
              <a:noFill/>
            </a:ln>
          </p:spPr>
          <p:txBody>
            <a:bodyPr/>
            <a:p>
              <a:endParaRPr lang="zh-CN" altLang="en-US"/>
            </a:p>
          </p:txBody>
        </p:sp>
        <p:sp>
          <p:nvSpPr>
            <p:cNvPr id="31825" name="Freeform 622"/>
            <p:cNvSpPr>
              <a:spLocks noChangeAspect="1"/>
            </p:cNvSpPr>
            <p:nvPr/>
          </p:nvSpPr>
          <p:spPr>
            <a:xfrm>
              <a:off x="2320" y="485"/>
              <a:ext cx="2" cy="396"/>
            </a:xfrm>
            <a:custGeom>
              <a:avLst/>
              <a:gdLst>
                <a:gd name="txL" fmla="*/ 0 w 2"/>
                <a:gd name="txT" fmla="*/ 0 h 396"/>
                <a:gd name="txR" fmla="*/ 2 w 2"/>
                <a:gd name="txB" fmla="*/ 396 h 396"/>
              </a:gdLst>
              <a:ahLst/>
              <a:cxnLst>
                <a:cxn ang="0">
                  <a:pos x="0" y="0"/>
                </a:cxn>
                <a:cxn ang="0">
                  <a:pos x="0" y="394"/>
                </a:cxn>
                <a:cxn ang="0">
                  <a:pos x="2" y="396"/>
                </a:cxn>
                <a:cxn ang="0">
                  <a:pos x="2" y="0"/>
                </a:cxn>
                <a:cxn ang="0">
                  <a:pos x="0" y="0"/>
                </a:cxn>
                <a:cxn ang="0">
                  <a:pos x="0" y="0"/>
                </a:cxn>
              </a:cxnLst>
              <a:rect l="txL" t="txT" r="txR" b="txB"/>
              <a:pathLst>
                <a:path w="2" h="396">
                  <a:moveTo>
                    <a:pt x="0" y="0"/>
                  </a:moveTo>
                  <a:lnTo>
                    <a:pt x="0" y="394"/>
                  </a:lnTo>
                  <a:lnTo>
                    <a:pt x="2" y="396"/>
                  </a:lnTo>
                  <a:lnTo>
                    <a:pt x="2" y="0"/>
                  </a:lnTo>
                  <a:lnTo>
                    <a:pt x="0" y="0"/>
                  </a:lnTo>
                  <a:close/>
                </a:path>
              </a:pathLst>
            </a:custGeom>
            <a:solidFill>
              <a:srgbClr val="FFFFFF">
                <a:alpha val="100000"/>
              </a:srgbClr>
            </a:solidFill>
            <a:ln w="9525">
              <a:noFill/>
            </a:ln>
          </p:spPr>
          <p:txBody>
            <a:bodyPr/>
            <a:p>
              <a:endParaRPr lang="zh-CN" altLang="en-US"/>
            </a:p>
          </p:txBody>
        </p:sp>
        <p:sp>
          <p:nvSpPr>
            <p:cNvPr id="31826" name="Freeform 623"/>
            <p:cNvSpPr>
              <a:spLocks noChangeAspect="1"/>
            </p:cNvSpPr>
            <p:nvPr/>
          </p:nvSpPr>
          <p:spPr>
            <a:xfrm>
              <a:off x="2302" y="479"/>
              <a:ext cx="218" cy="424"/>
            </a:xfrm>
            <a:custGeom>
              <a:avLst/>
              <a:gdLst>
                <a:gd name="txL" fmla="*/ 0 w 218"/>
                <a:gd name="txT" fmla="*/ 0 h 424"/>
                <a:gd name="txR" fmla="*/ 218 w 218"/>
                <a:gd name="txB" fmla="*/ 424 h 424"/>
              </a:gdLst>
              <a:ahLst/>
              <a:cxnLst>
                <a:cxn ang="0">
                  <a:pos x="218" y="42"/>
                </a:cxn>
                <a:cxn ang="0">
                  <a:pos x="0" y="0"/>
                </a:cxn>
                <a:cxn ang="0">
                  <a:pos x="0" y="10"/>
                </a:cxn>
                <a:cxn ang="0">
                  <a:pos x="92" y="26"/>
                </a:cxn>
                <a:cxn ang="0">
                  <a:pos x="92" y="418"/>
                </a:cxn>
                <a:cxn ang="0">
                  <a:pos x="124" y="424"/>
                </a:cxn>
                <a:cxn ang="0">
                  <a:pos x="124" y="32"/>
                </a:cxn>
                <a:cxn ang="0">
                  <a:pos x="218" y="52"/>
                </a:cxn>
                <a:cxn ang="0">
                  <a:pos x="218" y="42"/>
                </a:cxn>
                <a:cxn ang="0">
                  <a:pos x="218" y="42"/>
                </a:cxn>
              </a:cxnLst>
              <a:rect l="txL" t="txT" r="txR" b="txB"/>
              <a:pathLst>
                <a:path w="218" h="424">
                  <a:moveTo>
                    <a:pt x="218" y="42"/>
                  </a:moveTo>
                  <a:lnTo>
                    <a:pt x="0" y="0"/>
                  </a:lnTo>
                  <a:lnTo>
                    <a:pt x="0" y="10"/>
                  </a:lnTo>
                  <a:lnTo>
                    <a:pt x="92" y="26"/>
                  </a:lnTo>
                  <a:lnTo>
                    <a:pt x="92" y="418"/>
                  </a:lnTo>
                  <a:lnTo>
                    <a:pt x="124" y="424"/>
                  </a:lnTo>
                  <a:lnTo>
                    <a:pt x="124" y="32"/>
                  </a:lnTo>
                  <a:lnTo>
                    <a:pt x="218" y="52"/>
                  </a:lnTo>
                  <a:lnTo>
                    <a:pt x="218" y="42"/>
                  </a:lnTo>
                  <a:close/>
                </a:path>
              </a:pathLst>
            </a:custGeom>
            <a:solidFill>
              <a:srgbClr val="5D7695">
                <a:alpha val="100000"/>
              </a:srgbClr>
            </a:solidFill>
            <a:ln w="9525">
              <a:noFill/>
            </a:ln>
          </p:spPr>
          <p:txBody>
            <a:bodyPr/>
            <a:p>
              <a:endParaRPr lang="zh-CN" altLang="en-US"/>
            </a:p>
          </p:txBody>
        </p:sp>
        <p:sp>
          <p:nvSpPr>
            <p:cNvPr id="31827" name="Freeform 624"/>
            <p:cNvSpPr>
              <a:spLocks noChangeAspect="1"/>
            </p:cNvSpPr>
            <p:nvPr/>
          </p:nvSpPr>
          <p:spPr>
            <a:xfrm>
              <a:off x="2302" y="873"/>
              <a:ext cx="218" cy="62"/>
            </a:xfrm>
            <a:custGeom>
              <a:avLst/>
              <a:gdLst>
                <a:gd name="txL" fmla="*/ 0 w 218"/>
                <a:gd name="txT" fmla="*/ 0 h 62"/>
                <a:gd name="txR" fmla="*/ 218 w 218"/>
                <a:gd name="txB" fmla="*/ 62 h 62"/>
              </a:gdLst>
              <a:ahLst/>
              <a:cxnLst>
                <a:cxn ang="0">
                  <a:pos x="0" y="4"/>
                </a:cxn>
                <a:cxn ang="0">
                  <a:pos x="218" y="62"/>
                </a:cxn>
                <a:cxn ang="0">
                  <a:pos x="218" y="56"/>
                </a:cxn>
                <a:cxn ang="0">
                  <a:pos x="0" y="0"/>
                </a:cxn>
                <a:cxn ang="0">
                  <a:pos x="0" y="4"/>
                </a:cxn>
                <a:cxn ang="0">
                  <a:pos x="0" y="4"/>
                </a:cxn>
              </a:cxnLst>
              <a:rect l="txL" t="txT" r="txR" b="txB"/>
              <a:pathLst>
                <a:path w="218" h="62">
                  <a:moveTo>
                    <a:pt x="0" y="4"/>
                  </a:moveTo>
                  <a:lnTo>
                    <a:pt x="218" y="62"/>
                  </a:lnTo>
                  <a:lnTo>
                    <a:pt x="218" y="56"/>
                  </a:lnTo>
                  <a:lnTo>
                    <a:pt x="0" y="0"/>
                  </a:lnTo>
                  <a:lnTo>
                    <a:pt x="0" y="4"/>
                  </a:lnTo>
                  <a:close/>
                </a:path>
              </a:pathLst>
            </a:custGeom>
            <a:solidFill>
              <a:srgbClr val="FFFFFF">
                <a:alpha val="100000"/>
              </a:srgbClr>
            </a:solidFill>
            <a:ln w="9525">
              <a:noFill/>
            </a:ln>
          </p:spPr>
          <p:txBody>
            <a:bodyPr/>
            <a:p>
              <a:endParaRPr lang="zh-CN" altLang="en-US"/>
            </a:p>
          </p:txBody>
        </p:sp>
        <p:sp>
          <p:nvSpPr>
            <p:cNvPr id="31828" name="Freeform 625"/>
            <p:cNvSpPr>
              <a:spLocks noChangeAspect="1"/>
            </p:cNvSpPr>
            <p:nvPr/>
          </p:nvSpPr>
          <p:spPr>
            <a:xfrm>
              <a:off x="2300" y="865"/>
              <a:ext cx="220" cy="64"/>
            </a:xfrm>
            <a:custGeom>
              <a:avLst/>
              <a:gdLst>
                <a:gd name="txL" fmla="*/ 0 w 220"/>
                <a:gd name="txT" fmla="*/ 0 h 64"/>
                <a:gd name="txR" fmla="*/ 220 w 220"/>
                <a:gd name="txB" fmla="*/ 64 h 64"/>
              </a:gdLst>
              <a:ahLst/>
              <a:cxnLst>
                <a:cxn ang="0">
                  <a:pos x="0" y="8"/>
                </a:cxn>
                <a:cxn ang="0">
                  <a:pos x="220" y="64"/>
                </a:cxn>
                <a:cxn ang="0">
                  <a:pos x="220" y="56"/>
                </a:cxn>
                <a:cxn ang="0">
                  <a:pos x="0" y="0"/>
                </a:cxn>
                <a:cxn ang="0">
                  <a:pos x="0" y="8"/>
                </a:cxn>
                <a:cxn ang="0">
                  <a:pos x="0" y="8"/>
                </a:cxn>
              </a:cxnLst>
              <a:rect l="txL" t="txT" r="txR" b="txB"/>
              <a:pathLst>
                <a:path w="220" h="64">
                  <a:moveTo>
                    <a:pt x="0" y="8"/>
                  </a:moveTo>
                  <a:lnTo>
                    <a:pt x="220" y="64"/>
                  </a:lnTo>
                  <a:lnTo>
                    <a:pt x="220" y="56"/>
                  </a:lnTo>
                  <a:lnTo>
                    <a:pt x="0" y="0"/>
                  </a:lnTo>
                  <a:lnTo>
                    <a:pt x="0" y="8"/>
                  </a:lnTo>
                  <a:close/>
                </a:path>
              </a:pathLst>
            </a:custGeom>
            <a:solidFill>
              <a:srgbClr val="5D7695">
                <a:alpha val="100000"/>
              </a:srgbClr>
            </a:solidFill>
            <a:ln w="9525">
              <a:noFill/>
            </a:ln>
          </p:spPr>
          <p:txBody>
            <a:bodyPr/>
            <a:p>
              <a:endParaRPr lang="zh-CN" altLang="en-US"/>
            </a:p>
          </p:txBody>
        </p:sp>
        <p:sp>
          <p:nvSpPr>
            <p:cNvPr id="31829" name="Freeform 626"/>
            <p:cNvSpPr>
              <a:spLocks noChangeAspect="1"/>
            </p:cNvSpPr>
            <p:nvPr/>
          </p:nvSpPr>
          <p:spPr>
            <a:xfrm>
              <a:off x="2396" y="683"/>
              <a:ext cx="38" cy="34"/>
            </a:xfrm>
            <a:custGeom>
              <a:avLst/>
              <a:gdLst>
                <a:gd name="txL" fmla="*/ 0 w 19"/>
                <a:gd name="txT" fmla="*/ 0 h 17"/>
                <a:gd name="txR" fmla="*/ 19 w 19"/>
                <a:gd name="txB" fmla="*/ 17 h 17"/>
              </a:gdLst>
              <a:ahLst/>
              <a:cxnLst>
                <a:cxn ang="0">
                  <a:pos x="8192" y="17408"/>
                </a:cxn>
                <a:cxn ang="0">
                  <a:pos x="8192" y="1024"/>
                </a:cxn>
                <a:cxn ang="0">
                  <a:pos x="0" y="7168"/>
                </a:cxn>
                <a:cxn ang="0">
                  <a:pos x="8192" y="17408"/>
                </a:cxn>
              </a:cxnLst>
              <a:rect l="txL" t="txT" r="txR" b="txB"/>
              <a:pathLst>
                <a:path w="19" h="17">
                  <a:moveTo>
                    <a:pt x="8" y="17"/>
                  </a:moveTo>
                  <a:cubicBezTo>
                    <a:pt x="19" y="17"/>
                    <a:pt x="17" y="3"/>
                    <a:pt x="8" y="1"/>
                  </a:cubicBezTo>
                  <a:cubicBezTo>
                    <a:pt x="3" y="0"/>
                    <a:pt x="0" y="3"/>
                    <a:pt x="0" y="7"/>
                  </a:cubicBezTo>
                  <a:cubicBezTo>
                    <a:pt x="0" y="12"/>
                    <a:pt x="4" y="15"/>
                    <a:pt x="8" y="17"/>
                  </a:cubicBezTo>
                </a:path>
              </a:pathLst>
            </a:custGeom>
            <a:solidFill>
              <a:srgbClr val="0B3C68">
                <a:alpha val="100000"/>
              </a:srgbClr>
            </a:solidFill>
            <a:ln w="9525">
              <a:noFill/>
            </a:ln>
          </p:spPr>
          <p:txBody>
            <a:bodyPr/>
            <a:p>
              <a:endParaRPr lang="zh-CN" altLang="en-US"/>
            </a:p>
          </p:txBody>
        </p:sp>
        <p:sp>
          <p:nvSpPr>
            <p:cNvPr id="31830" name="Freeform 627"/>
            <p:cNvSpPr>
              <a:spLocks noChangeAspect="1"/>
            </p:cNvSpPr>
            <p:nvPr/>
          </p:nvSpPr>
          <p:spPr>
            <a:xfrm>
              <a:off x="2410" y="685"/>
              <a:ext cx="16" cy="30"/>
            </a:xfrm>
            <a:custGeom>
              <a:avLst/>
              <a:gdLst>
                <a:gd name="txL" fmla="*/ 0 w 16"/>
                <a:gd name="txT" fmla="*/ 0 h 30"/>
                <a:gd name="txR" fmla="*/ 16 w 16"/>
                <a:gd name="txB" fmla="*/ 30 h 30"/>
              </a:gdLst>
              <a:ahLst/>
              <a:cxnLst>
                <a:cxn ang="0">
                  <a:pos x="0" y="0"/>
                </a:cxn>
                <a:cxn ang="0">
                  <a:pos x="2" y="0"/>
                </a:cxn>
                <a:cxn ang="0">
                  <a:pos x="4" y="0"/>
                </a:cxn>
                <a:cxn ang="0">
                  <a:pos x="6" y="2"/>
                </a:cxn>
                <a:cxn ang="0">
                  <a:pos x="6" y="2"/>
                </a:cxn>
                <a:cxn ang="0">
                  <a:pos x="8" y="4"/>
                </a:cxn>
                <a:cxn ang="0">
                  <a:pos x="10" y="4"/>
                </a:cxn>
                <a:cxn ang="0">
                  <a:pos x="10" y="6"/>
                </a:cxn>
                <a:cxn ang="0">
                  <a:pos x="12" y="6"/>
                </a:cxn>
                <a:cxn ang="0">
                  <a:pos x="12" y="8"/>
                </a:cxn>
                <a:cxn ang="0">
                  <a:pos x="14" y="8"/>
                </a:cxn>
                <a:cxn ang="0">
                  <a:pos x="14" y="10"/>
                </a:cxn>
                <a:cxn ang="0">
                  <a:pos x="14" y="12"/>
                </a:cxn>
                <a:cxn ang="0">
                  <a:pos x="16" y="14"/>
                </a:cxn>
                <a:cxn ang="0">
                  <a:pos x="16" y="14"/>
                </a:cxn>
                <a:cxn ang="0">
                  <a:pos x="16" y="16"/>
                </a:cxn>
                <a:cxn ang="0">
                  <a:pos x="16" y="18"/>
                </a:cxn>
                <a:cxn ang="0">
                  <a:pos x="16" y="20"/>
                </a:cxn>
                <a:cxn ang="0">
                  <a:pos x="16" y="22"/>
                </a:cxn>
                <a:cxn ang="0">
                  <a:pos x="16" y="22"/>
                </a:cxn>
                <a:cxn ang="0">
                  <a:pos x="14" y="24"/>
                </a:cxn>
                <a:cxn ang="0">
                  <a:pos x="14" y="24"/>
                </a:cxn>
                <a:cxn ang="0">
                  <a:pos x="14" y="26"/>
                </a:cxn>
                <a:cxn ang="0">
                  <a:pos x="12" y="26"/>
                </a:cxn>
                <a:cxn ang="0">
                  <a:pos x="12" y="28"/>
                </a:cxn>
                <a:cxn ang="0">
                  <a:pos x="10" y="28"/>
                </a:cxn>
                <a:cxn ang="0">
                  <a:pos x="10" y="30"/>
                </a:cxn>
                <a:cxn ang="0">
                  <a:pos x="8" y="30"/>
                </a:cxn>
                <a:cxn ang="0">
                  <a:pos x="6" y="30"/>
                </a:cxn>
                <a:cxn ang="0">
                  <a:pos x="6" y="30"/>
                </a:cxn>
                <a:cxn ang="0">
                  <a:pos x="4" y="30"/>
                </a:cxn>
                <a:cxn ang="0">
                  <a:pos x="2" y="30"/>
                </a:cxn>
                <a:cxn ang="0">
                  <a:pos x="0" y="30"/>
                </a:cxn>
                <a:cxn ang="0">
                  <a:pos x="0" y="30"/>
                </a:cxn>
                <a:cxn ang="0">
                  <a:pos x="0" y="30"/>
                </a:cxn>
                <a:cxn ang="0">
                  <a:pos x="0" y="0"/>
                </a:cxn>
                <a:cxn ang="0">
                  <a:pos x="0" y="0"/>
                </a:cxn>
                <a:cxn ang="0">
                  <a:pos x="0" y="0"/>
                </a:cxn>
                <a:cxn ang="0">
                  <a:pos x="0" y="0"/>
                </a:cxn>
              </a:cxnLst>
              <a:rect l="txL" t="txT" r="txR" b="txB"/>
              <a:pathLst>
                <a:path w="16" h="30">
                  <a:moveTo>
                    <a:pt x="0" y="0"/>
                  </a:moveTo>
                  <a:lnTo>
                    <a:pt x="2" y="0"/>
                  </a:lnTo>
                  <a:lnTo>
                    <a:pt x="4" y="0"/>
                  </a:lnTo>
                  <a:lnTo>
                    <a:pt x="6" y="2"/>
                  </a:lnTo>
                  <a:lnTo>
                    <a:pt x="8" y="4"/>
                  </a:lnTo>
                  <a:lnTo>
                    <a:pt x="10" y="4"/>
                  </a:lnTo>
                  <a:lnTo>
                    <a:pt x="10" y="6"/>
                  </a:lnTo>
                  <a:lnTo>
                    <a:pt x="12" y="6"/>
                  </a:lnTo>
                  <a:lnTo>
                    <a:pt x="12" y="8"/>
                  </a:lnTo>
                  <a:lnTo>
                    <a:pt x="14" y="8"/>
                  </a:lnTo>
                  <a:lnTo>
                    <a:pt x="14" y="10"/>
                  </a:lnTo>
                  <a:lnTo>
                    <a:pt x="14" y="12"/>
                  </a:lnTo>
                  <a:lnTo>
                    <a:pt x="16" y="14"/>
                  </a:lnTo>
                  <a:lnTo>
                    <a:pt x="16" y="16"/>
                  </a:lnTo>
                  <a:lnTo>
                    <a:pt x="16" y="18"/>
                  </a:lnTo>
                  <a:lnTo>
                    <a:pt x="16" y="20"/>
                  </a:lnTo>
                  <a:lnTo>
                    <a:pt x="16" y="22"/>
                  </a:lnTo>
                  <a:lnTo>
                    <a:pt x="14" y="24"/>
                  </a:lnTo>
                  <a:lnTo>
                    <a:pt x="14" y="26"/>
                  </a:lnTo>
                  <a:lnTo>
                    <a:pt x="12" y="26"/>
                  </a:lnTo>
                  <a:lnTo>
                    <a:pt x="12" y="28"/>
                  </a:lnTo>
                  <a:lnTo>
                    <a:pt x="10" y="28"/>
                  </a:lnTo>
                  <a:lnTo>
                    <a:pt x="10" y="30"/>
                  </a:lnTo>
                  <a:lnTo>
                    <a:pt x="8" y="30"/>
                  </a:lnTo>
                  <a:lnTo>
                    <a:pt x="6" y="30"/>
                  </a:lnTo>
                  <a:lnTo>
                    <a:pt x="4" y="30"/>
                  </a:lnTo>
                  <a:lnTo>
                    <a:pt x="2" y="30"/>
                  </a:lnTo>
                  <a:lnTo>
                    <a:pt x="0" y="30"/>
                  </a:lnTo>
                  <a:lnTo>
                    <a:pt x="0" y="0"/>
                  </a:lnTo>
                  <a:close/>
                </a:path>
              </a:pathLst>
            </a:custGeom>
            <a:solidFill>
              <a:srgbClr val="EFF1F4">
                <a:alpha val="100000"/>
              </a:srgbClr>
            </a:solidFill>
            <a:ln w="9525">
              <a:noFill/>
            </a:ln>
          </p:spPr>
          <p:txBody>
            <a:bodyPr/>
            <a:p>
              <a:endParaRPr lang="zh-CN" altLang="en-US"/>
            </a:p>
          </p:txBody>
        </p:sp>
      </p:grpSp>
      <p:cxnSp>
        <p:nvCxnSpPr>
          <p:cNvPr id="209" name="直接连接符 208"/>
          <p:cNvCxnSpPr>
            <a:stCxn id="31784" idx="1"/>
          </p:cNvCxnSpPr>
          <p:nvPr/>
        </p:nvCxnSpPr>
        <p:spPr>
          <a:xfrm rot="10800000" flipV="1">
            <a:off x="3703638" y="2317750"/>
            <a:ext cx="695325" cy="3317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直接连接符 211"/>
          <p:cNvCxnSpPr>
            <a:stCxn id="31785" idx="3"/>
          </p:cNvCxnSpPr>
          <p:nvPr/>
        </p:nvCxnSpPr>
        <p:spPr>
          <a:xfrm>
            <a:off x="6989763" y="2317750"/>
            <a:ext cx="606425" cy="4714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2770" name="组合 20"/>
          <p:cNvGrpSpPr/>
          <p:nvPr/>
        </p:nvGrpSpPr>
        <p:grpSpPr>
          <a:xfrm>
            <a:off x="93663" y="1009650"/>
            <a:ext cx="8402637" cy="4505325"/>
            <a:chOff x="93610" y="1009650"/>
            <a:chExt cx="8402689" cy="4505326"/>
          </a:xfrm>
        </p:grpSpPr>
        <p:grpSp>
          <p:nvGrpSpPr>
            <p:cNvPr id="32771"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337" y="2950256"/>
                <a:ext cx="1027083"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236486" y="1528763"/>
              <a:ext cx="1590685" cy="646112"/>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Super 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  实际应用</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32773" name="Rektangel 150"/>
            <p:cNvSpPr/>
            <p:nvPr/>
          </p:nvSpPr>
          <p:spPr>
            <a:xfrm>
              <a:off x="93610" y="2611734"/>
              <a:ext cx="2064604" cy="36933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 altLang="en-US" sz="1800" b="1" dirty="0">
                  <a:solidFill>
                    <a:schemeClr val="tx1"/>
                  </a:solidFill>
                  <a:latin typeface="楷体_GB2312"/>
                  <a:ea typeface="楷体_GB2312"/>
                </a:rPr>
                <a:t>中国移动</a:t>
              </a:r>
              <a:r>
                <a:rPr lang="" altLang="zh-CN" sz="1800" b="1" dirty="0">
                  <a:solidFill>
                    <a:schemeClr val="tx1"/>
                  </a:solidFill>
                  <a:latin typeface="楷体_GB2312"/>
                  <a:ea typeface="楷体_GB2312"/>
                </a:rPr>
                <a:t>WLAN</a:t>
              </a:r>
              <a:r>
                <a:rPr lang="" altLang="en-US" sz="1800" b="1" dirty="0">
                  <a:solidFill>
                    <a:schemeClr val="tx1"/>
                  </a:solidFill>
                  <a:latin typeface="楷体_GB2312"/>
                  <a:ea typeface="楷体_GB2312"/>
                </a:rPr>
                <a:t>项目</a:t>
              </a:r>
              <a:endParaRPr lang="" altLang="en-US" sz="1800" b="1" dirty="0">
                <a:solidFill>
                  <a:schemeClr val="tx1"/>
                </a:solidFill>
                <a:latin typeface="楷体_GB2312"/>
                <a:ea typeface="楷体_GB2312"/>
              </a:endParaRPr>
            </a:p>
          </p:txBody>
        </p:sp>
        <p:sp>
          <p:nvSpPr>
            <p:cNvPr id="142" name="Round Diagonal Corner Rectangle 4"/>
            <p:cNvSpPr/>
            <p:nvPr/>
          </p:nvSpPr>
          <p:spPr>
            <a:xfrm>
              <a:off x="2276474" y="1009650"/>
              <a:ext cx="6219825" cy="4505326"/>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156" name="TextBox 144"/>
            <p:cNvSpPr txBox="1">
              <a:spLocks noChangeArrowheads="1"/>
            </p:cNvSpPr>
            <p:nvPr/>
          </p:nvSpPr>
          <p:spPr bwMode="auto">
            <a:xfrm>
              <a:off x="2485987" y="1528763"/>
              <a:ext cx="5667410" cy="738187"/>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grpSp>
          <p:nvGrpSpPr>
            <p:cNvPr id="32778" name="组合 148"/>
            <p:cNvGrpSpPr/>
            <p:nvPr/>
          </p:nvGrpSpPr>
          <p:grpSpPr>
            <a:xfrm>
              <a:off x="220663" y="3386138"/>
              <a:ext cx="1815359" cy="1874638"/>
              <a:chOff x="220663" y="3262313"/>
              <a:chExt cx="1815359" cy="1874638"/>
            </a:xfrm>
          </p:grpSpPr>
          <p:grpSp>
            <p:nvGrpSpPr>
              <p:cNvPr id="32780" name="组合 145"/>
              <p:cNvGrpSpPr/>
              <p:nvPr/>
            </p:nvGrpSpPr>
            <p:grpSpPr>
              <a:xfrm>
                <a:off x="220663" y="3262313"/>
                <a:ext cx="1815359" cy="1176337"/>
                <a:chOff x="220663" y="3262313"/>
                <a:chExt cx="1815359" cy="1176337"/>
              </a:xfrm>
            </p:grpSpPr>
            <p:pic>
              <p:nvPicPr>
                <p:cNvPr id="32782" name="图片 142" descr="3D小人-团队.jpg"/>
                <p:cNvPicPr>
                  <a:picLocks noChangeAspect="1"/>
                </p:cNvPicPr>
                <p:nvPr/>
              </p:nvPicPr>
              <p:blipFill>
                <a:blip r:embed="rId1"/>
                <a:stretch>
                  <a:fillRect/>
                </a:stretch>
              </p:blipFill>
              <p:spPr>
                <a:xfrm>
                  <a:off x="270722" y="3333750"/>
                  <a:ext cx="1765300" cy="1104900"/>
                </a:xfrm>
                <a:prstGeom prst="rect">
                  <a:avLst/>
                </a:prstGeom>
                <a:noFill/>
                <a:ln w="9525">
                  <a:noFill/>
                </a:ln>
              </p:spPr>
            </p:pic>
            <p:sp>
              <p:nvSpPr>
                <p:cNvPr id="144" name="矩形 143"/>
                <p:cNvSpPr/>
                <p:nvPr/>
              </p:nvSpPr>
              <p:spPr>
                <a:xfrm>
                  <a:off x="220611" y="3262314"/>
                  <a:ext cx="617541" cy="166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47" name="TextBox 144"/>
              <p:cNvSpPr txBox="1">
                <a:spLocks noChangeArrowheads="1"/>
              </p:cNvSpPr>
              <p:nvPr/>
            </p:nvSpPr>
            <p:spPr bwMode="auto">
              <a:xfrm>
                <a:off x="271411" y="4459289"/>
                <a:ext cx="1765311" cy="677862"/>
              </a:xfrm>
              <a:prstGeom prst="rect">
                <a:avLst/>
              </a:prstGeom>
              <a:noFill/>
              <a:ln w="9525">
                <a:noFill/>
                <a:miter lim="800000"/>
              </a:ln>
            </p:spPr>
            <p:txBody>
              <a:bodyPr>
                <a:spAutoFit/>
              </a:bodyPr>
              <a:lstStyle/>
              <a:p>
                <a:pPr marR="0" defTabSz="914400">
                  <a:buClrTx/>
                  <a:buSzTx/>
                  <a:buFontTx/>
                  <a:buNone/>
                  <a:defRPr/>
                </a:pPr>
                <a:r>
                  <a:rPr kumimoji="0" lang="zh-CN" altLang="en-US" sz="2400" b="1" kern="1200" cap="none" spc="0" normalizeH="0" baseline="0" noProof="0" dirty="0">
                    <a:latin typeface="+mn-ea"/>
                    <a:ea typeface="+mn-ea"/>
                    <a:cs typeface="+mn-cs"/>
                  </a:rPr>
                  <a:t>如何应对？</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grpSp>
        <p:sp>
          <p:nvSpPr>
            <p:cNvPr id="150" name="TextBox 144"/>
            <p:cNvSpPr txBox="1">
              <a:spLocks noChangeArrowheads="1"/>
            </p:cNvSpPr>
            <p:nvPr/>
          </p:nvSpPr>
          <p:spPr bwMode="auto">
            <a:xfrm>
              <a:off x="2485987" y="1841500"/>
              <a:ext cx="5819811" cy="3107691"/>
            </a:xfrm>
            <a:prstGeom prst="rect">
              <a:avLst/>
            </a:prstGeom>
            <a:noFill/>
            <a:ln w="9525">
              <a:noFill/>
              <a:miter lim="800000"/>
            </a:ln>
          </p:spPr>
          <p:txBody>
            <a:bodyPr>
              <a:spAutoFit/>
            </a:bodyPr>
            <a:lstStyle/>
            <a:p>
              <a:pPr marR="0" defTabSz="914400">
                <a:buClrTx/>
                <a:buSzTx/>
                <a:buFontTx/>
                <a:buNone/>
                <a:defRPr/>
              </a:pPr>
              <a:r>
                <a:rPr kumimoji="0" lang="zh-CN" altLang="en-US" sz="1400" b="1" kern="1200" cap="none" spc="0" normalizeH="0" baseline="0" noProof="0" dirty="0">
                  <a:latin typeface="+mn-ea"/>
                  <a:ea typeface="+mn-ea"/>
                  <a:cs typeface="+mn-cs"/>
                </a:rPr>
                <a:t>主要问题：</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① </a:t>
              </a:r>
              <a:r>
                <a:rPr kumimoji="0" lang="en-US" altLang="zh-CN" sz="1400" b="1" kern="1200" cap="none" spc="0" normalizeH="0" baseline="0" noProof="0" dirty="0">
                  <a:latin typeface="+mn-ea"/>
                  <a:ea typeface="+mn-ea"/>
                  <a:cs typeface="+mn-cs"/>
                </a:rPr>
                <a:t>S</a:t>
              </a:r>
              <a:r>
                <a:rPr kumimoji="0" lang="zh-CN" altLang="en-US" sz="1400" b="1" kern="1200" cap="none" spc="0" normalizeH="0" baseline="0" noProof="0" dirty="0">
                  <a:latin typeface="+mn-ea"/>
                  <a:ea typeface="+mn-ea"/>
                  <a:cs typeface="+mn-cs"/>
                </a:rPr>
                <a:t>做</a:t>
              </a:r>
              <a:r>
                <a:rPr kumimoji="0" lang="en-US" altLang="zh-CN" sz="1400" b="1" kern="1200" cap="none" spc="0" normalizeH="0" baseline="0" noProof="0" dirty="0">
                  <a:latin typeface="+mn-ea"/>
                  <a:ea typeface="+mn-ea"/>
                  <a:cs typeface="+mn-cs"/>
                </a:rPr>
                <a:t>DHCP Server</a:t>
              </a:r>
              <a:r>
                <a:rPr kumimoji="0" lang="zh-CN" altLang="en-US" sz="1400" b="1" kern="1200" cap="none" spc="0" normalizeH="0" baseline="0" noProof="0" dirty="0">
                  <a:latin typeface="+mn-ea"/>
                  <a:ea typeface="+mn-ea"/>
                  <a:cs typeface="+mn-cs"/>
                </a:rPr>
                <a:t>，目前的</a:t>
              </a:r>
              <a:r>
                <a:rPr kumimoji="0" lang="en-US" altLang="zh-CN" sz="1400" b="1" kern="1200" cap="none" spc="0" normalizeH="0" baseline="0" noProof="0" dirty="0">
                  <a:latin typeface="+mn-ea"/>
                  <a:ea typeface="+mn-ea"/>
                  <a:cs typeface="+mn-cs"/>
                </a:rPr>
                <a:t>DHCP</a:t>
              </a:r>
              <a:r>
                <a:rPr kumimoji="0" lang="zh-CN" altLang="en-US" sz="1400" b="1" kern="1200" cap="none" spc="0" normalizeH="0" baseline="0" noProof="0" dirty="0">
                  <a:latin typeface="+mn-ea"/>
                  <a:ea typeface="+mn-ea"/>
                  <a:cs typeface="+mn-cs"/>
                </a:rPr>
                <a:t>机制需要扩容。</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② </a:t>
              </a:r>
              <a:r>
                <a:rPr kumimoji="0" lang="en-US" altLang="zh-CN" sz="1400" b="1" kern="1200" cap="none" spc="0" normalizeH="0" baseline="0" noProof="0" dirty="0">
                  <a:latin typeface="+mn-ea"/>
                  <a:ea typeface="+mn-ea"/>
                  <a:cs typeface="+mn-cs"/>
                </a:rPr>
                <a:t>1300</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VLAN</a:t>
              </a:r>
              <a:r>
                <a:rPr kumimoji="0" lang="zh-CN" altLang="en-US" sz="1400" b="1" kern="1200" cap="none" spc="0" normalizeH="0" baseline="0" noProof="0" dirty="0">
                  <a:latin typeface="+mn-ea"/>
                  <a:ea typeface="+mn-ea"/>
                  <a:cs typeface="+mn-cs"/>
                </a:rPr>
                <a:t>，每个都需要在</a:t>
              </a:r>
              <a:r>
                <a:rPr kumimoji="0" lang="en-US" altLang="zh-CN" sz="1400" b="1" kern="1200" cap="none" spc="0" normalizeH="0" baseline="0" noProof="0" dirty="0">
                  <a:latin typeface="+mn-ea"/>
                  <a:ea typeface="+mn-ea"/>
                  <a:cs typeface="+mn-cs"/>
                </a:rPr>
                <a:t>S</a:t>
              </a:r>
              <a:r>
                <a:rPr kumimoji="0" lang="zh-CN" altLang="en-US" sz="1400" b="1" kern="1200" cap="none" spc="0" normalizeH="0" baseline="0" noProof="0" dirty="0">
                  <a:latin typeface="+mn-ea"/>
                  <a:ea typeface="+mn-ea"/>
                  <a:cs typeface="+mn-cs"/>
                </a:rPr>
                <a:t>上进行</a:t>
              </a:r>
              <a:r>
                <a:rPr kumimoji="0" lang="en-US" altLang="zh-CN" sz="1400" b="1" kern="1200" cap="none" spc="0" normalizeH="0" baseline="0" noProof="0" dirty="0">
                  <a:latin typeface="+mn-ea"/>
                  <a:ea typeface="+mn-ea"/>
                  <a:cs typeface="+mn-cs"/>
                </a:rPr>
                <a:t>VLAN</a:t>
              </a:r>
              <a:r>
                <a:rPr kumimoji="0" lang="zh-CN" altLang="en-US" sz="1400" b="1" kern="1200" cap="none" spc="0" normalizeH="0" baseline="0" noProof="0" dirty="0">
                  <a:latin typeface="+mn-ea"/>
                  <a:ea typeface="+mn-ea"/>
                  <a:cs typeface="+mn-cs"/>
                </a:rPr>
                <a:t>终结，那么我们在</a:t>
              </a:r>
              <a:r>
                <a:rPr kumimoji="0" lang="en-US" altLang="zh-CN" sz="1400" b="1" kern="1200" cap="none" spc="0" normalizeH="0" baseline="0" noProof="0" dirty="0">
                  <a:latin typeface="+mn-ea"/>
                  <a:ea typeface="+mn-ea"/>
                  <a:cs typeface="+mn-cs"/>
                </a:rPr>
                <a:t>S</a:t>
              </a:r>
              <a:r>
                <a:rPr kumimoji="0" lang="zh-CN" altLang="en-US" sz="1400" b="1" kern="1200" cap="none" spc="0" normalizeH="0" baseline="0" noProof="0" dirty="0">
                  <a:latin typeface="+mn-ea"/>
                  <a:ea typeface="+mn-ea"/>
                  <a:cs typeface="+mn-cs"/>
                </a:rPr>
                <a:t>上要  </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en-US" altLang="zh-CN" sz="1400" b="1" kern="1200" cap="none" spc="0" normalizeH="0" baseline="0" noProof="0" dirty="0">
                  <a:latin typeface="+mn-ea"/>
                  <a:ea typeface="+mn-ea"/>
                  <a:cs typeface="+mn-cs"/>
                </a:rPr>
                <a:t>   </a:t>
              </a:r>
              <a:r>
                <a:rPr kumimoji="0" lang="zh-CN" altLang="en-US" sz="1400" b="1" kern="1200" cap="none" spc="0" normalizeH="0" baseline="0" noProof="0" dirty="0">
                  <a:latin typeface="+mn-ea"/>
                  <a:ea typeface="+mn-ea"/>
                  <a:cs typeface="+mn-cs"/>
                </a:rPr>
                <a:t>配置</a:t>
              </a:r>
              <a:r>
                <a:rPr kumimoji="0" lang="en-US" altLang="zh-CN" sz="1400" b="1" kern="1200" cap="none" spc="0" normalizeH="0" baseline="0" noProof="0" dirty="0">
                  <a:latin typeface="+mn-ea"/>
                  <a:ea typeface="+mn-ea"/>
                  <a:cs typeface="+mn-cs"/>
                </a:rPr>
                <a:t>1300</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SVI</a:t>
              </a:r>
              <a:r>
                <a:rPr kumimoji="0" lang="zh-CN" altLang="en-US" sz="1400" b="1" kern="1200" cap="none" spc="0" normalizeH="0" baseline="0" noProof="0" dirty="0">
                  <a:latin typeface="+mn-ea"/>
                  <a:ea typeface="+mn-ea"/>
                  <a:cs typeface="+mn-cs"/>
                </a:rPr>
                <a:t>口，而且</a:t>
              </a:r>
              <a:r>
                <a:rPr kumimoji="0" lang="en-US" altLang="zh-CN" sz="1400" b="1" kern="1200" cap="none" spc="0" normalizeH="0" baseline="0" noProof="0" dirty="0">
                  <a:latin typeface="+mn-ea"/>
                  <a:ea typeface="+mn-ea"/>
                  <a:cs typeface="+mn-cs"/>
                </a:rPr>
                <a:t>S-1</a:t>
              </a:r>
              <a:r>
                <a:rPr kumimoji="0" lang="zh-CN" altLang="en-US" sz="1400" b="1" kern="1200" cap="none" spc="0" normalizeH="0" baseline="0" noProof="0" dirty="0">
                  <a:latin typeface="+mn-ea"/>
                  <a:ea typeface="+mn-ea"/>
                  <a:cs typeface="+mn-cs"/>
                </a:rPr>
                <a:t>与</a:t>
              </a:r>
              <a:r>
                <a:rPr kumimoji="0" lang="en-US" altLang="zh-CN" sz="1400" b="1" kern="1200" cap="none" spc="0" normalizeH="0" baseline="0" noProof="0" dirty="0">
                  <a:latin typeface="+mn-ea"/>
                  <a:ea typeface="+mn-ea"/>
                  <a:cs typeface="+mn-cs"/>
                </a:rPr>
                <a:t>S-2</a:t>
              </a:r>
              <a:r>
                <a:rPr kumimoji="0" lang="zh-CN" altLang="en-US" sz="1400" b="1" kern="1200" cap="none" spc="0" normalizeH="0" baseline="0" noProof="0" dirty="0">
                  <a:latin typeface="+mn-ea"/>
                  <a:ea typeface="+mn-ea"/>
                  <a:cs typeface="+mn-cs"/>
                </a:rPr>
                <a:t>还要主备，那么就要启用</a:t>
              </a:r>
              <a:r>
                <a:rPr kumimoji="0" lang="en-US" altLang="zh-CN" sz="1400" b="1" kern="1200" cap="none" spc="0" normalizeH="0" baseline="0" noProof="0" dirty="0">
                  <a:latin typeface="+mn-ea"/>
                  <a:ea typeface="+mn-ea"/>
                  <a:cs typeface="+mn-cs"/>
                </a:rPr>
                <a:t>1300</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en-US" altLang="zh-CN" sz="1400" b="1" kern="1200" cap="none" spc="0" normalizeH="0" baseline="0" noProof="0" dirty="0">
                  <a:latin typeface="+mn-ea"/>
                  <a:ea typeface="+mn-ea"/>
                  <a:cs typeface="+mn-cs"/>
                </a:rPr>
                <a:t>   </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VRRP</a:t>
              </a:r>
              <a:r>
                <a:rPr kumimoji="0" lang="zh-CN" altLang="en-US" sz="1400" b="1" kern="1200" cap="none" spc="0" normalizeH="0" baseline="0" noProof="0" dirty="0">
                  <a:latin typeface="+mn-ea"/>
                  <a:ea typeface="+mn-ea"/>
                  <a:cs typeface="+mn-cs"/>
                </a:rPr>
                <a:t>组，这个有点吓人，</a:t>
              </a:r>
              <a:r>
                <a:rPr kumimoji="0" lang="en-US" altLang="zh-CN" sz="1400" b="1" kern="1200" cap="none" spc="0" normalizeH="0" baseline="0" noProof="0" dirty="0">
                  <a:latin typeface="+mn-ea"/>
                  <a:ea typeface="+mn-ea"/>
                  <a:cs typeface="+mn-cs"/>
                </a:rPr>
                <a:t>S</a:t>
              </a:r>
              <a:r>
                <a:rPr kumimoji="0" lang="zh-CN" altLang="en-US" sz="1400" b="1" kern="1200" cap="none" spc="0" normalizeH="0" baseline="0" noProof="0" dirty="0">
                  <a:latin typeface="+mn-ea"/>
                  <a:ea typeface="+mn-ea"/>
                  <a:cs typeface="+mn-cs"/>
                </a:rPr>
                <a:t>的性能抗不住。</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③ 运营商的</a:t>
              </a:r>
              <a:r>
                <a:rPr kumimoji="0" lang="en-US" altLang="zh-CN" sz="1400" b="1" kern="1200" cap="none" spc="0" normalizeH="0" baseline="0" noProof="0" dirty="0">
                  <a:latin typeface="+mn-ea"/>
                  <a:ea typeface="+mn-ea"/>
                  <a:cs typeface="+mn-cs"/>
                </a:rPr>
                <a:t>IP</a:t>
              </a:r>
              <a:r>
                <a:rPr kumimoji="0" lang="zh-CN" altLang="en-US" sz="1400" b="1" kern="1200" cap="none" spc="0" normalizeH="0" baseline="0" noProof="0" dirty="0">
                  <a:latin typeface="+mn-ea"/>
                  <a:ea typeface="+mn-ea"/>
                  <a:cs typeface="+mn-cs"/>
                </a:rPr>
                <a:t>地址有限，如果开启</a:t>
              </a:r>
              <a:r>
                <a:rPr kumimoji="0" lang="en-US" altLang="zh-CN" sz="1400" b="1" kern="1200" cap="none" spc="0" normalizeH="0" baseline="0" noProof="0" dirty="0">
                  <a:latin typeface="+mn-ea"/>
                  <a:ea typeface="+mn-ea"/>
                  <a:cs typeface="+mn-cs"/>
                </a:rPr>
                <a:t>1300</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SVI</a:t>
              </a:r>
              <a:r>
                <a:rPr kumimoji="0" lang="zh-CN" altLang="en-US" sz="1400" b="1" kern="1200" cap="none" spc="0" normalizeH="0" baseline="0" noProof="0" dirty="0">
                  <a:latin typeface="+mn-ea"/>
                  <a:ea typeface="+mn-ea"/>
                  <a:cs typeface="+mn-cs"/>
                </a:rPr>
                <a:t>，势必造成很大浪费。</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解决对策：</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① 开启</a:t>
              </a:r>
              <a:r>
                <a:rPr kumimoji="0" lang="en-US" altLang="zh-CN" sz="1400" b="1" kern="1200" cap="none" spc="0" normalizeH="0" baseline="0" noProof="0" dirty="0">
                  <a:latin typeface="+mn-ea"/>
                  <a:ea typeface="+mn-ea"/>
                  <a:cs typeface="+mn-cs"/>
                </a:rPr>
                <a:t>Super Vlan</a:t>
              </a:r>
              <a:r>
                <a:rPr kumimoji="0" lang="zh-CN" altLang="en-US" sz="1400" b="1" kern="1200" cap="none" spc="0" normalizeH="0" baseline="0" noProof="0" dirty="0">
                  <a:latin typeface="+mn-ea"/>
                  <a:ea typeface="+mn-ea"/>
                  <a:cs typeface="+mn-cs"/>
                </a:rPr>
                <a:t>功能，将</a:t>
              </a:r>
              <a:r>
                <a:rPr kumimoji="0" lang="en-US" altLang="zh-CN" sz="1400" b="1" kern="1200" cap="none" spc="0" normalizeH="0" baseline="0" noProof="0" dirty="0">
                  <a:latin typeface="+mn-ea"/>
                  <a:ea typeface="+mn-ea"/>
                  <a:cs typeface="+mn-cs"/>
                </a:rPr>
                <a:t>1300</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VLAN</a:t>
              </a:r>
              <a:r>
                <a:rPr kumimoji="0" lang="zh-CN" altLang="en-US" sz="1400" b="1" kern="1200" cap="none" spc="0" normalizeH="0" baseline="0" noProof="0" dirty="0">
                  <a:latin typeface="+mn-ea"/>
                  <a:ea typeface="+mn-ea"/>
                  <a:cs typeface="+mn-cs"/>
                </a:rPr>
                <a:t>缩成</a:t>
              </a:r>
              <a:r>
                <a:rPr kumimoji="0" lang="en-US" altLang="zh-CN" sz="1400" b="1" kern="1200" cap="none" spc="0" normalizeH="0" baseline="0" noProof="0" dirty="0">
                  <a:latin typeface="+mn-ea"/>
                  <a:ea typeface="+mn-ea"/>
                  <a:cs typeface="+mn-cs"/>
                </a:rPr>
                <a:t>13</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Super Vlan</a:t>
              </a:r>
              <a:r>
                <a:rPr kumimoji="0" lang="zh-CN" altLang="en-US" sz="1400" b="1" kern="1200" cap="none" spc="0" normalizeH="0" baseline="0" noProof="0" dirty="0">
                  <a:latin typeface="+mn-ea"/>
                  <a:ea typeface="+mn-ea"/>
                  <a:cs typeface="+mn-cs"/>
                </a:rPr>
                <a:t>，每一个</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en-US" altLang="zh-CN" sz="1400" b="1" kern="1200" cap="none" spc="0" normalizeH="0" baseline="0" noProof="0" dirty="0">
                  <a:latin typeface="+mn-ea"/>
                  <a:ea typeface="+mn-ea"/>
                  <a:cs typeface="+mn-cs"/>
                </a:rPr>
                <a:t>   Super VLAN</a:t>
              </a:r>
              <a:r>
                <a:rPr kumimoji="0" lang="zh-CN" altLang="en-US" sz="1400" b="1" kern="1200" cap="none" spc="0" normalizeH="0" baseline="0" noProof="0" dirty="0">
                  <a:latin typeface="+mn-ea"/>
                  <a:ea typeface="+mn-ea"/>
                  <a:cs typeface="+mn-cs"/>
                </a:rPr>
                <a:t>下挂</a:t>
              </a:r>
              <a:r>
                <a:rPr kumimoji="0" lang="en-US" altLang="zh-CN" sz="1400" b="1" kern="1200" cap="none" spc="0" normalizeH="0" baseline="0" noProof="0" dirty="0">
                  <a:latin typeface="+mn-ea"/>
                  <a:ea typeface="+mn-ea"/>
                  <a:cs typeface="+mn-cs"/>
                </a:rPr>
                <a:t>100</a:t>
              </a:r>
              <a:r>
                <a:rPr kumimoji="0" lang="zh-CN" altLang="en-US" sz="1400" b="1" kern="1200" cap="none" spc="0" normalizeH="0" baseline="0" noProof="0" dirty="0">
                  <a:latin typeface="+mn-ea"/>
                  <a:ea typeface="+mn-ea"/>
                  <a:cs typeface="+mn-cs"/>
                </a:rPr>
                <a:t>个</a:t>
              </a:r>
              <a:r>
                <a:rPr kumimoji="0" lang="en-US" altLang="zh-CN" sz="1400" b="1" kern="1200" cap="none" spc="0" normalizeH="0" baseline="0" noProof="0" dirty="0">
                  <a:latin typeface="+mn-ea"/>
                  <a:ea typeface="+mn-ea"/>
                  <a:cs typeface="+mn-cs"/>
                </a:rPr>
                <a:t>Sub Vlan</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② 在</a:t>
              </a:r>
              <a:r>
                <a:rPr kumimoji="0" lang="en-US" altLang="zh-CN" sz="1400" b="1" kern="1200" cap="none" spc="0" normalizeH="0" baseline="0" noProof="0" dirty="0">
                  <a:latin typeface="+mn-ea"/>
                  <a:ea typeface="+mn-ea"/>
                  <a:cs typeface="+mn-cs"/>
                </a:rPr>
                <a:t>Super Vlan</a:t>
              </a:r>
              <a:r>
                <a:rPr kumimoji="0" lang="zh-CN" altLang="en-US" sz="1400" b="1" kern="1200" cap="none" spc="0" normalizeH="0" baseline="0" noProof="0" dirty="0">
                  <a:latin typeface="+mn-ea"/>
                  <a:ea typeface="+mn-ea"/>
                  <a:cs typeface="+mn-cs"/>
                </a:rPr>
                <a:t>上开启</a:t>
              </a:r>
              <a:r>
                <a:rPr kumimoji="0" lang="en-US" altLang="zh-CN" sz="1400" b="1" kern="1200" cap="none" spc="0" normalizeH="0" baseline="0" noProof="0" dirty="0">
                  <a:latin typeface="+mn-ea"/>
                  <a:ea typeface="+mn-ea"/>
                  <a:cs typeface="+mn-cs"/>
                </a:rPr>
                <a:t>VRRP</a:t>
              </a:r>
              <a:r>
                <a:rPr kumimoji="0" lang="zh-CN" altLang="en-US" sz="1400" b="1" kern="1200" cap="none" spc="0" normalizeH="0" baseline="0" noProof="0" dirty="0">
                  <a:latin typeface="+mn-ea"/>
                  <a:ea typeface="+mn-ea"/>
                  <a:cs typeface="+mn-cs"/>
                </a:rPr>
                <a:t>功能，这样只需要</a:t>
              </a:r>
              <a:r>
                <a:rPr kumimoji="0" lang="en-US" altLang="zh-CN" sz="1400" b="1" kern="1200" cap="none" spc="0" normalizeH="0" baseline="0" noProof="0" dirty="0">
                  <a:latin typeface="+mn-ea"/>
                  <a:ea typeface="+mn-ea"/>
                  <a:cs typeface="+mn-cs"/>
                </a:rPr>
                <a:t>13</a:t>
              </a:r>
              <a:r>
                <a:rPr kumimoji="0" lang="zh-CN" altLang="en-US" sz="1400" b="1" kern="1200" cap="none" spc="0" normalizeH="0" baseline="0" noProof="0" dirty="0">
                  <a:latin typeface="+mn-ea"/>
                  <a:ea typeface="+mn-ea"/>
                  <a:cs typeface="+mn-cs"/>
                </a:rPr>
                <a:t>组</a:t>
              </a:r>
              <a:r>
                <a:rPr kumimoji="0" lang="en-US" altLang="zh-CN" sz="1400" b="1" kern="1200" cap="none" spc="0" normalizeH="0" baseline="0" noProof="0" dirty="0">
                  <a:latin typeface="+mn-ea"/>
                  <a:ea typeface="+mn-ea"/>
                  <a:cs typeface="+mn-cs"/>
                </a:rPr>
                <a:t>VRRP</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③ </a:t>
              </a:r>
              <a:r>
                <a:rPr kumimoji="0" lang="en-US" altLang="zh-CN" sz="1400" b="1" kern="1200" cap="none" spc="0" normalizeH="0" baseline="0" noProof="0" dirty="0">
                  <a:latin typeface="+mn-ea"/>
                  <a:ea typeface="+mn-ea"/>
                  <a:cs typeface="+mn-cs"/>
                </a:rPr>
                <a:t>DHCP</a:t>
              </a:r>
              <a:r>
                <a:rPr kumimoji="0" lang="zh-CN" altLang="en-US" sz="1400" b="1" kern="1200" cap="none" spc="0" normalizeH="0" baseline="0" noProof="0" dirty="0">
                  <a:latin typeface="+mn-ea"/>
                  <a:ea typeface="+mn-ea"/>
                  <a:cs typeface="+mn-cs"/>
                </a:rPr>
                <a:t>需要支持</a:t>
              </a:r>
              <a:r>
                <a:rPr kumimoji="0" lang="en-US" altLang="zh-CN" sz="1400" b="1" kern="1200" cap="none" spc="0" normalizeH="0" baseline="0" noProof="0" dirty="0">
                  <a:latin typeface="+mn-ea"/>
                  <a:ea typeface="+mn-ea"/>
                  <a:cs typeface="+mn-cs"/>
                </a:rPr>
                <a:t>VRRP</a:t>
              </a:r>
              <a:r>
                <a:rPr kumimoji="0" lang="zh-CN" altLang="en-US" sz="1400" b="1" kern="1200" cap="none" spc="0" normalizeH="0" baseline="0" noProof="0" dirty="0">
                  <a:latin typeface="+mn-ea"/>
                  <a:ea typeface="+mn-ea"/>
                  <a:cs typeface="+mn-cs"/>
                </a:rPr>
                <a:t>的虚地址做网关。</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3794" name="组合 106"/>
          <p:cNvGrpSpPr/>
          <p:nvPr/>
        </p:nvGrpSpPr>
        <p:grpSpPr>
          <a:xfrm>
            <a:off x="846138" y="1933575"/>
            <a:ext cx="7954962" cy="3702050"/>
            <a:chOff x="846126" y="1933575"/>
            <a:chExt cx="7954974" cy="3702049"/>
          </a:xfrm>
        </p:grpSpPr>
        <p:sp>
          <p:nvSpPr>
            <p:cNvPr id="21" name="Rektangel med afrundet, diagonalt hjørne 23"/>
            <p:cNvSpPr/>
            <p:nvPr/>
          </p:nvSpPr>
          <p:spPr>
            <a:xfrm>
              <a:off x="1563679" y="3590922"/>
              <a:ext cx="2463824" cy="733426"/>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marL="0" marR="0" lvl="0" indent="0" algn="l" defTabSz="802005" rtl="0" eaLnBrk="1" fontAlgn="auto" latinLnBrk="0" hangingPunct="1">
                <a:lnSpc>
                  <a:spcPct val="100000"/>
                </a:lnSpc>
                <a:spcBef>
                  <a:spcPct val="20000"/>
                </a:spcBef>
                <a:spcAft>
                  <a:spcPts val="0"/>
                </a:spcAft>
                <a:buClrTx/>
                <a:buSzTx/>
                <a:buFontTx/>
                <a:buNone/>
                <a:defRPr/>
              </a:pPr>
              <a:r>
                <a:rPr kumimoji="0" lang="en-US" altLang="zh-CN" sz="18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zh-CN" sz="24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QinQ</a:t>
              </a:r>
              <a:endParaRPr kumimoji="0" lang="da-DK" sz="24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grpSp>
          <p:nvGrpSpPr>
            <p:cNvPr id="33798" name="Gruppe 1605"/>
            <p:cNvGrpSpPr/>
            <p:nvPr/>
          </p:nvGrpSpPr>
          <p:grpSpPr>
            <a:xfrm>
              <a:off x="846126" y="2944811"/>
              <a:ext cx="736603" cy="623888"/>
              <a:chOff x="-8546588" y="-7239741"/>
              <a:chExt cx="2506277" cy="2121302"/>
            </a:xfrm>
          </p:grpSpPr>
          <p:sp>
            <p:nvSpPr>
              <p:cNvPr id="33802" name="Freeform 1502"/>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33803" name="Freeform 1503"/>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33804" name="Freeform 1504"/>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33805" name="Freeform 1505"/>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33806" name="Freeform 1506"/>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33807" name="Freeform 1507"/>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33808" name="Freeform 1508"/>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33809" name="Freeform 1509"/>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33810" name="Freeform 1510"/>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33811" name="Freeform 1511"/>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33812" name="Freeform 1512"/>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33813" name="Freeform 1513"/>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33814" name="Freeform 1514"/>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33815" name="Freeform 1515"/>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33816" name="Freeform 1516"/>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33817" name="Freeform 1517"/>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33818" name="Freeform 1518"/>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33819" name="Freeform 1519"/>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33820" name="Freeform 1520"/>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33821" name="Freeform 1521"/>
              <p:cNvSpPr/>
              <p:nvPr/>
            </p:nvSpPr>
            <p:spPr>
              <a:xfrm>
                <a:off x="-6229365" y="-6289744"/>
                <a:ext cx="102629" cy="59377"/>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33822" name="Freeform 1522"/>
              <p:cNvSpPr/>
              <p:nvPr/>
            </p:nvSpPr>
            <p:spPr>
              <a:xfrm>
                <a:off x="-6369802" y="-6289744"/>
                <a:ext cx="59418" cy="59377"/>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33823" name="Freeform 1523"/>
              <p:cNvSpPr/>
              <p:nvPr/>
            </p:nvSpPr>
            <p:spPr>
              <a:xfrm>
                <a:off x="-6391408" y="-6230367"/>
                <a:ext cx="102629" cy="59373"/>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33824" name="Freeform 1524"/>
              <p:cNvSpPr/>
              <p:nvPr/>
            </p:nvSpPr>
            <p:spPr>
              <a:xfrm>
                <a:off x="-6250970" y="-6149403"/>
                <a:ext cx="145841" cy="43182"/>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33825" name="Freeform 1525"/>
              <p:cNvSpPr/>
              <p:nvPr/>
            </p:nvSpPr>
            <p:spPr>
              <a:xfrm>
                <a:off x="-6391408" y="-6170994"/>
                <a:ext cx="102629" cy="64773"/>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33826" name="Freeform 1526"/>
              <p:cNvSpPr/>
              <p:nvPr/>
            </p:nvSpPr>
            <p:spPr>
              <a:xfrm>
                <a:off x="-6229365" y="-6106222"/>
                <a:ext cx="124235" cy="37786"/>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33827" name="Freeform 1527"/>
              <p:cNvSpPr/>
              <p:nvPr/>
            </p:nvSpPr>
            <p:spPr>
              <a:xfrm>
                <a:off x="-6391408" y="-6106222"/>
                <a:ext cx="124235" cy="37786"/>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33828" name="Freeform 1528"/>
              <p:cNvSpPr/>
              <p:nvPr/>
            </p:nvSpPr>
            <p:spPr>
              <a:xfrm>
                <a:off x="-6186153" y="-6046845"/>
                <a:ext cx="102629" cy="37782"/>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33829" name="Freeform 1529"/>
              <p:cNvSpPr/>
              <p:nvPr/>
            </p:nvSpPr>
            <p:spPr>
              <a:xfrm>
                <a:off x="-6391408" y="-6046845"/>
                <a:ext cx="124235" cy="37782"/>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33830" name="Freeform 1530"/>
              <p:cNvSpPr/>
              <p:nvPr/>
            </p:nvSpPr>
            <p:spPr>
              <a:xfrm>
                <a:off x="-6250970" y="-5982072"/>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33831" name="Freeform 1531"/>
              <p:cNvSpPr/>
              <p:nvPr/>
            </p:nvSpPr>
            <p:spPr>
              <a:xfrm>
                <a:off x="-6391408" y="-5944290"/>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33832" name="Freeform 1532"/>
              <p:cNvSpPr/>
              <p:nvPr/>
            </p:nvSpPr>
            <p:spPr>
              <a:xfrm>
                <a:off x="-6250970" y="-594429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33833" name="Freeform 1533"/>
              <p:cNvSpPr/>
              <p:nvPr/>
            </p:nvSpPr>
            <p:spPr>
              <a:xfrm>
                <a:off x="-6434620" y="-5884914"/>
                <a:ext cx="145841" cy="26987"/>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33834" name="Freeform 1534"/>
              <p:cNvSpPr/>
              <p:nvPr/>
            </p:nvSpPr>
            <p:spPr>
              <a:xfrm>
                <a:off x="-6229365" y="-5884914"/>
                <a:ext cx="124235" cy="43182"/>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33835" name="Freeform 1535"/>
              <p:cNvSpPr/>
              <p:nvPr/>
            </p:nvSpPr>
            <p:spPr>
              <a:xfrm>
                <a:off x="-6250970" y="-5820141"/>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33836" name="Freeform 1536"/>
              <p:cNvSpPr/>
              <p:nvPr/>
            </p:nvSpPr>
            <p:spPr>
              <a:xfrm>
                <a:off x="-6391408" y="-5841732"/>
                <a:ext cx="124235" cy="43182"/>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33837" name="Freeform 1537"/>
              <p:cNvSpPr/>
              <p:nvPr/>
            </p:nvSpPr>
            <p:spPr>
              <a:xfrm>
                <a:off x="-6250970" y="-5782359"/>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33838" name="Freeform 1538"/>
              <p:cNvSpPr/>
              <p:nvPr/>
            </p:nvSpPr>
            <p:spPr>
              <a:xfrm>
                <a:off x="-6391408" y="-5782359"/>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33839" name="Freeform 1539"/>
              <p:cNvSpPr/>
              <p:nvPr/>
            </p:nvSpPr>
            <p:spPr>
              <a:xfrm>
                <a:off x="-6229365" y="-6208776"/>
                <a:ext cx="124235" cy="37782"/>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33840" name="Freeform 1540"/>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33841" name="Freeform 1541"/>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33842" name="Freeform 1542"/>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33843" name="Freeform 1543"/>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33844" name="Freeform 1544"/>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33845" name="Freeform 1545"/>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33846" name="Freeform 1546"/>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33847" name="Freeform 1547"/>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33848" name="Freeform 1548"/>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33849" name="Freeform 1549"/>
              <p:cNvSpPr/>
              <p:nvPr/>
            </p:nvSpPr>
            <p:spPr>
              <a:xfrm>
                <a:off x="-6250970" y="-5366734"/>
                <a:ext cx="145841" cy="37782"/>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0"/>
                  </a:cxn>
                  <a:cxn ang="0">
                    <a:pos x="2147483647" y="2147483647"/>
                  </a:cxn>
                  <a:cxn ang="0">
                    <a:pos x="2147483647" y="0"/>
                  </a:cxn>
                  <a:cxn ang="0">
                    <a:pos x="2147483647" y="0"/>
                  </a:cxn>
                </a:cxnLst>
                <a:rect l="txL" t="txT" r="txR" b="txB"/>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alpha val="100000"/>
                </a:srgbClr>
              </a:solidFill>
              <a:ln w="9525">
                <a:noFill/>
              </a:ln>
            </p:spPr>
            <p:txBody>
              <a:bodyPr/>
              <a:p>
                <a:endParaRPr lang="zh-CN" altLang="en-US"/>
              </a:p>
            </p:txBody>
          </p:sp>
          <p:sp>
            <p:nvSpPr>
              <p:cNvPr id="33850" name="Freeform 1550"/>
              <p:cNvSpPr/>
              <p:nvPr/>
            </p:nvSpPr>
            <p:spPr>
              <a:xfrm>
                <a:off x="-6391408" y="-5307360"/>
                <a:ext cx="124235" cy="21591"/>
              </a:xfrm>
              <a:custGeom>
                <a:avLst/>
                <a:gdLst>
                  <a:gd name="txL" fmla="*/ 0 w 33"/>
                  <a:gd name="txT" fmla="*/ 0 h 6"/>
                  <a:gd name="txR" fmla="*/ 33 w 33"/>
                  <a:gd name="txB" fmla="*/ 6 h 6"/>
                </a:gdLst>
                <a:ahLst/>
                <a:cxnLst>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alpha val="100000"/>
                </a:srgbClr>
              </a:solidFill>
              <a:ln w="9525">
                <a:noFill/>
              </a:ln>
            </p:spPr>
            <p:txBody>
              <a:bodyPr/>
              <a:p>
                <a:endParaRPr lang="zh-CN" altLang="en-US"/>
              </a:p>
            </p:txBody>
          </p:sp>
          <p:sp>
            <p:nvSpPr>
              <p:cNvPr id="33851" name="Freeform 1551"/>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33852" name="Freeform 1552"/>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33853" name="Freeform 1553"/>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33854" name="Freeform 1554"/>
              <p:cNvSpPr/>
              <p:nvPr/>
            </p:nvSpPr>
            <p:spPr>
              <a:xfrm>
                <a:off x="-6250970" y="-5204802"/>
                <a:ext cx="210659" cy="43182"/>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2147483647"/>
                  </a:cxn>
                  <a:cxn ang="0">
                    <a:pos x="2147483647" y="2147483647"/>
                  </a:cxn>
                  <a:cxn ang="0">
                    <a:pos x="2147483647" y="2147483647"/>
                  </a:cxn>
                  <a:cxn ang="0">
                    <a:pos x="2147483647" y="2147483647"/>
                  </a:cxn>
                </a:cxnLst>
                <a:rect l="txL" t="txT" r="txR" b="txB"/>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alpha val="100000"/>
                </a:srgbClr>
              </a:solidFill>
              <a:ln w="9525">
                <a:noFill/>
              </a:ln>
            </p:spPr>
            <p:txBody>
              <a:bodyPr/>
              <a:p>
                <a:endParaRPr lang="zh-CN" altLang="en-US"/>
              </a:p>
            </p:txBody>
          </p:sp>
          <p:sp>
            <p:nvSpPr>
              <p:cNvPr id="33855" name="Freeform 1555"/>
              <p:cNvSpPr/>
              <p:nvPr/>
            </p:nvSpPr>
            <p:spPr>
              <a:xfrm>
                <a:off x="-6391408" y="-5204802"/>
                <a:ext cx="124235" cy="43182"/>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alpha val="100000"/>
                </a:srgbClr>
              </a:solidFill>
              <a:ln w="9525">
                <a:noFill/>
              </a:ln>
            </p:spPr>
            <p:txBody>
              <a:bodyPr/>
              <a:p>
                <a:endParaRPr lang="zh-CN" altLang="en-US"/>
              </a:p>
            </p:txBody>
          </p:sp>
          <p:sp>
            <p:nvSpPr>
              <p:cNvPr id="33856" name="Freeform 1556"/>
              <p:cNvSpPr/>
              <p:nvPr/>
            </p:nvSpPr>
            <p:spPr>
              <a:xfrm>
                <a:off x="-6250970" y="-5140030"/>
                <a:ext cx="210659" cy="21591"/>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alpha val="100000"/>
                </a:srgbClr>
              </a:solidFill>
              <a:ln w="9525">
                <a:noFill/>
              </a:ln>
            </p:spPr>
            <p:txBody>
              <a:bodyPr/>
              <a:p>
                <a:endParaRPr lang="zh-CN" altLang="en-US"/>
              </a:p>
            </p:txBody>
          </p:sp>
          <p:sp>
            <p:nvSpPr>
              <p:cNvPr id="33857" name="Freeform 1557"/>
              <p:cNvSpPr/>
              <p:nvPr/>
            </p:nvSpPr>
            <p:spPr>
              <a:xfrm>
                <a:off x="-6391408" y="-5161621"/>
                <a:ext cx="1026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2147483647"/>
                  </a:cxn>
                  <a:cxn ang="0">
                    <a:pos x="2147483647" y="2147483647"/>
                  </a:cxn>
                  <a:cxn ang="0">
                    <a:pos x="2147483647" y="0"/>
                  </a:cxn>
                  <a:cxn ang="0">
                    <a:pos x="2147483647" y="0"/>
                  </a:cxn>
                </a:cxnLst>
                <a:rect l="txL" t="txT" r="txR" b="txB"/>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alpha val="100000"/>
                </a:srgbClr>
              </a:solidFill>
              <a:ln w="9525">
                <a:noFill/>
              </a:ln>
            </p:spPr>
            <p:txBody>
              <a:bodyPr/>
              <a:p>
                <a:endParaRPr lang="zh-CN" altLang="en-US"/>
              </a:p>
            </p:txBody>
          </p:sp>
          <p:sp>
            <p:nvSpPr>
              <p:cNvPr id="33858" name="Freeform 1558"/>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33859" name="Freeform 1559"/>
              <p:cNvSpPr/>
              <p:nvPr/>
            </p:nvSpPr>
            <p:spPr>
              <a:xfrm>
                <a:off x="-6229365" y="-5658210"/>
                <a:ext cx="102629" cy="64773"/>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33860" name="Freeform 1560"/>
              <p:cNvSpPr/>
              <p:nvPr/>
            </p:nvSpPr>
            <p:spPr>
              <a:xfrm>
                <a:off x="-6369802" y="-5658210"/>
                <a:ext cx="59418" cy="43182"/>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33861" name="Freeform 1561"/>
              <p:cNvSpPr/>
              <p:nvPr/>
            </p:nvSpPr>
            <p:spPr>
              <a:xfrm>
                <a:off x="-6391408" y="-5593437"/>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33862" name="Freeform 1562"/>
              <p:cNvSpPr/>
              <p:nvPr/>
            </p:nvSpPr>
            <p:spPr>
              <a:xfrm>
                <a:off x="-6250970" y="-5534064"/>
                <a:ext cx="145841" cy="43182"/>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33863" name="Freeform 1563"/>
              <p:cNvSpPr/>
              <p:nvPr/>
            </p:nvSpPr>
            <p:spPr>
              <a:xfrm>
                <a:off x="-6391408" y="-5534064"/>
                <a:ext cx="102629" cy="43182"/>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33864" name="Freeform 1564"/>
              <p:cNvSpPr/>
              <p:nvPr/>
            </p:nvSpPr>
            <p:spPr>
              <a:xfrm>
                <a:off x="-6229365" y="-5469292"/>
                <a:ext cx="124235" cy="37786"/>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33865" name="Freeform 1565"/>
              <p:cNvSpPr/>
              <p:nvPr/>
            </p:nvSpPr>
            <p:spPr>
              <a:xfrm>
                <a:off x="-6391408" y="-5469292"/>
                <a:ext cx="124235" cy="37786"/>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33866" name="Freeform 1566"/>
              <p:cNvSpPr/>
              <p:nvPr/>
            </p:nvSpPr>
            <p:spPr>
              <a:xfrm>
                <a:off x="-6186153" y="-5409915"/>
                <a:ext cx="102629" cy="43182"/>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33867" name="Freeform 1567"/>
              <p:cNvSpPr/>
              <p:nvPr/>
            </p:nvSpPr>
            <p:spPr>
              <a:xfrm>
                <a:off x="-6391408" y="-5431506"/>
                <a:ext cx="124235" cy="64773"/>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33868" name="Freeform 1570"/>
              <p:cNvSpPr/>
              <p:nvPr/>
            </p:nvSpPr>
            <p:spPr>
              <a:xfrm>
                <a:off x="-6250970" y="-5307360"/>
                <a:ext cx="108029" cy="43182"/>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33869" name="Freeform 1571"/>
              <p:cNvSpPr/>
              <p:nvPr/>
            </p:nvSpPr>
            <p:spPr>
              <a:xfrm>
                <a:off x="-6434620" y="-5264179"/>
                <a:ext cx="145841" cy="37786"/>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33870" name="Freeform 1572"/>
              <p:cNvSpPr/>
              <p:nvPr/>
            </p:nvSpPr>
            <p:spPr>
              <a:xfrm>
                <a:off x="-6229365" y="-5264179"/>
                <a:ext cx="124235" cy="37786"/>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33871" name="Freeform 1577"/>
              <p:cNvSpPr/>
              <p:nvPr/>
            </p:nvSpPr>
            <p:spPr>
              <a:xfrm>
                <a:off x="-6229365" y="-5593437"/>
                <a:ext cx="124235" cy="43182"/>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33872" name="Freeform 1579"/>
              <p:cNvSpPr/>
              <p:nvPr/>
            </p:nvSpPr>
            <p:spPr>
              <a:xfrm>
                <a:off x="-8546588" y="-7239741"/>
                <a:ext cx="675180" cy="680111"/>
              </a:xfrm>
              <a:custGeom>
                <a:avLst/>
                <a:gdLst>
                  <a:gd name="txL" fmla="*/ 0 w 180"/>
                  <a:gd name="txT" fmla="*/ 0 h 181"/>
                  <a:gd name="txR" fmla="*/ 180 w 180"/>
                  <a:gd name="txB" fmla="*/ 181 h 181"/>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alpha val="100000"/>
                </a:srgbClr>
              </a:solidFill>
              <a:ln w="9525">
                <a:noFill/>
              </a:ln>
            </p:spPr>
            <p:txBody>
              <a:bodyPr/>
              <a:p>
                <a:endParaRPr lang="zh-CN" altLang="en-US"/>
              </a:p>
            </p:txBody>
          </p:sp>
        </p:grpSp>
        <p:sp>
          <p:nvSpPr>
            <p:cNvPr id="103" name="Rektangel med afrundet, diagonalt hjørne 23"/>
            <p:cNvSpPr/>
            <p:nvPr/>
          </p:nvSpPr>
          <p:spPr>
            <a:xfrm>
              <a:off x="4313579" y="1933575"/>
              <a:ext cx="4487521" cy="3702049"/>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QinQ</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最初主要是为拓展</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的数量空间而产生的，它是在原有的</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802.1Q</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报文的基础上又增加一层</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802.1Q</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标签实现，使</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VLAN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数量增加到</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4K*4K</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，随着城域以太网的发展以及运营商精细化运作的要求，</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QinQ</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的双层标签又有了进一步的使用场景，它的内外层标签可以代表不同的信息，如内层标签代表用户，外层标签代表业务，另外，</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QinQ</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报文带着两层</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tag</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穿越运营商网络，内层</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tag</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透明传送，也是一种简单、实用的</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VPN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技术，因此它又可以作为核心</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MPLS VPN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在城域以太网</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VPN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的延伸，最终形成端到端的</a:t>
              </a:r>
              <a:r>
                <a:rPr kumimoji="0" lang="en-US" altLang="zh-CN"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VPN</a:t>
              </a:r>
              <a:r>
                <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技术。</a:t>
              </a:r>
              <a:endParaRPr kumimoji="0" lang="zh-CN" altLang="en-US" sz="16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4818" name="组合 23"/>
          <p:cNvGrpSpPr/>
          <p:nvPr/>
        </p:nvGrpSpPr>
        <p:grpSpPr>
          <a:xfrm>
            <a:off x="298450" y="1009650"/>
            <a:ext cx="8197850" cy="5467350"/>
            <a:chOff x="298449" y="1009650"/>
            <a:chExt cx="8197850" cy="5467350"/>
          </a:xfrm>
        </p:grpSpPr>
        <p:grpSp>
          <p:nvGrpSpPr>
            <p:cNvPr id="34819"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387" y="2950256"/>
                <a:ext cx="1027077"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79412" y="1657350"/>
              <a:ext cx="1279525" cy="369888"/>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b="1" kern="1200" cap="none" spc="0" normalizeH="0" baseline="0" noProof="0" dirty="0" err="1">
                  <a:solidFill>
                    <a:schemeClr val="accent2">
                      <a:lumMod val="75000"/>
                    </a:schemeClr>
                  </a:solidFill>
                  <a:latin typeface="+mn-ea"/>
                  <a:ea typeface="+mn-ea"/>
                  <a:cs typeface="Arial" panose="020B0604020202020204" pitchFamily="34" charset="0"/>
                </a:rPr>
                <a:t>QinQ</a:t>
              </a: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介绍</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142" name="Round Diagonal Corner Rectangle 4"/>
            <p:cNvSpPr/>
            <p:nvPr/>
          </p:nvSpPr>
          <p:spPr>
            <a:xfrm>
              <a:off x="2276474" y="1009650"/>
              <a:ext cx="6219825" cy="1578624"/>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156" name="TextBox 144"/>
            <p:cNvSpPr txBox="1">
              <a:spLocks noChangeArrowheads="1"/>
            </p:cNvSpPr>
            <p:nvPr/>
          </p:nvSpPr>
          <p:spPr bwMode="auto">
            <a:xfrm>
              <a:off x="2486024" y="1528763"/>
              <a:ext cx="5667375" cy="738187"/>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150" name="TextBox 144"/>
            <p:cNvSpPr txBox="1">
              <a:spLocks noChangeArrowheads="1"/>
            </p:cNvSpPr>
            <p:nvPr/>
          </p:nvSpPr>
          <p:spPr bwMode="auto">
            <a:xfrm>
              <a:off x="2486024" y="1312863"/>
              <a:ext cx="5819775" cy="954087"/>
            </a:xfrm>
            <a:prstGeom prst="rect">
              <a:avLst/>
            </a:prstGeom>
            <a:noFill/>
            <a:ln w="9525">
              <a:noFill/>
              <a:miter lim="800000"/>
            </a:ln>
          </p:spPr>
          <p:txBody>
            <a:bodyPr>
              <a:spAutoFit/>
            </a:bodyPr>
            <a:lstStyle/>
            <a:p>
              <a:pPr marR="0" defTabSz="914400">
                <a:buClrTx/>
                <a:buSzTx/>
                <a:buFontTx/>
                <a:buNone/>
                <a:defRPr/>
              </a:pP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的标准是</a:t>
              </a:r>
              <a:r>
                <a:rPr kumimoji="0" lang="en-US" altLang="zh-CN" sz="1400" b="1" kern="1200" cap="none" spc="0" normalizeH="0" baseline="0" noProof="0" dirty="0">
                  <a:latin typeface="+mn-ea"/>
                  <a:ea typeface="+mn-ea"/>
                  <a:cs typeface="+mn-cs"/>
                </a:rPr>
                <a:t>IEEE802.1ad</a:t>
              </a:r>
              <a:r>
                <a:rPr kumimoji="0" lang="zh-CN" altLang="en-US" sz="1400" b="1" kern="1200" cap="none" spc="0" normalizeH="0" baseline="0" noProof="0" dirty="0">
                  <a:latin typeface="+mn-ea"/>
                  <a:ea typeface="+mn-ea"/>
                  <a:cs typeface="+mn-cs"/>
                </a:rPr>
                <a:t>（</a:t>
              </a:r>
              <a:r>
                <a:rPr kumimoji="0" lang="en-US" altLang="zh-CN" sz="1400" b="1" kern="1200" cap="none" spc="0" normalizeH="0" baseline="0" noProof="0" dirty="0">
                  <a:latin typeface="+mn-ea"/>
                  <a:ea typeface="+mn-ea"/>
                  <a:cs typeface="+mn-cs"/>
                </a:rPr>
                <a:t>IEEE802.1ad</a:t>
              </a:r>
              <a:r>
                <a:rPr kumimoji="0" lang="zh-CN" altLang="en-US" sz="1400" b="1" kern="1200" cap="none" spc="0" normalizeH="0" baseline="0" noProof="0" dirty="0">
                  <a:latin typeface="+mn-ea"/>
                  <a:ea typeface="+mn-ea"/>
                  <a:cs typeface="+mn-cs"/>
                </a:rPr>
                <a:t>的全称是</a:t>
              </a:r>
              <a:r>
                <a:rPr kumimoji="0" lang="en-US" altLang="zh-CN" sz="1400" b="1" kern="1200" cap="none" spc="0" normalizeH="0" baseline="0" noProof="0" dirty="0">
                  <a:latin typeface="+mn-ea"/>
                  <a:ea typeface="+mn-ea"/>
                  <a:cs typeface="+mn-cs"/>
                </a:rPr>
                <a:t>:Virtual Bridged Local Area Networks Amendment 4: Provider Bridges</a:t>
              </a:r>
              <a:r>
                <a:rPr kumimoji="0" lang="zh-CN" altLang="en-US" sz="1400" b="1" kern="1200" cap="none" spc="0" normalizeH="0" baseline="0" noProof="0" dirty="0">
                  <a:latin typeface="+mn-ea"/>
                  <a:ea typeface="+mn-ea"/>
                  <a:cs typeface="+mn-cs"/>
                </a:rPr>
                <a:t>）该标准是在</a:t>
              </a:r>
              <a:r>
                <a:rPr kumimoji="0" lang="en-US" altLang="zh-CN" sz="1400" b="1" kern="1200" cap="none" spc="0" normalizeH="0" baseline="0" noProof="0" dirty="0">
                  <a:latin typeface="+mn-ea"/>
                  <a:ea typeface="+mn-ea"/>
                  <a:cs typeface="+mn-cs"/>
                </a:rPr>
                <a:t>2006</a:t>
              </a:r>
              <a:r>
                <a:rPr kumimoji="0" lang="zh-CN" altLang="en-US" sz="1400" b="1" kern="1200" cap="none" spc="0" normalizeH="0" baseline="0" noProof="0" dirty="0">
                  <a:latin typeface="+mn-ea"/>
                  <a:ea typeface="+mn-ea"/>
                  <a:cs typeface="+mn-cs"/>
                </a:rPr>
                <a:t>年</a:t>
              </a:r>
              <a:r>
                <a:rPr kumimoji="0" lang="en-US" altLang="zh-CN" sz="1400" b="1" kern="1200" cap="none" spc="0" normalizeH="0" baseline="0" noProof="0" dirty="0">
                  <a:latin typeface="+mn-ea"/>
                  <a:ea typeface="+mn-ea"/>
                  <a:cs typeface="+mn-cs"/>
                </a:rPr>
                <a:t>5</a:t>
              </a:r>
              <a:r>
                <a:rPr kumimoji="0" lang="zh-CN" altLang="en-US" sz="1400" b="1" kern="1200" cap="none" spc="0" normalizeH="0" baseline="0" noProof="0" dirty="0">
                  <a:latin typeface="+mn-ea"/>
                  <a:ea typeface="+mn-ea"/>
                  <a:cs typeface="+mn-cs"/>
                </a:rPr>
                <a:t>月份才形成正式标准的，所以当前我们常见的各厂商实现的</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和该标准有较大的不同，但各厂商的实现均大同小异。</a:t>
              </a:r>
              <a:endParaRPr kumimoji="0" lang="zh-CN" altLang="en-US" sz="1400" b="1" kern="1200" cap="none" spc="0" normalizeH="0" baseline="0" noProof="0" dirty="0">
                <a:latin typeface="+mn-ea"/>
                <a:ea typeface="+mn-ea"/>
                <a:cs typeface="+mn-cs"/>
              </a:endParaRPr>
            </a:p>
          </p:txBody>
        </p:sp>
        <p:sp>
          <p:nvSpPr>
            <p:cNvPr id="21" name="Round Diagonal Corner Rectangle 4"/>
            <p:cNvSpPr/>
            <p:nvPr/>
          </p:nvSpPr>
          <p:spPr>
            <a:xfrm>
              <a:off x="2276474" y="2883952"/>
              <a:ext cx="6219825" cy="3593048"/>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22" name="TextBox 144"/>
            <p:cNvSpPr txBox="1">
              <a:spLocks noChangeArrowheads="1"/>
            </p:cNvSpPr>
            <p:nvPr/>
          </p:nvSpPr>
          <p:spPr bwMode="auto">
            <a:xfrm>
              <a:off x="2486024" y="3402013"/>
              <a:ext cx="5667375" cy="739775"/>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23" name="TextBox 144"/>
            <p:cNvSpPr txBox="1">
              <a:spLocks noChangeArrowheads="1"/>
            </p:cNvSpPr>
            <p:nvPr/>
          </p:nvSpPr>
          <p:spPr bwMode="auto">
            <a:xfrm>
              <a:off x="2486024" y="3082925"/>
              <a:ext cx="5819775" cy="3324225"/>
            </a:xfrm>
            <a:prstGeom prst="rect">
              <a:avLst/>
            </a:prstGeom>
            <a:noFill/>
            <a:ln w="9525">
              <a:noFill/>
              <a:miter lim="800000"/>
            </a:ln>
          </p:spPr>
          <p:txBody>
            <a:bodyPr>
              <a:spAutoFit/>
            </a:bodyPr>
            <a:lstStyle/>
            <a:p>
              <a:pPr marR="0" defTabSz="914400">
                <a:buClrTx/>
                <a:buSzTx/>
                <a:buFontTx/>
                <a:buNone/>
                <a:defRPr/>
              </a:pP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属于</a:t>
              </a:r>
              <a:r>
                <a:rPr kumimoji="0" lang="en-US" altLang="zh-CN" sz="1400" b="1" kern="1200" cap="none" spc="0" normalizeH="0" baseline="0" noProof="0" dirty="0">
                  <a:latin typeface="+mn-ea"/>
                  <a:ea typeface="+mn-ea"/>
                  <a:cs typeface="+mn-cs"/>
                </a:rPr>
                <a:t>L2VPN</a:t>
              </a:r>
              <a:r>
                <a:rPr kumimoji="0" lang="zh-CN" altLang="en-US" sz="1400" b="1" kern="1200" cap="none" spc="0" normalizeH="0" baseline="0" noProof="0" dirty="0">
                  <a:latin typeface="+mn-ea"/>
                  <a:ea typeface="+mn-ea"/>
                  <a:cs typeface="+mn-cs"/>
                </a:rPr>
                <a:t>的一种，即在用户的</a:t>
              </a:r>
              <a:r>
                <a:rPr kumimoji="0" lang="en-US" altLang="zh-CN" sz="1400" b="1" kern="1200" cap="none" spc="0" normalizeH="0" baseline="0" noProof="0" dirty="0">
                  <a:latin typeface="+mn-ea"/>
                  <a:ea typeface="+mn-ea"/>
                  <a:cs typeface="+mn-cs"/>
                </a:rPr>
                <a:t>VLAN Tag</a:t>
              </a:r>
              <a:r>
                <a:rPr kumimoji="0" lang="zh-CN" altLang="en-US" sz="1400" b="1" kern="1200" cap="none" spc="0" normalizeH="0" baseline="0" noProof="0" dirty="0">
                  <a:latin typeface="+mn-ea"/>
                  <a:ea typeface="+mn-ea"/>
                  <a:cs typeface="+mn-cs"/>
                </a:rPr>
                <a:t>外打上一层服务商</a:t>
              </a:r>
              <a:r>
                <a:rPr kumimoji="0" lang="en-US" altLang="zh-CN" sz="1400" b="1" kern="1200" cap="none" spc="0" normalizeH="0" baseline="0" noProof="0" dirty="0">
                  <a:latin typeface="+mn-ea"/>
                  <a:ea typeface="+mn-ea"/>
                  <a:cs typeface="+mn-cs"/>
                </a:rPr>
                <a:t>Tag</a:t>
              </a:r>
              <a:r>
                <a:rPr kumimoji="0" lang="zh-CN" altLang="en-US" sz="1400" b="1" kern="1200" cap="none" spc="0" normalizeH="0" baseline="0" noProof="0" dirty="0">
                  <a:latin typeface="+mn-ea"/>
                  <a:ea typeface="+mn-ea"/>
                  <a:cs typeface="+mn-cs"/>
                </a:rPr>
                <a:t>，然后在服务商网络中，都是根据服务商</a:t>
              </a:r>
              <a:r>
                <a:rPr kumimoji="0" lang="en-US" altLang="zh-CN" sz="1400" b="1" kern="1200" cap="none" spc="0" normalizeH="0" baseline="0" noProof="0" dirty="0">
                  <a:latin typeface="+mn-ea"/>
                  <a:ea typeface="+mn-ea"/>
                  <a:cs typeface="+mn-cs"/>
                </a:rPr>
                <a:t>Tag</a:t>
              </a:r>
              <a:r>
                <a:rPr kumimoji="0" lang="zh-CN" altLang="en-US" sz="1400" b="1" kern="1200" cap="none" spc="0" normalizeH="0" baseline="0" noProof="0" dirty="0">
                  <a:latin typeface="+mn-ea"/>
                  <a:ea typeface="+mn-ea"/>
                  <a:cs typeface="+mn-cs"/>
                </a:rPr>
                <a:t>来转发，到了隧道的出口，剥离掉服务商</a:t>
              </a:r>
              <a:r>
                <a:rPr kumimoji="0" lang="en-US" altLang="zh-CN" sz="1400" b="1" kern="1200" cap="none" spc="0" normalizeH="0" baseline="0" noProof="0" dirty="0">
                  <a:latin typeface="+mn-ea"/>
                  <a:ea typeface="+mn-ea"/>
                  <a:cs typeface="+mn-cs"/>
                </a:rPr>
                <a:t>Tag</a:t>
              </a:r>
              <a:r>
                <a:rPr kumimoji="0" lang="zh-CN" altLang="en-US" sz="1400" b="1" kern="1200" cap="none" spc="0" normalizeH="0" baseline="0" noProof="0" dirty="0">
                  <a:latin typeface="+mn-ea"/>
                  <a:ea typeface="+mn-ea"/>
                  <a:cs typeface="+mn-cs"/>
                </a:rPr>
                <a:t>，然后根据用户的</a:t>
              </a:r>
              <a:r>
                <a:rPr kumimoji="0" lang="en-US" altLang="zh-CN" sz="1400" b="1" kern="1200" cap="none" spc="0" normalizeH="0" baseline="0" noProof="0" dirty="0">
                  <a:latin typeface="+mn-ea"/>
                  <a:ea typeface="+mn-ea"/>
                  <a:cs typeface="+mn-cs"/>
                </a:rPr>
                <a:t>Tag</a:t>
              </a:r>
              <a:r>
                <a:rPr kumimoji="0" lang="zh-CN" altLang="en-US" sz="1400" b="1" kern="1200" cap="none" spc="0" normalizeH="0" baseline="0" noProof="0" dirty="0">
                  <a:latin typeface="+mn-ea"/>
                  <a:ea typeface="+mn-ea"/>
                  <a:cs typeface="+mn-cs"/>
                </a:rPr>
                <a:t>来继续转发。通过简单的打上一个</a:t>
              </a:r>
              <a:r>
                <a:rPr kumimoji="0" lang="en-US" altLang="zh-CN" sz="1400" b="1" kern="1200" cap="none" spc="0" normalizeH="0" baseline="0" noProof="0" dirty="0">
                  <a:latin typeface="+mn-ea"/>
                  <a:ea typeface="+mn-ea"/>
                  <a:cs typeface="+mn-cs"/>
                </a:rPr>
                <a:t>Tag</a:t>
              </a:r>
              <a:r>
                <a:rPr kumimoji="0" lang="zh-CN" altLang="en-US" sz="1400" b="1" kern="1200" cap="none" spc="0" normalizeH="0" baseline="0" noProof="0" dirty="0">
                  <a:latin typeface="+mn-ea"/>
                  <a:ea typeface="+mn-ea"/>
                  <a:cs typeface="+mn-cs"/>
                </a:rPr>
                <a:t>，就实现了透传功能。</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对于二层</a:t>
              </a:r>
              <a:r>
                <a:rPr kumimoji="0" lang="en-US" altLang="zh-CN" sz="1400" b="1" kern="1200" cap="none" spc="0" normalizeH="0" baseline="0" noProof="0" dirty="0">
                  <a:latin typeface="+mn-ea"/>
                  <a:ea typeface="+mn-ea"/>
                  <a:cs typeface="+mn-cs"/>
                </a:rPr>
                <a:t>VPN</a:t>
              </a:r>
              <a:r>
                <a:rPr kumimoji="0" lang="zh-CN" altLang="en-US" sz="1400" b="1" kern="1200" cap="none" spc="0" normalizeH="0" baseline="0" noProof="0" dirty="0">
                  <a:latin typeface="+mn-ea"/>
                  <a:ea typeface="+mn-ea"/>
                  <a:cs typeface="+mn-cs"/>
                </a:rPr>
                <a:t>，目前在运营商最流行的就是</a:t>
              </a:r>
              <a:r>
                <a:rPr kumimoji="0" lang="en-US" altLang="zh-CN" sz="1400" b="1" kern="1200" cap="none" spc="0" normalizeH="0" baseline="0" noProof="0" dirty="0">
                  <a:latin typeface="+mn-ea"/>
                  <a:ea typeface="+mn-ea"/>
                  <a:cs typeface="+mn-cs"/>
                </a:rPr>
                <a:t>MPLS L2VPN</a:t>
              </a:r>
              <a:r>
                <a:rPr kumimoji="0" lang="zh-CN" altLang="en-US" sz="1400" b="1" kern="1200" cap="none" spc="0" normalizeH="0" baseline="0" noProof="0" dirty="0">
                  <a:latin typeface="+mn-ea"/>
                  <a:ea typeface="+mn-ea"/>
                  <a:cs typeface="+mn-cs"/>
                </a:rPr>
                <a:t>了。其实一切的</a:t>
              </a:r>
              <a:r>
                <a:rPr kumimoji="0" lang="en-US" altLang="zh-CN" sz="1400" b="1" kern="1200" cap="none" spc="0" normalizeH="0" baseline="0" noProof="0" dirty="0">
                  <a:latin typeface="+mn-ea"/>
                  <a:ea typeface="+mn-ea"/>
                  <a:cs typeface="+mn-cs"/>
                </a:rPr>
                <a:t>VPN</a:t>
              </a:r>
              <a:r>
                <a:rPr kumimoji="0" lang="zh-CN" altLang="en-US" sz="1400" b="1" kern="1200" cap="none" spc="0" normalizeH="0" baseline="0" noProof="0" dirty="0">
                  <a:latin typeface="+mn-ea"/>
                  <a:ea typeface="+mn-ea"/>
                  <a:cs typeface="+mn-cs"/>
                </a:rPr>
                <a:t>都可以通过</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来解决，但是</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也有一个缺点，不是所有的设备都可以支持</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，而且具有</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功能的设备，价格也相对较高。而且</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是基于三层技术的二层</a:t>
              </a:r>
              <a:r>
                <a:rPr kumimoji="0" lang="en-US" altLang="zh-CN" sz="1400" b="1" kern="1200" cap="none" spc="0" normalizeH="0" baseline="0" noProof="0" dirty="0">
                  <a:latin typeface="+mn-ea"/>
                  <a:ea typeface="+mn-ea"/>
                  <a:cs typeface="+mn-cs"/>
                </a:rPr>
                <a:t>VPN</a:t>
              </a:r>
              <a:r>
                <a:rPr kumimoji="0" lang="zh-CN" altLang="en-US" sz="1400" b="1" kern="1200" cap="none" spc="0" normalizeH="0" baseline="0" noProof="0" dirty="0">
                  <a:latin typeface="+mn-ea"/>
                  <a:ea typeface="+mn-ea"/>
                  <a:cs typeface="+mn-cs"/>
                </a:rPr>
                <a:t>，有自己的信令协议。对于配置人员，维护人员的要求比较高。</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而</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可以提供一种廉价、简洁的二层</a:t>
              </a:r>
              <a:r>
                <a:rPr kumimoji="0" lang="en-US" altLang="zh-CN" sz="1400" b="1" kern="1200" cap="none" spc="0" normalizeH="0" baseline="0" noProof="0" dirty="0">
                  <a:latin typeface="+mn-ea"/>
                  <a:ea typeface="+mn-ea"/>
                  <a:cs typeface="+mn-cs"/>
                </a:rPr>
                <a:t>VPN</a:t>
              </a:r>
              <a:r>
                <a:rPr kumimoji="0" lang="zh-CN" altLang="en-US" sz="1400" b="1" kern="1200" cap="none" spc="0" normalizeH="0" baseline="0" noProof="0" dirty="0">
                  <a:latin typeface="+mn-ea"/>
                  <a:ea typeface="+mn-ea"/>
                  <a:cs typeface="+mn-cs"/>
                </a:rPr>
                <a:t>解决方案，不需要信令协议的支持，可以通过纯静态配置实现，而且只需要网络边缘设备支持</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，内部只需要可以支持</a:t>
              </a:r>
              <a:r>
                <a:rPr kumimoji="0" lang="en-US" altLang="zh-CN" sz="1400" b="1" kern="1200" cap="none" spc="0" normalizeH="0" baseline="0" noProof="0" dirty="0">
                  <a:latin typeface="+mn-ea"/>
                  <a:ea typeface="+mn-ea"/>
                  <a:cs typeface="+mn-cs"/>
                </a:rPr>
                <a:t>802.1Q</a:t>
              </a:r>
              <a:r>
                <a:rPr kumimoji="0" lang="zh-CN" altLang="en-US" sz="1400" b="1" kern="1200" cap="none" spc="0" normalizeH="0" baseline="0" noProof="0" dirty="0">
                  <a:latin typeface="+mn-ea"/>
                  <a:ea typeface="+mn-ea"/>
                  <a:cs typeface="+mn-cs"/>
                </a:rPr>
                <a:t>的设备即可，所以越来越多的小型用户倾向于使用该功能构建自己的</a:t>
              </a:r>
              <a:r>
                <a:rPr kumimoji="0" lang="en-US" altLang="zh-CN" sz="1400" b="1" kern="1200" cap="none" spc="0" normalizeH="0" baseline="0" noProof="0" dirty="0">
                  <a:latin typeface="+mn-ea"/>
                  <a:ea typeface="+mn-ea"/>
                  <a:cs typeface="+mn-cs"/>
                </a:rPr>
                <a:t>VPN</a:t>
              </a:r>
              <a:r>
                <a:rPr kumimoji="0" lang="zh-CN" altLang="en-US" sz="1400" b="1" kern="1200" cap="none" spc="0" normalizeH="0" baseline="0" noProof="0" dirty="0">
                  <a:latin typeface="+mn-ea"/>
                  <a:ea typeface="+mn-ea"/>
                  <a:cs typeface="+mn-cs"/>
                </a:rPr>
                <a:t>网络。</a:t>
              </a:r>
              <a:endParaRPr kumimoji="0" lang="zh-CN" altLang="en-US" sz="1400" b="1" kern="1200" cap="none" spc="0" normalizeH="0" baseline="0" noProof="0" dirty="0">
                <a:latin typeface="+mn-ea"/>
                <a:ea typeface="+mn-ea"/>
                <a:cs typeface="+mn-c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5842" name="组合 23"/>
          <p:cNvGrpSpPr/>
          <p:nvPr/>
        </p:nvGrpSpPr>
        <p:grpSpPr>
          <a:xfrm>
            <a:off x="298450" y="1057275"/>
            <a:ext cx="8197850" cy="5130800"/>
            <a:chOff x="298449" y="1058068"/>
            <a:chExt cx="8197850" cy="5130656"/>
          </a:xfrm>
        </p:grpSpPr>
        <p:grpSp>
          <p:nvGrpSpPr>
            <p:cNvPr id="35843"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387" y="2951059"/>
                <a:ext cx="1027077" cy="765841"/>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79412" y="1658126"/>
              <a:ext cx="1279525" cy="369878"/>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b="1" kern="1200" cap="none" spc="0" normalizeH="0" baseline="0" noProof="0" dirty="0" err="1">
                  <a:solidFill>
                    <a:schemeClr val="accent2">
                      <a:lumMod val="75000"/>
                    </a:schemeClr>
                  </a:solidFill>
                  <a:latin typeface="+mn-ea"/>
                  <a:ea typeface="+mn-ea"/>
                  <a:cs typeface="Arial" panose="020B0604020202020204" pitchFamily="34" charset="0"/>
                </a:rPr>
                <a:t>QinQ</a:t>
              </a: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优点</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142" name="Round Diagonal Corner Rectangle 4"/>
            <p:cNvSpPr/>
            <p:nvPr/>
          </p:nvSpPr>
          <p:spPr>
            <a:xfrm>
              <a:off x="2276474" y="4610100"/>
              <a:ext cx="6219825" cy="1578624"/>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156" name="TextBox 144"/>
            <p:cNvSpPr txBox="1">
              <a:spLocks noChangeArrowheads="1"/>
            </p:cNvSpPr>
            <p:nvPr/>
          </p:nvSpPr>
          <p:spPr bwMode="auto">
            <a:xfrm>
              <a:off x="2486024" y="5128304"/>
              <a:ext cx="5667375" cy="739754"/>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150" name="TextBox 144"/>
            <p:cNvSpPr txBox="1">
              <a:spLocks noChangeArrowheads="1"/>
            </p:cNvSpPr>
            <p:nvPr/>
          </p:nvSpPr>
          <p:spPr bwMode="auto">
            <a:xfrm>
              <a:off x="2486024" y="4723503"/>
              <a:ext cx="5819775" cy="1168367"/>
            </a:xfrm>
            <a:prstGeom prst="rect">
              <a:avLst/>
            </a:prstGeom>
            <a:noFill/>
            <a:ln w="9525">
              <a:noFill/>
              <a:miter lim="800000"/>
            </a:ln>
          </p:spPr>
          <p:txBody>
            <a:bodyPr>
              <a:spAutoFit/>
            </a:bodyPr>
            <a:lstStyle/>
            <a:p>
              <a:pPr marR="0" defTabSz="914400">
                <a:buClrTx/>
                <a:buSzTx/>
                <a:buFontTx/>
                <a:buNone/>
                <a:defRPr/>
              </a:pP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已经无敌了？</a:t>
              </a: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r>
                <a:rPr kumimoji="0" lang="zh-CN" altLang="en-US" sz="1400" b="1" kern="1200" cap="none" spc="0" normalizeH="0" baseline="0" noProof="0" dirty="0">
                  <a:latin typeface="+mn-ea"/>
                  <a:ea typeface="+mn-ea"/>
                  <a:cs typeface="+mn-cs"/>
                </a:rPr>
                <a:t>小规模，或者靠近接入层，汇聚层，用</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确实很便捷，但到了核心网，</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基本就无用武之地了。到了核心网就全是高端设备了，全是</a:t>
              </a:r>
              <a:r>
                <a:rPr kumimoji="0" lang="en-US" altLang="zh-CN" sz="1400" b="1" kern="1200" cap="none" spc="0" normalizeH="0" baseline="0" noProof="0" dirty="0">
                  <a:latin typeface="+mn-ea"/>
                  <a:ea typeface="+mn-ea"/>
                  <a:cs typeface="+mn-cs"/>
                </a:rPr>
                <a:t>MPLS</a:t>
              </a:r>
              <a:r>
                <a:rPr kumimoji="0" lang="zh-CN" altLang="en-US" sz="1400" b="1" kern="1200" cap="none" spc="0" normalizeH="0" baseline="0" noProof="0" dirty="0">
                  <a:latin typeface="+mn-ea"/>
                  <a:ea typeface="+mn-ea"/>
                  <a:cs typeface="+mn-cs"/>
                </a:rPr>
                <a:t>在运行。为什么会出现这样的现象？</a:t>
              </a:r>
              <a:endParaRPr kumimoji="0" lang="zh-CN" altLang="en-US" sz="1400" b="1" kern="1200" cap="none" spc="0" normalizeH="0" baseline="0" noProof="0" dirty="0">
                <a:latin typeface="+mn-ea"/>
                <a:ea typeface="+mn-ea"/>
                <a:cs typeface="+mn-cs"/>
              </a:endParaRPr>
            </a:p>
          </p:txBody>
        </p:sp>
        <p:sp>
          <p:nvSpPr>
            <p:cNvPr id="21" name="Round Diagonal Corner Rectangle 4"/>
            <p:cNvSpPr/>
            <p:nvPr/>
          </p:nvSpPr>
          <p:spPr>
            <a:xfrm>
              <a:off x="2276474" y="1058068"/>
              <a:ext cx="6219825" cy="3083294"/>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22" name="TextBox 144"/>
            <p:cNvSpPr txBox="1">
              <a:spLocks noChangeArrowheads="1"/>
            </p:cNvSpPr>
            <p:nvPr/>
          </p:nvSpPr>
          <p:spPr bwMode="auto">
            <a:xfrm>
              <a:off x="2486024" y="3402740"/>
              <a:ext cx="5667375" cy="738166"/>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23" name="TextBox 144"/>
            <p:cNvSpPr txBox="1">
              <a:spLocks noChangeArrowheads="1"/>
            </p:cNvSpPr>
            <p:nvPr/>
          </p:nvSpPr>
          <p:spPr bwMode="auto">
            <a:xfrm>
              <a:off x="2486024" y="1312061"/>
              <a:ext cx="5819775" cy="2676450"/>
            </a:xfrm>
            <a:prstGeom prst="rect">
              <a:avLst/>
            </a:prstGeom>
            <a:noFill/>
            <a:ln w="9525">
              <a:noFill/>
              <a:miter lim="800000"/>
            </a:ln>
          </p:spPr>
          <p:txBody>
            <a:bodyPr>
              <a:spAutoFit/>
            </a:bodyPr>
            <a:lstStyle/>
            <a:p>
              <a:pPr marR="0" defTabSz="914400">
                <a:buClrTx/>
                <a:buSzTx/>
                <a:buFontTx/>
                <a:buNone/>
                <a:defRPr/>
              </a:pPr>
              <a:r>
                <a:rPr kumimoji="0" lang="zh-CN" altLang="en-US" sz="1200" kern="1200" cap="none" spc="0" normalizeH="0" baseline="0" noProof="0" dirty="0">
                  <a:solidFill>
                    <a:srgbClr val="769535"/>
                  </a:solidFill>
                  <a:latin typeface="+mn-ea"/>
                  <a:ea typeface="+mn-ea"/>
                  <a:cs typeface="+mn-cs"/>
                </a:rPr>
                <a:t>运营商在通过</a:t>
              </a:r>
              <a:r>
                <a:rPr kumimoji="0" lang="en-US" altLang="zh-CN" sz="1200" kern="1200" cap="none" spc="0" normalizeH="0" baseline="0" noProof="0" dirty="0">
                  <a:solidFill>
                    <a:srgbClr val="769535"/>
                  </a:solidFill>
                  <a:latin typeface="+mn-ea"/>
                  <a:ea typeface="+mn-ea"/>
                  <a:cs typeface="+mn-cs"/>
                </a:rPr>
                <a:t>Ethernet</a:t>
              </a:r>
              <a:r>
                <a:rPr kumimoji="0" lang="zh-CN" altLang="en-US" sz="1200" kern="1200" cap="none" spc="0" normalizeH="0" baseline="0" noProof="0" dirty="0">
                  <a:solidFill>
                    <a:srgbClr val="769535"/>
                  </a:solidFill>
                  <a:latin typeface="+mn-ea"/>
                  <a:ea typeface="+mn-ea"/>
                  <a:cs typeface="+mn-cs"/>
                </a:rPr>
                <a:t>提供</a:t>
              </a:r>
              <a:r>
                <a:rPr kumimoji="0" lang="en-US" altLang="zh-CN" sz="1200" kern="1200" cap="none" spc="0" normalizeH="0" baseline="0" noProof="0" dirty="0">
                  <a:solidFill>
                    <a:srgbClr val="769535"/>
                  </a:solidFill>
                  <a:latin typeface="+mn-ea"/>
                  <a:ea typeface="+mn-ea"/>
                  <a:cs typeface="+mn-cs"/>
                </a:rPr>
                <a:t>Internet</a:t>
              </a:r>
              <a:r>
                <a:rPr kumimoji="0" lang="zh-CN" altLang="en-US" sz="1200" kern="1200" cap="none" spc="0" normalizeH="0" baseline="0" noProof="0" dirty="0">
                  <a:solidFill>
                    <a:srgbClr val="769535"/>
                  </a:solidFill>
                  <a:latin typeface="+mn-ea"/>
                  <a:ea typeface="+mn-ea"/>
                  <a:cs typeface="+mn-cs"/>
                </a:rPr>
                <a:t>接入业务时需要对客户标识，做到精细化管理，而且随着新业务的开展（如</a:t>
              </a:r>
              <a:r>
                <a:rPr kumimoji="0" lang="en-US" altLang="zh-CN" sz="1200" kern="1200" cap="none" spc="0" normalizeH="0" baseline="0" noProof="0" dirty="0">
                  <a:solidFill>
                    <a:srgbClr val="769535"/>
                  </a:solidFill>
                  <a:latin typeface="+mn-ea"/>
                  <a:ea typeface="+mn-ea"/>
                  <a:cs typeface="+mn-cs"/>
                </a:rPr>
                <a:t>VPN</a:t>
              </a:r>
              <a:r>
                <a:rPr kumimoji="0" lang="zh-CN" altLang="en-US" sz="1200" kern="1200" cap="none" spc="0" normalizeH="0" baseline="0" noProof="0" dirty="0">
                  <a:solidFill>
                    <a:srgbClr val="769535"/>
                  </a:solidFill>
                  <a:latin typeface="+mn-ea"/>
                  <a:ea typeface="+mn-ea"/>
                  <a:cs typeface="+mn-cs"/>
                </a:rPr>
                <a:t>），运营商还需要对业务进行细分，以区别提供不同的管道、</a:t>
              </a:r>
              <a:r>
                <a:rPr kumimoji="0" lang="en-US" altLang="zh-CN" sz="1200" kern="1200" cap="none" spc="0" normalizeH="0" baseline="0" noProof="0" dirty="0" err="1">
                  <a:solidFill>
                    <a:srgbClr val="769535"/>
                  </a:solidFill>
                  <a:latin typeface="+mn-ea"/>
                  <a:ea typeface="+mn-ea"/>
                  <a:cs typeface="+mn-cs"/>
                </a:rPr>
                <a:t>QoS</a:t>
              </a:r>
              <a:r>
                <a:rPr kumimoji="0" lang="zh-CN" altLang="en-US" sz="1200" kern="1200" cap="none" spc="0" normalizeH="0" baseline="0" noProof="0" dirty="0">
                  <a:solidFill>
                    <a:srgbClr val="769535"/>
                  </a:solidFill>
                  <a:latin typeface="+mn-ea"/>
                  <a:ea typeface="+mn-ea"/>
                  <a:cs typeface="+mn-cs"/>
                </a:rPr>
                <a:t>策略。原有基于</a:t>
              </a:r>
              <a:r>
                <a:rPr kumimoji="0" lang="en-US" altLang="zh-CN" sz="1200" kern="1200" cap="none" spc="0" normalizeH="0" baseline="0" noProof="0" dirty="0">
                  <a:solidFill>
                    <a:srgbClr val="769535"/>
                  </a:solidFill>
                  <a:latin typeface="+mn-ea"/>
                  <a:ea typeface="+mn-ea"/>
                  <a:cs typeface="+mn-cs"/>
                </a:rPr>
                <a:t>802.1Q</a:t>
              </a:r>
              <a:r>
                <a:rPr kumimoji="0" lang="zh-CN" altLang="en-US" sz="1200" kern="1200" cap="none" spc="0" normalizeH="0" baseline="0" noProof="0" dirty="0">
                  <a:solidFill>
                    <a:srgbClr val="769535"/>
                  </a:solidFill>
                  <a:latin typeface="+mn-ea"/>
                  <a:ea typeface="+mn-ea"/>
                  <a:cs typeface="+mn-cs"/>
                </a:rPr>
                <a:t>只有</a:t>
              </a:r>
              <a:r>
                <a:rPr kumimoji="0" lang="en-US" altLang="zh-CN" sz="1200" kern="1200" cap="none" spc="0" normalizeH="0" baseline="0" noProof="0" dirty="0">
                  <a:solidFill>
                    <a:srgbClr val="769535"/>
                  </a:solidFill>
                  <a:latin typeface="+mn-ea"/>
                  <a:ea typeface="+mn-ea"/>
                  <a:cs typeface="+mn-cs"/>
                </a:rPr>
                <a:t>4096</a:t>
              </a:r>
              <a:r>
                <a:rPr kumimoji="0" lang="zh-CN" altLang="en-US" sz="1200" kern="1200" cap="none" spc="0" normalizeH="0" baseline="0" noProof="0" dirty="0">
                  <a:solidFill>
                    <a:srgbClr val="769535"/>
                  </a:solidFill>
                  <a:latin typeface="+mn-ea"/>
                  <a:ea typeface="+mn-ea"/>
                  <a:cs typeface="+mn-cs"/>
                </a:rPr>
                <a:t>个</a:t>
              </a:r>
              <a:r>
                <a:rPr kumimoji="0" lang="en-US" altLang="zh-CN" sz="1200" kern="1200" cap="none" spc="0" normalizeH="0" baseline="0" noProof="0" dirty="0">
                  <a:solidFill>
                    <a:srgbClr val="769535"/>
                  </a:solidFill>
                  <a:latin typeface="+mn-ea"/>
                  <a:ea typeface="+mn-ea"/>
                  <a:cs typeface="+mn-cs"/>
                </a:rPr>
                <a:t>vlan</a:t>
              </a:r>
              <a:r>
                <a:rPr kumimoji="0" lang="zh-CN" altLang="en-US" sz="1200" kern="1200" cap="none" spc="0" normalizeH="0" baseline="0" noProof="0" dirty="0">
                  <a:solidFill>
                    <a:srgbClr val="769535"/>
                  </a:solidFill>
                  <a:latin typeface="+mn-ea"/>
                  <a:ea typeface="+mn-ea"/>
                  <a:cs typeface="+mn-cs"/>
                </a:rPr>
                <a:t>标识不能满足这样的需要，</a:t>
              </a:r>
              <a:r>
                <a:rPr kumimoji="0" lang="en-US" altLang="zh-CN" sz="1200" kern="1200" cap="none" spc="0" normalizeH="0" baseline="0" noProof="0" dirty="0" err="1">
                  <a:solidFill>
                    <a:srgbClr val="769535"/>
                  </a:solidFill>
                  <a:latin typeface="+mn-ea"/>
                  <a:ea typeface="+mn-ea"/>
                  <a:cs typeface="+mn-cs"/>
                </a:rPr>
                <a:t>QinQ</a:t>
              </a:r>
              <a:r>
                <a:rPr kumimoji="0" lang="zh-CN" altLang="en-US" sz="1200" kern="1200" cap="none" spc="0" normalizeH="0" baseline="0" noProof="0" dirty="0">
                  <a:solidFill>
                    <a:srgbClr val="769535"/>
                  </a:solidFill>
                  <a:latin typeface="+mn-ea"/>
                  <a:ea typeface="+mn-ea"/>
                  <a:cs typeface="+mn-cs"/>
                </a:rPr>
                <a:t>正好可以扩展这样的标识，同时还可以利用不同的</a:t>
              </a:r>
              <a:r>
                <a:rPr kumimoji="0" lang="en-US" altLang="zh-CN" sz="1200" kern="1200" cap="none" spc="0" normalizeH="0" baseline="0" noProof="0" dirty="0">
                  <a:solidFill>
                    <a:srgbClr val="769535"/>
                  </a:solidFill>
                  <a:latin typeface="+mn-ea"/>
                  <a:ea typeface="+mn-ea"/>
                  <a:cs typeface="+mn-cs"/>
                </a:rPr>
                <a:t>VLAN</a:t>
              </a:r>
              <a:r>
                <a:rPr kumimoji="0" lang="zh-CN" altLang="en-US" sz="1200" kern="1200" cap="none" spc="0" normalizeH="0" baseline="0" noProof="0" dirty="0">
                  <a:solidFill>
                    <a:srgbClr val="769535"/>
                  </a:solidFill>
                  <a:latin typeface="+mn-ea"/>
                  <a:ea typeface="+mn-ea"/>
                  <a:cs typeface="+mn-cs"/>
                </a:rPr>
                <a:t>来区分运营商的服务和不同的客户。利用</a:t>
              </a:r>
              <a:r>
                <a:rPr kumimoji="0" lang="en-US" altLang="zh-CN" sz="1200" kern="1200" cap="none" spc="0" normalizeH="0" baseline="0" noProof="0" dirty="0" err="1">
                  <a:solidFill>
                    <a:srgbClr val="769535"/>
                  </a:solidFill>
                  <a:latin typeface="+mn-ea"/>
                  <a:ea typeface="+mn-ea"/>
                  <a:cs typeface="+mn-cs"/>
                </a:rPr>
                <a:t>QinQ</a:t>
              </a:r>
              <a:r>
                <a:rPr kumimoji="0" lang="zh-CN" altLang="en-US" sz="1200" kern="1200" cap="none" spc="0" normalizeH="0" baseline="0" noProof="0" dirty="0">
                  <a:solidFill>
                    <a:srgbClr val="769535"/>
                  </a:solidFill>
                  <a:latin typeface="+mn-ea"/>
                  <a:ea typeface="+mn-ea"/>
                  <a:cs typeface="+mn-cs"/>
                </a:rPr>
                <a:t>提供接入时具用以下的优点：</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zh-CN" altLang="en-US" sz="1200" kern="1200" cap="none" spc="0" normalizeH="0" baseline="0" noProof="0" dirty="0">
                  <a:solidFill>
                    <a:srgbClr val="769535"/>
                  </a:solidFill>
                  <a:latin typeface="+mn-ea"/>
                  <a:ea typeface="+mn-ea"/>
                  <a:cs typeface="+mn-cs"/>
                </a:rPr>
                <a:t>可以解决日益紧缺的公网</a:t>
              </a:r>
              <a:r>
                <a:rPr kumimoji="0" lang="en-US" altLang="zh-CN" sz="1200" kern="1200" cap="none" spc="0" normalizeH="0" baseline="0" noProof="0" dirty="0">
                  <a:solidFill>
                    <a:srgbClr val="769535"/>
                  </a:solidFill>
                  <a:latin typeface="+mn-ea"/>
                  <a:ea typeface="+mn-ea"/>
                  <a:cs typeface="+mn-cs"/>
                </a:rPr>
                <a:t>VLAN ID</a:t>
              </a:r>
              <a:r>
                <a:rPr kumimoji="0" lang="zh-CN" altLang="en-US" sz="1200" kern="1200" cap="none" spc="0" normalizeH="0" baseline="0" noProof="0" dirty="0">
                  <a:solidFill>
                    <a:srgbClr val="769535"/>
                  </a:solidFill>
                  <a:latin typeface="+mn-ea"/>
                  <a:ea typeface="+mn-ea"/>
                  <a:cs typeface="+mn-cs"/>
                </a:rPr>
                <a:t>资源问题；</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zh-CN" altLang="en-US" sz="1200" kern="1200" cap="none" spc="0" normalizeH="0" baseline="0" noProof="0" dirty="0">
                  <a:solidFill>
                    <a:srgbClr val="769535"/>
                  </a:solidFill>
                  <a:latin typeface="+mn-ea"/>
                  <a:ea typeface="+mn-ea"/>
                  <a:cs typeface="+mn-cs"/>
                </a:rPr>
                <a:t>用户可以规划自己的私网</a:t>
              </a:r>
              <a:r>
                <a:rPr kumimoji="0" lang="en-US" altLang="zh-CN" sz="1200" kern="1200" cap="none" spc="0" normalizeH="0" baseline="0" noProof="0" dirty="0">
                  <a:solidFill>
                    <a:srgbClr val="769535"/>
                  </a:solidFill>
                  <a:latin typeface="+mn-ea"/>
                  <a:ea typeface="+mn-ea"/>
                  <a:cs typeface="+mn-cs"/>
                </a:rPr>
                <a:t>VLAN ID</a:t>
              </a:r>
              <a:r>
                <a:rPr kumimoji="0" lang="zh-CN" altLang="en-US" sz="1200" kern="1200" cap="none" spc="0" normalizeH="0" baseline="0" noProof="0" dirty="0">
                  <a:solidFill>
                    <a:srgbClr val="769535"/>
                  </a:solidFill>
                  <a:latin typeface="+mn-ea"/>
                  <a:ea typeface="+mn-ea"/>
                  <a:cs typeface="+mn-cs"/>
                </a:rPr>
                <a:t>，不会导致与公网</a:t>
              </a:r>
              <a:r>
                <a:rPr kumimoji="0" lang="en-US" altLang="zh-CN" sz="1200" kern="1200" cap="none" spc="0" normalizeH="0" baseline="0" noProof="0" dirty="0">
                  <a:solidFill>
                    <a:srgbClr val="769535"/>
                  </a:solidFill>
                  <a:latin typeface="+mn-ea"/>
                  <a:ea typeface="+mn-ea"/>
                  <a:cs typeface="+mn-cs"/>
                </a:rPr>
                <a:t>VLAN ID</a:t>
              </a:r>
              <a:r>
                <a:rPr kumimoji="0" lang="zh-CN" altLang="en-US" sz="1200" kern="1200" cap="none" spc="0" normalizeH="0" baseline="0" noProof="0" dirty="0">
                  <a:solidFill>
                    <a:srgbClr val="769535"/>
                  </a:solidFill>
                  <a:latin typeface="+mn-ea"/>
                  <a:ea typeface="+mn-ea"/>
                  <a:cs typeface="+mn-cs"/>
                </a:rPr>
                <a:t>冲突；</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zh-CN" altLang="en-US" sz="1200" kern="1200" cap="none" spc="0" normalizeH="0" baseline="0" noProof="0" dirty="0">
                  <a:solidFill>
                    <a:srgbClr val="769535"/>
                  </a:solidFill>
                  <a:latin typeface="+mn-ea"/>
                  <a:ea typeface="+mn-ea"/>
                  <a:cs typeface="+mn-cs"/>
                </a:rPr>
                <a:t>提供一种较为简单的二层</a:t>
              </a:r>
              <a:r>
                <a:rPr kumimoji="0" lang="en-US" altLang="zh-CN" sz="1200" kern="1200" cap="none" spc="0" normalizeH="0" baseline="0" noProof="0" dirty="0">
                  <a:solidFill>
                    <a:srgbClr val="769535"/>
                  </a:solidFill>
                  <a:latin typeface="+mn-ea"/>
                  <a:ea typeface="+mn-ea"/>
                  <a:cs typeface="+mn-cs"/>
                </a:rPr>
                <a:t>VPN</a:t>
              </a:r>
              <a:r>
                <a:rPr kumimoji="0" lang="zh-CN" altLang="en-US" sz="1200" kern="1200" cap="none" spc="0" normalizeH="0" baseline="0" noProof="0" dirty="0">
                  <a:solidFill>
                    <a:srgbClr val="769535"/>
                  </a:solidFill>
                  <a:latin typeface="+mn-ea"/>
                  <a:ea typeface="+mn-ea"/>
                  <a:cs typeface="+mn-cs"/>
                </a:rPr>
                <a:t>解决方案；</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zh-CN" altLang="en-US" sz="1200" kern="1200" cap="none" spc="0" normalizeH="0" baseline="0" noProof="0" dirty="0">
                  <a:solidFill>
                    <a:srgbClr val="769535"/>
                  </a:solidFill>
                  <a:latin typeface="+mn-ea"/>
                  <a:ea typeface="+mn-ea"/>
                  <a:cs typeface="+mn-cs"/>
                </a:rPr>
                <a:t>使用户网络具有较高的独立性，在服务提供商升级网络时，用户网络不必更改原有的配置；</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zh-CN" altLang="en-US" sz="1200" kern="1200" cap="none" spc="0" normalizeH="0" baseline="0" noProof="0" dirty="0">
                  <a:solidFill>
                    <a:srgbClr val="769535"/>
                  </a:solidFill>
                  <a:latin typeface="+mn-ea"/>
                  <a:ea typeface="+mn-ea"/>
                  <a:cs typeface="+mn-cs"/>
                </a:rPr>
                <a:t>可以按不同层次的</a:t>
              </a:r>
              <a:r>
                <a:rPr kumimoji="0" lang="en-US" altLang="zh-CN" sz="1200" kern="1200" cap="none" spc="0" normalizeH="0" baseline="0" noProof="0" dirty="0">
                  <a:solidFill>
                    <a:srgbClr val="769535"/>
                  </a:solidFill>
                  <a:latin typeface="+mn-ea"/>
                  <a:ea typeface="+mn-ea"/>
                  <a:cs typeface="+mn-cs"/>
                </a:rPr>
                <a:t>VLAN ID</a:t>
              </a:r>
              <a:r>
                <a:rPr kumimoji="0" lang="zh-CN" altLang="en-US" sz="1200" kern="1200" cap="none" spc="0" normalizeH="0" baseline="0" noProof="0" dirty="0">
                  <a:solidFill>
                    <a:srgbClr val="769535"/>
                  </a:solidFill>
                  <a:latin typeface="+mn-ea"/>
                  <a:ea typeface="+mn-ea"/>
                  <a:cs typeface="+mn-cs"/>
                </a:rPr>
                <a:t>来区分不同的业务；</a:t>
              </a:r>
              <a:endParaRPr kumimoji="0" lang="zh-CN" altLang="en-US" sz="1200" kern="1200" cap="none" spc="0" normalizeH="0" baseline="0" noProof="0" dirty="0">
                <a:solidFill>
                  <a:srgbClr val="769535"/>
                </a:solidFill>
                <a:latin typeface="+mn-ea"/>
                <a:ea typeface="+mn-ea"/>
                <a:cs typeface="+mn-cs"/>
              </a:endParaRPr>
            </a:p>
            <a:p>
              <a:pPr marR="0" defTabSz="914400">
                <a:buClrTx/>
                <a:buSzTx/>
                <a:buFontTx/>
                <a:buNone/>
                <a:defRPr/>
              </a:pPr>
              <a:r>
                <a:rPr kumimoji="0" lang="en-US" altLang="zh-CN" sz="1200" kern="1200" cap="none" spc="0" normalizeH="0" baseline="0" noProof="0" dirty="0">
                  <a:solidFill>
                    <a:srgbClr val="769535"/>
                  </a:solidFill>
                  <a:latin typeface="+mn-ea"/>
                  <a:ea typeface="+mn-ea"/>
                  <a:cs typeface="+mn-cs"/>
                </a:rPr>
                <a:t>· </a:t>
              </a:r>
              <a:r>
                <a:rPr kumimoji="0" lang="en-US" altLang="zh-CN" sz="1200" kern="1200" cap="none" spc="0" normalizeH="0" baseline="0" noProof="0" dirty="0" err="1">
                  <a:solidFill>
                    <a:srgbClr val="769535"/>
                  </a:solidFill>
                  <a:latin typeface="+mn-ea"/>
                  <a:ea typeface="+mn-ea"/>
                  <a:cs typeface="+mn-cs"/>
                </a:rPr>
                <a:t>QinQ</a:t>
              </a:r>
              <a:r>
                <a:rPr kumimoji="0" lang="zh-CN" altLang="en-US" sz="1200" kern="1200" cap="none" spc="0" normalizeH="0" baseline="0" noProof="0" dirty="0">
                  <a:solidFill>
                    <a:srgbClr val="769535"/>
                  </a:solidFill>
                  <a:latin typeface="+mn-ea"/>
                  <a:ea typeface="+mn-ea"/>
                  <a:cs typeface="+mn-cs"/>
                </a:rPr>
                <a:t>技术上完全可以多层嵌套，没有限制，仅受</a:t>
              </a:r>
              <a:r>
                <a:rPr kumimoji="0" lang="en-US" altLang="zh-CN" sz="1200" kern="1200" cap="none" spc="0" normalizeH="0" baseline="0" noProof="0" dirty="0">
                  <a:solidFill>
                    <a:srgbClr val="769535"/>
                  </a:solidFill>
                  <a:latin typeface="+mn-ea"/>
                  <a:ea typeface="+mn-ea"/>
                  <a:cs typeface="+mn-cs"/>
                </a:rPr>
                <a:t>Ethernet</a:t>
              </a:r>
              <a:r>
                <a:rPr kumimoji="0" lang="zh-CN" altLang="en-US" sz="1200" kern="1200" cap="none" spc="0" normalizeH="0" baseline="0" noProof="0" dirty="0">
                  <a:solidFill>
                    <a:srgbClr val="769535"/>
                  </a:solidFill>
                  <a:latin typeface="+mn-ea"/>
                  <a:ea typeface="+mn-ea"/>
                  <a:cs typeface="+mn-cs"/>
                </a:rPr>
                <a:t>报文长度的限制，具有很好的扩充性。</a:t>
              </a:r>
              <a:endParaRPr kumimoji="0" lang="zh-CN" altLang="en-US" sz="1200" kern="1200" cap="none" spc="0" normalizeH="0" baseline="0" noProof="0" dirty="0">
                <a:solidFill>
                  <a:srgbClr val="769535"/>
                </a:solidFill>
                <a:latin typeface="+mn-ea"/>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9" name="TextBox 38"/>
          <p:cNvSpPr txBox="1"/>
          <p:nvPr/>
        </p:nvSpPr>
        <p:spPr>
          <a:xfrm>
            <a:off x="211138" y="4073525"/>
            <a:ext cx="3363913" cy="2647950"/>
          </a:xfrm>
          <a:prstGeom prst="rect">
            <a:avLst/>
          </a:prstGeom>
          <a:noFill/>
        </p:spPr>
        <p:txBody>
          <a:bodyPr>
            <a:spAutoFit/>
          </a:bodyPr>
          <a:lstStyle/>
          <a:p>
            <a:pPr marR="0" defTabSz="914400" eaLnBrk="1" hangingPunct="1">
              <a:buClrTx/>
              <a:buSzTx/>
              <a:buFontTx/>
              <a:buNone/>
              <a:defRPr/>
            </a:pPr>
            <a:r>
              <a:rPr kumimoji="0" lang="zh-CN" altLang="en-US" sz="1400" kern="1200" cap="none" spc="0" normalizeH="0" baseline="0" noProof="0" dirty="0">
                <a:latin typeface="+mn-ea"/>
                <a:ea typeface="+mn-ea"/>
                <a:cs typeface="+mn-cs"/>
              </a:rPr>
              <a:t>如上图所示，</a:t>
            </a:r>
            <a:r>
              <a:rPr kumimoji="0" lang="en-US" altLang="zh-CN" sz="1400" kern="1200" cap="none" spc="0" normalizeH="0" baseline="0" noProof="0" dirty="0">
                <a:latin typeface="+mn-ea"/>
                <a:ea typeface="+mn-ea"/>
                <a:cs typeface="+mn-cs"/>
              </a:rPr>
              <a:t>Private VLAN </a:t>
            </a:r>
            <a:r>
              <a:rPr kumimoji="0" lang="zh-CN" altLang="en-US" sz="1400" kern="1200" cap="none" spc="0" normalizeH="0" baseline="0" noProof="0" dirty="0">
                <a:latin typeface="+mn-ea"/>
                <a:ea typeface="+mn-ea"/>
                <a:cs typeface="+mn-cs"/>
              </a:rPr>
              <a:t>将多个</a:t>
            </a:r>
            <a:r>
              <a:rPr kumimoji="0" lang="en-US" altLang="zh-CN" sz="1400" kern="1200" cap="none" spc="0" normalizeH="0" baseline="0" noProof="0" dirty="0">
                <a:latin typeface="+mn-ea"/>
                <a:ea typeface="+mn-ea"/>
                <a:cs typeface="+mn-cs"/>
              </a:rPr>
              <a:t>Secondary VLAN </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13</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14</a:t>
            </a:r>
            <a:r>
              <a:rPr kumimoji="0" lang="zh-CN" altLang="en-US" sz="1400" kern="1200" cap="none" spc="0" normalizeH="0" baseline="0" noProof="0" dirty="0">
                <a:latin typeface="+mn-ea"/>
                <a:ea typeface="+mn-ea"/>
                <a:cs typeface="+mn-cs"/>
              </a:rPr>
              <a:t>）映射到一个</a:t>
            </a:r>
            <a:r>
              <a:rPr kumimoji="0" lang="en-US" altLang="zh-CN" sz="1400" kern="1200" cap="none" spc="0" normalizeH="0" baseline="0" noProof="0" dirty="0">
                <a:latin typeface="+mn-ea"/>
                <a:ea typeface="+mn-ea"/>
                <a:cs typeface="+mn-cs"/>
              </a:rPr>
              <a:t>Primary VLAN</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 11</a:t>
            </a:r>
            <a:r>
              <a:rPr kumimoji="0" lang="zh-CN" altLang="en-US" sz="1400" kern="1200" cap="none" spc="0" normalizeH="0" baseline="0" noProof="0" dirty="0">
                <a:latin typeface="+mn-ea"/>
                <a:ea typeface="+mn-ea"/>
                <a:cs typeface="+mn-cs"/>
              </a:rPr>
              <a:t>）。第一层的</a:t>
            </a:r>
            <a:r>
              <a:rPr kumimoji="0" lang="en-US" altLang="zh-CN" sz="1400" kern="1200" cap="none" spc="0" normalizeH="0" baseline="0" noProof="0" dirty="0">
                <a:latin typeface="+mn-ea"/>
                <a:ea typeface="+mn-ea"/>
                <a:cs typeface="+mn-cs"/>
              </a:rPr>
              <a:t>Primary VLAN </a:t>
            </a:r>
            <a:r>
              <a:rPr kumimoji="0" lang="zh-CN" altLang="en-US" sz="1400" kern="1200" cap="none" spc="0" normalizeH="0" baseline="0" noProof="0" dirty="0">
                <a:latin typeface="+mn-ea"/>
                <a:ea typeface="+mn-ea"/>
                <a:cs typeface="+mn-cs"/>
              </a:rPr>
              <a:t>用于上行，对于上层设备来说，只需识别下层交换机的</a:t>
            </a:r>
            <a:r>
              <a:rPr kumimoji="0" lang="en-US" altLang="zh-CN" sz="1400" kern="1200" cap="none" spc="0" normalizeH="0" baseline="0" noProof="0" dirty="0">
                <a:latin typeface="+mn-ea"/>
                <a:ea typeface="+mn-ea"/>
                <a:cs typeface="+mn-cs"/>
              </a:rPr>
              <a:t>Primary VLAN</a:t>
            </a:r>
            <a:r>
              <a:rPr kumimoji="0" lang="zh-CN" altLang="en-US" sz="1400" kern="1200" cap="none" spc="0" normalizeH="0" baseline="0" noProof="0" dirty="0">
                <a:latin typeface="+mn-ea"/>
                <a:ea typeface="+mn-ea"/>
                <a:cs typeface="+mn-cs"/>
              </a:rPr>
              <a:t>而不必关心</a:t>
            </a:r>
            <a:r>
              <a:rPr kumimoji="0" lang="en-US" altLang="zh-CN" sz="1400" kern="1200" cap="none" spc="0" normalizeH="0" baseline="0" noProof="0" dirty="0">
                <a:latin typeface="+mn-ea"/>
                <a:ea typeface="+mn-ea"/>
                <a:cs typeface="+mn-cs"/>
              </a:rPr>
              <a:t>Primary VLAN </a:t>
            </a:r>
            <a:r>
              <a:rPr kumimoji="0" lang="zh-CN" altLang="en-US" sz="1400" kern="1200" cap="none" spc="0" normalizeH="0" baseline="0" noProof="0" dirty="0">
                <a:latin typeface="+mn-ea"/>
                <a:ea typeface="+mn-ea"/>
                <a:cs typeface="+mn-cs"/>
              </a:rPr>
              <a:t>中包含的</a:t>
            </a:r>
            <a:r>
              <a:rPr kumimoji="0" lang="en-US" altLang="zh-CN" sz="1400" kern="1200" cap="none" spc="0" normalizeH="0" baseline="0" noProof="0" dirty="0">
                <a:latin typeface="+mn-ea"/>
                <a:ea typeface="+mn-ea"/>
                <a:cs typeface="+mn-cs"/>
              </a:rPr>
              <a:t>Secondary VLAN</a:t>
            </a:r>
            <a:r>
              <a:rPr kumimoji="0" lang="zh-CN" altLang="en-US" sz="1400" kern="1200" cap="none" spc="0" normalizeH="0" baseline="0" noProof="0" dirty="0">
                <a:latin typeface="+mn-ea"/>
                <a:ea typeface="+mn-ea"/>
                <a:cs typeface="+mn-cs"/>
              </a:rPr>
              <a:t>，这样简化了网络配置，节省了</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资源。第二层的</a:t>
            </a:r>
            <a:r>
              <a:rPr kumimoji="0" lang="en-US" altLang="zh-CN" sz="1400" kern="1200" cap="none" spc="0" normalizeH="0" baseline="0" noProof="0" dirty="0">
                <a:latin typeface="+mn-ea"/>
                <a:ea typeface="+mn-ea"/>
                <a:cs typeface="+mn-cs"/>
              </a:rPr>
              <a:t>Secondary VLAN </a:t>
            </a:r>
            <a:r>
              <a:rPr kumimoji="0" lang="zh-CN" altLang="en-US" sz="1400" kern="1200" cap="none" spc="0" normalizeH="0" baseline="0" noProof="0" dirty="0">
                <a:latin typeface="+mn-ea"/>
                <a:ea typeface="+mn-ea"/>
                <a:cs typeface="+mn-cs"/>
              </a:rPr>
              <a:t>用于接入用户，不同的</a:t>
            </a:r>
            <a:r>
              <a:rPr kumimoji="0" lang="en-US" altLang="zh-CN" sz="1400" kern="1200" cap="none" spc="0" normalizeH="0" baseline="0" noProof="0" dirty="0">
                <a:latin typeface="+mn-ea"/>
                <a:ea typeface="+mn-ea"/>
                <a:cs typeface="+mn-cs"/>
              </a:rPr>
              <a:t>Secondary VLAN</a:t>
            </a:r>
            <a:r>
              <a:rPr kumimoji="0" lang="zh-CN" altLang="en-US" sz="1400" kern="1200" cap="none" spc="0" normalizeH="0" baseline="0" noProof="0" dirty="0">
                <a:latin typeface="+mn-ea"/>
                <a:ea typeface="+mn-ea"/>
                <a:cs typeface="+mn-cs"/>
              </a:rPr>
              <a:t>间通过传统的</a:t>
            </a:r>
            <a:r>
              <a:rPr kumimoji="0" lang="en-US" altLang="zh-CN" sz="1400" kern="1200" cap="none" spc="0" normalizeH="0" baseline="0" noProof="0" dirty="0">
                <a:latin typeface="+mn-ea"/>
                <a:ea typeface="+mn-ea"/>
                <a:cs typeface="+mn-cs"/>
              </a:rPr>
              <a:t>VLAN </a:t>
            </a:r>
            <a:r>
              <a:rPr kumimoji="0" lang="zh-CN" altLang="en-US" sz="1400" kern="1200" cap="none" spc="0" normalizeH="0" baseline="0" noProof="0" dirty="0">
                <a:latin typeface="+mn-ea"/>
                <a:ea typeface="+mn-ea"/>
                <a:cs typeface="+mn-cs"/>
              </a:rPr>
              <a:t>技术实现二层隔离。</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endParaRPr kumimoji="0" lang="zh-CN" altLang="en-US" sz="1200" kern="1200" cap="none" spc="0" normalizeH="0" baseline="0" noProof="0" dirty="0">
              <a:latin typeface="+mn-ea"/>
              <a:ea typeface="+mn-ea"/>
              <a:cs typeface="+mn-cs"/>
            </a:endParaRPr>
          </a:p>
        </p:txBody>
      </p:sp>
      <p:graphicFrame>
        <p:nvGraphicFramePr>
          <p:cNvPr id="84" name="表格 83"/>
          <p:cNvGraphicFramePr>
            <a:graphicFrameLocks noGrp="1"/>
          </p:cNvGraphicFramePr>
          <p:nvPr>
            <p:custDataLst>
              <p:tags r:id="rId1"/>
            </p:custDataLst>
          </p:nvPr>
        </p:nvGraphicFramePr>
        <p:xfrm>
          <a:off x="4571683" y="4495800"/>
          <a:ext cx="4378325" cy="2662238"/>
        </p:xfrm>
        <a:graphic>
          <a:graphicData uri="http://schemas.openxmlformats.org/drawingml/2006/table">
            <a:tbl>
              <a:tblPr firstRow="1" bandRow="1">
                <a:tableStyleId>{5C22544A-7EE6-4342-B048-85BDC9FD1C3A}</a:tableStyleId>
              </a:tblPr>
              <a:tblGrid>
                <a:gridCol w="1339853"/>
                <a:gridCol w="1669604"/>
                <a:gridCol w="1368868"/>
              </a:tblGrid>
              <a:tr h="370884">
                <a:tc>
                  <a:txBody>
                    <a:bodyPr/>
                    <a:lstStyle/>
                    <a:p>
                      <a:r>
                        <a:rPr lang="en-US" altLang="zh-CN" sz="1800" dirty="0" smtClean="0"/>
                        <a:t>VLAN ID</a:t>
                      </a:r>
                      <a:endParaRPr lang="zh-CN" altLang="en-US" sz="1800" dirty="0"/>
                    </a:p>
                  </a:txBody>
                  <a:tcPr marT="45725" marB="45725"/>
                </a:tc>
                <a:tc>
                  <a:txBody>
                    <a:bodyPr/>
                    <a:lstStyle/>
                    <a:p>
                      <a:r>
                        <a:rPr lang="en-US" altLang="zh-CN" sz="1800" dirty="0" smtClean="0"/>
                        <a:t>Role</a:t>
                      </a:r>
                      <a:endParaRPr lang="zh-CN" altLang="en-US" sz="1800" dirty="0"/>
                    </a:p>
                  </a:txBody>
                  <a:tcPr marT="45725" marB="45725"/>
                </a:tc>
                <a:tc>
                  <a:txBody>
                    <a:bodyPr/>
                    <a:lstStyle/>
                    <a:p>
                      <a:r>
                        <a:rPr lang="en-US" altLang="zh-CN" sz="1800" dirty="0" smtClean="0"/>
                        <a:t>Port</a:t>
                      </a:r>
                      <a:endParaRPr lang="zh-CN" altLang="en-US" sz="1800" dirty="0"/>
                    </a:p>
                  </a:txBody>
                  <a:tcPr marT="45725" marB="45725"/>
                </a:tc>
              </a:tr>
              <a:tr h="370884">
                <a:tc>
                  <a:txBody>
                    <a:bodyPr/>
                    <a:lstStyle/>
                    <a:p>
                      <a:r>
                        <a:rPr lang="en-US" altLang="zh-CN" sz="1800" dirty="0" smtClean="0"/>
                        <a:t>11</a:t>
                      </a:r>
                      <a:endParaRPr lang="zh-CN" altLang="en-US" sz="1800" dirty="0"/>
                    </a:p>
                  </a:txBody>
                  <a:tcPr marT="45725" marB="45725"/>
                </a:tc>
                <a:tc>
                  <a:txBody>
                    <a:bodyPr/>
                    <a:lstStyle/>
                    <a:p>
                      <a:r>
                        <a:rPr lang="en-US" altLang="zh-CN" sz="1800" dirty="0" smtClean="0"/>
                        <a:t>Primary  Vlan</a:t>
                      </a:r>
                      <a:endParaRPr lang="zh-CN" altLang="en-US" sz="1800" dirty="0"/>
                    </a:p>
                  </a:txBody>
                  <a:tcPr marT="45725" marB="45725"/>
                </a:tc>
                <a:tc>
                  <a:txBody>
                    <a:bodyPr/>
                    <a:lstStyle/>
                    <a:p>
                      <a:r>
                        <a:rPr lang="en-US" altLang="zh-CN" sz="1800" dirty="0" smtClean="0"/>
                        <a:t>A B C D</a:t>
                      </a:r>
                      <a:endParaRPr lang="zh-CN" altLang="en-US" sz="1800" dirty="0"/>
                    </a:p>
                  </a:txBody>
                  <a:tcPr marT="45725" marB="45725"/>
                </a:tc>
              </a:tr>
              <a:tr h="640156">
                <a:tc>
                  <a:txBody>
                    <a:bodyPr/>
                    <a:lstStyle/>
                    <a:p>
                      <a:r>
                        <a:rPr lang="en-US" altLang="zh-CN" sz="1800" dirty="0" smtClean="0"/>
                        <a:t>12</a:t>
                      </a:r>
                      <a:endParaRPr lang="zh-CN" altLang="en-US" sz="1800" dirty="0"/>
                    </a:p>
                  </a:txBody>
                  <a:tcPr marT="45725" marB="45725"/>
                </a:tc>
                <a:tc>
                  <a:txBody>
                    <a:bodyPr/>
                    <a:lstStyle/>
                    <a:p>
                      <a:r>
                        <a:rPr lang="en-US" altLang="zh-CN" sz="1800" dirty="0" smtClean="0"/>
                        <a:t>Secondary Vlan</a:t>
                      </a:r>
                      <a:endParaRPr lang="zh-CN" altLang="en-US" sz="1800" dirty="0"/>
                    </a:p>
                  </a:txBody>
                  <a:tcPr marT="45725" marB="45725"/>
                </a:tc>
                <a:tc>
                  <a:txBody>
                    <a:bodyPr/>
                    <a:lstStyle/>
                    <a:p>
                      <a:r>
                        <a:rPr lang="en-US" altLang="zh-CN" sz="1800" dirty="0" smtClean="0"/>
                        <a:t>A B</a:t>
                      </a:r>
                      <a:endParaRPr lang="zh-CN" altLang="en-US" sz="1800" dirty="0"/>
                    </a:p>
                  </a:txBody>
                  <a:tcPr marT="45725" marB="45725"/>
                </a:tc>
              </a:tr>
              <a:tr h="640156">
                <a:tc>
                  <a:txBody>
                    <a:bodyPr/>
                    <a:lstStyle/>
                    <a:p>
                      <a:r>
                        <a:rPr lang="en-US" altLang="zh-CN" sz="1800" dirty="0" smtClean="0"/>
                        <a:t>13</a:t>
                      </a:r>
                      <a:endParaRPr lang="zh-CN" altLang="en-US" sz="1800" dirty="0"/>
                    </a:p>
                  </a:txBody>
                  <a:tcPr marT="45725" marB="45725"/>
                </a:tc>
                <a:tc>
                  <a:txBody>
                    <a:bodyPr/>
                    <a:lstStyle/>
                    <a:p>
                      <a:r>
                        <a:rPr lang="en-US" altLang="zh-CN" sz="1800" dirty="0" smtClean="0"/>
                        <a:t>Secondary Vlan</a:t>
                      </a:r>
                      <a:endParaRPr lang="zh-CN" altLang="en-US" sz="1800" dirty="0"/>
                    </a:p>
                  </a:txBody>
                  <a:tcPr marT="45725" marB="45725"/>
                </a:tc>
                <a:tc>
                  <a:txBody>
                    <a:bodyPr/>
                    <a:lstStyle/>
                    <a:p>
                      <a:r>
                        <a:rPr lang="en-US" altLang="zh-CN" sz="1800" dirty="0" smtClean="0"/>
                        <a:t>A C</a:t>
                      </a:r>
                      <a:endParaRPr lang="zh-CN" altLang="en-US" sz="1800" dirty="0"/>
                    </a:p>
                  </a:txBody>
                  <a:tcPr marT="45725" marB="45725"/>
                </a:tc>
              </a:tr>
              <a:tr h="640156">
                <a:tc>
                  <a:txBody>
                    <a:bodyPr/>
                    <a:lstStyle/>
                    <a:p>
                      <a:r>
                        <a:rPr lang="en-US" altLang="zh-CN" sz="1800" dirty="0" smtClean="0"/>
                        <a:t>14</a:t>
                      </a:r>
                      <a:endParaRPr lang="zh-CN" altLang="en-US" sz="1800" dirty="0"/>
                    </a:p>
                  </a:txBody>
                  <a:tcPr marT="45725" marB="45725"/>
                </a:tc>
                <a:tc>
                  <a:txBody>
                    <a:bodyPr/>
                    <a:lstStyle/>
                    <a:p>
                      <a:r>
                        <a:rPr lang="en-US" altLang="zh-CN" sz="1800" dirty="0" smtClean="0"/>
                        <a:t>Secondary Vlan</a:t>
                      </a:r>
                      <a:endParaRPr lang="zh-CN" altLang="en-US" sz="1800" dirty="0"/>
                    </a:p>
                  </a:txBody>
                  <a:tcPr marT="45725" marB="45725"/>
                </a:tc>
                <a:tc>
                  <a:txBody>
                    <a:bodyPr/>
                    <a:lstStyle/>
                    <a:p>
                      <a:r>
                        <a:rPr lang="en-US" altLang="zh-CN" sz="1800" dirty="0" smtClean="0"/>
                        <a:t>A D</a:t>
                      </a:r>
                      <a:endParaRPr lang="zh-CN" altLang="en-US" sz="1800" dirty="0"/>
                    </a:p>
                  </a:txBody>
                  <a:tcPr marT="45725" marB="45725"/>
                </a:tc>
              </a:tr>
            </a:tbl>
          </a:graphicData>
        </a:graphic>
      </p:graphicFrame>
      <p:grpSp>
        <p:nvGrpSpPr>
          <p:cNvPr id="9245" name="组合 40"/>
          <p:cNvGrpSpPr/>
          <p:nvPr/>
        </p:nvGrpSpPr>
        <p:grpSpPr>
          <a:xfrm>
            <a:off x="298450" y="-41275"/>
            <a:ext cx="8602663" cy="4413250"/>
            <a:chOff x="298449" y="-41426"/>
            <a:chExt cx="8602328" cy="4413401"/>
          </a:xfrm>
        </p:grpSpPr>
        <p:grpSp>
          <p:nvGrpSpPr>
            <p:cNvPr id="9246"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379" y="2950145"/>
                <a:ext cx="1027036" cy="765889"/>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00037" y="1509615"/>
              <a:ext cx="1403295" cy="646134"/>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PVLAN</a:t>
              </a:r>
              <a:endParaRPr kumimoji="0" lang="en-US" altLang="zh-CN"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概念及实现</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grpSp>
          <p:nvGrpSpPr>
            <p:cNvPr id="9248" name="组合 84"/>
            <p:cNvGrpSpPr/>
            <p:nvPr/>
          </p:nvGrpSpPr>
          <p:grpSpPr>
            <a:xfrm>
              <a:off x="2447925" y="-41426"/>
              <a:ext cx="5438775" cy="4413401"/>
              <a:chOff x="2057400" y="596749"/>
              <a:chExt cx="5438775" cy="4413401"/>
            </a:xfrm>
          </p:grpSpPr>
          <p:sp>
            <p:nvSpPr>
              <p:cNvPr id="37" name="Rektangel 150"/>
              <p:cNvSpPr>
                <a:spLocks noChangeArrowheads="1"/>
              </p:cNvSpPr>
              <p:nvPr/>
            </p:nvSpPr>
            <p:spPr bwMode="auto">
              <a:xfrm>
                <a:off x="2412901" y="3675017"/>
                <a:ext cx="847692" cy="24765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ound Diagonal Corner Rectangle 4"/>
              <p:cNvSpPr/>
              <p:nvPr/>
            </p:nvSpPr>
            <p:spPr>
              <a:xfrm>
                <a:off x="2225679" y="1378007"/>
                <a:ext cx="3981450" cy="2544131"/>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34" name="矩形 33"/>
              <p:cNvSpPr/>
              <p:nvPr/>
            </p:nvSpPr>
            <p:spPr>
              <a:xfrm>
                <a:off x="4035263" y="1171444"/>
                <a:ext cx="431783" cy="431815"/>
              </a:xfrm>
              <a:prstGeom prst="rect">
                <a:avLst/>
              </a:prstGeom>
              <a:gradFill>
                <a:gsLst>
                  <a:gs pos="100000">
                    <a:schemeClr val="accent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矩形 49"/>
              <p:cNvSpPr/>
              <p:nvPr/>
            </p:nvSpPr>
            <p:spPr>
              <a:xfrm>
                <a:off x="4035263" y="3706768"/>
                <a:ext cx="431783" cy="431815"/>
              </a:xfrm>
              <a:prstGeom prst="rect">
                <a:avLst/>
              </a:prstGeom>
              <a:gradFill>
                <a:gsLst>
                  <a:gs pos="100000">
                    <a:schemeClr val="accent3">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2622443" y="3713119"/>
                <a:ext cx="431783" cy="433402"/>
              </a:xfrm>
              <a:prstGeom prst="rect">
                <a:avLst/>
              </a:prstGeom>
              <a:gradFill>
                <a:gsLst>
                  <a:gs pos="100000">
                    <a:schemeClr val="accent6">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5406809" y="3705180"/>
                <a:ext cx="431783" cy="433403"/>
              </a:xfrm>
              <a:prstGeom prst="rect">
                <a:avLst/>
              </a:prstGeom>
              <a:gradFill>
                <a:gsLst>
                  <a:gs pos="100000">
                    <a:schemeClr val="accent5">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nvSpPr>
            <p:spPr>
              <a:xfrm rot="1900474">
                <a:off x="2885958" y="596749"/>
                <a:ext cx="1295350" cy="3983174"/>
              </a:xfrm>
              <a:prstGeom prst="ellipse">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椭圆 53"/>
              <p:cNvSpPr/>
              <p:nvPr/>
            </p:nvSpPr>
            <p:spPr>
              <a:xfrm>
                <a:off x="3647928" y="868221"/>
                <a:ext cx="1227090" cy="3598985"/>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椭圆 54"/>
              <p:cNvSpPr/>
              <p:nvPr/>
            </p:nvSpPr>
            <p:spPr>
              <a:xfrm rot="19837035">
                <a:off x="4390849" y="750742"/>
                <a:ext cx="1123906" cy="3938722"/>
              </a:xfrm>
              <a:prstGeom prst="ellipse">
                <a:avLst/>
              </a:prstGeom>
              <a:noFill/>
              <a:ln>
                <a:solidFill>
                  <a:srgbClr val="EF70E8"/>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2211297" y="1433391"/>
                <a:ext cx="1076283" cy="33814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SWITCH</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6" name="Rektangel 150"/>
              <p:cNvSpPr>
                <a:spLocks noChangeArrowheads="1"/>
              </p:cNvSpPr>
              <p:nvPr/>
            </p:nvSpPr>
            <p:spPr bwMode="auto">
              <a:xfrm>
                <a:off x="4082886" y="1228596"/>
                <a:ext cx="439721" cy="3381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2670066" y="3752807"/>
                <a:ext cx="439721" cy="33815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 name="Rektangel 150"/>
              <p:cNvSpPr>
                <a:spLocks noChangeArrowheads="1"/>
              </p:cNvSpPr>
              <p:nvPr/>
            </p:nvSpPr>
            <p:spPr bwMode="auto">
              <a:xfrm>
                <a:off x="4082886" y="3744870"/>
                <a:ext cx="439721" cy="3397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 name="Rektangel 150"/>
              <p:cNvSpPr>
                <a:spLocks noChangeArrowheads="1"/>
              </p:cNvSpPr>
              <p:nvPr/>
            </p:nvSpPr>
            <p:spPr bwMode="auto">
              <a:xfrm>
                <a:off x="5473482" y="3744870"/>
                <a:ext cx="439721" cy="3397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 name="椭圆 59"/>
              <p:cNvSpPr/>
              <p:nvPr/>
            </p:nvSpPr>
            <p:spPr>
              <a:xfrm>
                <a:off x="2057315" y="823770"/>
                <a:ext cx="4351168" cy="4186380"/>
              </a:xfrm>
              <a:prstGeom prst="ellipse">
                <a:avLst/>
              </a:prstGeom>
              <a:no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Rektangel 150"/>
              <p:cNvSpPr>
                <a:spLocks noChangeArrowheads="1"/>
              </p:cNvSpPr>
              <p:nvPr/>
            </p:nvSpPr>
            <p:spPr bwMode="auto">
              <a:xfrm>
                <a:off x="6627550" y="3262253"/>
                <a:ext cx="868328" cy="2778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 name="Rektangel 150"/>
              <p:cNvSpPr>
                <a:spLocks noChangeArrowheads="1"/>
              </p:cNvSpPr>
              <p:nvPr/>
            </p:nvSpPr>
            <p:spPr bwMode="auto">
              <a:xfrm>
                <a:off x="2817698" y="4329090"/>
                <a:ext cx="939763" cy="2762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12</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 name="Rektangel 150"/>
              <p:cNvSpPr>
                <a:spLocks noChangeArrowheads="1"/>
              </p:cNvSpPr>
              <p:nvPr/>
            </p:nvSpPr>
            <p:spPr bwMode="auto">
              <a:xfrm>
                <a:off x="4389262" y="4435455"/>
                <a:ext cx="969924" cy="2762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13</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67" name="直接箭头连接符 66"/>
              <p:cNvCxnSpPr>
                <a:stCxn id="61" idx="0"/>
                <a:endCxn id="60" idx="6"/>
              </p:cNvCxnSpPr>
              <p:nvPr/>
            </p:nvCxnSpPr>
            <p:spPr>
              <a:xfrm rot="16200000" flipV="1">
                <a:off x="6563246" y="2762992"/>
                <a:ext cx="344500" cy="654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a:stCxn id="62" idx="0"/>
                <a:endCxn id="53" idx="5"/>
              </p:cNvCxnSpPr>
              <p:nvPr/>
            </p:nvCxnSpPr>
            <p:spPr>
              <a:xfrm rot="16200000" flipV="1">
                <a:off x="3085171" y="4126681"/>
                <a:ext cx="301635" cy="103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直接箭头连接符 72"/>
              <p:cNvCxnSpPr>
                <a:stCxn id="63" idx="0"/>
                <a:endCxn id="54" idx="5"/>
              </p:cNvCxnSpPr>
              <p:nvPr/>
            </p:nvCxnSpPr>
            <p:spPr>
              <a:xfrm rot="16200000" flipV="1">
                <a:off x="4536877" y="4097312"/>
                <a:ext cx="495317" cy="180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Rektangel 150"/>
              <p:cNvSpPr>
                <a:spLocks noChangeArrowheads="1"/>
              </p:cNvSpPr>
              <p:nvPr/>
            </p:nvSpPr>
            <p:spPr bwMode="auto">
              <a:xfrm>
                <a:off x="6070359" y="4110007"/>
                <a:ext cx="968337" cy="27623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14</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78" name="直接箭头连接符 77"/>
              <p:cNvCxnSpPr>
                <a:stCxn id="77" idx="0"/>
                <a:endCxn id="55" idx="5"/>
              </p:cNvCxnSpPr>
              <p:nvPr/>
            </p:nvCxnSpPr>
            <p:spPr>
              <a:xfrm rot="16200000" flipV="1">
                <a:off x="6082251" y="3637731"/>
                <a:ext cx="371488" cy="573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6" name="TextBox 85"/>
            <p:cNvSpPr txBox="1"/>
            <p:nvPr/>
          </p:nvSpPr>
          <p:spPr>
            <a:xfrm>
              <a:off x="6910130" y="642810"/>
              <a:ext cx="1990647" cy="1170027"/>
            </a:xfrm>
            <a:prstGeom prst="rect">
              <a:avLst/>
            </a:prstGeom>
            <a:noFill/>
          </p:spPr>
          <p:txBody>
            <a:bodyPr>
              <a:spAutoFit/>
            </a:bodyPr>
            <a:lstStyle/>
            <a:p>
              <a:pPr marR="0" defTabSz="914400" eaLnBrk="1" hangingPunct="1">
                <a:buClrTx/>
                <a:buSzTx/>
                <a:buFontTx/>
                <a:buNone/>
                <a:defRPr/>
              </a:pPr>
              <a:r>
                <a:rPr kumimoji="0" lang="en-US" altLang="zh-CN" sz="1400" b="1" kern="1200" cap="none" spc="0" normalizeH="0" baseline="0" noProof="0" dirty="0">
                  <a:latin typeface="+mn-ea"/>
                  <a:ea typeface="+mn-ea"/>
                  <a:cs typeface="+mn-cs"/>
                </a:rPr>
                <a:t>Private VLAN </a:t>
              </a:r>
              <a:r>
                <a:rPr kumimoji="0" lang="zh-CN" altLang="en-US" sz="1400" b="1" kern="1200" cap="none" spc="0" normalizeH="0" baseline="0" noProof="0" dirty="0">
                  <a:latin typeface="+mn-ea"/>
                  <a:ea typeface="+mn-ea"/>
                  <a:cs typeface="+mn-cs"/>
                </a:rPr>
                <a:t>采用了二层的</a:t>
              </a:r>
              <a:r>
                <a:rPr kumimoji="0" lang="en-US" altLang="zh-CN" sz="1400" b="1" kern="1200" cap="none" spc="0" normalizeH="0" baseline="0" noProof="0" dirty="0">
                  <a:latin typeface="+mn-ea"/>
                  <a:ea typeface="+mn-ea"/>
                  <a:cs typeface="+mn-cs"/>
                </a:rPr>
                <a:t>VLAN </a:t>
              </a:r>
              <a:r>
                <a:rPr kumimoji="0" lang="zh-CN" altLang="en-US" sz="1400" b="1" kern="1200" cap="none" spc="0" normalizeH="0" baseline="0" noProof="0" dirty="0">
                  <a:latin typeface="+mn-ea"/>
                  <a:ea typeface="+mn-ea"/>
                  <a:cs typeface="+mn-cs"/>
                </a:rPr>
                <a:t>结构，第一层为</a:t>
              </a:r>
              <a:r>
                <a:rPr kumimoji="0" lang="en-US" altLang="zh-CN" sz="1400" b="1" kern="1200" cap="none" spc="0" normalizeH="0" baseline="0" noProof="0" dirty="0">
                  <a:latin typeface="+mn-ea"/>
                  <a:ea typeface="+mn-ea"/>
                  <a:cs typeface="+mn-cs"/>
                </a:rPr>
                <a:t>Primary VLAN </a:t>
              </a:r>
              <a:r>
                <a:rPr kumimoji="0" lang="zh-CN" altLang="en-US" sz="1400" b="1" kern="1200" cap="none" spc="0" normalizeH="0" baseline="0" noProof="0" dirty="0">
                  <a:latin typeface="+mn-ea"/>
                  <a:ea typeface="+mn-ea"/>
                  <a:cs typeface="+mn-cs"/>
                </a:rPr>
                <a:t>，第二层为</a:t>
              </a:r>
              <a:r>
                <a:rPr kumimoji="0" lang="en-US" altLang="zh-CN" sz="1400" b="1" kern="1200" cap="none" spc="0" normalizeH="0" baseline="0" noProof="0" dirty="0">
                  <a:latin typeface="+mn-ea"/>
                  <a:ea typeface="+mn-ea"/>
                  <a:cs typeface="+mn-cs"/>
                </a:rPr>
                <a:t>Secondary VLAN</a:t>
              </a:r>
              <a:r>
                <a:rPr kumimoji="0" lang="zh-CN" altLang="en-US" sz="1400" b="1" kern="1200" cap="none" spc="0" normalizeH="0" baseline="0" noProof="0" dirty="0">
                  <a:latin typeface="+mn-ea"/>
                  <a:ea typeface="+mn-ea"/>
                  <a:cs typeface="+mn-cs"/>
                </a:rPr>
                <a:t>。</a:t>
              </a:r>
              <a:endParaRPr kumimoji="0" lang="zh-CN" altLang="en-US" sz="1400" b="1" kern="1200" cap="none" spc="0" normalizeH="0" baseline="0" noProof="0" dirty="0">
                <a:latin typeface="+mn-ea"/>
                <a:ea typeface="+mn-ea"/>
                <a:cs typeface="+mn-cs"/>
              </a:endParaRPr>
            </a:p>
          </p:txBody>
        </p:sp>
        <p:sp>
          <p:nvSpPr>
            <p:cNvPr id="87" name="上箭头 86"/>
            <p:cNvSpPr/>
            <p:nvPr/>
          </p:nvSpPr>
          <p:spPr>
            <a:xfrm rot="1881644">
              <a:off x="1966847" y="3422618"/>
              <a:ext cx="484168" cy="652485"/>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6866" name="组合 12"/>
          <p:cNvGrpSpPr/>
          <p:nvPr/>
        </p:nvGrpSpPr>
        <p:grpSpPr>
          <a:xfrm>
            <a:off x="228600" y="533400"/>
            <a:ext cx="8313738" cy="5297488"/>
            <a:chOff x="153988" y="569921"/>
            <a:chExt cx="8313737" cy="5297589"/>
          </a:xfrm>
        </p:grpSpPr>
        <p:sp>
          <p:nvSpPr>
            <p:cNvPr id="32" name="Ellipse 45"/>
            <p:cNvSpPr/>
            <p:nvPr/>
          </p:nvSpPr>
          <p:spPr bwMode="auto">
            <a:xfrm>
              <a:off x="153988" y="569921"/>
              <a:ext cx="176213" cy="131766"/>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56" name="TextBox 144"/>
            <p:cNvSpPr txBox="1">
              <a:spLocks noChangeArrowheads="1"/>
            </p:cNvSpPr>
            <p:nvPr/>
          </p:nvSpPr>
          <p:spPr bwMode="auto">
            <a:xfrm>
              <a:off x="2486026" y="5129308"/>
              <a:ext cx="5667374" cy="738202"/>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150" name="TextBox 144"/>
            <p:cNvSpPr txBox="1">
              <a:spLocks noChangeArrowheads="1"/>
            </p:cNvSpPr>
            <p:nvPr/>
          </p:nvSpPr>
          <p:spPr bwMode="auto">
            <a:xfrm>
              <a:off x="623888" y="5065807"/>
              <a:ext cx="7843837" cy="523885"/>
            </a:xfrm>
            <a:prstGeom prst="rect">
              <a:avLst/>
            </a:prstGeom>
            <a:noFill/>
            <a:ln w="9525">
              <a:noFill/>
              <a:miter lim="800000"/>
            </a:ln>
          </p:spPr>
          <p:txBody>
            <a:bodyPr>
              <a:spAutoFit/>
            </a:bodyPr>
            <a:lstStyle/>
            <a:p>
              <a:pPr marR="0" defTabSz="914400">
                <a:buClrTx/>
                <a:buSzTx/>
                <a:buFontTx/>
                <a:buNone/>
                <a:defRPr/>
              </a:pP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报文有固定的格式，就是在</a:t>
              </a:r>
              <a:r>
                <a:rPr kumimoji="0" lang="en-US" altLang="zh-CN" sz="1400" b="1" kern="1200" cap="none" spc="0" normalizeH="0" baseline="0" noProof="0" dirty="0">
                  <a:latin typeface="+mn-ea"/>
                  <a:ea typeface="+mn-ea"/>
                  <a:cs typeface="+mn-cs"/>
                </a:rPr>
                <a:t>802.1Q</a:t>
              </a:r>
              <a:r>
                <a:rPr kumimoji="0" lang="zh-CN" altLang="en-US" sz="1400" b="1" kern="1200" cap="none" spc="0" normalizeH="0" baseline="0" noProof="0" dirty="0">
                  <a:latin typeface="+mn-ea"/>
                  <a:ea typeface="+mn-ea"/>
                  <a:cs typeface="+mn-cs"/>
                </a:rPr>
                <a:t>的标签之上再打一层</a:t>
              </a:r>
              <a:r>
                <a:rPr kumimoji="0" lang="en-US" altLang="zh-CN" sz="1400" b="1" kern="1200" cap="none" spc="0" normalizeH="0" baseline="0" noProof="0" dirty="0">
                  <a:latin typeface="+mn-ea"/>
                  <a:ea typeface="+mn-ea"/>
                  <a:cs typeface="+mn-cs"/>
                </a:rPr>
                <a:t>802.1Q</a:t>
              </a:r>
              <a:r>
                <a:rPr kumimoji="0" lang="zh-CN" altLang="en-US" sz="1400" b="1" kern="1200" cap="none" spc="0" normalizeH="0" baseline="0" noProof="0" dirty="0">
                  <a:latin typeface="+mn-ea"/>
                  <a:ea typeface="+mn-ea"/>
                  <a:cs typeface="+mn-cs"/>
                </a:rPr>
                <a:t>标签，</a:t>
              </a:r>
              <a:r>
                <a:rPr kumimoji="0" lang="en-US" altLang="zh-CN" sz="1400" b="1" kern="1200" cap="none" spc="0" normalizeH="0" baseline="0" noProof="0" dirty="0" err="1">
                  <a:latin typeface="+mn-ea"/>
                  <a:ea typeface="+mn-ea"/>
                  <a:cs typeface="+mn-cs"/>
                </a:rPr>
                <a:t>QinQ</a:t>
              </a:r>
              <a:r>
                <a:rPr kumimoji="0" lang="zh-CN" altLang="en-US" sz="1400" b="1" kern="1200" cap="none" spc="0" normalizeH="0" baseline="0" noProof="0" dirty="0">
                  <a:latin typeface="+mn-ea"/>
                  <a:ea typeface="+mn-ea"/>
                  <a:cs typeface="+mn-cs"/>
                </a:rPr>
                <a:t>报文比正常的</a:t>
              </a:r>
              <a:r>
                <a:rPr kumimoji="0" lang="en-US" altLang="zh-CN" sz="1400" b="1" kern="1200" cap="none" spc="0" normalizeH="0" baseline="0" noProof="0" dirty="0">
                  <a:latin typeface="+mn-ea"/>
                  <a:ea typeface="+mn-ea"/>
                  <a:cs typeface="+mn-cs"/>
                </a:rPr>
                <a:t>802.1Q</a:t>
              </a:r>
              <a:r>
                <a:rPr kumimoji="0" lang="zh-CN" altLang="en-US" sz="1400" b="1" kern="1200" cap="none" spc="0" normalizeH="0" baseline="0" noProof="0" dirty="0">
                  <a:latin typeface="+mn-ea"/>
                  <a:ea typeface="+mn-ea"/>
                  <a:cs typeface="+mn-cs"/>
                </a:rPr>
                <a:t>报文多四个字节。</a:t>
              </a:r>
              <a:endParaRPr kumimoji="0" lang="zh-CN" altLang="en-US" sz="1400" b="1" kern="1200" cap="none" spc="0" normalizeH="0" baseline="0" noProof="0" dirty="0">
                <a:latin typeface="+mn-ea"/>
                <a:ea typeface="+mn-ea"/>
                <a:cs typeface="+mn-cs"/>
              </a:endParaRPr>
            </a:p>
          </p:txBody>
        </p:sp>
        <p:sp>
          <p:nvSpPr>
            <p:cNvPr id="22" name="TextBox 144"/>
            <p:cNvSpPr txBox="1">
              <a:spLocks noChangeArrowheads="1"/>
            </p:cNvSpPr>
            <p:nvPr/>
          </p:nvSpPr>
          <p:spPr bwMode="auto">
            <a:xfrm>
              <a:off x="2486026" y="3402075"/>
              <a:ext cx="5667374" cy="739789"/>
            </a:xfrm>
            <a:prstGeom prst="rect">
              <a:avLst/>
            </a:prstGeom>
            <a:noFill/>
            <a:ln w="9525">
              <a:noFill/>
              <a:miter lim="800000"/>
            </a:ln>
          </p:spPr>
          <p:txBody>
            <a:bodyPr>
              <a:spAutoFit/>
            </a:bodyPr>
            <a:lstStyle/>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en-US" altLang="zh-CN" sz="1400" b="1" kern="1200" cap="none" spc="0" normalizeH="0" baseline="0" noProof="0" dirty="0">
                <a:latin typeface="+mn-ea"/>
                <a:ea typeface="+mn-ea"/>
                <a:cs typeface="+mn-cs"/>
              </a:endParaRPr>
            </a:p>
            <a:p>
              <a:pPr marR="0" defTabSz="914400">
                <a:buClrTx/>
                <a:buSzTx/>
                <a:buFontTx/>
                <a:buNone/>
                <a:defRPr/>
              </a:pPr>
              <a:endParaRPr kumimoji="0" lang="zh-CN" altLang="en-US" sz="1400" b="1" kern="1200" cap="none" spc="0" normalizeH="0" baseline="0" noProof="0" dirty="0">
                <a:latin typeface="+mn-ea"/>
                <a:ea typeface="+mn-ea"/>
                <a:cs typeface="+mn-cs"/>
              </a:endParaRPr>
            </a:p>
          </p:txBody>
        </p:sp>
        <p:sp>
          <p:nvSpPr>
            <p:cNvPr id="24" name="Round Diagonal Corner Rectangle 4"/>
            <p:cNvSpPr/>
            <p:nvPr/>
          </p:nvSpPr>
          <p:spPr>
            <a:xfrm>
              <a:off x="3051781" y="794326"/>
              <a:ext cx="2110769" cy="490626"/>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25" name="Rektangel 150"/>
            <p:cNvSpPr>
              <a:spLocks noChangeArrowheads="1"/>
            </p:cNvSpPr>
            <p:nvPr/>
          </p:nvSpPr>
          <p:spPr bwMode="auto">
            <a:xfrm>
              <a:off x="3186113" y="830276"/>
              <a:ext cx="1804988" cy="36672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 QinQ</a:t>
              </a:r>
              <a:r>
                <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rPr>
                <a:t>报文格式</a:t>
              </a: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pic>
          <p:nvPicPr>
            <p:cNvPr id="1026" name="Picture 2"/>
            <p:cNvPicPr>
              <a:picLocks noChangeAspect="1" noChangeArrowheads="1"/>
            </p:cNvPicPr>
            <p:nvPr/>
          </p:nvPicPr>
          <p:blipFill>
            <a:blip r:embed="rId1"/>
            <a:srcRect/>
            <a:stretch>
              <a:fillRect/>
            </a:stretch>
          </p:blipFill>
          <p:spPr bwMode="auto">
            <a:xfrm>
              <a:off x="623888" y="1609754"/>
              <a:ext cx="7704137" cy="3009957"/>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0242" name="组合 27"/>
          <p:cNvGrpSpPr/>
          <p:nvPr/>
        </p:nvGrpSpPr>
        <p:grpSpPr>
          <a:xfrm>
            <a:off x="995363" y="703263"/>
            <a:ext cx="7077075" cy="5400675"/>
            <a:chOff x="995363" y="703263"/>
            <a:chExt cx="7077075" cy="5400680"/>
          </a:xfrm>
        </p:grpSpPr>
        <p:sp>
          <p:nvSpPr>
            <p:cNvPr id="43" name="Line 33"/>
            <p:cNvSpPr>
              <a:spLocks noChangeShapeType="1"/>
            </p:cNvSpPr>
            <p:nvPr/>
          </p:nvSpPr>
          <p:spPr bwMode="auto">
            <a:xfrm rot="10800000">
              <a:off x="4305300" y="5419729"/>
              <a:ext cx="2297113" cy="0"/>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45" name="Line 33"/>
            <p:cNvSpPr>
              <a:spLocks noChangeShapeType="1"/>
            </p:cNvSpPr>
            <p:nvPr/>
          </p:nvSpPr>
          <p:spPr bwMode="auto">
            <a:xfrm rot="10800000" flipH="1" flipV="1">
              <a:off x="1639888" y="3357565"/>
              <a:ext cx="1828800" cy="3175"/>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46" name="Line 33"/>
            <p:cNvSpPr>
              <a:spLocks noChangeShapeType="1"/>
            </p:cNvSpPr>
            <p:nvPr/>
          </p:nvSpPr>
          <p:spPr bwMode="auto">
            <a:xfrm rot="10800000" flipH="1">
              <a:off x="1639888" y="1816101"/>
              <a:ext cx="1484312" cy="1544639"/>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47" name="Line 33"/>
            <p:cNvSpPr>
              <a:spLocks noChangeShapeType="1"/>
            </p:cNvSpPr>
            <p:nvPr/>
          </p:nvSpPr>
          <p:spPr bwMode="auto">
            <a:xfrm rot="10800000" flipH="1" flipV="1">
              <a:off x="1639888" y="3357565"/>
              <a:ext cx="1484312" cy="1530351"/>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48" name="Line 33"/>
            <p:cNvSpPr>
              <a:spLocks noChangeShapeType="1"/>
            </p:cNvSpPr>
            <p:nvPr/>
          </p:nvSpPr>
          <p:spPr bwMode="auto">
            <a:xfrm rot="10800000" flipH="1">
              <a:off x="4000500" y="2103439"/>
              <a:ext cx="1247775" cy="1254126"/>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49" name="Line 33"/>
            <p:cNvSpPr>
              <a:spLocks noChangeShapeType="1"/>
            </p:cNvSpPr>
            <p:nvPr/>
          </p:nvSpPr>
          <p:spPr bwMode="auto">
            <a:xfrm rot="10800000" flipH="1" flipV="1">
              <a:off x="4019550" y="3357565"/>
              <a:ext cx="1390650" cy="1217613"/>
            </a:xfrm>
            <a:prstGeom prst="line">
              <a:avLst/>
            </a:prstGeom>
            <a:noFill/>
            <a:ln w="19050">
              <a:solidFill>
                <a:srgbClr val="D7D8D9">
                  <a:lumMod val="25000"/>
                </a:srgbClr>
              </a:solidFill>
              <a:prstDash val="sysDot"/>
              <a:rou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400" b="0" i="0" u="none" strike="noStrike" kern="0" cap="none" spc="0" normalizeH="0" baseline="0" noProof="0">
                <a:ln>
                  <a:noFill/>
                </a:ln>
                <a:solidFill>
                  <a:sysClr val="windowText" lastClr="000000"/>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10249" name="Rounded Rectangle 5"/>
            <p:cNvSpPr/>
            <p:nvPr/>
          </p:nvSpPr>
          <p:spPr>
            <a:xfrm>
              <a:off x="995363" y="2743200"/>
              <a:ext cx="1470025" cy="1401763"/>
            </a:xfrm>
            <a:prstGeom prst="roundRect">
              <a:avLst>
                <a:gd name="adj" fmla="val 6102"/>
              </a:avLst>
            </a:prstGeom>
            <a:gradFill rotWithShape="0">
              <a:gsLst>
                <a:gs pos="0">
                  <a:srgbClr val="74F4FF">
                    <a:alpha val="100000"/>
                  </a:srgbClr>
                </a:gs>
                <a:gs pos="75999">
                  <a:srgbClr val="208ECD">
                    <a:alpha val="100000"/>
                  </a:srgbClr>
                </a:gs>
                <a:gs pos="100000">
                  <a:srgbClr val="12557D">
                    <a:alpha val="100000"/>
                  </a:srgbClr>
                </a:gs>
              </a:gsLst>
              <a:lin ang="5400000"/>
              <a:tileRect/>
            </a:gradFill>
            <a:ln w="9525" cap="flat" cmpd="sng">
              <a:solidFill>
                <a:srgbClr val="12557D"/>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en-US" altLang="zh-CN" sz="1400" dirty="0">
                <a:solidFill>
                  <a:schemeClr val="tx1"/>
                </a:solidFill>
                <a:latin typeface="Calibri" panose="020F0502020204030204" pitchFamily="34" charset="0"/>
                <a:ea typeface="宋体" panose="02010600030101010101" pitchFamily="2" charset="-122"/>
              </a:endParaRPr>
            </a:p>
          </p:txBody>
        </p:sp>
        <p:sp>
          <p:nvSpPr>
            <p:cNvPr id="64" name="Rounded Rectangle 15"/>
            <p:cNvSpPr/>
            <p:nvPr/>
          </p:nvSpPr>
          <p:spPr bwMode="auto">
            <a:xfrm>
              <a:off x="2835275" y="2743202"/>
              <a:ext cx="1470025" cy="1401764"/>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65" name="Rounded Rectangle 17"/>
            <p:cNvSpPr/>
            <p:nvPr/>
          </p:nvSpPr>
          <p:spPr bwMode="auto">
            <a:xfrm>
              <a:off x="2835275" y="703263"/>
              <a:ext cx="1470025" cy="1400176"/>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66" name="Rounded Rectangle 19"/>
            <p:cNvSpPr/>
            <p:nvPr/>
          </p:nvSpPr>
          <p:spPr bwMode="auto">
            <a:xfrm>
              <a:off x="2835275" y="4703767"/>
              <a:ext cx="1470025" cy="1400176"/>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69" name="Rounded Rectangle 21"/>
            <p:cNvSpPr/>
            <p:nvPr/>
          </p:nvSpPr>
          <p:spPr bwMode="auto">
            <a:xfrm>
              <a:off x="4659313" y="1631951"/>
              <a:ext cx="1470025" cy="1400176"/>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70" name="Rounded Rectangle 23"/>
            <p:cNvSpPr/>
            <p:nvPr/>
          </p:nvSpPr>
          <p:spPr bwMode="auto">
            <a:xfrm>
              <a:off x="4659313" y="3632203"/>
              <a:ext cx="1470025" cy="1400176"/>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74" name="Rounded Rectangle 29"/>
            <p:cNvSpPr/>
            <p:nvPr/>
          </p:nvSpPr>
          <p:spPr bwMode="auto">
            <a:xfrm>
              <a:off x="6602413" y="4703767"/>
              <a:ext cx="1470025" cy="1400176"/>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75" name="Rektangel 63"/>
            <p:cNvSpPr>
              <a:spLocks noChangeArrowheads="1"/>
            </p:cNvSpPr>
            <p:nvPr/>
          </p:nvSpPr>
          <p:spPr bwMode="auto">
            <a:xfrm>
              <a:off x="1060450" y="3165477"/>
              <a:ext cx="1404938" cy="63976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400" b="1" i="0" u="none" strike="noStrike" kern="1200" cap="none" spc="0" normalizeH="0" baseline="0" noProof="1">
                  <a:ln>
                    <a:noFill/>
                  </a:ln>
                  <a:solidFill>
                    <a:srgbClr val="080808"/>
                  </a:solidFill>
                  <a:effectLst/>
                  <a:uLnTx/>
                  <a:uFillTx/>
                  <a:latin typeface="+mn-ea"/>
                  <a:ea typeface="+mn-ea"/>
                  <a:cs typeface="Arial" panose="020B0604020202020204" pitchFamily="34" charset="0"/>
                </a:rPr>
                <a:t>Private VLAN</a:t>
              </a:r>
              <a:endParaRPr kumimoji="0" lang="en-US" sz="1400" b="1"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rgbClr val="080808"/>
                  </a:solidFill>
                  <a:effectLst/>
                  <a:uLnTx/>
                  <a:uFillTx/>
                  <a:latin typeface="+mn-ea"/>
                  <a:ea typeface="+mn-ea"/>
                  <a:cs typeface="Arial" panose="020B0604020202020204" pitchFamily="34" charset="0"/>
                </a:rPr>
                <a:t>通信</a:t>
              </a:r>
              <a:endParaRPr kumimoji="0" lang="en-US" sz="18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76" name="Rektangel 63"/>
            <p:cNvSpPr>
              <a:spLocks noChangeArrowheads="1"/>
            </p:cNvSpPr>
            <p:nvPr/>
          </p:nvSpPr>
          <p:spPr bwMode="auto">
            <a:xfrm>
              <a:off x="2895600" y="860425"/>
              <a:ext cx="1300163" cy="95408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Secondary VLAN</a:t>
              </a: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内的用户天然可以互相访问。</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79" name="Rektangel 63"/>
            <p:cNvSpPr>
              <a:spLocks noChangeArrowheads="1"/>
            </p:cNvSpPr>
            <p:nvPr/>
          </p:nvSpPr>
          <p:spPr bwMode="auto">
            <a:xfrm>
              <a:off x="2895600" y="2917827"/>
              <a:ext cx="1300163" cy="73818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Secondary VLAN</a:t>
              </a: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内的用户需要访问外网。</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80" name="Rektangel 63"/>
            <p:cNvSpPr>
              <a:spLocks noChangeArrowheads="1"/>
            </p:cNvSpPr>
            <p:nvPr/>
          </p:nvSpPr>
          <p:spPr bwMode="auto">
            <a:xfrm>
              <a:off x="2895600" y="4860929"/>
              <a:ext cx="1300163" cy="73818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Secondary VLAN</a:t>
              </a: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间的用户有互访需求。</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81" name="Rektangel 63"/>
            <p:cNvSpPr>
              <a:spLocks noChangeArrowheads="1"/>
            </p:cNvSpPr>
            <p:nvPr/>
          </p:nvSpPr>
          <p:spPr bwMode="auto">
            <a:xfrm>
              <a:off x="4733925" y="1717676"/>
              <a:ext cx="1300163" cy="78105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网关是谁？</a:t>
              </a:r>
              <a:endParaRPr kumimoji="0" lang="en-US" altLang="zh-CN"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IP</a:t>
              </a: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地址如何分配？</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82" name="Rektangel 63"/>
            <p:cNvSpPr>
              <a:spLocks noChangeArrowheads="1"/>
            </p:cNvSpPr>
            <p:nvPr/>
          </p:nvSpPr>
          <p:spPr bwMode="auto">
            <a:xfrm>
              <a:off x="4733925" y="3789366"/>
              <a:ext cx="1300163" cy="95408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有</a:t>
              </a:r>
              <a:r>
                <a:rPr kumimoji="0" lang="en-US" altLang="zh-CN"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VLAN</a:t>
              </a: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就有地址表，普通的二层转发有什么变化？</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sp>
          <p:nvSpPr>
            <p:cNvPr id="88" name="Rektangel 63"/>
            <p:cNvSpPr>
              <a:spLocks noChangeArrowheads="1"/>
            </p:cNvSpPr>
            <p:nvPr/>
          </p:nvSpPr>
          <p:spPr bwMode="auto">
            <a:xfrm>
              <a:off x="6662738" y="5235579"/>
              <a:ext cx="1300162" cy="30797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如何实现？</a:t>
              </a:r>
              <a:r>
                <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rPr>
                <a:t> </a:t>
              </a:r>
              <a:endParaRPr kumimoji="0" lang="en-US" sz="1400" b="0" i="0" u="none" strike="noStrike" kern="1200" cap="none" spc="0" normalizeH="0" baseline="0" noProof="1">
                <a:ln>
                  <a:noFill/>
                </a:ln>
                <a:solidFill>
                  <a:srgbClr val="080808"/>
                </a:solidFill>
                <a:effectLst/>
                <a:uLnTx/>
                <a:uFillTx/>
                <a:latin typeface="+mn-ea"/>
                <a:ea typeface="+mn-ea"/>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2" name="Rektangel 150"/>
          <p:cNvSpPr>
            <a:spLocks noChangeArrowheads="1"/>
          </p:cNvSpPr>
          <p:nvPr/>
        </p:nvSpPr>
        <p:spPr bwMode="auto">
          <a:xfrm>
            <a:off x="236538" y="5360988"/>
            <a:ext cx="2281238" cy="36988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详细报文发送流程</a:t>
            </a:r>
            <a:endParaRPr kumimoji="0" 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84" name="表格 83"/>
          <p:cNvGraphicFramePr>
            <a:graphicFrameLocks noGrp="1"/>
          </p:cNvGraphicFramePr>
          <p:nvPr>
            <p:custDataLst>
              <p:tags r:id="rId1"/>
            </p:custDataLst>
          </p:nvPr>
        </p:nvGraphicFramePr>
        <p:xfrm>
          <a:off x="228283" y="3346450"/>
          <a:ext cx="4378325" cy="2020888"/>
        </p:xfrm>
        <a:graphic>
          <a:graphicData uri="http://schemas.openxmlformats.org/drawingml/2006/table">
            <a:tbl>
              <a:tblPr firstRow="1" bandRow="1">
                <a:tableStyleId>{5C22544A-7EE6-4342-B048-85BDC9FD1C3A}</a:tableStyleId>
              </a:tblPr>
              <a:tblGrid>
                <a:gridCol w="1339853"/>
                <a:gridCol w="1669604"/>
                <a:gridCol w="1368868"/>
              </a:tblGrid>
              <a:tr h="370464">
                <a:tc>
                  <a:txBody>
                    <a:bodyPr/>
                    <a:lstStyle/>
                    <a:p>
                      <a:r>
                        <a:rPr lang="en-US" altLang="zh-CN" sz="1800" dirty="0" smtClean="0"/>
                        <a:t>VLAN ID</a:t>
                      </a:r>
                      <a:endParaRPr lang="zh-CN" altLang="en-US" sz="1800" dirty="0"/>
                    </a:p>
                  </a:txBody>
                  <a:tcPr marT="45673" marB="45673"/>
                </a:tc>
                <a:tc>
                  <a:txBody>
                    <a:bodyPr/>
                    <a:lstStyle/>
                    <a:p>
                      <a:r>
                        <a:rPr lang="en-US" altLang="zh-CN" sz="1800" dirty="0" smtClean="0"/>
                        <a:t>Role</a:t>
                      </a:r>
                      <a:endParaRPr lang="zh-CN" altLang="en-US" sz="1800" dirty="0"/>
                    </a:p>
                  </a:txBody>
                  <a:tcPr marT="45673" marB="45673"/>
                </a:tc>
                <a:tc>
                  <a:txBody>
                    <a:bodyPr/>
                    <a:lstStyle/>
                    <a:p>
                      <a:r>
                        <a:rPr lang="en-US" altLang="zh-CN" sz="1800" dirty="0" smtClean="0"/>
                        <a:t>Port</a:t>
                      </a:r>
                      <a:endParaRPr lang="zh-CN" altLang="en-US" sz="1800" dirty="0"/>
                    </a:p>
                  </a:txBody>
                  <a:tcPr marT="45673" marB="45673"/>
                </a:tc>
              </a:tr>
              <a:tr h="370464">
                <a:tc>
                  <a:txBody>
                    <a:bodyPr/>
                    <a:lstStyle/>
                    <a:p>
                      <a:r>
                        <a:rPr lang="en-US" altLang="zh-CN" sz="1800" dirty="0" smtClean="0"/>
                        <a:t>11</a:t>
                      </a:r>
                      <a:endParaRPr lang="zh-CN" altLang="en-US" sz="1800" dirty="0"/>
                    </a:p>
                  </a:txBody>
                  <a:tcPr marT="45673" marB="45673"/>
                </a:tc>
                <a:tc>
                  <a:txBody>
                    <a:bodyPr/>
                    <a:lstStyle/>
                    <a:p>
                      <a:r>
                        <a:rPr lang="en-US" altLang="zh-CN" sz="1800" dirty="0" smtClean="0"/>
                        <a:t>Primary  Vlan</a:t>
                      </a:r>
                      <a:endParaRPr lang="zh-CN" altLang="en-US" sz="1800" dirty="0"/>
                    </a:p>
                  </a:txBody>
                  <a:tcPr marT="45673" marB="45673"/>
                </a:tc>
                <a:tc>
                  <a:txBody>
                    <a:bodyPr/>
                    <a:lstStyle/>
                    <a:p>
                      <a:r>
                        <a:rPr lang="en-US" altLang="zh-CN" sz="1800" dirty="0" smtClean="0"/>
                        <a:t>A B C </a:t>
                      </a:r>
                      <a:endParaRPr lang="zh-CN" altLang="en-US" sz="1800" dirty="0"/>
                    </a:p>
                  </a:txBody>
                  <a:tcPr marT="45673" marB="45673"/>
                </a:tc>
              </a:tr>
              <a:tr h="639980">
                <a:tc>
                  <a:txBody>
                    <a:bodyPr/>
                    <a:lstStyle/>
                    <a:p>
                      <a:r>
                        <a:rPr lang="en-US" altLang="zh-CN" sz="1800" dirty="0" smtClean="0"/>
                        <a:t>12</a:t>
                      </a:r>
                      <a:endParaRPr lang="zh-CN" altLang="en-US" sz="1800" dirty="0"/>
                    </a:p>
                  </a:txBody>
                  <a:tcPr marT="45673" marB="45673"/>
                </a:tc>
                <a:tc>
                  <a:txBody>
                    <a:bodyPr/>
                    <a:lstStyle/>
                    <a:p>
                      <a:r>
                        <a:rPr lang="en-US" altLang="zh-CN" sz="1800" dirty="0" smtClean="0"/>
                        <a:t>Secondary Vlan</a:t>
                      </a:r>
                      <a:endParaRPr lang="zh-CN" altLang="en-US" sz="1800" dirty="0"/>
                    </a:p>
                  </a:txBody>
                  <a:tcPr marT="45673" marB="45673"/>
                </a:tc>
                <a:tc>
                  <a:txBody>
                    <a:bodyPr/>
                    <a:lstStyle/>
                    <a:p>
                      <a:r>
                        <a:rPr lang="en-US" altLang="zh-CN" sz="1800" dirty="0" smtClean="0"/>
                        <a:t>A B</a:t>
                      </a:r>
                      <a:endParaRPr lang="zh-CN" altLang="en-US" sz="1800" dirty="0"/>
                    </a:p>
                  </a:txBody>
                  <a:tcPr marT="45673" marB="45673"/>
                </a:tc>
              </a:tr>
              <a:tr h="639980">
                <a:tc>
                  <a:txBody>
                    <a:bodyPr/>
                    <a:lstStyle/>
                    <a:p>
                      <a:r>
                        <a:rPr lang="en-US" altLang="zh-CN" sz="1800" dirty="0" smtClean="0"/>
                        <a:t>13</a:t>
                      </a:r>
                      <a:endParaRPr lang="zh-CN" altLang="en-US" sz="1800" dirty="0"/>
                    </a:p>
                  </a:txBody>
                  <a:tcPr marT="45673" marB="45673"/>
                </a:tc>
                <a:tc>
                  <a:txBody>
                    <a:bodyPr/>
                    <a:lstStyle/>
                    <a:p>
                      <a:r>
                        <a:rPr lang="en-US" altLang="zh-CN" sz="1800" dirty="0" smtClean="0"/>
                        <a:t>Secondary Vlan</a:t>
                      </a:r>
                      <a:endParaRPr lang="zh-CN" altLang="en-US" sz="1800" dirty="0"/>
                    </a:p>
                  </a:txBody>
                  <a:tcPr marT="45673" marB="45673"/>
                </a:tc>
                <a:tc>
                  <a:txBody>
                    <a:bodyPr/>
                    <a:lstStyle/>
                    <a:p>
                      <a:r>
                        <a:rPr lang="en-US" altLang="zh-CN" sz="1800" dirty="0" smtClean="0"/>
                        <a:t>A C</a:t>
                      </a:r>
                      <a:endParaRPr lang="zh-CN" altLang="en-US" sz="1800" dirty="0"/>
                    </a:p>
                  </a:txBody>
                  <a:tcPr marT="45673" marB="45673"/>
                </a:tc>
              </a:tr>
            </a:tbl>
          </a:graphicData>
        </a:graphic>
      </p:graphicFrame>
      <p:grpSp>
        <p:nvGrpSpPr>
          <p:cNvPr id="11289" name="组合 44"/>
          <p:cNvGrpSpPr/>
          <p:nvPr/>
        </p:nvGrpSpPr>
        <p:grpSpPr>
          <a:xfrm>
            <a:off x="3867150" y="850900"/>
            <a:ext cx="5391150" cy="5713413"/>
            <a:chOff x="3867292" y="851148"/>
            <a:chExt cx="5391008" cy="5712979"/>
          </a:xfrm>
        </p:grpSpPr>
        <p:sp>
          <p:nvSpPr>
            <p:cNvPr id="37" name="Rektangel 150"/>
            <p:cNvSpPr>
              <a:spLocks noChangeArrowheads="1"/>
            </p:cNvSpPr>
            <p:nvPr/>
          </p:nvSpPr>
          <p:spPr bwMode="auto">
            <a:xfrm>
              <a:off x="5083285" y="4456087"/>
              <a:ext cx="847703" cy="24604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ound Diagonal Corner Rectangle 4"/>
            <p:cNvSpPr/>
            <p:nvPr/>
          </p:nvSpPr>
          <p:spPr>
            <a:xfrm>
              <a:off x="4896150" y="3440053"/>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34" name="矩形 33"/>
            <p:cNvSpPr/>
            <p:nvPr/>
          </p:nvSpPr>
          <p:spPr>
            <a:xfrm>
              <a:off x="6651694" y="3230630"/>
              <a:ext cx="431789" cy="431767"/>
            </a:xfrm>
            <a:prstGeom prst="rect">
              <a:avLst/>
            </a:prstGeom>
            <a:gradFill>
              <a:gsLst>
                <a:gs pos="100000">
                  <a:schemeClr val="accent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5292829" y="4494184"/>
              <a:ext cx="431789" cy="431767"/>
            </a:xfrm>
            <a:prstGeom prst="rect">
              <a:avLst/>
            </a:prstGeom>
            <a:gradFill>
              <a:gsLst>
                <a:gs pos="100000">
                  <a:schemeClr val="accent6">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8077231" y="4486247"/>
              <a:ext cx="431789" cy="431767"/>
            </a:xfrm>
            <a:prstGeom prst="rect">
              <a:avLst/>
            </a:prstGeom>
            <a:gradFill>
              <a:gsLst>
                <a:gs pos="100000">
                  <a:schemeClr val="accent5">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4949938" y="3440164"/>
              <a:ext cx="1477924"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2</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36" name="Rektangel 150"/>
            <p:cNvSpPr>
              <a:spLocks noChangeArrowheads="1"/>
            </p:cNvSpPr>
            <p:nvPr/>
          </p:nvSpPr>
          <p:spPr bwMode="auto">
            <a:xfrm>
              <a:off x="6708842" y="3287776"/>
              <a:ext cx="438138"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5340453" y="4533868"/>
              <a:ext cx="439726" cy="3381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 name="Rektangel 150"/>
            <p:cNvSpPr>
              <a:spLocks noChangeArrowheads="1"/>
            </p:cNvSpPr>
            <p:nvPr/>
          </p:nvSpPr>
          <p:spPr bwMode="auto">
            <a:xfrm>
              <a:off x="8143904" y="4525932"/>
              <a:ext cx="439726"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 name="Rektangel 150"/>
            <p:cNvSpPr>
              <a:spLocks noChangeArrowheads="1"/>
            </p:cNvSpPr>
            <p:nvPr/>
          </p:nvSpPr>
          <p:spPr bwMode="auto">
            <a:xfrm>
              <a:off x="7121581" y="2149624"/>
              <a:ext cx="1835102" cy="27779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GateWay:  192.168.1.1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 name="Rektangel 150"/>
            <p:cNvSpPr>
              <a:spLocks noChangeArrowheads="1"/>
            </p:cNvSpPr>
            <p:nvPr/>
          </p:nvSpPr>
          <p:spPr bwMode="auto">
            <a:xfrm>
              <a:off x="5029311" y="1867071"/>
              <a:ext cx="847703" cy="24604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4842481" y="851148"/>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43" name="矩形 42"/>
            <p:cNvSpPr/>
            <p:nvPr/>
          </p:nvSpPr>
          <p:spPr>
            <a:xfrm>
              <a:off x="6661218" y="1894057"/>
              <a:ext cx="433377" cy="431767"/>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Rektangel 150"/>
            <p:cNvSpPr>
              <a:spLocks noChangeArrowheads="1"/>
            </p:cNvSpPr>
            <p:nvPr/>
          </p:nvSpPr>
          <p:spPr bwMode="auto">
            <a:xfrm>
              <a:off x="4895965" y="851148"/>
              <a:ext cx="1479511" cy="3381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1</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48" name="Rektangel 150"/>
            <p:cNvSpPr>
              <a:spLocks noChangeArrowheads="1"/>
            </p:cNvSpPr>
            <p:nvPr/>
          </p:nvSpPr>
          <p:spPr bwMode="auto">
            <a:xfrm>
              <a:off x="6708842" y="1941678"/>
              <a:ext cx="439726" cy="33969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 name="Rektangel 150"/>
            <p:cNvSpPr>
              <a:spLocks noChangeArrowheads="1"/>
            </p:cNvSpPr>
            <p:nvPr/>
          </p:nvSpPr>
          <p:spPr bwMode="auto">
            <a:xfrm>
              <a:off x="7105707" y="3178246"/>
              <a:ext cx="2152593" cy="27620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A</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11/12/13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 name="Rektangel 150"/>
            <p:cNvSpPr>
              <a:spLocks noChangeArrowheads="1"/>
            </p:cNvSpPr>
            <p:nvPr/>
          </p:nvSpPr>
          <p:spPr bwMode="auto">
            <a:xfrm>
              <a:off x="7286677" y="4898965"/>
              <a:ext cx="1142970" cy="46192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C</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70" name="直接连接符 69"/>
            <p:cNvCxnSpPr>
              <a:stCxn id="43" idx="2"/>
              <a:endCxn id="34" idx="0"/>
            </p:cNvCxnSpPr>
            <p:nvPr/>
          </p:nvCxnSpPr>
          <p:spPr>
            <a:xfrm rot="5400000">
              <a:off x="6419947" y="2773466"/>
              <a:ext cx="904806" cy="9525"/>
            </a:xfrm>
            <a:prstGeom prst="line">
              <a:avLst/>
            </a:prstGeom>
          </p:spPr>
          <p:style>
            <a:lnRef idx="2">
              <a:schemeClr val="accent1"/>
            </a:lnRef>
            <a:fillRef idx="0">
              <a:schemeClr val="accent1"/>
            </a:fillRef>
            <a:effectRef idx="1">
              <a:schemeClr val="accent1"/>
            </a:effectRef>
            <a:fontRef idx="minor">
              <a:schemeClr val="tx1"/>
            </a:fontRef>
          </p:style>
        </p:cxnSp>
        <p:sp>
          <p:nvSpPr>
            <p:cNvPr id="72" name="Rektangel 150"/>
            <p:cNvSpPr>
              <a:spLocks noChangeArrowheads="1"/>
            </p:cNvSpPr>
            <p:nvPr/>
          </p:nvSpPr>
          <p:spPr bwMode="auto">
            <a:xfrm>
              <a:off x="5619846" y="4889441"/>
              <a:ext cx="1088996" cy="46192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B</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1328" name="Picture 2"/>
            <p:cNvPicPr>
              <a:picLocks noChangeAspect="1"/>
            </p:cNvPicPr>
            <p:nvPr/>
          </p:nvPicPr>
          <p:blipFill>
            <a:blip r:embed="rId2"/>
            <a:stretch>
              <a:fillRect/>
            </a:stretch>
          </p:blipFill>
          <p:spPr>
            <a:xfrm>
              <a:off x="7942601" y="5856484"/>
              <a:ext cx="707643" cy="707643"/>
            </a:xfrm>
            <a:prstGeom prst="rect">
              <a:avLst/>
            </a:prstGeom>
            <a:noFill/>
            <a:ln w="9525">
              <a:noFill/>
            </a:ln>
          </p:spPr>
        </p:pic>
        <p:pic>
          <p:nvPicPr>
            <p:cNvPr id="11329" name="Picture 2"/>
            <p:cNvPicPr>
              <a:picLocks noChangeAspect="1"/>
            </p:cNvPicPr>
            <p:nvPr/>
          </p:nvPicPr>
          <p:blipFill>
            <a:blip r:embed="rId2"/>
            <a:stretch>
              <a:fillRect/>
            </a:stretch>
          </p:blipFill>
          <p:spPr>
            <a:xfrm>
              <a:off x="5140617" y="5827909"/>
              <a:ext cx="707643" cy="707643"/>
            </a:xfrm>
            <a:prstGeom prst="rect">
              <a:avLst/>
            </a:prstGeom>
            <a:noFill/>
            <a:ln w="9525">
              <a:noFill/>
            </a:ln>
          </p:spPr>
        </p:pic>
        <p:cxnSp>
          <p:nvCxnSpPr>
            <p:cNvPr id="76" name="直接连接符 75"/>
            <p:cNvCxnSpPr>
              <a:stCxn id="51" idx="2"/>
              <a:endCxn id="11329" idx="0"/>
            </p:cNvCxnSpPr>
            <p:nvPr/>
          </p:nvCxnSpPr>
          <p:spPr>
            <a:xfrm rot="5400000">
              <a:off x="5050765" y="5369624"/>
              <a:ext cx="901632"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52" idx="2"/>
              <a:endCxn id="11328" idx="0"/>
            </p:cNvCxnSpPr>
            <p:nvPr/>
          </p:nvCxnSpPr>
          <p:spPr>
            <a:xfrm rot="16200000" flipH="1">
              <a:off x="7825642" y="5385498"/>
              <a:ext cx="938142" cy="3175"/>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ktangel 150"/>
            <p:cNvSpPr>
              <a:spLocks noChangeArrowheads="1"/>
            </p:cNvSpPr>
            <p:nvPr/>
          </p:nvSpPr>
          <p:spPr bwMode="auto">
            <a:xfrm>
              <a:off x="3867292" y="5989496"/>
              <a:ext cx="1368389" cy="4984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12</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Rektangel 150"/>
            <p:cNvSpPr>
              <a:spLocks noChangeArrowheads="1"/>
            </p:cNvSpPr>
            <p:nvPr/>
          </p:nvSpPr>
          <p:spPr bwMode="auto">
            <a:xfrm>
              <a:off x="6612008" y="6037117"/>
              <a:ext cx="1368389" cy="4984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13</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90" name="Rektangel 150"/>
          <p:cNvSpPr>
            <a:spLocks noChangeArrowheads="1"/>
          </p:cNvSpPr>
          <p:nvPr/>
        </p:nvSpPr>
        <p:spPr bwMode="auto">
          <a:xfrm>
            <a:off x="1166813" y="6370638"/>
            <a:ext cx="1728788" cy="36830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To Next Page</a:t>
            </a:r>
            <a:endParaRPr kumimoji="0" 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11291" name="组合 45"/>
          <p:cNvGrpSpPr/>
          <p:nvPr/>
        </p:nvGrpSpPr>
        <p:grpSpPr>
          <a:xfrm>
            <a:off x="298450" y="1158875"/>
            <a:ext cx="4575175" cy="1951038"/>
            <a:chOff x="298449" y="1159539"/>
            <a:chExt cx="4575468" cy="1950670"/>
          </a:xfrm>
        </p:grpSpPr>
        <p:grpSp>
          <p:nvGrpSpPr>
            <p:cNvPr id="11293"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401" y="2950926"/>
                <a:ext cx="1027143" cy="76571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28614" y="1653159"/>
              <a:ext cx="1403440" cy="368231"/>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访问外网</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86" name="TextBox 85"/>
            <p:cNvSpPr txBox="1"/>
            <p:nvPr/>
          </p:nvSpPr>
          <p:spPr>
            <a:xfrm>
              <a:off x="1917803" y="2156301"/>
              <a:ext cx="2956114" cy="953908"/>
            </a:xfrm>
            <a:prstGeom prst="rect">
              <a:avLst/>
            </a:prstGeom>
            <a:noFill/>
          </p:spPr>
          <p:txBody>
            <a:bodyPr>
              <a:spAutoFit/>
            </a:bodyPr>
            <a:lstStyle/>
            <a:p>
              <a:pPr marR="0" defTabSz="914400" eaLnBrk="1" hangingPunct="1">
                <a:buClrTx/>
                <a:buSzTx/>
                <a:buFontTx/>
                <a:buNone/>
                <a:defRPr/>
              </a:pPr>
              <a:r>
                <a:rPr kumimoji="0" lang="zh-CN" altLang="en-US" sz="1400" b="1" kern="1200" cap="none" spc="0" normalizeH="0" baseline="0" noProof="0" dirty="0">
                  <a:latin typeface="+mn-ea"/>
                  <a:ea typeface="+mn-ea"/>
                  <a:cs typeface="+mn-cs"/>
                </a:rPr>
                <a:t>说明：</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en-US" altLang="zh-CN" sz="1400" b="1" kern="1200" cap="none" spc="0" normalizeH="0" baseline="0" noProof="0" dirty="0">
                  <a:latin typeface="+mn-ea"/>
                  <a:ea typeface="+mn-ea"/>
                  <a:cs typeface="+mn-cs"/>
                </a:rPr>
                <a:t>PC1</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MAC1</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en-US" altLang="zh-CN" sz="1400" b="1" kern="1200" cap="none" spc="0" normalizeH="0" baseline="0" noProof="0" dirty="0">
                  <a:latin typeface="+mn-ea"/>
                  <a:ea typeface="+mn-ea"/>
                  <a:cs typeface="+mn-cs"/>
                </a:rPr>
                <a:t>PC2</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MAC2</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zh-CN" altLang="en-US" sz="1400" b="1" kern="1200" cap="none" spc="0" normalizeH="0" baseline="0" noProof="0" dirty="0">
                  <a:latin typeface="+mn-ea"/>
                  <a:ea typeface="+mn-ea"/>
                  <a:cs typeface="+mn-cs"/>
                </a:rPr>
                <a:t>网关（</a:t>
              </a:r>
              <a:r>
                <a:rPr kumimoji="0" lang="en-US" altLang="zh-CN" sz="1400" b="1" kern="1200" cap="none" spc="0" normalizeH="0" baseline="0" noProof="0" dirty="0">
                  <a:latin typeface="+mn-ea"/>
                  <a:ea typeface="+mn-ea"/>
                  <a:cs typeface="+mn-cs"/>
                </a:rPr>
                <a:t>SWITCH1)</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MAC3</a:t>
              </a:r>
              <a:r>
                <a:rPr kumimoji="0" lang="zh-CN" altLang="en-US" sz="1400" b="1" kern="1200" cap="none" spc="0" normalizeH="0" baseline="0" noProof="0" dirty="0">
                  <a:latin typeface="+mn-ea"/>
                  <a:ea typeface="+mn-ea"/>
                  <a:cs typeface="+mn-cs"/>
                </a:rPr>
                <a:t>。</a:t>
              </a:r>
              <a:endParaRPr kumimoji="0" lang="zh-CN" altLang="en-US" sz="1400" b="1" kern="1200" cap="none" spc="0" normalizeH="0" baseline="0" noProof="0" dirty="0">
                <a:latin typeface="+mn-ea"/>
                <a:ea typeface="+mn-ea"/>
                <a:cs typeface="+mn-cs"/>
              </a:endParaRPr>
            </a:p>
          </p:txBody>
        </p:sp>
        <p:sp>
          <p:nvSpPr>
            <p:cNvPr id="89" name="下箭头 88"/>
            <p:cNvSpPr/>
            <p:nvPr/>
          </p:nvSpPr>
          <p:spPr>
            <a:xfrm rot="16200000">
              <a:off x="2722008" y="515642"/>
              <a:ext cx="665037" cy="2273446"/>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Rektangel 150"/>
            <p:cNvSpPr>
              <a:spLocks noChangeArrowheads="1"/>
            </p:cNvSpPr>
            <p:nvPr/>
          </p:nvSpPr>
          <p:spPr bwMode="auto">
            <a:xfrm>
              <a:off x="2244849" y="1467456"/>
              <a:ext cx="1568550" cy="36981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rPr>
                <a:t>网络示意图</a:t>
              </a:r>
              <a:endParaRPr kumimoji="0" 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endParaRPr>
            </a:p>
          </p:txBody>
        </p:sp>
      </p:grpSp>
      <p:sp>
        <p:nvSpPr>
          <p:cNvPr id="92" name="下箭头 91"/>
          <p:cNvSpPr/>
          <p:nvPr/>
        </p:nvSpPr>
        <p:spPr>
          <a:xfrm rot="19198730">
            <a:off x="1336675" y="5700713"/>
            <a:ext cx="569913" cy="738188"/>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5" name="Pentagon 4"/>
          <p:cNvSpPr>
            <a:spLocks noChangeArrowheads="1"/>
          </p:cNvSpPr>
          <p:nvPr/>
        </p:nvSpPr>
        <p:spPr bwMode="auto">
          <a:xfrm>
            <a:off x="647700" y="980836"/>
            <a:ext cx="7134225" cy="762238"/>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1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发送</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请求报文请求网关</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192.168.1.1</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的</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MAC</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地址</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54" name="表格 53"/>
          <p:cNvGraphicFramePr>
            <a:graphicFrameLocks noGrp="1"/>
          </p:cNvGraphicFramePr>
          <p:nvPr/>
        </p:nvGraphicFramePr>
        <p:xfrm>
          <a:off x="4418013" y="2433638"/>
          <a:ext cx="4378325" cy="1381125"/>
        </p:xfrm>
        <a:graphic>
          <a:graphicData uri="http://schemas.openxmlformats.org/drawingml/2006/table">
            <a:tbl>
              <a:tblPr firstRow="1" bandRow="1">
                <a:tableStyleId>{5C22544A-7EE6-4342-B048-85BDC9FD1C3A}</a:tableStyleId>
              </a:tblPr>
              <a:tblGrid>
                <a:gridCol w="1339853"/>
                <a:gridCol w="1669604"/>
                <a:gridCol w="1368868"/>
              </a:tblGrid>
              <a:tr h="640011">
                <a:tc>
                  <a:txBody>
                    <a:bodyPr/>
                    <a:lstStyle/>
                    <a:p>
                      <a:r>
                        <a:rPr lang="en-US" altLang="zh-CN" sz="1800" dirty="0" smtClean="0"/>
                        <a:t>VLAN ID</a:t>
                      </a:r>
                      <a:endParaRPr lang="zh-CN" altLang="en-US" sz="1800" dirty="0"/>
                    </a:p>
                  </a:txBody>
                  <a:tcPr marT="45686" marB="45686"/>
                </a:tc>
                <a:tc>
                  <a:txBody>
                    <a:bodyPr/>
                    <a:lstStyle/>
                    <a:p>
                      <a:r>
                        <a:rPr lang="en-US" altLang="zh-CN" sz="1800" dirty="0" smtClean="0"/>
                        <a:t>MAC </a:t>
                      </a:r>
                      <a:r>
                        <a:rPr lang="en-US" altLang="zh-CN" sz="1800" baseline="0" dirty="0" smtClean="0"/>
                        <a:t> Address</a:t>
                      </a:r>
                      <a:endParaRPr lang="zh-CN" altLang="en-US" sz="1800" dirty="0"/>
                    </a:p>
                  </a:txBody>
                  <a:tcPr marT="45686" marB="45686"/>
                </a:tc>
                <a:tc>
                  <a:txBody>
                    <a:bodyPr/>
                    <a:lstStyle/>
                    <a:p>
                      <a:r>
                        <a:rPr lang="en-US" altLang="zh-CN" sz="1800" dirty="0" smtClean="0"/>
                        <a:t>Port</a:t>
                      </a:r>
                      <a:endParaRPr lang="zh-CN" altLang="en-US" sz="1800" dirty="0"/>
                    </a:p>
                  </a:txBody>
                  <a:tcPr marT="45686" marB="45686"/>
                </a:tc>
              </a:tr>
              <a:tr h="370557">
                <a:tc>
                  <a:txBody>
                    <a:bodyPr/>
                    <a:lstStyle/>
                    <a:p>
                      <a:r>
                        <a:rPr lang="en-US" altLang="zh-CN" sz="1800" dirty="0" smtClean="0"/>
                        <a:t>12</a:t>
                      </a:r>
                      <a:endParaRPr lang="zh-CN" altLang="en-US" sz="1800" dirty="0"/>
                    </a:p>
                  </a:txBody>
                  <a:tcPr marT="45686" marB="45686"/>
                </a:tc>
                <a:tc>
                  <a:txBody>
                    <a:bodyPr/>
                    <a:lstStyle/>
                    <a:p>
                      <a:r>
                        <a:rPr lang="en-US" altLang="zh-CN" sz="1800" dirty="0" smtClean="0"/>
                        <a:t>MAC  1</a:t>
                      </a:r>
                      <a:endParaRPr lang="zh-CN" altLang="en-US" sz="1800" dirty="0"/>
                    </a:p>
                  </a:txBody>
                  <a:tcPr marT="45686" marB="45686"/>
                </a:tc>
                <a:tc>
                  <a:txBody>
                    <a:bodyPr/>
                    <a:lstStyle/>
                    <a:p>
                      <a:r>
                        <a:rPr lang="en-US" altLang="zh-CN" sz="1800" dirty="0" smtClean="0"/>
                        <a:t>B </a:t>
                      </a:r>
                      <a:endParaRPr lang="zh-CN" altLang="en-US" sz="1800" dirty="0"/>
                    </a:p>
                  </a:txBody>
                  <a:tcPr marT="45686" marB="45686"/>
                </a:tc>
              </a:tr>
              <a:tr h="370557">
                <a:tc>
                  <a:txBody>
                    <a:bodyPr/>
                    <a:lstStyle/>
                    <a:p>
                      <a:r>
                        <a:rPr lang="en-US" altLang="zh-CN" sz="1800" dirty="0" smtClean="0"/>
                        <a:t>11</a:t>
                      </a:r>
                      <a:endParaRPr lang="zh-CN" altLang="en-US" sz="1800" dirty="0"/>
                    </a:p>
                  </a:txBody>
                  <a:tcPr marT="45686" marB="45686"/>
                </a:tc>
                <a:tc>
                  <a:txBody>
                    <a:bodyPr/>
                    <a:lstStyle/>
                    <a:p>
                      <a:r>
                        <a:rPr lang="en-US" altLang="zh-CN" sz="1800" dirty="0" smtClean="0"/>
                        <a:t>MAC</a:t>
                      </a:r>
                      <a:r>
                        <a:rPr lang="en-US" altLang="zh-CN" sz="1800" baseline="0" dirty="0" smtClean="0"/>
                        <a:t>   1</a:t>
                      </a:r>
                      <a:endParaRPr lang="zh-CN" altLang="en-US" sz="1800" dirty="0"/>
                    </a:p>
                  </a:txBody>
                  <a:tcPr marT="45686" marB="45686"/>
                </a:tc>
                <a:tc>
                  <a:txBody>
                    <a:bodyPr/>
                    <a:lstStyle/>
                    <a:p>
                      <a:r>
                        <a:rPr lang="en-US" altLang="zh-CN" sz="1800" dirty="0" smtClean="0"/>
                        <a:t>B</a:t>
                      </a:r>
                      <a:endParaRPr lang="zh-CN" altLang="en-US" sz="1800" dirty="0"/>
                    </a:p>
                  </a:txBody>
                  <a:tcPr marT="45686" marB="45686"/>
                </a:tc>
              </a:tr>
            </a:tbl>
          </a:graphicData>
        </a:graphic>
      </p:graphicFrame>
      <p:grpSp>
        <p:nvGrpSpPr>
          <p:cNvPr id="12311" name="组合 17"/>
          <p:cNvGrpSpPr/>
          <p:nvPr/>
        </p:nvGrpSpPr>
        <p:grpSpPr>
          <a:xfrm>
            <a:off x="647700" y="2038350"/>
            <a:ext cx="3436938" cy="3546475"/>
            <a:chOff x="647700" y="2038350"/>
            <a:chExt cx="3436938" cy="3547080"/>
          </a:xfrm>
        </p:grpSpPr>
        <p:sp>
          <p:nvSpPr>
            <p:cNvPr id="49" name="Rektangel 43"/>
            <p:cNvSpPr>
              <a:spLocks noChangeArrowheads="1"/>
            </p:cNvSpPr>
            <p:nvPr/>
          </p:nvSpPr>
          <p:spPr bwMode="auto">
            <a:xfrm>
              <a:off x="647700" y="2373370"/>
              <a:ext cx="3436938" cy="1675098"/>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0" name="Text Box 52"/>
            <p:cNvSpPr txBox="1">
              <a:spLocks noChangeArrowheads="1"/>
            </p:cNvSpPr>
            <p:nvPr/>
          </p:nvSpPr>
          <p:spPr bwMode="gray">
            <a:xfrm>
              <a:off x="685800" y="2532147"/>
              <a:ext cx="3351213" cy="1384536"/>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请求报文（广播报文格式）从</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进入到</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后，</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根据源地址学习规则学习到</a:t>
              </a:r>
              <a:r>
                <a:rPr kumimoji="0" lang="en-US" altLang="zh-CN" sz="1400" kern="1200" cap="none" spc="0" normalizeH="0" baseline="0" noProof="0" dirty="0">
                  <a:latin typeface="+mn-ea"/>
                  <a:ea typeface="+mn-ea"/>
                  <a:cs typeface="+mn-cs"/>
                </a:rPr>
                <a:t>PC1</a:t>
              </a:r>
              <a:r>
                <a:rPr kumimoji="0" lang="zh-CN" altLang="en-US" sz="1400" kern="1200" cap="none" spc="0" normalizeH="0" baseline="0" noProof="0" dirty="0">
                  <a:latin typeface="+mn-ea"/>
                  <a:ea typeface="+mn-ea"/>
                  <a:cs typeface="+mn-cs"/>
                </a:rPr>
                <a:t>在</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的记录，同时复制一份到</a:t>
              </a:r>
              <a:r>
                <a:rPr kumimoji="0" lang="en-US" altLang="zh-CN" sz="1400" kern="1200" cap="none" spc="0" normalizeH="0" baseline="0" noProof="0" dirty="0">
                  <a:latin typeface="+mn-ea"/>
                  <a:ea typeface="+mn-ea"/>
                  <a:cs typeface="+mn-cs"/>
                </a:rPr>
                <a:t>Primary VLAN</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 11</a:t>
              </a:r>
              <a:r>
                <a:rPr kumimoji="0" lang="zh-CN" altLang="en-US" sz="1400" kern="1200" cap="none" spc="0" normalizeH="0" baseline="0" noProof="0" dirty="0">
                  <a:latin typeface="+mn-ea"/>
                  <a:ea typeface="+mn-ea"/>
                  <a:cs typeface="+mn-cs"/>
                </a:rPr>
                <a:t>）进行记录。最终地址表内容如右表所示：</a:t>
              </a:r>
              <a:endParaRPr kumimoji="0" lang="zh-CN" altLang="en-US" sz="1400" kern="1200" cap="none" spc="0" normalizeH="0" baseline="0" noProof="0" dirty="0">
                <a:latin typeface="+mn-ea"/>
                <a:ea typeface="+mn-ea"/>
                <a:cs typeface="+mn-cs"/>
              </a:endParaRPr>
            </a:p>
          </p:txBody>
        </p:sp>
        <p:sp>
          <p:nvSpPr>
            <p:cNvPr id="55" name="Rektangel 39"/>
            <p:cNvSpPr/>
            <p:nvPr/>
          </p:nvSpPr>
          <p:spPr bwMode="auto">
            <a:xfrm>
              <a:off x="647700" y="2038350"/>
              <a:ext cx="3433763" cy="335020"/>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7" name="Text Box 52"/>
            <p:cNvSpPr txBox="1">
              <a:spLocks noChangeArrowheads="1"/>
            </p:cNvSpPr>
            <p:nvPr/>
          </p:nvSpPr>
          <p:spPr bwMode="gray">
            <a:xfrm>
              <a:off x="685800" y="5061466"/>
              <a:ext cx="3351213" cy="52396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dk1"/>
                  </a:solidFill>
                  <a:effectLst/>
                  <a:uLnTx/>
                  <a:uFillTx/>
                  <a:latin typeface="+mn-ea"/>
                  <a:ea typeface="+mn-ea"/>
                  <a:cs typeface="+mn-cs"/>
                </a:rPr>
                <a:t>然后该报文从</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VLAN 12</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的端口广播出去，以</a:t>
              </a:r>
              <a:r>
                <a:rPr kumimoji="0" lang="en-US" altLang="zh-CN" sz="1400" b="1" i="0" u="none" strike="noStrike" kern="1200" cap="none" spc="0" normalizeH="0" baseline="0" noProof="0" dirty="0">
                  <a:ln>
                    <a:noFill/>
                  </a:ln>
                  <a:solidFill>
                    <a:schemeClr val="dk1"/>
                  </a:solidFill>
                  <a:effectLst/>
                  <a:uLnTx/>
                  <a:uFillTx/>
                  <a:latin typeface="+mn-ea"/>
                  <a:ea typeface="+mn-ea"/>
                  <a:cs typeface="+mn-cs"/>
                </a:rPr>
                <a:t>untag </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方式送到了</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SWITCH 1</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a:t>
              </a:r>
              <a:endParaRPr kumimoji="0" lang="zh-CN" altLang="en-US" sz="1400" b="0" i="0" u="none" strike="noStrike" kern="1200" cap="none" spc="0" normalizeH="0" baseline="0" noProof="0" dirty="0">
                <a:ln>
                  <a:noFill/>
                </a:ln>
                <a:solidFill>
                  <a:schemeClr val="dk1"/>
                </a:solidFill>
                <a:effectLst/>
                <a:uLnTx/>
                <a:uFillTx/>
                <a:latin typeface="+mn-ea"/>
                <a:ea typeface="+mn-ea"/>
                <a:cs typeface="+mn-cs"/>
              </a:endParaRPr>
            </a:p>
          </p:txBody>
        </p:sp>
        <p:sp>
          <p:nvSpPr>
            <p:cNvPr id="60" name="下箭头 59"/>
            <p:cNvSpPr/>
            <p:nvPr/>
          </p:nvSpPr>
          <p:spPr>
            <a:xfrm>
              <a:off x="2057400" y="4048468"/>
              <a:ext cx="619125" cy="1012998"/>
            </a:xfrm>
            <a:prstGeom prst="down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sp>
        <p:nvSpPr>
          <p:cNvPr id="63" name="右箭头 62"/>
          <p:cNvSpPr/>
          <p:nvPr/>
        </p:nvSpPr>
        <p:spPr>
          <a:xfrm>
            <a:off x="4056063" y="5062538"/>
            <a:ext cx="1258888" cy="5810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4" name="Pentagon 4"/>
          <p:cNvSpPr>
            <a:spLocks noChangeArrowheads="1"/>
          </p:cNvSpPr>
          <p:nvPr/>
        </p:nvSpPr>
        <p:spPr bwMode="auto">
          <a:xfrm>
            <a:off x="5499100" y="5005060"/>
            <a:ext cx="1254125" cy="762472"/>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2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5" name="Pentagon 4"/>
          <p:cNvSpPr>
            <a:spLocks noChangeArrowheads="1"/>
          </p:cNvSpPr>
          <p:nvPr/>
        </p:nvSpPr>
        <p:spPr bwMode="auto">
          <a:xfrm>
            <a:off x="647700" y="980836"/>
            <a:ext cx="7134225" cy="762238"/>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ln>
          <a:scene3d>
            <a:camera prst="orthographicFront"/>
            <a:lightRig rig="balanced" dir="t"/>
          </a:scene3d>
          <a:sp3d prstMaterial="metal"/>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Step 2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网关进行</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ARP</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应答</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54" name="表格 53"/>
          <p:cNvGraphicFramePr>
            <a:graphicFrameLocks noGrp="1"/>
          </p:cNvGraphicFramePr>
          <p:nvPr/>
        </p:nvGraphicFramePr>
        <p:xfrm>
          <a:off x="4418013" y="2090738"/>
          <a:ext cx="4378325" cy="2493963"/>
        </p:xfrm>
        <a:graphic>
          <a:graphicData uri="http://schemas.openxmlformats.org/drawingml/2006/table">
            <a:tbl>
              <a:tblPr firstRow="1" bandRow="1">
                <a:tableStyleId>{5C22544A-7EE6-4342-B048-85BDC9FD1C3A}</a:tableStyleId>
              </a:tblPr>
              <a:tblGrid>
                <a:gridCol w="1339853"/>
                <a:gridCol w="1669604"/>
                <a:gridCol w="1368868"/>
              </a:tblGrid>
              <a:tr h="640066">
                <a:tc>
                  <a:txBody>
                    <a:bodyPr/>
                    <a:lstStyle/>
                    <a:p>
                      <a:r>
                        <a:rPr lang="en-US" altLang="zh-CN" sz="1800" dirty="0" smtClean="0"/>
                        <a:t>VLAN ID</a:t>
                      </a:r>
                      <a:endParaRPr lang="zh-CN" altLang="en-US" sz="1800" dirty="0"/>
                    </a:p>
                  </a:txBody>
                  <a:tcPr marT="45713" marB="45713"/>
                </a:tc>
                <a:tc>
                  <a:txBody>
                    <a:bodyPr/>
                    <a:lstStyle/>
                    <a:p>
                      <a:r>
                        <a:rPr lang="en-US" altLang="zh-CN" sz="1800" dirty="0" smtClean="0"/>
                        <a:t>MAC </a:t>
                      </a:r>
                      <a:r>
                        <a:rPr lang="en-US" altLang="zh-CN" sz="1800" baseline="0" dirty="0" smtClean="0"/>
                        <a:t> Address</a:t>
                      </a:r>
                      <a:endParaRPr lang="zh-CN" altLang="en-US" sz="1800" dirty="0"/>
                    </a:p>
                  </a:txBody>
                  <a:tcPr marT="45713" marB="45713"/>
                </a:tc>
                <a:tc>
                  <a:txBody>
                    <a:bodyPr/>
                    <a:lstStyle/>
                    <a:p>
                      <a:r>
                        <a:rPr lang="en-US" altLang="zh-CN" sz="1800" dirty="0" smtClean="0"/>
                        <a:t>Port</a:t>
                      </a:r>
                      <a:endParaRPr lang="zh-CN" altLang="en-US" sz="1800" dirty="0"/>
                    </a:p>
                  </a:txBody>
                  <a:tcPr marT="45713" marB="45713"/>
                </a:tc>
              </a:tr>
              <a:tr h="370779">
                <a:tc>
                  <a:txBody>
                    <a:bodyPr/>
                    <a:lstStyle/>
                    <a:p>
                      <a:r>
                        <a:rPr lang="en-US" altLang="zh-CN" sz="1800" dirty="0" smtClean="0"/>
                        <a:t>12</a:t>
                      </a:r>
                      <a:endParaRPr lang="zh-CN" altLang="en-US" sz="1800" dirty="0"/>
                    </a:p>
                  </a:txBody>
                  <a:tcPr marT="45713" marB="45713"/>
                </a:tc>
                <a:tc>
                  <a:txBody>
                    <a:bodyPr/>
                    <a:lstStyle/>
                    <a:p>
                      <a:r>
                        <a:rPr lang="en-US" altLang="zh-CN" sz="1800" dirty="0" smtClean="0"/>
                        <a:t>MAC   1</a:t>
                      </a:r>
                      <a:endParaRPr lang="zh-CN" altLang="en-US" sz="1800" dirty="0"/>
                    </a:p>
                  </a:txBody>
                  <a:tcPr marT="45713" marB="45713"/>
                </a:tc>
                <a:tc>
                  <a:txBody>
                    <a:bodyPr/>
                    <a:lstStyle/>
                    <a:p>
                      <a:r>
                        <a:rPr lang="en-US" altLang="zh-CN" sz="1800" dirty="0" smtClean="0"/>
                        <a:t>B </a:t>
                      </a:r>
                      <a:endParaRPr lang="zh-CN" altLang="en-US" sz="1800" dirty="0"/>
                    </a:p>
                  </a:txBody>
                  <a:tcPr marT="45713" marB="45713"/>
                </a:tc>
              </a:tr>
              <a:tr h="370779">
                <a:tc>
                  <a:txBody>
                    <a:bodyPr/>
                    <a:lstStyle/>
                    <a:p>
                      <a:r>
                        <a:rPr lang="en-US" altLang="zh-CN" sz="1800" dirty="0" smtClean="0"/>
                        <a:t>11</a:t>
                      </a:r>
                      <a:endParaRPr lang="zh-CN" altLang="en-US" sz="1800" dirty="0"/>
                    </a:p>
                  </a:txBody>
                  <a:tcPr marT="45713" marB="45713"/>
                </a:tc>
                <a:tc>
                  <a:txBody>
                    <a:bodyPr/>
                    <a:lstStyle/>
                    <a:p>
                      <a:r>
                        <a:rPr lang="en-US" altLang="zh-CN" sz="1800" dirty="0" smtClean="0"/>
                        <a:t>MAC</a:t>
                      </a:r>
                      <a:r>
                        <a:rPr lang="en-US" altLang="zh-CN" sz="1800" baseline="0" dirty="0" smtClean="0"/>
                        <a:t>   1</a:t>
                      </a:r>
                      <a:endParaRPr lang="zh-CN" altLang="en-US" sz="1800" dirty="0"/>
                    </a:p>
                  </a:txBody>
                  <a:tcPr marT="45713" marB="45713"/>
                </a:tc>
                <a:tc>
                  <a:txBody>
                    <a:bodyPr/>
                    <a:lstStyle/>
                    <a:p>
                      <a:r>
                        <a:rPr lang="en-US" altLang="zh-CN" sz="1800" dirty="0" smtClean="0"/>
                        <a:t>B</a:t>
                      </a:r>
                      <a:endParaRPr lang="zh-CN" altLang="en-US" sz="1800" dirty="0"/>
                    </a:p>
                  </a:txBody>
                  <a:tcPr marT="45713" marB="45713"/>
                </a:tc>
              </a:tr>
              <a:tr h="370779">
                <a:tc>
                  <a:txBody>
                    <a:bodyPr/>
                    <a:lstStyle/>
                    <a:p>
                      <a:r>
                        <a:rPr lang="en-US" altLang="zh-CN" sz="1800" dirty="0" smtClean="0">
                          <a:solidFill>
                            <a:schemeClr val="accent6">
                              <a:lumMod val="75000"/>
                            </a:schemeClr>
                          </a:solidFill>
                        </a:rPr>
                        <a:t>11</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3" marB="45713"/>
                </a:tc>
              </a:tr>
              <a:tr h="370779">
                <a:tc>
                  <a:txBody>
                    <a:bodyPr/>
                    <a:lstStyle/>
                    <a:p>
                      <a:r>
                        <a:rPr lang="en-US" altLang="zh-CN" sz="1800" dirty="0" smtClean="0">
                          <a:solidFill>
                            <a:schemeClr val="accent6">
                              <a:lumMod val="75000"/>
                            </a:schemeClr>
                          </a:solidFill>
                        </a:rPr>
                        <a:t>12</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3" marB="45713"/>
                </a:tc>
              </a:tr>
              <a:tr h="370779">
                <a:tc>
                  <a:txBody>
                    <a:bodyPr/>
                    <a:lstStyle/>
                    <a:p>
                      <a:r>
                        <a:rPr lang="en-US" altLang="zh-CN" sz="1800" dirty="0" smtClean="0">
                          <a:solidFill>
                            <a:schemeClr val="accent6">
                              <a:lumMod val="75000"/>
                            </a:schemeClr>
                          </a:solidFill>
                        </a:rPr>
                        <a:t>13</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MAC   3</a:t>
                      </a:r>
                      <a:endParaRPr lang="zh-CN" altLang="en-US" sz="1800" dirty="0">
                        <a:solidFill>
                          <a:schemeClr val="accent6">
                            <a:lumMod val="75000"/>
                          </a:schemeClr>
                        </a:solidFill>
                      </a:endParaRPr>
                    </a:p>
                  </a:txBody>
                  <a:tcPr marT="45713" marB="45713"/>
                </a:tc>
                <a:tc>
                  <a:txBody>
                    <a:bodyPr/>
                    <a:lstStyle/>
                    <a:p>
                      <a:r>
                        <a:rPr lang="en-US" altLang="zh-CN" sz="1800" dirty="0" smtClean="0">
                          <a:solidFill>
                            <a:schemeClr val="accent6">
                              <a:lumMod val="75000"/>
                            </a:schemeClr>
                          </a:solidFill>
                        </a:rPr>
                        <a:t>A</a:t>
                      </a:r>
                      <a:endParaRPr lang="zh-CN" altLang="en-US" sz="1800" dirty="0">
                        <a:solidFill>
                          <a:schemeClr val="accent6">
                            <a:lumMod val="75000"/>
                          </a:schemeClr>
                        </a:solidFill>
                      </a:endParaRPr>
                    </a:p>
                  </a:txBody>
                  <a:tcPr marT="45713" marB="45713"/>
                </a:tc>
              </a:tr>
            </a:tbl>
          </a:graphicData>
        </a:graphic>
      </p:graphicFrame>
      <p:grpSp>
        <p:nvGrpSpPr>
          <p:cNvPr id="13347" name="组合 18"/>
          <p:cNvGrpSpPr/>
          <p:nvPr/>
        </p:nvGrpSpPr>
        <p:grpSpPr>
          <a:xfrm>
            <a:off x="647700" y="2038350"/>
            <a:ext cx="3436938" cy="3978275"/>
            <a:chOff x="647700" y="2038350"/>
            <a:chExt cx="3436938" cy="3977967"/>
          </a:xfrm>
        </p:grpSpPr>
        <p:sp>
          <p:nvSpPr>
            <p:cNvPr id="49" name="Rektangel 43"/>
            <p:cNvSpPr>
              <a:spLocks noChangeArrowheads="1"/>
            </p:cNvSpPr>
            <p:nvPr/>
          </p:nvSpPr>
          <p:spPr bwMode="auto">
            <a:xfrm>
              <a:off x="647700" y="2373287"/>
              <a:ext cx="3436938" cy="1674682"/>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0" name="Text Box 52"/>
            <p:cNvSpPr txBox="1">
              <a:spLocks noChangeArrowheads="1"/>
            </p:cNvSpPr>
            <p:nvPr/>
          </p:nvSpPr>
          <p:spPr bwMode="gray">
            <a:xfrm>
              <a:off x="685800" y="2436782"/>
              <a:ext cx="3351213" cy="1600076"/>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SWITCH 1</a:t>
              </a:r>
              <a:r>
                <a:rPr kumimoji="0" lang="zh-CN" altLang="en-US" sz="1400" kern="1200" cap="none" spc="0" normalizeH="0" baseline="0" noProof="0" dirty="0">
                  <a:latin typeface="+mn-ea"/>
                  <a:ea typeface="+mn-ea"/>
                  <a:cs typeface="+mn-cs"/>
                </a:rPr>
                <a:t>的网关收到这个</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请求报文后回一个单播</a:t>
              </a:r>
              <a:r>
                <a:rPr kumimoji="0" lang="en-US" altLang="zh-CN" sz="1400" kern="1200" cap="none" spc="0" normalizeH="0" baseline="0" noProof="0" dirty="0">
                  <a:latin typeface="+mn-ea"/>
                  <a:ea typeface="+mn-ea"/>
                  <a:cs typeface="+mn-cs"/>
                </a:rPr>
                <a:t>ARP</a:t>
              </a:r>
              <a:r>
                <a:rPr kumimoji="0" lang="zh-CN" altLang="en-US" sz="1400" kern="1200" cap="none" spc="0" normalizeH="0" baseline="0" noProof="0" dirty="0">
                  <a:latin typeface="+mn-ea"/>
                  <a:ea typeface="+mn-ea"/>
                  <a:cs typeface="+mn-cs"/>
                </a:rPr>
                <a:t>应答报文，这个报文从</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的端口</a:t>
              </a:r>
              <a:r>
                <a:rPr kumimoji="0" lang="en-US" altLang="zh-CN" sz="1400" kern="1200" cap="none" spc="0" normalizeH="0" baseline="0" noProof="0" dirty="0">
                  <a:latin typeface="+mn-ea"/>
                  <a:ea typeface="+mn-ea"/>
                  <a:cs typeface="+mn-cs"/>
                </a:rPr>
                <a:t>A</a:t>
              </a:r>
              <a:r>
                <a:rPr kumimoji="0" lang="zh-CN" altLang="en-US" sz="1400" kern="1200" cap="none" spc="0" normalizeH="0" baseline="0" noProof="0" dirty="0">
                  <a:latin typeface="+mn-ea"/>
                  <a:ea typeface="+mn-ea"/>
                  <a:cs typeface="+mn-cs"/>
                </a:rPr>
                <a:t>进来，于是</a:t>
              </a:r>
              <a:r>
                <a:rPr kumimoji="0" lang="en-US" altLang="zh-CN" sz="1400" kern="1200" cap="none" spc="0" normalizeH="0" baseline="0" noProof="0" dirty="0">
                  <a:latin typeface="+mn-ea"/>
                  <a:ea typeface="+mn-ea"/>
                  <a:cs typeface="+mn-cs"/>
                </a:rPr>
                <a:t>SWITCH 2</a:t>
              </a:r>
              <a:r>
                <a:rPr kumimoji="0" lang="zh-CN" altLang="en-US" sz="1400" kern="1200" cap="none" spc="0" normalizeH="0" baseline="0" noProof="0" dirty="0">
                  <a:latin typeface="+mn-ea"/>
                  <a:ea typeface="+mn-ea"/>
                  <a:cs typeface="+mn-cs"/>
                </a:rPr>
                <a:t>把网关的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a:t>
              </a:r>
              <a:r>
                <a:rPr kumimoji="0" lang="en-US" altLang="zh-CN" sz="1400" kern="1200" cap="none" spc="0" normalizeH="0" baseline="0" noProof="0" dirty="0">
                  <a:latin typeface="+mn-ea"/>
                  <a:ea typeface="+mn-ea"/>
                  <a:cs typeface="+mn-cs"/>
                </a:rPr>
                <a:t>MAC3</a:t>
              </a:r>
              <a:r>
                <a:rPr kumimoji="0" lang="zh-CN" altLang="en-US" sz="1400" kern="1200" cap="none" spc="0" normalizeH="0" baseline="0" noProof="0" dirty="0">
                  <a:latin typeface="+mn-ea"/>
                  <a:ea typeface="+mn-ea"/>
                  <a:cs typeface="+mn-cs"/>
                </a:rPr>
                <a:t>学习在端口</a:t>
              </a:r>
              <a:r>
                <a:rPr kumimoji="0" lang="en-US" altLang="zh-CN" sz="1400" kern="1200" cap="none" spc="0" normalizeH="0" baseline="0" noProof="0" dirty="0">
                  <a:latin typeface="+mn-ea"/>
                  <a:ea typeface="+mn-ea"/>
                  <a:cs typeface="+mn-cs"/>
                </a:rPr>
                <a:t>A</a:t>
              </a:r>
              <a:r>
                <a:rPr kumimoji="0" lang="zh-CN" altLang="en-US" sz="1400" kern="1200" cap="none" spc="0" normalizeH="0" baseline="0" noProof="0" dirty="0">
                  <a:latin typeface="+mn-ea"/>
                  <a:ea typeface="+mn-ea"/>
                  <a:cs typeface="+mn-cs"/>
                </a:rPr>
                <a:t>上，同时复制到所有的</a:t>
              </a:r>
              <a:r>
                <a:rPr kumimoji="0" lang="en-US" altLang="zh-CN" sz="1400" kern="1200" cap="none" spc="0" normalizeH="0" baseline="0" noProof="0" dirty="0">
                  <a:latin typeface="+mn-ea"/>
                  <a:ea typeface="+mn-ea"/>
                  <a:cs typeface="+mn-cs"/>
                </a:rPr>
                <a:t>Secondary VLAN</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 12</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13</a:t>
              </a:r>
              <a:r>
                <a:rPr kumimoji="0" lang="zh-CN" altLang="en-US" sz="1400" kern="1200" cap="none" spc="0" normalizeH="0" baseline="0" noProof="0" dirty="0">
                  <a:latin typeface="+mn-ea"/>
                  <a:ea typeface="+mn-ea"/>
                  <a:cs typeface="+mn-cs"/>
                </a:rPr>
                <a:t>）进行记录，更新后的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表如右表所示：</a:t>
              </a:r>
              <a:endParaRPr kumimoji="0" lang="zh-CN" altLang="en-US" sz="1400" kern="1200" cap="none" spc="0" normalizeH="0" baseline="0" noProof="0" dirty="0">
                <a:latin typeface="+mn-ea"/>
                <a:ea typeface="+mn-ea"/>
                <a:cs typeface="+mn-cs"/>
              </a:endParaRPr>
            </a:p>
          </p:txBody>
        </p:sp>
        <p:sp>
          <p:nvSpPr>
            <p:cNvPr id="55" name="Rektangel 39"/>
            <p:cNvSpPr/>
            <p:nvPr/>
          </p:nvSpPr>
          <p:spPr bwMode="auto">
            <a:xfrm>
              <a:off x="647700" y="2038350"/>
              <a:ext cx="3433763" cy="334937"/>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7" name="Text Box 52"/>
            <p:cNvSpPr txBox="1">
              <a:spLocks noChangeArrowheads="1"/>
            </p:cNvSpPr>
            <p:nvPr/>
          </p:nvSpPr>
          <p:spPr bwMode="gray">
            <a:xfrm>
              <a:off x="685800" y="5062304"/>
              <a:ext cx="3351213" cy="9540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dk1"/>
                  </a:solidFill>
                  <a:effectLst/>
                  <a:uLnTx/>
                  <a:uFillTx/>
                  <a:latin typeface="+mn-ea"/>
                  <a:ea typeface="+mn-ea"/>
                  <a:cs typeface="+mn-cs"/>
                </a:rPr>
                <a:t>SWITCH 2</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根据端口</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A</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的</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PVID=11</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，将报文进行</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L2</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转发，根据</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地址表，报文从端口</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B</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出来送到</a:t>
              </a:r>
              <a:r>
                <a:rPr kumimoji="0" lang="en-US" altLang="zh-CN" sz="1400" b="0" i="0" u="none" strike="noStrike" kern="1200" cap="none" spc="0" normalizeH="0" baseline="0" noProof="0" dirty="0">
                  <a:ln>
                    <a:noFill/>
                  </a:ln>
                  <a:solidFill>
                    <a:schemeClr val="dk1"/>
                  </a:solidFill>
                  <a:effectLst/>
                  <a:uLnTx/>
                  <a:uFillTx/>
                  <a:latin typeface="+mn-ea"/>
                  <a:ea typeface="+mn-ea"/>
                  <a:cs typeface="+mn-cs"/>
                </a:rPr>
                <a:t>PC 1</a:t>
              </a:r>
              <a:r>
                <a:rPr kumimoji="0" lang="zh-CN" altLang="en-US" sz="1400" b="0" i="0" u="none" strike="noStrike" kern="1200" cap="none" spc="0" normalizeH="0" baseline="0" noProof="0" dirty="0">
                  <a:ln>
                    <a:noFill/>
                  </a:ln>
                  <a:solidFill>
                    <a:schemeClr val="dk1"/>
                  </a:solidFill>
                  <a:effectLst/>
                  <a:uLnTx/>
                  <a:uFillTx/>
                  <a:latin typeface="+mn-ea"/>
                  <a:ea typeface="+mn-ea"/>
                  <a:cs typeface="+mn-cs"/>
                </a:rPr>
                <a:t>。</a:t>
              </a:r>
              <a:endParaRPr kumimoji="0" lang="zh-CN" altLang="en-US" sz="1400" b="0" i="0" u="none" strike="noStrike" kern="1200" cap="none" spc="0" normalizeH="0" baseline="0" noProof="0" dirty="0">
                <a:ln>
                  <a:noFill/>
                </a:ln>
                <a:solidFill>
                  <a:schemeClr val="dk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dk1"/>
                </a:solidFill>
                <a:effectLst/>
                <a:uLnTx/>
                <a:uFillTx/>
                <a:latin typeface="+mn-ea"/>
                <a:ea typeface="+mn-ea"/>
                <a:cs typeface="+mn-cs"/>
              </a:endParaRPr>
            </a:p>
          </p:txBody>
        </p:sp>
        <p:sp>
          <p:nvSpPr>
            <p:cNvPr id="60" name="下箭头 59"/>
            <p:cNvSpPr/>
            <p:nvPr/>
          </p:nvSpPr>
          <p:spPr>
            <a:xfrm>
              <a:off x="2057400" y="4047969"/>
              <a:ext cx="619125" cy="1014334"/>
            </a:xfrm>
            <a:prstGeom prst="down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sp>
        <p:nvSpPr>
          <p:cNvPr id="63" name="右箭头 62"/>
          <p:cNvSpPr/>
          <p:nvPr/>
        </p:nvSpPr>
        <p:spPr>
          <a:xfrm>
            <a:off x="4056063" y="5281613"/>
            <a:ext cx="1258888" cy="5810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7" name="Rektangel med afrundet, diagonalt hjørne 23"/>
          <p:cNvSpPr/>
          <p:nvPr/>
        </p:nvSpPr>
        <p:spPr>
          <a:xfrm>
            <a:off x="5456238" y="4810125"/>
            <a:ext cx="3021013" cy="1322388"/>
          </a:xfrm>
          <a:prstGeom prst="round2DiagRect">
            <a:avLst>
              <a:gd name="adj1" fmla="val 20046"/>
              <a:gd name="adj2" fmla="val 0"/>
            </a:avLst>
          </a:prstGeom>
        </p:spPr>
        <p:style>
          <a:lnRef idx="2">
            <a:schemeClr val="dk1"/>
          </a:lnRef>
          <a:fillRef idx="1">
            <a:schemeClr val="lt1"/>
          </a:fillRef>
          <a:effectRef idx="0">
            <a:schemeClr val="dk1"/>
          </a:effectRef>
          <a:fontRef idx="minor">
            <a:schemeClr val="dk1"/>
          </a:fontRef>
        </p:style>
        <p:txBody>
          <a:bodyPr anchor="ct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zh-CN" sz="14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zh-CN" sz="14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后续的报文转发过程都类似上述的过程。</a:t>
            </a:r>
            <a:endParaRPr kumimoji="0" lang="zh-CN" altLang="en-US" sz="14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4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en-US"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84" name="表格 83"/>
          <p:cNvGraphicFramePr>
            <a:graphicFrameLocks noGrp="1"/>
          </p:cNvGraphicFramePr>
          <p:nvPr/>
        </p:nvGraphicFramePr>
        <p:xfrm>
          <a:off x="236538" y="3505200"/>
          <a:ext cx="4378325" cy="2020888"/>
        </p:xfrm>
        <a:graphic>
          <a:graphicData uri="http://schemas.openxmlformats.org/drawingml/2006/table">
            <a:tbl>
              <a:tblPr firstRow="1" bandRow="1">
                <a:tableStyleId>{5C22544A-7EE6-4342-B048-85BDC9FD1C3A}</a:tableStyleId>
              </a:tblPr>
              <a:tblGrid>
                <a:gridCol w="1339853"/>
                <a:gridCol w="1669604"/>
                <a:gridCol w="1368868"/>
              </a:tblGrid>
              <a:tr h="370464">
                <a:tc>
                  <a:txBody>
                    <a:bodyPr/>
                    <a:lstStyle/>
                    <a:p>
                      <a:r>
                        <a:rPr lang="en-US" altLang="zh-CN" sz="1800" dirty="0" smtClean="0"/>
                        <a:t>VLAN ID</a:t>
                      </a:r>
                      <a:endParaRPr lang="zh-CN" altLang="en-US" sz="1800" dirty="0"/>
                    </a:p>
                  </a:txBody>
                  <a:tcPr marT="45673" marB="45673"/>
                </a:tc>
                <a:tc>
                  <a:txBody>
                    <a:bodyPr/>
                    <a:lstStyle/>
                    <a:p>
                      <a:r>
                        <a:rPr lang="en-US" altLang="zh-CN" sz="1800" dirty="0" smtClean="0"/>
                        <a:t>Role</a:t>
                      </a:r>
                      <a:endParaRPr lang="zh-CN" altLang="en-US" sz="1800" dirty="0"/>
                    </a:p>
                  </a:txBody>
                  <a:tcPr marT="45673" marB="45673"/>
                </a:tc>
                <a:tc>
                  <a:txBody>
                    <a:bodyPr/>
                    <a:lstStyle/>
                    <a:p>
                      <a:r>
                        <a:rPr lang="en-US" altLang="zh-CN" sz="1800" dirty="0" smtClean="0"/>
                        <a:t>Port</a:t>
                      </a:r>
                      <a:endParaRPr lang="zh-CN" altLang="en-US" sz="1800" dirty="0"/>
                    </a:p>
                  </a:txBody>
                  <a:tcPr marT="45673" marB="45673"/>
                </a:tc>
              </a:tr>
              <a:tr h="370464">
                <a:tc>
                  <a:txBody>
                    <a:bodyPr/>
                    <a:lstStyle/>
                    <a:p>
                      <a:r>
                        <a:rPr lang="en-US" altLang="zh-CN" sz="1800" dirty="0" smtClean="0"/>
                        <a:t>11</a:t>
                      </a:r>
                      <a:endParaRPr lang="zh-CN" altLang="en-US" sz="1800" dirty="0"/>
                    </a:p>
                  </a:txBody>
                  <a:tcPr marT="45673" marB="45673"/>
                </a:tc>
                <a:tc>
                  <a:txBody>
                    <a:bodyPr/>
                    <a:lstStyle/>
                    <a:p>
                      <a:r>
                        <a:rPr lang="en-US" altLang="zh-CN" sz="1800" dirty="0" smtClean="0"/>
                        <a:t>Primary  Vlan</a:t>
                      </a:r>
                      <a:endParaRPr lang="zh-CN" altLang="en-US" sz="1800" dirty="0"/>
                    </a:p>
                  </a:txBody>
                  <a:tcPr marT="45673" marB="45673"/>
                </a:tc>
                <a:tc>
                  <a:txBody>
                    <a:bodyPr/>
                    <a:lstStyle/>
                    <a:p>
                      <a:r>
                        <a:rPr lang="en-US" altLang="zh-CN" sz="1800" dirty="0" smtClean="0"/>
                        <a:t>A B C </a:t>
                      </a:r>
                      <a:endParaRPr lang="zh-CN" altLang="en-US" sz="1800" dirty="0"/>
                    </a:p>
                  </a:txBody>
                  <a:tcPr marT="45673" marB="45673"/>
                </a:tc>
              </a:tr>
              <a:tr h="639980">
                <a:tc>
                  <a:txBody>
                    <a:bodyPr/>
                    <a:lstStyle/>
                    <a:p>
                      <a:r>
                        <a:rPr lang="en-US" altLang="zh-CN" sz="1800" dirty="0" smtClean="0"/>
                        <a:t>12</a:t>
                      </a:r>
                      <a:endParaRPr lang="zh-CN" altLang="en-US" sz="1800" dirty="0"/>
                    </a:p>
                  </a:txBody>
                  <a:tcPr marT="45673" marB="45673"/>
                </a:tc>
                <a:tc>
                  <a:txBody>
                    <a:bodyPr/>
                    <a:lstStyle/>
                    <a:p>
                      <a:r>
                        <a:rPr lang="en-US" altLang="zh-CN" sz="1800" dirty="0" smtClean="0"/>
                        <a:t>Secondary Vlan</a:t>
                      </a:r>
                      <a:endParaRPr lang="zh-CN" altLang="en-US" sz="1800" dirty="0"/>
                    </a:p>
                  </a:txBody>
                  <a:tcPr marT="45673" marB="45673"/>
                </a:tc>
                <a:tc>
                  <a:txBody>
                    <a:bodyPr/>
                    <a:lstStyle/>
                    <a:p>
                      <a:r>
                        <a:rPr lang="en-US" altLang="zh-CN" sz="1800" dirty="0" smtClean="0"/>
                        <a:t>A B</a:t>
                      </a:r>
                      <a:endParaRPr lang="zh-CN" altLang="en-US" sz="1800" dirty="0"/>
                    </a:p>
                  </a:txBody>
                  <a:tcPr marT="45673" marB="45673"/>
                </a:tc>
              </a:tr>
              <a:tr h="639980">
                <a:tc>
                  <a:txBody>
                    <a:bodyPr/>
                    <a:lstStyle/>
                    <a:p>
                      <a:r>
                        <a:rPr lang="en-US" altLang="zh-CN" sz="1800" dirty="0" smtClean="0"/>
                        <a:t>13</a:t>
                      </a:r>
                      <a:endParaRPr lang="zh-CN" altLang="en-US" sz="1800" dirty="0"/>
                    </a:p>
                  </a:txBody>
                  <a:tcPr marT="45673" marB="45673"/>
                </a:tc>
                <a:tc>
                  <a:txBody>
                    <a:bodyPr/>
                    <a:lstStyle/>
                    <a:p>
                      <a:r>
                        <a:rPr lang="en-US" altLang="zh-CN" sz="1800" dirty="0" smtClean="0"/>
                        <a:t>Secondary Vlan</a:t>
                      </a:r>
                      <a:endParaRPr lang="zh-CN" altLang="en-US" sz="1800" dirty="0"/>
                    </a:p>
                  </a:txBody>
                  <a:tcPr marT="45673" marB="45673"/>
                </a:tc>
                <a:tc>
                  <a:txBody>
                    <a:bodyPr/>
                    <a:lstStyle/>
                    <a:p>
                      <a:r>
                        <a:rPr lang="en-US" altLang="zh-CN" sz="1800" dirty="0" smtClean="0"/>
                        <a:t>A C</a:t>
                      </a:r>
                      <a:endParaRPr lang="zh-CN" altLang="en-US" sz="1800" dirty="0"/>
                    </a:p>
                  </a:txBody>
                  <a:tcPr marT="45673" marB="45673"/>
                </a:tc>
              </a:tr>
            </a:tbl>
          </a:graphicData>
        </a:graphic>
      </p:graphicFrame>
      <p:grpSp>
        <p:nvGrpSpPr>
          <p:cNvPr id="14360" name="组合 44"/>
          <p:cNvGrpSpPr/>
          <p:nvPr/>
        </p:nvGrpSpPr>
        <p:grpSpPr>
          <a:xfrm>
            <a:off x="3867150" y="850900"/>
            <a:ext cx="5391150" cy="5713413"/>
            <a:chOff x="3867292" y="851148"/>
            <a:chExt cx="5391008" cy="5712979"/>
          </a:xfrm>
        </p:grpSpPr>
        <p:sp>
          <p:nvSpPr>
            <p:cNvPr id="37" name="Rektangel 150"/>
            <p:cNvSpPr>
              <a:spLocks noChangeArrowheads="1"/>
            </p:cNvSpPr>
            <p:nvPr/>
          </p:nvSpPr>
          <p:spPr bwMode="auto">
            <a:xfrm>
              <a:off x="5083285" y="4456087"/>
              <a:ext cx="847703" cy="24604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Round Diagonal Corner Rectangle 4"/>
            <p:cNvSpPr/>
            <p:nvPr/>
          </p:nvSpPr>
          <p:spPr>
            <a:xfrm>
              <a:off x="4896150" y="3440053"/>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34" name="矩形 33"/>
            <p:cNvSpPr/>
            <p:nvPr/>
          </p:nvSpPr>
          <p:spPr>
            <a:xfrm>
              <a:off x="6651694" y="3230630"/>
              <a:ext cx="431789" cy="431767"/>
            </a:xfrm>
            <a:prstGeom prst="rect">
              <a:avLst/>
            </a:prstGeom>
            <a:gradFill>
              <a:gsLst>
                <a:gs pos="100000">
                  <a:schemeClr val="accent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5292829" y="4494184"/>
              <a:ext cx="431789" cy="431767"/>
            </a:xfrm>
            <a:prstGeom prst="rect">
              <a:avLst/>
            </a:prstGeom>
            <a:gradFill>
              <a:gsLst>
                <a:gs pos="100000">
                  <a:schemeClr val="accent6">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8077231" y="4486247"/>
              <a:ext cx="431789" cy="431767"/>
            </a:xfrm>
            <a:prstGeom prst="rect">
              <a:avLst/>
            </a:prstGeom>
            <a:gradFill>
              <a:gsLst>
                <a:gs pos="100000">
                  <a:schemeClr val="accent5">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Rektangel 150"/>
            <p:cNvSpPr>
              <a:spLocks noChangeArrowheads="1"/>
            </p:cNvSpPr>
            <p:nvPr/>
          </p:nvSpPr>
          <p:spPr bwMode="auto">
            <a:xfrm>
              <a:off x="4949938" y="3440164"/>
              <a:ext cx="1477924"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2</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36" name="Rektangel 150"/>
            <p:cNvSpPr>
              <a:spLocks noChangeArrowheads="1"/>
            </p:cNvSpPr>
            <p:nvPr/>
          </p:nvSpPr>
          <p:spPr bwMode="auto">
            <a:xfrm>
              <a:off x="6708842" y="3287776"/>
              <a:ext cx="438138"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Rektangel 150"/>
            <p:cNvSpPr>
              <a:spLocks noChangeArrowheads="1"/>
            </p:cNvSpPr>
            <p:nvPr/>
          </p:nvSpPr>
          <p:spPr bwMode="auto">
            <a:xfrm>
              <a:off x="5340453" y="4533868"/>
              <a:ext cx="439726" cy="3381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B</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 name="Rektangel 150"/>
            <p:cNvSpPr>
              <a:spLocks noChangeArrowheads="1"/>
            </p:cNvSpPr>
            <p:nvPr/>
          </p:nvSpPr>
          <p:spPr bwMode="auto">
            <a:xfrm>
              <a:off x="8143904" y="4525932"/>
              <a:ext cx="439726" cy="33811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C</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 name="Rektangel 150"/>
            <p:cNvSpPr>
              <a:spLocks noChangeArrowheads="1"/>
            </p:cNvSpPr>
            <p:nvPr/>
          </p:nvSpPr>
          <p:spPr bwMode="auto">
            <a:xfrm>
              <a:off x="7121581" y="2149624"/>
              <a:ext cx="1835102" cy="27779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GateWay:  192.168.1.1</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 name="Rektangel 150"/>
            <p:cNvSpPr>
              <a:spLocks noChangeArrowheads="1"/>
            </p:cNvSpPr>
            <p:nvPr/>
          </p:nvSpPr>
          <p:spPr bwMode="auto">
            <a:xfrm>
              <a:off x="5029311" y="1867071"/>
              <a:ext cx="847703" cy="24604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evice C</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Round Diagonal Corner Rectangle 4"/>
            <p:cNvSpPr/>
            <p:nvPr/>
          </p:nvSpPr>
          <p:spPr>
            <a:xfrm>
              <a:off x="4842481" y="851148"/>
              <a:ext cx="3981450" cy="1262410"/>
            </a:xfrm>
            <a:prstGeom prst="rect">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srgbClr val="FFFFFF"/>
                </a:solidFill>
                <a:effectLst/>
                <a:uLnTx/>
                <a:uFillTx/>
                <a:latin typeface="+mn-lt"/>
                <a:ea typeface="MS PGothic" panose="020B0600070205080204" pitchFamily="34" charset="-128"/>
                <a:cs typeface="MS PGothic" panose="020B0600070205080204" pitchFamily="34" charset="-128"/>
              </a:endParaRPr>
            </a:p>
          </p:txBody>
        </p:sp>
        <p:sp>
          <p:nvSpPr>
            <p:cNvPr id="43" name="矩形 42"/>
            <p:cNvSpPr/>
            <p:nvPr/>
          </p:nvSpPr>
          <p:spPr>
            <a:xfrm>
              <a:off x="6661218" y="1894057"/>
              <a:ext cx="433377" cy="431767"/>
            </a:xfrm>
            <a:prstGeom prst="rect">
              <a:avLst/>
            </a:prstGeom>
            <a:gradFill>
              <a:gsLst>
                <a:gs pos="100000">
                  <a:schemeClr val="accent3">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Rektangel 150"/>
            <p:cNvSpPr>
              <a:spLocks noChangeArrowheads="1"/>
            </p:cNvSpPr>
            <p:nvPr/>
          </p:nvSpPr>
          <p:spPr bwMode="auto">
            <a:xfrm>
              <a:off x="4895965" y="851148"/>
              <a:ext cx="1479511" cy="3381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rPr>
                <a:t>SWITCH  1</a:t>
              </a:r>
              <a:endParaRPr kumimoji="0" lang="en-US" sz="1600" b="1" i="0" u="none" strike="noStrike" kern="1200" cap="none" spc="0" normalizeH="0" baseline="0" noProof="1">
                <a:ln>
                  <a:noFill/>
                </a:ln>
                <a:solidFill>
                  <a:schemeClr val="tx2">
                    <a:lumMod val="60000"/>
                    <a:lumOff val="40000"/>
                  </a:schemeClr>
                </a:solidFill>
                <a:effectLst/>
                <a:uLnTx/>
                <a:uFillTx/>
                <a:latin typeface="Arial" panose="020B0604020202020204" pitchFamily="34" charset="0"/>
                <a:ea typeface="+mn-ea"/>
                <a:cs typeface="Arial" panose="020B0604020202020204" pitchFamily="34" charset="0"/>
              </a:endParaRPr>
            </a:p>
          </p:txBody>
        </p:sp>
        <p:sp>
          <p:nvSpPr>
            <p:cNvPr id="48" name="Rektangel 150"/>
            <p:cNvSpPr>
              <a:spLocks noChangeArrowheads="1"/>
            </p:cNvSpPr>
            <p:nvPr/>
          </p:nvSpPr>
          <p:spPr bwMode="auto">
            <a:xfrm>
              <a:off x="6708842" y="1941678"/>
              <a:ext cx="439726" cy="33969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D</a:t>
              </a:r>
              <a:endParaRPr kumimoji="0" lang="en-US" sz="16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 name="Rektangel 150"/>
            <p:cNvSpPr>
              <a:spLocks noChangeArrowheads="1"/>
            </p:cNvSpPr>
            <p:nvPr/>
          </p:nvSpPr>
          <p:spPr bwMode="auto">
            <a:xfrm>
              <a:off x="7105707" y="3178246"/>
              <a:ext cx="2152593" cy="27620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A</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11/12/13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 name="Rektangel 150"/>
            <p:cNvSpPr>
              <a:spLocks noChangeArrowheads="1"/>
            </p:cNvSpPr>
            <p:nvPr/>
          </p:nvSpPr>
          <p:spPr bwMode="auto">
            <a:xfrm>
              <a:off x="7286677" y="4898965"/>
              <a:ext cx="1142970" cy="46192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C</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70" name="直接连接符 69"/>
            <p:cNvCxnSpPr>
              <a:stCxn id="43" idx="2"/>
              <a:endCxn id="34" idx="0"/>
            </p:cNvCxnSpPr>
            <p:nvPr/>
          </p:nvCxnSpPr>
          <p:spPr>
            <a:xfrm rot="5400000">
              <a:off x="6419947" y="2773466"/>
              <a:ext cx="904806" cy="9525"/>
            </a:xfrm>
            <a:prstGeom prst="line">
              <a:avLst/>
            </a:prstGeom>
          </p:spPr>
          <p:style>
            <a:lnRef idx="2">
              <a:schemeClr val="accent1"/>
            </a:lnRef>
            <a:fillRef idx="0">
              <a:schemeClr val="accent1"/>
            </a:fillRef>
            <a:effectRef idx="1">
              <a:schemeClr val="accent1"/>
            </a:effectRef>
            <a:fontRef idx="minor">
              <a:schemeClr val="tx1"/>
            </a:fontRef>
          </p:style>
        </p:cxnSp>
        <p:sp>
          <p:nvSpPr>
            <p:cNvPr id="72" name="Rektangel 150"/>
            <p:cNvSpPr>
              <a:spLocks noChangeArrowheads="1"/>
            </p:cNvSpPr>
            <p:nvPr/>
          </p:nvSpPr>
          <p:spPr bwMode="auto">
            <a:xfrm>
              <a:off x="5619846" y="4889441"/>
              <a:ext cx="1088996" cy="46192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B</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11/12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4401" name="Picture 2"/>
            <p:cNvPicPr>
              <a:picLocks noChangeAspect="1"/>
            </p:cNvPicPr>
            <p:nvPr/>
          </p:nvPicPr>
          <p:blipFill>
            <a:blip r:embed="rId1"/>
            <a:stretch>
              <a:fillRect/>
            </a:stretch>
          </p:blipFill>
          <p:spPr>
            <a:xfrm>
              <a:off x="7942601" y="5856484"/>
              <a:ext cx="707643" cy="707643"/>
            </a:xfrm>
            <a:prstGeom prst="rect">
              <a:avLst/>
            </a:prstGeom>
            <a:noFill/>
            <a:ln w="9525">
              <a:noFill/>
            </a:ln>
          </p:spPr>
        </p:pic>
        <p:pic>
          <p:nvPicPr>
            <p:cNvPr id="14402" name="Picture 2"/>
            <p:cNvPicPr>
              <a:picLocks noChangeAspect="1"/>
            </p:cNvPicPr>
            <p:nvPr/>
          </p:nvPicPr>
          <p:blipFill>
            <a:blip r:embed="rId1"/>
            <a:stretch>
              <a:fillRect/>
            </a:stretch>
          </p:blipFill>
          <p:spPr>
            <a:xfrm>
              <a:off x="5140617" y="5827909"/>
              <a:ext cx="707643" cy="707643"/>
            </a:xfrm>
            <a:prstGeom prst="rect">
              <a:avLst/>
            </a:prstGeom>
            <a:noFill/>
            <a:ln w="9525">
              <a:noFill/>
            </a:ln>
          </p:spPr>
        </p:pic>
        <p:cxnSp>
          <p:nvCxnSpPr>
            <p:cNvPr id="76" name="直接连接符 75"/>
            <p:cNvCxnSpPr>
              <a:stCxn id="51" idx="2"/>
              <a:endCxn id="14402" idx="0"/>
            </p:cNvCxnSpPr>
            <p:nvPr/>
          </p:nvCxnSpPr>
          <p:spPr>
            <a:xfrm rot="5400000">
              <a:off x="5050765" y="5369624"/>
              <a:ext cx="901632"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52" idx="2"/>
              <a:endCxn id="14401" idx="0"/>
            </p:cNvCxnSpPr>
            <p:nvPr/>
          </p:nvCxnSpPr>
          <p:spPr>
            <a:xfrm rot="16200000" flipH="1">
              <a:off x="7825642" y="5385498"/>
              <a:ext cx="938142" cy="3175"/>
            </a:xfrm>
            <a:prstGeom prst="line">
              <a:avLst/>
            </a:prstGeom>
          </p:spPr>
          <p:style>
            <a:lnRef idx="2">
              <a:schemeClr val="accent1"/>
            </a:lnRef>
            <a:fillRef idx="0">
              <a:schemeClr val="accent1"/>
            </a:fillRef>
            <a:effectRef idx="1">
              <a:schemeClr val="accent1"/>
            </a:effectRef>
            <a:fontRef idx="minor">
              <a:schemeClr val="tx1"/>
            </a:fontRef>
          </p:style>
        </p:cxnSp>
        <p:sp>
          <p:nvSpPr>
            <p:cNvPr id="85" name="Rektangel 150"/>
            <p:cNvSpPr>
              <a:spLocks noChangeArrowheads="1"/>
            </p:cNvSpPr>
            <p:nvPr/>
          </p:nvSpPr>
          <p:spPr bwMode="auto">
            <a:xfrm>
              <a:off x="3867292" y="5989496"/>
              <a:ext cx="1368389" cy="4984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12</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192.168.1.2</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Rektangel 150"/>
            <p:cNvSpPr>
              <a:spLocks noChangeArrowheads="1"/>
            </p:cNvSpPr>
            <p:nvPr/>
          </p:nvSpPr>
          <p:spPr bwMode="auto">
            <a:xfrm>
              <a:off x="6612008" y="6037117"/>
              <a:ext cx="1368389" cy="49843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13</a:t>
              </a:r>
              <a:endParaRPr kumimoji="0" lang="en-US" altLang="zh-CN"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192.168.1.3</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4361" name="组合 45"/>
          <p:cNvGrpSpPr/>
          <p:nvPr/>
        </p:nvGrpSpPr>
        <p:grpSpPr>
          <a:xfrm>
            <a:off x="298450" y="1158875"/>
            <a:ext cx="4575175" cy="1951038"/>
            <a:chOff x="298449" y="1159539"/>
            <a:chExt cx="4575468" cy="1950670"/>
          </a:xfrm>
        </p:grpSpPr>
        <p:grpSp>
          <p:nvGrpSpPr>
            <p:cNvPr id="14366"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401" y="2950926"/>
                <a:ext cx="1027143" cy="76571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76242" y="1402381"/>
              <a:ext cx="1298658" cy="861849"/>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t>
              </a: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Secondary </a:t>
              </a:r>
              <a:endPar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rPr>
                <a:t> VLAN </a:t>
              </a:r>
              <a:endParaRPr kumimoji="0" lang="en-US" altLang="zh-CN" sz="1600" b="1" kern="1200" cap="none" spc="0" normalizeH="0" baseline="0" noProof="0" dirty="0">
                <a:solidFill>
                  <a:schemeClr val="accent2">
                    <a:lumMod val="75000"/>
                  </a:schemeClr>
                </a:solidFill>
                <a:latin typeface="+mn-ea"/>
                <a:ea typeface="+mn-ea"/>
                <a:cs typeface="Arial" panose="020B0604020202020204" pitchFamily="34" charset="0"/>
              </a:endParaRPr>
            </a:p>
            <a:p>
              <a:pPr marR="0" defTabSz="914400" eaLnBrk="1" hangingPunct="1">
                <a:buClrTx/>
                <a:buSzTx/>
                <a:buFontTx/>
                <a:buNone/>
                <a:defRPr/>
              </a:pPr>
              <a:r>
                <a:rPr kumimoji="0" lang="zh-CN" altLang="en-US" sz="1600" b="1" kern="1200" cap="none" spc="0" normalizeH="0" baseline="0" noProof="0" dirty="0">
                  <a:solidFill>
                    <a:schemeClr val="accent2">
                      <a:lumMod val="75000"/>
                    </a:schemeClr>
                  </a:solidFill>
                  <a:latin typeface="+mn-ea"/>
                  <a:ea typeface="+mn-ea"/>
                  <a:cs typeface="Arial" panose="020B0604020202020204" pitchFamily="34" charset="0"/>
                </a:rPr>
                <a:t> 互相访问</a:t>
              </a:r>
              <a:endParaRPr kumimoji="0" lang="en-US" sz="1600"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86" name="TextBox 85"/>
            <p:cNvSpPr txBox="1"/>
            <p:nvPr/>
          </p:nvSpPr>
          <p:spPr>
            <a:xfrm>
              <a:off x="1917803" y="2156301"/>
              <a:ext cx="2956114" cy="953908"/>
            </a:xfrm>
            <a:prstGeom prst="rect">
              <a:avLst/>
            </a:prstGeom>
            <a:noFill/>
          </p:spPr>
          <p:txBody>
            <a:bodyPr>
              <a:spAutoFit/>
            </a:bodyPr>
            <a:lstStyle/>
            <a:p>
              <a:pPr marR="0" defTabSz="914400" eaLnBrk="1" hangingPunct="1">
                <a:buClrTx/>
                <a:buSzTx/>
                <a:buFontTx/>
                <a:buNone/>
                <a:defRPr/>
              </a:pPr>
              <a:r>
                <a:rPr kumimoji="0" lang="zh-CN" altLang="en-US" sz="1400" b="1" kern="1200" cap="none" spc="0" normalizeH="0" baseline="0" noProof="0" dirty="0">
                  <a:latin typeface="+mn-ea"/>
                  <a:ea typeface="+mn-ea"/>
                  <a:cs typeface="+mn-cs"/>
                </a:rPr>
                <a:t>说明：</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en-US" altLang="zh-CN" sz="1400" b="1" kern="1200" cap="none" spc="0" normalizeH="0" baseline="0" noProof="0" dirty="0">
                  <a:latin typeface="+mn-ea"/>
                  <a:ea typeface="+mn-ea"/>
                  <a:cs typeface="+mn-cs"/>
                </a:rPr>
                <a:t>PC1</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MAC1</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en-US" altLang="zh-CN" sz="1400" b="1" kern="1200" cap="none" spc="0" normalizeH="0" baseline="0" noProof="0" dirty="0">
                  <a:latin typeface="+mn-ea"/>
                  <a:ea typeface="+mn-ea"/>
                  <a:cs typeface="+mn-cs"/>
                </a:rPr>
                <a:t>PC2</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MAC2</a:t>
              </a:r>
              <a:r>
                <a:rPr kumimoji="0" lang="zh-CN" altLang="en-US" sz="1400" b="1" kern="1200" cap="none" spc="0" normalizeH="0" baseline="0" noProof="0" dirty="0">
                  <a:latin typeface="+mn-ea"/>
                  <a:ea typeface="+mn-ea"/>
                  <a:cs typeface="+mn-cs"/>
                </a:rPr>
                <a:t>，</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zh-CN" altLang="en-US" sz="1400" b="1" kern="1200" cap="none" spc="0" normalizeH="0" baseline="0" noProof="0" dirty="0">
                  <a:latin typeface="+mn-ea"/>
                  <a:ea typeface="+mn-ea"/>
                  <a:cs typeface="+mn-cs"/>
                </a:rPr>
                <a:t>网关（</a:t>
              </a:r>
              <a:r>
                <a:rPr kumimoji="0" lang="en-US" altLang="zh-CN" sz="1400" b="1" kern="1200" cap="none" spc="0" normalizeH="0" baseline="0" noProof="0" dirty="0">
                  <a:latin typeface="+mn-ea"/>
                  <a:ea typeface="+mn-ea"/>
                  <a:cs typeface="+mn-cs"/>
                </a:rPr>
                <a:t>SWITCH1)</a:t>
              </a:r>
              <a:r>
                <a:rPr kumimoji="0" lang="zh-CN" altLang="en-US" sz="1400" b="1" kern="1200" cap="none" spc="0" normalizeH="0" baseline="0" noProof="0" dirty="0">
                  <a:latin typeface="+mn-ea"/>
                  <a:ea typeface="+mn-ea"/>
                  <a:cs typeface="+mn-cs"/>
                </a:rPr>
                <a:t>的</a:t>
              </a:r>
              <a:r>
                <a:rPr kumimoji="0" lang="en-US" altLang="zh-CN" sz="1400" b="1" kern="1200" cap="none" spc="0" normalizeH="0" baseline="0" noProof="0" dirty="0">
                  <a:latin typeface="+mn-ea"/>
                  <a:ea typeface="+mn-ea"/>
                  <a:cs typeface="+mn-cs"/>
                </a:rPr>
                <a:t>MAC</a:t>
              </a:r>
              <a:r>
                <a:rPr kumimoji="0" lang="zh-CN" altLang="en-US" sz="1400" b="1" kern="1200" cap="none" spc="0" normalizeH="0" baseline="0" noProof="0" dirty="0">
                  <a:latin typeface="+mn-ea"/>
                  <a:ea typeface="+mn-ea"/>
                  <a:cs typeface="+mn-cs"/>
                </a:rPr>
                <a:t>地址为</a:t>
              </a:r>
              <a:r>
                <a:rPr kumimoji="0" lang="en-US" altLang="zh-CN" sz="1400" b="1" kern="1200" cap="none" spc="0" normalizeH="0" baseline="0" noProof="0" dirty="0">
                  <a:latin typeface="+mn-ea"/>
                  <a:ea typeface="+mn-ea"/>
                  <a:cs typeface="+mn-cs"/>
                </a:rPr>
                <a:t>MAC3</a:t>
              </a:r>
              <a:r>
                <a:rPr kumimoji="0" lang="zh-CN" altLang="en-US" sz="1400" b="1" kern="1200" cap="none" spc="0" normalizeH="0" baseline="0" noProof="0" dirty="0">
                  <a:latin typeface="+mn-ea"/>
                  <a:ea typeface="+mn-ea"/>
                  <a:cs typeface="+mn-cs"/>
                </a:rPr>
                <a:t>。</a:t>
              </a:r>
              <a:endParaRPr kumimoji="0" lang="zh-CN" altLang="en-US" sz="1400" b="1" kern="1200" cap="none" spc="0" normalizeH="0" baseline="0" noProof="0" dirty="0">
                <a:latin typeface="+mn-ea"/>
                <a:ea typeface="+mn-ea"/>
                <a:cs typeface="+mn-cs"/>
              </a:endParaRPr>
            </a:p>
          </p:txBody>
        </p:sp>
        <p:sp>
          <p:nvSpPr>
            <p:cNvPr id="89" name="下箭头 88"/>
            <p:cNvSpPr/>
            <p:nvPr/>
          </p:nvSpPr>
          <p:spPr>
            <a:xfrm rot="16200000">
              <a:off x="2722008" y="515642"/>
              <a:ext cx="665037" cy="2273446"/>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Rektangel 150"/>
            <p:cNvSpPr>
              <a:spLocks noChangeArrowheads="1"/>
            </p:cNvSpPr>
            <p:nvPr/>
          </p:nvSpPr>
          <p:spPr bwMode="auto">
            <a:xfrm>
              <a:off x="2244849" y="1467456"/>
              <a:ext cx="1568550" cy="36981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rPr>
                <a:t>网络示意图</a:t>
              </a:r>
              <a:endParaRPr kumimoji="0" lang="en-US" sz="1800" b="1" i="0" u="none" strike="noStrike" kern="1200" cap="none" spc="0" normalizeH="0" baseline="0" noProof="1">
                <a:ln>
                  <a:noFill/>
                </a:ln>
                <a:solidFill>
                  <a:schemeClr val="bg1"/>
                </a:solidFill>
                <a:effectLst/>
                <a:uLnTx/>
                <a:uFillTx/>
                <a:latin typeface="+mn-ea"/>
                <a:ea typeface="+mn-ea"/>
                <a:cs typeface="Arial" panose="020B0604020202020204" pitchFamily="34" charset="0"/>
              </a:endParaRPr>
            </a:p>
          </p:txBody>
        </p:sp>
      </p:grpSp>
      <p:grpSp>
        <p:nvGrpSpPr>
          <p:cNvPr id="14362" name="组合 48"/>
          <p:cNvGrpSpPr/>
          <p:nvPr/>
        </p:nvGrpSpPr>
        <p:grpSpPr>
          <a:xfrm>
            <a:off x="236538" y="5360988"/>
            <a:ext cx="2659062" cy="1377950"/>
            <a:chOff x="236678" y="5360853"/>
            <a:chExt cx="2658922" cy="1378415"/>
          </a:xfrm>
        </p:grpSpPr>
        <p:sp>
          <p:nvSpPr>
            <p:cNvPr id="62" name="Rektangel 150"/>
            <p:cNvSpPr>
              <a:spLocks noChangeArrowheads="1"/>
            </p:cNvSpPr>
            <p:nvPr/>
          </p:nvSpPr>
          <p:spPr bwMode="auto">
            <a:xfrm>
              <a:off x="236678" y="5360853"/>
              <a:ext cx="2658922" cy="3700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PC1</a:t>
              </a:r>
              <a:r>
                <a:rPr kumimoji="0" lang="zh-CN" alt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与</a:t>
              </a:r>
              <a:r>
                <a:rPr kumimoji="0" lang="en-US" altLang="zh-CN"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PC2</a:t>
              </a:r>
              <a:r>
                <a:rPr kumimoji="0" lang="zh-CN" alt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的互访过程</a:t>
              </a:r>
              <a:endParaRPr kumimoji="0" 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0" name="Rektangel 150"/>
            <p:cNvSpPr>
              <a:spLocks noChangeArrowheads="1"/>
            </p:cNvSpPr>
            <p:nvPr/>
          </p:nvSpPr>
          <p:spPr bwMode="auto">
            <a:xfrm>
              <a:off x="1165316" y="6369255"/>
              <a:ext cx="1730284" cy="37001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To Next Page</a:t>
              </a:r>
              <a:endParaRPr kumimoji="0" lang="en-US" sz="18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 name="下箭头 91"/>
            <p:cNvSpPr/>
            <p:nvPr/>
          </p:nvSpPr>
          <p:spPr>
            <a:xfrm rot="19198730">
              <a:off x="1336757" y="5700693"/>
              <a:ext cx="569883" cy="738436"/>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5362" name="组合 33"/>
          <p:cNvGrpSpPr/>
          <p:nvPr/>
        </p:nvGrpSpPr>
        <p:grpSpPr>
          <a:xfrm>
            <a:off x="117475" y="684213"/>
            <a:ext cx="8715375" cy="5970587"/>
            <a:chOff x="117475" y="683674"/>
            <a:chExt cx="8716003" cy="5971360"/>
          </a:xfrm>
        </p:grpSpPr>
        <p:sp>
          <p:nvSpPr>
            <p:cNvPr id="33" name="Måne 63"/>
            <p:cNvSpPr/>
            <p:nvPr/>
          </p:nvSpPr>
          <p:spPr bwMode="auto">
            <a:xfrm rot="16552097">
              <a:off x="181866" y="631023"/>
              <a:ext cx="106229" cy="235012"/>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nvGrpSpPr>
            <p:cNvPr id="15366" name="Gruppe 91"/>
            <p:cNvGrpSpPr/>
            <p:nvPr/>
          </p:nvGrpSpPr>
          <p:grpSpPr>
            <a:xfrm>
              <a:off x="298449" y="1159539"/>
              <a:ext cx="1403350" cy="1389063"/>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Ellipse 45"/>
              <p:cNvSpPr/>
              <p:nvPr/>
            </p:nvSpPr>
            <p:spPr bwMode="auto">
              <a:xfrm>
                <a:off x="1283417" y="2951390"/>
                <a:ext cx="1027151" cy="765962"/>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0" name="TextBox 17"/>
            <p:cNvSpPr txBox="1">
              <a:spLocks noChangeArrowheads="1"/>
            </p:cNvSpPr>
            <p:nvPr/>
          </p:nvSpPr>
          <p:spPr bwMode="auto">
            <a:xfrm>
              <a:off x="374669" y="1652174"/>
              <a:ext cx="1300257" cy="369935"/>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solidFill>
                    <a:schemeClr val="accent2">
                      <a:lumMod val="75000"/>
                    </a:schemeClr>
                  </a:solidFill>
                  <a:latin typeface="+mn-ea"/>
                  <a:ea typeface="+mn-ea"/>
                  <a:cs typeface="Arial" panose="020B0604020202020204" pitchFamily="34" charset="0"/>
                </a:rPr>
                <a:t> ARP</a:t>
              </a:r>
              <a:r>
                <a:rPr kumimoji="0" lang="zh-CN" altLang="en-US" b="1" kern="1200" cap="none" spc="0" normalizeH="0" baseline="0" noProof="0" dirty="0">
                  <a:solidFill>
                    <a:schemeClr val="accent2">
                      <a:lumMod val="75000"/>
                    </a:schemeClr>
                  </a:solidFill>
                  <a:latin typeface="+mn-ea"/>
                  <a:ea typeface="+mn-ea"/>
                  <a:cs typeface="Arial" panose="020B0604020202020204" pitchFamily="34" charset="0"/>
                </a:rPr>
                <a:t>代理</a:t>
              </a:r>
              <a:endParaRPr kumimoji="0" lang="en-US" b="1" kern="1200" cap="none" spc="0" normalizeH="0" baseline="0" noProof="0" dirty="0">
                <a:solidFill>
                  <a:schemeClr val="accent2">
                    <a:lumMod val="75000"/>
                  </a:schemeClr>
                </a:solidFill>
                <a:latin typeface="+mn-ea"/>
                <a:ea typeface="+mn-ea"/>
                <a:cs typeface="Arial" panose="020B0604020202020204" pitchFamily="34" charset="0"/>
              </a:endParaRPr>
            </a:p>
          </p:txBody>
        </p:sp>
        <p:sp>
          <p:nvSpPr>
            <p:cNvPr id="15368" name="Rektangel 41"/>
            <p:cNvSpPr/>
            <p:nvPr/>
          </p:nvSpPr>
          <p:spPr>
            <a:xfrm>
              <a:off x="1943306" y="683674"/>
              <a:ext cx="6889714" cy="502370"/>
            </a:xfrm>
            <a:prstGeom prst="rect">
              <a:avLst/>
            </a:prstGeom>
            <a:gradFill rotWithShape="1">
              <a:gsLst>
                <a:gs pos="0">
                  <a:srgbClr val="74F4FF">
                    <a:alpha val="100000"/>
                  </a:srgbClr>
                </a:gs>
                <a:gs pos="56000">
                  <a:srgbClr val="208ECD">
                    <a:alpha val="100000"/>
                  </a:srgbClr>
                </a:gs>
                <a:gs pos="100000">
                  <a:srgbClr val="208ECD">
                    <a:alpha val="100000"/>
                  </a:srgbClr>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da-DK" altLang="zh-CN" sz="1800" dirty="0">
                <a:solidFill>
                  <a:srgbClr val="FFFFFF"/>
                </a:solidFill>
                <a:latin typeface="Calibri" panose="020F0502020204030204" pitchFamily="34" charset="0"/>
                <a:ea typeface="宋体" panose="02010600030101010101" pitchFamily="2" charset="-122"/>
              </a:endParaRPr>
            </a:p>
          </p:txBody>
        </p:sp>
        <p:sp>
          <p:nvSpPr>
            <p:cNvPr id="46" name="Rektangel 43"/>
            <p:cNvSpPr>
              <a:spLocks noChangeArrowheads="1"/>
            </p:cNvSpPr>
            <p:nvPr/>
          </p:nvSpPr>
          <p:spPr bwMode="auto">
            <a:xfrm>
              <a:off x="1933706" y="1142520"/>
              <a:ext cx="6899772" cy="1883019"/>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49" name="Text Box 52"/>
            <p:cNvSpPr txBox="1">
              <a:spLocks noChangeArrowheads="1"/>
            </p:cNvSpPr>
            <p:nvPr/>
          </p:nvSpPr>
          <p:spPr bwMode="gray">
            <a:xfrm>
              <a:off x="1971809" y="1298116"/>
              <a:ext cx="6726723" cy="1600407"/>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400" b="1" kern="1200" cap="none" spc="0" normalizeH="0" baseline="0" noProof="1">
                  <a:solidFill>
                    <a:srgbClr val="000000"/>
                  </a:solidFill>
                  <a:latin typeface="+mn-ea"/>
                  <a:ea typeface="+mn-ea"/>
                  <a:cs typeface="Arial" panose="020B0604020202020204" pitchFamily="34" charset="0"/>
                </a:rPr>
                <a:t>在将</a:t>
              </a:r>
              <a:r>
                <a:rPr kumimoji="0" lang="en-US" altLang="zh-CN" sz="1400" b="1" kern="1200" cap="none" spc="0" normalizeH="0" baseline="0" noProof="1">
                  <a:solidFill>
                    <a:srgbClr val="000000"/>
                  </a:solidFill>
                  <a:latin typeface="+mn-ea"/>
                  <a:ea typeface="+mn-ea"/>
                  <a:cs typeface="Arial" panose="020B0604020202020204" pitchFamily="34" charset="0"/>
                </a:rPr>
                <a:t>Secondary VLAN</a:t>
              </a:r>
              <a:r>
                <a:rPr kumimoji="0" lang="zh-CN" altLang="en-US" sz="1400" b="1" kern="1200" cap="none" spc="0" normalizeH="0" baseline="0" noProof="1">
                  <a:solidFill>
                    <a:srgbClr val="000000"/>
                  </a:solidFill>
                  <a:latin typeface="+mn-ea"/>
                  <a:ea typeface="+mn-ea"/>
                  <a:cs typeface="Arial" panose="020B0604020202020204" pitchFamily="34" charset="0"/>
                </a:rPr>
                <a:t>成员通信前，我们需要了解下什么是</a:t>
              </a:r>
              <a:r>
                <a:rPr kumimoji="0" lang="en-US" altLang="zh-CN" sz="1400" b="1" kern="1200" cap="none" spc="0" normalizeH="0" baseline="0" noProof="1">
                  <a:solidFill>
                    <a:srgbClr val="000000"/>
                  </a:solidFill>
                  <a:latin typeface="+mn-ea"/>
                  <a:ea typeface="+mn-ea"/>
                  <a:cs typeface="Arial" panose="020B0604020202020204" pitchFamily="34" charset="0"/>
                </a:rPr>
                <a:t>ARP</a:t>
              </a:r>
              <a:r>
                <a:rPr kumimoji="0" lang="zh-CN" altLang="en-US" sz="1400" b="1" kern="1200" cap="none" spc="0" normalizeH="0" baseline="0" noProof="1">
                  <a:solidFill>
                    <a:srgbClr val="000000"/>
                  </a:solidFill>
                  <a:latin typeface="+mn-ea"/>
                  <a:ea typeface="+mn-ea"/>
                  <a:cs typeface="Arial" panose="020B0604020202020204" pitchFamily="34" charset="0"/>
                </a:rPr>
                <a:t>代理：</a:t>
              </a:r>
              <a:endParaRPr kumimoji="0" lang="en-US" sz="14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altLang="zh-CN"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400" kern="1200" cap="none" spc="0" normalizeH="0" baseline="0" noProof="1">
                  <a:solidFill>
                    <a:srgbClr val="000000"/>
                  </a:solidFill>
                  <a:latin typeface="+mn-ea"/>
                  <a:ea typeface="+mn-ea"/>
                  <a:cs typeface="Arial" panose="020B0604020202020204" pitchFamily="34" charset="0"/>
                </a:rPr>
                <a:t>如果</a:t>
              </a:r>
              <a:r>
                <a:rPr kumimoji="0" lang="en-US" altLang="zh-CN" sz="1400" kern="1200" cap="none" spc="0" normalizeH="0" baseline="0" noProof="1">
                  <a:solidFill>
                    <a:srgbClr val="000000"/>
                  </a:solidFill>
                  <a:latin typeface="+mn-ea"/>
                  <a:ea typeface="+mn-ea"/>
                  <a:cs typeface="Arial" panose="020B0604020202020204" pitchFamily="34" charset="0"/>
                </a:rPr>
                <a:t>ARP </a:t>
              </a:r>
              <a:r>
                <a:rPr kumimoji="0" lang="zh-CN" altLang="en-US" sz="1400" kern="1200" cap="none" spc="0" normalizeH="0" baseline="0" noProof="1">
                  <a:solidFill>
                    <a:srgbClr val="000000"/>
                  </a:solidFill>
                  <a:latin typeface="+mn-ea"/>
                  <a:ea typeface="+mn-ea"/>
                  <a:cs typeface="Arial" panose="020B0604020202020204" pitchFamily="34" charset="0"/>
                </a:rPr>
                <a:t>请求是从一个网络的主机发往同一网段却不在同一物理网络上的另一台</a:t>
              </a:r>
              <a:endParaRPr kumimoji="0" lang="zh-CN" altLang="en-US"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400" kern="1200" cap="none" spc="0" normalizeH="0" baseline="0" noProof="1">
                  <a:solidFill>
                    <a:srgbClr val="000000"/>
                  </a:solidFill>
                  <a:latin typeface="+mn-ea"/>
                  <a:ea typeface="+mn-ea"/>
                  <a:cs typeface="Arial" panose="020B0604020202020204" pitchFamily="34" charset="0"/>
                </a:rPr>
                <a:t>主机，那么连接它们的具有代理</a:t>
              </a:r>
              <a:r>
                <a:rPr kumimoji="0" lang="en-US" altLang="zh-CN" sz="1400" kern="1200" cap="none" spc="0" normalizeH="0" baseline="0" noProof="1">
                  <a:solidFill>
                    <a:srgbClr val="000000"/>
                  </a:solidFill>
                  <a:latin typeface="+mn-ea"/>
                  <a:ea typeface="+mn-ea"/>
                  <a:cs typeface="Arial" panose="020B0604020202020204" pitchFamily="34" charset="0"/>
                </a:rPr>
                <a:t>ARP </a:t>
              </a:r>
              <a:r>
                <a:rPr kumimoji="0" lang="zh-CN" altLang="en-US" sz="1400" kern="1200" cap="none" spc="0" normalizeH="0" baseline="0" noProof="1">
                  <a:solidFill>
                    <a:srgbClr val="000000"/>
                  </a:solidFill>
                  <a:latin typeface="+mn-ea"/>
                  <a:ea typeface="+mn-ea"/>
                  <a:cs typeface="Arial" panose="020B0604020202020204" pitchFamily="34" charset="0"/>
                </a:rPr>
                <a:t>功能的设备就可以回答该请求，这个过程称作</a:t>
              </a:r>
              <a:endParaRPr kumimoji="0" lang="zh-CN" altLang="en-US"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400" kern="1200" cap="none" spc="0" normalizeH="0" baseline="0" noProof="1">
                  <a:solidFill>
                    <a:srgbClr val="000000"/>
                  </a:solidFill>
                  <a:latin typeface="+mn-ea"/>
                  <a:ea typeface="+mn-ea"/>
                  <a:cs typeface="Arial" panose="020B0604020202020204" pitchFamily="34" charset="0"/>
                </a:rPr>
                <a:t>代理</a:t>
              </a:r>
              <a:r>
                <a:rPr kumimoji="0" lang="en-US" altLang="zh-CN" sz="1400" kern="1200" cap="none" spc="0" normalizeH="0" baseline="0" noProof="1">
                  <a:solidFill>
                    <a:srgbClr val="000000"/>
                  </a:solidFill>
                  <a:latin typeface="+mn-ea"/>
                  <a:ea typeface="+mn-ea"/>
                  <a:cs typeface="Arial" panose="020B0604020202020204" pitchFamily="34" charset="0"/>
                </a:rPr>
                <a:t>ARP</a:t>
              </a:r>
              <a:r>
                <a:rPr kumimoji="0" lang="zh-CN" altLang="en-US" sz="1400" kern="1200" cap="none" spc="0" normalizeH="0" baseline="0" noProof="1">
                  <a:solidFill>
                    <a:srgbClr val="000000"/>
                  </a:solidFill>
                  <a:latin typeface="+mn-ea"/>
                  <a:ea typeface="+mn-ea"/>
                  <a:cs typeface="Arial" panose="020B0604020202020204" pitchFamily="34" charset="0"/>
                </a:rPr>
                <a:t>（</a:t>
              </a:r>
              <a:r>
                <a:rPr kumimoji="0" lang="en-US" altLang="zh-CN" sz="1400" kern="1200" cap="none" spc="0" normalizeH="0" baseline="0" noProof="1">
                  <a:solidFill>
                    <a:srgbClr val="000000"/>
                  </a:solidFill>
                  <a:latin typeface="+mn-ea"/>
                  <a:ea typeface="+mn-ea"/>
                  <a:cs typeface="Arial" panose="020B0604020202020204" pitchFamily="34" charset="0"/>
                </a:rPr>
                <a:t>Proxy ARP</a:t>
              </a:r>
              <a:r>
                <a:rPr kumimoji="0" lang="zh-CN" altLang="en-US" sz="1400" kern="1200" cap="none" spc="0" normalizeH="0" baseline="0" noProof="1">
                  <a:solidFill>
                    <a:srgbClr val="000000"/>
                  </a:solidFill>
                  <a:latin typeface="+mn-ea"/>
                  <a:ea typeface="+mn-ea"/>
                  <a:cs typeface="Arial" panose="020B0604020202020204" pitchFamily="34" charset="0"/>
                </a:rPr>
                <a:t>）。代理</a:t>
              </a:r>
              <a:r>
                <a:rPr kumimoji="0" lang="en-US" altLang="zh-CN" sz="1400" kern="1200" cap="none" spc="0" normalizeH="0" baseline="0" noProof="1">
                  <a:solidFill>
                    <a:srgbClr val="000000"/>
                  </a:solidFill>
                  <a:latin typeface="+mn-ea"/>
                  <a:ea typeface="+mn-ea"/>
                  <a:cs typeface="Arial" panose="020B0604020202020204" pitchFamily="34" charset="0"/>
                </a:rPr>
                <a:t>ARP </a:t>
              </a:r>
              <a:r>
                <a:rPr kumimoji="0" lang="zh-CN" altLang="en-US" sz="1400" kern="1200" cap="none" spc="0" normalizeH="0" baseline="0" noProof="1">
                  <a:solidFill>
                    <a:srgbClr val="000000"/>
                  </a:solidFill>
                  <a:latin typeface="+mn-ea"/>
                  <a:ea typeface="+mn-ea"/>
                  <a:cs typeface="Arial" panose="020B0604020202020204" pitchFamily="34" charset="0"/>
                </a:rPr>
                <a:t>功能屏蔽了分离的物理网络这一事实，使用</a:t>
              </a:r>
              <a:endParaRPr kumimoji="0" lang="zh-CN" altLang="en-US"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400" kern="1200" cap="none" spc="0" normalizeH="0" baseline="0" noProof="1">
                  <a:solidFill>
                    <a:srgbClr val="000000"/>
                  </a:solidFill>
                  <a:latin typeface="+mn-ea"/>
                  <a:ea typeface="+mn-ea"/>
                  <a:cs typeface="Arial" panose="020B0604020202020204" pitchFamily="34" charset="0"/>
                </a:rPr>
                <a:t>户使用起来，好像在同一个物理网络上。</a:t>
              </a:r>
              <a:endParaRPr kumimoji="0" lang="en-US" altLang="zh-CN" sz="1400" kern="1200" cap="none" spc="0" normalizeH="0" baseline="0" noProof="1">
                <a:solidFill>
                  <a:srgbClr val="000000"/>
                </a:solidFill>
                <a:latin typeface="+mn-ea"/>
                <a:ea typeface="+mn-ea"/>
                <a:cs typeface="Arial" panose="020B0604020202020204" pitchFamily="34" charset="0"/>
              </a:endParaRPr>
            </a:p>
          </p:txBody>
        </p:sp>
        <p:pic>
          <p:nvPicPr>
            <p:cNvPr id="15371" name="Picture 2"/>
            <p:cNvPicPr>
              <a:picLocks noChangeAspect="1"/>
            </p:cNvPicPr>
            <p:nvPr/>
          </p:nvPicPr>
          <p:blipFill>
            <a:blip r:embed="rId1"/>
            <a:stretch>
              <a:fillRect/>
            </a:stretch>
          </p:blipFill>
          <p:spPr>
            <a:xfrm>
              <a:off x="1277863" y="3644599"/>
              <a:ext cx="707643" cy="707643"/>
            </a:xfrm>
            <a:prstGeom prst="rect">
              <a:avLst/>
            </a:prstGeom>
            <a:noFill/>
            <a:ln w="9525">
              <a:noFill/>
            </a:ln>
          </p:spPr>
        </p:pic>
        <p:pic>
          <p:nvPicPr>
            <p:cNvPr id="15372" name="Picture 2"/>
            <p:cNvPicPr>
              <a:picLocks noChangeAspect="1"/>
            </p:cNvPicPr>
            <p:nvPr/>
          </p:nvPicPr>
          <p:blipFill>
            <a:blip r:embed="rId1"/>
            <a:stretch>
              <a:fillRect/>
            </a:stretch>
          </p:blipFill>
          <p:spPr>
            <a:xfrm>
              <a:off x="6403494" y="3644599"/>
              <a:ext cx="707643" cy="707643"/>
            </a:xfrm>
            <a:prstGeom prst="rect">
              <a:avLst/>
            </a:prstGeom>
            <a:noFill/>
            <a:ln w="9525">
              <a:noFill/>
            </a:ln>
          </p:spPr>
        </p:pic>
        <p:pic>
          <p:nvPicPr>
            <p:cNvPr id="15373" name="Picture 33"/>
            <p:cNvPicPr>
              <a:picLocks noChangeAspect="1"/>
            </p:cNvPicPr>
            <p:nvPr/>
          </p:nvPicPr>
          <p:blipFill>
            <a:blip r:embed="rId2"/>
            <a:stretch>
              <a:fillRect/>
            </a:stretch>
          </p:blipFill>
          <p:spPr>
            <a:xfrm>
              <a:off x="3756942" y="3747398"/>
              <a:ext cx="666759" cy="500069"/>
            </a:xfrm>
            <a:prstGeom prst="rect">
              <a:avLst/>
            </a:prstGeom>
            <a:noFill/>
            <a:ln w="9525">
              <a:noFill/>
            </a:ln>
          </p:spPr>
        </p:pic>
        <p:sp>
          <p:nvSpPr>
            <p:cNvPr id="78" name="Rektangel 150"/>
            <p:cNvSpPr>
              <a:spLocks noChangeArrowheads="1"/>
            </p:cNvSpPr>
            <p:nvPr/>
          </p:nvSpPr>
          <p:spPr bwMode="auto">
            <a:xfrm>
              <a:off x="3756287" y="3511377"/>
              <a:ext cx="719190" cy="24609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SWITCH</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9" name="Rektangel 150"/>
            <p:cNvSpPr>
              <a:spLocks noChangeArrowheads="1"/>
            </p:cNvSpPr>
            <p:nvPr/>
          </p:nvSpPr>
          <p:spPr bwMode="auto">
            <a:xfrm>
              <a:off x="1316124" y="3446282"/>
              <a:ext cx="725539" cy="246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1</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82" name="直接连接符 81"/>
            <p:cNvCxnSpPr>
              <a:stCxn id="15371" idx="3"/>
              <a:endCxn id="15373" idx="1"/>
            </p:cNvCxnSpPr>
            <p:nvPr/>
          </p:nvCxnSpPr>
          <p:spPr>
            <a:xfrm flipV="1">
              <a:off x="1984510" y="3997215"/>
              <a:ext cx="177177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直接连接符 82"/>
            <p:cNvCxnSpPr>
              <a:stCxn id="15373" idx="3"/>
              <a:endCxn id="15372" idx="1"/>
            </p:cNvCxnSpPr>
            <p:nvPr/>
          </p:nvCxnSpPr>
          <p:spPr>
            <a:xfrm>
              <a:off x="4423085" y="3997215"/>
              <a:ext cx="1979756" cy="1588"/>
            </a:xfrm>
            <a:prstGeom prst="line">
              <a:avLst/>
            </a:prstGeom>
          </p:spPr>
          <p:style>
            <a:lnRef idx="2">
              <a:schemeClr val="accent1"/>
            </a:lnRef>
            <a:fillRef idx="0">
              <a:schemeClr val="accent1"/>
            </a:fillRef>
            <a:effectRef idx="1">
              <a:schemeClr val="accent1"/>
            </a:effectRef>
            <a:fontRef idx="minor">
              <a:schemeClr val="tx1"/>
            </a:fontRef>
          </p:style>
        </p:cxnSp>
        <p:sp>
          <p:nvSpPr>
            <p:cNvPr id="94" name="Rektangel 150"/>
            <p:cNvSpPr>
              <a:spLocks noChangeArrowheads="1"/>
            </p:cNvSpPr>
            <p:nvPr/>
          </p:nvSpPr>
          <p:spPr bwMode="auto">
            <a:xfrm>
              <a:off x="6488572" y="3446282"/>
              <a:ext cx="725539" cy="2460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2</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5" name="Rektangel 150"/>
            <p:cNvSpPr>
              <a:spLocks noChangeArrowheads="1"/>
            </p:cNvSpPr>
            <p:nvPr/>
          </p:nvSpPr>
          <p:spPr bwMode="auto">
            <a:xfrm>
              <a:off x="1066868" y="4379852"/>
              <a:ext cx="1333596" cy="24768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192.168.10.100/16</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 name="Rektangel 150"/>
            <p:cNvSpPr>
              <a:spLocks noChangeArrowheads="1"/>
            </p:cNvSpPr>
            <p:nvPr/>
          </p:nvSpPr>
          <p:spPr bwMode="auto">
            <a:xfrm>
              <a:off x="6242491" y="4370326"/>
              <a:ext cx="1314545" cy="24768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192.168.20.100/16</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 name="Rektangel 150"/>
            <p:cNvSpPr>
              <a:spLocks noChangeArrowheads="1"/>
            </p:cNvSpPr>
            <p:nvPr/>
          </p:nvSpPr>
          <p:spPr bwMode="auto">
            <a:xfrm>
              <a:off x="2879924" y="4124231"/>
              <a:ext cx="1124031" cy="24609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192.168.10.1/24</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 name="Rektangel 150"/>
            <p:cNvSpPr>
              <a:spLocks noChangeArrowheads="1"/>
            </p:cNvSpPr>
            <p:nvPr/>
          </p:nvSpPr>
          <p:spPr bwMode="auto">
            <a:xfrm>
              <a:off x="4346880" y="4105179"/>
              <a:ext cx="1238339" cy="24609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192.168.20.1/24</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9" name="Rektangel 150"/>
            <p:cNvSpPr>
              <a:spLocks noChangeArrowheads="1"/>
            </p:cNvSpPr>
            <p:nvPr/>
          </p:nvSpPr>
          <p:spPr bwMode="auto">
            <a:xfrm>
              <a:off x="3314930" y="3784462"/>
              <a:ext cx="717602" cy="24768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Gi 1/1</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 name="Rektangel 150"/>
            <p:cNvSpPr>
              <a:spLocks noChangeArrowheads="1"/>
            </p:cNvSpPr>
            <p:nvPr/>
          </p:nvSpPr>
          <p:spPr bwMode="auto">
            <a:xfrm>
              <a:off x="4346880" y="3778112"/>
              <a:ext cx="719190" cy="24609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Gi 1/2</a:t>
              </a:r>
              <a:endParaRPr kumimoji="0" lang="en-US" sz="10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 name="Text Box 52"/>
            <p:cNvSpPr txBox="1">
              <a:spLocks noChangeArrowheads="1"/>
            </p:cNvSpPr>
            <p:nvPr/>
          </p:nvSpPr>
          <p:spPr bwMode="gray">
            <a:xfrm>
              <a:off x="638213" y="4752963"/>
              <a:ext cx="7925371" cy="1902071"/>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200" b="1" kern="1200" cap="none" spc="0" normalizeH="0" baseline="0" noProof="1">
                  <a:solidFill>
                    <a:srgbClr val="000000"/>
                  </a:solidFill>
                  <a:latin typeface="+mn-ea"/>
                  <a:ea typeface="+mn-ea"/>
                  <a:cs typeface="Arial" panose="020B0604020202020204" pitchFamily="34" charset="0"/>
                </a:rPr>
                <a:t>注意上图中，</a:t>
              </a:r>
              <a:r>
                <a:rPr kumimoji="0" lang="en-US" altLang="zh-CN" sz="1200" b="1" kern="1200" cap="none" spc="0" normalizeH="0" baseline="0" noProof="1">
                  <a:solidFill>
                    <a:srgbClr val="000000"/>
                  </a:solidFill>
                  <a:latin typeface="+mn-ea"/>
                  <a:ea typeface="+mn-ea"/>
                  <a:cs typeface="Arial" panose="020B0604020202020204" pitchFamily="34" charset="0"/>
                </a:rPr>
                <a:t>IP</a:t>
              </a:r>
              <a:r>
                <a:rPr kumimoji="0" lang="zh-CN" altLang="en-US" sz="1200" b="1" kern="1200" cap="none" spc="0" normalizeH="0" baseline="0" noProof="1">
                  <a:solidFill>
                    <a:srgbClr val="000000"/>
                  </a:solidFill>
                  <a:latin typeface="+mn-ea"/>
                  <a:ea typeface="+mn-ea"/>
                  <a:cs typeface="Arial" panose="020B0604020202020204" pitchFamily="34" charset="0"/>
                </a:rPr>
                <a:t>地址对应的</a:t>
              </a:r>
              <a:r>
                <a:rPr kumimoji="0" lang="en-US" altLang="zh-CN" sz="1200" b="1" kern="1200" cap="none" spc="0" normalizeH="0" baseline="0" noProof="1">
                  <a:solidFill>
                    <a:srgbClr val="000000"/>
                  </a:solidFill>
                  <a:latin typeface="+mn-ea"/>
                  <a:ea typeface="+mn-ea"/>
                  <a:cs typeface="Arial" panose="020B0604020202020204" pitchFamily="34" charset="0"/>
                </a:rPr>
                <a:t>MASK</a:t>
              </a:r>
              <a:r>
                <a:rPr kumimoji="0" lang="zh-CN" altLang="en-US" sz="1200" b="1" kern="1200" cap="none" spc="0" normalizeH="0" baseline="0" noProof="1">
                  <a:solidFill>
                    <a:srgbClr val="000000"/>
                  </a:solidFill>
                  <a:latin typeface="+mn-ea"/>
                  <a:ea typeface="+mn-ea"/>
                  <a:cs typeface="Arial" panose="020B0604020202020204" pitchFamily="34" charset="0"/>
                </a:rPr>
                <a:t>长度。</a:t>
              </a:r>
              <a:endParaRPr kumimoji="0" lang="en-US" altLang="zh-CN" sz="12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200" kern="1200" cap="none" spc="0" normalizeH="0" baseline="0" noProof="1">
                  <a:solidFill>
                    <a:srgbClr val="000000"/>
                  </a:solidFill>
                  <a:latin typeface="+mn-ea"/>
                  <a:ea typeface="+mn-ea"/>
                  <a:cs typeface="Arial" panose="020B0604020202020204" pitchFamily="34" charset="0"/>
                </a:rPr>
                <a:t>在上面的组网情况下，当</a:t>
              </a:r>
              <a:r>
                <a:rPr kumimoji="0" lang="en-US" altLang="zh-CN" sz="1200" kern="1200" cap="none" spc="0" normalizeH="0" baseline="0" noProof="1">
                  <a:solidFill>
                    <a:srgbClr val="000000"/>
                  </a:solidFill>
                  <a:latin typeface="+mn-ea"/>
                  <a:ea typeface="+mn-ea"/>
                  <a:cs typeface="Arial" panose="020B0604020202020204" pitchFamily="34" charset="0"/>
                </a:rPr>
                <a:t>PC 1 </a:t>
              </a:r>
              <a:r>
                <a:rPr kumimoji="0" lang="zh-CN" altLang="en-US" sz="1200" kern="1200" cap="none" spc="0" normalizeH="0" baseline="0" noProof="1">
                  <a:solidFill>
                    <a:srgbClr val="000000"/>
                  </a:solidFill>
                  <a:latin typeface="+mn-ea"/>
                  <a:ea typeface="+mn-ea"/>
                  <a:cs typeface="Arial" panose="020B0604020202020204" pitchFamily="34" charset="0"/>
                </a:rPr>
                <a:t>需要与</a:t>
              </a:r>
              <a:r>
                <a:rPr kumimoji="0" lang="en-US" altLang="zh-CN" sz="1200" kern="1200" cap="none" spc="0" normalizeH="0" baseline="0" noProof="1">
                  <a:solidFill>
                    <a:srgbClr val="000000"/>
                  </a:solidFill>
                  <a:latin typeface="+mn-ea"/>
                  <a:ea typeface="+mn-ea"/>
                  <a:cs typeface="Arial" panose="020B0604020202020204" pitchFamily="34" charset="0"/>
                </a:rPr>
                <a:t>PC 2 </a:t>
              </a:r>
              <a:r>
                <a:rPr kumimoji="0" lang="zh-CN" altLang="en-US" sz="1200" kern="1200" cap="none" spc="0" normalizeH="0" baseline="0" noProof="1">
                  <a:solidFill>
                    <a:srgbClr val="000000"/>
                  </a:solidFill>
                  <a:latin typeface="+mn-ea"/>
                  <a:ea typeface="+mn-ea"/>
                  <a:cs typeface="Arial" panose="020B0604020202020204" pitchFamily="34" charset="0"/>
                </a:rPr>
                <a:t>通信时，由于目的</a:t>
              </a:r>
              <a:r>
                <a:rPr kumimoji="0" lang="en-US" altLang="zh-CN" sz="1200" kern="1200" cap="none" spc="0" normalizeH="0" baseline="0" noProof="1">
                  <a:solidFill>
                    <a:srgbClr val="000000"/>
                  </a:solidFill>
                  <a:latin typeface="+mn-ea"/>
                  <a:ea typeface="+mn-ea"/>
                  <a:cs typeface="Arial" panose="020B0604020202020204" pitchFamily="34" charset="0"/>
                </a:rPr>
                <a:t>IP </a:t>
              </a:r>
              <a:r>
                <a:rPr kumimoji="0" lang="zh-CN" altLang="en-US" sz="1200" kern="1200" cap="none" spc="0" normalizeH="0" baseline="0" noProof="1">
                  <a:solidFill>
                    <a:srgbClr val="000000"/>
                  </a:solidFill>
                  <a:latin typeface="+mn-ea"/>
                  <a:ea typeface="+mn-ea"/>
                  <a:cs typeface="Arial" panose="020B0604020202020204" pitchFamily="34" charset="0"/>
                </a:rPr>
                <a:t>地址与本机的</a:t>
              </a:r>
              <a:r>
                <a:rPr kumimoji="0" lang="en-US" altLang="zh-CN" sz="1200" kern="1200" cap="none" spc="0" normalizeH="0" baseline="0" noProof="1">
                  <a:solidFill>
                    <a:srgbClr val="000000"/>
                  </a:solidFill>
                  <a:latin typeface="+mn-ea"/>
                  <a:ea typeface="+mn-ea"/>
                  <a:cs typeface="Arial" panose="020B0604020202020204" pitchFamily="34" charset="0"/>
                </a:rPr>
                <a:t>IP</a:t>
              </a:r>
              <a:r>
                <a:rPr kumimoji="0" lang="zh-CN" altLang="en-US" sz="1200" kern="1200" cap="none" spc="0" normalizeH="0" baseline="0" noProof="1">
                  <a:solidFill>
                    <a:srgbClr val="000000"/>
                  </a:solidFill>
                  <a:latin typeface="+mn-ea"/>
                  <a:ea typeface="+mn-ea"/>
                  <a:cs typeface="Arial" panose="020B0604020202020204" pitchFamily="34" charset="0"/>
                </a:rPr>
                <a:t>地址为同一网段，因此</a:t>
              </a:r>
              <a:r>
                <a:rPr kumimoji="0" lang="en-US" altLang="zh-CN" sz="1200" kern="1200" cap="none" spc="0" normalizeH="0" baseline="0" noProof="1">
                  <a:solidFill>
                    <a:srgbClr val="000000"/>
                  </a:solidFill>
                  <a:latin typeface="+mn-ea"/>
                  <a:ea typeface="+mn-ea"/>
                  <a:cs typeface="Arial" panose="020B0604020202020204" pitchFamily="34" charset="0"/>
                </a:rPr>
                <a:t>PC 1 </a:t>
              </a:r>
              <a:r>
                <a:rPr kumimoji="0" lang="zh-CN" altLang="en-US" sz="1200" kern="1200" cap="none" spc="0" normalizeH="0" baseline="0" noProof="1">
                  <a:solidFill>
                    <a:srgbClr val="000000"/>
                  </a:solidFill>
                  <a:latin typeface="+mn-ea"/>
                  <a:ea typeface="+mn-ea"/>
                  <a:cs typeface="Arial" panose="020B0604020202020204" pitchFamily="34" charset="0"/>
                </a:rPr>
                <a:t>会直接发出请求</a:t>
              </a:r>
              <a:r>
                <a:rPr kumimoji="0" lang="en-US" altLang="zh-CN" sz="1200" kern="1200" cap="none" spc="0" normalizeH="0" baseline="0" noProof="1">
                  <a:solidFill>
                    <a:srgbClr val="000000"/>
                  </a:solidFill>
                  <a:latin typeface="+mn-ea"/>
                  <a:ea typeface="+mn-ea"/>
                  <a:cs typeface="Arial" panose="020B0604020202020204" pitchFamily="34" charset="0"/>
                </a:rPr>
                <a:t>PC 2 </a:t>
              </a:r>
              <a:r>
                <a:rPr kumimoji="0" lang="zh-CN" altLang="en-US" sz="1200" kern="1200" cap="none" spc="0" normalizeH="0" baseline="0" noProof="1">
                  <a:solidFill>
                    <a:srgbClr val="000000"/>
                  </a:solidFill>
                  <a:latin typeface="+mn-ea"/>
                  <a:ea typeface="+mn-ea"/>
                  <a:cs typeface="Arial" panose="020B0604020202020204" pitchFamily="34" charset="0"/>
                </a:rPr>
                <a:t>硬件地址的</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请求。但是，此时的两台主机处于不同的广播域中，即</a:t>
              </a:r>
              <a:r>
                <a:rPr kumimoji="0" lang="en-US" altLang="zh-CN" sz="1200" kern="1200" cap="none" spc="0" normalizeH="0" baseline="0" noProof="1">
                  <a:solidFill>
                    <a:srgbClr val="000000"/>
                  </a:solidFill>
                  <a:latin typeface="+mn-ea"/>
                  <a:ea typeface="+mn-ea"/>
                  <a:cs typeface="Arial" panose="020B0604020202020204" pitchFamily="34" charset="0"/>
                </a:rPr>
                <a:t>ARP</a:t>
              </a:r>
              <a:r>
                <a:rPr kumimoji="0" lang="zh-CN" altLang="en-US" sz="1200" kern="1200" cap="none" spc="0" normalizeH="0" baseline="0" noProof="1">
                  <a:solidFill>
                    <a:srgbClr val="000000"/>
                  </a:solidFill>
                  <a:latin typeface="+mn-ea"/>
                  <a:ea typeface="+mn-ea"/>
                  <a:cs typeface="Arial" panose="020B0604020202020204" pitchFamily="34" charset="0"/>
                </a:rPr>
                <a:t>请求报文是通不过</a:t>
              </a:r>
              <a:r>
                <a:rPr kumimoji="0" lang="en-US" altLang="zh-CN" sz="1200" kern="1200" cap="none" spc="0" normalizeH="0" baseline="0" noProof="1">
                  <a:solidFill>
                    <a:srgbClr val="000000"/>
                  </a:solidFill>
                  <a:latin typeface="+mn-ea"/>
                  <a:ea typeface="+mn-ea"/>
                  <a:cs typeface="Arial" panose="020B0604020202020204" pitchFamily="34" charset="0"/>
                </a:rPr>
                <a:t>SWITCH</a:t>
              </a:r>
              <a:r>
                <a:rPr kumimoji="0" lang="zh-CN" altLang="en-US" sz="1200" kern="1200" cap="none" spc="0" normalizeH="0" baseline="0" noProof="1">
                  <a:solidFill>
                    <a:srgbClr val="000000"/>
                  </a:solidFill>
                  <a:latin typeface="+mn-ea"/>
                  <a:ea typeface="+mn-ea"/>
                  <a:cs typeface="Arial" panose="020B0604020202020204" pitchFamily="34" charset="0"/>
                </a:rPr>
                <a:t>的。</a:t>
              </a:r>
              <a:r>
                <a:rPr kumimoji="0" lang="en-US" altLang="zh-CN" sz="1200" kern="1200" cap="none" spc="0" normalizeH="0" baseline="0" noProof="1">
                  <a:solidFill>
                    <a:srgbClr val="000000"/>
                  </a:solidFill>
                  <a:latin typeface="+mn-ea"/>
                  <a:ea typeface="+mn-ea"/>
                  <a:cs typeface="Arial" panose="020B0604020202020204" pitchFamily="34" charset="0"/>
                </a:rPr>
                <a:t>PC 2 </a:t>
              </a:r>
              <a:r>
                <a:rPr kumimoji="0" lang="zh-CN" altLang="en-US" sz="1200" kern="1200" cap="none" spc="0" normalizeH="0" baseline="0" noProof="1">
                  <a:solidFill>
                    <a:srgbClr val="000000"/>
                  </a:solidFill>
                  <a:latin typeface="+mn-ea"/>
                  <a:ea typeface="+mn-ea"/>
                  <a:cs typeface="Arial" panose="020B0604020202020204" pitchFamily="34" charset="0"/>
                </a:rPr>
                <a:t>无法收到</a:t>
              </a:r>
              <a:r>
                <a:rPr kumimoji="0" lang="en-US" altLang="zh-CN" sz="1200" kern="1200" cap="none" spc="0" normalizeH="0" baseline="0" noProof="1">
                  <a:solidFill>
                    <a:srgbClr val="000000"/>
                  </a:solidFill>
                  <a:latin typeface="+mn-ea"/>
                  <a:ea typeface="+mn-ea"/>
                  <a:cs typeface="Arial" panose="020B0604020202020204" pitchFamily="34" charset="0"/>
                </a:rPr>
                <a:t>PC 1 </a:t>
              </a:r>
              <a:r>
                <a:rPr kumimoji="0" lang="zh-CN" altLang="en-US" sz="1200" kern="1200" cap="none" spc="0" normalizeH="0" baseline="0" noProof="1">
                  <a:solidFill>
                    <a:srgbClr val="000000"/>
                  </a:solidFill>
                  <a:latin typeface="+mn-ea"/>
                  <a:ea typeface="+mn-ea"/>
                  <a:cs typeface="Arial" panose="020B0604020202020204" pitchFamily="34" charset="0"/>
                </a:rPr>
                <a:t>的</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请求报文，当然也就无法应答。</a:t>
              </a:r>
              <a:endParaRPr kumimoji="0" lang="en-US" altLang="zh-CN" sz="12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zh-CN" altLang="en-US" sz="12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200" kern="1200" cap="none" spc="0" normalizeH="0" baseline="0" noProof="1">
                  <a:solidFill>
                    <a:srgbClr val="000000"/>
                  </a:solidFill>
                  <a:latin typeface="+mn-ea"/>
                  <a:ea typeface="+mn-ea"/>
                  <a:cs typeface="Arial" panose="020B0604020202020204" pitchFamily="34" charset="0"/>
                </a:rPr>
                <a:t>通过在</a:t>
              </a:r>
              <a:r>
                <a:rPr kumimoji="0" lang="en-US" altLang="zh-CN" sz="1200" kern="1200" cap="none" spc="0" normalizeH="0" baseline="0" noProof="1">
                  <a:solidFill>
                    <a:srgbClr val="000000"/>
                  </a:solidFill>
                  <a:latin typeface="+mn-ea"/>
                  <a:ea typeface="+mn-ea"/>
                  <a:cs typeface="Arial" panose="020B0604020202020204" pitchFamily="34" charset="0"/>
                </a:rPr>
                <a:t>SWTICH</a:t>
              </a:r>
              <a:r>
                <a:rPr kumimoji="0" lang="zh-CN" altLang="en-US" sz="1200" kern="1200" cap="none" spc="0" normalizeH="0" baseline="0" noProof="1">
                  <a:solidFill>
                    <a:srgbClr val="000000"/>
                  </a:solidFill>
                  <a:latin typeface="+mn-ea"/>
                  <a:ea typeface="+mn-ea"/>
                  <a:cs typeface="Arial" panose="020B0604020202020204" pitchFamily="34" charset="0"/>
                </a:rPr>
                <a:t>上启用代理</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功能，可以解决此问题。启用代理</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后，</a:t>
              </a:r>
              <a:r>
                <a:rPr kumimoji="0" lang="en-US" altLang="zh-CN" sz="1200" kern="1200" cap="none" spc="0" normalizeH="0" baseline="0" noProof="1">
                  <a:solidFill>
                    <a:srgbClr val="000000"/>
                  </a:solidFill>
                  <a:latin typeface="+mn-ea"/>
                  <a:ea typeface="+mn-ea"/>
                  <a:cs typeface="Arial" panose="020B0604020202020204" pitchFamily="34" charset="0"/>
                </a:rPr>
                <a:t>SWITCH</a:t>
              </a:r>
              <a:r>
                <a:rPr kumimoji="0" lang="zh-CN" altLang="en-US" sz="1200" kern="1200" cap="none" spc="0" normalizeH="0" baseline="0" noProof="1">
                  <a:solidFill>
                    <a:srgbClr val="000000"/>
                  </a:solidFill>
                  <a:latin typeface="+mn-ea"/>
                  <a:ea typeface="+mn-ea"/>
                  <a:cs typeface="Arial" panose="020B0604020202020204" pitchFamily="34" charset="0"/>
                </a:rPr>
                <a:t>可以应答</a:t>
              </a:r>
              <a:r>
                <a:rPr kumimoji="0" lang="en-US" altLang="zh-CN" sz="1200" kern="1200" cap="none" spc="0" normalizeH="0" baseline="0" noProof="1">
                  <a:solidFill>
                    <a:srgbClr val="000000"/>
                  </a:solidFill>
                  <a:latin typeface="+mn-ea"/>
                  <a:ea typeface="+mn-ea"/>
                  <a:cs typeface="Arial" panose="020B0604020202020204" pitchFamily="34" charset="0"/>
                </a:rPr>
                <a:t>Host A </a:t>
              </a:r>
              <a:r>
                <a:rPr kumimoji="0" lang="zh-CN" altLang="en-US" sz="1200" kern="1200" cap="none" spc="0" normalizeH="0" baseline="0" noProof="1">
                  <a:solidFill>
                    <a:srgbClr val="000000"/>
                  </a:solidFill>
                  <a:latin typeface="+mn-ea"/>
                  <a:ea typeface="+mn-ea"/>
                  <a:cs typeface="Arial" panose="020B0604020202020204" pitchFamily="34" charset="0"/>
                </a:rPr>
                <a:t>的</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请求（回应的</a:t>
              </a:r>
              <a:r>
                <a:rPr kumimoji="0" lang="en-US" altLang="zh-CN" sz="1200" kern="1200" cap="none" spc="0" normalizeH="0" baseline="0" noProof="1">
                  <a:solidFill>
                    <a:srgbClr val="000000"/>
                  </a:solidFill>
                  <a:latin typeface="+mn-ea"/>
                  <a:ea typeface="+mn-ea"/>
                  <a:cs typeface="Arial" panose="020B0604020202020204" pitchFamily="34" charset="0"/>
                </a:rPr>
                <a:t>MAC</a:t>
              </a:r>
              <a:r>
                <a:rPr kumimoji="0" lang="zh-CN" altLang="en-US" sz="1200" kern="1200" cap="none" spc="0" normalizeH="0" baseline="0" noProof="1">
                  <a:solidFill>
                    <a:srgbClr val="000000"/>
                  </a:solidFill>
                  <a:latin typeface="+mn-ea"/>
                  <a:ea typeface="+mn-ea"/>
                  <a:cs typeface="Arial" panose="020B0604020202020204" pitchFamily="34" charset="0"/>
                </a:rPr>
                <a:t>地址是</a:t>
              </a:r>
              <a:r>
                <a:rPr kumimoji="0" lang="en-US" altLang="zh-CN" sz="1200" kern="1200" cap="none" spc="0" normalizeH="0" baseline="0" noProof="1">
                  <a:solidFill>
                    <a:srgbClr val="000000"/>
                  </a:solidFill>
                  <a:latin typeface="+mn-ea"/>
                  <a:ea typeface="+mn-ea"/>
                  <a:cs typeface="Arial" panose="020B0604020202020204" pitchFamily="34" charset="0"/>
                </a:rPr>
                <a:t>SWITCH</a:t>
              </a:r>
              <a:r>
                <a:rPr kumimoji="0" lang="zh-CN" altLang="en-US" sz="1200" kern="1200" cap="none" spc="0" normalizeH="0" baseline="0" noProof="1">
                  <a:solidFill>
                    <a:srgbClr val="000000"/>
                  </a:solidFill>
                  <a:latin typeface="+mn-ea"/>
                  <a:ea typeface="+mn-ea"/>
                  <a:cs typeface="Arial" panose="020B0604020202020204" pitchFamily="34" charset="0"/>
                </a:rPr>
                <a:t>自己的）。同时，</a:t>
              </a:r>
              <a:r>
                <a:rPr kumimoji="0" lang="en-US" altLang="zh-CN" sz="1200" kern="1200" cap="none" spc="0" normalizeH="0" baseline="0" noProof="1">
                  <a:solidFill>
                    <a:srgbClr val="000000"/>
                  </a:solidFill>
                  <a:latin typeface="+mn-ea"/>
                  <a:ea typeface="+mn-ea"/>
                  <a:cs typeface="Arial" panose="020B0604020202020204" pitchFamily="34" charset="0"/>
                </a:rPr>
                <a:t>SWITCH</a:t>
              </a:r>
              <a:r>
                <a:rPr kumimoji="0" lang="zh-CN" altLang="en-US" sz="1200" kern="1200" cap="none" spc="0" normalizeH="0" baseline="0" noProof="1">
                  <a:solidFill>
                    <a:srgbClr val="000000"/>
                  </a:solidFill>
                  <a:latin typeface="+mn-ea"/>
                  <a:ea typeface="+mn-ea"/>
                  <a:cs typeface="Arial" panose="020B0604020202020204" pitchFamily="34" charset="0"/>
                </a:rPr>
                <a:t>相当于</a:t>
              </a:r>
              <a:r>
                <a:rPr kumimoji="0" lang="en-US" altLang="zh-CN" sz="1200" kern="1200" cap="none" spc="0" normalizeH="0" baseline="0" noProof="1">
                  <a:solidFill>
                    <a:srgbClr val="000000"/>
                  </a:solidFill>
                  <a:latin typeface="+mn-ea"/>
                  <a:ea typeface="+mn-ea"/>
                  <a:cs typeface="Arial" panose="020B0604020202020204" pitchFamily="34" charset="0"/>
                </a:rPr>
                <a:t>PC 2 </a:t>
              </a:r>
              <a:r>
                <a:rPr kumimoji="0" lang="zh-CN" altLang="en-US" sz="1200" kern="1200" cap="none" spc="0" normalizeH="0" baseline="0" noProof="1">
                  <a:solidFill>
                    <a:srgbClr val="000000"/>
                  </a:solidFill>
                  <a:latin typeface="+mn-ea"/>
                  <a:ea typeface="+mn-ea"/>
                  <a:cs typeface="Arial" panose="020B0604020202020204" pitchFamily="34" charset="0"/>
                </a:rPr>
                <a:t>的代理，把从其他主机发送过来的报文转发给它。</a:t>
              </a:r>
              <a:endParaRPr kumimoji="0" lang="en-US" altLang="zh-CN" sz="12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200" kern="1200" cap="none" spc="0" normalizeH="0" baseline="0" noProof="1">
                  <a:solidFill>
                    <a:srgbClr val="000000"/>
                  </a:solidFill>
                  <a:latin typeface="+mn-ea"/>
                  <a:ea typeface="+mn-ea"/>
                  <a:cs typeface="Arial" panose="020B0604020202020204" pitchFamily="34" charset="0"/>
                </a:rPr>
                <a:t>代理</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的优点是，它可以只被应用在一个设备上（此时该设备的作用相当于网关），不会影响到网络中其他设备的路由表。代理</a:t>
              </a:r>
              <a:r>
                <a:rPr kumimoji="0" lang="en-US" altLang="zh-CN" sz="1200" kern="1200" cap="none" spc="0" normalizeH="0" baseline="0" noProof="1">
                  <a:solidFill>
                    <a:srgbClr val="000000"/>
                  </a:solidFill>
                  <a:latin typeface="+mn-ea"/>
                  <a:ea typeface="+mn-ea"/>
                  <a:cs typeface="Arial" panose="020B0604020202020204" pitchFamily="34" charset="0"/>
                </a:rPr>
                <a:t>ARP </a:t>
              </a:r>
              <a:r>
                <a:rPr kumimoji="0" lang="zh-CN" altLang="en-US" sz="1200" kern="1200" cap="none" spc="0" normalizeH="0" baseline="0" noProof="1">
                  <a:solidFill>
                    <a:srgbClr val="000000"/>
                  </a:solidFill>
                  <a:latin typeface="+mn-ea"/>
                  <a:ea typeface="+mn-ea"/>
                  <a:cs typeface="Arial" panose="020B0604020202020204" pitchFamily="34" charset="0"/>
                </a:rPr>
                <a:t>功能可以在</a:t>
              </a:r>
              <a:r>
                <a:rPr kumimoji="0" lang="en-US" altLang="zh-CN" sz="1200" kern="1200" cap="none" spc="0" normalizeH="0" baseline="0" noProof="1">
                  <a:solidFill>
                    <a:srgbClr val="000000"/>
                  </a:solidFill>
                  <a:latin typeface="+mn-ea"/>
                  <a:ea typeface="+mn-ea"/>
                  <a:cs typeface="Arial" panose="020B0604020202020204" pitchFamily="34" charset="0"/>
                </a:rPr>
                <a:t>IP </a:t>
              </a:r>
              <a:r>
                <a:rPr kumimoji="0" lang="zh-CN" altLang="en-US" sz="1200" kern="1200" cap="none" spc="0" normalizeH="0" baseline="0" noProof="1">
                  <a:solidFill>
                    <a:srgbClr val="000000"/>
                  </a:solidFill>
                  <a:latin typeface="+mn-ea"/>
                  <a:ea typeface="+mn-ea"/>
                  <a:cs typeface="Arial" panose="020B0604020202020204" pitchFamily="34" charset="0"/>
                </a:rPr>
                <a:t>主机没有配置缺省网关或者</a:t>
              </a:r>
              <a:r>
                <a:rPr kumimoji="0" lang="en-US" altLang="zh-CN" sz="1200" kern="1200" cap="none" spc="0" normalizeH="0" baseline="0" noProof="1">
                  <a:solidFill>
                    <a:srgbClr val="000000"/>
                  </a:solidFill>
                  <a:latin typeface="+mn-ea"/>
                  <a:ea typeface="+mn-ea"/>
                  <a:cs typeface="Arial" panose="020B0604020202020204" pitchFamily="34" charset="0"/>
                </a:rPr>
                <a:t>IP </a:t>
              </a:r>
              <a:r>
                <a:rPr kumimoji="0" lang="zh-CN" altLang="en-US" sz="1200" kern="1200" cap="none" spc="0" normalizeH="0" baseline="0" noProof="1">
                  <a:solidFill>
                    <a:srgbClr val="000000"/>
                  </a:solidFill>
                  <a:latin typeface="+mn-ea"/>
                  <a:ea typeface="+mn-ea"/>
                  <a:cs typeface="Arial" panose="020B0604020202020204" pitchFamily="34" charset="0"/>
                </a:rPr>
                <a:t>主机没有任何路由能力的情况下使用。</a:t>
              </a:r>
              <a:endParaRPr kumimoji="0" lang="en-US" altLang="zh-CN" sz="1200" kern="1200" cap="none" spc="0" normalizeH="0" baseline="0" noProof="1">
                <a:solidFill>
                  <a:srgbClr val="000000"/>
                </a:solidFill>
                <a:latin typeface="+mn-ea"/>
                <a:ea typeface="+mn-ea"/>
                <a:cs typeface="Arial" panose="020B0604020202020204" pitchFamily="34" charset="0"/>
              </a:endParaRPr>
            </a:p>
          </p:txBody>
        </p:sp>
      </p:grpSp>
    </p:spTree>
  </p:cSld>
  <p:clrMapOvr>
    <a:masterClrMapping/>
  </p:clrMapOvr>
</p:sld>
</file>

<file path=ppt/tags/tag1.xml><?xml version="1.0" encoding="utf-8"?>
<p:tagLst xmlns:p="http://schemas.openxmlformats.org/presentationml/2006/main">
  <p:tag name="KSO_WM_UNIT_TABLE_BEAUTIFY" val="smartTable{740a3682-d92b-47a4-8d85-6775490d04fa}"/>
</p:tagLst>
</file>

<file path=ppt/tags/tag2.xml><?xml version="1.0" encoding="utf-8"?>
<p:tagLst xmlns:p="http://schemas.openxmlformats.org/presentationml/2006/main">
  <p:tag name="KSO_WM_UNIT_TABLE_BEAUTIFY" val="smartTable{0021042e-c659-40b8-b132-c0546167daf7}"/>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11331</Words>
  <Application>WPS 演示</Application>
  <PresentationFormat>全屏显示(4:3)</PresentationFormat>
  <Paragraphs>945</Paragraphs>
  <Slides>30</Slides>
  <Notes>2</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30</vt:i4>
      </vt:variant>
    </vt:vector>
  </HeadingPairs>
  <TitlesOfParts>
    <vt:vector size="47" baseType="lpstr">
      <vt:lpstr>Arial</vt:lpstr>
      <vt:lpstr>宋体</vt:lpstr>
      <vt:lpstr>Wingdings</vt:lpstr>
      <vt:lpstr>Calibri</vt:lpstr>
      <vt:lpstr>微软雅黑</vt:lpstr>
      <vt:lpstr>华文细黑</vt:lpstr>
      <vt:lpstr>黑体</vt:lpstr>
      <vt:lpstr>FrutigerNext LT Regular</vt:lpstr>
      <vt:lpstr>MS PGothic</vt:lpstr>
      <vt:lpstr>楷体_GB2312</vt:lpstr>
      <vt:lpstr>新宋体</vt:lpstr>
      <vt:lpstr>Calibri</vt:lpstr>
      <vt:lpstr>Arial Unicode MS</vt:lpstr>
      <vt:lpstr>自定义设计方案</vt:lpstr>
      <vt:lpstr>1_Default Design</vt:lpstr>
      <vt:lpstr>1_自定义设计方案</vt:lpstr>
      <vt:lpstr>2_Default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mengzr</dc:creator>
  <cp:lastModifiedBy>WPS_1649659266</cp:lastModifiedBy>
  <cp:revision>932</cp:revision>
  <dcterms:created xsi:type="dcterms:W3CDTF">2022-07-28T08:46:31Z</dcterms:created>
  <dcterms:modified xsi:type="dcterms:W3CDTF">2022-07-28T09:48:53Z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7A6C3EC168F745ACA2DC7EDC417BEF37</vt:lpwstr>
  </property>
  <property fmtid="{D5CDD505-2E9C-101B-9397-08002B2CF9AE}" pid="4" name="KSOProductBuildVer">
    <vt:lpwstr>2052-11.1.0.11372</vt:lpwstr>
  </property>
</Properties>
</file>