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3"/>
    <p:sldMasterId id="2147483664" r:id="rId4"/>
    <p:sldMasterId id="2147483666" r:id="rId5"/>
  </p:sldMasterIdLst>
  <p:notesMasterIdLst>
    <p:notesMasterId r:id="rId7"/>
  </p:notesMasterIdLst>
  <p:handoutMasterIdLst>
    <p:handoutMasterId r:id="rId35"/>
  </p:handoutMasterIdLst>
  <p:sldIdLst>
    <p:sldId id="256" r:id="rId6"/>
    <p:sldId id="594" r:id="rId8"/>
    <p:sldId id="568" r:id="rId9"/>
    <p:sldId id="622" r:id="rId10"/>
    <p:sldId id="623" r:id="rId11"/>
    <p:sldId id="626" r:id="rId12"/>
    <p:sldId id="595" r:id="rId13"/>
    <p:sldId id="618" r:id="rId14"/>
    <p:sldId id="596" r:id="rId15"/>
    <p:sldId id="627" r:id="rId16"/>
    <p:sldId id="628" r:id="rId17"/>
    <p:sldId id="602" r:id="rId18"/>
    <p:sldId id="603" r:id="rId19"/>
    <p:sldId id="619" r:id="rId20"/>
    <p:sldId id="620" r:id="rId21"/>
    <p:sldId id="604" r:id="rId22"/>
    <p:sldId id="621" r:id="rId23"/>
    <p:sldId id="605" r:id="rId24"/>
    <p:sldId id="631" r:id="rId25"/>
    <p:sldId id="606" r:id="rId26"/>
    <p:sldId id="630" r:id="rId27"/>
    <p:sldId id="629" r:id="rId28"/>
    <p:sldId id="617" r:id="rId29"/>
    <p:sldId id="633" r:id="rId30"/>
    <p:sldId id="634" r:id="rId31"/>
    <p:sldId id="632" r:id="rId32"/>
    <p:sldId id="613" r:id="rId33"/>
    <p:sldId id="614" r:id="rId3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398"/>
    <a:srgbClr val="272F34"/>
    <a:srgbClr val="636262"/>
    <a:srgbClr val="7F7F7F"/>
    <a:srgbClr val="404040"/>
    <a:srgbClr val="E2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/>
    <p:restoredTop sz="78074"/>
  </p:normalViewPr>
  <p:slideViewPr>
    <p:cSldViewPr showGuides="1">
      <p:cViewPr varScale="1">
        <p:scale>
          <a:sx n="69" d="100"/>
          <a:sy n="69" d="100"/>
        </p:scale>
        <p:origin x="-18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9ADF6B-F522-49CC-A7ED-CB6F88A45CC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33B000-A8C6-40DF-A537-FFB2C779CAD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思考：</a:t>
            </a:r>
            <a:r>
              <a:rPr lang="en-US" altLang="zh-CN" dirty="0">
                <a:ea typeface="宋体" panose="02010600030101010101" pitchFamily="2" charset="-122"/>
              </a:rPr>
              <a:t>Hybrid</a:t>
            </a:r>
            <a:r>
              <a:rPr lang="zh-CN" altLang="en-US" dirty="0">
                <a:ea typeface="宋体" panose="02010600030101010101" pitchFamily="2" charset="-122"/>
              </a:rPr>
              <a:t>端口和</a:t>
            </a:r>
            <a:r>
              <a:rPr lang="en-US" altLang="zh-CN" dirty="0">
                <a:ea typeface="宋体" panose="02010600030101010101" pitchFamily="2" charset="-122"/>
              </a:rPr>
              <a:t>Trunk</a:t>
            </a:r>
            <a:r>
              <a:rPr lang="zh-CN" altLang="en-US" dirty="0">
                <a:ea typeface="宋体" panose="02010600030101010101" pitchFamily="2" charset="-122"/>
              </a:rPr>
              <a:t>口有什么区别？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vlan tag</a:t>
            </a:r>
            <a:r>
              <a:rPr lang="zh-CN" altLang="en-US" dirty="0">
                <a:ea typeface="宋体" panose="02010600030101010101" pitchFamily="2" charset="-122"/>
              </a:rPr>
              <a:t>头；这样的报文普通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机的网卡能识别吗？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思考： 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r>
              <a:rPr lang="zh-CN" altLang="en-US" dirty="0">
                <a:ea typeface="宋体" panose="02010600030101010101" pitchFamily="2" charset="-122"/>
              </a:rPr>
              <a:t>是否还有其他作用？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指定端口</a:t>
            </a:r>
            <a:r>
              <a:rPr lang="en-US" altLang="zh-CN" dirty="0">
                <a:ea typeface="宋体" panose="02010600030101010101" pitchFamily="2" charset="-122"/>
              </a:rPr>
              <a:t>E0/2</a:t>
            </a:r>
            <a:r>
              <a:rPr lang="zh-CN" altLang="en-US" dirty="0">
                <a:ea typeface="宋体" panose="02010600030101010101" pitchFamily="2" charset="-122"/>
              </a:rPr>
              <a:t>端口类型为</a:t>
            </a:r>
            <a:r>
              <a:rPr lang="en-US" altLang="zh-CN" dirty="0">
                <a:ea typeface="宋体" panose="02010600030101010101" pitchFamily="2" charset="-122"/>
              </a:rPr>
              <a:t>accesss</a:t>
            </a:r>
            <a:r>
              <a:rPr lang="zh-CN" altLang="en-US" dirty="0">
                <a:ea typeface="宋体" panose="02010600030101010101" pitchFamily="2" charset="-122"/>
              </a:rPr>
              <a:t>属于</a:t>
            </a:r>
            <a:r>
              <a:rPr lang="en-US" altLang="zh-CN" dirty="0">
                <a:ea typeface="宋体" panose="02010600030101010101" pitchFamily="2" charset="-122"/>
              </a:rPr>
              <a:t>vlan2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指定端口</a:t>
            </a:r>
            <a:r>
              <a:rPr lang="en-US" altLang="zh-CN" dirty="0">
                <a:ea typeface="宋体" panose="02010600030101010101" pitchFamily="2" charset="-122"/>
              </a:rPr>
              <a:t>E0/10</a:t>
            </a:r>
            <a:r>
              <a:rPr lang="zh-CN" altLang="en-US" dirty="0">
                <a:ea typeface="宋体" panose="02010600030101010101" pitchFamily="2" charset="-122"/>
              </a:rPr>
              <a:t>类型为</a:t>
            </a:r>
            <a:r>
              <a:rPr lang="en-US" altLang="zh-CN" dirty="0">
                <a:ea typeface="宋体" panose="02010600030101010101" pitchFamily="2" charset="-122"/>
              </a:rPr>
              <a:t>access</a:t>
            </a:r>
            <a:r>
              <a:rPr lang="zh-CN" altLang="en-US" dirty="0">
                <a:ea typeface="宋体" panose="02010600030101010101" pitchFamily="2" charset="-122"/>
              </a:rPr>
              <a:t>属于</a:t>
            </a:r>
            <a:r>
              <a:rPr lang="en-US" altLang="zh-CN" dirty="0">
                <a:ea typeface="宋体" panose="02010600030101010101" pitchFamily="2" charset="-122"/>
              </a:rPr>
              <a:t>vlan10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指定端口</a:t>
            </a:r>
            <a:r>
              <a:rPr lang="en-US" altLang="zh-CN" dirty="0">
                <a:ea typeface="宋体" panose="02010600030101010101" pitchFamily="2" charset="-122"/>
              </a:rPr>
              <a:t>E0/2</a:t>
            </a:r>
            <a:r>
              <a:rPr lang="zh-CN" altLang="en-US" dirty="0">
                <a:ea typeface="宋体" panose="02010600030101010101" pitchFamily="2" charset="-122"/>
              </a:rPr>
              <a:t>端口类型为</a:t>
            </a:r>
            <a:r>
              <a:rPr lang="en-US" altLang="zh-CN" dirty="0">
                <a:ea typeface="宋体" panose="02010600030101010101" pitchFamily="2" charset="-122"/>
              </a:rPr>
              <a:t>accesss</a:t>
            </a:r>
            <a:r>
              <a:rPr lang="zh-CN" altLang="en-US" dirty="0">
                <a:ea typeface="宋体" panose="02010600030101010101" pitchFamily="2" charset="-122"/>
              </a:rPr>
              <a:t>属于</a:t>
            </a:r>
            <a:r>
              <a:rPr lang="en-US" altLang="zh-CN" dirty="0">
                <a:ea typeface="宋体" panose="02010600030101010101" pitchFamily="2" charset="-122"/>
              </a:rPr>
              <a:t>vlan2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指定端口</a:t>
            </a:r>
            <a:r>
              <a:rPr lang="en-US" altLang="zh-CN" dirty="0">
                <a:ea typeface="宋体" panose="02010600030101010101" pitchFamily="2" charset="-122"/>
              </a:rPr>
              <a:t>E0/10</a:t>
            </a:r>
            <a:r>
              <a:rPr lang="zh-CN" altLang="en-US" dirty="0">
                <a:ea typeface="宋体" panose="02010600030101010101" pitchFamily="2" charset="-122"/>
              </a:rPr>
              <a:t>类型为</a:t>
            </a:r>
            <a:r>
              <a:rPr lang="en-US" altLang="zh-CN" dirty="0">
                <a:ea typeface="宋体" panose="02010600030101010101" pitchFamily="2" charset="-122"/>
              </a:rPr>
              <a:t>access</a:t>
            </a:r>
            <a:r>
              <a:rPr lang="zh-CN" altLang="en-US" dirty="0">
                <a:ea typeface="宋体" panose="02010600030101010101" pitchFamily="2" charset="-122"/>
              </a:rPr>
              <a:t>属于</a:t>
            </a:r>
            <a:r>
              <a:rPr lang="en-US" altLang="zh-CN" dirty="0">
                <a:ea typeface="宋体" panose="02010600030101010101" pitchFamily="2" charset="-122"/>
              </a:rPr>
              <a:t>vlan10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SW1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r>
              <a:rPr lang="zh-CN" altLang="en-US" dirty="0">
                <a:ea typeface="宋体" panose="02010600030101010101" pitchFamily="2" charset="-122"/>
              </a:rPr>
              <a:t>并把端口加入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e0/24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trunk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SW2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r>
              <a:rPr lang="zh-CN" altLang="en-US" dirty="0">
                <a:ea typeface="宋体" panose="02010600030101010101" pitchFamily="2" charset="-122"/>
              </a:rPr>
              <a:t>并把端口加入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e0/24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trunk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SW1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r>
              <a:rPr lang="zh-CN" altLang="en-US" dirty="0">
                <a:ea typeface="宋体" panose="02010600030101010101" pitchFamily="2" charset="-122"/>
              </a:rPr>
              <a:t>并把端口加入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e0/24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trunk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SW2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r>
              <a:rPr lang="zh-CN" altLang="en-US" dirty="0">
                <a:ea typeface="宋体" panose="02010600030101010101" pitchFamily="2" charset="-122"/>
              </a:rPr>
              <a:t>并把端口加入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e0/24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trunk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创建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r>
              <a:rPr lang="zh-CN" altLang="en-US" dirty="0">
                <a:ea typeface="宋体" panose="02010600030101010101" pitchFamily="2" charset="-122"/>
              </a:rPr>
              <a:t>并将端口加入</a:t>
            </a:r>
            <a:r>
              <a:rPr lang="en-US" altLang="zh-CN" dirty="0">
                <a:ea typeface="宋体" panose="02010600030101010101" pitchFamily="2" charset="-122"/>
              </a:rPr>
              <a:t>vlan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e0/1 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hybrid</a:t>
            </a:r>
            <a:r>
              <a:rPr lang="zh-CN" altLang="en-US" dirty="0">
                <a:ea typeface="宋体" panose="02010600030101010101" pitchFamily="2" charset="-122"/>
              </a:rPr>
              <a:t>，能够接收</a:t>
            </a:r>
            <a:r>
              <a:rPr lang="en-US" altLang="zh-CN" dirty="0">
                <a:ea typeface="宋体" panose="02010600030101010101" pitchFamily="2" charset="-122"/>
              </a:rPr>
              <a:t>vlan 20 30 100 </a:t>
            </a:r>
            <a:r>
              <a:rPr lang="zh-CN" altLang="en-US" dirty="0">
                <a:ea typeface="宋体" panose="02010600030101010101" pitchFamily="2" charset="-122"/>
              </a:rPr>
              <a:t>的报文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e0/2 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hybrid</a:t>
            </a:r>
            <a:r>
              <a:rPr lang="zh-CN" altLang="en-US" dirty="0">
                <a:ea typeface="宋体" panose="02010600030101010101" pitchFamily="2" charset="-122"/>
              </a:rPr>
              <a:t>，允许</a:t>
            </a:r>
            <a:r>
              <a:rPr lang="en-US" altLang="zh-CN" dirty="0">
                <a:ea typeface="宋体" panose="02010600030101010101" pitchFamily="2" charset="-122"/>
              </a:rPr>
              <a:t>vlan10 100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e0/3 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hybrid</a:t>
            </a:r>
            <a:r>
              <a:rPr lang="zh-CN" altLang="en-US" dirty="0">
                <a:ea typeface="宋体" panose="02010600030101010101" pitchFamily="2" charset="-122"/>
              </a:rPr>
              <a:t>，能够接收</a:t>
            </a:r>
            <a:r>
              <a:rPr lang="en-US" altLang="zh-CN" dirty="0">
                <a:ea typeface="宋体" panose="02010600030101010101" pitchFamily="2" charset="-122"/>
              </a:rPr>
              <a:t>vlan10 100 </a:t>
            </a:r>
            <a:r>
              <a:rPr lang="zh-CN" altLang="en-US" dirty="0">
                <a:ea typeface="宋体" panose="02010600030101010101" pitchFamily="2" charset="-122"/>
              </a:rPr>
              <a:t>的报文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设置</a:t>
            </a:r>
            <a:r>
              <a:rPr lang="en-US" altLang="zh-CN" dirty="0">
                <a:ea typeface="宋体" panose="02010600030101010101" pitchFamily="2" charset="-122"/>
              </a:rPr>
              <a:t>e0/24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hybrid </a:t>
            </a:r>
            <a:r>
              <a:rPr lang="zh-CN" altLang="en-US" dirty="0">
                <a:ea typeface="宋体" panose="02010600030101010101" pitchFamily="2" charset="-122"/>
              </a:rPr>
              <a:t>能够接收</a:t>
            </a:r>
            <a:r>
              <a:rPr lang="en-US" altLang="zh-CN" dirty="0">
                <a:ea typeface="宋体" panose="02010600030101010101" pitchFamily="2" charset="-122"/>
              </a:rPr>
              <a:t>vlan10 20 30 </a:t>
            </a:r>
            <a:r>
              <a:rPr lang="zh-CN" altLang="en-US" dirty="0">
                <a:ea typeface="宋体" panose="02010600030101010101" pitchFamily="2" charset="-122"/>
              </a:rPr>
              <a:t>的报文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idx="5"/>
          </p:nvPr>
        </p:nvSpPr>
        <p:spPr bwMode="auto">
          <a:xfrm>
            <a:off x="1066800" y="35052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zh-CN" altLang="en-US" noProof="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268413"/>
            <a:ext cx="8281987" cy="489743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57200"/>
            <a:ext cx="5853111" cy="58674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1"/>
          </p:nvPr>
        </p:nvSpPr>
        <p:spPr>
          <a:xfrm>
            <a:off x="6324600" y="457200"/>
            <a:ext cx="2362200" cy="5861050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1" kern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62000" y="1295400"/>
            <a:ext cx="7874000" cy="464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295400"/>
            <a:ext cx="7874000" cy="4641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-2438400" y="1017588"/>
            <a:ext cx="24209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目录页：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目录整体文字部分可以上下移动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中文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-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24-28pt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R255 G255 B255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-Arial 24-28pt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子目录：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中文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-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24-28pt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-Arial 24-28pt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48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1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100" dirty="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03350" y="2662237"/>
            <a:ext cx="6696075" cy="7207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E2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3276600"/>
            <a:ext cx="6697663" cy="576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64000" cy="4897437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4065587" cy="4897437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 bwMode="auto">
          <a:xfrm>
            <a:off x="1371600" y="1676400"/>
            <a:ext cx="7772400" cy="1362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algn="l">
              <a:defRPr sz="4000" b="1" cap="all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37973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文本占位符 2"/>
          <p:cNvSpPr>
            <a:spLocks noGrp="1"/>
          </p:cNvSpPr>
          <p:nvPr>
            <p:ph type="body" idx="11"/>
          </p:nvPr>
        </p:nvSpPr>
        <p:spPr>
          <a:xfrm>
            <a:off x="685800" y="444341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4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600200" y="6400800"/>
            <a:ext cx="9144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>
              <a:buNone/>
            </a:pPr>
            <a:r>
              <a:rPr lang="en-US" altLang="zh-CN" dirty="0"/>
              <a:t>Page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1"/>
          </p:nvPr>
        </p:nvSpPr>
        <p:spPr>
          <a:xfrm>
            <a:off x="4648200" y="1524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内容占位符 3"/>
          <p:cNvSpPr>
            <a:spLocks noGrp="1"/>
          </p:cNvSpPr>
          <p:nvPr>
            <p:ph sz="half" idx="12"/>
          </p:nvPr>
        </p:nvSpPr>
        <p:spPr>
          <a:xfrm>
            <a:off x="4648200" y="2163762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6"/>
          <p:cNvSpPr>
            <a:spLocks noGrp="1"/>
          </p:cNvSpPr>
          <p:nvPr>
            <p:ph type="title"/>
          </p:nvPr>
        </p:nvSpPr>
        <p:spPr bwMode="auto">
          <a:xfrm>
            <a:off x="762000" y="381000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2000" y="1268413"/>
            <a:ext cx="7915275" cy="489743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48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75050" y="457200"/>
            <a:ext cx="5035550" cy="601980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008313" cy="502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4724400"/>
            <a:ext cx="5562600" cy="533400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46712" cy="38862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5" Type="http://schemas.openxmlformats.org/officeDocument/2006/relationships/image" Target="../media/image2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-2514600" y="2209800"/>
            <a:ext cx="242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封底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请填写您的相关信息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黑体 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Arial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字号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:10-11pt  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 R127 G127 B127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7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/>
        </p:nvSpPr>
        <p:spPr bwMode="auto">
          <a:xfrm>
            <a:off x="1066800" y="35052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0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7874000" cy="4641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1600200" y="6400800"/>
            <a:ext cx="9144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000" b="1">
                <a:solidFill>
                  <a:srgbClr val="8B9398"/>
                </a:solidFill>
              </a:defRPr>
            </a:lvl1pPr>
          </a:lstStyle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-1981200" y="484188"/>
            <a:ext cx="18875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内页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标题前红色竖条可自由移动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标题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(1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级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) : 22-24pt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标题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(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2-5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级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) :20-22pt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12-18pt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R89 G89 B89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Arial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3" name="标题占位符 6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4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■"/>
        <a:defRPr sz="3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□"/>
        <a:defRPr sz="16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▫"/>
        <a:defRPr sz="1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占位符 2"/>
          <p:cNvSpPr>
            <a:spLocks noGrp="1"/>
          </p:cNvSpPr>
          <p:nvPr>
            <p:ph type="body" idx="1"/>
          </p:nvPr>
        </p:nvSpPr>
        <p:spPr>
          <a:xfrm>
            <a:off x="457200" y="2590800"/>
            <a:ext cx="7086600" cy="3535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002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1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100" dirty="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2"/>
          <p:cNvSpPr>
            <a:spLocks noChangeArrowheads="1"/>
          </p:cNvSpPr>
          <p:nvPr/>
        </p:nvSpPr>
        <p:spPr bwMode="auto">
          <a:xfrm>
            <a:off x="-2438400" y="865188"/>
            <a:ext cx="24209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封面：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封面图片可以更换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主副标题右对齐，行距不可变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中文主标题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32-35pt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R226 G0 B0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     中文副标题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微软雅黑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18-22pt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R64 G64 B64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9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0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1.png"/><Relationship Id="rId2" Type="http://schemas.openxmlformats.org/officeDocument/2006/relationships/hyperlink" Target="http://img1.51cto.com/attachment/201304/19/6758400_1366360469eFFr.png" TargetMode="Externa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3" name="Rectangle 4"/>
          <p:cNvSpPr txBox="1"/>
          <p:nvPr/>
        </p:nvSpPr>
        <p:spPr>
          <a:xfrm>
            <a:off x="1600200" y="1974850"/>
            <a:ext cx="5667375" cy="1000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cene3d>
              <a:camera prst="orthographicFront"/>
              <a:lightRig rig="threePt" dir="t"/>
            </a:scene3d>
          </a:bodyPr>
          <a:p>
            <a:pPr algn="r">
              <a:buNone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新员工以太网及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None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6386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VLAN—4.VLAN</a:t>
            </a:r>
            <a:r>
              <a:rPr lang="zh-CN" altLang="en-US" dirty="0"/>
              <a:t>的划分</a:t>
            </a:r>
            <a:endParaRPr lang="zh-CN" altLang="en-US" dirty="0"/>
          </a:p>
        </p:txBody>
      </p:sp>
      <p:pic>
        <p:nvPicPr>
          <p:cNvPr id="1638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81000" y="1219200"/>
            <a:ext cx="8382000" cy="4154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基于端口划分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根据交换机接口分配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ID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划分简单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是某个用户的端口连到新端口后，需要重新定义。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地址划分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根据报文的源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地址分配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ID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当用户物理位置移动时，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不用重新配置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初始化时所有的用户都必须进行配置，如果有几百个甚至上千个用户的话，配置是非常累的。而且这种划分的方法也导致了交换机执行效率的降低，因为在每一个交换机的端口都可能存在很多个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组的成员，这样就无法限制广播包了。另外，网卡如果更换，也会导致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需要重新配置。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7410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VLAN—4.VLAN</a:t>
            </a:r>
            <a:r>
              <a:rPr lang="zh-CN" altLang="en-US" dirty="0"/>
              <a:t>的划分</a:t>
            </a:r>
            <a:endParaRPr lang="zh-CN" altLang="en-US" dirty="0"/>
          </a:p>
        </p:txBody>
      </p:sp>
      <p:pic>
        <p:nvPicPr>
          <p:cNvPr id="17411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415925" y="1295400"/>
            <a:ext cx="8305800" cy="3908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基于子网划分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根据报文的源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地址分配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ID,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一般用于对同一网段的用户，进行统一管理的场景。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用户的物理位置改变了，不需要重新配置所属的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，而且可以根据协议类型来划分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，这对网络管理者来说很重要，还有，这种方法不需要附加的帧标签来识别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，这样可以减少网络的通信量。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基于用户划分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基于用户定义、非用户授权来划分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，是指为了适应特别的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网络，根据具体的网络用户的特别要求来定义和设计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，而且可以让非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群体用户访问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，但是需要提供用户密码，在得到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管理的认证后才可以加入一个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以上划分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的方式中，基于端口的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端口方式建立在物理层上；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方式建立在数据链路层上；子网式建立在第三层上。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8434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VLAN—5.VLAN</a:t>
            </a:r>
            <a:r>
              <a:rPr lang="zh-CN" altLang="en-US" dirty="0"/>
              <a:t>的端口类型</a:t>
            </a:r>
            <a:endParaRPr lang="zh-CN" altLang="en-US" dirty="0"/>
          </a:p>
        </p:txBody>
      </p:sp>
      <p:pic>
        <p:nvPicPr>
          <p:cNvPr id="18435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28600" y="990600"/>
            <a:ext cx="83058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PVID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Port VLAN ID,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指端口的却省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 ID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Hybrid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端口和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Trunk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端口属于多个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，所以需要设置缺省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 ID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Hybrid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端口和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Trunk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端口的缺省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 1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PVID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主要有两个作用：第一对于接收到的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Untag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包则添加本端口的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PVID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再进行转发；第二是接收过滤作用，比如只接收等于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PVID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 TAG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包。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 ID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用以指明一个具体的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，在一个以太网数据帧中用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16bit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值表示，其取值范围为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1-4094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。其中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 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4095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不能用作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，分别具有以下作用：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：指明报文不带有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信息，仅仅带有优先级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(Priority)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信息。带有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报文通常称之为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Priority-tag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报文。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4095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IEEE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保留，不能使用。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Tag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untag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是指以太网数据帧中携带有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802.1Q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标签，其中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，用于指名数据包属于那个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untag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指数据包不属于任何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，没有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标签。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9458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VLAN—5.VLAN</a:t>
            </a:r>
            <a:r>
              <a:rPr lang="zh-CN" altLang="en-US" dirty="0"/>
              <a:t>的端口类型</a:t>
            </a:r>
            <a:endParaRPr lang="zh-CN" altLang="en-US" dirty="0"/>
          </a:p>
        </p:txBody>
      </p:sp>
      <p:pic>
        <p:nvPicPr>
          <p:cNvPr id="1945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990600"/>
            <a:ext cx="85344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Access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Access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口只能属于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，一般用于连接计算机的端口。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461" name="Picture 2" descr="wps_clip_image-239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209800"/>
            <a:ext cx="4800600" cy="353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0482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VLAN—5.VLAN</a:t>
            </a:r>
            <a:r>
              <a:rPr lang="zh-CN" altLang="en-US" dirty="0"/>
              <a:t>的端口类型</a:t>
            </a:r>
            <a:endParaRPr lang="zh-CN" altLang="en-US" dirty="0"/>
          </a:p>
        </p:txBody>
      </p:sp>
      <p:pic>
        <p:nvPicPr>
          <p:cNvPr id="2048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990600"/>
            <a:ext cx="85344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Access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Access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口只能属于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，一般用于连接计算机的端口。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485" name="图片 5" descr="ac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36713"/>
            <a:ext cx="5715000" cy="4687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1506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VLAN—5.VLAN</a:t>
            </a:r>
            <a:r>
              <a:rPr lang="zh-CN" altLang="en-US" dirty="0"/>
              <a:t>的端口类型</a:t>
            </a:r>
            <a:endParaRPr lang="zh-CN" altLang="en-US" dirty="0"/>
          </a:p>
        </p:txBody>
      </p:sp>
      <p:pic>
        <p:nvPicPr>
          <p:cNvPr id="2150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990600"/>
            <a:ext cx="85344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Trunk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Trunk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口上可以同时传送多个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的包，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一般用于交换机之间的链接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实践练习：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1.    sw1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sw2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之间相同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可以通信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2.   sw1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sw2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之间不相同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不可以通信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509" name="Picture 2" descr="http://img1.51cto.com/attachment/201304/19/6758400_1366360440IcV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95600"/>
            <a:ext cx="6592888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2530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VLAN—5.VLAN</a:t>
            </a:r>
            <a:r>
              <a:rPr lang="zh-CN" altLang="en-US" dirty="0"/>
              <a:t>的端口类型</a:t>
            </a:r>
            <a:endParaRPr lang="zh-CN" altLang="en-US" dirty="0"/>
          </a:p>
        </p:txBody>
      </p:sp>
      <p:pic>
        <p:nvPicPr>
          <p:cNvPr id="22531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矩形 3"/>
          <p:cNvSpPr/>
          <p:nvPr/>
        </p:nvSpPr>
        <p:spPr>
          <a:xfrm>
            <a:off x="-28575" y="838200"/>
            <a:ext cx="84312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742950" lvl="1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</a:rPr>
              <a:t>Trunk</a:t>
            </a:r>
            <a:r>
              <a:rPr lang="zh-CN" altLang="en-US" sz="1800" b="1" dirty="0">
                <a:solidFill>
                  <a:schemeClr val="tx1"/>
                </a:solidFill>
              </a:rPr>
              <a:t>端口</a:t>
            </a:r>
            <a:r>
              <a:rPr lang="en-US" altLang="zh-CN" sz="1800" b="1" dirty="0">
                <a:solidFill>
                  <a:schemeClr val="tx1"/>
                </a:solidFill>
              </a:rPr>
              <a:t>:   </a:t>
            </a:r>
            <a:r>
              <a:rPr lang="en-US" altLang="zh-CN" sz="1800" dirty="0">
                <a:solidFill>
                  <a:schemeClr val="tx1"/>
                </a:solidFill>
              </a:rPr>
              <a:t>Trunk</a:t>
            </a:r>
            <a:r>
              <a:rPr lang="zh-CN" altLang="en-US" sz="1800" dirty="0">
                <a:solidFill>
                  <a:schemeClr val="tx1"/>
                </a:solidFill>
              </a:rPr>
              <a:t>口上可以同时传送多个</a:t>
            </a:r>
            <a:r>
              <a:rPr lang="en-US" altLang="zh-CN" sz="1800" dirty="0">
                <a:solidFill>
                  <a:schemeClr val="tx1"/>
                </a:solidFill>
              </a:rPr>
              <a:t>VLAN</a:t>
            </a:r>
            <a:r>
              <a:rPr lang="zh-CN" altLang="en-US" sz="1800" dirty="0">
                <a:solidFill>
                  <a:schemeClr val="tx1"/>
                </a:solidFill>
              </a:rPr>
              <a:t>的包，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一般用于交换机之间的链接</a:t>
            </a:r>
            <a:r>
              <a:rPr lang="en-US" altLang="zh-CN" sz="1800" dirty="0">
                <a:solidFill>
                  <a:schemeClr val="tx1"/>
                </a:solidFill>
              </a:rPr>
              <a:t>                    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22533" name="图片 5" descr="tru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2913"/>
            <a:ext cx="6858000" cy="4687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3554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VLAN—5.VLAN</a:t>
            </a:r>
            <a:r>
              <a:rPr lang="zh-CN" altLang="en-US" dirty="0"/>
              <a:t>的端口类型</a:t>
            </a:r>
            <a:endParaRPr lang="zh-CN" altLang="en-US" dirty="0"/>
          </a:p>
        </p:txBody>
      </p:sp>
      <p:pic>
        <p:nvPicPr>
          <p:cNvPr id="23555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990600"/>
            <a:ext cx="85344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Hybrid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Hybrid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口上可以同时传送多个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的包，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一般用于交换机之间的链接或交换机于服务器的链 接。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实践练习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1.   pc1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都可以访问服务器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2.   pc1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可以互访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3.   pc1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可以互访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4.   pc2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不可以互访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557" name="Picture 2" descr="wps_clip_image-277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3" y="3043238"/>
            <a:ext cx="5919787" cy="3509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4578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VLAN—5.VLAN</a:t>
            </a:r>
            <a:r>
              <a:rPr lang="zh-CN" altLang="en-US" dirty="0"/>
              <a:t>的端口类型</a:t>
            </a:r>
            <a:endParaRPr lang="zh-CN" altLang="en-US" dirty="0"/>
          </a:p>
        </p:txBody>
      </p:sp>
      <p:pic>
        <p:nvPicPr>
          <p:cNvPr id="2457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103187" y="838200"/>
            <a:ext cx="85344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Hybrid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Hybrid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口上可以同时传送多个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的包，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一般用于交换机之间的链接或交换机于服务器的链 接。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581" name="图片 5" descr="Hybr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239000" cy="4578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5602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VLAN—5.VLAN</a:t>
            </a:r>
            <a:r>
              <a:rPr lang="zh-CN" altLang="en-US" dirty="0"/>
              <a:t>的端口类型</a:t>
            </a:r>
            <a:endParaRPr lang="zh-CN" altLang="en-US" dirty="0"/>
          </a:p>
        </p:txBody>
      </p:sp>
      <p:pic>
        <p:nvPicPr>
          <p:cNvPr id="2560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矩形 3"/>
          <p:cNvSpPr>
            <a:spLocks noChangeArrowheads="1"/>
          </p:cNvSpPr>
          <p:nvPr/>
        </p:nvSpPr>
        <p:spPr bwMode="auto">
          <a:xfrm>
            <a:off x="0" y="990600"/>
            <a:ext cx="8534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Access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端口只属于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，所以它的缺省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就是它所在的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，不用设置；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Hybrid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Trunk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端口属于多个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，所以需要设置缺省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缺省情况下，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Hybrid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Trunk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端口的缺省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1 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如果设置了端口的缺省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，当端口接收到不带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Tag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的报文后，则将报文转发到属于缺省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的端口；当端口发送带有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Tag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的报文时，如果该报文的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与端口缺省的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相同，则系统将去掉报文的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Tag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，然后再发送该报文。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注：对于锐捷和思科交换机，缺省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被称为“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native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”华为交换机缺省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被称为“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Pvid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819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0963"/>
            <a:ext cx="1476375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52463" y="1219200"/>
            <a:ext cx="7745413" cy="6096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R="0" defTabSz="784225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录  </a:t>
            </a: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kumimoji="0" lang="en-US" altLang="zh-CN" sz="24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96" name="Rectangle 5"/>
          <p:cNvSpPr txBox="1"/>
          <p:nvPr/>
        </p:nvSpPr>
        <p:spPr>
          <a:xfrm>
            <a:off x="638175" y="1828800"/>
            <a:ext cx="641985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B0F0"/>
                </a:solidFill>
                <a:cs typeface="Arial" panose="020B0604020202020204" pitchFamily="34" charset="0"/>
              </a:rPr>
              <a:t>VLAN</a:t>
            </a:r>
            <a:endParaRPr lang="en-US" altLang="zh-CN" dirty="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Arial" panose="020B0604020202020204" pitchFamily="34" charset="0"/>
              </a:rPr>
              <a:t> 1.</a:t>
            </a:r>
            <a:r>
              <a:rPr lang="zh-CN" altLang="en-US" sz="1600" dirty="0">
                <a:cs typeface="Arial" panose="020B0604020202020204" pitchFamily="34" charset="0"/>
              </a:rPr>
              <a:t>什么是</a:t>
            </a:r>
            <a:r>
              <a:rPr lang="en-US" altLang="zh-CN" sz="1600" dirty="0">
                <a:cs typeface="Arial" panose="020B0604020202020204" pitchFamily="34" charset="0"/>
              </a:rPr>
              <a:t>VLAN</a:t>
            </a:r>
            <a:r>
              <a:rPr lang="zh-CN" altLang="en-US" sz="1600" dirty="0">
                <a:cs typeface="Arial" panose="020B0604020202020204" pitchFamily="34" charset="0"/>
              </a:rPr>
              <a:t>？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Arial" panose="020B0604020202020204" pitchFamily="34" charset="0"/>
              </a:rPr>
              <a:t> 2.VLAN</a:t>
            </a:r>
            <a:r>
              <a:rPr lang="zh-CN" altLang="en-US" sz="1600" dirty="0">
                <a:cs typeface="Arial" panose="020B0604020202020204" pitchFamily="34" charset="0"/>
              </a:rPr>
              <a:t>的帧结构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Arial" panose="020B0604020202020204" pitchFamily="34" charset="0"/>
              </a:rPr>
              <a:t> 3.VLAN</a:t>
            </a:r>
            <a:r>
              <a:rPr lang="zh-CN" altLang="en-US" sz="1600" dirty="0">
                <a:cs typeface="Arial" panose="020B0604020202020204" pitchFamily="34" charset="0"/>
              </a:rPr>
              <a:t>的作用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Arial" panose="020B0604020202020204" pitchFamily="34" charset="0"/>
              </a:rPr>
              <a:t> 4.VLAN</a:t>
            </a:r>
            <a:r>
              <a:rPr lang="zh-CN" altLang="en-US" sz="1600" dirty="0">
                <a:cs typeface="Arial" panose="020B0604020202020204" pitchFamily="34" charset="0"/>
              </a:rPr>
              <a:t>的端口类型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Arial" panose="020B0604020202020204" pitchFamily="34" charset="0"/>
              </a:rPr>
              <a:t> 5.VLAN</a:t>
            </a:r>
            <a:r>
              <a:rPr lang="zh-CN" altLang="en-US" sz="1600" dirty="0">
                <a:cs typeface="Arial" panose="020B0604020202020204" pitchFamily="34" charset="0"/>
              </a:rPr>
              <a:t>的数据帧是如何处理的</a:t>
            </a:r>
            <a:r>
              <a:rPr lang="en-US" altLang="zh-CN" sz="1600" dirty="0">
                <a:cs typeface="Arial" panose="020B0604020202020204" pitchFamily="34" charset="0"/>
              </a:rPr>
              <a:t>?(</a:t>
            </a:r>
            <a:r>
              <a:rPr lang="zh-CN" altLang="en-US" sz="1600" dirty="0">
                <a:cs typeface="Arial" panose="020B0604020202020204" pitchFamily="34" charset="0"/>
              </a:rPr>
              <a:t>输入输出规则</a:t>
            </a:r>
            <a:r>
              <a:rPr lang="en-US" altLang="zh-CN" sz="1600" dirty="0">
                <a:cs typeface="Arial" panose="020B0604020202020204" pitchFamily="34" charset="0"/>
              </a:rPr>
              <a:t>)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Arial" panose="020B0604020202020204" pitchFamily="34" charset="0"/>
              </a:rPr>
              <a:t> 6.VLAN</a:t>
            </a:r>
            <a:r>
              <a:rPr lang="zh-CN" altLang="en-US" sz="1600" dirty="0">
                <a:cs typeface="Arial" panose="020B0604020202020204" pitchFamily="34" charset="0"/>
              </a:rPr>
              <a:t>划分</a:t>
            </a:r>
            <a:endParaRPr lang="en-US" altLang="zh-CN" dirty="0">
              <a:cs typeface="Arial" panose="020B0604020202020204" pitchFamily="34" charset="0"/>
            </a:endParaRPr>
          </a:p>
          <a:p>
            <a:pPr marL="294005" lvl="0" indent="-294005" defTabSz="784225">
              <a:spcBef>
                <a:spcPct val="0"/>
              </a:spcBef>
              <a:buFontTx/>
              <a:buNone/>
            </a:pP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6626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VLAN—6.VLAN</a:t>
            </a:r>
            <a:r>
              <a:rPr lang="zh-CN" altLang="en-US" dirty="0"/>
              <a:t>的报文转发</a:t>
            </a:r>
            <a:endParaRPr lang="zh-CN" altLang="en-US" dirty="0"/>
          </a:p>
        </p:txBody>
      </p:sp>
      <p:pic>
        <p:nvPicPr>
          <p:cNvPr id="2662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矩形 1"/>
          <p:cNvSpPr/>
          <p:nvPr/>
        </p:nvSpPr>
        <p:spPr>
          <a:xfrm>
            <a:off x="228600" y="838200"/>
            <a:ext cx="8077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990600"/>
            <a:ext cx="769620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802.1Q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输入规则检查：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在支持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的交换机设备中，用户需要配置一个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成员表，用以指明此端口是否在一个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中。输入规则检查即交换机接收到一个数据报文时，需要判定端口是否在接收到的报文所划分的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中，如果端口不在接收报文所划分的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，则此报文需要被丢弃。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输入规则检查详细过程如下：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对输的帧的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进行检查，如果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VID==0xFFF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，报文将会被丢弃。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帧的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属性是否与设置一致，即端口可以使能只接收含有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VLAN-TAG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的帧，此时收到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VID==0x0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的报文则直接丢弃。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在使能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检查的情况下：端口不在所收到的帧的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中，则丢弃此报文。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7650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VLAN—6.VLAN</a:t>
            </a:r>
            <a:r>
              <a:rPr lang="zh-CN" altLang="en-US" dirty="0"/>
              <a:t>的报文转发</a:t>
            </a:r>
            <a:endParaRPr lang="zh-CN" altLang="en-US" dirty="0"/>
          </a:p>
        </p:txBody>
      </p:sp>
      <p:pic>
        <p:nvPicPr>
          <p:cNvPr id="27651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矩形 1"/>
          <p:cNvSpPr/>
          <p:nvPr/>
        </p:nvSpPr>
        <p:spPr>
          <a:xfrm>
            <a:off x="228600" y="838200"/>
            <a:ext cx="8077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990600"/>
            <a:ext cx="76962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802.1Q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输出规则检查：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和输入规则检查一样，输出规则检查用于在报文输出时，判定端口是否在输出报文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所对应的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输出规则检查如下：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输出端口不在帧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当中，报文被丢弃。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如果端口要求输出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UNTAG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帧，但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CFI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，此时报文被丢弃。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当报文通过输出规则检查确定可以在此端口输出时，还需要确定是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输出还是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untagged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输出，也即输出报文是否带有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802.1q tag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，此规则也由用户指定。当确定输出报文为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报文时，其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即为此报文所划分的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 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8674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VLAN—6.VLAN</a:t>
            </a:r>
            <a:r>
              <a:rPr lang="zh-CN" altLang="en-US" dirty="0"/>
              <a:t>的报文转发</a:t>
            </a:r>
            <a:endParaRPr lang="zh-CN" altLang="en-US" dirty="0"/>
          </a:p>
        </p:txBody>
      </p:sp>
      <p:pic>
        <p:nvPicPr>
          <p:cNvPr id="28675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图片 7" descr="VLA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56388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9698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VLAN—6.VLAN</a:t>
            </a:r>
            <a:r>
              <a:rPr lang="zh-CN" altLang="en-US" dirty="0"/>
              <a:t>的报文转发</a:t>
            </a:r>
            <a:endParaRPr lang="zh-CN" altLang="en-US" dirty="0"/>
          </a:p>
        </p:txBody>
      </p:sp>
      <p:pic>
        <p:nvPicPr>
          <p:cNvPr id="2969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矩形 3"/>
          <p:cNvSpPr/>
          <p:nvPr/>
        </p:nvSpPr>
        <p:spPr>
          <a:xfrm>
            <a:off x="0" y="990600"/>
            <a:ext cx="8534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742950" lvl="1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/>
                </a:solidFill>
              </a:rPr>
              <a:t>VLAN</a:t>
            </a:r>
            <a:r>
              <a:rPr lang="zh-CN" altLang="en-US" sz="1800" dirty="0">
                <a:solidFill>
                  <a:schemeClr val="tx1"/>
                </a:solidFill>
              </a:rPr>
              <a:t>报文输入输出规则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aphicFrame>
        <p:nvGraphicFramePr>
          <p:cNvPr id="29701" name="表格 29700"/>
          <p:cNvGraphicFramePr/>
          <p:nvPr/>
        </p:nvGraphicFramePr>
        <p:xfrm>
          <a:off x="381000" y="1436688"/>
          <a:ext cx="8455025" cy="5421313"/>
        </p:xfrm>
        <a:graphic>
          <a:graphicData uri="http://schemas.openxmlformats.org/drawingml/2006/table">
            <a:tbl>
              <a:tblPr/>
              <a:tblGrid>
                <a:gridCol w="1487488"/>
                <a:gridCol w="1995487"/>
                <a:gridCol w="1997075"/>
                <a:gridCol w="2974975"/>
              </a:tblGrid>
              <a:tr h="4238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x-none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接口类型</a:t>
                      </a:r>
                      <a:endParaRPr lang="zh-CN" altLang="x-none" sz="1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x-none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接收不带</a:t>
                      </a:r>
                      <a:r>
                        <a:rPr lang="en-US" altLang="zh-CN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Tag</a:t>
                      </a:r>
                      <a:r>
                        <a:rPr lang="zh-CN" altLang="x-none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的报文</a:t>
                      </a:r>
                      <a:endParaRPr lang="zh-CN" altLang="x-none" sz="1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x-none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接收带</a:t>
                      </a:r>
                      <a:r>
                        <a:rPr lang="en-US" altLang="zh-CN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Tag</a:t>
                      </a:r>
                      <a:r>
                        <a:rPr lang="zh-CN" altLang="x-none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的报文</a:t>
                      </a:r>
                      <a:endParaRPr lang="zh-CN" altLang="x-none" sz="1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x-none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发送帧处理过程</a:t>
                      </a:r>
                      <a:endParaRPr lang="zh-CN" altLang="x-none" sz="1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19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Access</a:t>
                      </a:r>
                      <a:r>
                        <a:rPr lang="zh-CN" altLang="x-none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接口</a:t>
                      </a:r>
                      <a:endParaRPr lang="zh-CN" altLang="x-none" sz="1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接收该报文，并打上缺省的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。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对比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与缺省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endParaRPr lang="zh-CN" altLang="zh-CN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ea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相同时，接收该报文。 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ea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不同时，丢弃该报文。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先剥离帧的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PVID Tag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，然后再发送。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117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Trunk</a:t>
                      </a:r>
                      <a:r>
                        <a:rPr lang="zh-CN" altLang="x-none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接口</a:t>
                      </a:r>
                      <a:endParaRPr lang="zh-CN" altLang="x-none" sz="1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打上缺省的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endParaRPr lang="zh-CN" altLang="zh-CN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ea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当缺省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在允许通过的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列表里时，接收该报文。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pPr lvl="0" ea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当缺省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不在允许通过的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列表里时，丢弃该报文。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defTabSz="914400" ea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  <a:tabLst>
                          <a:tab pos="228600" algn="l"/>
                        </a:tabLst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当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在接口允许通过的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列表里时，接收该报文。 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342900" lvl="0" indent="-342900" defTabSz="914400" ea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  <a:tabLst>
                          <a:tab pos="228600" algn="l"/>
                        </a:tabLst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当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不在接口允许通过的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列表里时，丢弃该报文。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defTabSz="914400" ea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  <a:tabLst>
                          <a:tab pos="228600" algn="l"/>
                        </a:tabLst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当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与缺省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相同，且是该接口允许通过的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时，去掉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Tag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，发送该报文。 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342900" lvl="0" indent="-342900" defTabSz="914400" ea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  <a:tabLst>
                          <a:tab pos="228600" algn="l"/>
                        </a:tabLst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当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与缺省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不同，且是该接口允许通过的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时，保持原有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Tag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，发送该报文。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960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Hybrid</a:t>
                      </a:r>
                      <a:r>
                        <a:rPr lang="zh-CN" altLang="x-none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接口</a:t>
                      </a:r>
                      <a:endParaRPr lang="zh-CN" altLang="x-none" sz="14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当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是该接口允许通过的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VLAN ID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时，发送该报文。可以通过命令设置发送时是否携带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Tag</a:t>
                      </a:r>
                      <a:r>
                        <a:rPr lang="zh-CN" altLang="x-none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。</a:t>
                      </a:r>
                      <a:endParaRPr lang="zh-CN" altLang="x-none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288" marR="60288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22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VLAN—7. </a:t>
            </a:r>
            <a:r>
              <a:rPr lang="zh-CN" altLang="en-US" dirty="0"/>
              <a:t>我司</a:t>
            </a:r>
            <a:r>
              <a:rPr lang="en-US" altLang="zh-CN" dirty="0"/>
              <a:t>Vlan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pic>
        <p:nvPicPr>
          <p:cNvPr id="3072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矩形 1"/>
          <p:cNvSpPr/>
          <p:nvPr/>
        </p:nvSpPr>
        <p:spPr>
          <a:xfrm>
            <a:off x="228600" y="838200"/>
            <a:ext cx="8077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0850" y="1066800"/>
            <a:ext cx="76962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输入规则和输出规则中，可以知道在使用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功能时，需要配置如下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个元素：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，端口缺省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，用以确定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untagged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帧所属的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成员表，用以指定端口是否在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表，用以确定报文在输出时是否带有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这三个元素在我司产品实现是通过配置端口类型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(Access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/Trunk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47675" marR="0" lvl="1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1746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VLAN—7. </a:t>
            </a:r>
            <a:r>
              <a:rPr lang="zh-CN" altLang="en-US" dirty="0"/>
              <a:t>我司</a:t>
            </a:r>
            <a:r>
              <a:rPr lang="en-US" altLang="zh-CN" dirty="0"/>
              <a:t>Vlan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pic>
        <p:nvPicPr>
          <p:cNvPr id="3174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矩形 1"/>
          <p:cNvSpPr/>
          <p:nvPr/>
        </p:nvSpPr>
        <p:spPr>
          <a:xfrm>
            <a:off x="228600" y="838200"/>
            <a:ext cx="8077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0850" y="1066800"/>
            <a:ext cx="7696200" cy="5354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Access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口，通常用以连接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用户的端口，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Access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口只能属于一个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，需要用户手动指定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Access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口所在的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成员表：用户指定，但是只能在一个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：无需指定，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PVID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和端口所在的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一样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表：输出始终为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untagged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Trunk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trunk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通常用以设备之间的互联，在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Trunk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口中可以传递多个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的数据流。缺省情况下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Trunk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口在设备所创建的所有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中，但用户可以手工添加或者删除所在的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成员表：用户指定，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Trunk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口可以在多个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中，缺省情况在设备所创建的所有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PVID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：需要用户指定，指定方式为配置端口的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Native VLAN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，如未指定，缺省为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表：如果输出报文是在端口的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Native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vlan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untagged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输出，否则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47675" marR="0" lvl="1" indent="9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2770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362200" y="762000"/>
            <a:ext cx="4086225" cy="5391150"/>
          </a:xfrm>
        </p:spPr>
      </p:pic>
      <p:sp>
        <p:nvSpPr>
          <p:cNvPr id="32771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VLAN—7.</a:t>
            </a:r>
            <a:r>
              <a:rPr lang="zh-CN" altLang="en-US" dirty="0"/>
              <a:t>我司</a:t>
            </a:r>
            <a:r>
              <a:rPr lang="en-US" altLang="zh-CN" dirty="0"/>
              <a:t>VLAN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pic>
        <p:nvPicPr>
          <p:cNvPr id="32772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684213" y="1773238"/>
            <a:ext cx="7788275" cy="3024187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FontTx/>
              <a:buNone/>
            </a:pPr>
            <a:endParaRPr lang="en-US" altLang="zh-CN" dirty="0"/>
          </a:p>
          <a:p>
            <a:pPr algn="ctr" eaLnBrk="1" hangingPunct="1">
              <a:buFontTx/>
              <a:buNone/>
            </a:pPr>
            <a:endParaRPr lang="en-US" altLang="zh-CN" dirty="0"/>
          </a:p>
          <a:p>
            <a:pPr algn="ctr" eaLnBrk="1" hangingPunct="1">
              <a:buFontTx/>
              <a:buNone/>
            </a:pPr>
            <a:r>
              <a:rPr lang="en-US" altLang="zh-CN" sz="5400" dirty="0">
                <a:solidFill>
                  <a:srgbClr val="FF0000"/>
                </a:solidFill>
              </a:rPr>
              <a:t>Q&amp;A</a:t>
            </a:r>
            <a:endParaRPr lang="zh-CN" altLang="zh-CN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试验要求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11188" y="1125538"/>
            <a:ext cx="7788275" cy="5183187"/>
          </a:xfrm>
        </p:spPr>
        <p:txBody>
          <a:bodyPr vert="horz" wrap="square" lIns="91440" tIns="45720" rIns="91440" bIns="45720" anchor="t" anchorCtr="0"/>
          <a:p>
            <a:pPr marL="457200" indent="-457200" eaLnBrk="1" hangingPunct="1">
              <a:buFontTx/>
              <a:buAutoNum type="arabicPeriod"/>
            </a:pPr>
            <a:r>
              <a:rPr lang="zh-CN" altLang="en-US" sz="2000" dirty="0"/>
              <a:t>学习配置指南</a:t>
            </a:r>
            <a:r>
              <a:rPr lang="en-US" altLang="zh-CN" sz="2000" dirty="0"/>
              <a:t>VLAN</a:t>
            </a:r>
            <a:r>
              <a:rPr lang="zh-CN" altLang="en-US" sz="2000" dirty="0"/>
              <a:t>章节，适当配置交换机后，用发包工具发送带</a:t>
            </a:r>
            <a:r>
              <a:rPr lang="en-US" altLang="zh-CN" sz="2000" dirty="0"/>
              <a:t>vid</a:t>
            </a:r>
            <a:r>
              <a:rPr lang="zh-CN" altLang="en-US" sz="2000" dirty="0"/>
              <a:t>等于</a:t>
            </a:r>
            <a:r>
              <a:rPr lang="en-US" altLang="zh-CN" sz="2000" dirty="0"/>
              <a:t>200</a:t>
            </a:r>
            <a:r>
              <a:rPr lang="zh-CN" altLang="en-US" sz="2000" dirty="0"/>
              <a:t>的</a:t>
            </a:r>
            <a:r>
              <a:rPr lang="en-US" altLang="zh-CN" sz="2000" dirty="0"/>
              <a:t>tag</a:t>
            </a:r>
            <a:r>
              <a:rPr lang="zh-CN" altLang="en-US" sz="2000" dirty="0"/>
              <a:t>的</a:t>
            </a:r>
            <a:r>
              <a:rPr lang="en-US" altLang="zh-CN" sz="2000" dirty="0"/>
              <a:t>ICMP</a:t>
            </a:r>
            <a:r>
              <a:rPr lang="zh-CN" altLang="en-US" sz="2000" dirty="0"/>
              <a:t>请求报文给交换机，并且能使交换机发出相应的</a:t>
            </a:r>
            <a:r>
              <a:rPr lang="en-US" altLang="zh-CN" sz="2000" dirty="0"/>
              <a:t>ICMP</a:t>
            </a:r>
            <a:r>
              <a:rPr lang="zh-CN" altLang="en-US" sz="2000" dirty="0"/>
              <a:t>应答报文</a:t>
            </a:r>
            <a:endParaRPr lang="en-US" altLang="zh-CN" sz="2000" dirty="0"/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 sz="2000" dirty="0"/>
              <a:t>给出</a:t>
            </a:r>
            <a:r>
              <a:rPr lang="en-US" altLang="zh-CN" sz="2000" dirty="0"/>
              <a:t>PPT</a:t>
            </a:r>
            <a:r>
              <a:rPr lang="zh-CN" altLang="en-US" sz="2000" dirty="0"/>
              <a:t>的</a:t>
            </a:r>
            <a:r>
              <a:rPr lang="en-US" altLang="zh-CN" sz="2000" dirty="0"/>
              <a:t>20</a:t>
            </a:r>
            <a:r>
              <a:rPr lang="zh-CN" altLang="en-US" sz="2000" dirty="0"/>
              <a:t>页</a:t>
            </a:r>
            <a:r>
              <a:rPr lang="en-US" altLang="zh-CN" sz="2000" dirty="0"/>
              <a:t>Switch 1</a:t>
            </a:r>
            <a:r>
              <a:rPr lang="zh-CN" altLang="en-US" sz="2000" dirty="0"/>
              <a:t>的</a:t>
            </a:r>
            <a:r>
              <a:rPr lang="en-US" altLang="zh-CN" sz="2000" dirty="0"/>
              <a:t>VLAN</a:t>
            </a:r>
            <a:r>
              <a:rPr lang="zh-CN" altLang="en-US" sz="2000" dirty="0"/>
              <a:t>配置，以达到其</a:t>
            </a:r>
            <a:r>
              <a:rPr lang="en-US" altLang="zh-CN" sz="2000" dirty="0"/>
              <a:t>VLAN</a:t>
            </a:r>
            <a:r>
              <a:rPr lang="zh-CN" altLang="en-US" sz="2000" dirty="0"/>
              <a:t>划分目的</a:t>
            </a:r>
            <a:endParaRPr lang="en-US" altLang="zh-CN" sz="2000" dirty="0"/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 sz="2000" dirty="0"/>
              <a:t>描述</a:t>
            </a:r>
            <a:r>
              <a:rPr lang="en-US" altLang="zh-CN" sz="2000" dirty="0"/>
              <a:t>PPT</a:t>
            </a:r>
            <a:r>
              <a:rPr lang="zh-CN" altLang="en-US" sz="2000" dirty="0"/>
              <a:t>的</a:t>
            </a:r>
            <a:r>
              <a:rPr lang="en-US" altLang="zh-CN" sz="2000" dirty="0"/>
              <a:t>20</a:t>
            </a:r>
            <a:r>
              <a:rPr lang="zh-CN" altLang="en-US" sz="2000" dirty="0"/>
              <a:t>页中</a:t>
            </a:r>
            <a:r>
              <a:rPr lang="en-US" altLang="zh-CN" sz="2000" dirty="0"/>
              <a:t>student 1</a:t>
            </a:r>
            <a:r>
              <a:rPr lang="zh-CN" altLang="en-US" sz="2000" dirty="0"/>
              <a:t>和</a:t>
            </a:r>
            <a:r>
              <a:rPr lang="en-US" altLang="zh-CN" sz="2000" dirty="0"/>
              <a:t>teacher 1</a:t>
            </a:r>
            <a:r>
              <a:rPr lang="zh-CN" altLang="en-US" sz="2000" dirty="0"/>
              <a:t>发出报文到</a:t>
            </a:r>
            <a:r>
              <a:rPr lang="en-US" altLang="zh-CN" sz="2000" dirty="0"/>
              <a:t>Switch1</a:t>
            </a:r>
            <a:r>
              <a:rPr lang="zh-CN" altLang="en-US" sz="2000" dirty="0"/>
              <a:t>将报文输出过程中报文</a:t>
            </a:r>
            <a:r>
              <a:rPr lang="en-US" altLang="zh-CN" sz="2000" dirty="0"/>
              <a:t>VLAN</a:t>
            </a:r>
            <a:r>
              <a:rPr lang="zh-CN" altLang="en-US" sz="2000" dirty="0"/>
              <a:t>划分，</a:t>
            </a:r>
            <a:r>
              <a:rPr lang="en-US" altLang="zh-CN" sz="2000" dirty="0"/>
              <a:t>VLAN</a:t>
            </a:r>
            <a:r>
              <a:rPr lang="zh-CN" altLang="en-US" sz="2000" dirty="0"/>
              <a:t>输入规则检查，输出规则检查，</a:t>
            </a:r>
            <a:r>
              <a:rPr lang="en-US" altLang="zh-CN" sz="2000" dirty="0"/>
              <a:t>tag</a:t>
            </a:r>
            <a:r>
              <a:rPr lang="zh-CN" altLang="en-US" sz="2000" dirty="0"/>
              <a:t>确定的过程</a:t>
            </a:r>
            <a:endParaRPr lang="en-US" altLang="zh-CN" sz="2000" dirty="0"/>
          </a:p>
          <a:p>
            <a:pPr marL="457200" indent="-457200" eaLnBrk="1" hangingPunct="1">
              <a:buFontTx/>
              <a:buNone/>
            </a:pPr>
            <a:endParaRPr lang="en-US" altLang="zh-CN" sz="2000" dirty="0"/>
          </a:p>
          <a:p>
            <a:pPr marL="457200" indent="-457200" eaLnBrk="1" hangingPunct="1">
              <a:buFontTx/>
              <a:buNone/>
            </a:pPr>
            <a:r>
              <a:rPr lang="zh-CN" altLang="en-US" sz="2000" dirty="0"/>
              <a:t>以上试验过程及相应分析要求详细记录，文档排版和格式不限，抓获的报文及控制台信息要求截图或</a:t>
            </a:r>
            <a:r>
              <a:rPr lang="en-US" altLang="zh-CN" sz="2000" dirty="0"/>
              <a:t>log</a:t>
            </a:r>
            <a:r>
              <a:rPr lang="zh-CN" altLang="en-US" sz="2000" dirty="0"/>
              <a:t>文件信息保留。</a:t>
            </a:r>
            <a:endParaRPr lang="en-US" altLang="zh-CN" sz="2000" dirty="0"/>
          </a:p>
          <a:p>
            <a:pPr marL="457200" indent="-457200" eaLnBrk="1" hangingPunct="1"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218" name="矩形 1"/>
          <p:cNvSpPr/>
          <p:nvPr/>
        </p:nvSpPr>
        <p:spPr>
          <a:xfrm>
            <a:off x="381000" y="990600"/>
            <a:ext cx="8458200" cy="3478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defTabSz="802005" eaLnBrk="1" hangingPunct="1">
              <a:buFontTx/>
              <a:buNone/>
            </a:pPr>
            <a:endParaRPr lang="en-US" altLang="zh-CN" sz="2000" dirty="0">
              <a:solidFill>
                <a:srgbClr val="151616"/>
              </a:solidFill>
              <a:cs typeface="Arial" panose="020B0604020202020204" pitchFamily="34" charset="0"/>
            </a:endParaRPr>
          </a:p>
          <a:p>
            <a:pPr marL="0" lvl="0" indent="0" defTabSz="802005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VLAN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Virtual Local Area Network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）又称虚拟局域网，</a:t>
            </a:r>
            <a:r>
              <a:rPr lang="zh-CN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是一种将局域网设备从逻辑上划分成一个个网段，从而实现虚拟工作组的新兴数据交换技术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defTabSz="802005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defTabSz="802005"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一个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VLAN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组成一个逻辑子网，即一个逻辑广播域，它可以覆盖多个网络设备，允许处于不同地理位置的网络用户加入到一个逻辑子网中。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VLAN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工作在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OSI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参考模型的第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层和第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层，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VLAN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之间的通信是通过第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层的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路由</a:t>
            </a:r>
            <a:r>
              <a:rPr lang="zh-CN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来完成的。</a:t>
            </a:r>
            <a:endParaRPr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defTabSz="802005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defTabSz="802005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IEEE</a:t>
            </a:r>
            <a:r>
              <a:rPr lang="zh-CN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标准为 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802.1Q</a:t>
            </a:r>
            <a:endParaRPr lang="zh-CN" altLang="zh-CN" sz="2000" dirty="0">
              <a:solidFill>
                <a:schemeClr val="tx1"/>
              </a:solidFill>
              <a:ea typeface="Arial" panose="020B0604020202020204" pitchFamily="34" charset="0"/>
            </a:endParaRPr>
          </a:p>
        </p:txBody>
      </p:sp>
      <p:sp>
        <p:nvSpPr>
          <p:cNvPr id="9219" name="标题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VLAN—1.VLAN</a:t>
            </a:r>
            <a:r>
              <a:rPr lang="zh-CN" altLang="en-US" dirty="0"/>
              <a:t>是什么</a:t>
            </a:r>
            <a:endParaRPr lang="zh-CN" altLang="en-US" dirty="0"/>
          </a:p>
        </p:txBody>
      </p:sp>
      <p:pic>
        <p:nvPicPr>
          <p:cNvPr id="9220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242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VLAN—2.VLAN</a:t>
            </a:r>
            <a:r>
              <a:rPr lang="zh-CN" altLang="en-US" dirty="0"/>
              <a:t>的帧结构</a:t>
            </a:r>
            <a:endParaRPr lang="zh-CN" altLang="en-US" dirty="0"/>
          </a:p>
        </p:txBody>
      </p:sp>
      <p:pic>
        <p:nvPicPr>
          <p:cNvPr id="1024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990600"/>
            <a:ext cx="85344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IEEE802.1Q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是经过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IEEE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认证的对数据帧附加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识别信息的协议。所附加的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识别信息，位于数据帧中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发送源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类别域（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 Field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5" name="Rectangle 2"/>
          <p:cNvSpPr/>
          <p:nvPr/>
        </p:nvSpPr>
        <p:spPr>
          <a:xfrm>
            <a:off x="2438400" y="2400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6" name="对象 2"/>
          <p:cNvGraphicFramePr>
            <a:graphicFrameLocks noChangeAspect="1"/>
          </p:cNvGraphicFramePr>
          <p:nvPr/>
        </p:nvGraphicFramePr>
        <p:xfrm>
          <a:off x="1219200" y="2133600"/>
          <a:ext cx="5867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8267700" imgH="6667500" progId="Visio.Drawing.11">
                  <p:embed/>
                </p:oleObj>
              </mc:Choice>
              <mc:Fallback>
                <p:oleObj name="" r:id="rId2" imgW="8267700" imgH="66675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2133600"/>
                        <a:ext cx="5867400" cy="457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1266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VLAN—2.VLAN</a:t>
            </a:r>
            <a:r>
              <a:rPr lang="zh-CN" altLang="en-US" dirty="0"/>
              <a:t>的帧结构</a:t>
            </a:r>
            <a:endParaRPr lang="zh-CN" altLang="en-US" dirty="0"/>
          </a:p>
        </p:txBody>
      </p:sp>
      <p:pic>
        <p:nvPicPr>
          <p:cNvPr id="1126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3"/>
          <p:cNvSpPr/>
          <p:nvPr/>
        </p:nvSpPr>
        <p:spPr>
          <a:xfrm>
            <a:off x="381000" y="762000"/>
            <a:ext cx="8153400" cy="480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TPID (Tag Protocol Identifier</a:t>
            </a:r>
            <a:r>
              <a:rPr lang="zh-CN" altLang="en-US" sz="1800" b="1" dirty="0">
                <a:solidFill>
                  <a:schemeClr val="tx1"/>
                </a:solidFill>
              </a:rPr>
              <a:t>，也就是</a:t>
            </a:r>
            <a:r>
              <a:rPr lang="en-US" altLang="zh-CN" sz="1800" b="1" dirty="0">
                <a:solidFill>
                  <a:schemeClr val="tx1"/>
                </a:solidFill>
              </a:rPr>
              <a:t>EtherType)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长度为</a:t>
            </a:r>
            <a:r>
              <a:rPr lang="en-US" altLang="zh-CN" sz="1800" dirty="0">
                <a:solidFill>
                  <a:schemeClr val="tx1"/>
                </a:solidFill>
              </a:rPr>
              <a:t>2 bytes</a:t>
            </a:r>
            <a:r>
              <a:rPr lang="zh-CN" altLang="en-US" sz="1800" dirty="0">
                <a:solidFill>
                  <a:schemeClr val="tx1"/>
                </a:solidFill>
              </a:rPr>
              <a:t>，表示帧类型，</a:t>
            </a:r>
            <a:r>
              <a:rPr lang="en-US" altLang="zh-CN" sz="1800" dirty="0">
                <a:solidFill>
                  <a:schemeClr val="tx1"/>
                </a:solidFill>
              </a:rPr>
              <a:t>802.1Q tag</a:t>
            </a:r>
            <a:r>
              <a:rPr lang="zh-CN" altLang="en-US" sz="1800" dirty="0">
                <a:solidFill>
                  <a:schemeClr val="tx1"/>
                </a:solidFill>
              </a:rPr>
              <a:t>帧中</a:t>
            </a:r>
            <a:r>
              <a:rPr lang="en-US" altLang="zh-CN" sz="1800" dirty="0">
                <a:solidFill>
                  <a:schemeClr val="tx1"/>
                </a:solidFill>
              </a:rPr>
              <a:t>Type</a:t>
            </a:r>
            <a:r>
              <a:rPr lang="zh-CN" altLang="en-US" sz="1800" dirty="0">
                <a:solidFill>
                  <a:schemeClr val="tx1"/>
                </a:solidFill>
              </a:rPr>
              <a:t>字段取固定值</a:t>
            </a:r>
            <a:r>
              <a:rPr lang="en-US" altLang="zh-CN" sz="1800" dirty="0">
                <a:solidFill>
                  <a:schemeClr val="tx1"/>
                </a:solidFill>
              </a:rPr>
              <a:t>0x8100</a:t>
            </a:r>
            <a:r>
              <a:rPr lang="zh-CN" altLang="en-US" sz="1800" dirty="0">
                <a:solidFill>
                  <a:schemeClr val="tx1"/>
                </a:solidFill>
              </a:rPr>
              <a:t>，如果不支持</a:t>
            </a:r>
            <a:r>
              <a:rPr lang="en-US" altLang="zh-CN" sz="1800" dirty="0">
                <a:solidFill>
                  <a:schemeClr val="tx1"/>
                </a:solidFill>
              </a:rPr>
              <a:t>802.1Q</a:t>
            </a:r>
            <a:r>
              <a:rPr lang="zh-CN" altLang="en-US" sz="1800" dirty="0">
                <a:solidFill>
                  <a:schemeClr val="tx1"/>
                </a:solidFill>
              </a:rPr>
              <a:t>的设备收到</a:t>
            </a:r>
            <a:r>
              <a:rPr lang="en-US" altLang="zh-CN" sz="1800" dirty="0">
                <a:solidFill>
                  <a:schemeClr val="tx1"/>
                </a:solidFill>
              </a:rPr>
              <a:t>802.1Q</a:t>
            </a:r>
            <a:r>
              <a:rPr lang="zh-CN" altLang="en-US" sz="1800" dirty="0">
                <a:solidFill>
                  <a:schemeClr val="tx1"/>
                </a:solidFill>
              </a:rPr>
              <a:t>帧，则将其丢弃。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11269" name="Picture 6" descr="http://c.hiphotos.baidu.com/baike/pic/item/838ba61ea8d3fd1ff385698f334e251f94ca5ff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66800"/>
            <a:ext cx="6184900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2290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VLAN—2.VLAN</a:t>
            </a:r>
            <a:r>
              <a:rPr lang="zh-CN" altLang="en-US" dirty="0"/>
              <a:t>的帧结构</a:t>
            </a:r>
            <a:endParaRPr lang="zh-CN" altLang="en-US" dirty="0"/>
          </a:p>
        </p:txBody>
      </p:sp>
      <p:pic>
        <p:nvPicPr>
          <p:cNvPr id="12291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3"/>
          <p:cNvSpPr/>
          <p:nvPr/>
        </p:nvSpPr>
        <p:spPr>
          <a:xfrm>
            <a:off x="381000" y="762000"/>
            <a:ext cx="8153400" cy="535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TCI (Tag Control Information)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①User Priority</a:t>
            </a:r>
            <a:r>
              <a:rPr lang="zh-CN" altLang="zh-CN" sz="1800" dirty="0">
                <a:solidFill>
                  <a:schemeClr val="tx1"/>
                </a:solidFill>
              </a:rPr>
              <a:t>：用于定义用户优先级，共有</a:t>
            </a:r>
            <a:r>
              <a:rPr lang="en-US" altLang="zh-CN" sz="1800" dirty="0">
                <a:solidFill>
                  <a:schemeClr val="tx1"/>
                </a:solidFill>
              </a:rPr>
              <a:t>8</a:t>
            </a:r>
            <a:r>
              <a:rPr lang="zh-CN" altLang="zh-CN" sz="1800" dirty="0">
                <a:solidFill>
                  <a:schemeClr val="tx1"/>
                </a:solidFill>
              </a:rPr>
              <a:t>个优先级别。</a:t>
            </a:r>
            <a:r>
              <a:rPr lang="en-US" altLang="zh-CN" sz="1800" dirty="0">
                <a:solidFill>
                  <a:schemeClr val="tx1"/>
                </a:solidFill>
              </a:rPr>
              <a:t>IEEE 802.1P </a:t>
            </a:r>
            <a:r>
              <a:rPr lang="zh-CN" altLang="zh-CN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zh-CN" sz="1800" dirty="0">
                <a:solidFill>
                  <a:schemeClr val="tx1"/>
                </a:solidFill>
              </a:rPr>
              <a:t>比特的用户优先级位定义了操作。最高优先级为</a:t>
            </a:r>
            <a:r>
              <a:rPr lang="en-US" altLang="zh-CN" sz="1800" dirty="0">
                <a:solidFill>
                  <a:schemeClr val="tx1"/>
                </a:solidFill>
              </a:rPr>
              <a:t>7</a:t>
            </a:r>
            <a:r>
              <a:rPr lang="zh-CN" altLang="zh-CN" sz="1800" dirty="0">
                <a:solidFill>
                  <a:schemeClr val="tx1"/>
                </a:solidFill>
              </a:rPr>
              <a:t>，应用于关键性网络流量，如路由选择信息协议（</a:t>
            </a:r>
            <a:r>
              <a:rPr lang="en-US" altLang="zh-CN" sz="1800" dirty="0">
                <a:solidFill>
                  <a:schemeClr val="tx1"/>
                </a:solidFill>
              </a:rPr>
              <a:t>RIP</a:t>
            </a:r>
            <a:r>
              <a:rPr lang="zh-CN" altLang="zh-CN" sz="1800" dirty="0">
                <a:solidFill>
                  <a:schemeClr val="tx1"/>
                </a:solidFill>
              </a:rPr>
              <a:t>）和开放最短路径优先（</a:t>
            </a:r>
            <a:r>
              <a:rPr lang="en-US" altLang="zh-CN" sz="1800" dirty="0">
                <a:solidFill>
                  <a:schemeClr val="tx1"/>
                </a:solidFill>
              </a:rPr>
              <a:t>OSPF</a:t>
            </a:r>
            <a:r>
              <a:rPr lang="zh-CN" altLang="zh-CN" sz="1800" dirty="0">
                <a:solidFill>
                  <a:schemeClr val="tx1"/>
                </a:solidFill>
              </a:rPr>
              <a:t>）协议的路由表更新。优先级</a:t>
            </a:r>
            <a:r>
              <a:rPr lang="en-US" altLang="zh-CN" sz="1800" dirty="0">
                <a:solidFill>
                  <a:schemeClr val="tx1"/>
                </a:solidFill>
              </a:rPr>
              <a:t>6</a:t>
            </a:r>
            <a:r>
              <a:rPr lang="zh-CN" altLang="zh-CN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5</a:t>
            </a:r>
            <a:r>
              <a:rPr lang="zh-CN" altLang="zh-CN" sz="1800" dirty="0">
                <a:solidFill>
                  <a:schemeClr val="tx1"/>
                </a:solidFill>
              </a:rPr>
              <a:t>主要用于延迟敏感（</a:t>
            </a:r>
            <a:r>
              <a:rPr lang="en-US" altLang="zh-CN" sz="1800" dirty="0">
                <a:solidFill>
                  <a:schemeClr val="tx1"/>
                </a:solidFill>
              </a:rPr>
              <a:t>delay-sensitive</a:t>
            </a:r>
            <a:r>
              <a:rPr lang="zh-CN" altLang="zh-CN" sz="1800" dirty="0">
                <a:solidFill>
                  <a:schemeClr val="tx1"/>
                </a:solidFill>
              </a:rPr>
              <a:t>）应用程序，如交互式视频和语音。优先级</a:t>
            </a:r>
            <a:r>
              <a:rPr lang="en-US" altLang="zh-CN" sz="1800" dirty="0">
                <a:solidFill>
                  <a:schemeClr val="tx1"/>
                </a:solidFill>
              </a:rPr>
              <a:t>4</a:t>
            </a:r>
            <a:r>
              <a:rPr lang="zh-CN" altLang="zh-CN" sz="1800" dirty="0">
                <a:solidFill>
                  <a:schemeClr val="tx1"/>
                </a:solidFill>
              </a:rPr>
              <a:t>到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zh-CN" sz="1800" dirty="0">
                <a:solidFill>
                  <a:schemeClr val="tx1"/>
                </a:solidFill>
              </a:rPr>
              <a:t>主要用于受控负载（</a:t>
            </a:r>
            <a:r>
              <a:rPr lang="en-US" altLang="zh-CN" sz="1800" dirty="0">
                <a:solidFill>
                  <a:schemeClr val="tx1"/>
                </a:solidFill>
              </a:rPr>
              <a:t>controlled-load</a:t>
            </a:r>
            <a:r>
              <a:rPr lang="zh-CN" altLang="zh-CN" sz="1800" dirty="0">
                <a:solidFill>
                  <a:schemeClr val="tx1"/>
                </a:solidFill>
              </a:rPr>
              <a:t>）应用程序，如流式多媒体（</a:t>
            </a:r>
            <a:r>
              <a:rPr lang="en-US" altLang="zh-CN" sz="1800" dirty="0">
                <a:solidFill>
                  <a:schemeClr val="tx1"/>
                </a:solidFill>
              </a:rPr>
              <a:t>streaming multimedia</a:t>
            </a:r>
            <a:r>
              <a:rPr lang="zh-CN" altLang="zh-CN" sz="1800" dirty="0">
                <a:solidFill>
                  <a:schemeClr val="tx1"/>
                </a:solidFill>
              </a:rPr>
              <a:t>）和关键性业务流量（</a:t>
            </a:r>
            <a:r>
              <a:rPr lang="en-US" altLang="zh-CN" sz="1800" dirty="0">
                <a:solidFill>
                  <a:schemeClr val="tx1"/>
                </a:solidFill>
              </a:rPr>
              <a:t>business-critical traffic</a:t>
            </a:r>
            <a:r>
              <a:rPr lang="zh-CN" altLang="zh-CN" sz="1800" dirty="0">
                <a:solidFill>
                  <a:schemeClr val="tx1"/>
                </a:solidFill>
              </a:rPr>
              <a:t>）。优先级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zh-CN" sz="1800" dirty="0">
                <a:solidFill>
                  <a:schemeClr val="tx1"/>
                </a:solidFill>
              </a:rPr>
              <a:t>是缺省值，并在没有设置其它优先级值的情况下自动启用。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②CFI(</a:t>
            </a:r>
            <a:r>
              <a:rPr lang="zh-CN" altLang="zh-CN" sz="1800" b="1" dirty="0">
                <a:solidFill>
                  <a:schemeClr val="tx1"/>
                </a:solidFill>
              </a:rPr>
              <a:t>规范格式指示器</a:t>
            </a:r>
            <a:r>
              <a:rPr lang="en-US" altLang="zh-CN" sz="1800" b="1" dirty="0">
                <a:solidFill>
                  <a:schemeClr val="tx1"/>
                </a:solidFill>
              </a:rPr>
              <a:t>Canonical Format Indicator)</a:t>
            </a:r>
            <a:r>
              <a:rPr lang="zh-CN" altLang="zh-CN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</a:rPr>
              <a:t>CFI</a:t>
            </a:r>
            <a:r>
              <a:rPr lang="zh-CN" altLang="zh-CN" sz="1800" dirty="0">
                <a:solidFill>
                  <a:schemeClr val="tx1"/>
                </a:solidFill>
              </a:rPr>
              <a:t>值为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zh-CN" sz="1800" dirty="0">
                <a:solidFill>
                  <a:schemeClr val="tx1"/>
                </a:solidFill>
              </a:rPr>
              <a:t>说明是规范格式，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zh-CN" sz="1800" dirty="0">
                <a:solidFill>
                  <a:schemeClr val="tx1"/>
                </a:solidFill>
              </a:rPr>
              <a:t>为非规范格式。它被用在令牌环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zh-CN" sz="1800" dirty="0">
                <a:solidFill>
                  <a:schemeClr val="tx1"/>
                </a:solidFill>
              </a:rPr>
              <a:t>源路由</a:t>
            </a:r>
            <a:r>
              <a:rPr lang="en-US" altLang="zh-CN" sz="1800" dirty="0">
                <a:solidFill>
                  <a:schemeClr val="tx1"/>
                </a:solidFill>
              </a:rPr>
              <a:t>FDDI</a:t>
            </a:r>
            <a:r>
              <a:rPr lang="zh-CN" altLang="zh-CN" sz="1800" dirty="0">
                <a:solidFill>
                  <a:schemeClr val="tx1"/>
                </a:solidFill>
              </a:rPr>
              <a:t>介质访问方法中来指示封装帧中所带地址的比特次序信息。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b="1" dirty="0">
                <a:solidFill>
                  <a:schemeClr val="tx1"/>
                </a:solidFill>
              </a:rPr>
              <a:t>③VID</a:t>
            </a:r>
            <a:r>
              <a:rPr lang="zh-CN" altLang="zh-CN" sz="1800" b="1" dirty="0">
                <a:solidFill>
                  <a:schemeClr val="tx1"/>
                </a:solidFill>
              </a:rPr>
              <a:t>：</a:t>
            </a:r>
            <a:r>
              <a:rPr lang="zh-CN" altLang="zh-CN" sz="1800" dirty="0">
                <a:solidFill>
                  <a:schemeClr val="tx1"/>
                </a:solidFill>
              </a:rPr>
              <a:t>该字段为</a:t>
            </a:r>
            <a:r>
              <a:rPr lang="en-US" altLang="zh-CN" sz="1800" dirty="0">
                <a:solidFill>
                  <a:schemeClr val="tx1"/>
                </a:solidFill>
              </a:rPr>
              <a:t>12-bit</a:t>
            </a:r>
            <a:r>
              <a:rPr lang="zh-CN" altLang="zh-CN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zh-CN" sz="1800" dirty="0">
                <a:solidFill>
                  <a:schemeClr val="tx1"/>
                </a:solidFill>
              </a:rPr>
              <a:t>是对</a:t>
            </a:r>
            <a:r>
              <a:rPr lang="en-US" altLang="zh-CN" sz="1800" dirty="0">
                <a:solidFill>
                  <a:schemeClr val="tx1"/>
                </a:solidFill>
              </a:rPr>
              <a:t> VLAN </a:t>
            </a:r>
            <a:r>
              <a:rPr lang="zh-CN" altLang="zh-CN" sz="1800" dirty="0">
                <a:solidFill>
                  <a:schemeClr val="tx1"/>
                </a:solidFill>
              </a:rPr>
              <a:t>的识别字段，在标准</a:t>
            </a:r>
            <a:r>
              <a:rPr lang="en-US" altLang="zh-CN" sz="1800" dirty="0">
                <a:solidFill>
                  <a:schemeClr val="tx1"/>
                </a:solidFill>
              </a:rPr>
              <a:t> 802.1Q </a:t>
            </a:r>
            <a:r>
              <a:rPr lang="zh-CN" altLang="zh-CN" sz="1800" dirty="0">
                <a:solidFill>
                  <a:schemeClr val="tx1"/>
                </a:solidFill>
              </a:rPr>
              <a:t>中常被使用。支持</a:t>
            </a:r>
            <a:r>
              <a:rPr lang="en-US" altLang="zh-CN" sz="1800" dirty="0">
                <a:solidFill>
                  <a:schemeClr val="tx1"/>
                </a:solidFill>
              </a:rPr>
              <a:t>4096(2</a:t>
            </a:r>
            <a:r>
              <a:rPr lang="zh-CN" altLang="zh-CN" sz="1800" dirty="0">
                <a:solidFill>
                  <a:schemeClr val="tx1"/>
                </a:solidFill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</a:rPr>
              <a:t>12</a:t>
            </a:r>
            <a:r>
              <a:rPr lang="zh-CN" altLang="zh-CN" sz="1800" dirty="0">
                <a:solidFill>
                  <a:schemeClr val="tx1"/>
                </a:solidFill>
              </a:rPr>
              <a:t>次方</a:t>
            </a:r>
            <a:r>
              <a:rPr lang="en-US" altLang="zh-CN" sz="1800" dirty="0">
                <a:solidFill>
                  <a:schemeClr val="tx1"/>
                </a:solidFill>
              </a:rPr>
              <a:t>) VLAN </a:t>
            </a:r>
            <a:r>
              <a:rPr lang="zh-CN" altLang="zh-CN" sz="1800" dirty="0">
                <a:solidFill>
                  <a:schemeClr val="tx1"/>
                </a:solidFill>
              </a:rPr>
              <a:t>的识别。在</a:t>
            </a:r>
            <a:r>
              <a:rPr lang="en-US" altLang="zh-CN" sz="1800" dirty="0">
                <a:solidFill>
                  <a:schemeClr val="tx1"/>
                </a:solidFill>
              </a:rPr>
              <a:t>4096</a:t>
            </a:r>
            <a:r>
              <a:rPr lang="zh-CN" altLang="zh-CN" sz="1800" dirty="0">
                <a:solidFill>
                  <a:schemeClr val="tx1"/>
                </a:solidFill>
              </a:rPr>
              <a:t>可能的</a:t>
            </a:r>
            <a:r>
              <a:rPr lang="en-US" altLang="zh-CN" sz="1800" dirty="0">
                <a:solidFill>
                  <a:schemeClr val="tx1"/>
                </a:solidFill>
              </a:rPr>
              <a:t>VID </a:t>
            </a:r>
            <a:r>
              <a:rPr lang="zh-CN" altLang="zh-CN" sz="1800" dirty="0">
                <a:solidFill>
                  <a:schemeClr val="tx1"/>
                </a:solidFill>
              </a:rPr>
              <a:t>中，</a:t>
            </a:r>
            <a:r>
              <a:rPr lang="en-US" altLang="zh-CN" sz="1800" dirty="0">
                <a:solidFill>
                  <a:schemeClr val="tx1"/>
                </a:solidFill>
              </a:rPr>
              <a:t>VID</a:t>
            </a:r>
            <a:r>
              <a:rPr lang="zh-CN" altLang="zh-CN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 </a:t>
            </a:r>
            <a:r>
              <a:rPr lang="zh-CN" altLang="zh-CN" sz="1800" dirty="0">
                <a:solidFill>
                  <a:schemeClr val="tx1"/>
                </a:solidFill>
              </a:rPr>
              <a:t>用于识别帧优先级。</a:t>
            </a:r>
            <a:r>
              <a:rPr lang="en-US" altLang="zh-CN" sz="1800" dirty="0">
                <a:solidFill>
                  <a:schemeClr val="tx1"/>
                </a:solidFill>
              </a:rPr>
              <a:t> 4095(FFF)</a:t>
            </a:r>
            <a:r>
              <a:rPr lang="zh-CN" altLang="zh-CN" sz="1800" dirty="0">
                <a:solidFill>
                  <a:schemeClr val="tx1"/>
                </a:solidFill>
              </a:rPr>
              <a:t>作为预留值，所以</a:t>
            </a:r>
            <a:r>
              <a:rPr lang="en-US" altLang="zh-CN" sz="1800" dirty="0">
                <a:solidFill>
                  <a:schemeClr val="tx1"/>
                </a:solidFill>
              </a:rPr>
              <a:t> VLAN </a:t>
            </a:r>
            <a:r>
              <a:rPr lang="zh-CN" altLang="zh-CN" sz="1800" dirty="0">
                <a:solidFill>
                  <a:schemeClr val="tx1"/>
                </a:solidFill>
              </a:rPr>
              <a:t>配置的最大可能值为</a:t>
            </a:r>
            <a:r>
              <a:rPr lang="en-US" altLang="zh-CN" sz="1800" dirty="0">
                <a:solidFill>
                  <a:schemeClr val="tx1"/>
                </a:solidFill>
              </a:rPr>
              <a:t>4094</a:t>
            </a:r>
            <a:r>
              <a:rPr lang="zh-CN" altLang="zh-CN" sz="1800" dirty="0">
                <a:solidFill>
                  <a:schemeClr val="tx1"/>
                </a:solidFill>
              </a:rPr>
              <a:t>。 </a:t>
            </a:r>
            <a:r>
              <a:rPr lang="zh-CN" altLang="zh-CN" sz="1800" b="1" dirty="0">
                <a:solidFill>
                  <a:schemeClr val="tx1"/>
                </a:solidFill>
              </a:rPr>
              <a:t>所以有效的</a:t>
            </a:r>
            <a:r>
              <a:rPr lang="en-US" altLang="zh-CN" sz="1800" b="1" dirty="0">
                <a:solidFill>
                  <a:schemeClr val="tx1"/>
                </a:solidFill>
              </a:rPr>
              <a:t>VLAN ID</a:t>
            </a:r>
            <a:r>
              <a:rPr lang="zh-CN" altLang="zh-CN" sz="1800" b="1" dirty="0">
                <a:solidFill>
                  <a:schemeClr val="tx1"/>
                </a:solidFill>
              </a:rPr>
              <a:t>范围一般为</a:t>
            </a:r>
            <a:r>
              <a:rPr lang="en-US" altLang="zh-CN" sz="1800" b="1" dirty="0">
                <a:solidFill>
                  <a:schemeClr val="tx1"/>
                </a:solidFill>
              </a:rPr>
              <a:t>1-4094</a:t>
            </a:r>
            <a:r>
              <a:rPr lang="zh-CN" altLang="zh-CN" sz="1800" b="1" dirty="0">
                <a:solidFill>
                  <a:schemeClr val="tx1"/>
                </a:solidFill>
              </a:rPr>
              <a:t>。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3314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VLAN—3.VLAN</a:t>
            </a:r>
            <a:r>
              <a:rPr lang="zh-CN" altLang="en-US" dirty="0"/>
              <a:t>的作用</a:t>
            </a:r>
            <a:endParaRPr lang="zh-CN" altLang="en-US" dirty="0"/>
          </a:p>
        </p:txBody>
      </p:sp>
      <p:pic>
        <p:nvPicPr>
          <p:cNvPr id="13315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Rectangle 2"/>
          <p:cNvSpPr/>
          <p:nvPr/>
        </p:nvSpPr>
        <p:spPr>
          <a:xfrm>
            <a:off x="3429000" y="838200"/>
            <a:ext cx="1676400" cy="3698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26670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        B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08088"/>
            <a:ext cx="6172200" cy="464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1377950"/>
            <a:ext cx="3151188" cy="2030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控制网络的广播风暴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技术，可将某个交换端口划到某个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中，而一个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的广播风暴不会影响其它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的性能。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4338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VLAN—3.VLAN</a:t>
            </a:r>
            <a:r>
              <a:rPr lang="zh-CN" altLang="en-US" dirty="0"/>
              <a:t>的作用</a:t>
            </a:r>
            <a:endParaRPr lang="zh-CN" altLang="en-US" dirty="0"/>
          </a:p>
        </p:txBody>
      </p:sp>
      <p:pic>
        <p:nvPicPr>
          <p:cNvPr id="1433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矩形 3"/>
          <p:cNvSpPr/>
          <p:nvPr/>
        </p:nvSpPr>
        <p:spPr>
          <a:xfrm>
            <a:off x="0" y="1377950"/>
            <a:ext cx="31511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742950" lvl="1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控制网络的广播风暴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pic>
        <p:nvPicPr>
          <p:cNvPr id="14341" name="图片 6" descr="V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43025"/>
            <a:ext cx="5181600" cy="518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5362" name="标题 5"/>
          <p:cNvSpPr>
            <a:spLocks noGrp="1"/>
          </p:cNvSpPr>
          <p:nvPr>
            <p:ph type="title"/>
          </p:nvPr>
        </p:nvSpPr>
        <p:spPr>
          <a:xfrm>
            <a:off x="506413" y="134938"/>
            <a:ext cx="7924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VLAN—3.VLAN</a:t>
            </a:r>
            <a:r>
              <a:rPr lang="zh-CN" altLang="en-US" dirty="0"/>
              <a:t>的作用</a:t>
            </a:r>
            <a:endParaRPr lang="zh-CN" altLang="en-US" dirty="0"/>
          </a:p>
        </p:txBody>
      </p:sp>
      <p:pic>
        <p:nvPicPr>
          <p:cNvPr id="1536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1377950"/>
            <a:ext cx="8534400" cy="3138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功能划分了多个广播域，不属于同一个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的端口将不能进行通信，增强了安全性。例如将学生和教师用户划分到不同的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中，学生则不能访问到教师网络的资源。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简化网络管理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网络管理员能借助于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技术轻松管理整个网络。在同一个物理网络下，可以利用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技术划分不同的逻辑网络，当要改变网络拓朴结构时，只需通过修改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5731</Words>
  <Application>WPS 演示</Application>
  <PresentationFormat>全屏显示(4:3)</PresentationFormat>
  <Paragraphs>303</Paragraphs>
  <Slides>28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华文细黑</vt:lpstr>
      <vt:lpstr>黑体</vt:lpstr>
      <vt:lpstr>Calibri</vt:lpstr>
      <vt:lpstr>FrutigerNext LT Regular</vt:lpstr>
      <vt:lpstr>Arial Unicode MS</vt:lpstr>
      <vt:lpstr>Times New Roman</vt:lpstr>
      <vt:lpstr>自定义设计方案</vt:lpstr>
      <vt:lpstr>1_Default Design</vt:lpstr>
      <vt:lpstr>1_自定义设计方案</vt:lpstr>
      <vt:lpstr>2_Default Design</vt:lpstr>
      <vt:lpstr>Visio.Drawing.11</vt:lpstr>
      <vt:lpstr>PowerPoint 演示文稿</vt:lpstr>
      <vt:lpstr>PowerPoint 演示文稿</vt:lpstr>
      <vt:lpstr>VLAN—1.VLAN是什么</vt:lpstr>
      <vt:lpstr>VLAN—2.VLAN的帧结构</vt:lpstr>
      <vt:lpstr>VLAN—2.VLAN的帧结构</vt:lpstr>
      <vt:lpstr>VLAN—2.VLAN的帧结构</vt:lpstr>
      <vt:lpstr>VLAN—3.VLAN的作用</vt:lpstr>
      <vt:lpstr>VLAN—3.VLAN的作用</vt:lpstr>
      <vt:lpstr>VLAN—3.VLAN的作用</vt:lpstr>
      <vt:lpstr>VLAN—4.VLAN的划分</vt:lpstr>
      <vt:lpstr>VLAN—4.VLAN的划分</vt:lpstr>
      <vt:lpstr>VLAN—5.VLAN的端口类型</vt:lpstr>
      <vt:lpstr>VLAN—5.VLAN的端口类型</vt:lpstr>
      <vt:lpstr>VLAN—5.VLAN的端口类型</vt:lpstr>
      <vt:lpstr>VLAN—5.VLAN的端口类型</vt:lpstr>
      <vt:lpstr>VLAN—5.VLAN的端口类型</vt:lpstr>
      <vt:lpstr>VLAN—5.VLAN的端口类型</vt:lpstr>
      <vt:lpstr>VLAN—5.VLAN的端口类型</vt:lpstr>
      <vt:lpstr>VLAN—5.VLAN的端口类型</vt:lpstr>
      <vt:lpstr>VLAN—6.VLAN的报文转发</vt:lpstr>
      <vt:lpstr>VLAN—6.VLAN的报文转发</vt:lpstr>
      <vt:lpstr>VLAN—6.VLAN的报文转发</vt:lpstr>
      <vt:lpstr>VLAN—6.VLAN的报文转发</vt:lpstr>
      <vt:lpstr>VLAN—7. 我司Vlan的实现</vt:lpstr>
      <vt:lpstr>VLAN—7. 我司Vlan的实现</vt:lpstr>
      <vt:lpstr>VLAN—7.我司VLAN的实现</vt:lpstr>
      <vt:lpstr>PowerPoint 演示文稿</vt:lpstr>
      <vt:lpstr>试验要求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mengzr</dc:creator>
  <cp:lastModifiedBy>WPS_1649659266</cp:lastModifiedBy>
  <cp:revision>921</cp:revision>
  <dcterms:created xsi:type="dcterms:W3CDTF">2022-07-28T08:36:00Z</dcterms:created>
  <dcterms:modified xsi:type="dcterms:W3CDTF">2022-07-28T08:46:27Z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76E6E8C0A12C429E8BD413251B52CE54</vt:lpwstr>
  </property>
  <property fmtid="{D5CDD505-2E9C-101B-9397-08002B2CF9AE}" pid="4" name="KSOProductBuildVer">
    <vt:lpwstr>2052-11.1.0.11372</vt:lpwstr>
  </property>
</Properties>
</file>