
<file path=[Content_Types].xml><?xml version="1.0" encoding="utf-8"?>
<Types xmlns="http://schemas.openxmlformats.org/package/2006/content-types">
  <Default Extension="jpeg" ContentType="image/jpeg"/>
  <Default Extension="JPG" ContentType="image/.jpg"/>
  <Default Extension="wav" ContentType="audio/x-wav"/>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50" r:id="rId3"/>
    <p:sldMasterId id="2147483666" r:id="rId4"/>
    <p:sldMasterId id="2147483668" r:id="rId5"/>
  </p:sldMasterIdLst>
  <p:notesMasterIdLst>
    <p:notesMasterId r:id="rId7"/>
  </p:notesMasterIdLst>
  <p:handoutMasterIdLst>
    <p:handoutMasterId r:id="rId50"/>
  </p:handoutMasterIdLst>
  <p:sldIdLst>
    <p:sldId id="256" r:id="rId6"/>
    <p:sldId id="594" r:id="rId8"/>
    <p:sldId id="568" r:id="rId9"/>
    <p:sldId id="615" r:id="rId10"/>
    <p:sldId id="616" r:id="rId11"/>
    <p:sldId id="617" r:id="rId12"/>
    <p:sldId id="618" r:id="rId13"/>
    <p:sldId id="619" r:id="rId14"/>
    <p:sldId id="614" r:id="rId15"/>
    <p:sldId id="622" r:id="rId16"/>
    <p:sldId id="623" r:id="rId17"/>
    <p:sldId id="624" r:id="rId18"/>
    <p:sldId id="625" r:id="rId19"/>
    <p:sldId id="626" r:id="rId20"/>
    <p:sldId id="627" r:id="rId21"/>
    <p:sldId id="628" r:id="rId22"/>
    <p:sldId id="629" r:id="rId23"/>
    <p:sldId id="630" r:id="rId24"/>
    <p:sldId id="631" r:id="rId25"/>
    <p:sldId id="632" r:id="rId26"/>
    <p:sldId id="633" r:id="rId27"/>
    <p:sldId id="634" r:id="rId28"/>
    <p:sldId id="635" r:id="rId29"/>
    <p:sldId id="636" r:id="rId30"/>
    <p:sldId id="648" r:id="rId31"/>
    <p:sldId id="637" r:id="rId32"/>
    <p:sldId id="639" r:id="rId33"/>
    <p:sldId id="640" r:id="rId34"/>
    <p:sldId id="641" r:id="rId35"/>
    <p:sldId id="651" r:id="rId36"/>
    <p:sldId id="642" r:id="rId37"/>
    <p:sldId id="650" r:id="rId38"/>
    <p:sldId id="652" r:id="rId39"/>
    <p:sldId id="603" r:id="rId40"/>
    <p:sldId id="604" r:id="rId41"/>
    <p:sldId id="605" r:id="rId42"/>
    <p:sldId id="606" r:id="rId43"/>
    <p:sldId id="607" r:id="rId44"/>
    <p:sldId id="608" r:id="rId45"/>
    <p:sldId id="609" r:id="rId46"/>
    <p:sldId id="610" r:id="rId47"/>
    <p:sldId id="612" r:id="rId48"/>
    <p:sldId id="613" r:id="rId49"/>
  </p:sldIdLst>
  <p:sldSz cx="9144000" cy="6858000" type="screen4x3"/>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B9398"/>
    <a:srgbClr val="272F34"/>
    <a:srgbClr val="636262"/>
    <a:srgbClr val="7F7F7F"/>
    <a:srgbClr val="404040"/>
    <a:srgbClr val="E20000"/>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8"/>
    <p:restoredTop sz="90406"/>
  </p:normalViewPr>
  <p:slideViewPr>
    <p:cSldViewPr showGuides="1">
      <p:cViewPr varScale="1">
        <p:scale>
          <a:sx n="80" d="100"/>
          <a:sy n="80" d="100"/>
        </p:scale>
        <p:origin x="-154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notesMaster" Target="notesMasters/notesMaster1.xml"/><Relationship Id="rId6" Type="http://schemas.openxmlformats.org/officeDocument/2006/relationships/slide" Target="slides/slide1.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handoutMaster" Target="handoutMasters/handoutMaster1.xml"/><Relationship Id="rId5" Type="http://schemas.openxmlformats.org/officeDocument/2006/relationships/slideMaster" Target="slideMasters/slideMaster4.xml"/><Relationship Id="rId49" Type="http://schemas.openxmlformats.org/officeDocument/2006/relationships/slide" Target="slides/slide43.xml"/><Relationship Id="rId48" Type="http://schemas.openxmlformats.org/officeDocument/2006/relationships/slide" Target="slides/slide42.xml"/><Relationship Id="rId47" Type="http://schemas.openxmlformats.org/officeDocument/2006/relationships/slide" Target="slides/slide41.xml"/><Relationship Id="rId46" Type="http://schemas.openxmlformats.org/officeDocument/2006/relationships/slide" Target="slides/slide40.xml"/><Relationship Id="rId45" Type="http://schemas.openxmlformats.org/officeDocument/2006/relationships/slide" Target="slides/slide39.xml"/><Relationship Id="rId44" Type="http://schemas.openxmlformats.org/officeDocument/2006/relationships/slide" Target="slides/slide38.xml"/><Relationship Id="rId43" Type="http://schemas.openxmlformats.org/officeDocument/2006/relationships/slide" Target="slides/slide37.xml"/><Relationship Id="rId42" Type="http://schemas.openxmlformats.org/officeDocument/2006/relationships/slide" Target="slides/slide36.xml"/><Relationship Id="rId41" Type="http://schemas.openxmlformats.org/officeDocument/2006/relationships/slide" Target="slides/slide35.xml"/><Relationship Id="rId40" Type="http://schemas.openxmlformats.org/officeDocument/2006/relationships/slide" Target="slides/slide34.xml"/><Relationship Id="rId4" Type="http://schemas.openxmlformats.org/officeDocument/2006/relationships/slideMaster" Target="slideMasters/slideMaster3.xml"/><Relationship Id="rId39" Type="http://schemas.openxmlformats.org/officeDocument/2006/relationships/slide" Target="slides/slide33.xml"/><Relationship Id="rId38" Type="http://schemas.openxmlformats.org/officeDocument/2006/relationships/slide" Target="slides/slide32.xml"/><Relationship Id="rId37" Type="http://schemas.openxmlformats.org/officeDocument/2006/relationships/slide" Target="slides/slide31.xml"/><Relationship Id="rId36" Type="http://schemas.openxmlformats.org/officeDocument/2006/relationships/slide" Target="slides/slide30.xml"/><Relationship Id="rId35" Type="http://schemas.openxmlformats.org/officeDocument/2006/relationships/slide" Target="slides/slide29.xml"/><Relationship Id="rId34" Type="http://schemas.openxmlformats.org/officeDocument/2006/relationships/slide" Target="slides/slide28.xml"/><Relationship Id="rId33" Type="http://schemas.openxmlformats.org/officeDocument/2006/relationships/slide" Target="slides/slide27.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0" hangingPunct="0">
              <a:defRPr sz="1200">
                <a:latin typeface="Arial" panose="020B0604020202020204" pitchFamily="34" charset="0"/>
                <a:ea typeface="+mn-ea"/>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0" hangingPunct="0">
              <a:defRPr sz="1200">
                <a:latin typeface="Arial" panose="020B0604020202020204" pitchFamily="34" charset="0"/>
                <a:ea typeface="+mn-ea"/>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415858D2-37A6-4B03-A745-F1DC38A0CAC4}" type="datetimeFigureOut">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0" hangingPunct="0">
              <a:defRPr sz="1200">
                <a:latin typeface="Arial" panose="020B0604020202020204" pitchFamily="34" charset="0"/>
                <a:ea typeface="+mn-ea"/>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
            <a:pPr lvl="0" algn="r">
              <a:buNone/>
            </a:pP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0" hangingPunct="0">
              <a:defRPr sz="1200">
                <a:latin typeface="Arial" panose="020B0604020202020204" pitchFamily="34" charset="0"/>
                <a:ea typeface="+mn-ea"/>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0" hangingPunct="0">
              <a:defRPr sz="1200">
                <a:latin typeface="Arial" panose="020B0604020202020204" pitchFamily="34" charset="0"/>
                <a:ea typeface="+mn-ea"/>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04454ACC-298E-4845-97F1-E95157E556F3}" type="datetimeFigureOut">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0" hangingPunct="0">
              <a:defRPr sz="1200">
                <a:latin typeface="Arial" panose="020B0604020202020204" pitchFamily="34" charset="0"/>
                <a:ea typeface="+mn-ea"/>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
            <a:pPr lvl="0" algn="r">
              <a:buNone/>
            </a:pP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幻灯片图像占位符 1"/>
          <p:cNvSpPr>
            <a:spLocks noGrp="1" noRot="1" noChangeAspect="1" noTextEdit="1"/>
          </p:cNvSpPr>
          <p:nvPr>
            <p:ph type="sldImg"/>
          </p:nvPr>
        </p:nvSpPr>
        <p:spPr>
          <a:ln>
            <a:solidFill>
              <a:srgbClr val="000000">
                <a:alpha val="100000"/>
              </a:srgbClr>
            </a:solidFill>
            <a:miter lim="800000"/>
          </a:ln>
        </p:spPr>
      </p:sp>
      <p:sp>
        <p:nvSpPr>
          <p:cNvPr id="55299" name="备注占位符 2"/>
          <p:cNvSpPr>
            <a:spLocks noGrp="1"/>
          </p:cNvSpPr>
          <p:nvPr>
            <p:ph type="body" idx="1"/>
          </p:nvPr>
        </p:nvSpPr>
        <p:spPr>
          <a:noFill/>
          <a:ln>
            <a:noFill/>
          </a:ln>
        </p:spPr>
        <p:txBody>
          <a:bodyPr wrap="square" lIns="91440" tIns="45720" rIns="91440" bIns="45720" anchor="t" anchorCtr="0"/>
          <a:p>
            <a:pPr lvl="0" eaLnBrk="1" hangingPunct="1">
              <a:spcBef>
                <a:spcPct val="0"/>
              </a:spcBef>
            </a:pPr>
            <a:endParaRPr lang="zh-CN" altLang="en-US" dirty="0">
              <a:ea typeface="宋体" panose="02010600030101010101" pitchFamily="2" charset="-122"/>
            </a:endParaRPr>
          </a:p>
        </p:txBody>
      </p:sp>
      <p:sp>
        <p:nvSpPr>
          <p:cNvPr id="5530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a:spcBef>
                <a:spcPct val="0"/>
              </a:spcBef>
            </a:pPr>
            <a:fld id="{9A0DB2DC-4C9A-4742-B13C-FB6460FD3503}" type="slidenum">
              <a:rPr lang="zh-CN" altLang="en-US" dirty="0">
                <a:latin typeface="Arial" panose="020B0604020202020204" pitchFamily="34" charset="0"/>
                <a:ea typeface="宋体" panose="02010600030101010101" pitchFamily="2" charset="-122"/>
              </a:rPr>
            </a:fld>
            <a:endParaRPr lang="zh-CN" altLang="en-US" dirty="0">
              <a:latin typeface="Arial" panose="020B060402020202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幻灯片图像占位符 1"/>
          <p:cNvSpPr>
            <a:spLocks noGrp="1" noRot="1" noChangeAspect="1" noTextEdit="1"/>
          </p:cNvSpPr>
          <p:nvPr>
            <p:ph type="sldImg"/>
          </p:nvPr>
        </p:nvSpPr>
        <p:spPr>
          <a:ln>
            <a:solidFill>
              <a:srgbClr val="000000">
                <a:alpha val="100000"/>
              </a:srgbClr>
            </a:solidFill>
            <a:miter lim="800000"/>
          </a:ln>
        </p:spPr>
      </p:sp>
      <p:sp>
        <p:nvSpPr>
          <p:cNvPr id="56323" name="备注占位符 2"/>
          <p:cNvSpPr>
            <a:spLocks noGrp="1"/>
          </p:cNvSpPr>
          <p:nvPr>
            <p:ph type="body" idx="1"/>
          </p:nvPr>
        </p:nvSpPr>
        <p:spPr>
          <a:noFill/>
          <a:ln>
            <a:noFill/>
          </a:ln>
        </p:spPr>
        <p:txBody>
          <a:bodyPr wrap="square" lIns="91440" tIns="45720" rIns="91440" bIns="45720" anchor="t" anchorCtr="0"/>
          <a:p>
            <a:pPr lvl="0"/>
            <a:endParaRPr lang="zh-CN" altLang="en-US" dirty="0">
              <a:ea typeface="宋体" panose="02010600030101010101" pitchFamily="2" charset="-122"/>
            </a:endParaRPr>
          </a:p>
        </p:txBody>
      </p:sp>
      <p:sp>
        <p:nvSpPr>
          <p:cNvPr id="5632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a:fld id="{9A0DB2DC-4C9A-4742-B13C-FB6460FD3503}" type="slidenum">
              <a:rPr lang="zh-CN" altLang="en-US" sz="1200" dirty="0"/>
            </a:fld>
            <a:endParaRPr lang="zh-CN" altLang="en-US"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幻灯片图像占位符 1"/>
          <p:cNvSpPr>
            <a:spLocks noGrp="1" noRot="1" noChangeAspect="1" noTextEdit="1"/>
          </p:cNvSpPr>
          <p:nvPr>
            <p:ph type="sldImg"/>
          </p:nvPr>
        </p:nvSpPr>
        <p:spPr>
          <a:ln>
            <a:solidFill>
              <a:srgbClr val="000000">
                <a:alpha val="100000"/>
              </a:srgbClr>
            </a:solidFill>
            <a:miter lim="800000"/>
          </a:ln>
        </p:spPr>
      </p:sp>
      <p:sp>
        <p:nvSpPr>
          <p:cNvPr id="57347" name="备注占位符 2"/>
          <p:cNvSpPr>
            <a:spLocks noGrp="1"/>
          </p:cNvSpPr>
          <p:nvPr>
            <p:ph type="body" idx="1"/>
          </p:nvPr>
        </p:nvSpPr>
        <p:spPr>
          <a:noFill/>
          <a:ln>
            <a:noFill/>
          </a:ln>
        </p:spPr>
        <p:txBody>
          <a:bodyPr wrap="square" lIns="91440" tIns="45720" rIns="91440" bIns="45720" anchor="t" anchorCtr="0"/>
          <a:p>
            <a:pPr lvl="0" eaLnBrk="1" hangingPunct="1"/>
            <a:endParaRPr lang="zh-CN" altLang="en-US" dirty="0">
              <a:latin typeface="Arial" panose="020B0604020202020204" pitchFamily="34" charset="0"/>
              <a:ea typeface="宋体" panose="02010600030101010101" pitchFamily="2" charset="-122"/>
            </a:endParaRPr>
          </a:p>
        </p:txBody>
      </p:sp>
      <p:sp>
        <p:nvSpPr>
          <p:cNvPr id="5734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latin typeface="Arial" panose="020B0604020202020204" pitchFamily="34" charset="0"/>
                <a:ea typeface="宋体" panose="02010600030101010101" pitchFamily="2" charset="-122"/>
              </a:rPr>
            </a:fld>
            <a:endParaRPr lang="en-US" altLang="zh-CN" dirty="0">
              <a:latin typeface="Arial" panose="020B060402020202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latin typeface="Arial" panose="020B0604020202020204" pitchFamily="34" charset="0"/>
                <a:ea typeface="宋体" panose="02010600030101010101" pitchFamily="2" charset="-122"/>
              </a:rPr>
            </a:fld>
            <a:endParaRPr lang="en-US" altLang="zh-CN" dirty="0">
              <a:latin typeface="Arial" panose="020B0604020202020204" pitchFamily="34" charset="0"/>
              <a:ea typeface="宋体" panose="02010600030101010101" pitchFamily="2" charset="-122"/>
            </a:endParaRPr>
          </a:p>
        </p:txBody>
      </p:sp>
      <p:sp>
        <p:nvSpPr>
          <p:cNvPr id="58371" name="Rectangle 2"/>
          <p:cNvSpPr>
            <a:spLocks noGrp="1" noRot="1" noChangeAspect="1" noTextEdit="1"/>
          </p:cNvSpPr>
          <p:nvPr>
            <p:ph type="sldImg"/>
          </p:nvPr>
        </p:nvSpPr>
        <p:spPr>
          <a:ln>
            <a:solidFill>
              <a:srgbClr val="000000">
                <a:alpha val="100000"/>
              </a:srgbClr>
            </a:solidFill>
            <a:miter lim="800000"/>
          </a:ln>
        </p:spPr>
      </p:sp>
      <p:sp>
        <p:nvSpPr>
          <p:cNvPr id="58372" name="Rectangle 3"/>
          <p:cNvSpPr>
            <a:spLocks noGrp="1"/>
          </p:cNvSpPr>
          <p:nvPr>
            <p:ph type="body" idx="1"/>
          </p:nvPr>
        </p:nvSpPr>
        <p:spPr>
          <a:noFill/>
          <a:ln>
            <a:noFill/>
          </a:ln>
        </p:spPr>
        <p:txBody>
          <a:bodyPr wrap="square" lIns="91440" tIns="45720" rIns="91440" bIns="45720" anchor="t" anchorCtr="0"/>
          <a:p>
            <a:pPr lvl="0" eaLnBrk="1" hangingPunct="1"/>
            <a:endParaRPr lang="zh-CN" altLang="zh-CN" dirty="0">
              <a:latin typeface="Arial" panose="020B060402020202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幻灯片图像占位符 1"/>
          <p:cNvSpPr>
            <a:spLocks noGrp="1" noRot="1" noChangeAspect="1" noTextEdit="1"/>
          </p:cNvSpPr>
          <p:nvPr>
            <p:ph type="sldImg"/>
          </p:nvPr>
        </p:nvSpPr>
        <p:spPr>
          <a:ln>
            <a:solidFill>
              <a:srgbClr val="000000">
                <a:alpha val="100000"/>
              </a:srgbClr>
            </a:solidFill>
            <a:miter lim="800000"/>
          </a:ln>
        </p:spPr>
      </p:sp>
      <p:sp>
        <p:nvSpPr>
          <p:cNvPr id="59395" name="备注占位符 2"/>
          <p:cNvSpPr>
            <a:spLocks noGrp="1"/>
          </p:cNvSpPr>
          <p:nvPr>
            <p:ph type="body" idx="1"/>
          </p:nvPr>
        </p:nvSpPr>
        <p:spPr>
          <a:noFill/>
          <a:ln>
            <a:noFill/>
          </a:ln>
        </p:spPr>
        <p:txBody>
          <a:bodyPr wrap="square" lIns="91440" tIns="45720" rIns="91440" bIns="45720" anchor="t" anchorCtr="0"/>
          <a:p>
            <a:pPr lvl="0" eaLnBrk="1" hangingPunct="1"/>
            <a:endParaRPr lang="zh-CN" altLang="en-US" dirty="0">
              <a:latin typeface="Arial" panose="020B0604020202020204" pitchFamily="34" charset="0"/>
              <a:ea typeface="宋体" panose="02010600030101010101" pitchFamily="2" charset="-122"/>
            </a:endParaRPr>
          </a:p>
        </p:txBody>
      </p:sp>
      <p:sp>
        <p:nvSpPr>
          <p:cNvPr id="5939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latin typeface="Arial" panose="020B0604020202020204" pitchFamily="34" charset="0"/>
                <a:ea typeface="宋体" panose="02010600030101010101" pitchFamily="2" charset="-122"/>
              </a:rPr>
            </a:fld>
            <a:endParaRPr lang="en-US" altLang="zh-CN" dirty="0">
              <a:latin typeface="Arial" panose="020B060402020202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4" name="Rectangle 10"/>
          <p:cNvSpPr>
            <a:spLocks noGrp="1" noChangeArrowheads="1"/>
          </p:cNvSpPr>
          <p:nvPr>
            <p:ph idx="5"/>
          </p:nvPr>
        </p:nvSpPr>
        <p:spPr bwMode="auto">
          <a:xfrm>
            <a:off x="1066800" y="3505200"/>
            <a:ext cx="6019800" cy="914400"/>
          </a:xfrm>
          <a:prstGeom prst="rect">
            <a:avLst/>
          </a:prstGeom>
          <a:noFill/>
          <a:ln w="9525">
            <a:noFill/>
            <a:miter lim="800000"/>
          </a:ln>
        </p:spPr>
        <p:txBody>
          <a:bodyPr vert="horz" wrap="square" lIns="91440" tIns="45720" rIns="91440" bIns="45720" numCol="1" anchor="t" anchorCtr="0" compatLnSpc="1"/>
          <a:lstStyle>
            <a:lvl1pPr algn="l">
              <a:defRPr sz="1000">
                <a:solidFill>
                  <a:srgbClr val="7F7F7F"/>
                </a:solidFill>
                <a:latin typeface="Arial" panose="020B0604020202020204" pitchFamily="34" charset="0"/>
                <a:cs typeface="Arial" panose="020B0604020202020204" pitchFamily="34" charset="0"/>
              </a:defRPr>
            </a:lvl1pPr>
            <a:lvl2pPr algn="l">
              <a:defRPr sz="1000">
                <a:latin typeface="Arial" panose="020B0604020202020204" pitchFamily="34" charset="0"/>
                <a:cs typeface="Arial" panose="020B0604020202020204" pitchFamily="34" charset="0"/>
              </a:defRPr>
            </a:lvl2pPr>
            <a:lvl3pPr algn="l">
              <a:defRPr sz="1000">
                <a:latin typeface="Arial" panose="020B0604020202020204" pitchFamily="34" charset="0"/>
                <a:cs typeface="Arial" panose="020B0604020202020204" pitchFamily="34" charset="0"/>
              </a:defRPr>
            </a:lvl3pPr>
            <a:lvl4pPr algn="l">
              <a:defRPr sz="1000">
                <a:latin typeface="Arial" panose="020B0604020202020204" pitchFamily="34" charset="0"/>
                <a:cs typeface="Arial" panose="020B0604020202020204" pitchFamily="34" charset="0"/>
              </a:defRPr>
            </a:lvl4pPr>
            <a:lvl5pPr algn="l">
              <a:defRPr sz="1000">
                <a:latin typeface="Arial" panose="020B0604020202020204" pitchFamily="34" charset="0"/>
                <a:cs typeface="Arial" panose="020B0604020202020204" pitchFamily="34" charset="0"/>
              </a:defRPr>
            </a:lvl5pPr>
          </a:lstStyle>
          <a:p>
            <a:pPr lvl="0"/>
            <a:endParaRPr lang="zh-CN" altLang="en-US" noProof="0" dirty="0" smtClean="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4" name="竖排文字占位符 2"/>
          <p:cNvSpPr>
            <a:spLocks noGrp="1"/>
          </p:cNvSpPr>
          <p:nvPr>
            <p:ph type="body" orient="vert" idx="1"/>
          </p:nvPr>
        </p:nvSpPr>
        <p:spPr>
          <a:xfrm>
            <a:off x="395288" y="1268413"/>
            <a:ext cx="8281987" cy="4897437"/>
          </a:xfrm>
        </p:spPr>
        <p:txBody>
          <a:bodyPr vert="eaVert"/>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3" name="灯片编号占位符 2"/>
          <p:cNvSpPr>
            <a:spLocks noGrp="1"/>
          </p:cNvSpPr>
          <p:nvPr>
            <p:ph type="sldNum" sz="quarter" idx="10"/>
          </p:nvPr>
        </p:nvSpPr>
        <p:spPr/>
        <p:txBody>
          <a:bodyPr/>
          <a:p>
            <a:pPr lvl="0">
              <a:buNone/>
            </a:pPr>
            <a:r>
              <a:rPr lang="en-US" altLang="zh-CN" dirty="0">
                <a:latin typeface="Arial" panose="020B0604020202020204" pitchFamily="34" charset="0"/>
              </a:rPr>
              <a:t>Page</a:t>
            </a:r>
            <a:fld id="{9A0DB2DC-4C9A-4742-B13C-FB6460FD3503}" type="slidenum">
              <a:rPr lang="zh-CN" altLang="en-US" sz="1000" b="1" dirty="0">
                <a:solidFill>
                  <a:srgbClr val="8B9398"/>
                </a:solidFill>
                <a:latin typeface="Arial" panose="020B0604020202020204" pitchFamily="34" charset="0"/>
              </a:rPr>
            </a:fld>
            <a:endParaRPr lang="zh-CN" altLang="en-US" sz="1000" b="1" dirty="0">
              <a:solidFill>
                <a:srgbClr val="8B9398"/>
              </a:solidFill>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5" name="竖排文字占位符 2"/>
          <p:cNvSpPr>
            <a:spLocks noGrp="1"/>
          </p:cNvSpPr>
          <p:nvPr>
            <p:ph type="body" orient="vert" idx="1"/>
          </p:nvPr>
        </p:nvSpPr>
        <p:spPr>
          <a:xfrm>
            <a:off x="395288" y="457200"/>
            <a:ext cx="5853111" cy="5867400"/>
          </a:xfrm>
        </p:spPr>
        <p:txBody>
          <a:bodyPr vert="eaVert"/>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竖排文字占位符 2"/>
          <p:cNvSpPr>
            <a:spLocks noGrp="1"/>
          </p:cNvSpPr>
          <p:nvPr>
            <p:ph type="body" orient="vert" idx="11"/>
          </p:nvPr>
        </p:nvSpPr>
        <p:spPr>
          <a:xfrm>
            <a:off x="6324600" y="457200"/>
            <a:ext cx="2362200" cy="5861050"/>
          </a:xfrm>
        </p:spPr>
        <p:txBody>
          <a:bodyPr vert="eaVert"/>
          <a:lstStyle>
            <a:lvl1pPr marL="342900" marR="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lang="zh-CN" altLang="en-US" sz="1800" b="1" kern="0" smtClean="0">
                <a:solidFill>
                  <a:srgbClr val="595959"/>
                </a:solidFill>
                <a:latin typeface="微软雅黑" panose="020B0503020204020204" pitchFamily="34" charset="-122"/>
                <a:ea typeface="微软雅黑" panose="020B0503020204020204" pitchFamily="34" charset="-122"/>
              </a:defRPr>
            </a:lvl1pPr>
          </a:lstStyle>
          <a:p>
            <a:pPr lvl="0"/>
            <a:r>
              <a:rPr lang="zh-CN" altLang="en-US" smtClean="0"/>
              <a:t>单击此处编辑母版文本样式</a:t>
            </a:r>
            <a:endParaRPr lang="zh-CN" altLang="en-US" smtClean="0"/>
          </a:p>
          <a:p>
            <a:pPr lvl="1"/>
            <a:r>
              <a:rPr lang="zh-CN" altLang="en-US" smtClean="0"/>
              <a:t>第二级</a:t>
            </a:r>
            <a:endParaRPr lang="zh-CN" altLang="en-US" smtClean="0"/>
          </a:p>
        </p:txBody>
      </p:sp>
      <p:sp>
        <p:nvSpPr>
          <p:cNvPr id="2" name="灯片编号占位符 1"/>
          <p:cNvSpPr>
            <a:spLocks noGrp="1"/>
          </p:cNvSpPr>
          <p:nvPr>
            <p:ph type="sldNum" sz="quarter" idx="12"/>
          </p:nvPr>
        </p:nvSpPr>
        <p:spPr/>
        <p:txBody>
          <a:bodyPr/>
          <a:p>
            <a:pPr lvl="0">
              <a:buNone/>
            </a:pPr>
            <a:r>
              <a:rPr lang="en-US" altLang="zh-CN" dirty="0">
                <a:latin typeface="Arial" panose="020B0604020202020204" pitchFamily="34" charset="0"/>
              </a:rPr>
              <a:t>Page</a:t>
            </a:r>
            <a:fld id="{9A0DB2DC-4C9A-4742-B13C-FB6460FD3503}" type="slidenum">
              <a:rPr lang="zh-CN" altLang="en-US" sz="1000" b="1" dirty="0">
                <a:solidFill>
                  <a:srgbClr val="8B9398"/>
                </a:solidFill>
                <a:latin typeface="Arial" panose="020B0604020202020204" pitchFamily="34" charset="0"/>
              </a:rPr>
            </a:fld>
            <a:endParaRPr lang="zh-CN" altLang="en-US" sz="1000" b="1" dirty="0">
              <a:solidFill>
                <a:srgbClr val="8B9398"/>
              </a:solidFill>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p>
            <a:pPr lvl="0">
              <a:buNone/>
            </a:pPr>
            <a:r>
              <a:rPr lang="en-US" altLang="zh-CN" dirty="0">
                <a:latin typeface="Arial" panose="020B0604020202020204" pitchFamily="34" charset="0"/>
              </a:rPr>
              <a:t>Page</a:t>
            </a:r>
            <a:fld id="{9A0DB2DC-4C9A-4742-B13C-FB6460FD3503}" type="slidenum">
              <a:rPr lang="zh-CN" altLang="en-US" sz="1000" b="1" dirty="0">
                <a:solidFill>
                  <a:srgbClr val="8B9398"/>
                </a:solidFill>
                <a:latin typeface="Arial" panose="020B0604020202020204" pitchFamily="34" charset="0"/>
              </a:rPr>
            </a:fld>
            <a:endParaRPr lang="zh-CN" altLang="en-US" sz="1000" b="1" dirty="0">
              <a:solidFill>
                <a:srgbClr val="8B9398"/>
              </a:solidFill>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62000" y="381000"/>
            <a:ext cx="7696200" cy="5334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762000" y="1295400"/>
            <a:ext cx="7874000" cy="464185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zh-CN" altLang="en-US" sz="3200" b="0" i="0" u="none" strike="noStrike" kern="0" cap="none" spc="0" normalizeH="0" baseline="0" noProof="0">
              <a:ln>
                <a:noFill/>
              </a:ln>
              <a:solidFill>
                <a:srgbClr val="595959"/>
              </a:solidFill>
              <a:effectLst/>
              <a:uLnTx/>
              <a:uFillTx/>
              <a:latin typeface="微软雅黑" panose="020B0503020204020204" pitchFamily="34" charset="-122"/>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p>
            <a:pPr lvl="0">
              <a:buNone/>
            </a:pPr>
            <a:r>
              <a:rPr lang="en-US" altLang="zh-CN" dirty="0">
                <a:latin typeface="Arial" panose="020B0604020202020204" pitchFamily="34" charset="0"/>
              </a:rPr>
              <a:t>Page</a:t>
            </a:r>
            <a:fld id="{9A0DB2DC-4C9A-4742-B13C-FB6460FD3503}" type="slidenum">
              <a:rPr lang="zh-CN" altLang="en-US" sz="1000" b="1" dirty="0">
                <a:solidFill>
                  <a:srgbClr val="8B9398"/>
                </a:solidFill>
                <a:latin typeface="Arial" panose="020B0604020202020204" pitchFamily="34" charset="0"/>
              </a:rPr>
            </a:fld>
            <a:endParaRPr lang="zh-CN" altLang="en-US" sz="1000" b="1" dirty="0">
              <a:solidFill>
                <a:srgbClr val="8B9398"/>
              </a:solidFill>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0" y="381000"/>
            <a:ext cx="7696200" cy="533400"/>
          </a:xfr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762000" y="1295400"/>
            <a:ext cx="7874000" cy="464185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p>
            <a:pPr lvl="0">
              <a:buNone/>
            </a:pPr>
            <a:r>
              <a:rPr lang="en-US" altLang="zh-CN" dirty="0">
                <a:latin typeface="Arial" panose="020B0604020202020204" pitchFamily="34" charset="0"/>
              </a:rPr>
              <a:t>Page</a:t>
            </a:r>
            <a:fld id="{9A0DB2DC-4C9A-4742-B13C-FB6460FD3503}" type="slidenum">
              <a:rPr lang="zh-CN" altLang="en-US" sz="1000" b="1" dirty="0">
                <a:solidFill>
                  <a:srgbClr val="8B9398"/>
                </a:solidFill>
                <a:latin typeface="Arial" panose="020B0604020202020204" pitchFamily="34" charset="0"/>
              </a:rPr>
            </a:fld>
            <a:endParaRPr lang="zh-CN" altLang="en-US" sz="1000" b="1" dirty="0">
              <a:solidFill>
                <a:srgbClr val="8B9398"/>
              </a:solidFill>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标题，文本与内容">
    <p:bg>
      <p:bgPr>
        <a:blipFill rotWithShape="1">
          <a:blip r:embed="rId2"/>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188913"/>
            <a:ext cx="7499350" cy="777875"/>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灯片编号占位符 4"/>
          <p:cNvSpPr>
            <a:spLocks noGrp="1"/>
          </p:cNvSpPr>
          <p:nvPr>
            <p:ph type="sldNum" sz="quarter" idx="10"/>
          </p:nvPr>
        </p:nvSpPr>
        <p:spPr/>
        <p:txBody>
          <a:bodyPr/>
          <a:p>
            <a:pPr lvl="0">
              <a:buNone/>
            </a:pPr>
            <a:r>
              <a:rPr lang="en-US" altLang="zh-CN" dirty="0">
                <a:latin typeface="Arial" panose="020B0604020202020204" pitchFamily="34" charset="0"/>
              </a:rPr>
              <a:t>Page</a:t>
            </a:r>
            <a:fld id="{9A0DB2DC-4C9A-4742-B13C-FB6460FD3503}" type="slidenum">
              <a:rPr lang="zh-CN" altLang="en-US" sz="1000" b="1" dirty="0">
                <a:solidFill>
                  <a:srgbClr val="8B9398"/>
                </a:solidFill>
                <a:latin typeface="Arial" panose="020B0604020202020204" pitchFamily="34" charset="0"/>
              </a:rPr>
            </a:fld>
            <a:endParaRPr lang="zh-CN" altLang="en-US" sz="1000" b="1" dirty="0">
              <a:solidFill>
                <a:srgbClr val="8B9398"/>
              </a:solidFill>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标题幻灯片">
    <p:bg>
      <p:bgPr>
        <a:blipFill rotWithShape="0">
          <a:blip r:embed="rId2"/>
        </a:blipFill>
        <a:effectLst/>
      </p:bgPr>
    </p:bg>
    <p:spTree>
      <p:nvGrpSpPr>
        <p:cNvPr id="1" name=""/>
        <p:cNvGrpSpPr/>
        <p:nvPr/>
      </p:nvGrpSpPr>
      <p:grpSpPr>
        <a:xfrm>
          <a:off x="0" y="0"/>
          <a:ext cx="0" cy="0"/>
          <a:chOff x="0" y="0"/>
          <a:chExt cx="0" cy="0"/>
        </a:xfrm>
      </p:grpSpPr>
      <p:sp>
        <p:nvSpPr>
          <p:cNvPr id="9" name="Rectangle 22"/>
          <p:cNvSpPr>
            <a:spLocks noChangeArrowheads="1"/>
          </p:cNvSpPr>
          <p:nvPr/>
        </p:nvSpPr>
        <p:spPr bwMode="auto">
          <a:xfrm>
            <a:off x="-2438400" y="1017588"/>
            <a:ext cx="2420938" cy="530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09" tIns="40056" rIns="80109" bIns="40056"/>
          <a:lstStyle>
            <a:lvl1pPr defTabSz="802005">
              <a:defRPr>
                <a:solidFill>
                  <a:schemeClr val="tx1"/>
                </a:solidFill>
                <a:latin typeface="Arial" panose="020B0604020202020204" pitchFamily="34" charset="0"/>
                <a:ea typeface="宋体" panose="02010600030101010101" pitchFamily="2" charset="-122"/>
              </a:defRPr>
            </a:lvl1pPr>
            <a:lvl2pPr marL="742950" indent="-285750" defTabSz="802005">
              <a:defRPr>
                <a:solidFill>
                  <a:schemeClr val="tx1"/>
                </a:solidFill>
                <a:latin typeface="Arial" panose="020B0604020202020204" pitchFamily="34" charset="0"/>
                <a:ea typeface="宋体" panose="02010600030101010101" pitchFamily="2" charset="-122"/>
              </a:defRPr>
            </a:lvl2pPr>
            <a:lvl3pPr marL="1143000" indent="-228600" defTabSz="802005">
              <a:defRPr>
                <a:solidFill>
                  <a:schemeClr val="tx1"/>
                </a:solidFill>
                <a:latin typeface="Arial" panose="020B0604020202020204" pitchFamily="34" charset="0"/>
                <a:ea typeface="宋体" panose="02010600030101010101" pitchFamily="2" charset="-122"/>
              </a:defRPr>
            </a:lvl3pPr>
            <a:lvl4pPr marL="1600200" indent="-228600" defTabSz="802005">
              <a:defRPr>
                <a:solidFill>
                  <a:schemeClr val="tx1"/>
                </a:solidFill>
                <a:latin typeface="Arial" panose="020B0604020202020204" pitchFamily="34" charset="0"/>
                <a:ea typeface="宋体" panose="02010600030101010101" pitchFamily="2" charset="-122"/>
              </a:defRPr>
            </a:lvl4pPr>
            <a:lvl5pPr marL="2057400" indent="-228600" defTabSz="802005">
              <a:defRPr>
                <a:solidFill>
                  <a:schemeClr val="tx1"/>
                </a:solidFill>
                <a:latin typeface="Arial" panose="020B0604020202020204" pitchFamily="34" charset="0"/>
                <a:ea typeface="宋体" panose="02010600030101010101" pitchFamily="2" charset="-122"/>
              </a:defRPr>
            </a:lvl5pPr>
            <a:lvl6pPr marL="25146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en-US" altLang="zh-CN"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FrutigerNext LT Regular"/>
                <a:ea typeface="华文细黑" panose="02010600040101010101" pitchFamily="2" charset="-122"/>
                <a:cs typeface="+mn-cs"/>
              </a:rPr>
              <a:t>目录页：</a:t>
            </a:r>
            <a:endParaRPr kumimoji="0" lang="en-US" altLang="zh-CN" sz="1100" b="0" i="0" u="none" strike="noStrike" kern="1200" cap="none" spc="0" normalizeH="0" baseline="0" noProof="0" smtClean="0">
              <a:ln>
                <a:noFill/>
              </a:ln>
              <a:solidFill>
                <a:schemeClr val="bg1"/>
              </a:solidFill>
              <a:effectLst/>
              <a:uLnTx/>
              <a:uFillTx/>
              <a:latin typeface="FrutigerNext LT Regular"/>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FrutigerNext LT Regular"/>
                <a:ea typeface="华文细黑" panose="02010600040101010101" pitchFamily="2" charset="-122"/>
                <a:cs typeface="+mn-cs"/>
              </a:rPr>
              <a:t>目录整体文字部分可以上下移动</a:t>
            </a:r>
            <a:endParaRPr kumimoji="0" lang="en-US" altLang="zh-CN" sz="1100" b="0" i="0" u="none" strike="noStrike" kern="1200" cap="none" spc="0" normalizeH="0" baseline="0" noProof="0" smtClean="0">
              <a:ln>
                <a:noFill/>
              </a:ln>
              <a:solidFill>
                <a:schemeClr val="bg1"/>
              </a:solidFill>
              <a:effectLst/>
              <a:uLnTx/>
              <a:uFillTx/>
              <a:latin typeface="FrutigerNext LT Regular"/>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FrutigerNext LT Regular"/>
                <a:ea typeface="华文细黑" panose="02010600040101010101" pitchFamily="2" charset="-122"/>
                <a:cs typeface="+mn-cs"/>
              </a:rPr>
              <a:t>目录</a:t>
            </a:r>
            <a:r>
              <a:rPr kumimoji="0" lang="en-US" altLang="zh-CN" sz="1100" b="0" i="0" u="none" strike="noStrike" kern="1200" cap="none" spc="0" normalizeH="0" baseline="0" noProof="0" smtClean="0">
                <a:ln>
                  <a:noFill/>
                </a:ln>
                <a:solidFill>
                  <a:schemeClr val="bg1"/>
                </a:solidFill>
                <a:effectLst/>
                <a:uLnTx/>
                <a:uFillTx/>
                <a:latin typeface="FrutigerNext LT Regular"/>
                <a:ea typeface="华文细黑" panose="02010600040101010101" pitchFamily="2" charset="-122"/>
                <a:cs typeface="+mn-cs"/>
              </a:rPr>
              <a:t>:</a:t>
            </a:r>
            <a:r>
              <a:rPr kumimoji="0" lang="zh-CN" altLang="en-US" sz="1100" b="0" i="0" u="none" strike="noStrike" kern="1200" cap="none" spc="0" normalizeH="0" baseline="0" noProof="0" smtClean="0">
                <a:ln>
                  <a:noFill/>
                </a:ln>
                <a:solidFill>
                  <a:schemeClr val="bg1"/>
                </a:solidFill>
                <a:effectLst/>
                <a:uLnTx/>
                <a:uFillTx/>
                <a:latin typeface="FrutigerNext LT Regular"/>
                <a:ea typeface="华文细黑" panose="02010600040101010101" pitchFamily="2" charset="-122"/>
                <a:cs typeface="+mn-cs"/>
              </a:rPr>
              <a:t>中文</a:t>
            </a:r>
            <a:r>
              <a:rPr kumimoji="0" lang="en-US" altLang="zh-CN" sz="1100" b="0" i="0" u="none" strike="noStrike" kern="1200" cap="none" spc="0" normalizeH="0" baseline="0" noProof="0" smtClean="0">
                <a:ln>
                  <a:noFill/>
                </a:ln>
                <a:solidFill>
                  <a:schemeClr val="bg1"/>
                </a:solidFill>
                <a:effectLst/>
                <a:uLnTx/>
                <a:uFillTx/>
                <a:latin typeface="FrutigerNext LT Regular"/>
                <a:ea typeface="华文细黑" panose="02010600040101010101" pitchFamily="2" charset="-122"/>
                <a:cs typeface="+mn-cs"/>
              </a:rPr>
              <a:t>-</a:t>
            </a:r>
            <a:r>
              <a:rPr kumimoji="0" lang="zh-CN" altLang="en-US" sz="1100" b="0" i="0" u="none" strike="noStrike" kern="1200" cap="none" spc="0" normalizeH="0" baseline="0" noProof="0" smtClean="0">
                <a:ln>
                  <a:noFill/>
                </a:ln>
                <a:solidFill>
                  <a:schemeClr val="bg1"/>
                </a:solidFill>
                <a:effectLst/>
                <a:uLnTx/>
                <a:uFillTx/>
                <a:latin typeface="FrutigerNext LT Regular"/>
                <a:ea typeface="华文细黑" panose="02010600040101010101" pitchFamily="2" charset="-122"/>
                <a:cs typeface="+mn-cs"/>
              </a:rPr>
              <a:t>微软雅黑 </a:t>
            </a:r>
            <a:r>
              <a:rPr kumimoji="0" lang="en-US" altLang="zh-CN" sz="1100" b="0" i="0" u="none" strike="noStrike" kern="1200" cap="none" spc="0" normalizeH="0" baseline="0" noProof="0" smtClean="0">
                <a:ln>
                  <a:noFill/>
                </a:ln>
                <a:solidFill>
                  <a:schemeClr val="bg1"/>
                </a:solidFill>
                <a:effectLst/>
                <a:uLnTx/>
                <a:uFillTx/>
                <a:latin typeface="FrutigerNext LT Regular"/>
                <a:ea typeface="华文细黑" panose="02010600040101010101" pitchFamily="2" charset="-122"/>
                <a:cs typeface="+mn-cs"/>
              </a:rPr>
              <a:t>24-28pt</a:t>
            </a:r>
            <a:endParaRPr kumimoji="0" lang="en-US" altLang="zh-CN" sz="1100" b="0" i="0" u="none" strike="noStrike" kern="1200" cap="none" spc="0" normalizeH="0" baseline="0" noProof="0" smtClean="0">
              <a:ln>
                <a:noFill/>
              </a:ln>
              <a:solidFill>
                <a:schemeClr val="bg1"/>
              </a:solidFill>
              <a:effectLst/>
              <a:uLnTx/>
              <a:uFillTx/>
              <a:latin typeface="FrutigerNext LT Regular"/>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颜色</a:t>
            </a:r>
            <a:r>
              <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 R255 G255 B255</a:t>
            </a:r>
            <a:endPar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英文</a:t>
            </a:r>
            <a:r>
              <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-Arial 24-28pt  </a:t>
            </a:r>
            <a:endPar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颜色</a:t>
            </a:r>
            <a:r>
              <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 R127 G127 B127</a:t>
            </a:r>
            <a:endPar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子目录：</a:t>
            </a:r>
            <a:r>
              <a:rPr kumimoji="0" lang="zh-CN" altLang="en-US" sz="1100" b="0" i="0" u="none" strike="noStrike" kern="1200" cap="none" spc="0" normalizeH="0" baseline="0" noProof="0" smtClean="0">
                <a:ln>
                  <a:noFill/>
                </a:ln>
                <a:solidFill>
                  <a:schemeClr val="bg1"/>
                </a:solidFill>
                <a:effectLst/>
                <a:uLnTx/>
                <a:uFillTx/>
                <a:latin typeface="FrutigerNext LT Regular"/>
                <a:ea typeface="华文细黑" panose="02010600040101010101" pitchFamily="2" charset="-122"/>
                <a:cs typeface="+mn-cs"/>
              </a:rPr>
              <a:t>中文</a:t>
            </a:r>
            <a:r>
              <a:rPr kumimoji="0" lang="en-US" altLang="zh-CN" sz="1100" b="0" i="0" u="none" strike="noStrike" kern="1200" cap="none" spc="0" normalizeH="0" baseline="0" noProof="0" smtClean="0">
                <a:ln>
                  <a:noFill/>
                </a:ln>
                <a:solidFill>
                  <a:schemeClr val="bg1"/>
                </a:solidFill>
                <a:effectLst/>
                <a:uLnTx/>
                <a:uFillTx/>
                <a:latin typeface="FrutigerNext LT Regular"/>
                <a:ea typeface="华文细黑" panose="02010600040101010101" pitchFamily="2" charset="-122"/>
                <a:cs typeface="+mn-cs"/>
              </a:rPr>
              <a:t>-</a:t>
            </a:r>
            <a:r>
              <a:rPr kumimoji="0" lang="zh-CN" altLang="en-US" sz="1100" b="0" i="0" u="none" strike="noStrike" kern="1200" cap="none" spc="0" normalizeH="0" baseline="0" noProof="0" smtClean="0">
                <a:ln>
                  <a:noFill/>
                </a:ln>
                <a:solidFill>
                  <a:schemeClr val="bg1"/>
                </a:solidFill>
                <a:effectLst/>
                <a:uLnTx/>
                <a:uFillTx/>
                <a:latin typeface="FrutigerNext LT Regular"/>
                <a:ea typeface="华文细黑" panose="02010600040101010101" pitchFamily="2" charset="-122"/>
                <a:cs typeface="+mn-cs"/>
              </a:rPr>
              <a:t>微软雅黑 </a:t>
            </a:r>
            <a:r>
              <a:rPr kumimoji="0" lang="en-US" altLang="zh-CN" sz="1100" b="0" i="0" u="none" strike="noStrike" kern="1200" cap="none" spc="0" normalizeH="0" baseline="0" noProof="0" smtClean="0">
                <a:ln>
                  <a:noFill/>
                </a:ln>
                <a:solidFill>
                  <a:schemeClr val="bg1"/>
                </a:solidFill>
                <a:effectLst/>
                <a:uLnTx/>
                <a:uFillTx/>
                <a:latin typeface="FrutigerNext LT Regular"/>
                <a:ea typeface="华文细黑" panose="02010600040101010101" pitchFamily="2" charset="-122"/>
                <a:cs typeface="+mn-cs"/>
              </a:rPr>
              <a:t>24-28pt</a:t>
            </a:r>
            <a:endParaRPr kumimoji="0" lang="en-US" altLang="zh-CN" sz="1100" b="0" i="0" u="none" strike="noStrike" kern="1200" cap="none" spc="0" normalizeH="0" baseline="0" noProof="0" smtClean="0">
              <a:ln>
                <a:noFill/>
              </a:ln>
              <a:solidFill>
                <a:schemeClr val="bg1"/>
              </a:solidFill>
              <a:effectLst/>
              <a:uLnTx/>
              <a:uFillTx/>
              <a:latin typeface="FrutigerNext LT Regular"/>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颜色</a:t>
            </a:r>
            <a:r>
              <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 R127 G127 B127</a:t>
            </a:r>
            <a:endPar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英文</a:t>
            </a:r>
            <a:r>
              <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-Arial 24-28pt  </a:t>
            </a:r>
            <a:endPar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颜色</a:t>
            </a:r>
            <a:r>
              <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 R127 G127 B127</a:t>
            </a:r>
            <a:endPar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en-US" altLang="zh-CN"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en-US" altLang="zh-CN"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0" name="Rectangle 62"/>
          <p:cNvSpPr>
            <a:spLocks noChangeArrowheads="1"/>
          </p:cNvSpPr>
          <p:nvPr/>
        </p:nvSpPr>
        <p:spPr bwMode="auto">
          <a:xfrm>
            <a:off x="9199563" y="1905000"/>
            <a:ext cx="1468438" cy="200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09" tIns="40056" rIns="80109" bIns="40056"/>
          <a:lstStyle>
            <a:lvl1pPr defTabSz="802005">
              <a:defRPr>
                <a:solidFill>
                  <a:schemeClr val="tx1"/>
                </a:solidFill>
                <a:latin typeface="Arial" panose="020B0604020202020204" pitchFamily="34" charset="0"/>
                <a:ea typeface="宋体" panose="02010600030101010101" pitchFamily="2" charset="-122"/>
              </a:defRPr>
            </a:lvl1pPr>
            <a:lvl2pPr marL="742950" indent="-285750" defTabSz="802005">
              <a:defRPr>
                <a:solidFill>
                  <a:schemeClr val="tx1"/>
                </a:solidFill>
                <a:latin typeface="Arial" panose="020B0604020202020204" pitchFamily="34" charset="0"/>
                <a:ea typeface="宋体" panose="02010600030101010101" pitchFamily="2" charset="-122"/>
              </a:defRPr>
            </a:lvl2pPr>
            <a:lvl3pPr marL="1143000" indent="-228600" defTabSz="802005">
              <a:defRPr>
                <a:solidFill>
                  <a:schemeClr val="tx1"/>
                </a:solidFill>
                <a:latin typeface="Arial" panose="020B0604020202020204" pitchFamily="34" charset="0"/>
                <a:ea typeface="宋体" panose="02010600030101010101" pitchFamily="2" charset="-122"/>
              </a:defRPr>
            </a:lvl3pPr>
            <a:lvl4pPr marL="1600200" indent="-228600" defTabSz="802005">
              <a:defRPr>
                <a:solidFill>
                  <a:schemeClr val="tx1"/>
                </a:solidFill>
                <a:latin typeface="Arial" panose="020B0604020202020204" pitchFamily="34" charset="0"/>
                <a:ea typeface="宋体" panose="02010600030101010101" pitchFamily="2" charset="-122"/>
              </a:defRPr>
            </a:lvl4pPr>
            <a:lvl5pPr marL="2057400" indent="-228600" defTabSz="802005">
              <a:defRPr>
                <a:solidFill>
                  <a:schemeClr val="tx1"/>
                </a:solidFill>
                <a:latin typeface="Arial" panose="020B0604020202020204" pitchFamily="34" charset="0"/>
                <a:ea typeface="宋体" panose="02010600030101010101" pitchFamily="2" charset="-122"/>
              </a:defRPr>
            </a:lvl5pPr>
            <a:lvl6pPr marL="25146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802005" rtl="0" eaLnBrk="0" fontAlgn="base" latinLnBrk="0" hangingPunct="0">
              <a:lnSpc>
                <a:spcPct val="120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配色参考方案：</a:t>
            </a:r>
            <a:endPar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802005" rtl="0" eaLnBrk="0" fontAlgn="base" latinLnBrk="0" hangingPunct="0">
              <a:lnSpc>
                <a:spcPct val="120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建议同一页面内不超过三种颜色，以下是</a:t>
            </a:r>
            <a:r>
              <a:rPr kumimoji="0" lang="en-US" altLang="zh-CN"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10</a:t>
            </a:r>
            <a:r>
              <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组配色方案，同一页面内只选择一组使用。（仅供参考）</a:t>
            </a:r>
            <a:endPar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en-US" altLang="zh-CN"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Char char="l"/>
              <a:defRPr/>
            </a:pPr>
            <a:endParaRPr kumimoji="0" lang="en-US" altLang="zh-CN"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Char char="l"/>
              <a:defRPr/>
            </a:pPr>
            <a:endPar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pic>
        <p:nvPicPr>
          <p:cNvPr id="7175" name="Picture 6"/>
          <p:cNvPicPr>
            <a:picLocks noChangeAspect="1"/>
          </p:cNvPicPr>
          <p:nvPr userDrawn="1"/>
        </p:nvPicPr>
        <p:blipFill>
          <a:blip r:embed="rId3"/>
          <a:stretch>
            <a:fillRect/>
          </a:stretch>
        </p:blipFill>
        <p:spPr>
          <a:xfrm>
            <a:off x="9296400" y="3275013"/>
            <a:ext cx="1162050" cy="3582987"/>
          </a:xfrm>
          <a:prstGeom prst="rect">
            <a:avLst/>
          </a:prstGeom>
          <a:noFill/>
          <a:ln w="9525">
            <a:noFill/>
          </a:ln>
        </p:spPr>
      </p:pic>
      <p:sp>
        <p:nvSpPr>
          <p:cNvPr id="2" name="灯片编号占位符 1"/>
          <p:cNvSpPr>
            <a:spLocks noGrp="1"/>
          </p:cNvSpPr>
          <p:nvPr>
            <p:ph type="sldNum" sz="quarter" idx="10"/>
          </p:nvPr>
        </p:nvSpPr>
        <p:spPr/>
        <p:txBody>
          <a:bodyPr/>
          <a:p>
            <a:pPr lvl="0">
              <a:buNone/>
            </a:pPr>
            <a:r>
              <a:rPr lang="en-US" altLang="zh-CN" dirty="0">
                <a:latin typeface="Arial" panose="020B0604020202020204" pitchFamily="34" charset="0"/>
              </a:rPr>
              <a:t>Page</a:t>
            </a:r>
            <a:fld id="{9A0DB2DC-4C9A-4742-B13C-FB6460FD3503}" type="slidenum">
              <a:rPr lang="zh-CN" altLang="en-US" sz="1000" b="1" dirty="0">
                <a:solidFill>
                  <a:srgbClr val="8B9398"/>
                </a:solidFill>
                <a:latin typeface="Arial" panose="020B0604020202020204" pitchFamily="34" charset="0"/>
              </a:rPr>
            </a:fld>
            <a:endParaRPr lang="zh-CN" altLang="en-US" sz="1000" b="1" dirty="0">
              <a:solidFill>
                <a:srgbClr val="8B9398"/>
              </a:solidFill>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rotWithShape="0">
          <a:blip r:embed="rId2"/>
        </a:blipFill>
        <a:effectLst/>
      </p:bgPr>
    </p:bg>
    <p:spTree>
      <p:nvGrpSpPr>
        <p:cNvPr id="1" name=""/>
        <p:cNvGrpSpPr/>
        <p:nvPr/>
      </p:nvGrpSpPr>
      <p:grpSpPr>
        <a:xfrm>
          <a:off x="0" y="0"/>
          <a:ext cx="0" cy="0"/>
          <a:chOff x="0" y="0"/>
          <a:chExt cx="0" cy="0"/>
        </a:xfrm>
      </p:grpSpPr>
      <p:sp>
        <p:nvSpPr>
          <p:cNvPr id="4" name="Rectangle 22"/>
          <p:cNvSpPr>
            <a:spLocks noChangeArrowheads="1"/>
          </p:cNvSpPr>
          <p:nvPr/>
        </p:nvSpPr>
        <p:spPr bwMode="auto">
          <a:xfrm>
            <a:off x="-2438400" y="1017588"/>
            <a:ext cx="2420938" cy="530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09" tIns="40056" rIns="80109" bIns="40056"/>
          <a:lstStyle>
            <a:lvl1pPr defTabSz="802005">
              <a:defRPr>
                <a:solidFill>
                  <a:schemeClr val="tx1"/>
                </a:solidFill>
                <a:latin typeface="Arial" panose="020B0604020202020204" pitchFamily="34" charset="0"/>
                <a:ea typeface="宋体" panose="02010600030101010101" pitchFamily="2" charset="-122"/>
              </a:defRPr>
            </a:lvl1pPr>
            <a:lvl2pPr marL="742950" indent="-285750" defTabSz="802005">
              <a:defRPr>
                <a:solidFill>
                  <a:schemeClr val="tx1"/>
                </a:solidFill>
                <a:latin typeface="Arial" panose="020B0604020202020204" pitchFamily="34" charset="0"/>
                <a:ea typeface="宋体" panose="02010600030101010101" pitchFamily="2" charset="-122"/>
              </a:defRPr>
            </a:lvl2pPr>
            <a:lvl3pPr marL="1143000" indent="-228600" defTabSz="802005">
              <a:defRPr>
                <a:solidFill>
                  <a:schemeClr val="tx1"/>
                </a:solidFill>
                <a:latin typeface="Arial" panose="020B0604020202020204" pitchFamily="34" charset="0"/>
                <a:ea typeface="宋体" panose="02010600030101010101" pitchFamily="2" charset="-122"/>
              </a:defRPr>
            </a:lvl3pPr>
            <a:lvl4pPr marL="1600200" indent="-228600" defTabSz="802005">
              <a:defRPr>
                <a:solidFill>
                  <a:schemeClr val="tx1"/>
                </a:solidFill>
                <a:latin typeface="Arial" panose="020B0604020202020204" pitchFamily="34" charset="0"/>
                <a:ea typeface="宋体" panose="02010600030101010101" pitchFamily="2" charset="-122"/>
              </a:defRPr>
            </a:lvl4pPr>
            <a:lvl5pPr marL="2057400" indent="-228600" defTabSz="802005">
              <a:defRPr>
                <a:solidFill>
                  <a:schemeClr val="tx1"/>
                </a:solidFill>
                <a:latin typeface="Arial" panose="020B0604020202020204" pitchFamily="34" charset="0"/>
                <a:ea typeface="宋体" panose="02010600030101010101" pitchFamily="2" charset="-122"/>
              </a:defRPr>
            </a:lvl5pPr>
            <a:lvl6pPr marL="25146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en-US" altLang="zh-CN"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FrutigerNext LT Regular"/>
                <a:ea typeface="华文细黑" panose="02010600040101010101" pitchFamily="2" charset="-122"/>
                <a:cs typeface="+mn-cs"/>
              </a:rPr>
              <a:t>目录页：</a:t>
            </a:r>
            <a:endParaRPr kumimoji="0" lang="en-US" altLang="zh-CN" sz="1100" b="0" i="0" u="none" strike="noStrike" kern="1200" cap="none" spc="0" normalizeH="0" baseline="0" noProof="0" smtClean="0">
              <a:ln>
                <a:noFill/>
              </a:ln>
              <a:solidFill>
                <a:schemeClr val="bg1"/>
              </a:solidFill>
              <a:effectLst/>
              <a:uLnTx/>
              <a:uFillTx/>
              <a:latin typeface="FrutigerNext LT Regular"/>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FrutigerNext LT Regular"/>
                <a:ea typeface="华文细黑" panose="02010600040101010101" pitchFamily="2" charset="-122"/>
                <a:cs typeface="+mn-cs"/>
              </a:rPr>
              <a:t>目录整体文字部分可以上下移动</a:t>
            </a:r>
            <a:endParaRPr kumimoji="0" lang="en-US" altLang="zh-CN" sz="1100" b="0" i="0" u="none" strike="noStrike" kern="1200" cap="none" spc="0" normalizeH="0" baseline="0" noProof="0" smtClean="0">
              <a:ln>
                <a:noFill/>
              </a:ln>
              <a:solidFill>
                <a:schemeClr val="bg1"/>
              </a:solidFill>
              <a:effectLst/>
              <a:uLnTx/>
              <a:uFillTx/>
              <a:latin typeface="FrutigerNext LT Regular"/>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FrutigerNext LT Regular"/>
                <a:ea typeface="华文细黑" panose="02010600040101010101" pitchFamily="2" charset="-122"/>
                <a:cs typeface="+mn-cs"/>
              </a:rPr>
              <a:t>目录</a:t>
            </a:r>
            <a:r>
              <a:rPr kumimoji="0" lang="en-US" altLang="zh-CN" sz="1100" b="0" i="0" u="none" strike="noStrike" kern="1200" cap="none" spc="0" normalizeH="0" baseline="0" noProof="0" smtClean="0">
                <a:ln>
                  <a:noFill/>
                </a:ln>
                <a:solidFill>
                  <a:schemeClr val="bg1"/>
                </a:solidFill>
                <a:effectLst/>
                <a:uLnTx/>
                <a:uFillTx/>
                <a:latin typeface="FrutigerNext LT Regular"/>
                <a:ea typeface="华文细黑" panose="02010600040101010101" pitchFamily="2" charset="-122"/>
                <a:cs typeface="+mn-cs"/>
              </a:rPr>
              <a:t>:</a:t>
            </a:r>
            <a:r>
              <a:rPr kumimoji="0" lang="zh-CN" altLang="en-US" sz="1100" b="0" i="0" u="none" strike="noStrike" kern="1200" cap="none" spc="0" normalizeH="0" baseline="0" noProof="0" smtClean="0">
                <a:ln>
                  <a:noFill/>
                </a:ln>
                <a:solidFill>
                  <a:schemeClr val="bg1"/>
                </a:solidFill>
                <a:effectLst/>
                <a:uLnTx/>
                <a:uFillTx/>
                <a:latin typeface="FrutigerNext LT Regular"/>
                <a:ea typeface="华文细黑" panose="02010600040101010101" pitchFamily="2" charset="-122"/>
                <a:cs typeface="+mn-cs"/>
              </a:rPr>
              <a:t>中文</a:t>
            </a:r>
            <a:r>
              <a:rPr kumimoji="0" lang="en-US" altLang="zh-CN" sz="1100" b="0" i="0" u="none" strike="noStrike" kern="1200" cap="none" spc="0" normalizeH="0" baseline="0" noProof="0" smtClean="0">
                <a:ln>
                  <a:noFill/>
                </a:ln>
                <a:solidFill>
                  <a:schemeClr val="bg1"/>
                </a:solidFill>
                <a:effectLst/>
                <a:uLnTx/>
                <a:uFillTx/>
                <a:latin typeface="FrutigerNext LT Regular"/>
                <a:ea typeface="华文细黑" panose="02010600040101010101" pitchFamily="2" charset="-122"/>
                <a:cs typeface="+mn-cs"/>
              </a:rPr>
              <a:t>-</a:t>
            </a:r>
            <a:r>
              <a:rPr kumimoji="0" lang="zh-CN" altLang="en-US" sz="1100" b="0" i="0" u="none" strike="noStrike" kern="1200" cap="none" spc="0" normalizeH="0" baseline="0" noProof="0" smtClean="0">
                <a:ln>
                  <a:noFill/>
                </a:ln>
                <a:solidFill>
                  <a:schemeClr val="bg1"/>
                </a:solidFill>
                <a:effectLst/>
                <a:uLnTx/>
                <a:uFillTx/>
                <a:latin typeface="FrutigerNext LT Regular"/>
                <a:ea typeface="华文细黑" panose="02010600040101010101" pitchFamily="2" charset="-122"/>
                <a:cs typeface="+mn-cs"/>
              </a:rPr>
              <a:t>微软雅黑 </a:t>
            </a:r>
            <a:r>
              <a:rPr kumimoji="0" lang="en-US" altLang="zh-CN" sz="1100" b="0" i="0" u="none" strike="noStrike" kern="1200" cap="none" spc="0" normalizeH="0" baseline="0" noProof="0" smtClean="0">
                <a:ln>
                  <a:noFill/>
                </a:ln>
                <a:solidFill>
                  <a:schemeClr val="bg1"/>
                </a:solidFill>
                <a:effectLst/>
                <a:uLnTx/>
                <a:uFillTx/>
                <a:latin typeface="FrutigerNext LT Regular"/>
                <a:ea typeface="华文细黑" panose="02010600040101010101" pitchFamily="2" charset="-122"/>
                <a:cs typeface="+mn-cs"/>
              </a:rPr>
              <a:t>24-28pt</a:t>
            </a:r>
            <a:endParaRPr kumimoji="0" lang="en-US" altLang="zh-CN" sz="1100" b="0" i="0" u="none" strike="noStrike" kern="1200" cap="none" spc="0" normalizeH="0" baseline="0" noProof="0" smtClean="0">
              <a:ln>
                <a:noFill/>
              </a:ln>
              <a:solidFill>
                <a:schemeClr val="bg1"/>
              </a:solidFill>
              <a:effectLst/>
              <a:uLnTx/>
              <a:uFillTx/>
              <a:latin typeface="FrutigerNext LT Regular"/>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颜色</a:t>
            </a:r>
            <a:r>
              <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 R255 G255 B255</a:t>
            </a:r>
            <a:endPar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英文</a:t>
            </a:r>
            <a:r>
              <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-Arial 24-28pt  </a:t>
            </a:r>
            <a:endPar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颜色</a:t>
            </a:r>
            <a:r>
              <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 R127 G127 B127</a:t>
            </a:r>
            <a:endPar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子目录：</a:t>
            </a:r>
            <a:r>
              <a:rPr kumimoji="0" lang="zh-CN" altLang="en-US" sz="1100" b="0" i="0" u="none" strike="noStrike" kern="1200" cap="none" spc="0" normalizeH="0" baseline="0" noProof="0" smtClean="0">
                <a:ln>
                  <a:noFill/>
                </a:ln>
                <a:solidFill>
                  <a:schemeClr val="bg1"/>
                </a:solidFill>
                <a:effectLst/>
                <a:uLnTx/>
                <a:uFillTx/>
                <a:latin typeface="FrutigerNext LT Regular"/>
                <a:ea typeface="华文细黑" panose="02010600040101010101" pitchFamily="2" charset="-122"/>
                <a:cs typeface="+mn-cs"/>
              </a:rPr>
              <a:t>中文</a:t>
            </a:r>
            <a:r>
              <a:rPr kumimoji="0" lang="en-US" altLang="zh-CN" sz="1100" b="0" i="0" u="none" strike="noStrike" kern="1200" cap="none" spc="0" normalizeH="0" baseline="0" noProof="0" smtClean="0">
                <a:ln>
                  <a:noFill/>
                </a:ln>
                <a:solidFill>
                  <a:schemeClr val="bg1"/>
                </a:solidFill>
                <a:effectLst/>
                <a:uLnTx/>
                <a:uFillTx/>
                <a:latin typeface="FrutigerNext LT Regular"/>
                <a:ea typeface="华文细黑" panose="02010600040101010101" pitchFamily="2" charset="-122"/>
                <a:cs typeface="+mn-cs"/>
              </a:rPr>
              <a:t>-</a:t>
            </a:r>
            <a:r>
              <a:rPr kumimoji="0" lang="zh-CN" altLang="en-US" sz="1100" b="0" i="0" u="none" strike="noStrike" kern="1200" cap="none" spc="0" normalizeH="0" baseline="0" noProof="0" smtClean="0">
                <a:ln>
                  <a:noFill/>
                </a:ln>
                <a:solidFill>
                  <a:schemeClr val="bg1"/>
                </a:solidFill>
                <a:effectLst/>
                <a:uLnTx/>
                <a:uFillTx/>
                <a:latin typeface="FrutigerNext LT Regular"/>
                <a:ea typeface="华文细黑" panose="02010600040101010101" pitchFamily="2" charset="-122"/>
                <a:cs typeface="+mn-cs"/>
              </a:rPr>
              <a:t>微软雅黑 </a:t>
            </a:r>
            <a:r>
              <a:rPr kumimoji="0" lang="en-US" altLang="zh-CN" sz="1100" b="0" i="0" u="none" strike="noStrike" kern="1200" cap="none" spc="0" normalizeH="0" baseline="0" noProof="0" smtClean="0">
                <a:ln>
                  <a:noFill/>
                </a:ln>
                <a:solidFill>
                  <a:schemeClr val="bg1"/>
                </a:solidFill>
                <a:effectLst/>
                <a:uLnTx/>
                <a:uFillTx/>
                <a:latin typeface="FrutigerNext LT Regular"/>
                <a:ea typeface="华文细黑" panose="02010600040101010101" pitchFamily="2" charset="-122"/>
                <a:cs typeface="+mn-cs"/>
              </a:rPr>
              <a:t>24-28pt</a:t>
            </a:r>
            <a:endParaRPr kumimoji="0" lang="en-US" altLang="zh-CN" sz="1100" b="0" i="0" u="none" strike="noStrike" kern="1200" cap="none" spc="0" normalizeH="0" baseline="0" noProof="0" smtClean="0">
              <a:ln>
                <a:noFill/>
              </a:ln>
              <a:solidFill>
                <a:schemeClr val="bg1"/>
              </a:solidFill>
              <a:effectLst/>
              <a:uLnTx/>
              <a:uFillTx/>
              <a:latin typeface="FrutigerNext LT Regular"/>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颜色</a:t>
            </a:r>
            <a:r>
              <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 R127 G127 B127</a:t>
            </a:r>
            <a:endPar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英文</a:t>
            </a:r>
            <a:r>
              <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-Arial 24-28pt  </a:t>
            </a:r>
            <a:endPar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颜色</a:t>
            </a:r>
            <a:r>
              <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 R127 G127 B127</a:t>
            </a:r>
            <a:endPar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en-US" altLang="zh-CN"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en-US" altLang="zh-CN"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5" name="Rectangle 62"/>
          <p:cNvSpPr>
            <a:spLocks noChangeArrowheads="1"/>
          </p:cNvSpPr>
          <p:nvPr/>
        </p:nvSpPr>
        <p:spPr bwMode="auto">
          <a:xfrm>
            <a:off x="9199563" y="1905000"/>
            <a:ext cx="1468438" cy="200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09" tIns="40056" rIns="80109" bIns="40056"/>
          <a:lstStyle>
            <a:lvl1pPr defTabSz="802005">
              <a:defRPr>
                <a:solidFill>
                  <a:schemeClr val="tx1"/>
                </a:solidFill>
                <a:latin typeface="Arial" panose="020B0604020202020204" pitchFamily="34" charset="0"/>
                <a:ea typeface="宋体" panose="02010600030101010101" pitchFamily="2" charset="-122"/>
              </a:defRPr>
            </a:lvl1pPr>
            <a:lvl2pPr marL="742950" indent="-285750" defTabSz="802005">
              <a:defRPr>
                <a:solidFill>
                  <a:schemeClr val="tx1"/>
                </a:solidFill>
                <a:latin typeface="Arial" panose="020B0604020202020204" pitchFamily="34" charset="0"/>
                <a:ea typeface="宋体" panose="02010600030101010101" pitchFamily="2" charset="-122"/>
              </a:defRPr>
            </a:lvl2pPr>
            <a:lvl3pPr marL="1143000" indent="-228600" defTabSz="802005">
              <a:defRPr>
                <a:solidFill>
                  <a:schemeClr val="tx1"/>
                </a:solidFill>
                <a:latin typeface="Arial" panose="020B0604020202020204" pitchFamily="34" charset="0"/>
                <a:ea typeface="宋体" panose="02010600030101010101" pitchFamily="2" charset="-122"/>
              </a:defRPr>
            </a:lvl3pPr>
            <a:lvl4pPr marL="1600200" indent="-228600" defTabSz="802005">
              <a:defRPr>
                <a:solidFill>
                  <a:schemeClr val="tx1"/>
                </a:solidFill>
                <a:latin typeface="Arial" panose="020B0604020202020204" pitchFamily="34" charset="0"/>
                <a:ea typeface="宋体" panose="02010600030101010101" pitchFamily="2" charset="-122"/>
              </a:defRPr>
            </a:lvl4pPr>
            <a:lvl5pPr marL="2057400" indent="-228600" defTabSz="802005">
              <a:defRPr>
                <a:solidFill>
                  <a:schemeClr val="tx1"/>
                </a:solidFill>
                <a:latin typeface="Arial" panose="020B0604020202020204" pitchFamily="34" charset="0"/>
                <a:ea typeface="宋体" panose="02010600030101010101" pitchFamily="2" charset="-122"/>
              </a:defRPr>
            </a:lvl5pPr>
            <a:lvl6pPr marL="25146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802005" rtl="0" eaLnBrk="0" fontAlgn="base" latinLnBrk="0" hangingPunct="0">
              <a:lnSpc>
                <a:spcPct val="120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配色参考方案：</a:t>
            </a:r>
            <a:endPar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802005" rtl="0" eaLnBrk="0" fontAlgn="base" latinLnBrk="0" hangingPunct="0">
              <a:lnSpc>
                <a:spcPct val="120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建议同一页面内不超过三种颜色，以下是</a:t>
            </a:r>
            <a:r>
              <a:rPr kumimoji="0" lang="en-US" altLang="zh-CN"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10</a:t>
            </a:r>
            <a:r>
              <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组配色方案，同一页面内只选择一组使用。（仅供参考）</a:t>
            </a:r>
            <a:endPar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en-US" altLang="zh-CN"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Char char="l"/>
              <a:defRPr/>
            </a:pPr>
            <a:endParaRPr kumimoji="0" lang="en-US" altLang="zh-CN"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Char char="l"/>
              <a:defRPr/>
            </a:pPr>
            <a:endPar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pic>
        <p:nvPicPr>
          <p:cNvPr id="8196" name="Picture 6"/>
          <p:cNvPicPr>
            <a:picLocks noChangeAspect="1"/>
          </p:cNvPicPr>
          <p:nvPr userDrawn="1"/>
        </p:nvPicPr>
        <p:blipFill>
          <a:blip r:embed="rId3"/>
          <a:stretch>
            <a:fillRect/>
          </a:stretch>
        </p:blipFill>
        <p:spPr>
          <a:xfrm>
            <a:off x="9296400" y="3275013"/>
            <a:ext cx="1162050" cy="3582987"/>
          </a:xfrm>
          <a:prstGeom prst="rect">
            <a:avLst/>
          </a:prstGeom>
          <a:noFill/>
          <a:ln w="9525">
            <a:noFill/>
          </a:ln>
        </p:spPr>
      </p:pic>
      <p:sp>
        <p:nvSpPr>
          <p:cNvPr id="2" name="灯片编号占位符 1"/>
          <p:cNvSpPr>
            <a:spLocks noGrp="1"/>
          </p:cNvSpPr>
          <p:nvPr>
            <p:ph type="sldNum" sz="quarter" idx="10"/>
          </p:nvPr>
        </p:nvSpPr>
        <p:spPr/>
        <p:txBody>
          <a:bodyPr/>
          <a:p>
            <a:pPr lvl="0">
              <a:buNone/>
            </a:pPr>
            <a:r>
              <a:rPr lang="en-US" altLang="zh-CN" dirty="0">
                <a:latin typeface="Arial" panose="020B0604020202020204" pitchFamily="34" charset="0"/>
                <a:cs typeface="Arial" panose="020B0604020202020204" pitchFamily="34" charset="0"/>
              </a:rPr>
              <a:t>Page</a:t>
            </a:r>
            <a:fld id="{9A0DB2DC-4C9A-4742-B13C-FB6460FD3503}" type="slidenum">
              <a:rPr lang="zh-CN" altLang="en-US" sz="1100" dirty="0">
                <a:solidFill>
                  <a:srgbClr val="898989"/>
                </a:solidFill>
                <a:latin typeface="Arial" panose="020B0604020202020204" pitchFamily="34" charset="0"/>
                <a:cs typeface="Arial" panose="020B0604020202020204" pitchFamily="34" charset="0"/>
              </a:rPr>
            </a:fld>
            <a:endParaRPr lang="zh-CN" altLang="en-US" sz="1100" dirty="0">
              <a:solidFill>
                <a:srgbClr val="898989"/>
              </a:solidFill>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Rectangle 9"/>
          <p:cNvSpPr>
            <a:spLocks noGrp="1" noChangeArrowheads="1"/>
          </p:cNvSpPr>
          <p:nvPr>
            <p:ph type="ctrTitle" sz="quarter" hasCustomPrompt="1"/>
          </p:nvPr>
        </p:nvSpPr>
        <p:spPr>
          <a:xfrm>
            <a:off x="1403350" y="2662237"/>
            <a:ext cx="6696075" cy="720725"/>
          </a:xfrm>
          <a:prstGeom prst="rect">
            <a:avLst/>
          </a:prstGeom>
        </p:spPr>
        <p:txBody>
          <a:bodyPr/>
          <a:lstStyle>
            <a:lvl1pPr>
              <a:defRPr sz="3200">
                <a:solidFill>
                  <a:srgbClr val="E20000"/>
                </a:solidFill>
                <a:latin typeface="微软雅黑" panose="020B0503020204020204" pitchFamily="34" charset="-122"/>
                <a:ea typeface="微软雅黑" panose="020B0503020204020204" pitchFamily="34" charset="-122"/>
              </a:defRPr>
            </a:lvl1pPr>
          </a:lstStyle>
          <a:p>
            <a:r>
              <a:rPr lang="zh-CN" altLang="en-US" dirty="0"/>
              <a:t>单击此处编辑标题样式</a:t>
            </a:r>
            <a:endParaRPr lang="zh-CN" altLang="en-US" dirty="0"/>
          </a:p>
        </p:txBody>
      </p:sp>
      <p:sp>
        <p:nvSpPr>
          <p:cNvPr id="3" name="Rectangle 10"/>
          <p:cNvSpPr>
            <a:spLocks noGrp="1" noChangeArrowheads="1"/>
          </p:cNvSpPr>
          <p:nvPr>
            <p:ph type="subTitle" sz="quarter" idx="1" hasCustomPrompt="1"/>
          </p:nvPr>
        </p:nvSpPr>
        <p:spPr>
          <a:xfrm>
            <a:off x="1371600" y="3276600"/>
            <a:ext cx="6697663" cy="576263"/>
          </a:xfrm>
          <a:prstGeom prst="rect">
            <a:avLst/>
          </a:prstGeom>
        </p:spPr>
        <p:txBody>
          <a:bodyPr/>
          <a:lstStyle>
            <a:lvl1pPr marL="0" indent="0">
              <a:buFontTx/>
              <a:buNone/>
              <a:defRPr sz="1800">
                <a:solidFill>
                  <a:srgbClr val="404040"/>
                </a:solidFill>
                <a:latin typeface="微软雅黑" panose="020B0503020204020204" pitchFamily="34" charset="-122"/>
                <a:ea typeface="微软雅黑" panose="020B0503020204020204" pitchFamily="34" charset="-122"/>
              </a:defRPr>
            </a:lvl1pPr>
          </a:lstStyle>
          <a:p>
            <a:r>
              <a:rPr lang="zh-CN" altLang="en-US"/>
              <a:t>单击此处编辑副标题样式</a:t>
            </a:r>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28650" y="1825625"/>
            <a:ext cx="78867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7" name="标题占位符 6"/>
          <p:cNvSpPr>
            <a:spLocks noGrp="1"/>
          </p:cNvSpPr>
          <p:nvPr>
            <p:ph type="title"/>
          </p:nvPr>
        </p:nvSpPr>
        <p:spPr>
          <a:xfrm>
            <a:off x="762000" y="381000"/>
            <a:ext cx="7696200" cy="533400"/>
          </a:xfrm>
          <a:prstGeom prst="rect">
            <a:avLst/>
          </a:prstGeom>
        </p:spPr>
        <p:txBody>
          <a:bodyPr rtlCol="0">
            <a:normAutofit/>
          </a:bodyPr>
          <a:lstStyle>
            <a:lvl1pPr>
              <a:defRPr>
                <a:solidFill>
                  <a:srgbClr val="595959"/>
                </a:solidFill>
              </a:defRPr>
            </a:lvl1pPr>
          </a:lstStyle>
          <a:p>
            <a:r>
              <a:rPr lang="zh-CN" altLang="en-US" dirty="0" smtClean="0"/>
              <a:t>单击此处编辑母版标题样式</a:t>
            </a:r>
            <a:endParaRPr lang="zh-CN" altLang="en-US" dirty="0"/>
          </a:p>
        </p:txBody>
      </p:sp>
      <p:sp>
        <p:nvSpPr>
          <p:cNvPr id="9" name="内容占位符 2"/>
          <p:cNvSpPr>
            <a:spLocks noGrp="1"/>
          </p:cNvSpPr>
          <p:nvPr>
            <p:ph sz="half" idx="1"/>
          </p:nvPr>
        </p:nvSpPr>
        <p:spPr>
          <a:xfrm>
            <a:off x="395288" y="1268413"/>
            <a:ext cx="4064000" cy="4897437"/>
          </a:xfrm>
        </p:spPr>
        <p:txBody>
          <a:bodyPr/>
          <a:lstStyle>
            <a:lvl1pPr>
              <a:defRPr sz="1800"/>
            </a:lvl1pPr>
            <a:lvl2pPr>
              <a:defRPr sz="16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400"/>
            </a:lvl4pPr>
            <a:lvl5pPr>
              <a:defRPr sz="1200"/>
            </a:lvl5pPr>
            <a:lvl6pPr>
              <a:defRPr sz="1800"/>
            </a:lvl6pPr>
            <a:lvl7pPr>
              <a:defRPr sz="1800"/>
            </a:lvl7pPr>
            <a:lvl8pPr>
              <a:defRPr sz="1800"/>
            </a:lvl8pPr>
            <a:lvl9pPr>
              <a:defRPr sz="18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0" name="内容占位符 3"/>
          <p:cNvSpPr>
            <a:spLocks noGrp="1"/>
          </p:cNvSpPr>
          <p:nvPr>
            <p:ph sz="half" idx="2"/>
          </p:nvPr>
        </p:nvSpPr>
        <p:spPr>
          <a:xfrm>
            <a:off x="4611688" y="1268413"/>
            <a:ext cx="4065587" cy="4897437"/>
          </a:xfrm>
        </p:spPr>
        <p:txBody>
          <a:bodyPr/>
          <a:lstStyle>
            <a:lvl1pPr>
              <a:defRPr sz="1800"/>
            </a:lvl1pPr>
            <a:lvl2pPr>
              <a:defRPr sz="16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400">
                <a:latin typeface="微软雅黑" panose="020B0503020204020204" pitchFamily="34" charset="-122"/>
                <a:ea typeface="微软雅黑" panose="020B0503020204020204" pitchFamily="34" charset="-122"/>
              </a:defRPr>
            </a:lvl4pPr>
            <a:lvl5pPr>
              <a:defRPr sz="1200">
                <a:latin typeface="微软雅黑" panose="020B0503020204020204" pitchFamily="34" charset="-122"/>
                <a:ea typeface="微软雅黑" panose="020B0503020204020204" pitchFamily="34" charset="-122"/>
              </a:defRPr>
            </a:lvl5pPr>
            <a:lvl6pPr>
              <a:defRPr sz="1800"/>
            </a:lvl6pPr>
            <a:lvl7pPr>
              <a:defRPr sz="1800"/>
            </a:lvl7pPr>
            <a:lvl8pPr>
              <a:defRPr sz="1800"/>
            </a:lvl8pPr>
            <a:lvl9pPr>
              <a:defRPr sz="18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2" name="灯片编号占位符 1"/>
          <p:cNvSpPr>
            <a:spLocks noGrp="1"/>
          </p:cNvSpPr>
          <p:nvPr>
            <p:ph type="sldNum" sz="quarter" idx="10"/>
          </p:nvPr>
        </p:nvSpPr>
        <p:spPr/>
        <p:txBody>
          <a:bodyPr/>
          <a:p>
            <a:pPr lvl="0">
              <a:buNone/>
            </a:pPr>
            <a:r>
              <a:rPr lang="en-US" altLang="zh-CN" dirty="0">
                <a:latin typeface="Arial" panose="020B0604020202020204" pitchFamily="34" charset="0"/>
              </a:rPr>
              <a:t>Page</a:t>
            </a:r>
            <a:fld id="{9A0DB2DC-4C9A-4742-B13C-FB6460FD3503}" type="slidenum">
              <a:rPr lang="zh-CN" altLang="en-US" sz="1000" b="1" dirty="0">
                <a:solidFill>
                  <a:srgbClr val="8B9398"/>
                </a:solidFill>
                <a:latin typeface="Arial" panose="020B0604020202020204" pitchFamily="34" charset="0"/>
              </a:rPr>
            </a:fld>
            <a:endParaRPr lang="zh-CN" altLang="en-US" sz="1000" b="1" dirty="0">
              <a:solidFill>
                <a:srgbClr val="8B9398"/>
              </a:solidFill>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自定义版式">
    <p:bg>
      <p:bgPr>
        <a:blipFill rotWithShape="1">
          <a:blip r:embed="rId2"/>
        </a:blipFill>
        <a:effectLst/>
      </p:bgPr>
    </p:bg>
    <p:spTree>
      <p:nvGrpSpPr>
        <p:cNvPr id="1" name=""/>
        <p:cNvGrpSpPr/>
        <p:nvPr/>
      </p:nvGrpSpPr>
      <p:grpSpPr>
        <a:xfrm>
          <a:off x="0" y="0"/>
          <a:ext cx="0" cy="0"/>
          <a:chOff x="0" y="0"/>
          <a:chExt cx="0" cy="0"/>
        </a:xfrm>
      </p:grpSpPr>
      <p:sp>
        <p:nvSpPr>
          <p:cNvPr id="9" name="标题 1"/>
          <p:cNvSpPr txBox="1"/>
          <p:nvPr/>
        </p:nvSpPr>
        <p:spPr bwMode="auto">
          <a:xfrm>
            <a:off x="1371600" y="1676400"/>
            <a:ext cx="7772400" cy="1362075"/>
          </a:xfrm>
          <a:prstGeom prst="rect">
            <a:avLst/>
          </a:prstGeom>
          <a:noFill/>
          <a:ln w="9525">
            <a:noFill/>
            <a:miter lim="800000"/>
          </a:ln>
        </p:spPr>
        <p:txBody>
          <a:bodyPr/>
          <a:lstStyle>
            <a:lvl1pPr algn="l">
              <a:defRPr sz="4000" b="1" cap="all"/>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4000" b="1" i="0" u="none" strike="noStrike" kern="0" cap="all"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j-cs"/>
            </a:endParaRPr>
          </a:p>
        </p:txBody>
      </p:sp>
      <p:sp>
        <p:nvSpPr>
          <p:cNvPr id="5" name="文本占位符 2"/>
          <p:cNvSpPr>
            <a:spLocks noGrp="1"/>
          </p:cNvSpPr>
          <p:nvPr>
            <p:ph type="body" idx="1"/>
          </p:nvPr>
        </p:nvSpPr>
        <p:spPr>
          <a:xfrm>
            <a:off x="722313" y="609601"/>
            <a:ext cx="7772400" cy="3797300"/>
          </a:xfrm>
        </p:spPr>
        <p:txBody>
          <a:bodyPr anchor="b"/>
          <a:lstStyle>
            <a:lvl1pPr marL="0" indent="0">
              <a:buNone/>
              <a:defRPr sz="2000">
                <a:solidFill>
                  <a:srgbClr val="595959"/>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endParaRPr lang="zh-CN" altLang="en-US" dirty="0" smtClean="0"/>
          </a:p>
        </p:txBody>
      </p:sp>
      <p:sp>
        <p:nvSpPr>
          <p:cNvPr id="7" name="文本占位符 2"/>
          <p:cNvSpPr>
            <a:spLocks noGrp="1"/>
          </p:cNvSpPr>
          <p:nvPr>
            <p:ph type="body" idx="11"/>
          </p:nvPr>
        </p:nvSpPr>
        <p:spPr>
          <a:xfrm>
            <a:off x="685800" y="4443413"/>
            <a:ext cx="7772400" cy="1500187"/>
          </a:xfrm>
        </p:spPr>
        <p:txBody>
          <a:bodyPr anchor="b"/>
          <a:lstStyle>
            <a:lvl1pPr marL="0" indent="0">
              <a:buNone/>
              <a:defRPr lang="zh-CN" altLang="en-US" sz="4000" b="1" kern="0" dirty="0">
                <a:solidFill>
                  <a:srgbClr val="595959"/>
                </a:solidFill>
                <a:latin typeface="微软雅黑" panose="020B0503020204020204" pitchFamily="34" charset="-122"/>
                <a:ea typeface="微软雅黑" panose="020B0503020204020204" pitchFamily="34" charset="-122"/>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10" name="灯片编号占位符 2"/>
          <p:cNvSpPr>
            <a:spLocks noGrp="1"/>
          </p:cNvSpPr>
          <p:nvPr>
            <p:ph type="sldNum" sz="quarter" idx="4"/>
          </p:nvPr>
        </p:nvSpPr>
        <p:spPr>
          <a:xfrm>
            <a:off x="1600200" y="6400800"/>
            <a:ext cx="914400" cy="381000"/>
          </a:xfrm>
          <a:prstGeom prst="rect">
            <a:avLst/>
          </a:prstGeom>
        </p:spPr>
        <p:txBody>
          <a:bodyPr vert="horz" wrap="square" lIns="91440" tIns="45720" rIns="91440" bIns="45720" numCol="1" anchor="ctr" anchorCtr="0" compatLnSpc="1"/>
          <a:p>
            <a:pPr>
              <a:buNone/>
            </a:pPr>
            <a:r>
              <a:rPr lang="en-US" altLang="zh-CN" dirty="0"/>
              <a:t>Page</a:t>
            </a:r>
            <a:fld id="{9A0DB2DC-4C9A-4742-B13C-FB6460FD3503}" type="slidenum">
              <a:rPr lang="zh-CN" altLang="en-US" dirty="0"/>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8153400" cy="838200"/>
          </a:xfrm>
          <a:prstGeom prst="rect">
            <a:avLst/>
          </a:prstGeom>
        </p:spPr>
        <p:txBody>
          <a:bodyPr/>
          <a:lstStyle/>
          <a:p>
            <a:r>
              <a:rPr lang="zh-CN" altLang="en-US" dirty="0" smtClean="0"/>
              <a:t>单击此处编辑母版标题样式</a:t>
            </a:r>
            <a:endParaRPr lang="zh-CN" altLang="en-US" dirty="0"/>
          </a:p>
        </p:txBody>
      </p:sp>
      <p:sp>
        <p:nvSpPr>
          <p:cNvPr id="6"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7" name="内容占位符 3"/>
          <p:cNvSpPr>
            <a:spLocks noGrp="1"/>
          </p:cNvSpPr>
          <p:nvPr>
            <p:ph sz="half" idx="2"/>
          </p:nvPr>
        </p:nvSpPr>
        <p:spPr>
          <a:xfrm>
            <a:off x="457200" y="2174875"/>
            <a:ext cx="4040188" cy="3951288"/>
          </a:xfrm>
        </p:spPr>
        <p:txBody>
          <a:bodyPr/>
          <a:lstStyle>
            <a:lvl1pPr>
              <a:defRPr sz="1800"/>
            </a:lvl1pPr>
            <a:lvl2pPr>
              <a:defRPr sz="1600"/>
            </a:lvl2pPr>
            <a:lvl3pPr>
              <a:defRPr sz="1600"/>
            </a:lvl3pPr>
            <a:lvl4pPr>
              <a:defRPr sz="1400"/>
            </a:lvl4pPr>
            <a:lvl5pPr>
              <a:defRPr sz="1200"/>
            </a:lvl5pPr>
            <a:lvl6pPr>
              <a:defRPr sz="1600"/>
            </a:lvl6pPr>
            <a:lvl7pPr>
              <a:defRPr sz="1600"/>
            </a:lvl7pPr>
            <a:lvl8pPr>
              <a:defRPr sz="1600"/>
            </a:lvl8pPr>
            <a:lvl9pPr>
              <a:defRPr sz="16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8" name="文本占位符 2"/>
          <p:cNvSpPr>
            <a:spLocks noGrp="1"/>
          </p:cNvSpPr>
          <p:nvPr>
            <p:ph type="body" idx="11"/>
          </p:nvPr>
        </p:nvSpPr>
        <p:spPr>
          <a:xfrm>
            <a:off x="4648200" y="15240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9" name="内容占位符 3"/>
          <p:cNvSpPr>
            <a:spLocks noGrp="1"/>
          </p:cNvSpPr>
          <p:nvPr>
            <p:ph sz="half" idx="12"/>
          </p:nvPr>
        </p:nvSpPr>
        <p:spPr>
          <a:xfrm>
            <a:off x="4648200" y="2163762"/>
            <a:ext cx="4040188" cy="3951288"/>
          </a:xfrm>
        </p:spPr>
        <p:txBody>
          <a:bodyPr/>
          <a:lstStyle>
            <a:lvl1pPr>
              <a:defRPr sz="1800"/>
            </a:lvl1pPr>
            <a:lvl2pPr>
              <a:defRPr sz="1600"/>
            </a:lvl2pPr>
            <a:lvl3pPr>
              <a:defRPr sz="1600"/>
            </a:lvl3pPr>
            <a:lvl4pPr>
              <a:defRPr sz="1400"/>
            </a:lvl4pPr>
            <a:lvl5pPr>
              <a:defRPr sz="1200"/>
            </a:lvl5pPr>
            <a:lvl6pPr>
              <a:defRPr sz="1600"/>
            </a:lvl6pPr>
            <a:lvl7pPr>
              <a:defRPr sz="1600"/>
            </a:lvl7pPr>
            <a:lvl8pPr>
              <a:defRPr sz="1600"/>
            </a:lvl8pPr>
            <a:lvl9pPr>
              <a:defRPr sz="16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3" name="灯片编号占位符 2"/>
          <p:cNvSpPr>
            <a:spLocks noGrp="1"/>
          </p:cNvSpPr>
          <p:nvPr>
            <p:ph type="sldNum" sz="quarter" idx="13"/>
          </p:nvPr>
        </p:nvSpPr>
        <p:spPr/>
        <p:txBody>
          <a:bodyPr/>
          <a:p>
            <a:pPr lvl="0">
              <a:buNone/>
            </a:pPr>
            <a:r>
              <a:rPr lang="en-US" altLang="zh-CN" dirty="0">
                <a:latin typeface="Arial" panose="020B0604020202020204" pitchFamily="34" charset="0"/>
              </a:rPr>
              <a:t>Page</a:t>
            </a:r>
            <a:fld id="{9A0DB2DC-4C9A-4742-B13C-FB6460FD3503}" type="slidenum">
              <a:rPr lang="zh-CN" altLang="en-US" sz="1000" b="1" dirty="0">
                <a:solidFill>
                  <a:srgbClr val="8B9398"/>
                </a:solidFill>
                <a:latin typeface="Arial" panose="020B0604020202020204" pitchFamily="34" charset="0"/>
              </a:rPr>
            </a:fld>
            <a:endParaRPr lang="zh-CN" altLang="en-US" sz="1000" b="1" dirty="0">
              <a:solidFill>
                <a:srgbClr val="8B9398"/>
              </a:solidFill>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p>
            <a:pPr lvl="0">
              <a:buNone/>
            </a:pPr>
            <a:r>
              <a:rPr lang="en-US" altLang="zh-CN" dirty="0">
                <a:latin typeface="Arial" panose="020B0604020202020204" pitchFamily="34" charset="0"/>
              </a:rPr>
              <a:t>Page</a:t>
            </a:r>
            <a:fld id="{9A0DB2DC-4C9A-4742-B13C-FB6460FD3503}" type="slidenum">
              <a:rPr lang="zh-CN" altLang="en-US" sz="1000" b="1" dirty="0">
                <a:solidFill>
                  <a:srgbClr val="8B9398"/>
                </a:solidFill>
                <a:latin typeface="Arial" panose="020B0604020202020204" pitchFamily="34" charset="0"/>
              </a:rPr>
            </a:fld>
            <a:endParaRPr lang="zh-CN" altLang="en-US" sz="1000" b="1" dirty="0">
              <a:solidFill>
                <a:srgbClr val="8B9398"/>
              </a:solidFill>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p>
            <a:pPr lvl="0">
              <a:buNone/>
            </a:pPr>
            <a:r>
              <a:rPr lang="en-US" altLang="zh-CN" dirty="0">
                <a:latin typeface="Arial" panose="020B0604020202020204" pitchFamily="34" charset="0"/>
              </a:rPr>
              <a:t>Page</a:t>
            </a:r>
            <a:fld id="{9A0DB2DC-4C9A-4742-B13C-FB6460FD3503}" type="slidenum">
              <a:rPr lang="zh-CN" altLang="en-US" sz="1000" b="1" dirty="0">
                <a:solidFill>
                  <a:srgbClr val="8B9398"/>
                </a:solidFill>
                <a:latin typeface="Arial" panose="020B0604020202020204" pitchFamily="34" charset="0"/>
              </a:rPr>
            </a:fld>
            <a:endParaRPr lang="zh-CN" altLang="en-US" sz="1000" b="1" dirty="0">
              <a:solidFill>
                <a:srgbClr val="8B9398"/>
              </a:solidFill>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6" name="标题占位符 6"/>
          <p:cNvSpPr>
            <a:spLocks noGrp="1"/>
          </p:cNvSpPr>
          <p:nvPr>
            <p:ph type="title"/>
          </p:nvPr>
        </p:nvSpPr>
        <p:spPr bwMode="auto">
          <a:xfrm>
            <a:off x="762000" y="381000"/>
            <a:ext cx="7924800" cy="533400"/>
          </a:xfrm>
          <a:prstGeom prst="rect">
            <a:avLst/>
          </a:prstGeom>
          <a:noFill/>
          <a:ln w="9525">
            <a:noFill/>
            <a:miter lim="800000"/>
          </a:ln>
        </p:spPr>
        <p:txBody>
          <a:bodyPr/>
          <a:lstStyle/>
          <a:p>
            <a:pPr lvl="0"/>
            <a:r>
              <a:rPr lang="zh-CN" altLang="en-US" smtClean="0"/>
              <a:t>单击此处编辑母版标题样式</a:t>
            </a:r>
            <a:endParaRPr lang="zh-CN" altLang="en-US" smtClean="0"/>
          </a:p>
        </p:txBody>
      </p:sp>
      <p:sp>
        <p:nvSpPr>
          <p:cNvPr id="7" name="内容占位符 2"/>
          <p:cNvSpPr>
            <a:spLocks noGrp="1"/>
          </p:cNvSpPr>
          <p:nvPr>
            <p:ph idx="1"/>
          </p:nvPr>
        </p:nvSpPr>
        <p:spPr>
          <a:xfrm>
            <a:off x="762000" y="1268413"/>
            <a:ext cx="7915275" cy="4897437"/>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2" name="灯片编号占位符 1"/>
          <p:cNvSpPr>
            <a:spLocks noGrp="1"/>
          </p:cNvSpPr>
          <p:nvPr>
            <p:ph type="sldNum" sz="quarter" idx="10"/>
          </p:nvPr>
        </p:nvSpPr>
        <p:spPr/>
        <p:txBody>
          <a:bodyPr/>
          <a:p>
            <a:pPr lvl="0">
              <a:buNone/>
            </a:pPr>
            <a:r>
              <a:rPr lang="en-US" altLang="zh-CN" dirty="0">
                <a:latin typeface="Arial" panose="020B0604020202020204" pitchFamily="34" charset="0"/>
              </a:rPr>
              <a:t>Page</a:t>
            </a:r>
            <a:fld id="{9A0DB2DC-4C9A-4742-B13C-FB6460FD3503}" type="slidenum">
              <a:rPr lang="zh-CN" altLang="en-US" sz="1000" b="1" dirty="0">
                <a:solidFill>
                  <a:srgbClr val="8B9398"/>
                </a:solidFill>
                <a:latin typeface="Arial" panose="020B0604020202020204" pitchFamily="34" charset="0"/>
              </a:rPr>
            </a:fld>
            <a:endParaRPr lang="zh-CN" altLang="en-US" sz="1000" b="1" dirty="0">
              <a:solidFill>
                <a:srgbClr val="8B9398"/>
              </a:solidFill>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533400"/>
            <a:ext cx="3048000" cy="838200"/>
          </a:xfrm>
        </p:spPr>
        <p:txBody>
          <a:bodyPr/>
          <a:lstStyle>
            <a:lvl1pPr>
              <a:defRPr b="1"/>
            </a:lvl1pPr>
          </a:lstStyle>
          <a:p>
            <a:r>
              <a:rPr lang="zh-CN" altLang="en-US" smtClean="0"/>
              <a:t>单击此处编辑母版标题样式</a:t>
            </a:r>
            <a:endParaRPr lang="zh-CN" altLang="en-US"/>
          </a:p>
        </p:txBody>
      </p:sp>
      <p:sp>
        <p:nvSpPr>
          <p:cNvPr id="5" name="内容占位符 2"/>
          <p:cNvSpPr>
            <a:spLocks noGrp="1"/>
          </p:cNvSpPr>
          <p:nvPr>
            <p:ph idx="1"/>
          </p:nvPr>
        </p:nvSpPr>
        <p:spPr>
          <a:xfrm>
            <a:off x="3575050" y="457200"/>
            <a:ext cx="5035550" cy="6019800"/>
          </a:xfrm>
        </p:spPr>
        <p:txBody>
          <a:bodyPr/>
          <a:lstStyle>
            <a:lvl1pPr>
              <a:defRPr sz="2400"/>
            </a:lvl1pPr>
            <a:lvl2pPr>
              <a:defRPr sz="1800"/>
            </a:lvl2pPr>
            <a:lvl3pPr>
              <a:defRPr sz="1600"/>
            </a:lvl3pPr>
            <a:lvl4pPr>
              <a:defRPr sz="1400"/>
            </a:lvl4pPr>
            <a:lvl5pPr>
              <a:defRPr sz="1200"/>
            </a:lvl5pPr>
            <a:lvl6pPr>
              <a:defRPr sz="2000"/>
            </a:lvl6pPr>
            <a:lvl7pPr>
              <a:defRPr sz="2000"/>
            </a:lvl7pPr>
            <a:lvl8pPr>
              <a:defRPr sz="2000"/>
            </a:lvl8pPr>
            <a:lvl9pPr>
              <a:defRPr sz="20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6" name="文本占位符 3"/>
          <p:cNvSpPr>
            <a:spLocks noGrp="1"/>
          </p:cNvSpPr>
          <p:nvPr>
            <p:ph type="body" sz="half" idx="2"/>
          </p:nvPr>
        </p:nvSpPr>
        <p:spPr>
          <a:xfrm>
            <a:off x="457200" y="1447801"/>
            <a:ext cx="3008313" cy="5029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endParaRPr lang="zh-CN" altLang="en-US" dirty="0" smtClean="0"/>
          </a:p>
        </p:txBody>
      </p:sp>
      <p:sp>
        <p:nvSpPr>
          <p:cNvPr id="3" name="灯片编号占位符 2"/>
          <p:cNvSpPr>
            <a:spLocks noGrp="1"/>
          </p:cNvSpPr>
          <p:nvPr>
            <p:ph type="sldNum" sz="quarter" idx="10"/>
          </p:nvPr>
        </p:nvSpPr>
        <p:spPr/>
        <p:txBody>
          <a:bodyPr/>
          <a:p>
            <a:pPr lvl="0">
              <a:buNone/>
            </a:pPr>
            <a:r>
              <a:rPr lang="en-US" altLang="zh-CN" dirty="0">
                <a:latin typeface="Arial" panose="020B0604020202020204" pitchFamily="34" charset="0"/>
              </a:rPr>
              <a:t>Page</a:t>
            </a:r>
            <a:fld id="{9A0DB2DC-4C9A-4742-B13C-FB6460FD3503}" type="slidenum">
              <a:rPr lang="zh-CN" altLang="en-US" sz="1000" b="1" dirty="0">
                <a:solidFill>
                  <a:srgbClr val="8B9398"/>
                </a:solidFill>
                <a:latin typeface="Arial" panose="020B0604020202020204" pitchFamily="34" charset="0"/>
              </a:rPr>
            </a:fld>
            <a:endParaRPr lang="zh-CN" altLang="en-US" sz="1000" b="1" dirty="0">
              <a:solidFill>
                <a:srgbClr val="8B9398"/>
              </a:solidFill>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1752600" y="4724400"/>
            <a:ext cx="5562600" cy="533400"/>
          </a:xfrm>
        </p:spPr>
        <p:txBody>
          <a:bodyPr/>
          <a:lstStyle>
            <a:lvl1pPr>
              <a:defRPr sz="2200" b="1"/>
            </a:lvl1pPr>
          </a:lstStyle>
          <a:p>
            <a:r>
              <a:rPr lang="zh-CN" altLang="en-US" smtClean="0"/>
              <a:t>单击此处编辑母版标题样式</a:t>
            </a:r>
            <a:endParaRPr lang="zh-CN" altLang="en-US"/>
          </a:p>
        </p:txBody>
      </p:sp>
      <p:sp>
        <p:nvSpPr>
          <p:cNvPr id="5" name="图片占位符 2"/>
          <p:cNvSpPr>
            <a:spLocks noGrp="1"/>
          </p:cNvSpPr>
          <p:nvPr>
            <p:ph type="pic" idx="1"/>
          </p:nvPr>
        </p:nvSpPr>
        <p:spPr>
          <a:xfrm>
            <a:off x="1792288" y="685800"/>
            <a:ext cx="5446712" cy="38862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0" cap="none" spc="0" normalizeH="0" baseline="0" noProof="0">
              <a:ln>
                <a:noFill/>
              </a:ln>
              <a:solidFill>
                <a:srgbClr val="595959"/>
              </a:solidFill>
              <a:effectLst/>
              <a:uLnTx/>
              <a:uFillTx/>
              <a:latin typeface="微软雅黑" panose="020B0503020204020204" pitchFamily="34" charset="-122"/>
              <a:ea typeface="微软雅黑" panose="020B0503020204020204" pitchFamily="34" charset="-122"/>
              <a:cs typeface="+mn-cs"/>
            </a:endParaRPr>
          </a:p>
        </p:txBody>
      </p:sp>
      <p:sp>
        <p:nvSpPr>
          <p:cNvPr id="6"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endParaRPr lang="zh-CN" altLang="en-US" dirty="0" smtClean="0"/>
          </a:p>
        </p:txBody>
      </p:sp>
      <p:sp>
        <p:nvSpPr>
          <p:cNvPr id="3" name="灯片编号占位符 2"/>
          <p:cNvSpPr>
            <a:spLocks noGrp="1"/>
          </p:cNvSpPr>
          <p:nvPr>
            <p:ph type="sldNum" sz="quarter" idx="10"/>
          </p:nvPr>
        </p:nvSpPr>
        <p:spPr/>
        <p:txBody>
          <a:bodyPr/>
          <a:p>
            <a:pPr lvl="0">
              <a:buNone/>
            </a:pPr>
            <a:r>
              <a:rPr lang="en-US" altLang="zh-CN" dirty="0">
                <a:latin typeface="Arial" panose="020B0604020202020204" pitchFamily="34" charset="0"/>
              </a:rPr>
              <a:t>Page</a:t>
            </a:r>
            <a:fld id="{9A0DB2DC-4C9A-4742-B13C-FB6460FD3503}" type="slidenum">
              <a:rPr lang="zh-CN" altLang="en-US" sz="1000" b="1" dirty="0">
                <a:solidFill>
                  <a:srgbClr val="8B9398"/>
                </a:solidFill>
                <a:latin typeface="Arial" panose="020B0604020202020204" pitchFamily="34" charset="0"/>
              </a:rPr>
            </a:fld>
            <a:endParaRPr lang="zh-CN" altLang="en-US" sz="1000" b="1" dirty="0">
              <a:solidFill>
                <a:srgbClr val="8B9398"/>
              </a:solidFill>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0.xml"/><Relationship Id="rId8" Type="http://schemas.openxmlformats.org/officeDocument/2006/relationships/slideLayout" Target="../slideLayouts/slideLayout9.xml"/><Relationship Id="rId7" Type="http://schemas.openxmlformats.org/officeDocument/2006/relationships/slideLayout" Target="../slideLayouts/slideLayout8.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 Id="rId3" Type="http://schemas.openxmlformats.org/officeDocument/2006/relationships/slideLayout" Target="../slideLayouts/slideLayout4.xml"/><Relationship Id="rId2" Type="http://schemas.openxmlformats.org/officeDocument/2006/relationships/slideLayout" Target="../slideLayouts/slideLayout3.xml"/><Relationship Id="rId18" Type="http://schemas.openxmlformats.org/officeDocument/2006/relationships/theme" Target="../theme/theme2.xml"/><Relationship Id="rId17" Type="http://schemas.openxmlformats.org/officeDocument/2006/relationships/image" Target="../media/image2.png"/><Relationship Id="rId16" Type="http://schemas.openxmlformats.org/officeDocument/2006/relationships/image" Target="../media/image3.png"/><Relationship Id="rId15" Type="http://schemas.openxmlformats.org/officeDocument/2006/relationships/slideLayout" Target="../slideLayouts/slideLayout16.xml"/><Relationship Id="rId14" Type="http://schemas.openxmlformats.org/officeDocument/2006/relationships/slideLayout" Target="../slideLayouts/slideLayout15.xml"/><Relationship Id="rId13" Type="http://schemas.openxmlformats.org/officeDocument/2006/relationships/slideLayout" Target="../slideLayouts/slideLayout14.xml"/><Relationship Id="rId12" Type="http://schemas.openxmlformats.org/officeDocument/2006/relationships/slideLayout" Target="../slideLayouts/slideLayout13.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image" Target="../media/image4.png"/><Relationship Id="rId1" Type="http://schemas.openxmlformats.org/officeDocument/2006/relationships/slideLayout" Target="../slideLayouts/slideLayout17.xml"/></Relationships>
</file>

<file path=ppt/slideMasters/_rels/slideMaster4.xml.rels><?xml version="1.0" encoding="UTF-8" standalone="yes"?>
<Relationships xmlns="http://schemas.openxmlformats.org/package/2006/relationships"><Relationship Id="rId4" Type="http://schemas.openxmlformats.org/officeDocument/2006/relationships/theme" Target="../theme/theme4.xml"/><Relationship Id="rId3" Type="http://schemas.openxmlformats.org/officeDocument/2006/relationships/image" Target="../media/image2.png"/><Relationship Id="rId2" Type="http://schemas.openxmlformats.org/officeDocument/2006/relationships/slideLayout" Target="../slideLayouts/slideLayout19.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2"/>
        </a:blipFill>
        <a:effectLst/>
      </p:bgPr>
    </p:bg>
    <p:spTree>
      <p:nvGrpSpPr>
        <p:cNvPr id="1" name=""/>
        <p:cNvGrpSpPr/>
        <p:nvPr/>
      </p:nvGrpSpPr>
      <p:grpSpPr/>
      <p:sp>
        <p:nvSpPr>
          <p:cNvPr id="1026" name="Rectangle 22"/>
          <p:cNvSpPr>
            <a:spLocks noChangeArrowheads="1"/>
          </p:cNvSpPr>
          <p:nvPr/>
        </p:nvSpPr>
        <p:spPr bwMode="auto">
          <a:xfrm>
            <a:off x="-2514600" y="2209800"/>
            <a:ext cx="2420938"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09" tIns="40056" rIns="80109" bIns="40056"/>
          <a:lstStyle>
            <a:lvl1pPr defTabSz="802005">
              <a:defRPr>
                <a:solidFill>
                  <a:schemeClr val="tx1"/>
                </a:solidFill>
                <a:latin typeface="Arial" panose="020B0604020202020204" pitchFamily="34" charset="0"/>
                <a:ea typeface="宋体" panose="02010600030101010101" pitchFamily="2" charset="-122"/>
              </a:defRPr>
            </a:lvl1pPr>
            <a:lvl2pPr marL="742950" indent="-285750" defTabSz="802005">
              <a:defRPr>
                <a:solidFill>
                  <a:schemeClr val="tx1"/>
                </a:solidFill>
                <a:latin typeface="Arial" panose="020B0604020202020204" pitchFamily="34" charset="0"/>
                <a:ea typeface="宋体" panose="02010600030101010101" pitchFamily="2" charset="-122"/>
              </a:defRPr>
            </a:lvl2pPr>
            <a:lvl3pPr marL="1143000" indent="-228600" defTabSz="802005">
              <a:defRPr>
                <a:solidFill>
                  <a:schemeClr val="tx1"/>
                </a:solidFill>
                <a:latin typeface="Arial" panose="020B0604020202020204" pitchFamily="34" charset="0"/>
                <a:ea typeface="宋体" panose="02010600030101010101" pitchFamily="2" charset="-122"/>
              </a:defRPr>
            </a:lvl3pPr>
            <a:lvl4pPr marL="1600200" indent="-228600" defTabSz="802005">
              <a:defRPr>
                <a:solidFill>
                  <a:schemeClr val="tx1"/>
                </a:solidFill>
                <a:latin typeface="Arial" panose="020B0604020202020204" pitchFamily="34" charset="0"/>
                <a:ea typeface="宋体" panose="02010600030101010101" pitchFamily="2" charset="-122"/>
              </a:defRPr>
            </a:lvl4pPr>
            <a:lvl5pPr marL="2057400" indent="-228600" defTabSz="802005">
              <a:defRPr>
                <a:solidFill>
                  <a:schemeClr val="tx1"/>
                </a:solidFill>
                <a:latin typeface="Arial" panose="020B0604020202020204" pitchFamily="34" charset="0"/>
                <a:ea typeface="宋体" panose="02010600030101010101" pitchFamily="2" charset="-122"/>
              </a:defRPr>
            </a:lvl5pPr>
            <a:lvl6pPr marL="25146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en-US" altLang="zh-CN"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en-US" altLang="zh-CN"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封底</a:t>
            </a:r>
            <a:r>
              <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a:t>
            </a:r>
            <a:endPar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请填写您的相关信息</a:t>
            </a:r>
            <a:endPar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中文字体</a:t>
            </a:r>
            <a:r>
              <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a:t>
            </a:r>
            <a:r>
              <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黑体 </a:t>
            </a:r>
            <a:endPar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英文字体</a:t>
            </a:r>
            <a:r>
              <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 Arial</a:t>
            </a:r>
            <a:endPar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字号</a:t>
            </a:r>
            <a:r>
              <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:10-11pt  </a:t>
            </a:r>
            <a:endPar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颜色</a:t>
            </a:r>
            <a:r>
              <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  R127 G127 B127</a:t>
            </a:r>
            <a:endPar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en-US" altLang="zh-CN"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en-US" altLang="zh-CN"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027" name="Rectangle 62"/>
          <p:cNvSpPr>
            <a:spLocks noChangeArrowheads="1"/>
          </p:cNvSpPr>
          <p:nvPr/>
        </p:nvSpPr>
        <p:spPr bwMode="auto">
          <a:xfrm>
            <a:off x="9199563" y="1905000"/>
            <a:ext cx="1468438" cy="200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09" tIns="40056" rIns="80109" bIns="40056"/>
          <a:lstStyle>
            <a:lvl1pPr defTabSz="802005">
              <a:defRPr>
                <a:solidFill>
                  <a:schemeClr val="tx1"/>
                </a:solidFill>
                <a:latin typeface="Arial" panose="020B0604020202020204" pitchFamily="34" charset="0"/>
                <a:ea typeface="宋体" panose="02010600030101010101" pitchFamily="2" charset="-122"/>
              </a:defRPr>
            </a:lvl1pPr>
            <a:lvl2pPr marL="742950" indent="-285750" defTabSz="802005">
              <a:defRPr>
                <a:solidFill>
                  <a:schemeClr val="tx1"/>
                </a:solidFill>
                <a:latin typeface="Arial" panose="020B0604020202020204" pitchFamily="34" charset="0"/>
                <a:ea typeface="宋体" panose="02010600030101010101" pitchFamily="2" charset="-122"/>
              </a:defRPr>
            </a:lvl2pPr>
            <a:lvl3pPr marL="1143000" indent="-228600" defTabSz="802005">
              <a:defRPr>
                <a:solidFill>
                  <a:schemeClr val="tx1"/>
                </a:solidFill>
                <a:latin typeface="Arial" panose="020B0604020202020204" pitchFamily="34" charset="0"/>
                <a:ea typeface="宋体" panose="02010600030101010101" pitchFamily="2" charset="-122"/>
              </a:defRPr>
            </a:lvl3pPr>
            <a:lvl4pPr marL="1600200" indent="-228600" defTabSz="802005">
              <a:defRPr>
                <a:solidFill>
                  <a:schemeClr val="tx1"/>
                </a:solidFill>
                <a:latin typeface="Arial" panose="020B0604020202020204" pitchFamily="34" charset="0"/>
                <a:ea typeface="宋体" panose="02010600030101010101" pitchFamily="2" charset="-122"/>
              </a:defRPr>
            </a:lvl4pPr>
            <a:lvl5pPr marL="2057400" indent="-228600" defTabSz="802005">
              <a:defRPr>
                <a:solidFill>
                  <a:schemeClr val="tx1"/>
                </a:solidFill>
                <a:latin typeface="Arial" panose="020B0604020202020204" pitchFamily="34" charset="0"/>
                <a:ea typeface="宋体" panose="02010600030101010101" pitchFamily="2" charset="-122"/>
              </a:defRPr>
            </a:lvl5pPr>
            <a:lvl6pPr marL="25146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802005" rtl="0" eaLnBrk="0" fontAlgn="base" latinLnBrk="0" hangingPunct="0">
              <a:lnSpc>
                <a:spcPct val="120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配色参考方案：</a:t>
            </a:r>
            <a:endPar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802005" rtl="0" eaLnBrk="0" fontAlgn="base" latinLnBrk="0" hangingPunct="0">
              <a:lnSpc>
                <a:spcPct val="120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建议同一页面内不超过三种颜色，以下是</a:t>
            </a:r>
            <a:r>
              <a:rPr kumimoji="0" lang="en-US" altLang="zh-CN"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10</a:t>
            </a:r>
            <a:r>
              <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组配色方案，同一页面内只选择一组使用。（仅供参考）</a:t>
            </a:r>
            <a:endPar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en-US" altLang="zh-CN"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Char char="l"/>
              <a:defRPr/>
            </a:pPr>
            <a:endParaRPr kumimoji="0" lang="en-US" altLang="zh-CN"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Char char="l"/>
              <a:defRPr/>
            </a:pPr>
            <a:endPar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 name="Rectangle 10"/>
          <p:cNvSpPr>
            <a:spLocks noGrp="1" noChangeArrowheads="1"/>
          </p:cNvSpPr>
          <p:nvPr/>
        </p:nvSpPr>
        <p:spPr bwMode="auto">
          <a:xfrm>
            <a:off x="1066800" y="3505200"/>
            <a:ext cx="6019800" cy="914400"/>
          </a:xfrm>
          <a:prstGeom prst="rect">
            <a:avLst/>
          </a:prstGeom>
          <a:noFill/>
          <a:ln w="9525">
            <a:noFill/>
            <a:miter lim="800000"/>
          </a:ln>
        </p:spPr>
        <p:txBody>
          <a:bodyPr/>
          <a:lstStyle>
            <a:lvl1pPr algn="l">
              <a:defRPr sz="1000">
                <a:latin typeface="Arial" panose="020B0604020202020204" pitchFamily="34" charset="0"/>
                <a:cs typeface="Arial" panose="020B0604020202020204" pitchFamily="34" charset="0"/>
              </a:defRPr>
            </a:lvl1pPr>
            <a:lvl2pPr algn="l">
              <a:defRPr sz="1000">
                <a:latin typeface="Arial" panose="020B0604020202020204" pitchFamily="34" charset="0"/>
                <a:cs typeface="Arial" panose="020B0604020202020204" pitchFamily="34" charset="0"/>
              </a:defRPr>
            </a:lvl2pPr>
            <a:lvl3pPr algn="l">
              <a:defRPr sz="1000">
                <a:latin typeface="Arial" panose="020B0604020202020204" pitchFamily="34" charset="0"/>
                <a:cs typeface="Arial" panose="020B0604020202020204" pitchFamily="34" charset="0"/>
              </a:defRPr>
            </a:lvl3pPr>
            <a:lvl4pPr algn="l">
              <a:defRPr sz="1000">
                <a:latin typeface="Arial" panose="020B0604020202020204" pitchFamily="34" charset="0"/>
                <a:cs typeface="Arial" panose="020B0604020202020204" pitchFamily="34" charset="0"/>
              </a:defRPr>
            </a:lvl4pPr>
            <a:lvl5pPr algn="l">
              <a:defRPr sz="1000">
                <a:latin typeface="Arial" panose="020B0604020202020204" pitchFamily="34" charset="0"/>
                <a:cs typeface="Arial" panose="020B0604020202020204" pitchFamily="34" charset="0"/>
              </a:defRPr>
            </a:lvl5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00" b="0" i="0" u="none" strike="noStrike" kern="1200" cap="none" spc="0" normalizeH="0" baseline="0" noProof="0" dirty="0" smtClean="0">
                <a:ln>
                  <a:noFill/>
                </a:ln>
                <a:solidFill>
                  <a:srgbClr val="7F7F7F"/>
                </a:solidFill>
                <a:effectLst/>
                <a:uLnTx/>
                <a:uFillTx/>
                <a:latin typeface="黑体" panose="02010609060101010101" pitchFamily="49" charset="-122"/>
                <a:ea typeface="黑体" panose="02010609060101010101" pitchFamily="49" charset="-122"/>
                <a:cs typeface="Arial" panose="020B0604020202020204" pitchFamily="34" charset="0"/>
              </a:rPr>
              <a:t>            </a:t>
            </a:r>
            <a:endParaRPr kumimoji="0" lang="zh-CN" altLang="en-US" sz="1000" b="0" i="0" u="none" strike="noStrike" kern="1200" cap="none" spc="0" normalizeH="0" baseline="0" noProof="0" dirty="0" smtClean="0">
              <a:ln>
                <a:noFill/>
              </a:ln>
              <a:solidFill>
                <a:srgbClr val="7F7F7F"/>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pic>
        <p:nvPicPr>
          <p:cNvPr id="1029" name="Picture 6"/>
          <p:cNvPicPr>
            <a:picLocks noChangeAspect="1"/>
          </p:cNvPicPr>
          <p:nvPr/>
        </p:nvPicPr>
        <p:blipFill>
          <a:blip r:embed="rId3"/>
          <a:stretch>
            <a:fillRect/>
          </a:stretch>
        </p:blipFill>
        <p:spPr>
          <a:xfrm>
            <a:off x="9296400" y="3275013"/>
            <a:ext cx="1162050" cy="35829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6"/>
        </a:blipFill>
        <a:effectLst/>
      </p:bgPr>
    </p:bg>
    <p:spTree>
      <p:nvGrpSpPr>
        <p:cNvPr id="1" name=""/>
        <p:cNvGrpSpPr/>
        <p:nvPr/>
      </p:nvGrpSpPr>
      <p:grpSpPr/>
      <p:sp>
        <p:nvSpPr>
          <p:cNvPr id="2050" name="Rectangle 10"/>
          <p:cNvSpPr>
            <a:spLocks noGrp="1"/>
          </p:cNvSpPr>
          <p:nvPr>
            <p:ph type="body" idx="1"/>
          </p:nvPr>
        </p:nvSpPr>
        <p:spPr>
          <a:xfrm>
            <a:off x="762000" y="1295400"/>
            <a:ext cx="7874000" cy="464185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8" name="灯片编号占位符 7"/>
          <p:cNvSpPr>
            <a:spLocks noGrp="1"/>
          </p:cNvSpPr>
          <p:nvPr>
            <p:ph type="sldNum" sz="quarter" idx="4"/>
          </p:nvPr>
        </p:nvSpPr>
        <p:spPr>
          <a:xfrm>
            <a:off x="1600200" y="6400800"/>
            <a:ext cx="914400" cy="381000"/>
          </a:xfrm>
          <a:prstGeom prst="rect">
            <a:avLst/>
          </a:prstGeom>
        </p:spPr>
        <p:txBody>
          <a:bodyPr vert="horz" wrap="square" lIns="91440" tIns="45720" rIns="91440" bIns="45720" numCol="1" anchor="ctr" anchorCtr="0" compatLnSpc="1"/>
          <a:lstStyle>
            <a:lvl1pPr>
              <a:defRPr sz="1000" b="1">
                <a:solidFill>
                  <a:srgbClr val="8B9398"/>
                </a:solidFill>
              </a:defRPr>
            </a:lvl1pPr>
          </a:lstStyle>
          <a:p>
            <a:pPr lvl="0">
              <a:buNone/>
            </a:pPr>
            <a:r>
              <a:rPr lang="en-US" altLang="zh-CN" dirty="0">
                <a:latin typeface="Arial" panose="020B0604020202020204" pitchFamily="34" charset="0"/>
              </a:rPr>
              <a:t>Page</a:t>
            </a:r>
            <a:fld id="{9A0DB2DC-4C9A-4742-B13C-FB6460FD3503}" type="slidenum">
              <a:rPr lang="zh-CN" altLang="en-US" sz="1000" b="1" dirty="0">
                <a:solidFill>
                  <a:srgbClr val="8B9398"/>
                </a:solidFill>
                <a:latin typeface="Arial" panose="020B0604020202020204" pitchFamily="34" charset="0"/>
              </a:rPr>
            </a:fld>
            <a:endParaRPr lang="zh-CN" altLang="en-US" sz="1000" b="1" dirty="0">
              <a:solidFill>
                <a:srgbClr val="8B9398"/>
              </a:solidFill>
              <a:latin typeface="Arial" panose="020B0604020202020204" pitchFamily="34" charset="0"/>
            </a:endParaRPr>
          </a:p>
        </p:txBody>
      </p:sp>
      <p:sp>
        <p:nvSpPr>
          <p:cNvPr id="2052" name="Rectangle 22"/>
          <p:cNvSpPr>
            <a:spLocks noChangeArrowheads="1"/>
          </p:cNvSpPr>
          <p:nvPr/>
        </p:nvSpPr>
        <p:spPr bwMode="auto">
          <a:xfrm>
            <a:off x="-1981200" y="484188"/>
            <a:ext cx="1887538" cy="530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09" tIns="40056" rIns="80109" bIns="40056"/>
          <a:lstStyle>
            <a:lvl1pPr defTabSz="802005">
              <a:defRPr>
                <a:solidFill>
                  <a:schemeClr val="tx1"/>
                </a:solidFill>
                <a:latin typeface="Arial" panose="020B0604020202020204" pitchFamily="34" charset="0"/>
                <a:ea typeface="宋体" panose="02010600030101010101" pitchFamily="2" charset="-122"/>
              </a:defRPr>
            </a:lvl1pPr>
            <a:lvl2pPr marL="742950" indent="-285750" defTabSz="802005">
              <a:defRPr>
                <a:solidFill>
                  <a:schemeClr val="tx1"/>
                </a:solidFill>
                <a:latin typeface="Arial" panose="020B0604020202020204" pitchFamily="34" charset="0"/>
                <a:ea typeface="宋体" panose="02010600030101010101" pitchFamily="2" charset="-122"/>
              </a:defRPr>
            </a:lvl2pPr>
            <a:lvl3pPr marL="1143000" indent="-228600" defTabSz="802005">
              <a:defRPr>
                <a:solidFill>
                  <a:schemeClr val="tx1"/>
                </a:solidFill>
                <a:latin typeface="Arial" panose="020B0604020202020204" pitchFamily="34" charset="0"/>
                <a:ea typeface="宋体" panose="02010600030101010101" pitchFamily="2" charset="-122"/>
              </a:defRPr>
            </a:lvl3pPr>
            <a:lvl4pPr marL="1600200" indent="-228600" defTabSz="802005">
              <a:defRPr>
                <a:solidFill>
                  <a:schemeClr val="tx1"/>
                </a:solidFill>
                <a:latin typeface="Arial" panose="020B0604020202020204" pitchFamily="34" charset="0"/>
                <a:ea typeface="宋体" panose="02010600030101010101" pitchFamily="2" charset="-122"/>
              </a:defRPr>
            </a:lvl4pPr>
            <a:lvl5pPr marL="2057400" indent="-228600" defTabSz="802005">
              <a:defRPr>
                <a:solidFill>
                  <a:schemeClr val="tx1"/>
                </a:solidFill>
                <a:latin typeface="Arial" panose="020B0604020202020204" pitchFamily="34" charset="0"/>
                <a:ea typeface="宋体" panose="02010600030101010101" pitchFamily="2" charset="-122"/>
              </a:defRPr>
            </a:lvl5pPr>
            <a:lvl6pPr marL="25146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en-US" altLang="zh-CN"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en-US" altLang="zh-CN"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en-US" altLang="zh-CN"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内页</a:t>
            </a:r>
            <a:r>
              <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a:t>
            </a:r>
            <a:endPar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标题前红色竖条可自由移动</a:t>
            </a:r>
            <a:endPar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FrutigerNext LT Regular"/>
                <a:ea typeface="华文细黑" panose="02010600040101010101" pitchFamily="2" charset="-122"/>
                <a:cs typeface="+mn-cs"/>
              </a:rPr>
              <a:t>标题 </a:t>
            </a:r>
            <a:r>
              <a:rPr kumimoji="0" lang="en-US" altLang="zh-CN" sz="1100" b="0" i="0" u="none" strike="noStrike" kern="1200" cap="none" spc="0" normalizeH="0" baseline="0" noProof="0" smtClean="0">
                <a:ln>
                  <a:noFill/>
                </a:ln>
                <a:solidFill>
                  <a:schemeClr val="bg1"/>
                </a:solidFill>
                <a:effectLst/>
                <a:uLnTx/>
                <a:uFillTx/>
                <a:latin typeface="FrutigerNext LT Regular"/>
                <a:ea typeface="华文细黑" panose="02010600040101010101" pitchFamily="2" charset="-122"/>
                <a:cs typeface="+mn-cs"/>
              </a:rPr>
              <a:t>(1</a:t>
            </a:r>
            <a:r>
              <a:rPr kumimoji="0" lang="zh-CN" altLang="en-US" sz="1100" b="0" i="0" u="none" strike="noStrike" kern="1200" cap="none" spc="0" normalizeH="0" baseline="0" noProof="0" smtClean="0">
                <a:ln>
                  <a:noFill/>
                </a:ln>
                <a:solidFill>
                  <a:schemeClr val="bg1"/>
                </a:solidFill>
                <a:effectLst/>
                <a:uLnTx/>
                <a:uFillTx/>
                <a:latin typeface="FrutigerNext LT Regular"/>
                <a:ea typeface="华文细黑" panose="02010600040101010101" pitchFamily="2" charset="-122"/>
                <a:cs typeface="+mn-cs"/>
              </a:rPr>
              <a:t>级</a:t>
            </a:r>
            <a:r>
              <a:rPr kumimoji="0" lang="en-US" altLang="zh-CN" sz="1100" b="0" i="0" u="none" strike="noStrike" kern="1200" cap="none" spc="0" normalizeH="0" baseline="0" noProof="0" smtClean="0">
                <a:ln>
                  <a:noFill/>
                </a:ln>
                <a:solidFill>
                  <a:schemeClr val="bg1"/>
                </a:solidFill>
                <a:effectLst/>
                <a:uLnTx/>
                <a:uFillTx/>
                <a:latin typeface="FrutigerNext LT Regular"/>
                <a:ea typeface="华文细黑" panose="02010600040101010101" pitchFamily="2" charset="-122"/>
                <a:cs typeface="+mn-cs"/>
              </a:rPr>
              <a:t>) : 22-24pt</a:t>
            </a:r>
            <a:endParaRPr kumimoji="0" lang="en-US" altLang="zh-CN" sz="1100" b="0" i="0" u="none" strike="noStrike" kern="1200" cap="none" spc="0" normalizeH="0" baseline="0" noProof="0" smtClean="0">
              <a:ln>
                <a:noFill/>
              </a:ln>
              <a:solidFill>
                <a:schemeClr val="bg1"/>
              </a:solidFill>
              <a:effectLst/>
              <a:uLnTx/>
              <a:uFillTx/>
              <a:latin typeface="FrutigerNext LT Regular"/>
              <a:ea typeface="华文细黑" panose="02010600040101010101" pitchFamily="2" charset="-122"/>
              <a:cs typeface="+mn-cs"/>
            </a:endParaRPr>
          </a:p>
          <a:p>
            <a:pPr marL="0" marR="0" lvl="0" indent="0" algn="r" defTabSz="802005" rtl="0" eaLnBrk="0" fontAlgn="base" latinLnBrk="0" hangingPunct="0">
              <a:lnSpc>
                <a:spcPct val="7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FrutigerNext LT Regular"/>
                <a:ea typeface="华文细黑" panose="02010600040101010101" pitchFamily="2" charset="-122"/>
                <a:cs typeface="+mn-cs"/>
              </a:rPr>
              <a:t>标题 </a:t>
            </a:r>
            <a:r>
              <a:rPr kumimoji="0" lang="en-US" altLang="zh-CN" sz="1100" b="0" i="0" u="none" strike="noStrike" kern="1200" cap="none" spc="0" normalizeH="0" baseline="0" noProof="0" smtClean="0">
                <a:ln>
                  <a:noFill/>
                </a:ln>
                <a:solidFill>
                  <a:schemeClr val="bg1"/>
                </a:solidFill>
                <a:effectLst/>
                <a:uLnTx/>
                <a:uFillTx/>
                <a:latin typeface="FrutigerNext LT Regular"/>
                <a:ea typeface="华文细黑" panose="02010600040101010101" pitchFamily="2" charset="-122"/>
                <a:cs typeface="+mn-cs"/>
              </a:rPr>
              <a:t>(</a:t>
            </a:r>
            <a:r>
              <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2-5</a:t>
            </a:r>
            <a:r>
              <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级</a:t>
            </a:r>
            <a:r>
              <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 :20-22pt</a:t>
            </a:r>
            <a:endPar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正文</a:t>
            </a:r>
            <a:r>
              <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 12-18pt</a:t>
            </a:r>
            <a:endPar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颜色</a:t>
            </a:r>
            <a:r>
              <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 R89 G89 B89</a:t>
            </a:r>
            <a:endPar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中文字体</a:t>
            </a:r>
            <a:r>
              <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a:t>
            </a:r>
            <a:r>
              <a:rPr kumimoji="0" lang="zh-CN" altLang="en-US" sz="1100" b="0" i="0" u="none" strike="noStrike" kern="1200" cap="none" spc="0" normalizeH="0" baseline="0" noProof="0" smtClean="0">
                <a:ln>
                  <a:noFill/>
                </a:ln>
                <a:solidFill>
                  <a:schemeClr val="bg1"/>
                </a:solidFill>
                <a:effectLst/>
                <a:uLnTx/>
                <a:uFillTx/>
                <a:latin typeface="FrutigerNext LT Regular"/>
                <a:ea typeface="华文细黑" panose="02010600040101010101" pitchFamily="2" charset="-122"/>
                <a:cs typeface="+mn-cs"/>
              </a:rPr>
              <a:t>微软雅黑 </a:t>
            </a:r>
            <a:endPar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英文字体</a:t>
            </a:r>
            <a:r>
              <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a:t>
            </a:r>
            <a:r>
              <a:rPr kumimoji="0" lang="en-US" altLang="zh-CN" sz="1100" b="0" i="0" u="none" strike="noStrike" kern="1200" cap="none" spc="0" normalizeH="0" baseline="0" noProof="0" smtClean="0">
                <a:ln>
                  <a:noFill/>
                </a:ln>
                <a:solidFill>
                  <a:schemeClr val="bg1"/>
                </a:solidFill>
                <a:effectLst/>
                <a:uLnTx/>
                <a:uFillTx/>
                <a:latin typeface="FrutigerNext LT Regular"/>
                <a:ea typeface="华文细黑" panose="02010600040101010101" pitchFamily="2" charset="-122"/>
                <a:cs typeface="+mn-cs"/>
              </a:rPr>
              <a:t>Arial</a:t>
            </a:r>
            <a:endPar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en-US" altLang="zh-CN"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en-US" altLang="zh-CN"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en-US" altLang="zh-CN"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053" name="标题占位符 6"/>
          <p:cNvSpPr>
            <a:spLocks noGrp="1"/>
          </p:cNvSpPr>
          <p:nvPr>
            <p:ph type="title"/>
          </p:nvPr>
        </p:nvSpPr>
        <p:spPr>
          <a:xfrm>
            <a:off x="762000" y="381000"/>
            <a:ext cx="7696200" cy="5334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2054" name="Rectangle 62"/>
          <p:cNvSpPr>
            <a:spLocks noChangeArrowheads="1"/>
          </p:cNvSpPr>
          <p:nvPr/>
        </p:nvSpPr>
        <p:spPr bwMode="auto">
          <a:xfrm>
            <a:off x="9199563" y="1905000"/>
            <a:ext cx="1468438" cy="200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09" tIns="40056" rIns="80109" bIns="40056"/>
          <a:lstStyle>
            <a:lvl1pPr defTabSz="802005">
              <a:defRPr>
                <a:solidFill>
                  <a:schemeClr val="tx1"/>
                </a:solidFill>
                <a:latin typeface="Arial" panose="020B0604020202020204" pitchFamily="34" charset="0"/>
                <a:ea typeface="宋体" panose="02010600030101010101" pitchFamily="2" charset="-122"/>
              </a:defRPr>
            </a:lvl1pPr>
            <a:lvl2pPr marL="742950" indent="-285750" defTabSz="802005">
              <a:defRPr>
                <a:solidFill>
                  <a:schemeClr val="tx1"/>
                </a:solidFill>
                <a:latin typeface="Arial" panose="020B0604020202020204" pitchFamily="34" charset="0"/>
                <a:ea typeface="宋体" panose="02010600030101010101" pitchFamily="2" charset="-122"/>
              </a:defRPr>
            </a:lvl2pPr>
            <a:lvl3pPr marL="1143000" indent="-228600" defTabSz="802005">
              <a:defRPr>
                <a:solidFill>
                  <a:schemeClr val="tx1"/>
                </a:solidFill>
                <a:latin typeface="Arial" panose="020B0604020202020204" pitchFamily="34" charset="0"/>
                <a:ea typeface="宋体" panose="02010600030101010101" pitchFamily="2" charset="-122"/>
              </a:defRPr>
            </a:lvl3pPr>
            <a:lvl4pPr marL="1600200" indent="-228600" defTabSz="802005">
              <a:defRPr>
                <a:solidFill>
                  <a:schemeClr val="tx1"/>
                </a:solidFill>
                <a:latin typeface="Arial" panose="020B0604020202020204" pitchFamily="34" charset="0"/>
                <a:ea typeface="宋体" panose="02010600030101010101" pitchFamily="2" charset="-122"/>
              </a:defRPr>
            </a:lvl4pPr>
            <a:lvl5pPr marL="2057400" indent="-228600" defTabSz="802005">
              <a:defRPr>
                <a:solidFill>
                  <a:schemeClr val="tx1"/>
                </a:solidFill>
                <a:latin typeface="Arial" panose="020B0604020202020204" pitchFamily="34" charset="0"/>
                <a:ea typeface="宋体" panose="02010600030101010101" pitchFamily="2" charset="-122"/>
              </a:defRPr>
            </a:lvl5pPr>
            <a:lvl6pPr marL="25146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802005" rtl="0" eaLnBrk="0" fontAlgn="base" latinLnBrk="0" hangingPunct="0">
              <a:lnSpc>
                <a:spcPct val="120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配色参考方案：</a:t>
            </a:r>
            <a:endPar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802005" rtl="0" eaLnBrk="0" fontAlgn="base" latinLnBrk="0" hangingPunct="0">
              <a:lnSpc>
                <a:spcPct val="120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建议同一页面内不超过三种颜色，以下是</a:t>
            </a:r>
            <a:r>
              <a:rPr kumimoji="0" lang="en-US" altLang="zh-CN"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10</a:t>
            </a:r>
            <a:r>
              <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组配色方案，同一页面内只选择一组使用。（仅供参考）</a:t>
            </a:r>
            <a:endPar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en-US" altLang="zh-CN"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Char char="l"/>
              <a:defRPr/>
            </a:pPr>
            <a:endParaRPr kumimoji="0" lang="en-US" altLang="zh-CN"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Char char="l"/>
              <a:defRPr/>
            </a:pPr>
            <a:endPar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pic>
        <p:nvPicPr>
          <p:cNvPr id="2055" name="Picture 6"/>
          <p:cNvPicPr>
            <a:picLocks noChangeAspect="1"/>
          </p:cNvPicPr>
          <p:nvPr/>
        </p:nvPicPr>
        <p:blipFill>
          <a:blip r:embed="rId17"/>
          <a:stretch>
            <a:fillRect/>
          </a:stretch>
        </p:blipFill>
        <p:spPr>
          <a:xfrm>
            <a:off x="9296400" y="3275013"/>
            <a:ext cx="1162050" cy="35829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Lst>
  <p:hf sldNum="0" hdr="0" ftr="0" dt="0"/>
  <p:txStyles>
    <p:titleStyle>
      <a:lvl1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defRPr>
      </a:lvl6pPr>
      <a:lvl7pPr marL="914400" algn="l" rtl="0" fontAlgn="base">
        <a:spcBef>
          <a:spcPct val="0"/>
        </a:spcBef>
        <a:spcAft>
          <a:spcPct val="0"/>
        </a:spcAft>
        <a:defRPr sz="2400">
          <a:solidFill>
            <a:schemeClr val="tx2"/>
          </a:solidFill>
          <a:latin typeface="Arial" panose="020B0604020202020204" pitchFamily="34" charset="0"/>
        </a:defRPr>
      </a:lvl7pPr>
      <a:lvl8pPr marL="1371600" algn="l" rtl="0" fontAlgn="base">
        <a:spcBef>
          <a:spcPct val="0"/>
        </a:spcBef>
        <a:spcAft>
          <a:spcPct val="0"/>
        </a:spcAft>
        <a:defRPr sz="2400">
          <a:solidFill>
            <a:schemeClr val="tx2"/>
          </a:solidFill>
          <a:latin typeface="Arial" panose="020B0604020202020204" pitchFamily="34" charset="0"/>
        </a:defRPr>
      </a:lvl8pPr>
      <a:lvl9pPr marL="1828800" algn="l" rtl="0" fontAlgn="base">
        <a:spcBef>
          <a:spcPct val="0"/>
        </a:spcBef>
        <a:spcAft>
          <a:spcPct val="0"/>
        </a:spcAft>
        <a:defRPr sz="2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Font typeface="Arial" panose="020B0604020202020204" pitchFamily="34" charset="0"/>
        <a:buChar char="–"/>
        <a:defRPr sz="1200">
          <a:solidFill>
            <a:schemeClr val="tx1"/>
          </a:solidFill>
          <a:latin typeface="+mn-lt"/>
        </a:defRPr>
      </a:lvl6pPr>
      <a:lvl7pPr marL="2971800" indent="-228600" algn="l" rtl="0" fontAlgn="base">
        <a:spcBef>
          <a:spcPct val="20000"/>
        </a:spcBef>
        <a:spcAft>
          <a:spcPct val="0"/>
        </a:spcAft>
        <a:buFont typeface="Arial" panose="020B0604020202020204" pitchFamily="34" charset="0"/>
        <a:buChar char="–"/>
        <a:defRPr sz="1200">
          <a:solidFill>
            <a:schemeClr val="tx1"/>
          </a:solidFill>
          <a:latin typeface="+mn-lt"/>
        </a:defRPr>
      </a:lvl7pPr>
      <a:lvl8pPr marL="3429000" indent="-228600" algn="l" rtl="0" fontAlgn="base">
        <a:spcBef>
          <a:spcPct val="20000"/>
        </a:spcBef>
        <a:spcAft>
          <a:spcPct val="0"/>
        </a:spcAft>
        <a:buFont typeface="Arial" panose="020B0604020202020204" pitchFamily="34" charset="0"/>
        <a:buChar char="–"/>
        <a:defRPr sz="1200">
          <a:solidFill>
            <a:schemeClr val="tx1"/>
          </a:solidFill>
          <a:latin typeface="+mn-lt"/>
        </a:defRPr>
      </a:lvl8pPr>
      <a:lvl9pPr marL="3886200" indent="-228600" algn="l" rtl="0" fontAlgn="base">
        <a:spcBef>
          <a:spcPct val="20000"/>
        </a:spcBef>
        <a:spcAft>
          <a:spcPct val="0"/>
        </a:spcAft>
        <a:buFont typeface="Arial" panose="020B0604020202020204" pitchFamily="34" charset="0"/>
        <a:buChar char="–"/>
        <a:defRPr sz="12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2"/>
          <a:stretch>
            <a:fillRect/>
          </a:stretch>
        </a:blipFill>
        <a:effectLst/>
      </p:bgPr>
    </p:bg>
    <p:spTree>
      <p:nvGrpSpPr>
        <p:cNvPr id="1" name=""/>
        <p:cNvGrpSpPr/>
        <p:nvPr/>
      </p:nvGrpSpPr>
      <p:grpSpPr/>
      <p:sp>
        <p:nvSpPr>
          <p:cNvPr id="3074" name="文本占位符 2"/>
          <p:cNvSpPr>
            <a:spLocks noGrp="1"/>
          </p:cNvSpPr>
          <p:nvPr>
            <p:ph type="body" idx="1"/>
          </p:nvPr>
        </p:nvSpPr>
        <p:spPr>
          <a:xfrm>
            <a:off x="457200" y="2590800"/>
            <a:ext cx="7086600" cy="35353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6" name="灯片编号占位符 5"/>
          <p:cNvSpPr>
            <a:spLocks noGrp="1"/>
          </p:cNvSpPr>
          <p:nvPr>
            <p:ph type="sldNum" sz="quarter" idx="4"/>
          </p:nvPr>
        </p:nvSpPr>
        <p:spPr>
          <a:xfrm>
            <a:off x="1600200" y="6416675"/>
            <a:ext cx="2133600" cy="365125"/>
          </a:xfrm>
          <a:prstGeom prst="rect">
            <a:avLst/>
          </a:prstGeom>
        </p:spPr>
        <p:txBody>
          <a:bodyPr vert="horz" wrap="square" lIns="91440" tIns="45720" rIns="91440" bIns="45720" numCol="1" anchor="ctr" anchorCtr="0" compatLnSpc="1"/>
          <a:lstStyle>
            <a:lvl1pPr>
              <a:defRPr sz="1100">
                <a:solidFill>
                  <a:srgbClr val="898989"/>
                </a:solidFill>
              </a:defRPr>
            </a:lvl1pPr>
          </a:lstStyle>
          <a:p>
            <a:pPr lvl="0">
              <a:buNone/>
            </a:pPr>
            <a:r>
              <a:rPr lang="en-US" altLang="zh-CN" dirty="0">
                <a:latin typeface="Arial" panose="020B0604020202020204" pitchFamily="34" charset="0"/>
                <a:cs typeface="Arial" panose="020B0604020202020204" pitchFamily="34" charset="0"/>
              </a:rPr>
              <a:t>Page</a:t>
            </a:r>
            <a:fld id="{9A0DB2DC-4C9A-4742-B13C-FB6460FD3503}" type="slidenum">
              <a:rPr lang="zh-CN" altLang="en-US" sz="1100" dirty="0">
                <a:solidFill>
                  <a:srgbClr val="898989"/>
                </a:solidFill>
                <a:latin typeface="Arial" panose="020B0604020202020204" pitchFamily="34" charset="0"/>
                <a:cs typeface="Arial" panose="020B0604020202020204" pitchFamily="34" charset="0"/>
              </a:rPr>
            </a:fld>
            <a:endParaRPr lang="zh-CN" altLang="en-US" sz="1100" dirty="0">
              <a:solidFill>
                <a:srgbClr val="898989"/>
              </a:solidFill>
              <a:latin typeface="Arial" panose="020B0604020202020204" pitchFamily="34" charset="0"/>
              <a:ea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7" r:id="rId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2400" kern="1200">
          <a:solidFill>
            <a:srgbClr val="7F7F7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rgbClr val="7F7F7F"/>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rgbClr val="7F7F7F"/>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p:sp>
        <p:nvSpPr>
          <p:cNvPr id="4098" name="Rectangle 22"/>
          <p:cNvSpPr>
            <a:spLocks noChangeArrowheads="1"/>
          </p:cNvSpPr>
          <p:nvPr/>
        </p:nvSpPr>
        <p:spPr bwMode="auto">
          <a:xfrm>
            <a:off x="-2438400" y="865188"/>
            <a:ext cx="2420938" cy="530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09" tIns="40056" rIns="80109" bIns="40056"/>
          <a:lstStyle>
            <a:lvl1pPr defTabSz="802005">
              <a:defRPr>
                <a:solidFill>
                  <a:schemeClr val="tx1"/>
                </a:solidFill>
                <a:latin typeface="Arial" panose="020B0604020202020204" pitchFamily="34" charset="0"/>
                <a:ea typeface="宋体" panose="02010600030101010101" pitchFamily="2" charset="-122"/>
              </a:defRPr>
            </a:lvl1pPr>
            <a:lvl2pPr marL="742950" indent="-285750" defTabSz="802005">
              <a:defRPr>
                <a:solidFill>
                  <a:schemeClr val="tx1"/>
                </a:solidFill>
                <a:latin typeface="Arial" panose="020B0604020202020204" pitchFamily="34" charset="0"/>
                <a:ea typeface="宋体" panose="02010600030101010101" pitchFamily="2" charset="-122"/>
              </a:defRPr>
            </a:lvl2pPr>
            <a:lvl3pPr marL="1143000" indent="-228600" defTabSz="802005">
              <a:defRPr>
                <a:solidFill>
                  <a:schemeClr val="tx1"/>
                </a:solidFill>
                <a:latin typeface="Arial" panose="020B0604020202020204" pitchFamily="34" charset="0"/>
                <a:ea typeface="宋体" panose="02010600030101010101" pitchFamily="2" charset="-122"/>
              </a:defRPr>
            </a:lvl3pPr>
            <a:lvl4pPr marL="1600200" indent="-228600" defTabSz="802005">
              <a:defRPr>
                <a:solidFill>
                  <a:schemeClr val="tx1"/>
                </a:solidFill>
                <a:latin typeface="Arial" panose="020B0604020202020204" pitchFamily="34" charset="0"/>
                <a:ea typeface="宋体" panose="02010600030101010101" pitchFamily="2" charset="-122"/>
              </a:defRPr>
            </a:lvl4pPr>
            <a:lvl5pPr marL="2057400" indent="-228600" defTabSz="802005">
              <a:defRPr>
                <a:solidFill>
                  <a:schemeClr val="tx1"/>
                </a:solidFill>
                <a:latin typeface="Arial" panose="020B0604020202020204" pitchFamily="34" charset="0"/>
                <a:ea typeface="宋体" panose="02010600030101010101" pitchFamily="2" charset="-122"/>
              </a:defRPr>
            </a:lvl5pPr>
            <a:lvl6pPr marL="25146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封面：</a:t>
            </a:r>
            <a:endPar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封面图片可以更换</a:t>
            </a:r>
            <a:endPar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主副标题右对齐，行距不可变</a:t>
            </a:r>
            <a:endPar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中文主标题</a:t>
            </a:r>
            <a:r>
              <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a:t>
            </a:r>
            <a:r>
              <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微软雅黑 </a:t>
            </a:r>
            <a:r>
              <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32-35pt</a:t>
            </a:r>
            <a:endPar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颜色</a:t>
            </a:r>
            <a:r>
              <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 R226 G0 B0</a:t>
            </a:r>
            <a:endPar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      中文副标题</a:t>
            </a:r>
            <a:r>
              <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a:t>
            </a:r>
            <a:r>
              <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微软雅黑</a:t>
            </a:r>
            <a:r>
              <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18-22pt  </a:t>
            </a:r>
            <a:endPar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颜色</a:t>
            </a:r>
            <a:r>
              <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 R64 G64 B64</a:t>
            </a:r>
            <a:endParaRPr kumimoji="0" lang="en-US" altLang="zh-CN"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en-US" altLang="zh-CN"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en-US" altLang="zh-CN"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en-US" altLang="zh-CN"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 </a:t>
            </a:r>
            <a:endPar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099" name="Rectangle 62"/>
          <p:cNvSpPr>
            <a:spLocks noChangeArrowheads="1"/>
          </p:cNvSpPr>
          <p:nvPr/>
        </p:nvSpPr>
        <p:spPr bwMode="auto">
          <a:xfrm>
            <a:off x="9199563" y="1905000"/>
            <a:ext cx="1468438" cy="200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09" tIns="40056" rIns="80109" bIns="40056"/>
          <a:lstStyle>
            <a:lvl1pPr defTabSz="802005">
              <a:defRPr>
                <a:solidFill>
                  <a:schemeClr val="tx1"/>
                </a:solidFill>
                <a:latin typeface="Arial" panose="020B0604020202020204" pitchFamily="34" charset="0"/>
                <a:ea typeface="宋体" panose="02010600030101010101" pitchFamily="2" charset="-122"/>
              </a:defRPr>
            </a:lvl1pPr>
            <a:lvl2pPr marL="742950" indent="-285750" defTabSz="802005">
              <a:defRPr>
                <a:solidFill>
                  <a:schemeClr val="tx1"/>
                </a:solidFill>
                <a:latin typeface="Arial" panose="020B0604020202020204" pitchFamily="34" charset="0"/>
                <a:ea typeface="宋体" panose="02010600030101010101" pitchFamily="2" charset="-122"/>
              </a:defRPr>
            </a:lvl2pPr>
            <a:lvl3pPr marL="1143000" indent="-228600" defTabSz="802005">
              <a:defRPr>
                <a:solidFill>
                  <a:schemeClr val="tx1"/>
                </a:solidFill>
                <a:latin typeface="Arial" panose="020B0604020202020204" pitchFamily="34" charset="0"/>
                <a:ea typeface="宋体" panose="02010600030101010101" pitchFamily="2" charset="-122"/>
              </a:defRPr>
            </a:lvl3pPr>
            <a:lvl4pPr marL="1600200" indent="-228600" defTabSz="802005">
              <a:defRPr>
                <a:solidFill>
                  <a:schemeClr val="tx1"/>
                </a:solidFill>
                <a:latin typeface="Arial" panose="020B0604020202020204" pitchFamily="34" charset="0"/>
                <a:ea typeface="宋体" panose="02010600030101010101" pitchFamily="2" charset="-122"/>
              </a:defRPr>
            </a:lvl4pPr>
            <a:lvl5pPr marL="2057400" indent="-228600" defTabSz="802005">
              <a:defRPr>
                <a:solidFill>
                  <a:schemeClr val="tx1"/>
                </a:solidFill>
                <a:latin typeface="Arial" panose="020B0604020202020204" pitchFamily="34" charset="0"/>
                <a:ea typeface="宋体" panose="02010600030101010101" pitchFamily="2" charset="-122"/>
              </a:defRPr>
            </a:lvl5pPr>
            <a:lvl6pPr marL="25146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802005" rtl="0" eaLnBrk="0" fontAlgn="base" latinLnBrk="0" hangingPunct="0">
              <a:lnSpc>
                <a:spcPct val="120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配色参考方案：</a:t>
            </a:r>
            <a:endPar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802005" rtl="0" eaLnBrk="0" fontAlgn="base" latinLnBrk="0" hangingPunct="0">
              <a:lnSpc>
                <a:spcPct val="120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建议同一页面内不超过三种颜色，以下是</a:t>
            </a:r>
            <a:r>
              <a:rPr kumimoji="0" lang="en-US" altLang="zh-CN"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10</a:t>
            </a:r>
            <a:r>
              <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组配色方案，同一页面内只选择一组使用。（仅供参考）</a:t>
            </a:r>
            <a:endPar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en-US" altLang="zh-CN"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Char char="l"/>
              <a:defRPr/>
            </a:pPr>
            <a:endParaRPr kumimoji="0" lang="en-US" altLang="zh-CN"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Char char="l"/>
              <a:defRPr/>
            </a:pPr>
            <a:endPar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pic>
        <p:nvPicPr>
          <p:cNvPr id="4100" name="Picture 6"/>
          <p:cNvPicPr>
            <a:picLocks noChangeAspect="1"/>
          </p:cNvPicPr>
          <p:nvPr/>
        </p:nvPicPr>
        <p:blipFill>
          <a:blip r:embed="rId3"/>
          <a:stretch>
            <a:fillRect/>
          </a:stretch>
        </p:blipFill>
        <p:spPr>
          <a:xfrm>
            <a:off x="9296400" y="3275013"/>
            <a:ext cx="1162050" cy="35829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69" r:id="rId1"/>
    <p:sldLayoutId id="2147483670" r:id="rId2"/>
  </p:sldLayoutIdLst>
  <p:hf sldNum="0" hdr="0" ftr="0" dt="0"/>
  <p:txStyles>
    <p:titleStyle>
      <a:lvl1pPr algn="l" rtl="0" eaLnBrk="0" fontAlgn="base" hangingPunct="0">
        <a:spcBef>
          <a:spcPct val="0"/>
        </a:spcBef>
        <a:spcAft>
          <a:spcPct val="0"/>
        </a:spcAft>
        <a:defRPr sz="2400">
          <a:solidFill>
            <a:schemeClr val="tx2"/>
          </a:solidFill>
          <a:latin typeface="+mj-lt"/>
          <a:ea typeface="+mj-ea"/>
          <a:cs typeface="+mj-cs"/>
        </a:defRPr>
      </a:lvl1pPr>
      <a:lvl2pPr algn="l" rtl="0" eaLnBrk="0" fontAlgn="base" hangingPunct="0">
        <a:spcBef>
          <a:spcPct val="0"/>
        </a:spcBef>
        <a:spcAft>
          <a:spcPct val="0"/>
        </a:spcAft>
        <a:defRPr sz="2400">
          <a:solidFill>
            <a:schemeClr val="tx2"/>
          </a:solidFill>
          <a:latin typeface="Arial" panose="020B0604020202020204" pitchFamily="34" charset="0"/>
        </a:defRPr>
      </a:lvl2pPr>
      <a:lvl3pPr algn="l" rtl="0" eaLnBrk="0" fontAlgn="base" hangingPunct="0">
        <a:spcBef>
          <a:spcPct val="0"/>
        </a:spcBef>
        <a:spcAft>
          <a:spcPct val="0"/>
        </a:spcAft>
        <a:defRPr sz="2400">
          <a:solidFill>
            <a:schemeClr val="tx2"/>
          </a:solidFill>
          <a:latin typeface="Arial" panose="020B0604020202020204" pitchFamily="34" charset="0"/>
        </a:defRPr>
      </a:lvl3pPr>
      <a:lvl4pPr algn="l" rtl="0" eaLnBrk="0" fontAlgn="base" hangingPunct="0">
        <a:spcBef>
          <a:spcPct val="0"/>
        </a:spcBef>
        <a:spcAft>
          <a:spcPct val="0"/>
        </a:spcAft>
        <a:defRPr sz="2400">
          <a:solidFill>
            <a:schemeClr val="tx2"/>
          </a:solidFill>
          <a:latin typeface="Arial" panose="020B0604020202020204" pitchFamily="34" charset="0"/>
        </a:defRPr>
      </a:lvl4pPr>
      <a:lvl5pPr algn="l" rtl="0" eaLnBrk="0" fontAlgn="base" hangingPunct="0">
        <a:spcBef>
          <a:spcPct val="0"/>
        </a:spcBef>
        <a:spcAft>
          <a:spcPct val="0"/>
        </a:spcAft>
        <a:defRPr sz="2400">
          <a:solidFill>
            <a:schemeClr val="tx2"/>
          </a:solidFill>
          <a:latin typeface="Arial" panose="020B0604020202020204" pitchFamily="34" charset="0"/>
        </a:defRPr>
      </a:lvl5pPr>
      <a:lvl6pPr marL="457200" algn="l" rtl="0" fontAlgn="base">
        <a:spcBef>
          <a:spcPct val="0"/>
        </a:spcBef>
        <a:spcAft>
          <a:spcPct val="0"/>
        </a:spcAft>
        <a:defRPr sz="2400">
          <a:solidFill>
            <a:schemeClr val="tx2"/>
          </a:solidFill>
          <a:latin typeface="Arial" panose="020B0604020202020204" pitchFamily="34" charset="0"/>
        </a:defRPr>
      </a:lvl6pPr>
      <a:lvl7pPr marL="914400" algn="l" rtl="0" fontAlgn="base">
        <a:spcBef>
          <a:spcPct val="0"/>
        </a:spcBef>
        <a:spcAft>
          <a:spcPct val="0"/>
        </a:spcAft>
        <a:defRPr sz="2400">
          <a:solidFill>
            <a:schemeClr val="tx2"/>
          </a:solidFill>
          <a:latin typeface="Arial" panose="020B0604020202020204" pitchFamily="34" charset="0"/>
        </a:defRPr>
      </a:lvl7pPr>
      <a:lvl8pPr marL="1371600" algn="l" rtl="0" fontAlgn="base">
        <a:spcBef>
          <a:spcPct val="0"/>
        </a:spcBef>
        <a:spcAft>
          <a:spcPct val="0"/>
        </a:spcAft>
        <a:defRPr sz="2400">
          <a:solidFill>
            <a:schemeClr val="tx2"/>
          </a:solidFill>
          <a:latin typeface="Arial" panose="020B0604020202020204" pitchFamily="34" charset="0"/>
        </a:defRPr>
      </a:lvl8pPr>
      <a:lvl9pPr marL="1828800" algn="l" rtl="0" fontAlgn="base">
        <a:spcBef>
          <a:spcPct val="0"/>
        </a:spcBef>
        <a:spcAft>
          <a:spcPct val="0"/>
        </a:spcAft>
        <a:defRPr sz="2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1600">
          <a:solidFill>
            <a:schemeClr val="tx1"/>
          </a:solidFill>
          <a:latin typeface="+mn-lt"/>
        </a:defRPr>
      </a:lvl3pPr>
      <a:lvl4pPr marL="1600200" indent="-228600" algn="l" rtl="0" eaLnBrk="0" fontAlgn="base" hangingPunct="0">
        <a:spcBef>
          <a:spcPct val="20000"/>
        </a:spcBef>
        <a:spcAft>
          <a:spcPct val="0"/>
        </a:spcAft>
        <a:buChar char="–"/>
        <a:defRPr sz="1400">
          <a:solidFill>
            <a:schemeClr val="tx1"/>
          </a:solidFill>
          <a:latin typeface="+mn-lt"/>
        </a:defRPr>
      </a:lvl4pPr>
      <a:lvl5pPr marL="2057400" indent="-228600" algn="l" rtl="0" eaLnBrk="0" fontAlgn="base" hangingPunct="0">
        <a:spcBef>
          <a:spcPct val="20000"/>
        </a:spcBef>
        <a:spcAft>
          <a:spcPct val="0"/>
        </a:spcAft>
        <a:buChar char="»"/>
        <a:defRPr sz="1200">
          <a:solidFill>
            <a:schemeClr val="tx1"/>
          </a:solidFill>
          <a:latin typeface="+mn-lt"/>
        </a:defRPr>
      </a:lvl5pPr>
      <a:lvl6pPr marL="2514600" indent="-228600" algn="l" rtl="0" fontAlgn="base">
        <a:spcBef>
          <a:spcPct val="20000"/>
        </a:spcBef>
        <a:spcAft>
          <a:spcPct val="0"/>
        </a:spcAft>
        <a:buChar char="»"/>
        <a:defRPr sz="1200">
          <a:solidFill>
            <a:schemeClr val="tx1"/>
          </a:solidFill>
          <a:latin typeface="+mn-lt"/>
        </a:defRPr>
      </a:lvl6pPr>
      <a:lvl7pPr marL="2971800" indent="-228600" algn="l" rtl="0" fontAlgn="base">
        <a:spcBef>
          <a:spcPct val="20000"/>
        </a:spcBef>
        <a:spcAft>
          <a:spcPct val="0"/>
        </a:spcAft>
        <a:buChar char="»"/>
        <a:defRPr sz="1200">
          <a:solidFill>
            <a:schemeClr val="tx1"/>
          </a:solidFill>
          <a:latin typeface="+mn-lt"/>
        </a:defRPr>
      </a:lvl7pPr>
      <a:lvl8pPr marL="3429000" indent="-228600" algn="l" rtl="0" fontAlgn="base">
        <a:spcBef>
          <a:spcPct val="20000"/>
        </a:spcBef>
        <a:spcAft>
          <a:spcPct val="0"/>
        </a:spcAft>
        <a:buChar char="»"/>
        <a:defRPr sz="1200">
          <a:solidFill>
            <a:schemeClr val="tx1"/>
          </a:solidFill>
          <a:latin typeface="+mn-lt"/>
        </a:defRPr>
      </a:lvl8pPr>
      <a:lvl9pPr marL="3886200" indent="-228600" algn="l" rtl="0" fontAlgn="base">
        <a:spcBef>
          <a:spcPct val="20000"/>
        </a:spcBef>
        <a:spcAft>
          <a:spcPct val="0"/>
        </a:spcAft>
        <a:buChar char="»"/>
        <a:defRPr sz="12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4.xml"/><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4.xml"/><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14.xml"/><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14.xml"/><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14.xml"/><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6.png"/><Relationship Id="rId1"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23.png"/><Relationship Id="rId1"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25.png"/><Relationship Id="rId1" Type="http://schemas.openxmlformats.org/officeDocument/2006/relationships/image" Target="../media/image24.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audio" Target="../media/audio1.wav"/></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7.png"/><Relationship Id="rId1" Type="http://schemas.openxmlformats.org/officeDocument/2006/relationships/image" Target="../media/image6.pn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4.xml"/><Relationship Id="rId2" Type="http://schemas.openxmlformats.org/officeDocument/2006/relationships/image" Target="../media/image28.jpeg"/><Relationship Id="rId1" Type="http://schemas.openxmlformats.org/officeDocument/2006/relationships/image" Target="../media/image27.jpe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30.png"/><Relationship Id="rId1" Type="http://schemas.openxmlformats.org/officeDocument/2006/relationships/image" Target="../media/image2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5.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14.xml"/><Relationship Id="rId4" Type="http://schemas.openxmlformats.org/officeDocument/2006/relationships/image" Target="../media/image6.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14.xml"/><Relationship Id="rId4" Type="http://schemas.openxmlformats.org/officeDocument/2006/relationships/image" Target="../media/image6.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openxmlformats.org/officeDocument/2006/relationships/image" Target="../media/image6.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14.xml"/><Relationship Id="rId4" Type="http://schemas.openxmlformats.org/officeDocument/2006/relationships/image" Target="../media/image6.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6.png"/><Relationship Id="rId1" Type="http://schemas.openxmlformats.org/officeDocument/2006/relationships/image" Target="../media/image15.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14.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21" name="Rectangle 4"/>
          <p:cNvSpPr txBox="1"/>
          <p:nvPr/>
        </p:nvSpPr>
        <p:spPr>
          <a:xfrm>
            <a:off x="1600200" y="1974850"/>
            <a:ext cx="5667375" cy="1000125"/>
          </a:xfrm>
          <a:prstGeom prst="rect">
            <a:avLst/>
          </a:prstGeom>
          <a:noFill/>
          <a:ln w="9525">
            <a:noFill/>
          </a:ln>
        </p:spPr>
        <p:txBody>
          <a:bodyPr anchor="ctr" anchorCtr="0">
            <a:scene3d>
              <a:camera prst="orthographicFront"/>
              <a:lightRig rig="threePt" dir="t"/>
            </a:scene3d>
          </a:bodyPr>
          <a:p>
            <a:pPr algn="r">
              <a:buNone/>
            </a:pPr>
            <a:r>
              <a:rPr lang="zh-CN" altLang="en-US" sz="32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新员工以太网及</a:t>
            </a:r>
            <a:r>
              <a:rPr lang="en-US" altLang="zh-CN" sz="32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TCP/IP</a:t>
            </a:r>
            <a:r>
              <a:rPr lang="zh-CN" altLang="en-US" sz="32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培训</a:t>
            </a:r>
            <a:endParaRPr lang="en-US" altLang="zh-CN" sz="32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algn="r">
              <a:buNone/>
            </a:pPr>
            <a:r>
              <a:rPr lang="en-US" altLang="zh-CN" sz="24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Part3</a:t>
            </a:r>
            <a:r>
              <a:rPr lang="zh-CN" altLang="en-US" sz="24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r>
              <a:rPr lang="en-US" altLang="zh-CN" sz="24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STP&amp;FDB</a:t>
            </a:r>
            <a:endParaRPr lang="en-US" altLang="zh-CN" sz="24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 name="内容占位符 2"/>
          <p:cNvSpPr>
            <a:spLocks noGrp="1"/>
          </p:cNvSpPr>
          <p:nvPr>
            <p:ph idx="1"/>
          </p:nvPr>
        </p:nvSpPr>
        <p:spPr>
          <a:xfrm>
            <a:off x="684213" y="1143000"/>
            <a:ext cx="7788275" cy="5022850"/>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STP</a:t>
            </a:r>
            <a:r>
              <a:rPr kumimoji="0" lang="zh-CN" altLang="en-US"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将整个网络裁剪成为一颗树，称之为为</a:t>
            </a:r>
            <a:r>
              <a:rPr kumimoji="0" lang="en-US" alt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Spanning Tree</a:t>
            </a:r>
            <a:r>
              <a:rPr kumimoji="0" lang="zh-CN" altLang="en-US"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，避免环路。裁剪步骤如下</a:t>
            </a:r>
            <a:r>
              <a:rPr kumimoji="0" lang="en-US" alt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a:t>
            </a:r>
            <a:r>
              <a:rPr kumimoji="0" lang="zh-CN" altLang="en-US"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选举过程，拓扑计算，端口行为确定</a:t>
            </a:r>
            <a:r>
              <a:rPr kumimoji="0" lang="en-US" alt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a:t>
            </a:r>
            <a:r>
              <a:rPr kumimoji="0" lang="zh-CN" altLang="en-US"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a:t>
            </a:r>
            <a:endParaRPr kumimoji="0" lang="en-US" alt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endParaRPr>
          </a:p>
          <a:p>
            <a:pPr marL="742950" marR="0" lvl="1" indent="-28575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网络中选择了一个网桥为根桥（</a:t>
            </a:r>
            <a:r>
              <a:rPr kumimoji="0" lang="en-US"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Root Bridge</a:t>
            </a:r>
            <a:r>
              <a:rPr kumimoji="0" 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a:t>
            </a:r>
            <a:endParaRPr kumimoji="0" 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endParaRPr>
          </a:p>
          <a:p>
            <a:pPr marL="742950" marR="0" lvl="1" indent="-28575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除根桥外的每个网桥都有一个根口（</a:t>
            </a:r>
            <a:r>
              <a:rPr kumimoji="0" lang="en-US"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Root Port</a:t>
            </a:r>
            <a:r>
              <a:rPr kumimoji="0" 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），即提供最短路径到</a:t>
            </a:r>
            <a:r>
              <a:rPr kumimoji="0" lang="en-US"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Root Bridge</a:t>
            </a:r>
            <a:r>
              <a:rPr kumimoji="0" 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的端口。</a:t>
            </a:r>
            <a:endParaRPr kumimoji="0" lang="en-US" alt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endParaRPr>
          </a:p>
          <a:p>
            <a:pPr marL="742950" marR="0" lvl="1" indent="-28575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每个</a:t>
            </a:r>
            <a:r>
              <a:rPr kumimoji="0" lang="en-US"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LAN</a:t>
            </a:r>
            <a:r>
              <a:rPr kumimoji="0" 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都有了指派网桥（</a:t>
            </a:r>
            <a:r>
              <a:rPr kumimoji="0" lang="en-US"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Designated Bridge</a:t>
            </a:r>
            <a:r>
              <a:rPr kumimoji="0" 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），位于该</a:t>
            </a:r>
            <a:r>
              <a:rPr kumimoji="0" lang="en-US"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LAN</a:t>
            </a:r>
            <a:r>
              <a:rPr kumimoji="0" 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与根桥之间的最短路径中。指派网桥和</a:t>
            </a:r>
            <a:r>
              <a:rPr kumimoji="0" lang="en-US"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LAN</a:t>
            </a:r>
            <a:r>
              <a:rPr kumimoji="0" 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相连的端口称为指派端口（</a:t>
            </a:r>
            <a:r>
              <a:rPr kumimoji="0" lang="en-US"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Designated Port</a:t>
            </a:r>
            <a:r>
              <a:rPr kumimoji="0" 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a:t>
            </a:r>
            <a:endParaRPr kumimoji="0" 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endParaRPr>
          </a:p>
          <a:p>
            <a:pPr marL="742950" marR="0" lvl="1" indent="-28575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根口（</a:t>
            </a:r>
            <a:r>
              <a:rPr kumimoji="0" lang="en-US"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Root port</a:t>
            </a:r>
            <a:r>
              <a:rPr kumimoji="0" 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）和指派端口（</a:t>
            </a:r>
            <a:r>
              <a:rPr kumimoji="0" lang="en-US"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Designated Port</a:t>
            </a:r>
            <a:r>
              <a:rPr kumimoji="0" 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）进入</a:t>
            </a:r>
            <a:r>
              <a:rPr kumimoji="0" lang="en-US"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Forwarding</a:t>
            </a:r>
            <a:r>
              <a:rPr kumimoji="0" 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状态。</a:t>
            </a:r>
            <a:endParaRPr kumimoji="0" 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endParaRPr>
          </a:p>
          <a:p>
            <a:pPr marL="742950" marR="0" lvl="1" indent="-28575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其他不在生成树中的端口就处于</a:t>
            </a:r>
            <a:r>
              <a:rPr kumimoji="0" lang="en-US"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Discarding</a:t>
            </a:r>
            <a:r>
              <a:rPr kumimoji="0" 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状态</a:t>
            </a:r>
            <a:endParaRPr kumimoji="0" 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0" lang="en-US" alt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0" lang="zh-CN" altLang="en-US" sz="20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endParaRPr>
          </a:p>
        </p:txBody>
      </p:sp>
      <p:sp>
        <p:nvSpPr>
          <p:cNvPr id="18435" name="标题 5"/>
          <p:cNvSpPr>
            <a:spLocks noGrp="1"/>
          </p:cNvSpPr>
          <p:nvPr>
            <p:ph type="title"/>
          </p:nvPr>
        </p:nvSpPr>
        <p:spPr>
          <a:xfrm>
            <a:off x="609600" y="152400"/>
            <a:ext cx="7924800" cy="533400"/>
          </a:xfrm>
        </p:spPr>
        <p:txBody>
          <a:bodyPr vert="horz" wrap="square" lIns="91440" tIns="45720" rIns="91440" bIns="45720" anchor="ctr" anchorCtr="0"/>
          <a:p>
            <a:pPr>
              <a:lnSpc>
                <a:spcPts val="3200"/>
              </a:lnSpc>
              <a:buFont typeface="Wingdings" panose="05000000000000000000" pitchFamily="2" charset="2"/>
              <a:buChar char="Ø"/>
            </a:pPr>
            <a:r>
              <a:rPr lang="en-US" altLang="zh-CN" dirty="0"/>
              <a:t>STP—3.STP</a:t>
            </a:r>
            <a:r>
              <a:rPr lang="zh-CN" altLang="en-US" dirty="0"/>
              <a:t>的</a:t>
            </a:r>
            <a:r>
              <a:rPr lang="zh-CN" altLang="en-US" dirty="0">
                <a:cs typeface="Arial" panose="020B0604020202020204" pitchFamily="34" charset="0"/>
              </a:rPr>
              <a:t>工作原理</a:t>
            </a:r>
            <a:endParaRPr lang="en-US" altLang="zh-CN" dirty="0">
              <a:ea typeface="Arial" panose="020B0604020202020204" pitchFamily="34" charset="0"/>
            </a:endParaRPr>
          </a:p>
        </p:txBody>
      </p:sp>
      <p:pic>
        <p:nvPicPr>
          <p:cNvPr id="18436" name="Picture 5" descr="C:\Documents and Settings\Administrator\My Documents\Tencent Files\517623394\FileRecv\锐捷ppt元素修改11.01.18\小红条.png"/>
          <p:cNvPicPr>
            <a:picLocks noChangeAspect="1"/>
          </p:cNvPicPr>
          <p:nvPr/>
        </p:nvPicPr>
        <p:blipFill>
          <a:blip r:embed="rId1"/>
          <a:stretch>
            <a:fillRect/>
          </a:stretch>
        </p:blipFill>
        <p:spPr>
          <a:xfrm>
            <a:off x="381000" y="207963"/>
            <a:ext cx="125413" cy="401637"/>
          </a:xfrm>
          <a:prstGeom prst="rect">
            <a:avLst/>
          </a:prstGeom>
          <a:noFill/>
          <a:ln w="9525">
            <a:noFill/>
          </a:ln>
        </p:spPr>
      </p:pic>
      <p:sp>
        <p:nvSpPr>
          <p:cNvPr id="18437" name="Rectangle 6"/>
          <p:cNvSpPr/>
          <p:nvPr/>
        </p:nvSpPr>
        <p:spPr>
          <a:xfrm>
            <a:off x="0" y="52388"/>
            <a:ext cx="0" cy="352425"/>
          </a:xfrm>
          <a:prstGeom prst="rect">
            <a:avLst/>
          </a:prstGeom>
          <a:solidFill>
            <a:srgbClr val="F1FEDD"/>
          </a:solidFill>
          <a:ln w="9525">
            <a:noFill/>
          </a:ln>
        </p:spPr>
        <p:txBody>
          <a:bodyPr wrap="none" lIns="0" tIns="0" rIns="0" bIns="76176"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endParaRPr lang="zh-CN" altLang="en-US" sz="1800" dirty="0">
              <a:solidFill>
                <a:schemeClr val="tx1"/>
              </a:solidFill>
              <a:latin typeface="Arial" panose="020B0604020202020204" pitchFamily="34" charset="0"/>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19458" name="Rectangle 3"/>
          <p:cNvSpPr/>
          <p:nvPr/>
        </p:nvSpPr>
        <p:spPr>
          <a:xfrm>
            <a:off x="755650" y="6092825"/>
            <a:ext cx="2160588" cy="360363"/>
          </a:xfrm>
          <a:prstGeom prst="rect">
            <a:avLst/>
          </a:prstGeom>
          <a:solidFill>
            <a:srgbClr val="800000">
              <a:alpha val="89803"/>
            </a:srgbClr>
          </a:solidFill>
          <a:ln w="9525" cap="flat" cmpd="sng">
            <a:prstDash val="solid"/>
            <a:miter/>
            <a:headEnd type="none" w="med" len="med"/>
            <a:tailEnd type="none" w="med" len="med"/>
          </a:ln>
          <a:scene3d>
            <a:camera prst="legacyObliqueTopRight">
              <a:rot lat="0" lon="0" rev="0"/>
            </a:camera>
            <a:lightRig rig="legacyFlat3" dir="b"/>
          </a:scene3d>
          <a:sp3d extrusionH="430200" prstMaterial="legacyMatte">
            <a:bevelT w="13500" h="13500" prst="angle"/>
            <a:bevelB w="13500" h="13500" prst="angle"/>
            <a:extrusionClr>
              <a:srgbClr val="800000"/>
            </a:extrusionClr>
          </a:sp3d>
        </p:spPr>
        <p:txBody>
          <a:bodyPr wrap="none" anchor="ctr" anchorCtr="0">
            <a:flatTx/>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r>
              <a:rPr lang="en-US" altLang="zh-CN" sz="1400" dirty="0">
                <a:solidFill>
                  <a:schemeClr val="bg1"/>
                </a:solidFill>
                <a:latin typeface="Tahoma" panose="020B0604030504040204" pitchFamily="34" charset="0"/>
                <a:ea typeface="宋体" panose="02010600030101010101" pitchFamily="2" charset="-122"/>
              </a:rPr>
              <a:t>Forward Delay</a:t>
            </a:r>
            <a:endParaRPr lang="en-US" altLang="zh-CN" sz="1400" dirty="0">
              <a:solidFill>
                <a:schemeClr val="bg1"/>
              </a:solidFill>
              <a:latin typeface="Tahoma" panose="020B0604030504040204" pitchFamily="34" charset="0"/>
              <a:ea typeface="宋体" panose="02010600030101010101" pitchFamily="2" charset="-122"/>
            </a:endParaRPr>
          </a:p>
        </p:txBody>
      </p:sp>
      <p:sp>
        <p:nvSpPr>
          <p:cNvPr id="19459" name="Rectangle 4"/>
          <p:cNvSpPr/>
          <p:nvPr/>
        </p:nvSpPr>
        <p:spPr>
          <a:xfrm>
            <a:off x="755650" y="5661025"/>
            <a:ext cx="2160588" cy="360363"/>
          </a:xfrm>
          <a:prstGeom prst="rect">
            <a:avLst/>
          </a:prstGeom>
          <a:solidFill>
            <a:srgbClr val="800000">
              <a:alpha val="89803"/>
            </a:srgbClr>
          </a:solidFill>
          <a:ln w="9525" cap="flat" cmpd="sng">
            <a:prstDash val="solid"/>
            <a:miter/>
            <a:headEnd type="none" w="med" len="med"/>
            <a:tailEnd type="none" w="med" len="med"/>
          </a:ln>
          <a:scene3d>
            <a:camera prst="legacyObliqueTopRight">
              <a:rot lat="0" lon="0" rev="0"/>
            </a:camera>
            <a:lightRig rig="legacyFlat3" dir="b"/>
          </a:scene3d>
          <a:sp3d extrusionH="430200" prstMaterial="legacyMatte">
            <a:bevelT w="13500" h="13500" prst="angle"/>
            <a:bevelB w="13500" h="13500" prst="angle"/>
            <a:extrusionClr>
              <a:srgbClr val="800000"/>
            </a:extrusionClr>
          </a:sp3d>
        </p:spPr>
        <p:txBody>
          <a:bodyPr wrap="none" anchor="ctr" anchorCtr="0">
            <a:flatTx/>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r>
              <a:rPr lang="en-US" altLang="zh-CN" sz="1400" dirty="0">
                <a:solidFill>
                  <a:schemeClr val="bg1"/>
                </a:solidFill>
                <a:latin typeface="Tahoma" panose="020B0604030504040204" pitchFamily="34" charset="0"/>
                <a:ea typeface="宋体" panose="02010600030101010101" pitchFamily="2" charset="-122"/>
              </a:rPr>
              <a:t>Hello Time</a:t>
            </a:r>
            <a:endParaRPr lang="en-US" altLang="zh-CN" sz="1400" dirty="0">
              <a:solidFill>
                <a:schemeClr val="bg1"/>
              </a:solidFill>
              <a:latin typeface="Tahoma" panose="020B0604030504040204" pitchFamily="34" charset="0"/>
              <a:ea typeface="宋体" panose="02010600030101010101" pitchFamily="2" charset="-122"/>
            </a:endParaRPr>
          </a:p>
        </p:txBody>
      </p:sp>
      <p:sp>
        <p:nvSpPr>
          <p:cNvPr id="19460" name="Rectangle 5"/>
          <p:cNvSpPr/>
          <p:nvPr/>
        </p:nvSpPr>
        <p:spPr>
          <a:xfrm>
            <a:off x="755650" y="5229225"/>
            <a:ext cx="2160588" cy="360363"/>
          </a:xfrm>
          <a:prstGeom prst="rect">
            <a:avLst/>
          </a:prstGeom>
          <a:solidFill>
            <a:srgbClr val="800000">
              <a:alpha val="89803"/>
            </a:srgbClr>
          </a:solidFill>
          <a:ln w="9525" cap="flat" cmpd="sng">
            <a:prstDash val="solid"/>
            <a:miter/>
            <a:headEnd type="none" w="med" len="med"/>
            <a:tailEnd type="none" w="med" len="med"/>
          </a:ln>
          <a:scene3d>
            <a:camera prst="legacyObliqueTopRight">
              <a:rot lat="0" lon="0" rev="0"/>
            </a:camera>
            <a:lightRig rig="legacyFlat3" dir="b"/>
          </a:scene3d>
          <a:sp3d extrusionH="430200" prstMaterial="legacyMatte">
            <a:bevelT w="13500" h="13500" prst="angle"/>
            <a:bevelB w="13500" h="13500" prst="angle"/>
            <a:extrusionClr>
              <a:srgbClr val="800000"/>
            </a:extrusionClr>
          </a:sp3d>
        </p:spPr>
        <p:txBody>
          <a:bodyPr wrap="none" anchor="ctr" anchorCtr="0">
            <a:flatTx/>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r>
              <a:rPr lang="en-US" altLang="zh-CN" sz="1400" dirty="0">
                <a:solidFill>
                  <a:schemeClr val="bg1"/>
                </a:solidFill>
                <a:latin typeface="Tahoma" panose="020B0604030504040204" pitchFamily="34" charset="0"/>
                <a:ea typeface="宋体" panose="02010600030101010101" pitchFamily="2" charset="-122"/>
              </a:rPr>
              <a:t>Maximum Time</a:t>
            </a:r>
            <a:endParaRPr lang="en-US" altLang="zh-CN" sz="1400" dirty="0">
              <a:solidFill>
                <a:schemeClr val="bg1"/>
              </a:solidFill>
              <a:latin typeface="Tahoma" panose="020B0604030504040204" pitchFamily="34" charset="0"/>
              <a:ea typeface="宋体" panose="02010600030101010101" pitchFamily="2" charset="-122"/>
            </a:endParaRPr>
          </a:p>
        </p:txBody>
      </p:sp>
      <p:sp>
        <p:nvSpPr>
          <p:cNvPr id="19461" name="Rectangle 6"/>
          <p:cNvSpPr/>
          <p:nvPr/>
        </p:nvSpPr>
        <p:spPr>
          <a:xfrm>
            <a:off x="755650" y="4797425"/>
            <a:ext cx="2160588" cy="360363"/>
          </a:xfrm>
          <a:prstGeom prst="rect">
            <a:avLst/>
          </a:prstGeom>
          <a:solidFill>
            <a:srgbClr val="800000">
              <a:alpha val="89803"/>
            </a:srgbClr>
          </a:solidFill>
          <a:ln w="9525" cap="flat" cmpd="sng">
            <a:prstDash val="solid"/>
            <a:miter/>
            <a:headEnd type="none" w="med" len="med"/>
            <a:tailEnd type="none" w="med" len="med"/>
          </a:ln>
          <a:scene3d>
            <a:camera prst="legacyObliqueTopRight">
              <a:rot lat="0" lon="0" rev="0"/>
            </a:camera>
            <a:lightRig rig="legacyFlat3" dir="b"/>
          </a:scene3d>
          <a:sp3d extrusionH="430200" prstMaterial="legacyMatte">
            <a:bevelT w="13500" h="13500" prst="angle"/>
            <a:bevelB w="13500" h="13500" prst="angle"/>
            <a:extrusionClr>
              <a:srgbClr val="800000"/>
            </a:extrusionClr>
          </a:sp3d>
        </p:spPr>
        <p:txBody>
          <a:bodyPr wrap="none" anchor="ctr" anchorCtr="0">
            <a:flatTx/>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r>
              <a:rPr lang="en-US" altLang="zh-CN" sz="1400" dirty="0">
                <a:solidFill>
                  <a:schemeClr val="bg1"/>
                </a:solidFill>
                <a:latin typeface="Tahoma" panose="020B0604030504040204" pitchFamily="34" charset="0"/>
                <a:ea typeface="宋体" panose="02010600030101010101" pitchFamily="2" charset="-122"/>
              </a:rPr>
              <a:t>Message Age</a:t>
            </a:r>
            <a:endParaRPr lang="en-US" altLang="zh-CN" sz="1400" dirty="0">
              <a:solidFill>
                <a:schemeClr val="bg1"/>
              </a:solidFill>
              <a:latin typeface="Tahoma" panose="020B0604030504040204" pitchFamily="34" charset="0"/>
              <a:ea typeface="宋体" panose="02010600030101010101" pitchFamily="2" charset="-122"/>
            </a:endParaRPr>
          </a:p>
        </p:txBody>
      </p:sp>
      <p:sp>
        <p:nvSpPr>
          <p:cNvPr id="19462" name="Rectangle 7"/>
          <p:cNvSpPr/>
          <p:nvPr/>
        </p:nvSpPr>
        <p:spPr>
          <a:xfrm>
            <a:off x="755650" y="4365625"/>
            <a:ext cx="2160588" cy="360363"/>
          </a:xfrm>
          <a:prstGeom prst="rect">
            <a:avLst/>
          </a:prstGeom>
          <a:solidFill>
            <a:srgbClr val="800000">
              <a:alpha val="89803"/>
            </a:srgbClr>
          </a:solidFill>
          <a:ln w="9525" cap="flat" cmpd="sng">
            <a:prstDash val="solid"/>
            <a:miter/>
            <a:headEnd type="none" w="med" len="med"/>
            <a:tailEnd type="none" w="med" len="med"/>
          </a:ln>
          <a:scene3d>
            <a:camera prst="legacyObliqueTopRight">
              <a:rot lat="0" lon="0" rev="0"/>
            </a:camera>
            <a:lightRig rig="legacyFlat3" dir="b"/>
          </a:scene3d>
          <a:sp3d extrusionH="430200" prstMaterial="legacyMatte">
            <a:bevelT w="13500" h="13500" prst="angle"/>
            <a:bevelB w="13500" h="13500" prst="angle"/>
            <a:extrusionClr>
              <a:srgbClr val="800000"/>
            </a:extrusionClr>
          </a:sp3d>
        </p:spPr>
        <p:txBody>
          <a:bodyPr wrap="none" anchor="ctr" anchorCtr="0">
            <a:flatTx/>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r>
              <a:rPr lang="en-US" altLang="zh-CN" sz="1400" dirty="0">
                <a:solidFill>
                  <a:schemeClr val="bg1"/>
                </a:solidFill>
                <a:latin typeface="Tahoma" panose="020B0604030504040204" pitchFamily="34" charset="0"/>
                <a:ea typeface="宋体" panose="02010600030101010101" pitchFamily="2" charset="-122"/>
              </a:rPr>
              <a:t>Port ID</a:t>
            </a:r>
            <a:endParaRPr lang="en-US" altLang="zh-CN" sz="1400" dirty="0">
              <a:solidFill>
                <a:schemeClr val="bg1"/>
              </a:solidFill>
              <a:latin typeface="Tahoma" panose="020B0604030504040204" pitchFamily="34" charset="0"/>
              <a:ea typeface="宋体" panose="02010600030101010101" pitchFamily="2" charset="-122"/>
            </a:endParaRPr>
          </a:p>
        </p:txBody>
      </p:sp>
      <p:sp>
        <p:nvSpPr>
          <p:cNvPr id="19463" name="Rectangle 8"/>
          <p:cNvSpPr/>
          <p:nvPr/>
        </p:nvSpPr>
        <p:spPr>
          <a:xfrm>
            <a:off x="755650" y="3933825"/>
            <a:ext cx="2160588" cy="360363"/>
          </a:xfrm>
          <a:prstGeom prst="rect">
            <a:avLst/>
          </a:prstGeom>
          <a:solidFill>
            <a:srgbClr val="800000">
              <a:alpha val="89803"/>
            </a:srgbClr>
          </a:solidFill>
          <a:ln w="9525" cap="flat" cmpd="sng">
            <a:prstDash val="solid"/>
            <a:miter/>
            <a:headEnd type="none" w="med" len="med"/>
            <a:tailEnd type="none" w="med" len="med"/>
          </a:ln>
          <a:scene3d>
            <a:camera prst="legacyObliqueTopRight">
              <a:rot lat="0" lon="0" rev="0"/>
            </a:camera>
            <a:lightRig rig="legacyFlat3" dir="b"/>
          </a:scene3d>
          <a:sp3d extrusionH="430200" prstMaterial="legacyMatte">
            <a:bevelT w="13500" h="13500" prst="angle"/>
            <a:bevelB w="13500" h="13500" prst="angle"/>
            <a:extrusionClr>
              <a:srgbClr val="800000"/>
            </a:extrusionClr>
          </a:sp3d>
        </p:spPr>
        <p:txBody>
          <a:bodyPr wrap="none" anchor="ctr" anchorCtr="0">
            <a:flatTx/>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r>
              <a:rPr lang="en-US" altLang="zh-CN" sz="1400" dirty="0">
                <a:solidFill>
                  <a:schemeClr val="bg1"/>
                </a:solidFill>
                <a:latin typeface="Tahoma" panose="020B0604030504040204" pitchFamily="34" charset="0"/>
                <a:ea typeface="宋体" panose="02010600030101010101" pitchFamily="2" charset="-122"/>
              </a:rPr>
              <a:t>Bridge ID</a:t>
            </a:r>
            <a:endParaRPr lang="en-US" altLang="zh-CN" sz="1400" dirty="0">
              <a:solidFill>
                <a:schemeClr val="bg1"/>
              </a:solidFill>
              <a:latin typeface="Tahoma" panose="020B0604030504040204" pitchFamily="34" charset="0"/>
              <a:ea typeface="宋体" panose="02010600030101010101" pitchFamily="2" charset="-122"/>
            </a:endParaRPr>
          </a:p>
        </p:txBody>
      </p:sp>
      <p:sp>
        <p:nvSpPr>
          <p:cNvPr id="19464" name="Rectangle 9"/>
          <p:cNvSpPr/>
          <p:nvPr/>
        </p:nvSpPr>
        <p:spPr>
          <a:xfrm>
            <a:off x="755650" y="3500438"/>
            <a:ext cx="2160588" cy="360362"/>
          </a:xfrm>
          <a:prstGeom prst="rect">
            <a:avLst/>
          </a:prstGeom>
          <a:solidFill>
            <a:srgbClr val="800000">
              <a:alpha val="89803"/>
            </a:srgbClr>
          </a:solidFill>
          <a:ln w="9525" cap="flat" cmpd="sng">
            <a:prstDash val="solid"/>
            <a:miter/>
            <a:headEnd type="none" w="med" len="med"/>
            <a:tailEnd type="none" w="med" len="med"/>
          </a:ln>
          <a:scene3d>
            <a:camera prst="legacyObliqueTopRight">
              <a:rot lat="0" lon="0" rev="0"/>
            </a:camera>
            <a:lightRig rig="legacyFlat3" dir="b"/>
          </a:scene3d>
          <a:sp3d extrusionH="430200" prstMaterial="legacyMatte">
            <a:bevelT w="13500" h="13500" prst="angle"/>
            <a:bevelB w="13500" h="13500" prst="angle"/>
            <a:extrusionClr>
              <a:srgbClr val="800000"/>
            </a:extrusionClr>
          </a:sp3d>
        </p:spPr>
        <p:txBody>
          <a:bodyPr wrap="none" anchor="ctr" anchorCtr="0">
            <a:flatTx/>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r>
              <a:rPr lang="en-US" altLang="zh-CN" sz="1400" dirty="0">
                <a:solidFill>
                  <a:schemeClr val="bg1"/>
                </a:solidFill>
                <a:latin typeface="Tahoma" panose="020B0604030504040204" pitchFamily="34" charset="0"/>
                <a:ea typeface="宋体" panose="02010600030101010101" pitchFamily="2" charset="-122"/>
              </a:rPr>
              <a:t>Cost of Path</a:t>
            </a:r>
            <a:endParaRPr lang="en-US" altLang="zh-CN" sz="1400" dirty="0">
              <a:solidFill>
                <a:schemeClr val="bg1"/>
              </a:solidFill>
              <a:latin typeface="Tahoma" panose="020B0604030504040204" pitchFamily="34" charset="0"/>
              <a:ea typeface="宋体" panose="02010600030101010101" pitchFamily="2" charset="-122"/>
            </a:endParaRPr>
          </a:p>
        </p:txBody>
      </p:sp>
      <p:sp>
        <p:nvSpPr>
          <p:cNvPr id="19465" name="Rectangle 10"/>
          <p:cNvSpPr/>
          <p:nvPr/>
        </p:nvSpPr>
        <p:spPr>
          <a:xfrm>
            <a:off x="755650" y="3068638"/>
            <a:ext cx="2160588" cy="360362"/>
          </a:xfrm>
          <a:prstGeom prst="rect">
            <a:avLst/>
          </a:prstGeom>
          <a:solidFill>
            <a:srgbClr val="800000">
              <a:alpha val="89803"/>
            </a:srgbClr>
          </a:solidFill>
          <a:ln w="9525" cap="flat" cmpd="sng">
            <a:prstDash val="solid"/>
            <a:miter/>
            <a:headEnd type="none" w="med" len="med"/>
            <a:tailEnd type="none" w="med" len="med"/>
          </a:ln>
          <a:scene3d>
            <a:camera prst="legacyObliqueTopRight">
              <a:rot lat="0" lon="0" rev="0"/>
            </a:camera>
            <a:lightRig rig="legacyFlat3" dir="b"/>
          </a:scene3d>
          <a:sp3d extrusionH="430200" prstMaterial="legacyMatte">
            <a:bevelT w="13500" h="13500" prst="angle"/>
            <a:bevelB w="13500" h="13500" prst="angle"/>
            <a:extrusionClr>
              <a:srgbClr val="800000"/>
            </a:extrusionClr>
          </a:sp3d>
        </p:spPr>
        <p:txBody>
          <a:bodyPr wrap="none" anchor="ctr" anchorCtr="0">
            <a:flatTx/>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r>
              <a:rPr lang="en-US" altLang="zh-CN" sz="1400" dirty="0">
                <a:solidFill>
                  <a:schemeClr val="bg1"/>
                </a:solidFill>
                <a:latin typeface="Tahoma" panose="020B0604030504040204" pitchFamily="34" charset="0"/>
                <a:ea typeface="宋体" panose="02010600030101010101" pitchFamily="2" charset="-122"/>
              </a:rPr>
              <a:t>Root ID</a:t>
            </a:r>
            <a:endParaRPr lang="en-US" altLang="zh-CN" sz="1400" dirty="0">
              <a:solidFill>
                <a:schemeClr val="bg1"/>
              </a:solidFill>
              <a:latin typeface="Tahoma" panose="020B0604030504040204" pitchFamily="34" charset="0"/>
              <a:ea typeface="宋体" panose="02010600030101010101" pitchFamily="2" charset="-122"/>
            </a:endParaRPr>
          </a:p>
        </p:txBody>
      </p:sp>
      <p:sp>
        <p:nvSpPr>
          <p:cNvPr id="19466" name="Rectangle 11"/>
          <p:cNvSpPr/>
          <p:nvPr/>
        </p:nvSpPr>
        <p:spPr>
          <a:xfrm>
            <a:off x="755650" y="2636838"/>
            <a:ext cx="2160588" cy="360362"/>
          </a:xfrm>
          <a:prstGeom prst="rect">
            <a:avLst/>
          </a:prstGeom>
          <a:solidFill>
            <a:srgbClr val="800000">
              <a:alpha val="89803"/>
            </a:srgbClr>
          </a:solidFill>
          <a:ln w="9525" cap="flat" cmpd="sng">
            <a:prstDash val="solid"/>
            <a:miter/>
            <a:headEnd type="none" w="med" len="med"/>
            <a:tailEnd type="none" w="med" len="med"/>
          </a:ln>
          <a:scene3d>
            <a:camera prst="legacyObliqueTopRight">
              <a:rot lat="0" lon="0" rev="0"/>
            </a:camera>
            <a:lightRig rig="legacyFlat3" dir="b"/>
          </a:scene3d>
          <a:sp3d extrusionH="430200" prstMaterial="legacyMatte">
            <a:bevelT w="13500" h="13500" prst="angle"/>
            <a:bevelB w="13500" h="13500" prst="angle"/>
            <a:extrusionClr>
              <a:srgbClr val="800000"/>
            </a:extrusionClr>
          </a:sp3d>
        </p:spPr>
        <p:txBody>
          <a:bodyPr wrap="none" anchor="ctr" anchorCtr="0">
            <a:flatTx/>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r>
              <a:rPr lang="en-US" altLang="zh-CN" sz="1400" dirty="0">
                <a:solidFill>
                  <a:schemeClr val="bg1"/>
                </a:solidFill>
                <a:latin typeface="Tahoma" panose="020B0604030504040204" pitchFamily="34" charset="0"/>
                <a:ea typeface="宋体" panose="02010600030101010101" pitchFamily="2" charset="-122"/>
              </a:rPr>
              <a:t>Flags</a:t>
            </a:r>
            <a:endParaRPr lang="en-US" altLang="zh-CN" sz="1400" dirty="0">
              <a:solidFill>
                <a:schemeClr val="bg1"/>
              </a:solidFill>
              <a:latin typeface="Tahoma" panose="020B0604030504040204" pitchFamily="34" charset="0"/>
              <a:ea typeface="宋体" panose="02010600030101010101" pitchFamily="2" charset="-122"/>
            </a:endParaRPr>
          </a:p>
        </p:txBody>
      </p:sp>
      <p:sp>
        <p:nvSpPr>
          <p:cNvPr id="19467" name="Rectangle 12"/>
          <p:cNvSpPr/>
          <p:nvPr/>
        </p:nvSpPr>
        <p:spPr>
          <a:xfrm>
            <a:off x="755650" y="2205038"/>
            <a:ext cx="2160588" cy="360362"/>
          </a:xfrm>
          <a:prstGeom prst="rect">
            <a:avLst/>
          </a:prstGeom>
          <a:solidFill>
            <a:srgbClr val="800000">
              <a:alpha val="89803"/>
            </a:srgbClr>
          </a:solidFill>
          <a:ln w="9525" cap="flat" cmpd="sng">
            <a:prstDash val="solid"/>
            <a:miter/>
            <a:headEnd type="none" w="med" len="med"/>
            <a:tailEnd type="none" w="med" len="med"/>
          </a:ln>
          <a:scene3d>
            <a:camera prst="legacyObliqueTopRight">
              <a:rot lat="0" lon="0" rev="0"/>
            </a:camera>
            <a:lightRig rig="legacyFlat3" dir="b"/>
          </a:scene3d>
          <a:sp3d extrusionH="430200" prstMaterial="legacyMatte">
            <a:bevelT w="13500" h="13500" prst="angle"/>
            <a:bevelB w="13500" h="13500" prst="angle"/>
            <a:extrusionClr>
              <a:srgbClr val="800000"/>
            </a:extrusionClr>
          </a:sp3d>
        </p:spPr>
        <p:txBody>
          <a:bodyPr wrap="none" anchor="ctr" anchorCtr="0">
            <a:flatTx/>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r>
              <a:rPr lang="en-US" altLang="zh-CN" sz="1400" dirty="0">
                <a:solidFill>
                  <a:schemeClr val="bg1"/>
                </a:solidFill>
                <a:latin typeface="Tahoma" panose="020B0604030504040204" pitchFamily="34" charset="0"/>
                <a:ea typeface="宋体" panose="02010600030101010101" pitchFamily="2" charset="-122"/>
              </a:rPr>
              <a:t>Message Type</a:t>
            </a:r>
            <a:endParaRPr lang="en-US" altLang="zh-CN" sz="1400" dirty="0">
              <a:solidFill>
                <a:schemeClr val="bg1"/>
              </a:solidFill>
              <a:latin typeface="Tahoma" panose="020B0604030504040204" pitchFamily="34" charset="0"/>
              <a:ea typeface="宋体" panose="02010600030101010101" pitchFamily="2" charset="-122"/>
            </a:endParaRPr>
          </a:p>
        </p:txBody>
      </p:sp>
      <p:sp>
        <p:nvSpPr>
          <p:cNvPr id="19468" name="Rectangle 13"/>
          <p:cNvSpPr/>
          <p:nvPr/>
        </p:nvSpPr>
        <p:spPr>
          <a:xfrm>
            <a:off x="755650" y="1773238"/>
            <a:ext cx="2160588" cy="360362"/>
          </a:xfrm>
          <a:prstGeom prst="rect">
            <a:avLst/>
          </a:prstGeom>
          <a:solidFill>
            <a:srgbClr val="800000">
              <a:alpha val="89803"/>
            </a:srgbClr>
          </a:solidFill>
          <a:ln w="9525" cap="flat" cmpd="sng">
            <a:prstDash val="solid"/>
            <a:miter/>
            <a:headEnd type="none" w="med" len="med"/>
            <a:tailEnd type="none" w="med" len="med"/>
          </a:ln>
          <a:scene3d>
            <a:camera prst="legacyObliqueTopRight">
              <a:rot lat="0" lon="0" rev="0"/>
            </a:camera>
            <a:lightRig rig="legacyFlat3" dir="b"/>
          </a:scene3d>
          <a:sp3d extrusionH="430200" prstMaterial="legacyMatte">
            <a:bevelT w="13500" h="13500" prst="angle"/>
            <a:bevelB w="13500" h="13500" prst="angle"/>
            <a:extrusionClr>
              <a:srgbClr val="800000"/>
            </a:extrusionClr>
          </a:sp3d>
        </p:spPr>
        <p:txBody>
          <a:bodyPr wrap="none" anchor="ctr" anchorCtr="0">
            <a:flatTx/>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r>
              <a:rPr lang="en-US" altLang="zh-CN" sz="1400" dirty="0">
                <a:solidFill>
                  <a:schemeClr val="bg1"/>
                </a:solidFill>
                <a:latin typeface="Tahoma" panose="020B0604030504040204" pitchFamily="34" charset="0"/>
                <a:ea typeface="宋体" panose="02010600030101010101" pitchFamily="2" charset="-122"/>
              </a:rPr>
              <a:t>Version</a:t>
            </a:r>
            <a:endParaRPr lang="en-US" altLang="zh-CN" sz="1400" dirty="0">
              <a:solidFill>
                <a:schemeClr val="bg1"/>
              </a:solidFill>
              <a:latin typeface="Tahoma" panose="020B0604030504040204" pitchFamily="34" charset="0"/>
              <a:ea typeface="宋体" panose="02010600030101010101" pitchFamily="2" charset="-122"/>
            </a:endParaRPr>
          </a:p>
        </p:txBody>
      </p:sp>
      <p:sp>
        <p:nvSpPr>
          <p:cNvPr id="19469" name="Rectangle 14"/>
          <p:cNvSpPr/>
          <p:nvPr/>
        </p:nvSpPr>
        <p:spPr>
          <a:xfrm>
            <a:off x="755650" y="1341438"/>
            <a:ext cx="2160588" cy="360362"/>
          </a:xfrm>
          <a:prstGeom prst="rect">
            <a:avLst/>
          </a:prstGeom>
          <a:solidFill>
            <a:srgbClr val="800000">
              <a:alpha val="89803"/>
            </a:srgbClr>
          </a:solidFill>
          <a:ln w="9525" cap="flat" cmpd="sng">
            <a:prstDash val="solid"/>
            <a:miter/>
            <a:headEnd type="none" w="med" len="med"/>
            <a:tailEnd type="none" w="med" len="med"/>
          </a:ln>
          <a:scene3d>
            <a:camera prst="legacyObliqueTopRight">
              <a:rot lat="0" lon="0" rev="0"/>
            </a:camera>
            <a:lightRig rig="legacyFlat3" dir="b"/>
          </a:scene3d>
          <a:sp3d extrusionH="430200" prstMaterial="legacyMatte">
            <a:bevelT w="13500" h="13500" prst="angle"/>
            <a:bevelB w="13500" h="13500" prst="angle"/>
            <a:extrusionClr>
              <a:srgbClr val="800000"/>
            </a:extrusionClr>
          </a:sp3d>
        </p:spPr>
        <p:txBody>
          <a:bodyPr wrap="none" anchor="ctr" anchorCtr="0">
            <a:flatTx/>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r>
              <a:rPr lang="en-US" altLang="zh-CN" sz="1400" dirty="0">
                <a:solidFill>
                  <a:schemeClr val="bg1"/>
                </a:solidFill>
                <a:latin typeface="Tahoma" panose="020B0604030504040204" pitchFamily="34" charset="0"/>
                <a:ea typeface="宋体" panose="02010600030101010101" pitchFamily="2" charset="-122"/>
              </a:rPr>
              <a:t>Protocol ID</a:t>
            </a:r>
            <a:endParaRPr lang="en-US" altLang="zh-CN" sz="1400" dirty="0">
              <a:solidFill>
                <a:schemeClr val="bg1"/>
              </a:solidFill>
              <a:latin typeface="Tahoma" panose="020B0604030504040204" pitchFamily="34" charset="0"/>
              <a:ea typeface="宋体" panose="02010600030101010101" pitchFamily="2" charset="-122"/>
            </a:endParaRPr>
          </a:p>
        </p:txBody>
      </p:sp>
      <p:sp>
        <p:nvSpPr>
          <p:cNvPr id="151567" name="Rectangle 15"/>
          <p:cNvSpPr/>
          <p:nvPr/>
        </p:nvSpPr>
        <p:spPr>
          <a:xfrm>
            <a:off x="3779838" y="1412875"/>
            <a:ext cx="4752975" cy="431800"/>
          </a:xfrm>
          <a:prstGeom prst="rect">
            <a:avLst/>
          </a:prstGeom>
          <a:solidFill>
            <a:srgbClr val="CED3DE"/>
          </a:solidFill>
          <a:ln w="38100" cap="flat" cmpd="sng">
            <a:solidFill>
              <a:schemeClr val="tx1"/>
            </a:solidFill>
            <a:prstDash val="solid"/>
            <a:miter/>
            <a:headEnd type="none" w="med" len="med"/>
            <a:tailEnd type="none" w="med" len="med"/>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342900" lvl="0" indent="-342900">
              <a:spcBef>
                <a:spcPct val="0"/>
              </a:spcBef>
              <a:buFontTx/>
              <a:buNone/>
            </a:pPr>
            <a:r>
              <a:rPr lang="en-US" altLang="zh-CN" sz="1600" dirty="0">
                <a:solidFill>
                  <a:schemeClr val="tx1"/>
                </a:solidFill>
                <a:latin typeface="Tahoma" panose="020B0604030504040204" pitchFamily="34" charset="0"/>
                <a:ea typeface="宋体" panose="02010600030101010101" pitchFamily="2" charset="-122"/>
              </a:rPr>
              <a:t> </a:t>
            </a:r>
            <a:r>
              <a:rPr lang="en-US" altLang="zh-CN" sz="1600" dirty="0">
                <a:solidFill>
                  <a:srgbClr val="800000"/>
                </a:solidFill>
                <a:latin typeface="Tahoma" panose="020B0604030504040204" pitchFamily="34" charset="0"/>
                <a:ea typeface="宋体" panose="02010600030101010101" pitchFamily="2" charset="-122"/>
              </a:rPr>
              <a:t>Root ID</a:t>
            </a:r>
            <a:r>
              <a:rPr lang="en-US" altLang="zh-CN" sz="1600" dirty="0">
                <a:solidFill>
                  <a:schemeClr val="tx1"/>
                </a:solidFill>
                <a:latin typeface="Tahoma" panose="020B0604030504040204" pitchFamily="34" charset="0"/>
                <a:ea typeface="宋体" panose="02010600030101010101" pitchFamily="2" charset="-122"/>
              </a:rPr>
              <a:t>:</a:t>
            </a:r>
            <a:r>
              <a:rPr lang="zh-CN" altLang="en-US" sz="1600" dirty="0">
                <a:solidFill>
                  <a:schemeClr val="tx1"/>
                </a:solidFill>
                <a:latin typeface="华文细黑" panose="02010600040101010101" pitchFamily="2" charset="-122"/>
                <a:ea typeface="华文细黑" panose="02010600040101010101" pitchFamily="2" charset="-122"/>
              </a:rPr>
              <a:t>由</a:t>
            </a:r>
            <a:r>
              <a:rPr lang="en-US" altLang="zh-CN" sz="1600" dirty="0">
                <a:solidFill>
                  <a:schemeClr val="tx1"/>
                </a:solidFill>
                <a:latin typeface="华文细黑" panose="02010600040101010101" pitchFamily="2" charset="-122"/>
                <a:ea typeface="华文细黑" panose="02010600040101010101" pitchFamily="2" charset="-122"/>
              </a:rPr>
              <a:t>2</a:t>
            </a:r>
            <a:r>
              <a:rPr lang="zh-CN" altLang="en-US" sz="1600" dirty="0">
                <a:solidFill>
                  <a:schemeClr val="tx1"/>
                </a:solidFill>
                <a:latin typeface="华文细黑" panose="02010600040101010101" pitchFamily="2" charset="-122"/>
                <a:ea typeface="华文细黑" panose="02010600040101010101" pitchFamily="2" charset="-122"/>
              </a:rPr>
              <a:t>字节优先级和</a:t>
            </a:r>
            <a:r>
              <a:rPr lang="en-US" altLang="zh-CN" sz="1600" dirty="0">
                <a:solidFill>
                  <a:schemeClr val="tx1"/>
                </a:solidFill>
                <a:latin typeface="华文细黑" panose="02010600040101010101" pitchFamily="2" charset="-122"/>
                <a:ea typeface="华文细黑" panose="02010600040101010101" pitchFamily="2" charset="-122"/>
              </a:rPr>
              <a:t>6</a:t>
            </a:r>
            <a:r>
              <a:rPr lang="zh-CN" altLang="en-US" sz="1600" dirty="0">
                <a:solidFill>
                  <a:schemeClr val="tx1"/>
                </a:solidFill>
                <a:latin typeface="华文细黑" panose="02010600040101010101" pitchFamily="2" charset="-122"/>
                <a:ea typeface="华文细黑" panose="02010600040101010101" pitchFamily="2" charset="-122"/>
              </a:rPr>
              <a:t>字节</a:t>
            </a:r>
            <a:r>
              <a:rPr lang="en-US" altLang="zh-CN" sz="1600" dirty="0">
                <a:solidFill>
                  <a:schemeClr val="tx1"/>
                </a:solidFill>
                <a:latin typeface="华文细黑" panose="02010600040101010101" pitchFamily="2" charset="-122"/>
                <a:ea typeface="华文细黑" panose="02010600040101010101" pitchFamily="2" charset="-122"/>
              </a:rPr>
              <a:t>MAC</a:t>
            </a:r>
            <a:r>
              <a:rPr lang="zh-CN" altLang="en-US" sz="1600" dirty="0">
                <a:solidFill>
                  <a:schemeClr val="tx1"/>
                </a:solidFill>
                <a:latin typeface="华文细黑" panose="02010600040101010101" pitchFamily="2" charset="-122"/>
                <a:ea typeface="华文细黑" panose="02010600040101010101" pitchFamily="2" charset="-122"/>
              </a:rPr>
              <a:t>组成</a:t>
            </a:r>
            <a:endParaRPr lang="zh-CN" altLang="en-US" sz="1600" dirty="0">
              <a:solidFill>
                <a:schemeClr val="tx1"/>
              </a:solidFill>
              <a:latin typeface="华文细黑" panose="02010600040101010101" pitchFamily="2" charset="-122"/>
              <a:ea typeface="华文细黑" panose="02010600040101010101" pitchFamily="2" charset="-122"/>
            </a:endParaRPr>
          </a:p>
        </p:txBody>
      </p:sp>
      <p:sp>
        <p:nvSpPr>
          <p:cNvPr id="151568" name="Rectangle 16"/>
          <p:cNvSpPr/>
          <p:nvPr/>
        </p:nvSpPr>
        <p:spPr>
          <a:xfrm>
            <a:off x="3779838" y="2060575"/>
            <a:ext cx="4752975" cy="647700"/>
          </a:xfrm>
          <a:prstGeom prst="rect">
            <a:avLst/>
          </a:prstGeom>
          <a:solidFill>
            <a:srgbClr val="CED3DE"/>
          </a:solidFill>
          <a:ln w="38100" cap="flat" cmpd="sng">
            <a:solidFill>
              <a:schemeClr val="tx1"/>
            </a:solidFill>
            <a:prstDash val="solid"/>
            <a:miter/>
            <a:headEnd type="none" w="med" len="med"/>
            <a:tailEnd type="none" w="med" len="med"/>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342900" lvl="0" indent="-342900">
              <a:spcBef>
                <a:spcPct val="0"/>
              </a:spcBef>
              <a:buFontTx/>
              <a:buNone/>
            </a:pPr>
            <a:r>
              <a:rPr lang="en-US" altLang="zh-CN" sz="1600" dirty="0">
                <a:solidFill>
                  <a:srgbClr val="800000"/>
                </a:solidFill>
                <a:latin typeface="Tahoma" panose="020B0604030504040204" pitchFamily="34" charset="0"/>
                <a:ea typeface="宋体" panose="02010600030101010101" pitchFamily="2" charset="-122"/>
              </a:rPr>
              <a:t>Cost of Path</a:t>
            </a:r>
            <a:r>
              <a:rPr lang="zh-CN" altLang="en-US" sz="1600" dirty="0">
                <a:solidFill>
                  <a:schemeClr val="tx1"/>
                </a:solidFill>
                <a:latin typeface="Tahoma" panose="020B0604030504040204" pitchFamily="34" charset="0"/>
                <a:ea typeface="宋体" panose="02010600030101010101" pitchFamily="2" charset="-122"/>
              </a:rPr>
              <a:t>：</a:t>
            </a:r>
            <a:r>
              <a:rPr lang="zh-CN" altLang="en-US" sz="1600" dirty="0">
                <a:solidFill>
                  <a:schemeClr val="tx1"/>
                </a:solidFill>
                <a:latin typeface="华文细黑" panose="02010600040101010101" pitchFamily="2" charset="-122"/>
                <a:ea typeface="华文细黑" panose="02010600040101010101" pitchFamily="2" charset="-122"/>
              </a:rPr>
              <a:t>路径开销是从</a:t>
            </a:r>
            <a:r>
              <a:rPr lang="en-US" altLang="zh-CN" sz="1600" dirty="0">
                <a:solidFill>
                  <a:schemeClr val="tx1"/>
                </a:solidFill>
                <a:latin typeface="华文细黑" panose="02010600040101010101" pitchFamily="2" charset="-122"/>
                <a:ea typeface="华文细黑" panose="02010600040101010101" pitchFamily="2" charset="-122"/>
              </a:rPr>
              <a:t>Switch</a:t>
            </a:r>
            <a:r>
              <a:rPr lang="zh-CN" altLang="en-US" sz="1600" dirty="0">
                <a:solidFill>
                  <a:schemeClr val="tx1"/>
                </a:solidFill>
                <a:latin typeface="华文细黑" panose="02010600040101010101" pitchFamily="2" charset="-122"/>
                <a:ea typeface="华文细黑" panose="02010600040101010101" pitchFamily="2" charset="-122"/>
              </a:rPr>
              <a:t>到</a:t>
            </a:r>
            <a:r>
              <a:rPr lang="en-US" altLang="zh-CN" sz="1600" dirty="0">
                <a:solidFill>
                  <a:schemeClr val="tx1"/>
                </a:solidFill>
                <a:latin typeface="华文细黑" panose="02010600040101010101" pitchFamily="2" charset="-122"/>
                <a:ea typeface="华文细黑" panose="02010600040101010101" pitchFamily="2" charset="-122"/>
              </a:rPr>
              <a:t>Root Bridge</a:t>
            </a:r>
            <a:r>
              <a:rPr lang="zh-CN" altLang="en-US" sz="1600" dirty="0">
                <a:solidFill>
                  <a:schemeClr val="tx1"/>
                </a:solidFill>
                <a:latin typeface="华文细黑" panose="02010600040101010101" pitchFamily="2" charset="-122"/>
                <a:ea typeface="华文细黑" panose="02010600040101010101" pitchFamily="2" charset="-122"/>
              </a:rPr>
              <a:t>的方向叠加的</a:t>
            </a:r>
            <a:endParaRPr lang="zh-CN" altLang="en-US" sz="1600" dirty="0">
              <a:solidFill>
                <a:schemeClr val="tx1"/>
              </a:solidFill>
              <a:latin typeface="华文细黑" panose="02010600040101010101" pitchFamily="2" charset="-122"/>
              <a:ea typeface="华文细黑" panose="02010600040101010101" pitchFamily="2" charset="-122"/>
            </a:endParaRPr>
          </a:p>
        </p:txBody>
      </p:sp>
      <p:sp>
        <p:nvSpPr>
          <p:cNvPr id="151569" name="Rectangle 17"/>
          <p:cNvSpPr/>
          <p:nvPr/>
        </p:nvSpPr>
        <p:spPr>
          <a:xfrm>
            <a:off x="3779838" y="3789363"/>
            <a:ext cx="4752975" cy="1079500"/>
          </a:xfrm>
          <a:prstGeom prst="rect">
            <a:avLst/>
          </a:prstGeom>
          <a:solidFill>
            <a:srgbClr val="CED3DE"/>
          </a:solidFill>
          <a:ln w="38100" cap="flat" cmpd="sng">
            <a:solidFill>
              <a:schemeClr val="tx1"/>
            </a:solidFill>
            <a:prstDash val="solid"/>
            <a:miter/>
            <a:headEnd type="none" w="med" len="med"/>
            <a:tailEnd type="none" w="med" len="med"/>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342900" lvl="0" indent="-342900">
              <a:spcBef>
                <a:spcPct val="0"/>
              </a:spcBef>
              <a:buFontTx/>
              <a:buNone/>
            </a:pPr>
            <a:r>
              <a:rPr lang="en-US" altLang="zh-CN" sz="1600" dirty="0">
                <a:solidFill>
                  <a:srgbClr val="800000"/>
                </a:solidFill>
                <a:latin typeface="Tahoma" panose="020B0604030504040204" pitchFamily="34" charset="0"/>
                <a:ea typeface="宋体" panose="02010600030101010101" pitchFamily="2" charset="-122"/>
              </a:rPr>
              <a:t>Maximum Time</a:t>
            </a:r>
            <a:r>
              <a:rPr lang="en-US" altLang="zh-CN" sz="1600" dirty="0">
                <a:solidFill>
                  <a:schemeClr val="tx1"/>
                </a:solidFill>
                <a:latin typeface="Tahoma" panose="020B0604030504040204" pitchFamily="34" charset="0"/>
                <a:ea typeface="宋体" panose="02010600030101010101" pitchFamily="2" charset="-122"/>
              </a:rPr>
              <a:t>:</a:t>
            </a:r>
            <a:r>
              <a:rPr lang="zh-CN" altLang="en-US" sz="1600" dirty="0">
                <a:solidFill>
                  <a:schemeClr val="tx1"/>
                </a:solidFill>
                <a:latin typeface="华文细黑" panose="02010600040101010101" pitchFamily="2" charset="-122"/>
                <a:ea typeface="华文细黑" panose="02010600040101010101" pitchFamily="2" charset="-122"/>
              </a:rPr>
              <a:t>当一段时间未收到任何</a:t>
            </a:r>
            <a:r>
              <a:rPr lang="en-US" altLang="zh-CN" sz="1600" dirty="0">
                <a:solidFill>
                  <a:schemeClr val="tx1"/>
                </a:solidFill>
                <a:latin typeface="华文细黑" panose="02010600040101010101" pitchFamily="2" charset="-122"/>
                <a:ea typeface="华文细黑" panose="02010600040101010101" pitchFamily="2" charset="-122"/>
              </a:rPr>
              <a:t>BPDU</a:t>
            </a:r>
            <a:r>
              <a:rPr lang="zh-CN" altLang="en-US" sz="1600" dirty="0">
                <a:solidFill>
                  <a:schemeClr val="tx1"/>
                </a:solidFill>
                <a:latin typeface="华文细黑" panose="02010600040101010101" pitchFamily="2" charset="-122"/>
                <a:ea typeface="华文细黑" panose="02010600040101010101" pitchFamily="2" charset="-122"/>
              </a:rPr>
              <a:t>，生存期达到</a:t>
            </a:r>
            <a:r>
              <a:rPr lang="en-US" altLang="zh-CN" sz="1600" dirty="0">
                <a:solidFill>
                  <a:schemeClr val="tx1"/>
                </a:solidFill>
                <a:latin typeface="华文细黑" panose="02010600040101010101" pitchFamily="2" charset="-122"/>
                <a:ea typeface="华文细黑" panose="02010600040101010101" pitchFamily="2" charset="-122"/>
              </a:rPr>
              <a:t>Max Age</a:t>
            </a:r>
            <a:r>
              <a:rPr lang="zh-CN" altLang="en-US" sz="1600" dirty="0">
                <a:solidFill>
                  <a:schemeClr val="tx1"/>
                </a:solidFill>
                <a:latin typeface="华文细黑" panose="02010600040101010101" pitchFamily="2" charset="-122"/>
                <a:ea typeface="华文细黑" panose="02010600040101010101" pitchFamily="2" charset="-122"/>
              </a:rPr>
              <a:t>时，网桥则认为该端口连接的链路发生故障。默认</a:t>
            </a:r>
            <a:r>
              <a:rPr lang="en-US" altLang="zh-CN" sz="1600" dirty="0">
                <a:solidFill>
                  <a:schemeClr val="tx1"/>
                </a:solidFill>
                <a:latin typeface="华文细黑" panose="02010600040101010101" pitchFamily="2" charset="-122"/>
                <a:ea typeface="华文细黑" panose="02010600040101010101" pitchFamily="2" charset="-122"/>
              </a:rPr>
              <a:t>20</a:t>
            </a:r>
            <a:r>
              <a:rPr lang="zh-CN" altLang="en-US" sz="1600" dirty="0">
                <a:solidFill>
                  <a:schemeClr val="tx1"/>
                </a:solidFill>
                <a:latin typeface="华文细黑" panose="02010600040101010101" pitchFamily="2" charset="-122"/>
                <a:ea typeface="华文细黑" panose="02010600040101010101" pitchFamily="2" charset="-122"/>
              </a:rPr>
              <a:t>秒</a:t>
            </a:r>
            <a:endParaRPr lang="zh-CN" altLang="en-US" sz="1600" dirty="0">
              <a:solidFill>
                <a:schemeClr val="tx1"/>
              </a:solidFill>
              <a:latin typeface="华文细黑" panose="02010600040101010101" pitchFamily="2" charset="-122"/>
              <a:ea typeface="华文细黑" panose="02010600040101010101" pitchFamily="2" charset="-122"/>
            </a:endParaRPr>
          </a:p>
        </p:txBody>
      </p:sp>
      <p:sp>
        <p:nvSpPr>
          <p:cNvPr id="151570" name="Rectangle 18"/>
          <p:cNvSpPr/>
          <p:nvPr/>
        </p:nvSpPr>
        <p:spPr>
          <a:xfrm>
            <a:off x="3779838" y="5084763"/>
            <a:ext cx="4752975" cy="431800"/>
          </a:xfrm>
          <a:prstGeom prst="rect">
            <a:avLst/>
          </a:prstGeom>
          <a:solidFill>
            <a:srgbClr val="CED3DE"/>
          </a:solidFill>
          <a:ln w="38100" cap="flat" cmpd="sng">
            <a:solidFill>
              <a:schemeClr val="tx1"/>
            </a:solidFill>
            <a:prstDash val="solid"/>
            <a:miter/>
            <a:headEnd type="none" w="med" len="med"/>
            <a:tailEnd type="none" w="med" len="med"/>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342900" lvl="0" indent="-342900">
              <a:spcBef>
                <a:spcPct val="0"/>
              </a:spcBef>
              <a:buFontTx/>
              <a:buNone/>
            </a:pPr>
            <a:r>
              <a:rPr lang="en-US" altLang="zh-CN" sz="1600" dirty="0">
                <a:solidFill>
                  <a:srgbClr val="800000"/>
                </a:solidFill>
                <a:latin typeface="Tahoma" panose="020B0604030504040204" pitchFamily="34" charset="0"/>
                <a:ea typeface="宋体" panose="02010600030101010101" pitchFamily="2" charset="-122"/>
              </a:rPr>
              <a:t>Hello Time</a:t>
            </a:r>
            <a:r>
              <a:rPr lang="en-US" altLang="zh-CN" sz="1600" dirty="0">
                <a:solidFill>
                  <a:schemeClr val="tx1"/>
                </a:solidFill>
                <a:latin typeface="Tahoma" panose="020B0604030504040204" pitchFamily="34" charset="0"/>
                <a:ea typeface="宋体" panose="02010600030101010101" pitchFamily="2" charset="-122"/>
              </a:rPr>
              <a:t>:</a:t>
            </a:r>
            <a:r>
              <a:rPr lang="zh-CN" altLang="en-US" sz="1600" dirty="0">
                <a:solidFill>
                  <a:schemeClr val="tx1"/>
                </a:solidFill>
                <a:latin typeface="华文细黑" panose="02010600040101010101" pitchFamily="2" charset="-122"/>
                <a:ea typeface="华文细黑" panose="02010600040101010101" pitchFamily="2" charset="-122"/>
              </a:rPr>
              <a:t>发送</a:t>
            </a:r>
            <a:r>
              <a:rPr lang="en-US" altLang="zh-CN" sz="1600" dirty="0">
                <a:solidFill>
                  <a:schemeClr val="tx1"/>
                </a:solidFill>
                <a:latin typeface="华文细黑" panose="02010600040101010101" pitchFamily="2" charset="-122"/>
                <a:ea typeface="华文细黑" panose="02010600040101010101" pitchFamily="2" charset="-122"/>
              </a:rPr>
              <a:t>BPDU</a:t>
            </a:r>
            <a:r>
              <a:rPr lang="zh-CN" altLang="en-US" sz="1600" dirty="0">
                <a:solidFill>
                  <a:schemeClr val="tx1"/>
                </a:solidFill>
                <a:latin typeface="华文细黑" panose="02010600040101010101" pitchFamily="2" charset="-122"/>
                <a:ea typeface="华文细黑" panose="02010600040101010101" pitchFamily="2" charset="-122"/>
              </a:rPr>
              <a:t>的周期</a:t>
            </a:r>
            <a:r>
              <a:rPr lang="en-US" altLang="zh-CN" sz="1600" dirty="0">
                <a:solidFill>
                  <a:schemeClr val="tx1"/>
                </a:solidFill>
                <a:latin typeface="华文细黑" panose="02010600040101010101" pitchFamily="2" charset="-122"/>
                <a:ea typeface="华文细黑" panose="02010600040101010101" pitchFamily="2" charset="-122"/>
              </a:rPr>
              <a:t>,</a:t>
            </a:r>
            <a:r>
              <a:rPr lang="zh-CN" altLang="en-US" sz="1600" dirty="0">
                <a:solidFill>
                  <a:schemeClr val="tx1"/>
                </a:solidFill>
                <a:latin typeface="华文细黑" panose="02010600040101010101" pitchFamily="2" charset="-122"/>
                <a:ea typeface="华文细黑" panose="02010600040101010101" pitchFamily="2" charset="-122"/>
              </a:rPr>
              <a:t>默认</a:t>
            </a:r>
            <a:r>
              <a:rPr lang="en-US" altLang="zh-CN" sz="1600" dirty="0">
                <a:solidFill>
                  <a:schemeClr val="tx1"/>
                </a:solidFill>
                <a:latin typeface="华文细黑" panose="02010600040101010101" pitchFamily="2" charset="-122"/>
                <a:ea typeface="华文细黑" panose="02010600040101010101" pitchFamily="2" charset="-122"/>
              </a:rPr>
              <a:t>2</a:t>
            </a:r>
            <a:r>
              <a:rPr lang="zh-CN" altLang="en-US" sz="1600" dirty="0">
                <a:solidFill>
                  <a:schemeClr val="tx1"/>
                </a:solidFill>
                <a:latin typeface="华文细黑" panose="02010600040101010101" pitchFamily="2" charset="-122"/>
                <a:ea typeface="华文细黑" panose="02010600040101010101" pitchFamily="2" charset="-122"/>
              </a:rPr>
              <a:t>秒</a:t>
            </a:r>
            <a:endParaRPr lang="zh-CN" altLang="en-US" sz="1600" dirty="0">
              <a:solidFill>
                <a:schemeClr val="tx1"/>
              </a:solidFill>
              <a:latin typeface="华文细黑" panose="02010600040101010101" pitchFamily="2" charset="-122"/>
              <a:ea typeface="华文细黑" panose="02010600040101010101" pitchFamily="2" charset="-122"/>
            </a:endParaRPr>
          </a:p>
        </p:txBody>
      </p:sp>
      <p:sp>
        <p:nvSpPr>
          <p:cNvPr id="151571" name="Rectangle 19"/>
          <p:cNvSpPr/>
          <p:nvPr/>
        </p:nvSpPr>
        <p:spPr>
          <a:xfrm>
            <a:off x="3779838" y="2925763"/>
            <a:ext cx="4752975" cy="647700"/>
          </a:xfrm>
          <a:prstGeom prst="rect">
            <a:avLst/>
          </a:prstGeom>
          <a:solidFill>
            <a:srgbClr val="CED3DE"/>
          </a:solidFill>
          <a:ln w="38100" cap="flat" cmpd="sng">
            <a:solidFill>
              <a:schemeClr val="tx1"/>
            </a:solidFill>
            <a:prstDash val="solid"/>
            <a:miter/>
            <a:headEnd type="none" w="med" len="med"/>
            <a:tailEnd type="none" w="med" len="med"/>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342900" lvl="0" indent="-342900">
              <a:spcBef>
                <a:spcPct val="0"/>
              </a:spcBef>
              <a:buFontTx/>
              <a:buNone/>
            </a:pPr>
            <a:r>
              <a:rPr lang="en-US" altLang="zh-CN" sz="1600" dirty="0">
                <a:solidFill>
                  <a:srgbClr val="800000"/>
                </a:solidFill>
                <a:latin typeface="Tahoma" panose="020B0604030504040204" pitchFamily="34" charset="0"/>
                <a:ea typeface="宋体" panose="02010600030101010101" pitchFamily="2" charset="-122"/>
              </a:rPr>
              <a:t>Port ID</a:t>
            </a:r>
            <a:r>
              <a:rPr lang="en-US" altLang="zh-CN" sz="1600" dirty="0">
                <a:solidFill>
                  <a:schemeClr val="tx1"/>
                </a:solidFill>
                <a:latin typeface="Tahoma" panose="020B0604030504040204" pitchFamily="34" charset="0"/>
                <a:ea typeface="宋体" panose="02010600030101010101" pitchFamily="2" charset="-122"/>
              </a:rPr>
              <a:t>:</a:t>
            </a:r>
            <a:r>
              <a:rPr lang="zh-CN" altLang="en-US" sz="1600" dirty="0">
                <a:solidFill>
                  <a:schemeClr val="tx1"/>
                </a:solidFill>
                <a:latin typeface="华文细黑" panose="02010600040101010101" pitchFamily="2" charset="-122"/>
                <a:ea typeface="华文细黑" panose="02010600040101010101" pitchFamily="2" charset="-122"/>
              </a:rPr>
              <a:t>端口信息由</a:t>
            </a:r>
            <a:r>
              <a:rPr lang="en-US" altLang="zh-CN" sz="1600" dirty="0">
                <a:solidFill>
                  <a:schemeClr val="tx1"/>
                </a:solidFill>
                <a:latin typeface="华文细黑" panose="02010600040101010101" pitchFamily="2" charset="-122"/>
                <a:ea typeface="华文细黑" panose="02010600040101010101" pitchFamily="2" charset="-122"/>
              </a:rPr>
              <a:t>1</a:t>
            </a:r>
            <a:r>
              <a:rPr lang="zh-CN" altLang="en-US" sz="1600" dirty="0">
                <a:solidFill>
                  <a:schemeClr val="tx1"/>
                </a:solidFill>
                <a:latin typeface="华文细黑" panose="02010600040101010101" pitchFamily="2" charset="-122"/>
                <a:ea typeface="华文细黑" panose="02010600040101010101" pitchFamily="2" charset="-122"/>
              </a:rPr>
              <a:t>字节端口优先级和</a:t>
            </a:r>
            <a:r>
              <a:rPr lang="en-US" altLang="zh-CN" sz="1600" dirty="0">
                <a:solidFill>
                  <a:schemeClr val="tx1"/>
                </a:solidFill>
                <a:latin typeface="华文细黑" panose="02010600040101010101" pitchFamily="2" charset="-122"/>
                <a:ea typeface="华文细黑" panose="02010600040101010101" pitchFamily="2" charset="-122"/>
              </a:rPr>
              <a:t>1</a:t>
            </a:r>
            <a:r>
              <a:rPr lang="zh-CN" altLang="en-US" sz="1600" dirty="0">
                <a:solidFill>
                  <a:schemeClr val="tx1"/>
                </a:solidFill>
                <a:latin typeface="华文细黑" panose="02010600040101010101" pitchFamily="2" charset="-122"/>
                <a:ea typeface="华文细黑" panose="02010600040101010101" pitchFamily="2" charset="-122"/>
              </a:rPr>
              <a:t>字节端口  </a:t>
            </a:r>
            <a:r>
              <a:rPr lang="en-US" altLang="zh-CN" sz="1600" dirty="0">
                <a:solidFill>
                  <a:schemeClr val="tx1"/>
                </a:solidFill>
                <a:latin typeface="华文细黑" panose="02010600040101010101" pitchFamily="2" charset="-122"/>
                <a:ea typeface="华文细黑" panose="02010600040101010101" pitchFamily="2" charset="-122"/>
              </a:rPr>
              <a:t>ID</a:t>
            </a:r>
            <a:r>
              <a:rPr lang="zh-CN" altLang="en-US" sz="1600" dirty="0">
                <a:solidFill>
                  <a:schemeClr val="tx1"/>
                </a:solidFill>
                <a:latin typeface="华文细黑" panose="02010600040101010101" pitchFamily="2" charset="-122"/>
                <a:ea typeface="华文细黑" panose="02010600040101010101" pitchFamily="2" charset="-122"/>
              </a:rPr>
              <a:t>组成</a:t>
            </a:r>
            <a:endParaRPr lang="zh-CN" altLang="en-US" sz="1600" dirty="0">
              <a:solidFill>
                <a:schemeClr val="tx1"/>
              </a:solidFill>
              <a:latin typeface="华文细黑" panose="02010600040101010101" pitchFamily="2" charset="-122"/>
              <a:ea typeface="华文细黑" panose="02010600040101010101" pitchFamily="2" charset="-122"/>
            </a:endParaRPr>
          </a:p>
        </p:txBody>
      </p:sp>
      <p:sp>
        <p:nvSpPr>
          <p:cNvPr id="151572" name="Rectangle 20"/>
          <p:cNvSpPr/>
          <p:nvPr/>
        </p:nvSpPr>
        <p:spPr>
          <a:xfrm>
            <a:off x="3779838" y="5734050"/>
            <a:ext cx="4752975" cy="431800"/>
          </a:xfrm>
          <a:prstGeom prst="rect">
            <a:avLst/>
          </a:prstGeom>
          <a:solidFill>
            <a:srgbClr val="CED3DE"/>
          </a:solidFill>
          <a:ln w="38100" cap="flat" cmpd="sng">
            <a:solidFill>
              <a:schemeClr val="tx1"/>
            </a:solidFill>
            <a:prstDash val="solid"/>
            <a:miter/>
            <a:headEnd type="none" w="med" len="med"/>
            <a:tailEnd type="none" w="med" len="med"/>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342900" lvl="0" indent="-342900">
              <a:spcBef>
                <a:spcPct val="0"/>
              </a:spcBef>
              <a:buFontTx/>
              <a:buNone/>
            </a:pPr>
            <a:r>
              <a:rPr lang="en-US" altLang="zh-CN" sz="1600" dirty="0">
                <a:solidFill>
                  <a:srgbClr val="800000"/>
                </a:solidFill>
                <a:latin typeface="Tahoma" panose="020B0604030504040204" pitchFamily="34" charset="0"/>
                <a:ea typeface="宋体" panose="02010600030101010101" pitchFamily="2" charset="-122"/>
              </a:rPr>
              <a:t>Forward Delay</a:t>
            </a:r>
            <a:r>
              <a:rPr lang="zh-CN" altLang="en-US" sz="1600" dirty="0">
                <a:solidFill>
                  <a:schemeClr val="tx1"/>
                </a:solidFill>
                <a:latin typeface="Tahoma" panose="020B0604030504040204" pitchFamily="34" charset="0"/>
                <a:ea typeface="宋体" panose="02010600030101010101" pitchFamily="2" charset="-122"/>
              </a:rPr>
              <a:t>：</a:t>
            </a:r>
            <a:r>
              <a:rPr lang="en-US" altLang="zh-CN" sz="1600" dirty="0">
                <a:solidFill>
                  <a:schemeClr val="tx1"/>
                </a:solidFill>
                <a:latin typeface="华文细黑" panose="02010600040101010101" pitchFamily="2" charset="-122"/>
                <a:ea typeface="华文细黑" panose="02010600040101010101" pitchFamily="2" charset="-122"/>
              </a:rPr>
              <a:t>BPDU</a:t>
            </a:r>
            <a:r>
              <a:rPr lang="zh-CN" altLang="en-US" sz="1600" dirty="0">
                <a:solidFill>
                  <a:schemeClr val="tx1"/>
                </a:solidFill>
                <a:latin typeface="华文细黑" panose="02010600040101010101" pitchFamily="2" charset="-122"/>
                <a:ea typeface="华文细黑" panose="02010600040101010101" pitchFamily="2" charset="-122"/>
              </a:rPr>
              <a:t>全网传输延迟</a:t>
            </a:r>
            <a:r>
              <a:rPr lang="en-US" altLang="zh-CN" sz="1600" dirty="0">
                <a:solidFill>
                  <a:schemeClr val="tx1"/>
                </a:solidFill>
                <a:latin typeface="华文细黑" panose="02010600040101010101" pitchFamily="2" charset="-122"/>
                <a:ea typeface="华文细黑" panose="02010600040101010101" pitchFamily="2" charset="-122"/>
              </a:rPr>
              <a:t>,</a:t>
            </a:r>
            <a:r>
              <a:rPr lang="zh-CN" altLang="en-US" sz="1600" dirty="0">
                <a:solidFill>
                  <a:schemeClr val="tx1"/>
                </a:solidFill>
                <a:latin typeface="华文细黑" panose="02010600040101010101" pitchFamily="2" charset="-122"/>
                <a:ea typeface="华文细黑" panose="02010600040101010101" pitchFamily="2" charset="-122"/>
              </a:rPr>
              <a:t>默认</a:t>
            </a:r>
            <a:r>
              <a:rPr lang="en-US" altLang="zh-CN" sz="1600" dirty="0">
                <a:solidFill>
                  <a:schemeClr val="tx1"/>
                </a:solidFill>
                <a:latin typeface="华文细黑" panose="02010600040101010101" pitchFamily="2" charset="-122"/>
                <a:ea typeface="华文细黑" panose="02010600040101010101" pitchFamily="2" charset="-122"/>
              </a:rPr>
              <a:t>15</a:t>
            </a:r>
            <a:r>
              <a:rPr lang="zh-CN" altLang="en-US" sz="1600" dirty="0">
                <a:solidFill>
                  <a:schemeClr val="tx1"/>
                </a:solidFill>
                <a:latin typeface="华文细黑" panose="02010600040101010101" pitchFamily="2" charset="-122"/>
                <a:ea typeface="华文细黑" panose="02010600040101010101" pitchFamily="2" charset="-122"/>
              </a:rPr>
              <a:t>秒</a:t>
            </a:r>
            <a:endParaRPr lang="zh-CN" altLang="en-US" sz="1600" dirty="0">
              <a:solidFill>
                <a:schemeClr val="tx1"/>
              </a:solidFill>
              <a:latin typeface="华文细黑" panose="02010600040101010101" pitchFamily="2" charset="-122"/>
              <a:ea typeface="华文细黑" panose="02010600040101010101" pitchFamily="2" charset="-122"/>
            </a:endParaRPr>
          </a:p>
        </p:txBody>
      </p:sp>
      <p:sp>
        <p:nvSpPr>
          <p:cNvPr id="19476" name="标题 5"/>
          <p:cNvSpPr>
            <a:spLocks noGrp="1"/>
          </p:cNvSpPr>
          <p:nvPr>
            <p:ph type="title"/>
          </p:nvPr>
        </p:nvSpPr>
        <p:spPr>
          <a:xfrm>
            <a:off x="609600" y="152400"/>
            <a:ext cx="7924800" cy="533400"/>
          </a:xfrm>
        </p:spPr>
        <p:txBody>
          <a:bodyPr vert="horz" wrap="square" lIns="91440" tIns="45720" rIns="91440" bIns="45720" anchor="ctr" anchorCtr="0"/>
          <a:p>
            <a:r>
              <a:rPr lang="en-US" altLang="zh-CN" dirty="0"/>
              <a:t>STP—4.BPDU</a:t>
            </a:r>
            <a:r>
              <a:rPr lang="zh-CN" altLang="en-US" dirty="0"/>
              <a:t>（桥协议数据单元）</a:t>
            </a:r>
            <a:endParaRPr lang="zh-CN" altLang="en-US" dirty="0"/>
          </a:p>
        </p:txBody>
      </p:sp>
      <p:pic>
        <p:nvPicPr>
          <p:cNvPr id="19477" name="Picture 5" descr="C:\Documents and Settings\Administrator\My Documents\Tencent Files\517623394\FileRecv\锐捷ppt元素修改11.01.18\小红条.png"/>
          <p:cNvPicPr>
            <a:picLocks noChangeAspect="1"/>
          </p:cNvPicPr>
          <p:nvPr/>
        </p:nvPicPr>
        <p:blipFill>
          <a:blip r:embed="rId1"/>
          <a:stretch>
            <a:fillRect/>
          </a:stretch>
        </p:blipFill>
        <p:spPr>
          <a:xfrm>
            <a:off x="381000" y="207963"/>
            <a:ext cx="125413" cy="401637"/>
          </a:xfrm>
          <a:prstGeom prst="rect">
            <a:avLst/>
          </a:prstGeom>
          <a:noFill/>
          <a:ln w="9525">
            <a:noFill/>
          </a:ln>
        </p:spPr>
      </p:pic>
      <p:sp>
        <p:nvSpPr>
          <p:cNvPr id="19478" name="Rectangle 6"/>
          <p:cNvSpPr/>
          <p:nvPr/>
        </p:nvSpPr>
        <p:spPr>
          <a:xfrm>
            <a:off x="0" y="52388"/>
            <a:ext cx="0" cy="352425"/>
          </a:xfrm>
          <a:prstGeom prst="rect">
            <a:avLst/>
          </a:prstGeom>
          <a:solidFill>
            <a:srgbClr val="F1FEDD"/>
          </a:solidFill>
          <a:ln w="9525">
            <a:noFill/>
          </a:ln>
        </p:spPr>
        <p:txBody>
          <a:bodyPr wrap="none" lIns="0" tIns="0" rIns="0" bIns="76176"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endParaRPr lang="zh-CN" altLang="en-US" sz="1800" dirty="0">
              <a:solidFill>
                <a:schemeClr val="tx1"/>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51567"/>
                                        </p:tgtEl>
                                        <p:attrNameLst>
                                          <p:attrName>style.visibility</p:attrName>
                                        </p:attrNameLst>
                                      </p:cBhvr>
                                      <p:to>
                                        <p:strVal val="visible"/>
                                      </p:to>
                                    </p:set>
                                    <p:animEffect transition="in" filter="slide(fromBottom)">
                                      <p:cBhvr>
                                        <p:cTn id="7" dur="500"/>
                                        <p:tgtEl>
                                          <p:spTgt spid="15156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51568"/>
                                        </p:tgtEl>
                                        <p:attrNameLst>
                                          <p:attrName>style.visibility</p:attrName>
                                        </p:attrNameLst>
                                      </p:cBhvr>
                                      <p:to>
                                        <p:strVal val="visible"/>
                                      </p:to>
                                    </p:set>
                                    <p:animEffect transition="in" filter="slide(fromBottom)">
                                      <p:cBhvr>
                                        <p:cTn id="12" dur="500"/>
                                        <p:tgtEl>
                                          <p:spTgt spid="151568"/>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51571"/>
                                        </p:tgtEl>
                                        <p:attrNameLst>
                                          <p:attrName>style.visibility</p:attrName>
                                        </p:attrNameLst>
                                      </p:cBhvr>
                                      <p:to>
                                        <p:strVal val="visible"/>
                                      </p:to>
                                    </p:set>
                                    <p:animEffect transition="in" filter="slide(fromBottom)">
                                      <p:cBhvr>
                                        <p:cTn id="17" dur="500"/>
                                        <p:tgtEl>
                                          <p:spTgt spid="151571"/>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51569"/>
                                        </p:tgtEl>
                                        <p:attrNameLst>
                                          <p:attrName>style.visibility</p:attrName>
                                        </p:attrNameLst>
                                      </p:cBhvr>
                                      <p:to>
                                        <p:strVal val="visible"/>
                                      </p:to>
                                    </p:set>
                                    <p:animEffect transition="in" filter="slide(fromBottom)">
                                      <p:cBhvr>
                                        <p:cTn id="22" dur="500"/>
                                        <p:tgtEl>
                                          <p:spTgt spid="151569"/>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51570"/>
                                        </p:tgtEl>
                                        <p:attrNameLst>
                                          <p:attrName>style.visibility</p:attrName>
                                        </p:attrNameLst>
                                      </p:cBhvr>
                                      <p:to>
                                        <p:strVal val="visible"/>
                                      </p:to>
                                    </p:set>
                                    <p:animEffect transition="in" filter="slide(fromBottom)">
                                      <p:cBhvr>
                                        <p:cTn id="27" dur="500"/>
                                        <p:tgtEl>
                                          <p:spTgt spid="15157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151572"/>
                                        </p:tgtEl>
                                        <p:attrNameLst>
                                          <p:attrName>style.visibility</p:attrName>
                                        </p:attrNameLst>
                                      </p:cBhvr>
                                      <p:to>
                                        <p:strVal val="visible"/>
                                      </p:to>
                                    </p:set>
                                    <p:animEffect transition="in" filter="slide(fromBottom)">
                                      <p:cBhvr>
                                        <p:cTn id="32" dur="500"/>
                                        <p:tgtEl>
                                          <p:spTgt spid="151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67" grpId="0" animBg="1"/>
      <p:bldP spid="151568" grpId="0" animBg="1"/>
      <p:bldP spid="151569" grpId="0" animBg="1"/>
      <p:bldP spid="151570" grpId="0" animBg="1"/>
      <p:bldP spid="151571" grpId="0" animBg="1"/>
      <p:bldP spid="15157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0482" name="Line 55"/>
          <p:cNvSpPr/>
          <p:nvPr/>
        </p:nvSpPr>
        <p:spPr>
          <a:xfrm flipH="1" flipV="1">
            <a:off x="3133725" y="5013325"/>
            <a:ext cx="0" cy="792163"/>
          </a:xfrm>
          <a:prstGeom prst="line">
            <a:avLst/>
          </a:prstGeom>
          <a:ln w="50800" cap="flat" cmpd="sng">
            <a:solidFill>
              <a:srgbClr val="0099CC"/>
            </a:solidFill>
            <a:prstDash val="solid"/>
            <a:headEnd type="none" w="sm" len="sm"/>
            <a:tailEnd type="none" w="sm" len="sm"/>
          </a:ln>
          <a:effectLst>
            <a:outerShdw dist="17961" dir="2699999" algn="ctr" rotWithShape="0">
              <a:schemeClr val="tx1"/>
            </a:outerShdw>
          </a:effectLst>
        </p:spPr>
      </p:sp>
      <p:sp>
        <p:nvSpPr>
          <p:cNvPr id="20483" name="Line 56"/>
          <p:cNvSpPr/>
          <p:nvPr/>
        </p:nvSpPr>
        <p:spPr>
          <a:xfrm flipH="1" flipV="1">
            <a:off x="6300788" y="4941888"/>
            <a:ext cx="0" cy="792162"/>
          </a:xfrm>
          <a:prstGeom prst="line">
            <a:avLst/>
          </a:prstGeom>
          <a:ln w="50800" cap="flat" cmpd="sng">
            <a:solidFill>
              <a:srgbClr val="0099CC"/>
            </a:solidFill>
            <a:prstDash val="solid"/>
            <a:headEnd type="none" w="sm" len="sm"/>
            <a:tailEnd type="none" w="sm" len="sm"/>
          </a:ln>
          <a:effectLst>
            <a:outerShdw dist="17961" dir="2699999" algn="ctr" rotWithShape="0">
              <a:schemeClr val="tx1"/>
            </a:outerShdw>
          </a:effectLst>
        </p:spPr>
      </p:sp>
      <p:sp>
        <p:nvSpPr>
          <p:cNvPr id="20484" name="Line 57"/>
          <p:cNvSpPr/>
          <p:nvPr/>
        </p:nvSpPr>
        <p:spPr>
          <a:xfrm flipH="1">
            <a:off x="3276600" y="2925763"/>
            <a:ext cx="1081088" cy="1728787"/>
          </a:xfrm>
          <a:prstGeom prst="line">
            <a:avLst/>
          </a:prstGeom>
          <a:ln w="50800" cap="flat" cmpd="sng">
            <a:solidFill>
              <a:srgbClr val="0099CC"/>
            </a:solidFill>
            <a:prstDash val="solid"/>
            <a:headEnd type="none" w="sm" len="sm"/>
            <a:tailEnd type="none" w="sm" len="sm"/>
          </a:ln>
          <a:effectLst>
            <a:outerShdw dist="17961" dir="2699999" algn="ctr" rotWithShape="0">
              <a:schemeClr val="tx1"/>
            </a:outerShdw>
          </a:effectLst>
        </p:spPr>
      </p:sp>
      <p:sp>
        <p:nvSpPr>
          <p:cNvPr id="20485" name="Line 58"/>
          <p:cNvSpPr/>
          <p:nvPr/>
        </p:nvSpPr>
        <p:spPr>
          <a:xfrm>
            <a:off x="5005388" y="2997200"/>
            <a:ext cx="1008062" cy="1584325"/>
          </a:xfrm>
          <a:prstGeom prst="line">
            <a:avLst/>
          </a:prstGeom>
          <a:ln w="50800" cap="flat" cmpd="sng">
            <a:solidFill>
              <a:srgbClr val="0099CC"/>
            </a:solidFill>
            <a:prstDash val="solid"/>
            <a:headEnd type="none" w="sm" len="sm"/>
            <a:tailEnd type="none" w="sm" len="sm"/>
          </a:ln>
          <a:effectLst>
            <a:outerShdw dist="17961" dir="2699999" algn="ctr" rotWithShape="0">
              <a:schemeClr val="tx1"/>
            </a:outerShdw>
          </a:effectLst>
        </p:spPr>
      </p:sp>
      <p:sp>
        <p:nvSpPr>
          <p:cNvPr id="20486" name="Line 59"/>
          <p:cNvSpPr/>
          <p:nvPr/>
        </p:nvSpPr>
        <p:spPr>
          <a:xfrm flipH="1">
            <a:off x="3492500" y="4797425"/>
            <a:ext cx="2233613" cy="0"/>
          </a:xfrm>
          <a:prstGeom prst="line">
            <a:avLst/>
          </a:prstGeom>
          <a:ln w="50800" cap="flat" cmpd="sng">
            <a:solidFill>
              <a:srgbClr val="0099CC"/>
            </a:solidFill>
            <a:prstDash val="solid"/>
            <a:headEnd type="none" w="sm" len="sm"/>
            <a:tailEnd type="none" w="sm" len="sm"/>
          </a:ln>
          <a:effectLst>
            <a:outerShdw dist="17961" dir="2699999" algn="ctr" rotWithShape="0">
              <a:schemeClr val="tx1"/>
            </a:outerShdw>
          </a:effectLst>
        </p:spPr>
      </p:sp>
      <p:pic>
        <p:nvPicPr>
          <p:cNvPr id="20487" name="Picture 60" descr="Route-processor"/>
          <p:cNvPicPr>
            <a:picLocks noChangeAspect="1"/>
          </p:cNvPicPr>
          <p:nvPr/>
        </p:nvPicPr>
        <p:blipFill>
          <a:blip r:embed="rId1"/>
          <a:stretch>
            <a:fillRect/>
          </a:stretch>
        </p:blipFill>
        <p:spPr>
          <a:xfrm>
            <a:off x="4141788" y="2565400"/>
            <a:ext cx="1152525" cy="439738"/>
          </a:xfrm>
          <a:prstGeom prst="rect">
            <a:avLst/>
          </a:prstGeom>
          <a:noFill/>
          <a:ln w="9525">
            <a:noFill/>
          </a:ln>
        </p:spPr>
      </p:pic>
      <p:pic>
        <p:nvPicPr>
          <p:cNvPr id="20488" name="Picture 61" descr="Route-processor"/>
          <p:cNvPicPr>
            <a:picLocks noChangeAspect="1"/>
          </p:cNvPicPr>
          <p:nvPr/>
        </p:nvPicPr>
        <p:blipFill>
          <a:blip r:embed="rId1"/>
          <a:stretch>
            <a:fillRect/>
          </a:stretch>
        </p:blipFill>
        <p:spPr>
          <a:xfrm>
            <a:off x="5653088" y="4573588"/>
            <a:ext cx="1152525" cy="439737"/>
          </a:xfrm>
          <a:prstGeom prst="rect">
            <a:avLst/>
          </a:prstGeom>
          <a:noFill/>
          <a:ln w="9525">
            <a:noFill/>
          </a:ln>
        </p:spPr>
      </p:pic>
      <p:pic>
        <p:nvPicPr>
          <p:cNvPr id="20489" name="Picture 62" descr="Route-processor"/>
          <p:cNvPicPr>
            <a:picLocks noChangeAspect="1"/>
          </p:cNvPicPr>
          <p:nvPr/>
        </p:nvPicPr>
        <p:blipFill>
          <a:blip r:embed="rId1"/>
          <a:stretch>
            <a:fillRect/>
          </a:stretch>
        </p:blipFill>
        <p:spPr>
          <a:xfrm>
            <a:off x="2628900" y="4581525"/>
            <a:ext cx="1152525" cy="439738"/>
          </a:xfrm>
          <a:prstGeom prst="rect">
            <a:avLst/>
          </a:prstGeom>
          <a:noFill/>
          <a:ln w="9525">
            <a:noFill/>
          </a:ln>
        </p:spPr>
      </p:pic>
      <p:pic>
        <p:nvPicPr>
          <p:cNvPr id="20490" name="Picture 63" descr="PC"/>
          <p:cNvPicPr>
            <a:picLocks noChangeAspect="1"/>
          </p:cNvPicPr>
          <p:nvPr/>
        </p:nvPicPr>
        <p:blipFill>
          <a:blip r:embed="rId2"/>
          <a:stretch>
            <a:fillRect/>
          </a:stretch>
        </p:blipFill>
        <p:spPr>
          <a:xfrm>
            <a:off x="5868988" y="5557838"/>
            <a:ext cx="936625" cy="823912"/>
          </a:xfrm>
          <a:prstGeom prst="rect">
            <a:avLst/>
          </a:prstGeom>
          <a:noFill/>
          <a:ln w="9525">
            <a:noFill/>
          </a:ln>
        </p:spPr>
      </p:pic>
      <p:pic>
        <p:nvPicPr>
          <p:cNvPr id="20491" name="Picture 64" descr="PC"/>
          <p:cNvPicPr>
            <a:picLocks noChangeAspect="1"/>
          </p:cNvPicPr>
          <p:nvPr/>
        </p:nvPicPr>
        <p:blipFill>
          <a:blip r:embed="rId2"/>
          <a:stretch>
            <a:fillRect/>
          </a:stretch>
        </p:blipFill>
        <p:spPr>
          <a:xfrm>
            <a:off x="2700338" y="5557838"/>
            <a:ext cx="936625" cy="823912"/>
          </a:xfrm>
          <a:prstGeom prst="rect">
            <a:avLst/>
          </a:prstGeom>
          <a:noFill/>
          <a:ln w="9525">
            <a:noFill/>
          </a:ln>
        </p:spPr>
      </p:pic>
      <p:sp>
        <p:nvSpPr>
          <p:cNvPr id="20492" name="Text Box 65"/>
          <p:cNvSpPr txBox="1"/>
          <p:nvPr/>
        </p:nvSpPr>
        <p:spPr>
          <a:xfrm>
            <a:off x="4141788" y="2638425"/>
            <a:ext cx="1079500" cy="3667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50000"/>
              </a:spcBef>
              <a:buFontTx/>
              <a:buNone/>
            </a:pPr>
            <a:r>
              <a:rPr lang="en-US" altLang="zh-CN" sz="1800" dirty="0">
                <a:solidFill>
                  <a:schemeClr val="tx1"/>
                </a:solidFill>
                <a:latin typeface="Arial" panose="020B0604020202020204" pitchFamily="34" charset="0"/>
                <a:ea typeface="宋体" panose="02010600030101010101" pitchFamily="2" charset="-122"/>
              </a:rPr>
              <a:t>switchA</a:t>
            </a:r>
            <a:endParaRPr lang="en-US" altLang="zh-CN" sz="1800" dirty="0">
              <a:solidFill>
                <a:schemeClr val="tx1"/>
              </a:solidFill>
              <a:latin typeface="Arial" panose="020B0604020202020204" pitchFamily="34" charset="0"/>
              <a:ea typeface="宋体" panose="02010600030101010101" pitchFamily="2" charset="-122"/>
            </a:endParaRPr>
          </a:p>
        </p:txBody>
      </p:sp>
      <p:sp>
        <p:nvSpPr>
          <p:cNvPr id="20493" name="Text Box 66"/>
          <p:cNvSpPr txBox="1"/>
          <p:nvPr/>
        </p:nvSpPr>
        <p:spPr>
          <a:xfrm>
            <a:off x="5726113" y="4708525"/>
            <a:ext cx="1079500" cy="3048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50000"/>
              </a:spcBef>
              <a:buFontTx/>
              <a:buNone/>
            </a:pPr>
            <a:r>
              <a:rPr lang="en-US" altLang="zh-CN" sz="1400" dirty="0">
                <a:solidFill>
                  <a:schemeClr val="tx1"/>
                </a:solidFill>
                <a:latin typeface="Arial" panose="020B0604020202020204" pitchFamily="34" charset="0"/>
                <a:ea typeface="宋体" panose="02010600030101010101" pitchFamily="2" charset="-122"/>
              </a:rPr>
              <a:t>switchC</a:t>
            </a:r>
            <a:endParaRPr lang="en-US" altLang="zh-CN" sz="1400" dirty="0">
              <a:solidFill>
                <a:schemeClr val="tx1"/>
              </a:solidFill>
              <a:latin typeface="Arial" panose="020B0604020202020204" pitchFamily="34" charset="0"/>
              <a:ea typeface="宋体" panose="02010600030101010101" pitchFamily="2" charset="-122"/>
            </a:endParaRPr>
          </a:p>
        </p:txBody>
      </p:sp>
      <p:sp>
        <p:nvSpPr>
          <p:cNvPr id="20494" name="Text Box 67"/>
          <p:cNvSpPr txBox="1"/>
          <p:nvPr/>
        </p:nvSpPr>
        <p:spPr>
          <a:xfrm>
            <a:off x="2701925" y="4708525"/>
            <a:ext cx="1079500" cy="3048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50000"/>
              </a:spcBef>
              <a:buFontTx/>
              <a:buNone/>
            </a:pPr>
            <a:r>
              <a:rPr lang="en-US" altLang="zh-CN" sz="1400" dirty="0">
                <a:solidFill>
                  <a:schemeClr val="tx1"/>
                </a:solidFill>
                <a:latin typeface="Arial" panose="020B0604020202020204" pitchFamily="34" charset="0"/>
                <a:ea typeface="宋体" panose="02010600030101010101" pitchFamily="2" charset="-122"/>
              </a:rPr>
              <a:t>switchB</a:t>
            </a:r>
            <a:endParaRPr lang="en-US" altLang="zh-CN" sz="1400" dirty="0">
              <a:solidFill>
                <a:schemeClr val="tx1"/>
              </a:solidFill>
              <a:latin typeface="Arial" panose="020B0604020202020204" pitchFamily="34" charset="0"/>
              <a:ea typeface="宋体" panose="02010600030101010101" pitchFamily="2" charset="-122"/>
            </a:endParaRPr>
          </a:p>
        </p:txBody>
      </p:sp>
      <p:sp>
        <p:nvSpPr>
          <p:cNvPr id="153674" name="Text Box 74"/>
          <p:cNvSpPr txBox="1"/>
          <p:nvPr/>
        </p:nvSpPr>
        <p:spPr>
          <a:xfrm>
            <a:off x="4067175" y="2228850"/>
            <a:ext cx="1584325" cy="33655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50000"/>
              </a:spcBef>
              <a:buFontTx/>
              <a:buNone/>
            </a:pPr>
            <a:r>
              <a:rPr lang="en-US" altLang="zh-CN" sz="1600" dirty="0">
                <a:solidFill>
                  <a:schemeClr val="tx1"/>
                </a:solidFill>
                <a:latin typeface="华文细黑" panose="02010600040101010101" pitchFamily="2" charset="-122"/>
                <a:ea typeface="华文细黑" panose="02010600040101010101" pitchFamily="2" charset="-122"/>
              </a:rPr>
              <a:t>A</a:t>
            </a:r>
            <a:r>
              <a:rPr lang="zh-CN" altLang="en-US" sz="1600" dirty="0">
                <a:solidFill>
                  <a:schemeClr val="tx1"/>
                </a:solidFill>
                <a:latin typeface="华文细黑" panose="02010600040101010101" pitchFamily="2" charset="-122"/>
                <a:ea typeface="华文细黑" panose="02010600040101010101" pitchFamily="2" charset="-122"/>
              </a:rPr>
              <a:t>为根桥</a:t>
            </a:r>
            <a:endParaRPr lang="zh-CN" altLang="en-US" sz="1600" dirty="0">
              <a:solidFill>
                <a:schemeClr val="tx1"/>
              </a:solidFill>
              <a:latin typeface="华文细黑" panose="02010600040101010101" pitchFamily="2" charset="-122"/>
              <a:ea typeface="华文细黑" panose="02010600040101010101" pitchFamily="2" charset="-122"/>
            </a:endParaRPr>
          </a:p>
        </p:txBody>
      </p:sp>
      <p:sp>
        <p:nvSpPr>
          <p:cNvPr id="20496" name="Rectangle 104"/>
          <p:cNvSpPr>
            <a:spLocks noGrp="1"/>
          </p:cNvSpPr>
          <p:nvPr>
            <p:ph idx="1"/>
          </p:nvPr>
        </p:nvSpPr>
        <p:spPr>
          <a:xfrm>
            <a:off x="519113" y="1341438"/>
            <a:ext cx="8229600" cy="1008062"/>
          </a:xfrm>
        </p:spPr>
        <p:txBody>
          <a:bodyPr vert="horz" wrap="square" lIns="91440" tIns="45720" rIns="91440" bIns="45720" anchor="t" anchorCtr="0"/>
          <a:p>
            <a:pPr lvl="1">
              <a:lnSpc>
                <a:spcPct val="120000"/>
              </a:lnSpc>
              <a:buFont typeface="Wingdings" panose="05000000000000000000" pitchFamily="2" charset="2"/>
              <a:buNone/>
            </a:pPr>
            <a:r>
              <a:rPr lang="zh-CN" altLang="en-US" sz="2400" b="1" dirty="0"/>
              <a:t>交换网络中所有交换机共同选举一台设备为根桥（</a:t>
            </a:r>
            <a:r>
              <a:rPr lang="en-US" altLang="zh-CN" sz="2400" b="1" dirty="0"/>
              <a:t>Root Bridge</a:t>
            </a:r>
            <a:r>
              <a:rPr lang="zh-CN" altLang="en-US" sz="2400" b="1" dirty="0"/>
              <a:t>）</a:t>
            </a:r>
            <a:endParaRPr lang="zh-CN" altLang="en-US" sz="2400" b="1" dirty="0"/>
          </a:p>
        </p:txBody>
      </p:sp>
      <p:sp>
        <p:nvSpPr>
          <p:cNvPr id="20497" name="标题 5"/>
          <p:cNvSpPr>
            <a:spLocks noGrp="1"/>
          </p:cNvSpPr>
          <p:nvPr>
            <p:ph type="title"/>
          </p:nvPr>
        </p:nvSpPr>
        <p:spPr>
          <a:xfrm>
            <a:off x="609600" y="152400"/>
            <a:ext cx="7924800" cy="533400"/>
          </a:xfrm>
        </p:spPr>
        <p:txBody>
          <a:bodyPr vert="horz" wrap="square" lIns="91440" tIns="45720" rIns="91440" bIns="45720" anchor="ctr" anchorCtr="0"/>
          <a:p>
            <a:r>
              <a:rPr lang="en-US" altLang="zh-CN" dirty="0"/>
              <a:t>STP—5.STP</a:t>
            </a:r>
            <a:r>
              <a:rPr lang="zh-CN" altLang="en-US" dirty="0"/>
              <a:t>的技术细节</a:t>
            </a:r>
            <a:endParaRPr lang="zh-CN" altLang="en-US" dirty="0"/>
          </a:p>
        </p:txBody>
      </p:sp>
      <p:pic>
        <p:nvPicPr>
          <p:cNvPr id="20498" name="Picture 5" descr="C:\Documents and Settings\Administrator\My Documents\Tencent Files\517623394\FileRecv\锐捷ppt元素修改11.01.18\小红条.png"/>
          <p:cNvPicPr>
            <a:picLocks noChangeAspect="1"/>
          </p:cNvPicPr>
          <p:nvPr/>
        </p:nvPicPr>
        <p:blipFill>
          <a:blip r:embed="rId3"/>
          <a:stretch>
            <a:fillRect/>
          </a:stretch>
        </p:blipFill>
        <p:spPr>
          <a:xfrm>
            <a:off x="381000" y="207963"/>
            <a:ext cx="125413" cy="401637"/>
          </a:xfrm>
          <a:prstGeom prst="rect">
            <a:avLst/>
          </a:prstGeom>
          <a:noFill/>
          <a:ln w="9525">
            <a:noFill/>
          </a:ln>
        </p:spPr>
      </p:pic>
      <p:sp>
        <p:nvSpPr>
          <p:cNvPr id="20499" name="Rectangle 6"/>
          <p:cNvSpPr/>
          <p:nvPr/>
        </p:nvSpPr>
        <p:spPr>
          <a:xfrm>
            <a:off x="0" y="52388"/>
            <a:ext cx="0" cy="352425"/>
          </a:xfrm>
          <a:prstGeom prst="rect">
            <a:avLst/>
          </a:prstGeom>
          <a:solidFill>
            <a:srgbClr val="F1FEDD"/>
          </a:solidFill>
          <a:ln w="9525">
            <a:noFill/>
          </a:ln>
        </p:spPr>
        <p:txBody>
          <a:bodyPr wrap="none" lIns="0" tIns="0" rIns="0" bIns="76176"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endParaRPr lang="zh-CN" altLang="en-US" sz="1800" dirty="0">
              <a:solidFill>
                <a:schemeClr val="tx1"/>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53674"/>
                                        </p:tgtEl>
                                        <p:attrNameLst>
                                          <p:attrName>style.visibility</p:attrName>
                                        </p:attrNameLst>
                                      </p:cBhvr>
                                      <p:to>
                                        <p:strVal val="visible"/>
                                      </p:to>
                                    </p:set>
                                    <p:animEffect transition="in" filter="slide(fromBottom)">
                                      <p:cBhvr>
                                        <p:cTn id="7" dur="500"/>
                                        <p:tgtEl>
                                          <p:spTgt spid="153674"/>
                                        </p:tgtEl>
                                      </p:cBhvr>
                                    </p:animEffect>
                                  </p:childTnLst>
                                </p:cTn>
                              </p:par>
                            </p:childTnLst>
                          </p:cTn>
                        </p:par>
                        <p:par>
                          <p:cTn id="8" fill="hold">
                            <p:stCondLst>
                              <p:cond delay="500"/>
                            </p:stCondLst>
                            <p:childTnLst>
                              <p:par>
                                <p:cTn id="9" presetID="23" presetClass="emph" presetSubtype="0" fill="hold" grpId="1" nodeType="afterEffect">
                                  <p:stCondLst>
                                    <p:cond delay="0"/>
                                  </p:stCondLst>
                                  <p:childTnLst>
                                    <p:animClr clrSpc="hsl" dir="cw">
                                      <p:cBhvr override="childStyle">
                                        <p:cTn id="10" dur="500" fill="hold"/>
                                        <p:tgtEl>
                                          <p:spTgt spid="153674"/>
                                        </p:tgtEl>
                                        <p:attrNameLst>
                                          <p:attrName>style.color</p:attrName>
                                        </p:attrNameLst>
                                      </p:cBhvr>
                                      <p:by>
                                        <p:hsl h="10842240" s="0" l="0"/>
                                      </p:by>
                                    </p:animClr>
                                    <p:animClr clrSpc="hsl" dir="cw">
                                      <p:cBhvr>
                                        <p:cTn id="11" dur="500" fill="hold"/>
                                        <p:tgtEl>
                                          <p:spTgt spid="153674"/>
                                        </p:tgtEl>
                                        <p:attrNameLst>
                                          <p:attrName>fillcolor</p:attrName>
                                        </p:attrNameLst>
                                      </p:cBhvr>
                                      <p:by>
                                        <p:hsl h="10842240" s="0" l="0"/>
                                      </p:by>
                                    </p:animClr>
                                    <p:animClr clrSpc="hsl" dir="cw">
                                      <p:cBhvr>
                                        <p:cTn id="12" dur="500" fill="hold"/>
                                        <p:tgtEl>
                                          <p:spTgt spid="153674"/>
                                        </p:tgtEl>
                                        <p:attrNameLst>
                                          <p:attrName>stroke.color</p:attrName>
                                        </p:attrNameLst>
                                      </p:cBhvr>
                                      <p:by>
                                        <p:hsl h="10842240" s="0" l="0"/>
                                      </p:by>
                                    </p:animClr>
                                    <p:set>
                                      <p:cBhvr>
                                        <p:cTn id="13" dur="500" fill="hold"/>
                                        <p:tgtEl>
                                          <p:spTgt spid="153674"/>
                                        </p:tgtEl>
                                        <p:attrNameLst>
                                          <p:attrName>fill.type</p:attrName>
                                        </p:attrNameLst>
                                      </p:cBhvr>
                                      <p:to>
                                        <p:strVal val="solid"/>
                                      </p:to>
                                    </p:set>
                                  </p:childTnLst>
                                </p:cTn>
                              </p:par>
                            </p:childTnLst>
                          </p:cTn>
                        </p:par>
                      </p:childTnLst>
                    </p:cTn>
                  </p:par>
                  <p:par>
                    <p:cTn id="14" fill="hold">
                      <p:stCondLst>
                        <p:cond delay="indefinite"/>
                      </p:stCondLst>
                      <p:childTnLst>
                        <p:par>
                          <p:cTn id="15" fill="hold">
                            <p:stCondLst>
                              <p:cond delay="0"/>
                            </p:stCondLst>
                            <p:childTnLst>
                              <p:par>
                                <p:cTn id="16" presetID="9" presetClass="exit" presetSubtype="0" fill="hold" grpId="2" nodeType="clickEffect">
                                  <p:stCondLst>
                                    <p:cond delay="0"/>
                                  </p:stCondLst>
                                  <p:childTnLst>
                                    <p:animEffect transition="out" filter="dissolve">
                                      <p:cBhvr>
                                        <p:cTn id="17" dur="500"/>
                                        <p:tgtEl>
                                          <p:spTgt spid="153674"/>
                                        </p:tgtEl>
                                      </p:cBhvr>
                                    </p:animEffect>
                                    <p:set>
                                      <p:cBhvr>
                                        <p:cTn id="18" dur="1" fill="hold">
                                          <p:stCondLst>
                                            <p:cond delay="499"/>
                                          </p:stCondLst>
                                        </p:cTn>
                                        <p:tgtEl>
                                          <p:spTgt spid="1536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74" grpId="0"/>
      <p:bldP spid="153674" grpId="1"/>
      <p:bldP spid="153674" grpId="2"/>
    </p:bldLst>
  </p:timing>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1506" name="Line 3"/>
          <p:cNvSpPr/>
          <p:nvPr/>
        </p:nvSpPr>
        <p:spPr>
          <a:xfrm flipH="1" flipV="1">
            <a:off x="2916238" y="4940300"/>
            <a:ext cx="0" cy="792163"/>
          </a:xfrm>
          <a:prstGeom prst="line">
            <a:avLst/>
          </a:prstGeom>
          <a:ln w="50800" cap="flat" cmpd="sng">
            <a:solidFill>
              <a:srgbClr val="0099CC"/>
            </a:solidFill>
            <a:prstDash val="solid"/>
            <a:headEnd type="none" w="sm" len="sm"/>
            <a:tailEnd type="none" w="sm" len="sm"/>
          </a:ln>
          <a:effectLst>
            <a:outerShdw dist="17961" dir="2699999" algn="ctr" rotWithShape="0">
              <a:schemeClr val="tx1"/>
            </a:outerShdw>
          </a:effectLst>
        </p:spPr>
      </p:sp>
      <p:sp>
        <p:nvSpPr>
          <p:cNvPr id="21507" name="Line 4"/>
          <p:cNvSpPr/>
          <p:nvPr/>
        </p:nvSpPr>
        <p:spPr>
          <a:xfrm flipH="1" flipV="1">
            <a:off x="6083300" y="4868863"/>
            <a:ext cx="0" cy="792162"/>
          </a:xfrm>
          <a:prstGeom prst="line">
            <a:avLst/>
          </a:prstGeom>
          <a:ln w="50800" cap="flat" cmpd="sng">
            <a:solidFill>
              <a:srgbClr val="0099CC"/>
            </a:solidFill>
            <a:prstDash val="solid"/>
            <a:headEnd type="none" w="sm" len="sm"/>
            <a:tailEnd type="none" w="sm" len="sm"/>
          </a:ln>
          <a:effectLst>
            <a:outerShdw dist="17961" dir="2699999" algn="ctr" rotWithShape="0">
              <a:schemeClr val="tx1"/>
            </a:outerShdw>
          </a:effectLst>
        </p:spPr>
      </p:sp>
      <p:sp>
        <p:nvSpPr>
          <p:cNvPr id="21508" name="Line 5"/>
          <p:cNvSpPr/>
          <p:nvPr/>
        </p:nvSpPr>
        <p:spPr>
          <a:xfrm flipH="1">
            <a:off x="3059113" y="2852738"/>
            <a:ext cx="1081087" cy="1728787"/>
          </a:xfrm>
          <a:prstGeom prst="line">
            <a:avLst/>
          </a:prstGeom>
          <a:ln w="50800" cap="flat" cmpd="sng">
            <a:solidFill>
              <a:srgbClr val="0099CC"/>
            </a:solidFill>
            <a:prstDash val="solid"/>
            <a:headEnd type="none" w="sm" len="sm"/>
            <a:tailEnd type="none" w="sm" len="sm"/>
          </a:ln>
          <a:effectLst>
            <a:outerShdw dist="17961" dir="2699999" algn="ctr" rotWithShape="0">
              <a:schemeClr val="tx1"/>
            </a:outerShdw>
          </a:effectLst>
        </p:spPr>
      </p:sp>
      <p:sp>
        <p:nvSpPr>
          <p:cNvPr id="21509" name="Line 6"/>
          <p:cNvSpPr/>
          <p:nvPr/>
        </p:nvSpPr>
        <p:spPr>
          <a:xfrm>
            <a:off x="4787900" y="2924175"/>
            <a:ext cx="1008063" cy="1584325"/>
          </a:xfrm>
          <a:prstGeom prst="line">
            <a:avLst/>
          </a:prstGeom>
          <a:ln w="50800" cap="flat" cmpd="sng">
            <a:solidFill>
              <a:srgbClr val="0099CC"/>
            </a:solidFill>
            <a:prstDash val="solid"/>
            <a:headEnd type="none" w="sm" len="sm"/>
            <a:tailEnd type="none" w="sm" len="sm"/>
          </a:ln>
          <a:effectLst>
            <a:outerShdw dist="17961" dir="2699999" algn="ctr" rotWithShape="0">
              <a:schemeClr val="tx1"/>
            </a:outerShdw>
          </a:effectLst>
        </p:spPr>
      </p:sp>
      <p:sp>
        <p:nvSpPr>
          <p:cNvPr id="21510" name="Line 7"/>
          <p:cNvSpPr/>
          <p:nvPr/>
        </p:nvSpPr>
        <p:spPr>
          <a:xfrm flipH="1">
            <a:off x="3275013" y="4724400"/>
            <a:ext cx="2233612" cy="0"/>
          </a:xfrm>
          <a:prstGeom prst="line">
            <a:avLst/>
          </a:prstGeom>
          <a:ln w="50800" cap="flat" cmpd="sng">
            <a:solidFill>
              <a:srgbClr val="0099CC"/>
            </a:solidFill>
            <a:prstDash val="solid"/>
            <a:headEnd type="none" w="sm" len="sm"/>
            <a:tailEnd type="none" w="sm" len="sm"/>
          </a:ln>
          <a:effectLst>
            <a:outerShdw dist="17961" dir="2699999" algn="ctr" rotWithShape="0">
              <a:schemeClr val="tx1"/>
            </a:outerShdw>
          </a:effectLst>
        </p:spPr>
      </p:sp>
      <p:pic>
        <p:nvPicPr>
          <p:cNvPr id="21511" name="Picture 8" descr="Route-processor"/>
          <p:cNvPicPr>
            <a:picLocks noChangeAspect="1"/>
          </p:cNvPicPr>
          <p:nvPr/>
        </p:nvPicPr>
        <p:blipFill>
          <a:blip r:embed="rId1"/>
          <a:stretch>
            <a:fillRect/>
          </a:stretch>
        </p:blipFill>
        <p:spPr>
          <a:xfrm>
            <a:off x="3924300" y="2492375"/>
            <a:ext cx="1152525" cy="439738"/>
          </a:xfrm>
          <a:prstGeom prst="rect">
            <a:avLst/>
          </a:prstGeom>
          <a:noFill/>
          <a:ln w="9525">
            <a:noFill/>
          </a:ln>
        </p:spPr>
      </p:pic>
      <p:pic>
        <p:nvPicPr>
          <p:cNvPr id="21512" name="Picture 9" descr="Route-processor"/>
          <p:cNvPicPr>
            <a:picLocks noChangeAspect="1"/>
          </p:cNvPicPr>
          <p:nvPr/>
        </p:nvPicPr>
        <p:blipFill>
          <a:blip r:embed="rId1"/>
          <a:stretch>
            <a:fillRect/>
          </a:stretch>
        </p:blipFill>
        <p:spPr>
          <a:xfrm>
            <a:off x="5435600" y="4500563"/>
            <a:ext cx="1152525" cy="439737"/>
          </a:xfrm>
          <a:prstGeom prst="rect">
            <a:avLst/>
          </a:prstGeom>
          <a:noFill/>
          <a:ln w="9525">
            <a:noFill/>
          </a:ln>
        </p:spPr>
      </p:pic>
      <p:pic>
        <p:nvPicPr>
          <p:cNvPr id="21513" name="Picture 10" descr="Route-processor"/>
          <p:cNvPicPr>
            <a:picLocks noChangeAspect="1"/>
          </p:cNvPicPr>
          <p:nvPr/>
        </p:nvPicPr>
        <p:blipFill>
          <a:blip r:embed="rId1"/>
          <a:stretch>
            <a:fillRect/>
          </a:stretch>
        </p:blipFill>
        <p:spPr>
          <a:xfrm>
            <a:off x="2411413" y="4508500"/>
            <a:ext cx="1152525" cy="439738"/>
          </a:xfrm>
          <a:prstGeom prst="rect">
            <a:avLst/>
          </a:prstGeom>
          <a:noFill/>
          <a:ln w="9525">
            <a:noFill/>
          </a:ln>
        </p:spPr>
      </p:pic>
      <p:pic>
        <p:nvPicPr>
          <p:cNvPr id="21514" name="Picture 11" descr="PC"/>
          <p:cNvPicPr>
            <a:picLocks noChangeAspect="1"/>
          </p:cNvPicPr>
          <p:nvPr/>
        </p:nvPicPr>
        <p:blipFill>
          <a:blip r:embed="rId2"/>
          <a:stretch>
            <a:fillRect/>
          </a:stretch>
        </p:blipFill>
        <p:spPr>
          <a:xfrm>
            <a:off x="5651500" y="5484813"/>
            <a:ext cx="936625" cy="823912"/>
          </a:xfrm>
          <a:prstGeom prst="rect">
            <a:avLst/>
          </a:prstGeom>
          <a:noFill/>
          <a:ln w="9525">
            <a:noFill/>
          </a:ln>
        </p:spPr>
      </p:pic>
      <p:pic>
        <p:nvPicPr>
          <p:cNvPr id="21515" name="Picture 12" descr="PC"/>
          <p:cNvPicPr>
            <a:picLocks noChangeAspect="1"/>
          </p:cNvPicPr>
          <p:nvPr/>
        </p:nvPicPr>
        <p:blipFill>
          <a:blip r:embed="rId2"/>
          <a:stretch>
            <a:fillRect/>
          </a:stretch>
        </p:blipFill>
        <p:spPr>
          <a:xfrm>
            <a:off x="2482850" y="5484813"/>
            <a:ext cx="936625" cy="823912"/>
          </a:xfrm>
          <a:prstGeom prst="rect">
            <a:avLst/>
          </a:prstGeom>
          <a:noFill/>
          <a:ln w="9525">
            <a:noFill/>
          </a:ln>
        </p:spPr>
      </p:pic>
      <p:sp>
        <p:nvSpPr>
          <p:cNvPr id="21516" name="Text Box 13"/>
          <p:cNvSpPr txBox="1"/>
          <p:nvPr/>
        </p:nvSpPr>
        <p:spPr>
          <a:xfrm>
            <a:off x="3924300" y="2565400"/>
            <a:ext cx="1079500" cy="3667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50000"/>
              </a:spcBef>
              <a:buFontTx/>
              <a:buNone/>
            </a:pPr>
            <a:r>
              <a:rPr lang="en-US" altLang="zh-CN" sz="1800" dirty="0">
                <a:solidFill>
                  <a:schemeClr val="tx1"/>
                </a:solidFill>
                <a:latin typeface="Arial" panose="020B0604020202020204" pitchFamily="34" charset="0"/>
                <a:ea typeface="宋体" panose="02010600030101010101" pitchFamily="2" charset="-122"/>
              </a:rPr>
              <a:t>switchA</a:t>
            </a:r>
            <a:endParaRPr lang="en-US" altLang="zh-CN" sz="1800" dirty="0">
              <a:solidFill>
                <a:schemeClr val="tx1"/>
              </a:solidFill>
              <a:latin typeface="Arial" panose="020B0604020202020204" pitchFamily="34" charset="0"/>
              <a:ea typeface="宋体" panose="02010600030101010101" pitchFamily="2" charset="-122"/>
            </a:endParaRPr>
          </a:p>
        </p:txBody>
      </p:sp>
      <p:sp>
        <p:nvSpPr>
          <p:cNvPr id="21517" name="Text Box 14"/>
          <p:cNvSpPr txBox="1"/>
          <p:nvPr/>
        </p:nvSpPr>
        <p:spPr>
          <a:xfrm>
            <a:off x="5508625" y="4635500"/>
            <a:ext cx="1079500" cy="3048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50000"/>
              </a:spcBef>
              <a:buFontTx/>
              <a:buNone/>
            </a:pPr>
            <a:r>
              <a:rPr lang="en-US" altLang="zh-CN" sz="1400" dirty="0">
                <a:solidFill>
                  <a:schemeClr val="tx1"/>
                </a:solidFill>
                <a:latin typeface="Arial" panose="020B0604020202020204" pitchFamily="34" charset="0"/>
                <a:ea typeface="宋体" panose="02010600030101010101" pitchFamily="2" charset="-122"/>
              </a:rPr>
              <a:t>switchC</a:t>
            </a:r>
            <a:endParaRPr lang="en-US" altLang="zh-CN" sz="1400" dirty="0">
              <a:solidFill>
                <a:schemeClr val="tx1"/>
              </a:solidFill>
              <a:latin typeface="Arial" panose="020B0604020202020204" pitchFamily="34" charset="0"/>
              <a:ea typeface="宋体" panose="02010600030101010101" pitchFamily="2" charset="-122"/>
            </a:endParaRPr>
          </a:p>
        </p:txBody>
      </p:sp>
      <p:sp>
        <p:nvSpPr>
          <p:cNvPr id="21518" name="Text Box 15"/>
          <p:cNvSpPr txBox="1"/>
          <p:nvPr/>
        </p:nvSpPr>
        <p:spPr>
          <a:xfrm>
            <a:off x="2484438" y="4635500"/>
            <a:ext cx="1079500" cy="3048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50000"/>
              </a:spcBef>
              <a:buFontTx/>
              <a:buNone/>
            </a:pPr>
            <a:r>
              <a:rPr lang="en-US" altLang="zh-CN" sz="1400" dirty="0">
                <a:solidFill>
                  <a:schemeClr val="tx1"/>
                </a:solidFill>
                <a:latin typeface="Arial" panose="020B0604020202020204" pitchFamily="34" charset="0"/>
                <a:ea typeface="宋体" panose="02010600030101010101" pitchFamily="2" charset="-122"/>
              </a:rPr>
              <a:t>switchB</a:t>
            </a:r>
            <a:endParaRPr lang="en-US" altLang="zh-CN" sz="1400" dirty="0">
              <a:solidFill>
                <a:schemeClr val="tx1"/>
              </a:solidFill>
              <a:latin typeface="Arial" panose="020B0604020202020204" pitchFamily="34" charset="0"/>
              <a:ea typeface="宋体" panose="02010600030101010101" pitchFamily="2" charset="-122"/>
            </a:endParaRPr>
          </a:p>
        </p:txBody>
      </p:sp>
      <p:sp>
        <p:nvSpPr>
          <p:cNvPr id="21519" name="Text Box 16"/>
          <p:cNvSpPr txBox="1"/>
          <p:nvPr/>
        </p:nvSpPr>
        <p:spPr>
          <a:xfrm>
            <a:off x="3779838" y="2155825"/>
            <a:ext cx="1584325" cy="33655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50000"/>
              </a:spcBef>
              <a:buFontTx/>
              <a:buNone/>
            </a:pPr>
            <a:r>
              <a:rPr lang="en-US" altLang="zh-CN" sz="1600" dirty="0">
                <a:solidFill>
                  <a:schemeClr val="tx1"/>
                </a:solidFill>
                <a:latin typeface="华文细黑" panose="02010600040101010101" pitchFamily="2" charset="-122"/>
                <a:ea typeface="华文细黑" panose="02010600040101010101" pitchFamily="2" charset="-122"/>
              </a:rPr>
              <a:t>A</a:t>
            </a:r>
            <a:r>
              <a:rPr lang="zh-CN" altLang="en-US" sz="1600" dirty="0">
                <a:solidFill>
                  <a:schemeClr val="tx1"/>
                </a:solidFill>
                <a:latin typeface="华文细黑" panose="02010600040101010101" pitchFamily="2" charset="-122"/>
                <a:ea typeface="华文细黑" panose="02010600040101010101" pitchFamily="2" charset="-122"/>
              </a:rPr>
              <a:t>为根桥</a:t>
            </a:r>
            <a:endParaRPr lang="zh-CN" altLang="en-US" sz="1600" dirty="0">
              <a:solidFill>
                <a:schemeClr val="tx1"/>
              </a:solidFill>
              <a:latin typeface="华文细黑" panose="02010600040101010101" pitchFamily="2" charset="-122"/>
              <a:ea typeface="华文细黑" panose="02010600040101010101" pitchFamily="2" charset="-122"/>
            </a:endParaRPr>
          </a:p>
        </p:txBody>
      </p:sp>
      <p:sp>
        <p:nvSpPr>
          <p:cNvPr id="21520" name="Rectangle 17"/>
          <p:cNvSpPr>
            <a:spLocks noGrp="1"/>
          </p:cNvSpPr>
          <p:nvPr>
            <p:ph idx="1"/>
          </p:nvPr>
        </p:nvSpPr>
        <p:spPr>
          <a:xfrm>
            <a:off x="603250" y="1092200"/>
            <a:ext cx="8229600" cy="1008063"/>
          </a:xfrm>
        </p:spPr>
        <p:txBody>
          <a:bodyPr vert="horz" wrap="square" lIns="91440" tIns="45720" rIns="91440" bIns="45720" anchor="t" anchorCtr="0"/>
          <a:p>
            <a:pPr lvl="1">
              <a:buFont typeface="Wingdings" panose="05000000000000000000" pitchFamily="2" charset="2"/>
              <a:buNone/>
            </a:pPr>
            <a:r>
              <a:rPr lang="zh-CN" altLang="en-US" sz="2400" b="1" dirty="0"/>
              <a:t>所有非根交换机选择一条到达根交换机的最短路径</a:t>
            </a:r>
            <a:endParaRPr lang="zh-CN" altLang="en-US" sz="2400" b="1" dirty="0"/>
          </a:p>
        </p:txBody>
      </p:sp>
      <p:sp>
        <p:nvSpPr>
          <p:cNvPr id="211986" name="Line 18"/>
          <p:cNvSpPr/>
          <p:nvPr/>
        </p:nvSpPr>
        <p:spPr>
          <a:xfrm flipV="1">
            <a:off x="2987675" y="3068638"/>
            <a:ext cx="792163" cy="1223962"/>
          </a:xfrm>
          <a:prstGeom prst="line">
            <a:avLst/>
          </a:prstGeom>
          <a:ln w="57150" cap="flat" cmpd="sng">
            <a:solidFill>
              <a:schemeClr val="accent2"/>
            </a:solidFill>
            <a:prstDash val="solid"/>
            <a:headEnd type="none" w="med" len="med"/>
            <a:tailEnd type="triangle" w="med" len="med"/>
          </a:ln>
        </p:spPr>
      </p:sp>
      <p:sp>
        <p:nvSpPr>
          <p:cNvPr id="211987" name="Text Box 19"/>
          <p:cNvSpPr txBox="1"/>
          <p:nvPr/>
        </p:nvSpPr>
        <p:spPr>
          <a:xfrm rot="-3475818">
            <a:off x="2457450" y="3403600"/>
            <a:ext cx="1585913" cy="33655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50000"/>
              </a:spcBef>
              <a:buFontTx/>
              <a:buNone/>
            </a:pPr>
            <a:r>
              <a:rPr lang="zh-CN" altLang="en-US" sz="1600" dirty="0">
                <a:solidFill>
                  <a:schemeClr val="tx1"/>
                </a:solidFill>
                <a:latin typeface="华文细黑" panose="02010600040101010101" pitchFamily="2" charset="-122"/>
                <a:ea typeface="华文细黑" panose="02010600040101010101" pitchFamily="2" charset="-122"/>
              </a:rPr>
              <a:t>此为最短路径</a:t>
            </a:r>
            <a:endParaRPr lang="zh-CN" altLang="en-US" sz="1600" dirty="0">
              <a:solidFill>
                <a:schemeClr val="tx1"/>
              </a:solidFill>
              <a:latin typeface="华文细黑" panose="02010600040101010101" pitchFamily="2" charset="-122"/>
              <a:ea typeface="华文细黑" panose="02010600040101010101" pitchFamily="2" charset="-122"/>
            </a:endParaRPr>
          </a:p>
        </p:txBody>
      </p:sp>
      <p:sp>
        <p:nvSpPr>
          <p:cNvPr id="211988" name="Line 20"/>
          <p:cNvSpPr/>
          <p:nvPr/>
        </p:nvSpPr>
        <p:spPr>
          <a:xfrm flipH="1" flipV="1">
            <a:off x="5148263" y="3068638"/>
            <a:ext cx="863600" cy="1368425"/>
          </a:xfrm>
          <a:prstGeom prst="line">
            <a:avLst/>
          </a:prstGeom>
          <a:ln w="57150" cap="flat" cmpd="sng">
            <a:solidFill>
              <a:schemeClr val="accent2"/>
            </a:solidFill>
            <a:prstDash val="solid"/>
            <a:headEnd type="none" w="med" len="med"/>
            <a:tailEnd type="triangle" w="med" len="med"/>
          </a:ln>
        </p:spPr>
      </p:sp>
      <p:sp>
        <p:nvSpPr>
          <p:cNvPr id="211989" name="Text Box 21"/>
          <p:cNvSpPr txBox="1"/>
          <p:nvPr/>
        </p:nvSpPr>
        <p:spPr>
          <a:xfrm rot="3369012">
            <a:off x="4981575" y="3546475"/>
            <a:ext cx="1585913" cy="33655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50000"/>
              </a:spcBef>
              <a:buFontTx/>
              <a:buNone/>
            </a:pPr>
            <a:r>
              <a:rPr lang="zh-CN" altLang="en-US" sz="1600" dirty="0">
                <a:solidFill>
                  <a:schemeClr val="tx1"/>
                </a:solidFill>
                <a:latin typeface="华文细黑" panose="02010600040101010101" pitchFamily="2" charset="-122"/>
                <a:ea typeface="华文细黑" panose="02010600040101010101" pitchFamily="2" charset="-122"/>
              </a:rPr>
              <a:t>此为最短路径</a:t>
            </a:r>
            <a:endParaRPr lang="zh-CN" altLang="en-US" sz="1600" dirty="0">
              <a:solidFill>
                <a:schemeClr val="tx1"/>
              </a:solidFill>
              <a:latin typeface="华文细黑" panose="02010600040101010101" pitchFamily="2" charset="-122"/>
              <a:ea typeface="华文细黑" panose="02010600040101010101" pitchFamily="2" charset="-122"/>
            </a:endParaRPr>
          </a:p>
        </p:txBody>
      </p:sp>
      <p:sp>
        <p:nvSpPr>
          <p:cNvPr id="21525" name="Rectangle 6"/>
          <p:cNvSpPr/>
          <p:nvPr/>
        </p:nvSpPr>
        <p:spPr>
          <a:xfrm>
            <a:off x="0" y="52388"/>
            <a:ext cx="0" cy="352425"/>
          </a:xfrm>
          <a:prstGeom prst="rect">
            <a:avLst/>
          </a:prstGeom>
          <a:solidFill>
            <a:srgbClr val="F1FEDD"/>
          </a:solidFill>
          <a:ln w="9525">
            <a:noFill/>
          </a:ln>
        </p:spPr>
        <p:txBody>
          <a:bodyPr wrap="none" lIns="0" tIns="0" rIns="0" bIns="76176"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endParaRPr lang="zh-CN" altLang="en-US" sz="1800" dirty="0">
              <a:solidFill>
                <a:schemeClr val="tx1"/>
              </a:solidFill>
              <a:latin typeface="Arial" panose="020B0604020202020204" pitchFamily="34" charset="0"/>
              <a:ea typeface="宋体" panose="02010600030101010101" pitchFamily="2" charset="-122"/>
            </a:endParaRPr>
          </a:p>
        </p:txBody>
      </p:sp>
      <p:sp>
        <p:nvSpPr>
          <p:cNvPr id="21526" name="标题 5"/>
          <p:cNvSpPr>
            <a:spLocks noGrp="1"/>
          </p:cNvSpPr>
          <p:nvPr>
            <p:ph type="title"/>
          </p:nvPr>
        </p:nvSpPr>
        <p:spPr>
          <a:xfrm>
            <a:off x="762000" y="304800"/>
            <a:ext cx="7924800" cy="533400"/>
          </a:xfrm>
        </p:spPr>
        <p:txBody>
          <a:bodyPr vert="horz" wrap="square" lIns="91440" tIns="45720" rIns="91440" bIns="45720" anchor="ctr" anchorCtr="0"/>
          <a:p>
            <a:r>
              <a:rPr lang="en-US" altLang="zh-CN" dirty="0"/>
              <a:t>STP—5.STP</a:t>
            </a:r>
            <a:r>
              <a:rPr lang="zh-CN" altLang="en-US" dirty="0"/>
              <a:t>的技术细节</a:t>
            </a:r>
            <a:endParaRPr lang="zh-CN" altLang="en-US" dirty="0"/>
          </a:p>
        </p:txBody>
      </p:sp>
      <p:pic>
        <p:nvPicPr>
          <p:cNvPr id="21527" name="Picture 5" descr="C:\Documents and Settings\Administrator\My Documents\Tencent Files\517623394\FileRecv\锐捷ppt元素修改11.01.18\小红条.png"/>
          <p:cNvPicPr>
            <a:picLocks noChangeAspect="1"/>
          </p:cNvPicPr>
          <p:nvPr/>
        </p:nvPicPr>
        <p:blipFill>
          <a:blip r:embed="rId3"/>
          <a:stretch>
            <a:fillRect/>
          </a:stretch>
        </p:blipFill>
        <p:spPr>
          <a:xfrm>
            <a:off x="533400" y="360363"/>
            <a:ext cx="125413" cy="401637"/>
          </a:xfrm>
          <a:prstGeom prst="rect">
            <a:avLst/>
          </a:prstGeom>
          <a:noFill/>
          <a:ln w="9525">
            <a:noFill/>
          </a:ln>
        </p:spPr>
      </p:pic>
      <p:sp>
        <p:nvSpPr>
          <p:cNvPr id="21528" name="Rectangle 6"/>
          <p:cNvSpPr/>
          <p:nvPr/>
        </p:nvSpPr>
        <p:spPr>
          <a:xfrm>
            <a:off x="152400" y="204788"/>
            <a:ext cx="0" cy="352425"/>
          </a:xfrm>
          <a:prstGeom prst="rect">
            <a:avLst/>
          </a:prstGeom>
          <a:solidFill>
            <a:srgbClr val="F1FEDD"/>
          </a:solidFill>
          <a:ln w="9525">
            <a:noFill/>
          </a:ln>
        </p:spPr>
        <p:txBody>
          <a:bodyPr wrap="none" lIns="0" tIns="0" rIns="0" bIns="76176"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endParaRPr lang="zh-CN" altLang="en-US" sz="1800" dirty="0">
              <a:solidFill>
                <a:schemeClr val="tx1"/>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11986"/>
                                        </p:tgtEl>
                                        <p:attrNameLst>
                                          <p:attrName>style.visibility</p:attrName>
                                        </p:attrNameLst>
                                      </p:cBhvr>
                                      <p:to>
                                        <p:strVal val="visible"/>
                                      </p:to>
                                    </p:set>
                                    <p:animEffect transition="in" filter="wipe(down)">
                                      <p:cBhvr>
                                        <p:cTn id="7" dur="500"/>
                                        <p:tgtEl>
                                          <p:spTgt spid="21198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11987"/>
                                        </p:tgtEl>
                                        <p:attrNameLst>
                                          <p:attrName>style.visibility</p:attrName>
                                        </p:attrNameLst>
                                      </p:cBhvr>
                                      <p:to>
                                        <p:strVal val="visible"/>
                                      </p:to>
                                    </p:set>
                                    <p:animEffect transition="in" filter="wipe(down)">
                                      <p:cBhvr>
                                        <p:cTn id="10" dur="500"/>
                                        <p:tgtEl>
                                          <p:spTgt spid="21198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211988"/>
                                        </p:tgtEl>
                                        <p:attrNameLst>
                                          <p:attrName>style.visibility</p:attrName>
                                        </p:attrNameLst>
                                      </p:cBhvr>
                                      <p:to>
                                        <p:strVal val="visible"/>
                                      </p:to>
                                    </p:set>
                                    <p:animEffect transition="in" filter="wipe(down)">
                                      <p:cBhvr>
                                        <p:cTn id="15" dur="500"/>
                                        <p:tgtEl>
                                          <p:spTgt spid="211988"/>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211989"/>
                                        </p:tgtEl>
                                        <p:attrNameLst>
                                          <p:attrName>style.visibility</p:attrName>
                                        </p:attrNameLst>
                                      </p:cBhvr>
                                      <p:to>
                                        <p:strVal val="visible"/>
                                      </p:to>
                                    </p:set>
                                    <p:animEffect transition="in" filter="wipe(down)">
                                      <p:cBhvr>
                                        <p:cTn id="18" dur="500"/>
                                        <p:tgtEl>
                                          <p:spTgt spid="2119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87" grpId="0"/>
      <p:bldP spid="211989"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2530" name="Line 3"/>
          <p:cNvSpPr/>
          <p:nvPr/>
        </p:nvSpPr>
        <p:spPr>
          <a:xfrm flipH="1" flipV="1">
            <a:off x="2844800" y="4795838"/>
            <a:ext cx="0" cy="792162"/>
          </a:xfrm>
          <a:prstGeom prst="line">
            <a:avLst/>
          </a:prstGeom>
          <a:ln w="50800" cap="flat" cmpd="sng">
            <a:solidFill>
              <a:srgbClr val="0099CC"/>
            </a:solidFill>
            <a:prstDash val="solid"/>
            <a:headEnd type="none" w="sm" len="sm"/>
            <a:tailEnd type="none" w="sm" len="sm"/>
          </a:ln>
          <a:effectLst>
            <a:outerShdw dist="17961" dir="2699999" algn="ctr" rotWithShape="0">
              <a:schemeClr val="tx1"/>
            </a:outerShdw>
          </a:effectLst>
        </p:spPr>
      </p:sp>
      <p:sp>
        <p:nvSpPr>
          <p:cNvPr id="22531" name="Line 4"/>
          <p:cNvSpPr/>
          <p:nvPr/>
        </p:nvSpPr>
        <p:spPr>
          <a:xfrm flipH="1" flipV="1">
            <a:off x="6011863" y="4724400"/>
            <a:ext cx="0" cy="792163"/>
          </a:xfrm>
          <a:prstGeom prst="line">
            <a:avLst/>
          </a:prstGeom>
          <a:ln w="50800" cap="flat" cmpd="sng">
            <a:solidFill>
              <a:srgbClr val="0099CC"/>
            </a:solidFill>
            <a:prstDash val="solid"/>
            <a:headEnd type="none" w="sm" len="sm"/>
            <a:tailEnd type="none" w="sm" len="sm"/>
          </a:ln>
          <a:effectLst>
            <a:outerShdw dist="17961" dir="2699999" algn="ctr" rotWithShape="0">
              <a:schemeClr val="tx1"/>
            </a:outerShdw>
          </a:effectLst>
        </p:spPr>
      </p:sp>
      <p:sp>
        <p:nvSpPr>
          <p:cNvPr id="22532" name="Line 5"/>
          <p:cNvSpPr/>
          <p:nvPr/>
        </p:nvSpPr>
        <p:spPr>
          <a:xfrm flipH="1">
            <a:off x="2987675" y="2708275"/>
            <a:ext cx="1081088" cy="1728788"/>
          </a:xfrm>
          <a:prstGeom prst="line">
            <a:avLst/>
          </a:prstGeom>
          <a:ln w="50800" cap="flat" cmpd="sng">
            <a:solidFill>
              <a:srgbClr val="0099CC"/>
            </a:solidFill>
            <a:prstDash val="solid"/>
            <a:headEnd type="none" w="sm" len="sm"/>
            <a:tailEnd type="none" w="sm" len="sm"/>
          </a:ln>
          <a:effectLst>
            <a:outerShdw dist="17961" dir="2699999" algn="ctr" rotWithShape="0">
              <a:schemeClr val="tx1"/>
            </a:outerShdw>
          </a:effectLst>
        </p:spPr>
      </p:sp>
      <p:sp>
        <p:nvSpPr>
          <p:cNvPr id="22533" name="Line 6"/>
          <p:cNvSpPr/>
          <p:nvPr/>
        </p:nvSpPr>
        <p:spPr>
          <a:xfrm>
            <a:off x="4716463" y="2779713"/>
            <a:ext cx="1008062" cy="1584325"/>
          </a:xfrm>
          <a:prstGeom prst="line">
            <a:avLst/>
          </a:prstGeom>
          <a:ln w="50800" cap="flat" cmpd="sng">
            <a:solidFill>
              <a:srgbClr val="0099CC"/>
            </a:solidFill>
            <a:prstDash val="solid"/>
            <a:headEnd type="none" w="sm" len="sm"/>
            <a:tailEnd type="none" w="sm" len="sm"/>
          </a:ln>
          <a:effectLst>
            <a:outerShdw dist="17961" dir="2699999" algn="ctr" rotWithShape="0">
              <a:schemeClr val="tx1"/>
            </a:outerShdw>
          </a:effectLst>
        </p:spPr>
      </p:sp>
      <p:sp>
        <p:nvSpPr>
          <p:cNvPr id="22534" name="Line 7"/>
          <p:cNvSpPr/>
          <p:nvPr/>
        </p:nvSpPr>
        <p:spPr>
          <a:xfrm flipH="1">
            <a:off x="3203575" y="4579938"/>
            <a:ext cx="2233613" cy="0"/>
          </a:xfrm>
          <a:prstGeom prst="line">
            <a:avLst/>
          </a:prstGeom>
          <a:ln w="50800" cap="flat" cmpd="sng">
            <a:solidFill>
              <a:srgbClr val="0099CC"/>
            </a:solidFill>
            <a:prstDash val="solid"/>
            <a:headEnd type="none" w="sm" len="sm"/>
            <a:tailEnd type="none" w="sm" len="sm"/>
          </a:ln>
          <a:effectLst>
            <a:outerShdw dist="17961" dir="2699999" algn="ctr" rotWithShape="0">
              <a:schemeClr val="tx1"/>
            </a:outerShdw>
          </a:effectLst>
        </p:spPr>
      </p:sp>
      <p:pic>
        <p:nvPicPr>
          <p:cNvPr id="22535" name="Picture 8" descr="Route-processor"/>
          <p:cNvPicPr>
            <a:picLocks noChangeAspect="1"/>
          </p:cNvPicPr>
          <p:nvPr/>
        </p:nvPicPr>
        <p:blipFill>
          <a:blip r:embed="rId1"/>
          <a:stretch>
            <a:fillRect/>
          </a:stretch>
        </p:blipFill>
        <p:spPr>
          <a:xfrm>
            <a:off x="3852863" y="2347913"/>
            <a:ext cx="1152525" cy="439737"/>
          </a:xfrm>
          <a:prstGeom prst="rect">
            <a:avLst/>
          </a:prstGeom>
          <a:noFill/>
          <a:ln w="9525">
            <a:noFill/>
          </a:ln>
        </p:spPr>
      </p:pic>
      <p:pic>
        <p:nvPicPr>
          <p:cNvPr id="22536" name="Picture 9" descr="Route-processor"/>
          <p:cNvPicPr>
            <a:picLocks noChangeAspect="1"/>
          </p:cNvPicPr>
          <p:nvPr/>
        </p:nvPicPr>
        <p:blipFill>
          <a:blip r:embed="rId1"/>
          <a:stretch>
            <a:fillRect/>
          </a:stretch>
        </p:blipFill>
        <p:spPr>
          <a:xfrm>
            <a:off x="5364163" y="4356100"/>
            <a:ext cx="1152525" cy="439738"/>
          </a:xfrm>
          <a:prstGeom prst="rect">
            <a:avLst/>
          </a:prstGeom>
          <a:noFill/>
          <a:ln w="9525">
            <a:noFill/>
          </a:ln>
        </p:spPr>
      </p:pic>
      <p:pic>
        <p:nvPicPr>
          <p:cNvPr id="22537" name="Picture 10" descr="Route-processor"/>
          <p:cNvPicPr>
            <a:picLocks noChangeAspect="1"/>
          </p:cNvPicPr>
          <p:nvPr/>
        </p:nvPicPr>
        <p:blipFill>
          <a:blip r:embed="rId1"/>
          <a:stretch>
            <a:fillRect/>
          </a:stretch>
        </p:blipFill>
        <p:spPr>
          <a:xfrm>
            <a:off x="2339975" y="4364038"/>
            <a:ext cx="1152525" cy="439737"/>
          </a:xfrm>
          <a:prstGeom prst="rect">
            <a:avLst/>
          </a:prstGeom>
          <a:noFill/>
          <a:ln w="9525">
            <a:noFill/>
          </a:ln>
        </p:spPr>
      </p:pic>
      <p:pic>
        <p:nvPicPr>
          <p:cNvPr id="22538" name="Picture 11" descr="PC"/>
          <p:cNvPicPr>
            <a:picLocks noChangeAspect="1"/>
          </p:cNvPicPr>
          <p:nvPr/>
        </p:nvPicPr>
        <p:blipFill>
          <a:blip r:embed="rId2"/>
          <a:stretch>
            <a:fillRect/>
          </a:stretch>
        </p:blipFill>
        <p:spPr>
          <a:xfrm>
            <a:off x="5580063" y="5340350"/>
            <a:ext cx="936625" cy="823913"/>
          </a:xfrm>
          <a:prstGeom prst="rect">
            <a:avLst/>
          </a:prstGeom>
          <a:noFill/>
          <a:ln w="9525">
            <a:noFill/>
          </a:ln>
        </p:spPr>
      </p:pic>
      <p:pic>
        <p:nvPicPr>
          <p:cNvPr id="22539" name="Picture 12" descr="PC"/>
          <p:cNvPicPr>
            <a:picLocks noChangeAspect="1"/>
          </p:cNvPicPr>
          <p:nvPr/>
        </p:nvPicPr>
        <p:blipFill>
          <a:blip r:embed="rId2"/>
          <a:stretch>
            <a:fillRect/>
          </a:stretch>
        </p:blipFill>
        <p:spPr>
          <a:xfrm>
            <a:off x="2411413" y="5340350"/>
            <a:ext cx="936625" cy="823913"/>
          </a:xfrm>
          <a:prstGeom prst="rect">
            <a:avLst/>
          </a:prstGeom>
          <a:noFill/>
          <a:ln w="9525">
            <a:noFill/>
          </a:ln>
        </p:spPr>
      </p:pic>
      <p:sp>
        <p:nvSpPr>
          <p:cNvPr id="22540" name="Text Box 13"/>
          <p:cNvSpPr txBox="1"/>
          <p:nvPr/>
        </p:nvSpPr>
        <p:spPr>
          <a:xfrm>
            <a:off x="3852863" y="2420938"/>
            <a:ext cx="1079500" cy="3667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50000"/>
              </a:spcBef>
              <a:buFontTx/>
              <a:buNone/>
            </a:pPr>
            <a:r>
              <a:rPr lang="en-US" altLang="zh-CN" sz="1800" dirty="0">
                <a:solidFill>
                  <a:schemeClr val="tx1"/>
                </a:solidFill>
                <a:latin typeface="Arial" panose="020B0604020202020204" pitchFamily="34" charset="0"/>
                <a:ea typeface="宋体" panose="02010600030101010101" pitchFamily="2" charset="-122"/>
              </a:rPr>
              <a:t>switchA</a:t>
            </a:r>
            <a:endParaRPr lang="en-US" altLang="zh-CN" sz="1800" dirty="0">
              <a:solidFill>
                <a:schemeClr val="tx1"/>
              </a:solidFill>
              <a:latin typeface="Arial" panose="020B0604020202020204" pitchFamily="34" charset="0"/>
              <a:ea typeface="宋体" panose="02010600030101010101" pitchFamily="2" charset="-122"/>
            </a:endParaRPr>
          </a:p>
        </p:txBody>
      </p:sp>
      <p:sp>
        <p:nvSpPr>
          <p:cNvPr id="22541" name="Text Box 14"/>
          <p:cNvSpPr txBox="1"/>
          <p:nvPr/>
        </p:nvSpPr>
        <p:spPr>
          <a:xfrm>
            <a:off x="5437188" y="4491038"/>
            <a:ext cx="1079500" cy="3048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50000"/>
              </a:spcBef>
              <a:buFontTx/>
              <a:buNone/>
            </a:pPr>
            <a:r>
              <a:rPr lang="en-US" altLang="zh-CN" sz="1400" dirty="0">
                <a:solidFill>
                  <a:schemeClr val="tx1"/>
                </a:solidFill>
                <a:latin typeface="Arial" panose="020B0604020202020204" pitchFamily="34" charset="0"/>
                <a:ea typeface="宋体" panose="02010600030101010101" pitchFamily="2" charset="-122"/>
              </a:rPr>
              <a:t>switchC</a:t>
            </a:r>
            <a:endParaRPr lang="en-US" altLang="zh-CN" sz="1400" dirty="0">
              <a:solidFill>
                <a:schemeClr val="tx1"/>
              </a:solidFill>
              <a:latin typeface="Arial" panose="020B0604020202020204" pitchFamily="34" charset="0"/>
              <a:ea typeface="宋体" panose="02010600030101010101" pitchFamily="2" charset="-122"/>
            </a:endParaRPr>
          </a:p>
        </p:txBody>
      </p:sp>
      <p:sp>
        <p:nvSpPr>
          <p:cNvPr id="22542" name="Text Box 15"/>
          <p:cNvSpPr txBox="1"/>
          <p:nvPr/>
        </p:nvSpPr>
        <p:spPr>
          <a:xfrm>
            <a:off x="2413000" y="4491038"/>
            <a:ext cx="1079500" cy="3048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50000"/>
              </a:spcBef>
              <a:buFontTx/>
              <a:buNone/>
            </a:pPr>
            <a:r>
              <a:rPr lang="en-US" altLang="zh-CN" sz="1400" dirty="0">
                <a:solidFill>
                  <a:schemeClr val="tx1"/>
                </a:solidFill>
                <a:latin typeface="Arial" panose="020B0604020202020204" pitchFamily="34" charset="0"/>
                <a:ea typeface="宋体" panose="02010600030101010101" pitchFamily="2" charset="-122"/>
              </a:rPr>
              <a:t>switchB</a:t>
            </a:r>
            <a:endParaRPr lang="en-US" altLang="zh-CN" sz="1400" dirty="0">
              <a:solidFill>
                <a:schemeClr val="tx1"/>
              </a:solidFill>
              <a:latin typeface="Arial" panose="020B0604020202020204" pitchFamily="34" charset="0"/>
              <a:ea typeface="宋体" panose="02010600030101010101" pitchFamily="2" charset="-122"/>
            </a:endParaRPr>
          </a:p>
        </p:txBody>
      </p:sp>
      <p:sp>
        <p:nvSpPr>
          <p:cNvPr id="22543" name="Text Box 16"/>
          <p:cNvSpPr txBox="1"/>
          <p:nvPr/>
        </p:nvSpPr>
        <p:spPr>
          <a:xfrm>
            <a:off x="3779838" y="2012950"/>
            <a:ext cx="1584325" cy="33655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50000"/>
              </a:spcBef>
              <a:buFontTx/>
              <a:buNone/>
            </a:pPr>
            <a:r>
              <a:rPr lang="en-US" altLang="zh-CN" sz="1600" dirty="0">
                <a:solidFill>
                  <a:schemeClr val="tx1"/>
                </a:solidFill>
                <a:latin typeface="华文细黑" panose="02010600040101010101" pitchFamily="2" charset="-122"/>
                <a:ea typeface="华文细黑" panose="02010600040101010101" pitchFamily="2" charset="-122"/>
              </a:rPr>
              <a:t>A</a:t>
            </a:r>
            <a:r>
              <a:rPr lang="zh-CN" altLang="en-US" sz="1600" dirty="0">
                <a:solidFill>
                  <a:schemeClr val="tx1"/>
                </a:solidFill>
                <a:latin typeface="华文细黑" panose="02010600040101010101" pitchFamily="2" charset="-122"/>
                <a:ea typeface="华文细黑" panose="02010600040101010101" pitchFamily="2" charset="-122"/>
              </a:rPr>
              <a:t>为根交换机</a:t>
            </a:r>
            <a:endParaRPr lang="zh-CN" altLang="en-US" sz="1600" dirty="0">
              <a:solidFill>
                <a:schemeClr val="tx1"/>
              </a:solidFill>
              <a:latin typeface="华文细黑" panose="02010600040101010101" pitchFamily="2" charset="-122"/>
              <a:ea typeface="华文细黑" panose="02010600040101010101" pitchFamily="2" charset="-122"/>
            </a:endParaRPr>
          </a:p>
        </p:txBody>
      </p:sp>
      <p:sp>
        <p:nvSpPr>
          <p:cNvPr id="22544" name="Rectangle 17"/>
          <p:cNvSpPr>
            <a:spLocks noGrp="1"/>
          </p:cNvSpPr>
          <p:nvPr>
            <p:ph idx="1"/>
          </p:nvPr>
        </p:nvSpPr>
        <p:spPr>
          <a:xfrm>
            <a:off x="519113" y="1341438"/>
            <a:ext cx="8229600" cy="1008062"/>
          </a:xfrm>
        </p:spPr>
        <p:txBody>
          <a:bodyPr vert="horz" wrap="square" lIns="91440" tIns="45720" rIns="91440" bIns="45720" anchor="t" anchorCtr="0"/>
          <a:p>
            <a:pPr lvl="1">
              <a:lnSpc>
                <a:spcPct val="120000"/>
              </a:lnSpc>
              <a:buFont typeface="Wingdings" panose="05000000000000000000" pitchFamily="2" charset="2"/>
              <a:buNone/>
            </a:pPr>
            <a:r>
              <a:rPr lang="zh-CN" altLang="en-US" sz="2400" b="1" dirty="0"/>
              <a:t>所有非根交换机产生一个到达根交换机的端口</a:t>
            </a:r>
            <a:r>
              <a:rPr lang="en-US" altLang="zh-CN" sz="2400" b="1" dirty="0">
                <a:latin typeface="华文细黑" panose="02010600040101010101" pitchFamily="2" charset="-122"/>
              </a:rPr>
              <a:t>—</a:t>
            </a:r>
            <a:r>
              <a:rPr lang="zh-CN" altLang="en-US" sz="2400" b="1" dirty="0"/>
              <a:t>根端口（</a:t>
            </a:r>
            <a:r>
              <a:rPr lang="en-US" altLang="zh-CN" sz="2400" b="1" dirty="0"/>
              <a:t>Root Port</a:t>
            </a:r>
            <a:r>
              <a:rPr lang="zh-CN" altLang="en-US" sz="2400" b="1" dirty="0"/>
              <a:t>）</a:t>
            </a:r>
            <a:endParaRPr lang="zh-CN" altLang="en-US" sz="2400" b="1" dirty="0"/>
          </a:p>
        </p:txBody>
      </p:sp>
      <p:sp>
        <p:nvSpPr>
          <p:cNvPr id="22545" name="Line 18"/>
          <p:cNvSpPr/>
          <p:nvPr/>
        </p:nvSpPr>
        <p:spPr>
          <a:xfrm flipV="1">
            <a:off x="2916238" y="2924175"/>
            <a:ext cx="792162" cy="1223963"/>
          </a:xfrm>
          <a:prstGeom prst="line">
            <a:avLst/>
          </a:prstGeom>
          <a:ln w="57150" cap="flat" cmpd="sng">
            <a:solidFill>
              <a:schemeClr val="accent2"/>
            </a:solidFill>
            <a:prstDash val="solid"/>
            <a:headEnd type="none" w="med" len="med"/>
            <a:tailEnd type="triangle" w="med" len="med"/>
          </a:ln>
        </p:spPr>
      </p:sp>
      <p:sp>
        <p:nvSpPr>
          <p:cNvPr id="22546" name="Line 20"/>
          <p:cNvSpPr/>
          <p:nvPr/>
        </p:nvSpPr>
        <p:spPr>
          <a:xfrm flipH="1" flipV="1">
            <a:off x="5076825" y="2924175"/>
            <a:ext cx="863600" cy="1368425"/>
          </a:xfrm>
          <a:prstGeom prst="line">
            <a:avLst/>
          </a:prstGeom>
          <a:ln w="57150" cap="flat" cmpd="sng">
            <a:solidFill>
              <a:schemeClr val="accent2"/>
            </a:solidFill>
            <a:prstDash val="solid"/>
            <a:headEnd type="none" w="med" len="med"/>
            <a:tailEnd type="triangle" w="med" len="med"/>
          </a:ln>
        </p:spPr>
      </p:sp>
      <p:sp>
        <p:nvSpPr>
          <p:cNvPr id="213014" name="Oval 22"/>
          <p:cNvSpPr/>
          <p:nvPr/>
        </p:nvSpPr>
        <p:spPr>
          <a:xfrm>
            <a:off x="2916238" y="4222750"/>
            <a:ext cx="288925" cy="288925"/>
          </a:xfrm>
          <a:prstGeom prst="ellipse">
            <a:avLst/>
          </a:prstGeom>
          <a:noFill/>
          <a:ln w="38100" cap="flat" cmpd="sng">
            <a:solidFill>
              <a:srgbClr val="80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endParaRPr lang="zh-CN" altLang="en-US" sz="1800" dirty="0">
              <a:solidFill>
                <a:schemeClr val="tx1"/>
              </a:solidFill>
              <a:latin typeface="Arial" panose="020B0604020202020204" pitchFamily="34" charset="0"/>
              <a:ea typeface="宋体" panose="02010600030101010101" pitchFamily="2" charset="-122"/>
            </a:endParaRPr>
          </a:p>
        </p:txBody>
      </p:sp>
      <p:sp>
        <p:nvSpPr>
          <p:cNvPr id="213015" name="Oval 23"/>
          <p:cNvSpPr/>
          <p:nvPr/>
        </p:nvSpPr>
        <p:spPr>
          <a:xfrm>
            <a:off x="5580063" y="4222750"/>
            <a:ext cx="288925" cy="288925"/>
          </a:xfrm>
          <a:prstGeom prst="ellipse">
            <a:avLst/>
          </a:prstGeom>
          <a:noFill/>
          <a:ln w="38100" cap="flat" cmpd="sng">
            <a:solidFill>
              <a:srgbClr val="80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endParaRPr lang="zh-CN" altLang="en-US" sz="1800" dirty="0">
              <a:solidFill>
                <a:schemeClr val="tx1"/>
              </a:solidFill>
              <a:latin typeface="Arial" panose="020B0604020202020204" pitchFamily="34" charset="0"/>
              <a:ea typeface="宋体" panose="02010600030101010101" pitchFamily="2" charset="-122"/>
            </a:endParaRPr>
          </a:p>
        </p:txBody>
      </p:sp>
      <p:sp>
        <p:nvSpPr>
          <p:cNvPr id="213016" name="Line 24"/>
          <p:cNvSpPr/>
          <p:nvPr/>
        </p:nvSpPr>
        <p:spPr>
          <a:xfrm>
            <a:off x="2339975" y="3862388"/>
            <a:ext cx="649288" cy="430212"/>
          </a:xfrm>
          <a:prstGeom prst="line">
            <a:avLst/>
          </a:prstGeom>
          <a:ln w="38100" cap="flat" cmpd="sng">
            <a:solidFill>
              <a:srgbClr val="800000"/>
            </a:solidFill>
            <a:prstDash val="solid"/>
            <a:headEnd type="none" w="med" len="med"/>
            <a:tailEnd type="triangle" w="med" len="med"/>
          </a:ln>
        </p:spPr>
      </p:sp>
      <p:sp>
        <p:nvSpPr>
          <p:cNvPr id="213017" name="Text Box 25"/>
          <p:cNvSpPr txBox="1">
            <a:spLocks noChangeArrowheads="1"/>
          </p:cNvSpPr>
          <p:nvPr/>
        </p:nvSpPr>
        <p:spPr bwMode="auto">
          <a:xfrm>
            <a:off x="1619250" y="3573463"/>
            <a:ext cx="936625" cy="346075"/>
          </a:xfrm>
          <a:prstGeom prst="rect">
            <a:avLst/>
          </a:prstGeom>
          <a:noFill/>
          <a:ln w="9525">
            <a:solidFill>
              <a:srgbClr val="CED3DE"/>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spcBef>
                <a:spcPct val="50000"/>
              </a:spcBef>
              <a:buClrTx/>
              <a:buSzTx/>
              <a:buFontTx/>
              <a:buNone/>
              <a:defRPr/>
            </a:pPr>
            <a:r>
              <a:rPr kumimoji="0" lang="zh-CN" altLang="en-US" sz="1600" kern="1200" cap="none" spc="0" normalizeH="0" baseline="0" noProof="0">
                <a:solidFill>
                  <a:srgbClr val="A4001B"/>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根端口</a:t>
            </a:r>
            <a:endParaRPr kumimoji="0" lang="zh-CN" altLang="en-US" sz="1600" kern="1200" cap="none" spc="0" normalizeH="0" baseline="0" noProof="0">
              <a:solidFill>
                <a:srgbClr val="A4001B"/>
              </a:solidFill>
              <a:effectLst>
                <a:outerShdw blurRad="38100" dist="38100" dir="2700000" algn="tl">
                  <a:srgbClr val="C0C0C0"/>
                </a:outerShdw>
              </a:effectLst>
              <a:latin typeface="Arial" panose="020B0604020202020204" pitchFamily="34" charset="0"/>
              <a:ea typeface="宋体" panose="02010600030101010101" pitchFamily="2" charset="-122"/>
              <a:cs typeface="+mn-cs"/>
            </a:endParaRPr>
          </a:p>
        </p:txBody>
      </p:sp>
      <p:sp>
        <p:nvSpPr>
          <p:cNvPr id="22551" name="标题 5"/>
          <p:cNvSpPr>
            <a:spLocks noGrp="1"/>
          </p:cNvSpPr>
          <p:nvPr>
            <p:ph type="title"/>
          </p:nvPr>
        </p:nvSpPr>
        <p:spPr>
          <a:xfrm>
            <a:off x="609600" y="152400"/>
            <a:ext cx="7924800" cy="533400"/>
          </a:xfrm>
        </p:spPr>
        <p:txBody>
          <a:bodyPr vert="horz" wrap="square" lIns="91440" tIns="45720" rIns="91440" bIns="45720" anchor="ctr" anchorCtr="0"/>
          <a:p>
            <a:r>
              <a:rPr lang="en-US" altLang="zh-CN" dirty="0"/>
              <a:t>STP—5.STP</a:t>
            </a:r>
            <a:r>
              <a:rPr lang="zh-CN" altLang="en-US" dirty="0"/>
              <a:t>的技术细节</a:t>
            </a:r>
            <a:endParaRPr lang="zh-CN" altLang="en-US" dirty="0"/>
          </a:p>
        </p:txBody>
      </p:sp>
      <p:pic>
        <p:nvPicPr>
          <p:cNvPr id="22552" name="Picture 5" descr="C:\Documents and Settings\Administrator\My Documents\Tencent Files\517623394\FileRecv\锐捷ppt元素修改11.01.18\小红条.png"/>
          <p:cNvPicPr>
            <a:picLocks noChangeAspect="1"/>
          </p:cNvPicPr>
          <p:nvPr/>
        </p:nvPicPr>
        <p:blipFill>
          <a:blip r:embed="rId3"/>
          <a:stretch>
            <a:fillRect/>
          </a:stretch>
        </p:blipFill>
        <p:spPr>
          <a:xfrm>
            <a:off x="381000" y="207963"/>
            <a:ext cx="125413" cy="401637"/>
          </a:xfrm>
          <a:prstGeom prst="rect">
            <a:avLst/>
          </a:prstGeom>
          <a:noFill/>
          <a:ln w="9525">
            <a:noFill/>
          </a:ln>
        </p:spPr>
      </p:pic>
      <p:sp>
        <p:nvSpPr>
          <p:cNvPr id="22553" name="Rectangle 6"/>
          <p:cNvSpPr/>
          <p:nvPr/>
        </p:nvSpPr>
        <p:spPr>
          <a:xfrm>
            <a:off x="0" y="52388"/>
            <a:ext cx="0" cy="352425"/>
          </a:xfrm>
          <a:prstGeom prst="rect">
            <a:avLst/>
          </a:prstGeom>
          <a:solidFill>
            <a:srgbClr val="F1FEDD"/>
          </a:solidFill>
          <a:ln w="9525">
            <a:noFill/>
          </a:ln>
        </p:spPr>
        <p:txBody>
          <a:bodyPr wrap="none" lIns="0" tIns="0" rIns="0" bIns="76176"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endParaRPr lang="zh-CN" altLang="en-US" sz="1800" dirty="0">
              <a:solidFill>
                <a:schemeClr val="tx1"/>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3014"/>
                                        </p:tgtEl>
                                        <p:attrNameLst>
                                          <p:attrName>style.visibility</p:attrName>
                                        </p:attrNameLst>
                                      </p:cBhvr>
                                      <p:to>
                                        <p:strVal val="visible"/>
                                      </p:to>
                                    </p:set>
                                    <p:animEffect transition="in" filter="wipe(up)">
                                      <p:cBhvr>
                                        <p:cTn id="7" dur="500"/>
                                        <p:tgtEl>
                                          <p:spTgt spid="21301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13015"/>
                                        </p:tgtEl>
                                        <p:attrNameLst>
                                          <p:attrName>style.visibility</p:attrName>
                                        </p:attrNameLst>
                                      </p:cBhvr>
                                      <p:to>
                                        <p:strVal val="visible"/>
                                      </p:to>
                                    </p:set>
                                    <p:animEffect transition="in" filter="wipe(up)">
                                      <p:cBhvr>
                                        <p:cTn id="11" dur="500"/>
                                        <p:tgtEl>
                                          <p:spTgt spid="213015"/>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213016"/>
                                        </p:tgtEl>
                                        <p:attrNameLst>
                                          <p:attrName>style.visibility</p:attrName>
                                        </p:attrNameLst>
                                      </p:cBhvr>
                                      <p:to>
                                        <p:strVal val="visible"/>
                                      </p:to>
                                    </p:set>
                                    <p:animEffect transition="in" filter="wipe(up)">
                                      <p:cBhvr>
                                        <p:cTn id="15" dur="500"/>
                                        <p:tgtEl>
                                          <p:spTgt spid="213016"/>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213017"/>
                                        </p:tgtEl>
                                        <p:attrNameLst>
                                          <p:attrName>style.visibility</p:attrName>
                                        </p:attrNameLst>
                                      </p:cBhvr>
                                      <p:to>
                                        <p:strVal val="visible"/>
                                      </p:to>
                                    </p:set>
                                    <p:animEffect transition="in" filter="wipe(up)">
                                      <p:cBhvr>
                                        <p:cTn id="18" dur="500"/>
                                        <p:tgtEl>
                                          <p:spTgt spid="213017"/>
                                        </p:tgtEl>
                                      </p:cBhvr>
                                    </p:animEffect>
                                  </p:childTnLst>
                                </p:cTn>
                              </p:par>
                              <p:par>
                                <p:cTn id="19" presetID="35" presetClass="emph" presetSubtype="0" repeatCount="3000" fill="hold" grpId="1" nodeType="withEffect">
                                  <p:stCondLst>
                                    <p:cond delay="0"/>
                                  </p:stCondLst>
                                  <p:childTnLst>
                                    <p:anim calcmode="discrete" valueType="str">
                                      <p:cBhvr>
                                        <p:cTn id="20" dur="1000" fill="hold"/>
                                        <p:tgtEl>
                                          <p:spTgt spid="213015"/>
                                        </p:tgtEl>
                                        <p:attrNameLst>
                                          <p:attrName>style.visibility</p:attrName>
                                        </p:attrNameLst>
                                      </p:cBhvr>
                                      <p:tavLst>
                                        <p:tav tm="0">
                                          <p:val>
                                            <p:strVal val="hidden"/>
                                          </p:val>
                                        </p:tav>
                                        <p:tav tm="50000">
                                          <p:val>
                                            <p:strVal val="visible"/>
                                          </p:val>
                                        </p:tav>
                                      </p:tavLst>
                                    </p:anim>
                                  </p:childTnLst>
                                </p:cTn>
                              </p:par>
                              <p:par>
                                <p:cTn id="21" presetID="35" presetClass="emph" presetSubtype="0" repeatCount="3000" fill="hold" grpId="1" nodeType="withEffect">
                                  <p:stCondLst>
                                    <p:cond delay="0"/>
                                  </p:stCondLst>
                                  <p:childTnLst>
                                    <p:anim calcmode="discrete" valueType="str">
                                      <p:cBhvr>
                                        <p:cTn id="22" dur="1000" fill="hold"/>
                                        <p:tgtEl>
                                          <p:spTgt spid="21301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014" grpId="0" animBg="1"/>
      <p:bldP spid="213014" grpId="1" animBg="1"/>
      <p:bldP spid="213015" grpId="0" animBg="1"/>
      <p:bldP spid="213015" grpId="1" animBg="1"/>
      <p:bldP spid="21301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3554" name="Line 3"/>
          <p:cNvSpPr/>
          <p:nvPr/>
        </p:nvSpPr>
        <p:spPr>
          <a:xfrm flipH="1" flipV="1">
            <a:off x="2844800" y="4795838"/>
            <a:ext cx="0" cy="792162"/>
          </a:xfrm>
          <a:prstGeom prst="line">
            <a:avLst/>
          </a:prstGeom>
          <a:ln w="50800" cap="flat" cmpd="sng">
            <a:solidFill>
              <a:srgbClr val="0099CC"/>
            </a:solidFill>
            <a:prstDash val="solid"/>
            <a:headEnd type="none" w="sm" len="sm"/>
            <a:tailEnd type="none" w="sm" len="sm"/>
          </a:ln>
          <a:effectLst>
            <a:outerShdw dist="17961" dir="2699999" algn="ctr" rotWithShape="0">
              <a:schemeClr val="tx1"/>
            </a:outerShdw>
          </a:effectLst>
        </p:spPr>
      </p:sp>
      <p:sp>
        <p:nvSpPr>
          <p:cNvPr id="23555" name="Line 4"/>
          <p:cNvSpPr/>
          <p:nvPr/>
        </p:nvSpPr>
        <p:spPr>
          <a:xfrm flipH="1" flipV="1">
            <a:off x="6011863" y="4724400"/>
            <a:ext cx="0" cy="792163"/>
          </a:xfrm>
          <a:prstGeom prst="line">
            <a:avLst/>
          </a:prstGeom>
          <a:ln w="50800" cap="flat" cmpd="sng">
            <a:solidFill>
              <a:srgbClr val="0099CC"/>
            </a:solidFill>
            <a:prstDash val="solid"/>
            <a:headEnd type="none" w="sm" len="sm"/>
            <a:tailEnd type="none" w="sm" len="sm"/>
          </a:ln>
          <a:effectLst>
            <a:outerShdw dist="17961" dir="2699999" algn="ctr" rotWithShape="0">
              <a:schemeClr val="tx1"/>
            </a:outerShdw>
          </a:effectLst>
        </p:spPr>
      </p:sp>
      <p:sp>
        <p:nvSpPr>
          <p:cNvPr id="23556" name="Line 5"/>
          <p:cNvSpPr/>
          <p:nvPr/>
        </p:nvSpPr>
        <p:spPr>
          <a:xfrm flipH="1">
            <a:off x="2987675" y="2708275"/>
            <a:ext cx="1081088" cy="1728788"/>
          </a:xfrm>
          <a:prstGeom prst="line">
            <a:avLst/>
          </a:prstGeom>
          <a:ln w="50800" cap="flat" cmpd="sng">
            <a:solidFill>
              <a:srgbClr val="0099CC"/>
            </a:solidFill>
            <a:prstDash val="solid"/>
            <a:headEnd type="none" w="sm" len="sm"/>
            <a:tailEnd type="none" w="sm" len="sm"/>
          </a:ln>
          <a:effectLst>
            <a:outerShdw dist="17961" dir="2699999" algn="ctr" rotWithShape="0">
              <a:schemeClr val="tx1"/>
            </a:outerShdw>
          </a:effectLst>
        </p:spPr>
      </p:sp>
      <p:sp>
        <p:nvSpPr>
          <p:cNvPr id="23557" name="Line 6"/>
          <p:cNvSpPr/>
          <p:nvPr/>
        </p:nvSpPr>
        <p:spPr>
          <a:xfrm>
            <a:off x="4716463" y="2779713"/>
            <a:ext cx="1008062" cy="1584325"/>
          </a:xfrm>
          <a:prstGeom prst="line">
            <a:avLst/>
          </a:prstGeom>
          <a:ln w="50800" cap="flat" cmpd="sng">
            <a:solidFill>
              <a:srgbClr val="0099CC"/>
            </a:solidFill>
            <a:prstDash val="solid"/>
            <a:headEnd type="none" w="sm" len="sm"/>
            <a:tailEnd type="none" w="sm" len="sm"/>
          </a:ln>
          <a:effectLst>
            <a:outerShdw dist="17961" dir="2699999" algn="ctr" rotWithShape="0">
              <a:schemeClr val="tx1"/>
            </a:outerShdw>
          </a:effectLst>
        </p:spPr>
      </p:sp>
      <p:sp>
        <p:nvSpPr>
          <p:cNvPr id="23558" name="Line 7"/>
          <p:cNvSpPr/>
          <p:nvPr/>
        </p:nvSpPr>
        <p:spPr>
          <a:xfrm flipH="1">
            <a:off x="3203575" y="4579938"/>
            <a:ext cx="2233613" cy="0"/>
          </a:xfrm>
          <a:prstGeom prst="line">
            <a:avLst/>
          </a:prstGeom>
          <a:ln w="50800" cap="flat" cmpd="sng">
            <a:solidFill>
              <a:srgbClr val="0099CC"/>
            </a:solidFill>
            <a:prstDash val="solid"/>
            <a:headEnd type="none" w="sm" len="sm"/>
            <a:tailEnd type="none" w="sm" len="sm"/>
          </a:ln>
          <a:effectLst>
            <a:outerShdw dist="17961" dir="2699999" algn="ctr" rotWithShape="0">
              <a:schemeClr val="tx1"/>
            </a:outerShdw>
          </a:effectLst>
        </p:spPr>
      </p:sp>
      <p:pic>
        <p:nvPicPr>
          <p:cNvPr id="23559" name="Picture 8" descr="Route-processor"/>
          <p:cNvPicPr>
            <a:picLocks noChangeAspect="1"/>
          </p:cNvPicPr>
          <p:nvPr/>
        </p:nvPicPr>
        <p:blipFill>
          <a:blip r:embed="rId1"/>
          <a:stretch>
            <a:fillRect/>
          </a:stretch>
        </p:blipFill>
        <p:spPr>
          <a:xfrm>
            <a:off x="3852863" y="2347913"/>
            <a:ext cx="1152525" cy="439737"/>
          </a:xfrm>
          <a:prstGeom prst="rect">
            <a:avLst/>
          </a:prstGeom>
          <a:noFill/>
          <a:ln w="9525">
            <a:noFill/>
          </a:ln>
        </p:spPr>
      </p:pic>
      <p:pic>
        <p:nvPicPr>
          <p:cNvPr id="23560" name="Picture 9" descr="Route-processor"/>
          <p:cNvPicPr>
            <a:picLocks noChangeAspect="1"/>
          </p:cNvPicPr>
          <p:nvPr/>
        </p:nvPicPr>
        <p:blipFill>
          <a:blip r:embed="rId1"/>
          <a:stretch>
            <a:fillRect/>
          </a:stretch>
        </p:blipFill>
        <p:spPr>
          <a:xfrm>
            <a:off x="5364163" y="4356100"/>
            <a:ext cx="1152525" cy="439738"/>
          </a:xfrm>
          <a:prstGeom prst="rect">
            <a:avLst/>
          </a:prstGeom>
          <a:noFill/>
          <a:ln w="9525">
            <a:noFill/>
          </a:ln>
        </p:spPr>
      </p:pic>
      <p:pic>
        <p:nvPicPr>
          <p:cNvPr id="23561" name="Picture 10" descr="Route-processor"/>
          <p:cNvPicPr>
            <a:picLocks noChangeAspect="1"/>
          </p:cNvPicPr>
          <p:nvPr/>
        </p:nvPicPr>
        <p:blipFill>
          <a:blip r:embed="rId1"/>
          <a:stretch>
            <a:fillRect/>
          </a:stretch>
        </p:blipFill>
        <p:spPr>
          <a:xfrm>
            <a:off x="2339975" y="4364038"/>
            <a:ext cx="1152525" cy="439737"/>
          </a:xfrm>
          <a:prstGeom prst="rect">
            <a:avLst/>
          </a:prstGeom>
          <a:noFill/>
          <a:ln w="9525">
            <a:noFill/>
          </a:ln>
        </p:spPr>
      </p:pic>
      <p:pic>
        <p:nvPicPr>
          <p:cNvPr id="23562" name="Picture 11" descr="PC"/>
          <p:cNvPicPr>
            <a:picLocks noChangeAspect="1"/>
          </p:cNvPicPr>
          <p:nvPr/>
        </p:nvPicPr>
        <p:blipFill>
          <a:blip r:embed="rId2"/>
          <a:stretch>
            <a:fillRect/>
          </a:stretch>
        </p:blipFill>
        <p:spPr>
          <a:xfrm>
            <a:off x="5580063" y="5340350"/>
            <a:ext cx="936625" cy="823913"/>
          </a:xfrm>
          <a:prstGeom prst="rect">
            <a:avLst/>
          </a:prstGeom>
          <a:noFill/>
          <a:ln w="9525">
            <a:noFill/>
          </a:ln>
        </p:spPr>
      </p:pic>
      <p:pic>
        <p:nvPicPr>
          <p:cNvPr id="23563" name="Picture 12" descr="PC"/>
          <p:cNvPicPr>
            <a:picLocks noChangeAspect="1"/>
          </p:cNvPicPr>
          <p:nvPr/>
        </p:nvPicPr>
        <p:blipFill>
          <a:blip r:embed="rId2"/>
          <a:stretch>
            <a:fillRect/>
          </a:stretch>
        </p:blipFill>
        <p:spPr>
          <a:xfrm>
            <a:off x="2411413" y="5340350"/>
            <a:ext cx="936625" cy="823913"/>
          </a:xfrm>
          <a:prstGeom prst="rect">
            <a:avLst/>
          </a:prstGeom>
          <a:noFill/>
          <a:ln w="9525">
            <a:noFill/>
          </a:ln>
        </p:spPr>
      </p:pic>
      <p:sp>
        <p:nvSpPr>
          <p:cNvPr id="23564" name="Text Box 13"/>
          <p:cNvSpPr txBox="1"/>
          <p:nvPr/>
        </p:nvSpPr>
        <p:spPr>
          <a:xfrm>
            <a:off x="3852863" y="2420938"/>
            <a:ext cx="1079500" cy="3667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50000"/>
              </a:spcBef>
              <a:buFontTx/>
              <a:buNone/>
            </a:pPr>
            <a:r>
              <a:rPr lang="en-US" altLang="zh-CN" sz="1800" dirty="0">
                <a:solidFill>
                  <a:schemeClr val="tx1"/>
                </a:solidFill>
                <a:latin typeface="Arial" panose="020B0604020202020204" pitchFamily="34" charset="0"/>
                <a:ea typeface="宋体" panose="02010600030101010101" pitchFamily="2" charset="-122"/>
              </a:rPr>
              <a:t>switchA</a:t>
            </a:r>
            <a:endParaRPr lang="en-US" altLang="zh-CN" sz="1800" dirty="0">
              <a:solidFill>
                <a:schemeClr val="tx1"/>
              </a:solidFill>
              <a:latin typeface="Arial" panose="020B0604020202020204" pitchFamily="34" charset="0"/>
              <a:ea typeface="宋体" panose="02010600030101010101" pitchFamily="2" charset="-122"/>
            </a:endParaRPr>
          </a:p>
        </p:txBody>
      </p:sp>
      <p:sp>
        <p:nvSpPr>
          <p:cNvPr id="23565" name="Text Box 14"/>
          <p:cNvSpPr txBox="1"/>
          <p:nvPr/>
        </p:nvSpPr>
        <p:spPr>
          <a:xfrm>
            <a:off x="5437188" y="4491038"/>
            <a:ext cx="1079500" cy="3048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50000"/>
              </a:spcBef>
              <a:buFontTx/>
              <a:buNone/>
            </a:pPr>
            <a:r>
              <a:rPr lang="en-US" altLang="zh-CN" sz="1400" dirty="0">
                <a:solidFill>
                  <a:schemeClr val="tx1"/>
                </a:solidFill>
                <a:latin typeface="Arial" panose="020B0604020202020204" pitchFamily="34" charset="0"/>
                <a:ea typeface="宋体" panose="02010600030101010101" pitchFamily="2" charset="-122"/>
              </a:rPr>
              <a:t>switchC</a:t>
            </a:r>
            <a:endParaRPr lang="en-US" altLang="zh-CN" sz="1400" dirty="0">
              <a:solidFill>
                <a:schemeClr val="tx1"/>
              </a:solidFill>
              <a:latin typeface="Arial" panose="020B0604020202020204" pitchFamily="34" charset="0"/>
              <a:ea typeface="宋体" panose="02010600030101010101" pitchFamily="2" charset="-122"/>
            </a:endParaRPr>
          </a:p>
        </p:txBody>
      </p:sp>
      <p:sp>
        <p:nvSpPr>
          <p:cNvPr id="23566" name="Text Box 15"/>
          <p:cNvSpPr txBox="1"/>
          <p:nvPr/>
        </p:nvSpPr>
        <p:spPr>
          <a:xfrm>
            <a:off x="2413000" y="4491038"/>
            <a:ext cx="1079500" cy="3048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50000"/>
              </a:spcBef>
              <a:buFontTx/>
              <a:buNone/>
            </a:pPr>
            <a:r>
              <a:rPr lang="en-US" altLang="zh-CN" sz="1400" dirty="0">
                <a:solidFill>
                  <a:schemeClr val="tx1"/>
                </a:solidFill>
                <a:latin typeface="Arial" panose="020B0604020202020204" pitchFamily="34" charset="0"/>
                <a:ea typeface="宋体" panose="02010600030101010101" pitchFamily="2" charset="-122"/>
              </a:rPr>
              <a:t>switchB</a:t>
            </a:r>
            <a:endParaRPr lang="en-US" altLang="zh-CN" sz="1400" dirty="0">
              <a:solidFill>
                <a:schemeClr val="tx1"/>
              </a:solidFill>
              <a:latin typeface="Arial" panose="020B0604020202020204" pitchFamily="34" charset="0"/>
              <a:ea typeface="宋体" panose="02010600030101010101" pitchFamily="2" charset="-122"/>
            </a:endParaRPr>
          </a:p>
        </p:txBody>
      </p:sp>
      <p:sp>
        <p:nvSpPr>
          <p:cNvPr id="23567" name="Rectangle 17"/>
          <p:cNvSpPr>
            <a:spLocks noGrp="1"/>
          </p:cNvSpPr>
          <p:nvPr>
            <p:ph idx="1"/>
          </p:nvPr>
        </p:nvSpPr>
        <p:spPr>
          <a:xfrm>
            <a:off x="519113" y="1125538"/>
            <a:ext cx="8229600" cy="1008062"/>
          </a:xfrm>
        </p:spPr>
        <p:txBody>
          <a:bodyPr vert="horz" wrap="square" lIns="91440" tIns="45720" rIns="91440" bIns="45720" anchor="t" anchorCtr="0"/>
          <a:p>
            <a:pPr lvl="1">
              <a:buFont typeface="Wingdings" panose="05000000000000000000" pitchFamily="2" charset="2"/>
              <a:buNone/>
            </a:pPr>
            <a:r>
              <a:rPr lang="zh-CN" altLang="en-US" sz="2000" b="1" dirty="0"/>
              <a:t>每个</a:t>
            </a:r>
            <a:r>
              <a:rPr lang="en-US" altLang="zh-CN" sz="2000" b="1" dirty="0"/>
              <a:t>LAN</a:t>
            </a:r>
            <a:r>
              <a:rPr lang="zh-CN" altLang="en-US" sz="2000" b="1" dirty="0"/>
              <a:t>都会选择一台设备为指定交换机，通过该设备的端口连接到根，该端口为指定端口（ </a:t>
            </a:r>
            <a:r>
              <a:rPr lang="en-US" altLang="zh-CN" sz="2000" b="1" dirty="0">
                <a:latin typeface="黑体" panose="02010609060101010101" pitchFamily="49" charset="-122"/>
              </a:rPr>
              <a:t>Designated port</a:t>
            </a:r>
            <a:r>
              <a:rPr lang="en-US" altLang="zh-CN" sz="2000" b="1" dirty="0"/>
              <a:t> </a:t>
            </a:r>
            <a:r>
              <a:rPr lang="zh-CN" altLang="en-US" sz="2000" b="1" dirty="0"/>
              <a:t>）</a:t>
            </a:r>
            <a:endParaRPr lang="zh-CN" altLang="en-US" sz="2000" b="1" dirty="0"/>
          </a:p>
        </p:txBody>
      </p:sp>
      <p:sp>
        <p:nvSpPr>
          <p:cNvPr id="214040" name="Oval 24"/>
          <p:cNvSpPr/>
          <p:nvPr/>
        </p:nvSpPr>
        <p:spPr>
          <a:xfrm>
            <a:off x="2698750" y="4678363"/>
            <a:ext cx="288925" cy="288925"/>
          </a:xfrm>
          <a:prstGeom prst="ellipse">
            <a:avLst/>
          </a:prstGeom>
          <a:noFill/>
          <a:ln w="38100" cap="flat" cmpd="sng">
            <a:solidFill>
              <a:srgbClr val="808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endParaRPr lang="zh-CN" altLang="en-US" sz="1800" dirty="0">
              <a:solidFill>
                <a:schemeClr val="tx1"/>
              </a:solidFill>
              <a:latin typeface="Arial" panose="020B0604020202020204" pitchFamily="34" charset="0"/>
              <a:ea typeface="宋体" panose="02010600030101010101" pitchFamily="2" charset="-122"/>
            </a:endParaRPr>
          </a:p>
        </p:txBody>
      </p:sp>
      <p:sp>
        <p:nvSpPr>
          <p:cNvPr id="214041" name="Line 25"/>
          <p:cNvSpPr/>
          <p:nvPr/>
        </p:nvSpPr>
        <p:spPr>
          <a:xfrm flipV="1">
            <a:off x="2193925" y="4894263"/>
            <a:ext cx="576263" cy="504825"/>
          </a:xfrm>
          <a:prstGeom prst="line">
            <a:avLst/>
          </a:prstGeom>
          <a:ln w="38100" cap="flat" cmpd="sng">
            <a:solidFill>
              <a:srgbClr val="008000"/>
            </a:solidFill>
            <a:prstDash val="solid"/>
            <a:headEnd type="none" w="med" len="med"/>
            <a:tailEnd type="triangle" w="med" len="med"/>
          </a:ln>
        </p:spPr>
      </p:sp>
      <p:sp>
        <p:nvSpPr>
          <p:cNvPr id="214042" name="Text Box 26"/>
          <p:cNvSpPr txBox="1">
            <a:spLocks noChangeArrowheads="1"/>
          </p:cNvSpPr>
          <p:nvPr/>
        </p:nvSpPr>
        <p:spPr bwMode="auto">
          <a:xfrm>
            <a:off x="1617663" y="5397500"/>
            <a:ext cx="10810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spcBef>
                <a:spcPct val="50000"/>
              </a:spcBef>
              <a:buClrTx/>
              <a:buSzTx/>
              <a:buFontTx/>
              <a:buNone/>
              <a:defRPr/>
            </a:pPr>
            <a:r>
              <a:rPr kumimoji="0" lang="zh-CN" altLang="en-US" sz="1600" kern="1200" cap="none" spc="0" normalizeH="0" baseline="0" noProof="0">
                <a:solidFill>
                  <a:schemeClr val="accent2"/>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指定端口</a:t>
            </a:r>
            <a:endParaRPr kumimoji="0" lang="zh-CN" altLang="en-US" sz="1600" kern="1200" cap="none" spc="0" normalizeH="0" baseline="0" noProof="0">
              <a:solidFill>
                <a:schemeClr val="accent2"/>
              </a:solidFill>
              <a:effectLst>
                <a:outerShdw blurRad="38100" dist="38100" dir="2700000" algn="tl">
                  <a:srgbClr val="C0C0C0"/>
                </a:outerShdw>
              </a:effectLst>
              <a:latin typeface="Arial" panose="020B0604020202020204" pitchFamily="34" charset="0"/>
              <a:ea typeface="宋体" panose="02010600030101010101" pitchFamily="2" charset="-122"/>
              <a:cs typeface="+mn-cs"/>
            </a:endParaRPr>
          </a:p>
        </p:txBody>
      </p:sp>
      <p:sp>
        <p:nvSpPr>
          <p:cNvPr id="214043" name="Oval 27"/>
          <p:cNvSpPr/>
          <p:nvPr/>
        </p:nvSpPr>
        <p:spPr>
          <a:xfrm>
            <a:off x="5867400" y="4652963"/>
            <a:ext cx="288925" cy="288925"/>
          </a:xfrm>
          <a:prstGeom prst="ellipse">
            <a:avLst/>
          </a:prstGeom>
          <a:noFill/>
          <a:ln w="38100" cap="flat" cmpd="sng">
            <a:solidFill>
              <a:srgbClr val="808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endParaRPr lang="zh-CN" altLang="en-US" sz="1800" dirty="0">
              <a:solidFill>
                <a:schemeClr val="tx1"/>
              </a:solidFill>
              <a:latin typeface="Arial" panose="020B0604020202020204" pitchFamily="34" charset="0"/>
              <a:ea typeface="宋体" panose="02010600030101010101" pitchFamily="2" charset="-122"/>
            </a:endParaRPr>
          </a:p>
        </p:txBody>
      </p:sp>
      <p:sp>
        <p:nvSpPr>
          <p:cNvPr id="214044" name="Oval 28"/>
          <p:cNvSpPr/>
          <p:nvPr/>
        </p:nvSpPr>
        <p:spPr>
          <a:xfrm>
            <a:off x="3348038" y="4437063"/>
            <a:ext cx="288925" cy="288925"/>
          </a:xfrm>
          <a:prstGeom prst="ellipse">
            <a:avLst/>
          </a:prstGeom>
          <a:noFill/>
          <a:ln w="38100" cap="flat" cmpd="sng">
            <a:solidFill>
              <a:srgbClr val="808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endParaRPr lang="zh-CN" altLang="en-US" sz="1800" dirty="0">
              <a:solidFill>
                <a:schemeClr val="tx1"/>
              </a:solidFill>
              <a:latin typeface="Arial" panose="020B0604020202020204" pitchFamily="34" charset="0"/>
              <a:ea typeface="宋体" panose="02010600030101010101" pitchFamily="2" charset="-122"/>
            </a:endParaRPr>
          </a:p>
        </p:txBody>
      </p:sp>
      <p:sp>
        <p:nvSpPr>
          <p:cNvPr id="214045" name="Oval 29"/>
          <p:cNvSpPr/>
          <p:nvPr/>
        </p:nvSpPr>
        <p:spPr>
          <a:xfrm>
            <a:off x="3851275" y="2636838"/>
            <a:ext cx="288925" cy="288925"/>
          </a:xfrm>
          <a:prstGeom prst="ellipse">
            <a:avLst/>
          </a:prstGeom>
          <a:noFill/>
          <a:ln w="38100" cap="flat" cmpd="sng">
            <a:solidFill>
              <a:srgbClr val="808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endParaRPr lang="zh-CN" altLang="en-US" sz="1800" dirty="0">
              <a:solidFill>
                <a:schemeClr val="tx1"/>
              </a:solidFill>
              <a:latin typeface="Arial" panose="020B0604020202020204" pitchFamily="34" charset="0"/>
              <a:ea typeface="宋体" panose="02010600030101010101" pitchFamily="2" charset="-122"/>
            </a:endParaRPr>
          </a:p>
        </p:txBody>
      </p:sp>
      <p:sp>
        <p:nvSpPr>
          <p:cNvPr id="214046" name="Oval 30"/>
          <p:cNvSpPr/>
          <p:nvPr/>
        </p:nvSpPr>
        <p:spPr>
          <a:xfrm>
            <a:off x="4570413" y="2636838"/>
            <a:ext cx="288925" cy="288925"/>
          </a:xfrm>
          <a:prstGeom prst="ellipse">
            <a:avLst/>
          </a:prstGeom>
          <a:noFill/>
          <a:ln w="38100" cap="flat" cmpd="sng">
            <a:solidFill>
              <a:srgbClr val="808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endParaRPr lang="zh-CN" altLang="en-US" sz="1800" dirty="0">
              <a:solidFill>
                <a:schemeClr val="tx1"/>
              </a:solidFill>
              <a:latin typeface="Arial" panose="020B0604020202020204" pitchFamily="34" charset="0"/>
              <a:ea typeface="宋体" panose="02010600030101010101" pitchFamily="2" charset="-122"/>
            </a:endParaRPr>
          </a:p>
        </p:txBody>
      </p:sp>
      <p:sp>
        <p:nvSpPr>
          <p:cNvPr id="23575" name="Text Box 31"/>
          <p:cNvSpPr txBox="1"/>
          <p:nvPr/>
        </p:nvSpPr>
        <p:spPr>
          <a:xfrm>
            <a:off x="3779838" y="2012950"/>
            <a:ext cx="1584325" cy="33655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50000"/>
              </a:spcBef>
              <a:buFontTx/>
              <a:buNone/>
            </a:pPr>
            <a:r>
              <a:rPr lang="en-US" altLang="zh-CN" sz="1600" dirty="0">
                <a:solidFill>
                  <a:schemeClr val="tx1"/>
                </a:solidFill>
                <a:latin typeface="华文细黑" panose="02010600040101010101" pitchFamily="2" charset="-122"/>
                <a:ea typeface="华文细黑" panose="02010600040101010101" pitchFamily="2" charset="-122"/>
              </a:rPr>
              <a:t>A</a:t>
            </a:r>
            <a:r>
              <a:rPr lang="zh-CN" altLang="en-US" sz="1600" dirty="0">
                <a:solidFill>
                  <a:schemeClr val="tx1"/>
                </a:solidFill>
                <a:latin typeface="华文细黑" panose="02010600040101010101" pitchFamily="2" charset="-122"/>
                <a:ea typeface="华文细黑" panose="02010600040101010101" pitchFamily="2" charset="-122"/>
              </a:rPr>
              <a:t>为根交换机</a:t>
            </a:r>
            <a:endParaRPr lang="zh-CN" altLang="en-US" sz="1600" dirty="0">
              <a:solidFill>
                <a:schemeClr val="tx1"/>
              </a:solidFill>
              <a:latin typeface="华文细黑" panose="02010600040101010101" pitchFamily="2" charset="-122"/>
              <a:ea typeface="华文细黑" panose="02010600040101010101" pitchFamily="2" charset="-122"/>
            </a:endParaRPr>
          </a:p>
        </p:txBody>
      </p:sp>
      <p:sp>
        <p:nvSpPr>
          <p:cNvPr id="23576" name="Line 32"/>
          <p:cNvSpPr/>
          <p:nvPr/>
        </p:nvSpPr>
        <p:spPr>
          <a:xfrm flipV="1">
            <a:off x="2916238" y="2924175"/>
            <a:ext cx="792162" cy="1223963"/>
          </a:xfrm>
          <a:prstGeom prst="line">
            <a:avLst/>
          </a:prstGeom>
          <a:ln w="57150" cap="flat" cmpd="sng">
            <a:solidFill>
              <a:schemeClr val="accent2"/>
            </a:solidFill>
            <a:prstDash val="solid"/>
            <a:headEnd type="none" w="med" len="med"/>
            <a:tailEnd type="triangle" w="med" len="med"/>
          </a:ln>
        </p:spPr>
      </p:sp>
      <p:sp>
        <p:nvSpPr>
          <p:cNvPr id="23577" name="Line 33"/>
          <p:cNvSpPr/>
          <p:nvPr/>
        </p:nvSpPr>
        <p:spPr>
          <a:xfrm flipH="1" flipV="1">
            <a:off x="5076825" y="2924175"/>
            <a:ext cx="863600" cy="1368425"/>
          </a:xfrm>
          <a:prstGeom prst="line">
            <a:avLst/>
          </a:prstGeom>
          <a:ln w="57150" cap="flat" cmpd="sng">
            <a:solidFill>
              <a:schemeClr val="accent2"/>
            </a:solidFill>
            <a:prstDash val="solid"/>
            <a:headEnd type="none" w="med" len="med"/>
            <a:tailEnd type="triangle" w="med" len="med"/>
          </a:ln>
        </p:spPr>
      </p:sp>
      <p:sp>
        <p:nvSpPr>
          <p:cNvPr id="23578" name="Oval 34"/>
          <p:cNvSpPr/>
          <p:nvPr/>
        </p:nvSpPr>
        <p:spPr>
          <a:xfrm>
            <a:off x="2916238" y="4222750"/>
            <a:ext cx="288925" cy="288925"/>
          </a:xfrm>
          <a:prstGeom prst="ellipse">
            <a:avLst/>
          </a:prstGeom>
          <a:noFill/>
          <a:ln w="38100" cap="flat" cmpd="sng">
            <a:solidFill>
              <a:srgbClr val="80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endParaRPr lang="zh-CN" altLang="en-US" sz="1800" dirty="0">
              <a:solidFill>
                <a:schemeClr val="tx1"/>
              </a:solidFill>
              <a:latin typeface="Arial" panose="020B0604020202020204" pitchFamily="34" charset="0"/>
              <a:ea typeface="宋体" panose="02010600030101010101" pitchFamily="2" charset="-122"/>
            </a:endParaRPr>
          </a:p>
        </p:txBody>
      </p:sp>
      <p:sp>
        <p:nvSpPr>
          <p:cNvPr id="23579" name="Line 35"/>
          <p:cNvSpPr/>
          <p:nvPr/>
        </p:nvSpPr>
        <p:spPr>
          <a:xfrm>
            <a:off x="2339975" y="3862388"/>
            <a:ext cx="649288" cy="430212"/>
          </a:xfrm>
          <a:prstGeom prst="line">
            <a:avLst/>
          </a:prstGeom>
          <a:ln w="38100" cap="flat" cmpd="sng">
            <a:solidFill>
              <a:srgbClr val="800000"/>
            </a:solidFill>
            <a:prstDash val="solid"/>
            <a:headEnd type="none" w="med" len="med"/>
            <a:tailEnd type="triangle" w="med" len="med"/>
          </a:ln>
        </p:spPr>
      </p:sp>
      <p:sp>
        <p:nvSpPr>
          <p:cNvPr id="214052" name="Text Box 36"/>
          <p:cNvSpPr txBox="1">
            <a:spLocks noChangeArrowheads="1"/>
          </p:cNvSpPr>
          <p:nvPr/>
        </p:nvSpPr>
        <p:spPr bwMode="auto">
          <a:xfrm>
            <a:off x="1619250" y="3573463"/>
            <a:ext cx="936625" cy="346075"/>
          </a:xfrm>
          <a:prstGeom prst="rect">
            <a:avLst/>
          </a:prstGeom>
          <a:noFill/>
          <a:ln w="9525">
            <a:solidFill>
              <a:srgbClr val="CED3DE"/>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spcBef>
                <a:spcPct val="50000"/>
              </a:spcBef>
              <a:buClrTx/>
              <a:buSzTx/>
              <a:buFontTx/>
              <a:buNone/>
              <a:defRPr/>
            </a:pPr>
            <a:r>
              <a:rPr kumimoji="0" lang="zh-CN" altLang="en-US" sz="1600" kern="1200" cap="none" spc="0" normalizeH="0" baseline="0" noProof="0">
                <a:solidFill>
                  <a:srgbClr val="A4001B"/>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根端口</a:t>
            </a:r>
            <a:endParaRPr kumimoji="0" lang="zh-CN" altLang="en-US" sz="1600" kern="1200" cap="none" spc="0" normalizeH="0" baseline="0" noProof="0">
              <a:solidFill>
                <a:srgbClr val="A4001B"/>
              </a:solidFill>
              <a:effectLst>
                <a:outerShdw blurRad="38100" dist="38100" dir="2700000" algn="tl">
                  <a:srgbClr val="C0C0C0"/>
                </a:outerShdw>
              </a:effectLst>
              <a:latin typeface="Arial" panose="020B0604020202020204" pitchFamily="34" charset="0"/>
              <a:ea typeface="宋体" panose="02010600030101010101" pitchFamily="2" charset="-122"/>
              <a:cs typeface="+mn-cs"/>
            </a:endParaRPr>
          </a:p>
        </p:txBody>
      </p:sp>
      <p:sp>
        <p:nvSpPr>
          <p:cNvPr id="23581" name="Oval 37"/>
          <p:cNvSpPr/>
          <p:nvPr/>
        </p:nvSpPr>
        <p:spPr>
          <a:xfrm>
            <a:off x="5580063" y="4222750"/>
            <a:ext cx="288925" cy="288925"/>
          </a:xfrm>
          <a:prstGeom prst="ellipse">
            <a:avLst/>
          </a:prstGeom>
          <a:noFill/>
          <a:ln w="38100" cap="flat" cmpd="sng">
            <a:solidFill>
              <a:srgbClr val="80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endParaRPr lang="zh-CN" altLang="en-US" sz="1800" dirty="0">
              <a:solidFill>
                <a:schemeClr val="tx1"/>
              </a:solidFill>
              <a:latin typeface="Arial" panose="020B0604020202020204" pitchFamily="34" charset="0"/>
              <a:ea typeface="宋体" panose="02010600030101010101" pitchFamily="2" charset="-122"/>
            </a:endParaRPr>
          </a:p>
        </p:txBody>
      </p:sp>
      <p:sp>
        <p:nvSpPr>
          <p:cNvPr id="23582" name="标题 5"/>
          <p:cNvSpPr>
            <a:spLocks noGrp="1"/>
          </p:cNvSpPr>
          <p:nvPr>
            <p:ph type="title"/>
          </p:nvPr>
        </p:nvSpPr>
        <p:spPr>
          <a:xfrm>
            <a:off x="609600" y="152400"/>
            <a:ext cx="7924800" cy="533400"/>
          </a:xfrm>
        </p:spPr>
        <p:txBody>
          <a:bodyPr vert="horz" wrap="square" lIns="91440" tIns="45720" rIns="91440" bIns="45720" anchor="ctr" anchorCtr="0"/>
          <a:p>
            <a:r>
              <a:rPr lang="en-US" altLang="zh-CN" dirty="0"/>
              <a:t>STP—5.STP</a:t>
            </a:r>
            <a:r>
              <a:rPr lang="zh-CN" altLang="en-US" dirty="0"/>
              <a:t>的技术细节</a:t>
            </a:r>
            <a:endParaRPr lang="zh-CN" altLang="en-US" dirty="0"/>
          </a:p>
        </p:txBody>
      </p:sp>
      <p:pic>
        <p:nvPicPr>
          <p:cNvPr id="23583" name="Picture 5" descr="C:\Documents and Settings\Administrator\My Documents\Tencent Files\517623394\FileRecv\锐捷ppt元素修改11.01.18\小红条.png"/>
          <p:cNvPicPr>
            <a:picLocks noChangeAspect="1"/>
          </p:cNvPicPr>
          <p:nvPr/>
        </p:nvPicPr>
        <p:blipFill>
          <a:blip r:embed="rId3"/>
          <a:stretch>
            <a:fillRect/>
          </a:stretch>
        </p:blipFill>
        <p:spPr>
          <a:xfrm>
            <a:off x="381000" y="207963"/>
            <a:ext cx="125413" cy="401637"/>
          </a:xfrm>
          <a:prstGeom prst="rect">
            <a:avLst/>
          </a:prstGeom>
          <a:noFill/>
          <a:ln w="9525">
            <a:noFill/>
          </a:ln>
        </p:spPr>
      </p:pic>
      <p:sp>
        <p:nvSpPr>
          <p:cNvPr id="23584" name="Rectangle 6"/>
          <p:cNvSpPr/>
          <p:nvPr/>
        </p:nvSpPr>
        <p:spPr>
          <a:xfrm>
            <a:off x="0" y="52388"/>
            <a:ext cx="0" cy="352425"/>
          </a:xfrm>
          <a:prstGeom prst="rect">
            <a:avLst/>
          </a:prstGeom>
          <a:solidFill>
            <a:srgbClr val="F1FEDD"/>
          </a:solidFill>
          <a:ln w="9525">
            <a:noFill/>
          </a:ln>
        </p:spPr>
        <p:txBody>
          <a:bodyPr wrap="none" lIns="0" tIns="0" rIns="0" bIns="76176"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endParaRPr lang="zh-CN" altLang="en-US" sz="1800" dirty="0">
              <a:solidFill>
                <a:schemeClr val="tx1"/>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14040"/>
                                        </p:tgtEl>
                                        <p:attrNameLst>
                                          <p:attrName>style.visibility</p:attrName>
                                        </p:attrNameLst>
                                      </p:cBhvr>
                                      <p:to>
                                        <p:strVal val="visible"/>
                                      </p:to>
                                    </p:set>
                                    <p:animEffect transition="in" filter="wipe(up)">
                                      <p:cBhvr>
                                        <p:cTn id="7" dur="500"/>
                                        <p:tgtEl>
                                          <p:spTgt spid="214040"/>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14041"/>
                                        </p:tgtEl>
                                        <p:attrNameLst>
                                          <p:attrName>style.visibility</p:attrName>
                                        </p:attrNameLst>
                                      </p:cBhvr>
                                      <p:to>
                                        <p:strVal val="visible"/>
                                      </p:to>
                                    </p:set>
                                    <p:animEffect transition="in" filter="wipe(down)">
                                      <p:cBhvr>
                                        <p:cTn id="11" dur="500"/>
                                        <p:tgtEl>
                                          <p:spTgt spid="214041"/>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14042"/>
                                        </p:tgtEl>
                                        <p:attrNameLst>
                                          <p:attrName>style.visibility</p:attrName>
                                        </p:attrNameLst>
                                      </p:cBhvr>
                                      <p:to>
                                        <p:strVal val="visible"/>
                                      </p:to>
                                    </p:set>
                                    <p:animEffect transition="in" filter="wipe(left)">
                                      <p:cBhvr>
                                        <p:cTn id="14" dur="500"/>
                                        <p:tgtEl>
                                          <p:spTgt spid="214042"/>
                                        </p:tgtEl>
                                      </p:cBhvr>
                                    </p:animEffect>
                                  </p:childTnLst>
                                </p:cTn>
                              </p:par>
                              <p:par>
                                <p:cTn id="15" presetID="35" presetClass="emph" presetSubtype="0" repeatCount="3000" fill="hold" grpId="1" nodeType="withEffect">
                                  <p:stCondLst>
                                    <p:cond delay="0"/>
                                  </p:stCondLst>
                                  <p:childTnLst>
                                    <p:anim calcmode="discrete" valueType="str">
                                      <p:cBhvr>
                                        <p:cTn id="16" dur="1000" fill="hold"/>
                                        <p:tgtEl>
                                          <p:spTgt spid="214040"/>
                                        </p:tgtEl>
                                        <p:attrNameLst>
                                          <p:attrName>style.visibility</p:attrName>
                                        </p:attrNameLst>
                                      </p:cBhvr>
                                      <p:tavLst>
                                        <p:tav tm="0">
                                          <p:val>
                                            <p:strVal val="hidden"/>
                                          </p:val>
                                        </p:tav>
                                        <p:tav tm="50000">
                                          <p:val>
                                            <p:strVal val="visible"/>
                                          </p:val>
                                        </p:tav>
                                      </p:tavLst>
                                    </p:anim>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214043"/>
                                        </p:tgtEl>
                                        <p:attrNameLst>
                                          <p:attrName>style.visibility</p:attrName>
                                        </p:attrNameLst>
                                      </p:cBhvr>
                                      <p:to>
                                        <p:strVal val="visible"/>
                                      </p:to>
                                    </p:set>
                                    <p:animEffect transition="in" filter="wipe(up)">
                                      <p:cBhvr>
                                        <p:cTn id="20" dur="500"/>
                                        <p:tgtEl>
                                          <p:spTgt spid="214043"/>
                                        </p:tgtEl>
                                      </p:cBhvr>
                                    </p:animEffect>
                                  </p:childTnLst>
                                </p:cTn>
                              </p:par>
                              <p:par>
                                <p:cTn id="21" presetID="35" presetClass="emph" presetSubtype="0" repeatCount="3000" fill="hold" grpId="1" nodeType="withEffect">
                                  <p:stCondLst>
                                    <p:cond delay="0"/>
                                  </p:stCondLst>
                                  <p:childTnLst>
                                    <p:anim calcmode="discrete" valueType="str">
                                      <p:cBhvr>
                                        <p:cTn id="22" dur="1000" fill="hold"/>
                                        <p:tgtEl>
                                          <p:spTgt spid="214043"/>
                                        </p:tgtEl>
                                        <p:attrNameLst>
                                          <p:attrName>style.visibility</p:attrName>
                                        </p:attrNameLst>
                                      </p:cBhvr>
                                      <p:tavLst>
                                        <p:tav tm="0">
                                          <p:val>
                                            <p:strVal val="hidden"/>
                                          </p:val>
                                        </p:tav>
                                        <p:tav tm="50000">
                                          <p:val>
                                            <p:strVal val="visible"/>
                                          </p:val>
                                        </p:tav>
                                      </p:tavLst>
                                    </p:anim>
                                  </p:childTnLst>
                                </p:cTn>
                              </p:par>
                            </p:childTnLst>
                          </p:cTn>
                        </p:par>
                        <p:par>
                          <p:cTn id="23" fill="hold">
                            <p:stCondLst>
                              <p:cond delay="1500"/>
                            </p:stCondLst>
                            <p:childTnLst>
                              <p:par>
                                <p:cTn id="24" presetID="22" presetClass="entr" presetSubtype="1" fill="hold" grpId="0" nodeType="afterEffect">
                                  <p:stCondLst>
                                    <p:cond delay="0"/>
                                  </p:stCondLst>
                                  <p:childTnLst>
                                    <p:set>
                                      <p:cBhvr>
                                        <p:cTn id="25" dur="1" fill="hold">
                                          <p:stCondLst>
                                            <p:cond delay="0"/>
                                          </p:stCondLst>
                                        </p:cTn>
                                        <p:tgtEl>
                                          <p:spTgt spid="214044"/>
                                        </p:tgtEl>
                                        <p:attrNameLst>
                                          <p:attrName>style.visibility</p:attrName>
                                        </p:attrNameLst>
                                      </p:cBhvr>
                                      <p:to>
                                        <p:strVal val="visible"/>
                                      </p:to>
                                    </p:set>
                                    <p:animEffect transition="in" filter="wipe(up)">
                                      <p:cBhvr>
                                        <p:cTn id="26" dur="500"/>
                                        <p:tgtEl>
                                          <p:spTgt spid="214044"/>
                                        </p:tgtEl>
                                      </p:cBhvr>
                                    </p:animEffect>
                                  </p:childTnLst>
                                </p:cTn>
                              </p:par>
                              <p:par>
                                <p:cTn id="27" presetID="35" presetClass="emph" presetSubtype="0" repeatCount="3000" fill="hold" grpId="1" nodeType="withEffect">
                                  <p:stCondLst>
                                    <p:cond delay="0"/>
                                  </p:stCondLst>
                                  <p:childTnLst>
                                    <p:anim calcmode="discrete" valueType="str">
                                      <p:cBhvr>
                                        <p:cTn id="28" dur="1000" fill="hold"/>
                                        <p:tgtEl>
                                          <p:spTgt spid="214044"/>
                                        </p:tgtEl>
                                        <p:attrNameLst>
                                          <p:attrName>style.visibility</p:attrName>
                                        </p:attrNameLst>
                                      </p:cBhvr>
                                      <p:tavLst>
                                        <p:tav tm="0">
                                          <p:val>
                                            <p:strVal val="hidden"/>
                                          </p:val>
                                        </p:tav>
                                        <p:tav tm="50000">
                                          <p:val>
                                            <p:strVal val="visible"/>
                                          </p:val>
                                        </p:tav>
                                      </p:tavLst>
                                    </p:anim>
                                  </p:childTnLst>
                                </p:cTn>
                              </p:par>
                            </p:childTnLst>
                          </p:cTn>
                        </p:par>
                        <p:par>
                          <p:cTn id="29" fill="hold">
                            <p:stCondLst>
                              <p:cond delay="2000"/>
                            </p:stCondLst>
                            <p:childTnLst>
                              <p:par>
                                <p:cTn id="30" presetID="22" presetClass="entr" presetSubtype="1" fill="hold" grpId="0" nodeType="afterEffect">
                                  <p:stCondLst>
                                    <p:cond delay="0"/>
                                  </p:stCondLst>
                                  <p:childTnLst>
                                    <p:set>
                                      <p:cBhvr>
                                        <p:cTn id="31" dur="1" fill="hold">
                                          <p:stCondLst>
                                            <p:cond delay="0"/>
                                          </p:stCondLst>
                                        </p:cTn>
                                        <p:tgtEl>
                                          <p:spTgt spid="214045"/>
                                        </p:tgtEl>
                                        <p:attrNameLst>
                                          <p:attrName>style.visibility</p:attrName>
                                        </p:attrNameLst>
                                      </p:cBhvr>
                                      <p:to>
                                        <p:strVal val="visible"/>
                                      </p:to>
                                    </p:set>
                                    <p:animEffect transition="in" filter="wipe(up)">
                                      <p:cBhvr>
                                        <p:cTn id="32" dur="500"/>
                                        <p:tgtEl>
                                          <p:spTgt spid="214045"/>
                                        </p:tgtEl>
                                      </p:cBhvr>
                                    </p:animEffect>
                                  </p:childTnLst>
                                </p:cTn>
                              </p:par>
                              <p:par>
                                <p:cTn id="33" presetID="35" presetClass="emph" presetSubtype="0" repeatCount="3000" fill="hold" grpId="1" nodeType="withEffect">
                                  <p:stCondLst>
                                    <p:cond delay="0"/>
                                  </p:stCondLst>
                                  <p:childTnLst>
                                    <p:anim calcmode="discrete" valueType="str">
                                      <p:cBhvr>
                                        <p:cTn id="34" dur="1000" fill="hold"/>
                                        <p:tgtEl>
                                          <p:spTgt spid="214045"/>
                                        </p:tgtEl>
                                        <p:attrNameLst>
                                          <p:attrName>style.visibility</p:attrName>
                                        </p:attrNameLst>
                                      </p:cBhvr>
                                      <p:tavLst>
                                        <p:tav tm="0">
                                          <p:val>
                                            <p:strVal val="hidden"/>
                                          </p:val>
                                        </p:tav>
                                        <p:tav tm="50000">
                                          <p:val>
                                            <p:strVal val="visible"/>
                                          </p:val>
                                        </p:tav>
                                      </p:tavLst>
                                    </p:anim>
                                  </p:childTnLst>
                                </p:cTn>
                              </p:par>
                            </p:childTnLst>
                          </p:cTn>
                        </p:par>
                        <p:par>
                          <p:cTn id="35" fill="hold">
                            <p:stCondLst>
                              <p:cond delay="2500"/>
                            </p:stCondLst>
                            <p:childTnLst>
                              <p:par>
                                <p:cTn id="36" presetID="22" presetClass="entr" presetSubtype="1" fill="hold" grpId="0" nodeType="afterEffect">
                                  <p:stCondLst>
                                    <p:cond delay="0"/>
                                  </p:stCondLst>
                                  <p:childTnLst>
                                    <p:set>
                                      <p:cBhvr>
                                        <p:cTn id="37" dur="1" fill="hold">
                                          <p:stCondLst>
                                            <p:cond delay="0"/>
                                          </p:stCondLst>
                                        </p:cTn>
                                        <p:tgtEl>
                                          <p:spTgt spid="214046"/>
                                        </p:tgtEl>
                                        <p:attrNameLst>
                                          <p:attrName>style.visibility</p:attrName>
                                        </p:attrNameLst>
                                      </p:cBhvr>
                                      <p:to>
                                        <p:strVal val="visible"/>
                                      </p:to>
                                    </p:set>
                                    <p:animEffect transition="in" filter="wipe(up)">
                                      <p:cBhvr>
                                        <p:cTn id="38" dur="500"/>
                                        <p:tgtEl>
                                          <p:spTgt spid="214046"/>
                                        </p:tgtEl>
                                      </p:cBhvr>
                                    </p:animEffect>
                                  </p:childTnLst>
                                </p:cTn>
                              </p:par>
                              <p:par>
                                <p:cTn id="39" presetID="35" presetClass="emph" presetSubtype="0" repeatCount="3000" fill="hold" grpId="1" nodeType="withEffect">
                                  <p:stCondLst>
                                    <p:cond delay="0"/>
                                  </p:stCondLst>
                                  <p:childTnLst>
                                    <p:anim calcmode="discrete" valueType="str">
                                      <p:cBhvr>
                                        <p:cTn id="40" dur="1000" fill="hold"/>
                                        <p:tgtEl>
                                          <p:spTgt spid="21404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40" grpId="0" animBg="1"/>
      <p:bldP spid="214040" grpId="1" animBg="1"/>
      <p:bldP spid="214042" grpId="0"/>
      <p:bldP spid="214043" grpId="0" animBg="1"/>
      <p:bldP spid="214043" grpId="1" animBg="1"/>
      <p:bldP spid="214044" grpId="0" animBg="1"/>
      <p:bldP spid="214044" grpId="1" animBg="1"/>
      <p:bldP spid="214045" grpId="0" animBg="1"/>
      <p:bldP spid="214045" grpId="1" animBg="1"/>
      <p:bldP spid="214046" grpId="0" animBg="1"/>
      <p:bldP spid="214046"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4578" name="Line 3"/>
          <p:cNvSpPr/>
          <p:nvPr/>
        </p:nvSpPr>
        <p:spPr>
          <a:xfrm flipH="1" flipV="1">
            <a:off x="2919413" y="4940300"/>
            <a:ext cx="0" cy="792163"/>
          </a:xfrm>
          <a:prstGeom prst="line">
            <a:avLst/>
          </a:prstGeom>
          <a:ln w="50800" cap="flat" cmpd="sng">
            <a:solidFill>
              <a:srgbClr val="0099CC"/>
            </a:solidFill>
            <a:prstDash val="solid"/>
            <a:headEnd type="none" w="sm" len="sm"/>
            <a:tailEnd type="none" w="sm" len="sm"/>
          </a:ln>
          <a:effectLst>
            <a:outerShdw dist="17961" dir="2699999" algn="ctr" rotWithShape="0">
              <a:schemeClr val="tx1"/>
            </a:outerShdw>
          </a:effectLst>
        </p:spPr>
      </p:sp>
      <p:sp>
        <p:nvSpPr>
          <p:cNvPr id="24579" name="Line 4"/>
          <p:cNvSpPr/>
          <p:nvPr/>
        </p:nvSpPr>
        <p:spPr>
          <a:xfrm flipH="1" flipV="1">
            <a:off x="6086475" y="4868863"/>
            <a:ext cx="0" cy="792162"/>
          </a:xfrm>
          <a:prstGeom prst="line">
            <a:avLst/>
          </a:prstGeom>
          <a:ln w="50800" cap="flat" cmpd="sng">
            <a:solidFill>
              <a:srgbClr val="0099CC"/>
            </a:solidFill>
            <a:prstDash val="solid"/>
            <a:headEnd type="none" w="sm" len="sm"/>
            <a:tailEnd type="none" w="sm" len="sm"/>
          </a:ln>
          <a:effectLst>
            <a:outerShdw dist="17961" dir="2699999" algn="ctr" rotWithShape="0">
              <a:schemeClr val="tx1"/>
            </a:outerShdw>
          </a:effectLst>
        </p:spPr>
      </p:sp>
      <p:sp>
        <p:nvSpPr>
          <p:cNvPr id="24580" name="Line 5"/>
          <p:cNvSpPr/>
          <p:nvPr/>
        </p:nvSpPr>
        <p:spPr>
          <a:xfrm flipH="1">
            <a:off x="3062288" y="2852738"/>
            <a:ext cx="1081087" cy="1728787"/>
          </a:xfrm>
          <a:prstGeom prst="line">
            <a:avLst/>
          </a:prstGeom>
          <a:ln w="50800" cap="flat" cmpd="sng">
            <a:solidFill>
              <a:srgbClr val="0099CC"/>
            </a:solidFill>
            <a:prstDash val="solid"/>
            <a:headEnd type="none" w="sm" len="sm"/>
            <a:tailEnd type="none" w="sm" len="sm"/>
          </a:ln>
          <a:effectLst>
            <a:outerShdw dist="17961" dir="2699999" algn="ctr" rotWithShape="0">
              <a:schemeClr val="tx1"/>
            </a:outerShdw>
          </a:effectLst>
        </p:spPr>
      </p:sp>
      <p:sp>
        <p:nvSpPr>
          <p:cNvPr id="24581" name="Line 6"/>
          <p:cNvSpPr/>
          <p:nvPr/>
        </p:nvSpPr>
        <p:spPr>
          <a:xfrm>
            <a:off x="4791075" y="2924175"/>
            <a:ext cx="1008063" cy="1584325"/>
          </a:xfrm>
          <a:prstGeom prst="line">
            <a:avLst/>
          </a:prstGeom>
          <a:ln w="50800" cap="flat" cmpd="sng">
            <a:solidFill>
              <a:srgbClr val="0099CC"/>
            </a:solidFill>
            <a:prstDash val="solid"/>
            <a:headEnd type="none" w="sm" len="sm"/>
            <a:tailEnd type="none" w="sm" len="sm"/>
          </a:ln>
          <a:effectLst>
            <a:outerShdw dist="17961" dir="2699999" algn="ctr" rotWithShape="0">
              <a:schemeClr val="tx1"/>
            </a:outerShdw>
          </a:effectLst>
        </p:spPr>
      </p:sp>
      <p:sp>
        <p:nvSpPr>
          <p:cNvPr id="24582" name="Line 7"/>
          <p:cNvSpPr/>
          <p:nvPr/>
        </p:nvSpPr>
        <p:spPr>
          <a:xfrm flipH="1">
            <a:off x="3278188" y="4724400"/>
            <a:ext cx="2233612" cy="0"/>
          </a:xfrm>
          <a:prstGeom prst="line">
            <a:avLst/>
          </a:prstGeom>
          <a:ln w="50800" cap="flat" cmpd="sng">
            <a:solidFill>
              <a:srgbClr val="0099CC"/>
            </a:solidFill>
            <a:prstDash val="solid"/>
            <a:headEnd type="none" w="sm" len="sm"/>
            <a:tailEnd type="none" w="sm" len="sm"/>
          </a:ln>
          <a:effectLst>
            <a:outerShdw dist="17961" dir="2699999" algn="ctr" rotWithShape="0">
              <a:schemeClr val="tx1"/>
            </a:outerShdw>
          </a:effectLst>
        </p:spPr>
      </p:sp>
      <p:pic>
        <p:nvPicPr>
          <p:cNvPr id="24583" name="Picture 8" descr="Route-processor"/>
          <p:cNvPicPr>
            <a:picLocks noChangeAspect="1"/>
          </p:cNvPicPr>
          <p:nvPr/>
        </p:nvPicPr>
        <p:blipFill>
          <a:blip r:embed="rId1"/>
          <a:stretch>
            <a:fillRect/>
          </a:stretch>
        </p:blipFill>
        <p:spPr>
          <a:xfrm>
            <a:off x="3927475" y="2492375"/>
            <a:ext cx="1152525" cy="439738"/>
          </a:xfrm>
          <a:prstGeom prst="rect">
            <a:avLst/>
          </a:prstGeom>
          <a:noFill/>
          <a:ln w="9525">
            <a:noFill/>
          </a:ln>
        </p:spPr>
      </p:pic>
      <p:pic>
        <p:nvPicPr>
          <p:cNvPr id="24584" name="Picture 9" descr="Route-processor"/>
          <p:cNvPicPr>
            <a:picLocks noChangeAspect="1"/>
          </p:cNvPicPr>
          <p:nvPr/>
        </p:nvPicPr>
        <p:blipFill>
          <a:blip r:embed="rId1"/>
          <a:stretch>
            <a:fillRect/>
          </a:stretch>
        </p:blipFill>
        <p:spPr>
          <a:xfrm>
            <a:off x="5438775" y="4500563"/>
            <a:ext cx="1152525" cy="439737"/>
          </a:xfrm>
          <a:prstGeom prst="rect">
            <a:avLst/>
          </a:prstGeom>
          <a:noFill/>
          <a:ln w="9525">
            <a:noFill/>
          </a:ln>
        </p:spPr>
      </p:pic>
      <p:pic>
        <p:nvPicPr>
          <p:cNvPr id="24585" name="Picture 10" descr="Route-processor"/>
          <p:cNvPicPr>
            <a:picLocks noChangeAspect="1"/>
          </p:cNvPicPr>
          <p:nvPr/>
        </p:nvPicPr>
        <p:blipFill>
          <a:blip r:embed="rId1"/>
          <a:stretch>
            <a:fillRect/>
          </a:stretch>
        </p:blipFill>
        <p:spPr>
          <a:xfrm>
            <a:off x="2414588" y="4508500"/>
            <a:ext cx="1152525" cy="439738"/>
          </a:xfrm>
          <a:prstGeom prst="rect">
            <a:avLst/>
          </a:prstGeom>
          <a:noFill/>
          <a:ln w="9525">
            <a:noFill/>
          </a:ln>
        </p:spPr>
      </p:pic>
      <p:pic>
        <p:nvPicPr>
          <p:cNvPr id="24586" name="Picture 11" descr="PC"/>
          <p:cNvPicPr>
            <a:picLocks noChangeAspect="1"/>
          </p:cNvPicPr>
          <p:nvPr/>
        </p:nvPicPr>
        <p:blipFill>
          <a:blip r:embed="rId2"/>
          <a:stretch>
            <a:fillRect/>
          </a:stretch>
        </p:blipFill>
        <p:spPr>
          <a:xfrm>
            <a:off x="5654675" y="5484813"/>
            <a:ext cx="936625" cy="823912"/>
          </a:xfrm>
          <a:prstGeom prst="rect">
            <a:avLst/>
          </a:prstGeom>
          <a:noFill/>
          <a:ln w="9525">
            <a:noFill/>
          </a:ln>
        </p:spPr>
      </p:pic>
      <p:pic>
        <p:nvPicPr>
          <p:cNvPr id="24587" name="Picture 12" descr="PC"/>
          <p:cNvPicPr>
            <a:picLocks noChangeAspect="1"/>
          </p:cNvPicPr>
          <p:nvPr/>
        </p:nvPicPr>
        <p:blipFill>
          <a:blip r:embed="rId2"/>
          <a:stretch>
            <a:fillRect/>
          </a:stretch>
        </p:blipFill>
        <p:spPr>
          <a:xfrm>
            <a:off x="2486025" y="5484813"/>
            <a:ext cx="936625" cy="823912"/>
          </a:xfrm>
          <a:prstGeom prst="rect">
            <a:avLst/>
          </a:prstGeom>
          <a:noFill/>
          <a:ln w="9525">
            <a:noFill/>
          </a:ln>
        </p:spPr>
      </p:pic>
      <p:sp>
        <p:nvSpPr>
          <p:cNvPr id="24588" name="Text Box 13"/>
          <p:cNvSpPr txBox="1"/>
          <p:nvPr/>
        </p:nvSpPr>
        <p:spPr>
          <a:xfrm>
            <a:off x="3927475" y="2565400"/>
            <a:ext cx="1079500" cy="3667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50000"/>
              </a:spcBef>
              <a:buFontTx/>
              <a:buNone/>
            </a:pPr>
            <a:r>
              <a:rPr lang="en-US" altLang="zh-CN" sz="1800" dirty="0">
                <a:solidFill>
                  <a:schemeClr val="tx1"/>
                </a:solidFill>
                <a:latin typeface="Arial" panose="020B0604020202020204" pitchFamily="34" charset="0"/>
                <a:ea typeface="宋体" panose="02010600030101010101" pitchFamily="2" charset="-122"/>
              </a:rPr>
              <a:t>switchA</a:t>
            </a:r>
            <a:endParaRPr lang="en-US" altLang="zh-CN" sz="1800" dirty="0">
              <a:solidFill>
                <a:schemeClr val="tx1"/>
              </a:solidFill>
              <a:latin typeface="Arial" panose="020B0604020202020204" pitchFamily="34" charset="0"/>
              <a:ea typeface="宋体" panose="02010600030101010101" pitchFamily="2" charset="-122"/>
            </a:endParaRPr>
          </a:p>
        </p:txBody>
      </p:sp>
      <p:sp>
        <p:nvSpPr>
          <p:cNvPr id="24589" name="Text Box 14"/>
          <p:cNvSpPr txBox="1"/>
          <p:nvPr/>
        </p:nvSpPr>
        <p:spPr>
          <a:xfrm>
            <a:off x="5511800" y="4635500"/>
            <a:ext cx="1079500" cy="3048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50000"/>
              </a:spcBef>
              <a:buFontTx/>
              <a:buNone/>
            </a:pPr>
            <a:r>
              <a:rPr lang="en-US" altLang="zh-CN" sz="1400" dirty="0">
                <a:solidFill>
                  <a:schemeClr val="tx1"/>
                </a:solidFill>
                <a:latin typeface="Arial" panose="020B0604020202020204" pitchFamily="34" charset="0"/>
                <a:ea typeface="宋体" panose="02010600030101010101" pitchFamily="2" charset="-122"/>
              </a:rPr>
              <a:t>switchC</a:t>
            </a:r>
            <a:endParaRPr lang="en-US" altLang="zh-CN" sz="1400" dirty="0">
              <a:solidFill>
                <a:schemeClr val="tx1"/>
              </a:solidFill>
              <a:latin typeface="Arial" panose="020B0604020202020204" pitchFamily="34" charset="0"/>
              <a:ea typeface="宋体" panose="02010600030101010101" pitchFamily="2" charset="-122"/>
            </a:endParaRPr>
          </a:p>
        </p:txBody>
      </p:sp>
      <p:sp>
        <p:nvSpPr>
          <p:cNvPr id="24590" name="Text Box 15"/>
          <p:cNvSpPr txBox="1"/>
          <p:nvPr/>
        </p:nvSpPr>
        <p:spPr>
          <a:xfrm>
            <a:off x="2487613" y="4635500"/>
            <a:ext cx="1079500" cy="3048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50000"/>
              </a:spcBef>
              <a:buFontTx/>
              <a:buNone/>
            </a:pPr>
            <a:r>
              <a:rPr lang="en-US" altLang="zh-CN" sz="1400" dirty="0">
                <a:solidFill>
                  <a:schemeClr val="tx1"/>
                </a:solidFill>
                <a:latin typeface="Arial" panose="020B0604020202020204" pitchFamily="34" charset="0"/>
                <a:ea typeface="宋体" panose="02010600030101010101" pitchFamily="2" charset="-122"/>
              </a:rPr>
              <a:t>switchB</a:t>
            </a:r>
            <a:endParaRPr lang="en-US" altLang="zh-CN" sz="1400" dirty="0">
              <a:solidFill>
                <a:schemeClr val="tx1"/>
              </a:solidFill>
              <a:latin typeface="Arial" panose="020B0604020202020204" pitchFamily="34" charset="0"/>
              <a:ea typeface="宋体" panose="02010600030101010101" pitchFamily="2" charset="-122"/>
            </a:endParaRPr>
          </a:p>
        </p:txBody>
      </p:sp>
      <p:sp>
        <p:nvSpPr>
          <p:cNvPr id="24591" name="Text Box 16"/>
          <p:cNvSpPr txBox="1"/>
          <p:nvPr/>
        </p:nvSpPr>
        <p:spPr>
          <a:xfrm>
            <a:off x="3851275" y="2155825"/>
            <a:ext cx="1584325" cy="33655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50000"/>
              </a:spcBef>
              <a:buFontTx/>
              <a:buNone/>
            </a:pPr>
            <a:r>
              <a:rPr lang="en-US" altLang="zh-CN" sz="1600" dirty="0">
                <a:solidFill>
                  <a:schemeClr val="tx1"/>
                </a:solidFill>
                <a:latin typeface="华文细黑" panose="02010600040101010101" pitchFamily="2" charset="-122"/>
                <a:ea typeface="华文细黑" panose="02010600040101010101" pitchFamily="2" charset="-122"/>
              </a:rPr>
              <a:t>A</a:t>
            </a:r>
            <a:r>
              <a:rPr lang="zh-CN" altLang="en-US" sz="1600" dirty="0">
                <a:solidFill>
                  <a:schemeClr val="tx1"/>
                </a:solidFill>
                <a:latin typeface="华文细黑" panose="02010600040101010101" pitchFamily="2" charset="-122"/>
                <a:ea typeface="华文细黑" panose="02010600040101010101" pitchFamily="2" charset="-122"/>
              </a:rPr>
              <a:t>为根交换机</a:t>
            </a:r>
            <a:endParaRPr lang="zh-CN" altLang="en-US" sz="1600" dirty="0">
              <a:solidFill>
                <a:schemeClr val="tx1"/>
              </a:solidFill>
              <a:latin typeface="华文细黑" panose="02010600040101010101" pitchFamily="2" charset="-122"/>
              <a:ea typeface="华文细黑" panose="02010600040101010101" pitchFamily="2" charset="-122"/>
            </a:endParaRPr>
          </a:p>
        </p:txBody>
      </p:sp>
      <p:sp>
        <p:nvSpPr>
          <p:cNvPr id="24592" name="Rectangle 17"/>
          <p:cNvSpPr>
            <a:spLocks noGrp="1"/>
          </p:cNvSpPr>
          <p:nvPr>
            <p:ph idx="1"/>
          </p:nvPr>
        </p:nvSpPr>
        <p:spPr>
          <a:xfrm>
            <a:off x="179388" y="1196975"/>
            <a:ext cx="8229600" cy="1150938"/>
          </a:xfrm>
        </p:spPr>
        <p:txBody>
          <a:bodyPr vert="horz" wrap="square" lIns="91440" tIns="45720" rIns="91440" bIns="45720" anchor="t" anchorCtr="0"/>
          <a:p>
            <a:pPr lvl="1">
              <a:buFont typeface="Wingdings" panose="05000000000000000000" pitchFamily="2" charset="2"/>
              <a:buNone/>
            </a:pPr>
            <a:r>
              <a:rPr lang="en-US" altLang="zh-CN" sz="2000" b="1" dirty="0">
                <a:solidFill>
                  <a:srgbClr val="000099"/>
                </a:solidFill>
              </a:rPr>
              <a:t>       </a:t>
            </a:r>
            <a:r>
              <a:rPr lang="zh-CN" altLang="en-US" sz="2000" b="1" dirty="0">
                <a:solidFill>
                  <a:srgbClr val="000099"/>
                </a:solidFill>
              </a:rPr>
              <a:t>将交换网络中所有设备的根端口</a:t>
            </a:r>
            <a:r>
              <a:rPr lang="en-US" altLang="zh-CN" sz="2000" b="1" dirty="0">
                <a:solidFill>
                  <a:srgbClr val="000099"/>
                </a:solidFill>
              </a:rPr>
              <a:t>(RP)</a:t>
            </a:r>
            <a:r>
              <a:rPr lang="zh-CN" altLang="en-US" sz="2000" b="1" dirty="0">
                <a:solidFill>
                  <a:srgbClr val="000099"/>
                </a:solidFill>
              </a:rPr>
              <a:t>和指定端口（</a:t>
            </a:r>
            <a:r>
              <a:rPr lang="en-US" altLang="zh-CN" sz="2000" b="1" dirty="0">
                <a:solidFill>
                  <a:srgbClr val="000099"/>
                </a:solidFill>
              </a:rPr>
              <a:t>DP</a:t>
            </a:r>
            <a:r>
              <a:rPr lang="zh-CN" altLang="en-US" sz="2000" b="1" dirty="0">
                <a:solidFill>
                  <a:srgbClr val="000099"/>
                </a:solidFill>
              </a:rPr>
              <a:t>）设为转发状态（</a:t>
            </a:r>
            <a:r>
              <a:rPr lang="en-US" altLang="zh-CN" sz="2000" b="1" dirty="0">
                <a:solidFill>
                  <a:srgbClr val="000099"/>
                </a:solidFill>
              </a:rPr>
              <a:t>Forwarding</a:t>
            </a:r>
            <a:r>
              <a:rPr lang="zh-CN" altLang="en-US" sz="2000" b="1" dirty="0">
                <a:solidFill>
                  <a:srgbClr val="000099"/>
                </a:solidFill>
              </a:rPr>
              <a:t>），将其他端口设为阻塞状态（</a:t>
            </a:r>
            <a:r>
              <a:rPr lang="en-US" altLang="zh-CN" sz="2000" b="1" dirty="0">
                <a:solidFill>
                  <a:srgbClr val="000099"/>
                </a:solidFill>
              </a:rPr>
              <a:t>Blocking</a:t>
            </a:r>
            <a:r>
              <a:rPr lang="zh-CN" altLang="en-US" sz="2000" b="1" dirty="0">
                <a:solidFill>
                  <a:srgbClr val="000099"/>
                </a:solidFill>
              </a:rPr>
              <a:t>）</a:t>
            </a:r>
            <a:endParaRPr lang="zh-CN" altLang="en-US" sz="2000" b="1" dirty="0">
              <a:solidFill>
                <a:srgbClr val="000099"/>
              </a:solidFill>
            </a:endParaRPr>
          </a:p>
        </p:txBody>
      </p:sp>
      <p:sp>
        <p:nvSpPr>
          <p:cNvPr id="24593" name="Line 18"/>
          <p:cNvSpPr/>
          <p:nvPr/>
        </p:nvSpPr>
        <p:spPr>
          <a:xfrm flipV="1">
            <a:off x="2987675" y="3068638"/>
            <a:ext cx="792163" cy="1223962"/>
          </a:xfrm>
          <a:prstGeom prst="line">
            <a:avLst/>
          </a:prstGeom>
          <a:ln w="57150" cap="flat" cmpd="sng">
            <a:solidFill>
              <a:schemeClr val="accent2"/>
            </a:solidFill>
            <a:prstDash val="solid"/>
            <a:headEnd type="none" w="med" len="med"/>
            <a:tailEnd type="triangle" w="med" len="med"/>
          </a:ln>
        </p:spPr>
      </p:sp>
      <p:sp>
        <p:nvSpPr>
          <p:cNvPr id="24594" name="Line 19"/>
          <p:cNvSpPr/>
          <p:nvPr/>
        </p:nvSpPr>
        <p:spPr>
          <a:xfrm flipH="1" flipV="1">
            <a:off x="5151438" y="3068638"/>
            <a:ext cx="863600" cy="1368425"/>
          </a:xfrm>
          <a:prstGeom prst="line">
            <a:avLst/>
          </a:prstGeom>
          <a:ln w="57150" cap="flat" cmpd="sng">
            <a:solidFill>
              <a:schemeClr val="accent2"/>
            </a:solidFill>
            <a:prstDash val="solid"/>
            <a:headEnd type="none" w="med" len="med"/>
            <a:tailEnd type="triangle" w="med" len="med"/>
          </a:ln>
        </p:spPr>
      </p:sp>
      <p:sp>
        <p:nvSpPr>
          <p:cNvPr id="24595" name="Oval 20"/>
          <p:cNvSpPr/>
          <p:nvPr/>
        </p:nvSpPr>
        <p:spPr>
          <a:xfrm>
            <a:off x="2990850" y="4367213"/>
            <a:ext cx="288925" cy="288925"/>
          </a:xfrm>
          <a:prstGeom prst="ellipse">
            <a:avLst/>
          </a:prstGeom>
          <a:noFill/>
          <a:ln w="38100" cap="flat" cmpd="sng">
            <a:solidFill>
              <a:srgbClr val="A4001B"/>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endParaRPr lang="zh-CN" altLang="en-US" sz="1800" dirty="0">
              <a:solidFill>
                <a:schemeClr val="tx1"/>
              </a:solidFill>
              <a:latin typeface="Arial" panose="020B0604020202020204" pitchFamily="34" charset="0"/>
              <a:ea typeface="宋体" panose="02010600030101010101" pitchFamily="2" charset="-122"/>
            </a:endParaRPr>
          </a:p>
        </p:txBody>
      </p:sp>
      <p:sp>
        <p:nvSpPr>
          <p:cNvPr id="24596" name="Oval 21"/>
          <p:cNvSpPr/>
          <p:nvPr/>
        </p:nvSpPr>
        <p:spPr>
          <a:xfrm>
            <a:off x="5654675" y="4367213"/>
            <a:ext cx="288925" cy="288925"/>
          </a:xfrm>
          <a:prstGeom prst="ellipse">
            <a:avLst/>
          </a:prstGeom>
          <a:noFill/>
          <a:ln w="38100" cap="flat" cmpd="sng">
            <a:solidFill>
              <a:srgbClr val="A4001B"/>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endParaRPr lang="zh-CN" altLang="en-US" sz="1800" dirty="0">
              <a:solidFill>
                <a:schemeClr val="tx1"/>
              </a:solidFill>
              <a:latin typeface="Arial" panose="020B0604020202020204" pitchFamily="34" charset="0"/>
              <a:ea typeface="宋体" panose="02010600030101010101" pitchFamily="2" charset="-122"/>
            </a:endParaRPr>
          </a:p>
        </p:txBody>
      </p:sp>
      <p:sp>
        <p:nvSpPr>
          <p:cNvPr id="24597" name="Line 22"/>
          <p:cNvSpPr/>
          <p:nvPr/>
        </p:nvSpPr>
        <p:spPr>
          <a:xfrm>
            <a:off x="2414588" y="4006850"/>
            <a:ext cx="649287" cy="430213"/>
          </a:xfrm>
          <a:prstGeom prst="line">
            <a:avLst/>
          </a:prstGeom>
          <a:ln w="38100" cap="flat" cmpd="sng">
            <a:solidFill>
              <a:srgbClr val="A4001B"/>
            </a:solidFill>
            <a:prstDash val="solid"/>
            <a:headEnd type="none" w="med" len="med"/>
            <a:tailEnd type="triangle" w="med" len="med"/>
          </a:ln>
        </p:spPr>
      </p:sp>
      <p:sp>
        <p:nvSpPr>
          <p:cNvPr id="215063" name="Text Box 23"/>
          <p:cNvSpPr txBox="1">
            <a:spLocks noChangeArrowheads="1"/>
          </p:cNvSpPr>
          <p:nvPr/>
        </p:nvSpPr>
        <p:spPr bwMode="auto">
          <a:xfrm>
            <a:off x="1693863" y="3717925"/>
            <a:ext cx="9366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spcBef>
                <a:spcPct val="50000"/>
              </a:spcBef>
              <a:buClrTx/>
              <a:buSzTx/>
              <a:buFontTx/>
              <a:buNone/>
              <a:defRPr/>
            </a:pPr>
            <a:r>
              <a:rPr kumimoji="0" lang="en-US" altLang="zh-CN" sz="1600" kern="1200" cap="none" spc="0" normalizeH="0" baseline="0" noProof="0">
                <a:solidFill>
                  <a:srgbClr val="A4001B"/>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RP</a:t>
            </a:r>
            <a:endParaRPr kumimoji="0" lang="en-US" altLang="zh-CN" sz="1600" kern="1200" cap="none" spc="0" normalizeH="0" baseline="0" noProof="0">
              <a:solidFill>
                <a:srgbClr val="A4001B"/>
              </a:solidFill>
              <a:effectLst>
                <a:outerShdw blurRad="38100" dist="38100" dir="2700000" algn="tl">
                  <a:srgbClr val="C0C0C0"/>
                </a:outerShdw>
              </a:effectLst>
              <a:latin typeface="Arial" panose="020B0604020202020204" pitchFamily="34" charset="0"/>
              <a:ea typeface="宋体" panose="02010600030101010101" pitchFamily="2" charset="-122"/>
              <a:cs typeface="+mn-cs"/>
            </a:endParaRPr>
          </a:p>
        </p:txBody>
      </p:sp>
      <p:sp>
        <p:nvSpPr>
          <p:cNvPr id="24599" name="Oval 24"/>
          <p:cNvSpPr/>
          <p:nvPr/>
        </p:nvSpPr>
        <p:spPr>
          <a:xfrm>
            <a:off x="2773363" y="4822825"/>
            <a:ext cx="288925" cy="288925"/>
          </a:xfrm>
          <a:prstGeom prst="ellipse">
            <a:avLst/>
          </a:prstGeom>
          <a:noFill/>
          <a:ln w="38100" cap="flat" cmpd="sng">
            <a:solidFill>
              <a:srgbClr val="808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endParaRPr lang="zh-CN" altLang="en-US" sz="1800" dirty="0">
              <a:solidFill>
                <a:schemeClr val="tx1"/>
              </a:solidFill>
              <a:latin typeface="Arial" panose="020B0604020202020204" pitchFamily="34" charset="0"/>
              <a:ea typeface="宋体" panose="02010600030101010101" pitchFamily="2" charset="-122"/>
            </a:endParaRPr>
          </a:p>
        </p:txBody>
      </p:sp>
      <p:sp>
        <p:nvSpPr>
          <p:cNvPr id="24600" name="Line 25"/>
          <p:cNvSpPr/>
          <p:nvPr/>
        </p:nvSpPr>
        <p:spPr>
          <a:xfrm flipV="1">
            <a:off x="2268538" y="5038725"/>
            <a:ext cx="576262" cy="504825"/>
          </a:xfrm>
          <a:prstGeom prst="line">
            <a:avLst/>
          </a:prstGeom>
          <a:ln w="38100" cap="flat" cmpd="sng">
            <a:solidFill>
              <a:srgbClr val="008000"/>
            </a:solidFill>
            <a:prstDash val="solid"/>
            <a:headEnd type="none" w="med" len="med"/>
            <a:tailEnd type="triangle" w="med" len="med"/>
          </a:ln>
        </p:spPr>
      </p:sp>
      <p:sp>
        <p:nvSpPr>
          <p:cNvPr id="215066" name="Text Box 26"/>
          <p:cNvSpPr txBox="1">
            <a:spLocks noChangeArrowheads="1"/>
          </p:cNvSpPr>
          <p:nvPr/>
        </p:nvSpPr>
        <p:spPr bwMode="auto">
          <a:xfrm>
            <a:off x="1692275" y="5541963"/>
            <a:ext cx="10810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spcBef>
                <a:spcPct val="50000"/>
              </a:spcBef>
              <a:buClrTx/>
              <a:buSzTx/>
              <a:buFontTx/>
              <a:buNone/>
              <a:defRPr/>
            </a:pPr>
            <a:r>
              <a:rPr kumimoji="0" lang="en-US" altLang="zh-CN" sz="1600" kern="1200" cap="none" spc="0" normalizeH="0" baseline="0" noProof="0">
                <a:solidFill>
                  <a:schemeClr val="accent2"/>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DP</a:t>
            </a:r>
            <a:endParaRPr kumimoji="0" lang="en-US" altLang="zh-CN" sz="1600" kern="1200" cap="none" spc="0" normalizeH="0" baseline="0" noProof="0">
              <a:solidFill>
                <a:schemeClr val="accent2"/>
              </a:solidFill>
              <a:effectLst>
                <a:outerShdw blurRad="38100" dist="38100" dir="2700000" algn="tl">
                  <a:srgbClr val="C0C0C0"/>
                </a:outerShdw>
              </a:effectLst>
              <a:latin typeface="Arial" panose="020B0604020202020204" pitchFamily="34" charset="0"/>
              <a:ea typeface="宋体" panose="02010600030101010101" pitchFamily="2" charset="-122"/>
              <a:cs typeface="+mn-cs"/>
            </a:endParaRPr>
          </a:p>
        </p:txBody>
      </p:sp>
      <p:sp>
        <p:nvSpPr>
          <p:cNvPr id="24602" name="Oval 27"/>
          <p:cNvSpPr/>
          <p:nvPr/>
        </p:nvSpPr>
        <p:spPr>
          <a:xfrm>
            <a:off x="5942013" y="4797425"/>
            <a:ext cx="288925" cy="288925"/>
          </a:xfrm>
          <a:prstGeom prst="ellipse">
            <a:avLst/>
          </a:prstGeom>
          <a:noFill/>
          <a:ln w="38100" cap="flat" cmpd="sng">
            <a:solidFill>
              <a:srgbClr val="808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endParaRPr lang="zh-CN" altLang="en-US" sz="1800" dirty="0">
              <a:solidFill>
                <a:schemeClr val="tx1"/>
              </a:solidFill>
              <a:latin typeface="Arial" panose="020B0604020202020204" pitchFamily="34" charset="0"/>
              <a:ea typeface="宋体" panose="02010600030101010101" pitchFamily="2" charset="-122"/>
            </a:endParaRPr>
          </a:p>
        </p:txBody>
      </p:sp>
      <p:sp>
        <p:nvSpPr>
          <p:cNvPr id="24603" name="Oval 28"/>
          <p:cNvSpPr/>
          <p:nvPr/>
        </p:nvSpPr>
        <p:spPr>
          <a:xfrm>
            <a:off x="3422650" y="4581525"/>
            <a:ext cx="288925" cy="288925"/>
          </a:xfrm>
          <a:prstGeom prst="ellipse">
            <a:avLst/>
          </a:prstGeom>
          <a:noFill/>
          <a:ln w="38100" cap="flat" cmpd="sng">
            <a:solidFill>
              <a:srgbClr val="808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endParaRPr lang="zh-CN" altLang="en-US" sz="1800" dirty="0">
              <a:solidFill>
                <a:schemeClr val="tx1"/>
              </a:solidFill>
              <a:latin typeface="Arial" panose="020B0604020202020204" pitchFamily="34" charset="0"/>
              <a:ea typeface="宋体" panose="02010600030101010101" pitchFamily="2" charset="-122"/>
            </a:endParaRPr>
          </a:p>
        </p:txBody>
      </p:sp>
      <p:sp>
        <p:nvSpPr>
          <p:cNvPr id="24604" name="Oval 29"/>
          <p:cNvSpPr/>
          <p:nvPr/>
        </p:nvSpPr>
        <p:spPr>
          <a:xfrm>
            <a:off x="3925888" y="2781300"/>
            <a:ext cx="288925" cy="288925"/>
          </a:xfrm>
          <a:prstGeom prst="ellipse">
            <a:avLst/>
          </a:prstGeom>
          <a:noFill/>
          <a:ln w="38100" cap="flat" cmpd="sng">
            <a:solidFill>
              <a:srgbClr val="808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endParaRPr lang="zh-CN" altLang="en-US" sz="1800" dirty="0">
              <a:solidFill>
                <a:schemeClr val="tx1"/>
              </a:solidFill>
              <a:latin typeface="Arial" panose="020B0604020202020204" pitchFamily="34" charset="0"/>
              <a:ea typeface="宋体" panose="02010600030101010101" pitchFamily="2" charset="-122"/>
            </a:endParaRPr>
          </a:p>
        </p:txBody>
      </p:sp>
      <p:sp>
        <p:nvSpPr>
          <p:cNvPr id="24605" name="Oval 30"/>
          <p:cNvSpPr/>
          <p:nvPr/>
        </p:nvSpPr>
        <p:spPr>
          <a:xfrm>
            <a:off x="4645025" y="2781300"/>
            <a:ext cx="288925" cy="288925"/>
          </a:xfrm>
          <a:prstGeom prst="ellipse">
            <a:avLst/>
          </a:prstGeom>
          <a:noFill/>
          <a:ln w="38100" cap="flat" cmpd="sng">
            <a:solidFill>
              <a:srgbClr val="808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endParaRPr lang="zh-CN" altLang="en-US" sz="1800" dirty="0">
              <a:solidFill>
                <a:schemeClr val="tx1"/>
              </a:solidFill>
              <a:latin typeface="Arial" panose="020B0604020202020204" pitchFamily="34" charset="0"/>
              <a:ea typeface="宋体" panose="02010600030101010101" pitchFamily="2" charset="-122"/>
            </a:endParaRPr>
          </a:p>
        </p:txBody>
      </p:sp>
      <p:grpSp>
        <p:nvGrpSpPr>
          <p:cNvPr id="215079" name="Group 39"/>
          <p:cNvGrpSpPr/>
          <p:nvPr/>
        </p:nvGrpSpPr>
        <p:grpSpPr>
          <a:xfrm>
            <a:off x="5219700" y="4581525"/>
            <a:ext cx="288925" cy="288925"/>
            <a:chOff x="4321" y="1904"/>
            <a:chExt cx="182" cy="182"/>
          </a:xfrm>
        </p:grpSpPr>
        <p:sp>
          <p:nvSpPr>
            <p:cNvPr id="24610" name="Oval 35"/>
            <p:cNvSpPr/>
            <p:nvPr/>
          </p:nvSpPr>
          <p:spPr>
            <a:xfrm>
              <a:off x="4321" y="1904"/>
              <a:ext cx="182" cy="182"/>
            </a:xfrm>
            <a:prstGeom prst="ellipse">
              <a:avLst/>
            </a:prstGeom>
            <a:noFill/>
            <a:ln w="38100" cap="flat" cmpd="sng">
              <a:solidFill>
                <a:srgbClr val="80008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endParaRPr lang="zh-CN" altLang="en-US" sz="1800" dirty="0">
                <a:solidFill>
                  <a:schemeClr val="tx1"/>
                </a:solidFill>
                <a:latin typeface="Arial" panose="020B0604020202020204" pitchFamily="34" charset="0"/>
                <a:ea typeface="宋体" panose="02010600030101010101" pitchFamily="2" charset="-122"/>
              </a:endParaRPr>
            </a:p>
          </p:txBody>
        </p:sp>
        <p:grpSp>
          <p:nvGrpSpPr>
            <p:cNvPr id="24611" name="Group 36"/>
            <p:cNvGrpSpPr/>
            <p:nvPr/>
          </p:nvGrpSpPr>
          <p:grpSpPr>
            <a:xfrm>
              <a:off x="4344" y="1921"/>
              <a:ext cx="136" cy="137"/>
              <a:chOff x="1746" y="3475"/>
              <a:chExt cx="136" cy="137"/>
            </a:xfrm>
          </p:grpSpPr>
          <p:sp>
            <p:nvSpPr>
              <p:cNvPr id="24612" name="Line 37"/>
              <p:cNvSpPr/>
              <p:nvPr/>
            </p:nvSpPr>
            <p:spPr>
              <a:xfrm>
                <a:off x="1746" y="3475"/>
                <a:ext cx="136" cy="137"/>
              </a:xfrm>
              <a:prstGeom prst="line">
                <a:avLst/>
              </a:prstGeom>
              <a:ln w="28575" cap="flat" cmpd="sng">
                <a:solidFill>
                  <a:srgbClr val="FF0000"/>
                </a:solidFill>
                <a:prstDash val="solid"/>
                <a:headEnd type="none" w="med" len="med"/>
                <a:tailEnd type="none" w="med" len="med"/>
              </a:ln>
            </p:spPr>
          </p:sp>
          <p:sp>
            <p:nvSpPr>
              <p:cNvPr id="24613" name="Line 38"/>
              <p:cNvSpPr/>
              <p:nvPr/>
            </p:nvSpPr>
            <p:spPr>
              <a:xfrm flipH="1">
                <a:off x="1746" y="3475"/>
                <a:ext cx="136" cy="137"/>
              </a:xfrm>
              <a:prstGeom prst="line">
                <a:avLst/>
              </a:prstGeom>
              <a:ln w="28575" cap="flat" cmpd="sng">
                <a:solidFill>
                  <a:srgbClr val="FF0000"/>
                </a:solidFill>
                <a:prstDash val="solid"/>
                <a:headEnd type="none" w="med" len="med"/>
                <a:tailEnd type="none" w="med" len="med"/>
              </a:ln>
            </p:spPr>
          </p:sp>
        </p:grpSp>
      </p:grpSp>
      <p:sp>
        <p:nvSpPr>
          <p:cNvPr id="24607" name="标题 5"/>
          <p:cNvSpPr>
            <a:spLocks noGrp="1"/>
          </p:cNvSpPr>
          <p:nvPr>
            <p:ph type="title"/>
          </p:nvPr>
        </p:nvSpPr>
        <p:spPr>
          <a:xfrm>
            <a:off x="609600" y="152400"/>
            <a:ext cx="7924800" cy="533400"/>
          </a:xfrm>
        </p:spPr>
        <p:txBody>
          <a:bodyPr vert="horz" wrap="square" lIns="91440" tIns="45720" rIns="91440" bIns="45720" anchor="ctr" anchorCtr="0"/>
          <a:p>
            <a:r>
              <a:rPr lang="en-US" altLang="zh-CN" dirty="0"/>
              <a:t>STP—5.STP</a:t>
            </a:r>
            <a:r>
              <a:rPr lang="zh-CN" altLang="en-US" dirty="0"/>
              <a:t>的技术细节</a:t>
            </a:r>
            <a:endParaRPr lang="zh-CN" altLang="en-US" dirty="0"/>
          </a:p>
        </p:txBody>
      </p:sp>
      <p:pic>
        <p:nvPicPr>
          <p:cNvPr id="24608" name="Picture 5" descr="C:\Documents and Settings\Administrator\My Documents\Tencent Files\517623394\FileRecv\锐捷ppt元素修改11.01.18\小红条.png"/>
          <p:cNvPicPr>
            <a:picLocks noChangeAspect="1"/>
          </p:cNvPicPr>
          <p:nvPr/>
        </p:nvPicPr>
        <p:blipFill>
          <a:blip r:embed="rId3"/>
          <a:stretch>
            <a:fillRect/>
          </a:stretch>
        </p:blipFill>
        <p:spPr>
          <a:xfrm>
            <a:off x="381000" y="207963"/>
            <a:ext cx="125413" cy="401637"/>
          </a:xfrm>
          <a:prstGeom prst="rect">
            <a:avLst/>
          </a:prstGeom>
          <a:noFill/>
          <a:ln w="9525">
            <a:noFill/>
          </a:ln>
        </p:spPr>
      </p:pic>
      <p:sp>
        <p:nvSpPr>
          <p:cNvPr id="24609" name="Rectangle 6"/>
          <p:cNvSpPr/>
          <p:nvPr/>
        </p:nvSpPr>
        <p:spPr>
          <a:xfrm>
            <a:off x="0" y="52388"/>
            <a:ext cx="0" cy="352425"/>
          </a:xfrm>
          <a:prstGeom prst="rect">
            <a:avLst/>
          </a:prstGeom>
          <a:solidFill>
            <a:srgbClr val="F1FEDD"/>
          </a:solidFill>
          <a:ln w="9525">
            <a:noFill/>
          </a:ln>
        </p:spPr>
        <p:txBody>
          <a:bodyPr wrap="none" lIns="0" tIns="0" rIns="0" bIns="76176"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endParaRPr lang="zh-CN" altLang="en-US" sz="1800" dirty="0">
              <a:solidFill>
                <a:schemeClr val="tx1"/>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5602" name="Rectangle 3"/>
          <p:cNvSpPr>
            <a:spLocks noGrp="1"/>
          </p:cNvSpPr>
          <p:nvPr>
            <p:ph idx="1"/>
          </p:nvPr>
        </p:nvSpPr>
        <p:spPr>
          <a:xfrm>
            <a:off x="782638" y="1381125"/>
            <a:ext cx="7605712" cy="4495800"/>
          </a:xfrm>
        </p:spPr>
        <p:txBody>
          <a:bodyPr vert="horz" wrap="square" lIns="91440" tIns="45720" rIns="91440" bIns="45720" anchor="t" anchorCtr="0"/>
          <a:p>
            <a:r>
              <a:rPr lang="zh-CN" altLang="en-US" sz="2400" b="1" dirty="0">
                <a:latin typeface="黑体" panose="02010609060101010101" pitchFamily="49" charset="-122"/>
              </a:rPr>
              <a:t>根桥的选择原则：</a:t>
            </a:r>
            <a:endParaRPr lang="zh-CN" altLang="en-US" sz="2400" b="1" dirty="0">
              <a:latin typeface="黑体" panose="02010609060101010101" pitchFamily="49" charset="-122"/>
            </a:endParaRPr>
          </a:p>
          <a:p>
            <a:pPr lvl="1">
              <a:lnSpc>
                <a:spcPct val="150000"/>
              </a:lnSpc>
            </a:pPr>
            <a:r>
              <a:rPr lang="zh-CN" altLang="en-US" sz="2400" b="1" dirty="0">
                <a:solidFill>
                  <a:srgbClr val="333399"/>
                </a:solidFill>
                <a:latin typeface="幼圆" panose="02010509060101010101" pitchFamily="49" charset="-122"/>
              </a:rPr>
              <a:t>所有交换机首先认为自己是根</a:t>
            </a:r>
            <a:endParaRPr lang="zh-CN" altLang="en-US" sz="2400" b="1" dirty="0">
              <a:solidFill>
                <a:srgbClr val="333399"/>
              </a:solidFill>
              <a:latin typeface="幼圆" panose="02010509060101010101" pitchFamily="49" charset="-122"/>
            </a:endParaRPr>
          </a:p>
          <a:p>
            <a:pPr lvl="1">
              <a:lnSpc>
                <a:spcPct val="150000"/>
              </a:lnSpc>
            </a:pPr>
            <a:r>
              <a:rPr lang="zh-CN" altLang="en-US" sz="2400" b="1" dirty="0">
                <a:solidFill>
                  <a:srgbClr val="333399"/>
                </a:solidFill>
                <a:latin typeface="幼圆" panose="02010509060101010101" pitchFamily="49" charset="-122"/>
              </a:rPr>
              <a:t>全网选举</a:t>
            </a:r>
            <a:r>
              <a:rPr lang="en-US" altLang="zh-CN" sz="2400" b="1" dirty="0">
                <a:solidFill>
                  <a:srgbClr val="333399"/>
                </a:solidFill>
                <a:latin typeface="幼圆" panose="02010509060101010101" pitchFamily="49" charset="-122"/>
              </a:rPr>
              <a:t>Bridge ID</a:t>
            </a:r>
            <a:r>
              <a:rPr lang="zh-CN" altLang="en-US" sz="2400" b="1" dirty="0">
                <a:solidFill>
                  <a:srgbClr val="333399"/>
                </a:solidFill>
                <a:latin typeface="幼圆" panose="02010509060101010101" pitchFamily="49" charset="-122"/>
              </a:rPr>
              <a:t>最小的交换机为根桥</a:t>
            </a:r>
            <a:r>
              <a:rPr lang="en-US" altLang="zh-CN" sz="2400" b="1" dirty="0">
                <a:solidFill>
                  <a:srgbClr val="333399"/>
                </a:solidFill>
                <a:latin typeface="幼圆" panose="02010509060101010101" pitchFamily="49" charset="-122"/>
              </a:rPr>
              <a:t>Bridge ID</a:t>
            </a:r>
            <a:r>
              <a:rPr lang="zh-CN" altLang="en-US" sz="2400" b="1" dirty="0">
                <a:solidFill>
                  <a:srgbClr val="333399"/>
                </a:solidFill>
                <a:latin typeface="幼圆" panose="02010509060101010101" pitchFamily="49" charset="-122"/>
              </a:rPr>
              <a:t>：每个交换机唯一的桥</a:t>
            </a:r>
            <a:r>
              <a:rPr lang="en-US" altLang="zh-CN" sz="2400" b="1" dirty="0">
                <a:solidFill>
                  <a:srgbClr val="333399"/>
                </a:solidFill>
                <a:latin typeface="幼圆" panose="02010509060101010101" pitchFamily="49" charset="-122"/>
              </a:rPr>
              <a:t>ID</a:t>
            </a:r>
            <a:r>
              <a:rPr lang="zh-CN" altLang="en-US" sz="2400" b="1" dirty="0">
                <a:solidFill>
                  <a:srgbClr val="333399"/>
                </a:solidFill>
                <a:latin typeface="幼圆" panose="02010509060101010101" pitchFamily="49" charset="-122"/>
              </a:rPr>
              <a:t>，由交换机优先级和</a:t>
            </a:r>
            <a:r>
              <a:rPr lang="en-US" altLang="zh-CN" sz="2400" b="1" dirty="0">
                <a:solidFill>
                  <a:srgbClr val="333399"/>
                </a:solidFill>
                <a:latin typeface="幼圆" panose="02010509060101010101" pitchFamily="49" charset="-122"/>
              </a:rPr>
              <a:t>Mac</a:t>
            </a:r>
            <a:r>
              <a:rPr lang="zh-CN" altLang="en-US" sz="2400" b="1" dirty="0">
                <a:solidFill>
                  <a:srgbClr val="333399"/>
                </a:solidFill>
                <a:latin typeface="幼圆" panose="02010509060101010101" pitchFamily="49" charset="-122"/>
              </a:rPr>
              <a:t>地址组合而成</a:t>
            </a:r>
            <a:endParaRPr lang="zh-CN" altLang="en-US" sz="2400" b="1" dirty="0">
              <a:solidFill>
                <a:srgbClr val="333399"/>
              </a:solidFill>
              <a:latin typeface="幼圆" panose="02010509060101010101" pitchFamily="49" charset="-122"/>
            </a:endParaRPr>
          </a:p>
          <a:p>
            <a:pPr lvl="1">
              <a:lnSpc>
                <a:spcPct val="150000"/>
              </a:lnSpc>
            </a:pPr>
            <a:r>
              <a:rPr lang="zh-CN" altLang="en-US" sz="2400" b="1" dirty="0">
                <a:solidFill>
                  <a:srgbClr val="333399"/>
                </a:solidFill>
                <a:latin typeface="幼圆" panose="02010509060101010101" pitchFamily="49" charset="-122"/>
              </a:rPr>
              <a:t>交换机优先级和</a:t>
            </a:r>
            <a:r>
              <a:rPr lang="en-US" altLang="zh-CN" sz="2400" b="1" dirty="0">
                <a:solidFill>
                  <a:srgbClr val="333399"/>
                </a:solidFill>
                <a:latin typeface="幼圆" panose="02010509060101010101" pitchFamily="49" charset="-122"/>
              </a:rPr>
              <a:t>Mac</a:t>
            </a:r>
            <a:r>
              <a:rPr lang="zh-CN" altLang="en-US" sz="2400" b="1" dirty="0">
                <a:solidFill>
                  <a:srgbClr val="333399"/>
                </a:solidFill>
                <a:latin typeface="幼圆" panose="02010509060101010101" pitchFamily="49" charset="-122"/>
              </a:rPr>
              <a:t>地址越小则</a:t>
            </a:r>
            <a:r>
              <a:rPr lang="en-US" altLang="zh-CN" sz="2400" b="1" dirty="0">
                <a:solidFill>
                  <a:srgbClr val="333399"/>
                </a:solidFill>
                <a:latin typeface="幼圆" panose="02010509060101010101" pitchFamily="49" charset="-122"/>
              </a:rPr>
              <a:t>Bridge ID</a:t>
            </a:r>
            <a:r>
              <a:rPr lang="zh-CN" altLang="en-US" sz="2400" b="1" dirty="0">
                <a:solidFill>
                  <a:srgbClr val="333399"/>
                </a:solidFill>
                <a:latin typeface="幼圆" panose="02010509060101010101" pitchFamily="49" charset="-122"/>
              </a:rPr>
              <a:t>就越小</a:t>
            </a:r>
            <a:endParaRPr lang="zh-CN" altLang="en-US" sz="2400" b="1" dirty="0">
              <a:solidFill>
                <a:srgbClr val="333399"/>
              </a:solidFill>
              <a:latin typeface="幼圆" panose="02010509060101010101" pitchFamily="49" charset="-122"/>
            </a:endParaRPr>
          </a:p>
          <a:p>
            <a:pPr lvl="1">
              <a:lnSpc>
                <a:spcPct val="150000"/>
              </a:lnSpc>
            </a:pPr>
            <a:r>
              <a:rPr lang="zh-CN" altLang="en-US" sz="2400" b="1" dirty="0">
                <a:solidFill>
                  <a:srgbClr val="333399"/>
                </a:solidFill>
                <a:latin typeface="幼圆" panose="02010509060101010101" pitchFamily="49" charset="-122"/>
              </a:rPr>
              <a:t>默认优先级为</a:t>
            </a:r>
            <a:r>
              <a:rPr lang="en-US" altLang="zh-CN" sz="2400" b="1" dirty="0">
                <a:solidFill>
                  <a:srgbClr val="333399"/>
                </a:solidFill>
                <a:latin typeface="幼圆" panose="02010509060101010101" pitchFamily="49" charset="-122"/>
              </a:rPr>
              <a:t>32768</a:t>
            </a:r>
            <a:endParaRPr lang="en-US" altLang="zh-CN" sz="2400" b="1" dirty="0">
              <a:solidFill>
                <a:srgbClr val="333399"/>
              </a:solidFill>
              <a:latin typeface="幼圆" panose="02010509060101010101" pitchFamily="49" charset="-122"/>
            </a:endParaRPr>
          </a:p>
        </p:txBody>
      </p:sp>
      <p:pic>
        <p:nvPicPr>
          <p:cNvPr id="25603" name="Picture 4" descr="j0335621s"/>
          <p:cNvPicPr>
            <a:picLocks noChangeAspect="1"/>
          </p:cNvPicPr>
          <p:nvPr/>
        </p:nvPicPr>
        <p:blipFill>
          <a:blip r:embed="rId1"/>
          <a:stretch>
            <a:fillRect/>
          </a:stretch>
        </p:blipFill>
        <p:spPr>
          <a:xfrm>
            <a:off x="7308850" y="5084763"/>
            <a:ext cx="1504950" cy="1057275"/>
          </a:xfrm>
          <a:prstGeom prst="rect">
            <a:avLst/>
          </a:prstGeom>
          <a:noFill/>
          <a:ln w="9525">
            <a:noFill/>
          </a:ln>
        </p:spPr>
      </p:pic>
      <p:sp>
        <p:nvSpPr>
          <p:cNvPr id="25604" name="标题 5"/>
          <p:cNvSpPr>
            <a:spLocks noGrp="1"/>
          </p:cNvSpPr>
          <p:nvPr>
            <p:ph type="title"/>
          </p:nvPr>
        </p:nvSpPr>
        <p:spPr>
          <a:xfrm>
            <a:off x="609600" y="152400"/>
            <a:ext cx="7924800" cy="533400"/>
          </a:xfrm>
        </p:spPr>
        <p:txBody>
          <a:bodyPr vert="horz" wrap="square" lIns="91440" tIns="45720" rIns="91440" bIns="45720" anchor="ctr" anchorCtr="0"/>
          <a:p>
            <a:r>
              <a:rPr lang="en-US" altLang="zh-CN" dirty="0"/>
              <a:t>STP—5.STP</a:t>
            </a:r>
            <a:r>
              <a:rPr lang="zh-CN" altLang="en-US" dirty="0"/>
              <a:t>的技术细节</a:t>
            </a:r>
            <a:endParaRPr lang="zh-CN" altLang="en-US" dirty="0"/>
          </a:p>
        </p:txBody>
      </p:sp>
      <p:pic>
        <p:nvPicPr>
          <p:cNvPr id="25605" name="Picture 5" descr="C:\Documents and Settings\Administrator\My Documents\Tencent Files\517623394\FileRecv\锐捷ppt元素修改11.01.18\小红条.png"/>
          <p:cNvPicPr>
            <a:picLocks noChangeAspect="1"/>
          </p:cNvPicPr>
          <p:nvPr/>
        </p:nvPicPr>
        <p:blipFill>
          <a:blip r:embed="rId2"/>
          <a:stretch>
            <a:fillRect/>
          </a:stretch>
        </p:blipFill>
        <p:spPr>
          <a:xfrm>
            <a:off x="381000" y="207963"/>
            <a:ext cx="125413" cy="401637"/>
          </a:xfrm>
          <a:prstGeom prst="rect">
            <a:avLst/>
          </a:prstGeom>
          <a:noFill/>
          <a:ln w="9525">
            <a:noFill/>
          </a:ln>
        </p:spPr>
      </p:pic>
      <p:sp>
        <p:nvSpPr>
          <p:cNvPr id="25606" name="Rectangle 6"/>
          <p:cNvSpPr/>
          <p:nvPr/>
        </p:nvSpPr>
        <p:spPr>
          <a:xfrm>
            <a:off x="0" y="52388"/>
            <a:ext cx="0" cy="352425"/>
          </a:xfrm>
          <a:prstGeom prst="rect">
            <a:avLst/>
          </a:prstGeom>
          <a:solidFill>
            <a:srgbClr val="F1FEDD"/>
          </a:solidFill>
          <a:ln w="9525">
            <a:noFill/>
          </a:ln>
        </p:spPr>
        <p:txBody>
          <a:bodyPr wrap="none" lIns="0" tIns="0" rIns="0" bIns="76176"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endParaRPr lang="zh-CN" altLang="en-US" sz="1800" dirty="0">
              <a:solidFill>
                <a:schemeClr val="tx1"/>
              </a:solidFill>
              <a:latin typeface="Arial" panose="020B0604020202020204" pitchFamily="34" charset="0"/>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6626" name="Rectangle 2"/>
          <p:cNvSpPr>
            <a:spLocks noGrp="1"/>
          </p:cNvSpPr>
          <p:nvPr>
            <p:ph type="title"/>
          </p:nvPr>
        </p:nvSpPr>
        <p:spPr>
          <a:xfrm>
            <a:off x="457200" y="1127125"/>
            <a:ext cx="7499350" cy="777875"/>
          </a:xfrm>
        </p:spPr>
        <p:txBody>
          <a:bodyPr vert="horz" wrap="square" lIns="91440" tIns="45720" rIns="91440" bIns="45720" anchor="ctr" anchorCtr="0"/>
          <a:p>
            <a:pPr marL="342900" indent="-342900">
              <a:buFont typeface="Wingdings" panose="05000000000000000000" pitchFamily="2" charset="2"/>
              <a:buChar char="Ø"/>
            </a:pPr>
            <a:r>
              <a:rPr lang="zh-CN" altLang="en-US" b="1" dirty="0"/>
              <a:t>最短路径的选择</a:t>
            </a:r>
            <a:endParaRPr lang="zh-CN" altLang="en-US" b="1" dirty="0"/>
          </a:p>
        </p:txBody>
      </p:sp>
      <p:sp>
        <p:nvSpPr>
          <p:cNvPr id="26627" name="Rectangle 3"/>
          <p:cNvSpPr>
            <a:spLocks noGrp="1"/>
          </p:cNvSpPr>
          <p:nvPr>
            <p:ph type="body" sz="half" idx="1"/>
          </p:nvPr>
        </p:nvSpPr>
        <p:spPr>
          <a:xfrm>
            <a:off x="611188" y="1752600"/>
            <a:ext cx="8064500" cy="1295400"/>
          </a:xfrm>
        </p:spPr>
        <p:txBody>
          <a:bodyPr vert="horz" wrap="square" lIns="91440" tIns="45720" rIns="91440" bIns="45720" anchor="t" anchorCtr="0"/>
          <a:p>
            <a:pPr>
              <a:lnSpc>
                <a:spcPct val="140000"/>
              </a:lnSpc>
              <a:buClrTx/>
              <a:buSzTx/>
              <a:buFont typeface="Wingdings" panose="05000000000000000000" pitchFamily="2" charset="2"/>
              <a:buNone/>
            </a:pPr>
            <a:r>
              <a:rPr lang="en-US" altLang="zh-CN" sz="2000" b="1" dirty="0">
                <a:latin typeface="黑体" panose="02010609060101010101" pitchFamily="49" charset="-122"/>
              </a:rPr>
              <a:t>1</a:t>
            </a:r>
            <a:r>
              <a:rPr lang="zh-CN" altLang="en-US" sz="2000" b="1" dirty="0">
                <a:latin typeface="黑体" panose="02010609060101010101" pitchFamily="49" charset="-122"/>
              </a:rPr>
              <a:t>、比较开销选择路径</a:t>
            </a:r>
            <a:endParaRPr lang="zh-CN" altLang="en-US" sz="2000" b="1" dirty="0">
              <a:latin typeface="黑体" panose="02010609060101010101" pitchFamily="49" charset="-122"/>
            </a:endParaRPr>
          </a:p>
          <a:p>
            <a:pPr lvl="1">
              <a:lnSpc>
                <a:spcPct val="120000"/>
              </a:lnSpc>
              <a:buFont typeface="Arial" panose="020B0604020202020204" pitchFamily="34" charset="0"/>
            </a:pPr>
            <a:r>
              <a:rPr lang="zh-CN" altLang="en-US" sz="2000" b="1" dirty="0">
                <a:solidFill>
                  <a:srgbClr val="333399"/>
                </a:solidFill>
                <a:latin typeface="幼圆" panose="02010509060101010101" pitchFamily="49" charset="-122"/>
              </a:rPr>
              <a:t>比较本交换机到达根交换机路径的开销，选择开销最小的路径</a:t>
            </a:r>
            <a:endParaRPr lang="zh-CN" altLang="en-US" sz="2000" b="1" dirty="0">
              <a:solidFill>
                <a:srgbClr val="333399"/>
              </a:solidFill>
              <a:latin typeface="幼圆" panose="02010509060101010101" pitchFamily="49" charset="-122"/>
            </a:endParaRPr>
          </a:p>
        </p:txBody>
      </p:sp>
      <p:graphicFrame>
        <p:nvGraphicFramePr>
          <p:cNvPr id="156719" name="Group 47"/>
          <p:cNvGraphicFramePr>
            <a:graphicFrameLocks noGrp="1"/>
          </p:cNvGraphicFramePr>
          <p:nvPr>
            <p:ph sz="half" idx="1"/>
          </p:nvPr>
        </p:nvGraphicFramePr>
        <p:xfrm>
          <a:off x="2627313" y="3041650"/>
          <a:ext cx="4100513" cy="2400300"/>
        </p:xfrm>
        <a:graphic>
          <a:graphicData uri="http://schemas.openxmlformats.org/drawingml/2006/table">
            <a:tbl>
              <a:tblPr/>
              <a:tblGrid>
                <a:gridCol w="1219200"/>
                <a:gridCol w="1473200"/>
                <a:gridCol w="1408112"/>
              </a:tblGrid>
              <a:tr h="309563">
                <a:tc>
                  <a:txBody>
                    <a:bodyPr/>
                    <a:lstStyle>
                      <a:lvl1pPr algn="l">
                        <a:lnSpc>
                          <a:spcPct val="150000"/>
                        </a:lnSpc>
                        <a:spcBef>
                          <a:spcPct val="20000"/>
                        </a:spcBef>
                        <a:buFont typeface="Wingdings" panose="05000000000000000000" pitchFamily="2" charset="2"/>
                        <a:defRPr sz="1900">
                          <a:solidFill>
                            <a:srgbClr val="A4001B"/>
                          </a:solidFill>
                          <a:effectLst>
                            <a:outerShdw blurRad="38100" dist="38100" dir="2700000" algn="tl">
                              <a:srgbClr val="000000"/>
                            </a:outerShdw>
                          </a:effectLst>
                          <a:latin typeface="Arial" panose="020B0604020202020204" pitchFamily="34" charset="0"/>
                          <a:ea typeface="黑体" panose="02010609060101010101" pitchFamily="49" charset="-122"/>
                        </a:defRPr>
                      </a:lvl1pPr>
                      <a:lvl2pPr algn="l">
                        <a:lnSpc>
                          <a:spcPct val="130000"/>
                        </a:lnSpc>
                        <a:spcBef>
                          <a:spcPct val="20000"/>
                        </a:spcBef>
                        <a:buFont typeface="Wingdings" panose="05000000000000000000" pitchFamily="2" charset="2"/>
                        <a:defRPr sz="1600">
                          <a:solidFill>
                            <a:schemeClr val="accent2"/>
                          </a:solidFill>
                          <a:effectLst>
                            <a:outerShdw blurRad="38100" dist="38100" dir="2700000" algn="tl">
                              <a:srgbClr val="000000"/>
                            </a:outerShdw>
                          </a:effectLst>
                          <a:latin typeface="Arial" panose="020B0604020202020204" pitchFamily="34" charset="0"/>
                          <a:ea typeface="华文细黑" panose="02010600040101010101" pitchFamily="2" charset="-122"/>
                        </a:defRPr>
                      </a:lvl2pPr>
                      <a:lvl3pPr algn="l">
                        <a:spcBef>
                          <a:spcPct val="20000"/>
                        </a:spcBef>
                        <a:buFont typeface="Wingdings" panose="05000000000000000000" pitchFamily="2" charset="2"/>
                        <a:defRPr sz="1400">
                          <a:solidFill>
                            <a:schemeClr val="tx1"/>
                          </a:solidFill>
                          <a:effectLst>
                            <a:outerShdw blurRad="38100" dist="38100" dir="2700000" algn="tl">
                              <a:srgbClr val="FFFFFF"/>
                            </a:outerShdw>
                          </a:effectLst>
                          <a:latin typeface="Arial" panose="020B0604020202020204" pitchFamily="34" charset="0"/>
                          <a:ea typeface="华文细黑" panose="0201060004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20000"/>
                        </a:spcBef>
                        <a:spcAft>
                          <a:spcPct val="0"/>
                        </a:spcAft>
                        <a:buClrTx/>
                        <a:buSzTx/>
                        <a:buFont typeface="Wingdings" panose="05000000000000000000" pitchFamily="2" charset="2"/>
                        <a:buNone/>
                      </a:pPr>
                      <a:r>
                        <a:rPr kumimoji="0" lang="zh-CN" altLang="en-US" sz="1700" b="1" i="0" u="none" strike="noStrike" cap="none" normalizeH="0" baseline="0" dirty="0" smtClean="0">
                          <a:ln>
                            <a:noFill/>
                          </a:ln>
                          <a:solidFill>
                            <a:schemeClr val="bg1"/>
                          </a:solidFill>
                          <a:effectLst/>
                          <a:latin typeface="华文细黑" panose="02010600040101010101" pitchFamily="2" charset="-122"/>
                          <a:ea typeface="华文细黑" panose="02010600040101010101" pitchFamily="2" charset="-122"/>
                        </a:rPr>
                        <a:t>带宽</a:t>
                      </a:r>
                      <a:endParaRPr kumimoji="0" lang="zh-CN" altLang="en-US" sz="1700" b="1" i="0" u="none" strike="noStrike" cap="none" normalizeH="0" baseline="0" dirty="0" smtClean="0">
                        <a:ln>
                          <a:noFill/>
                        </a:ln>
                        <a:solidFill>
                          <a:schemeClr val="bg1"/>
                        </a:solidFill>
                        <a:effectLst/>
                        <a:latin typeface="华文细黑" panose="02010600040101010101" pitchFamily="2" charset="-122"/>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0000"/>
                    </a:solidFill>
                  </a:tcPr>
                </a:tc>
                <a:tc>
                  <a:txBody>
                    <a:bodyPr/>
                    <a:lstStyle>
                      <a:lvl1pPr algn="l">
                        <a:lnSpc>
                          <a:spcPct val="150000"/>
                        </a:lnSpc>
                        <a:spcBef>
                          <a:spcPct val="20000"/>
                        </a:spcBef>
                        <a:buFont typeface="Wingdings" panose="05000000000000000000" pitchFamily="2" charset="2"/>
                        <a:defRPr sz="1900">
                          <a:solidFill>
                            <a:srgbClr val="A4001B"/>
                          </a:solidFill>
                          <a:effectLst>
                            <a:outerShdw blurRad="38100" dist="38100" dir="2700000" algn="tl">
                              <a:srgbClr val="000000"/>
                            </a:outerShdw>
                          </a:effectLst>
                          <a:latin typeface="Arial" panose="020B0604020202020204" pitchFamily="34" charset="0"/>
                          <a:ea typeface="黑体" panose="02010609060101010101" pitchFamily="49" charset="-122"/>
                        </a:defRPr>
                      </a:lvl1pPr>
                      <a:lvl2pPr algn="l">
                        <a:lnSpc>
                          <a:spcPct val="130000"/>
                        </a:lnSpc>
                        <a:spcBef>
                          <a:spcPct val="20000"/>
                        </a:spcBef>
                        <a:buFont typeface="Wingdings" panose="05000000000000000000" pitchFamily="2" charset="2"/>
                        <a:defRPr sz="1600">
                          <a:solidFill>
                            <a:schemeClr val="accent2"/>
                          </a:solidFill>
                          <a:effectLst>
                            <a:outerShdw blurRad="38100" dist="38100" dir="2700000" algn="tl">
                              <a:srgbClr val="000000"/>
                            </a:outerShdw>
                          </a:effectLst>
                          <a:latin typeface="Arial" panose="020B0604020202020204" pitchFamily="34" charset="0"/>
                          <a:ea typeface="华文细黑" panose="02010600040101010101" pitchFamily="2" charset="-122"/>
                        </a:defRPr>
                      </a:lvl2pPr>
                      <a:lvl3pPr algn="l">
                        <a:spcBef>
                          <a:spcPct val="20000"/>
                        </a:spcBef>
                        <a:buFont typeface="Wingdings" panose="05000000000000000000" pitchFamily="2" charset="2"/>
                        <a:defRPr sz="1400">
                          <a:solidFill>
                            <a:schemeClr val="tx1"/>
                          </a:solidFill>
                          <a:effectLst>
                            <a:outerShdw blurRad="38100" dist="38100" dir="2700000" algn="tl">
                              <a:srgbClr val="FFFFFF"/>
                            </a:outerShdw>
                          </a:effectLst>
                          <a:latin typeface="Arial" panose="020B0604020202020204" pitchFamily="34" charset="0"/>
                          <a:ea typeface="华文细黑" panose="0201060004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20000"/>
                        </a:spcBef>
                        <a:spcAft>
                          <a:spcPct val="0"/>
                        </a:spcAft>
                        <a:buClrTx/>
                        <a:buSzTx/>
                        <a:buFont typeface="Wingdings" panose="05000000000000000000" pitchFamily="2" charset="2"/>
                        <a:buNone/>
                      </a:pPr>
                      <a:r>
                        <a:rPr kumimoji="0" lang="en-US" altLang="zh-CN" sz="1700" b="1" i="0" u="none" strike="noStrike" cap="none" normalizeH="0" baseline="0" smtClean="0">
                          <a:ln>
                            <a:noFill/>
                          </a:ln>
                          <a:solidFill>
                            <a:schemeClr val="bg1"/>
                          </a:solidFill>
                          <a:effectLst/>
                          <a:latin typeface="华文细黑" panose="02010600040101010101" pitchFamily="2" charset="-122"/>
                          <a:ea typeface="华文细黑" panose="02010600040101010101" pitchFamily="2" charset="-122"/>
                        </a:rPr>
                        <a:t>IEEE802.1d</a:t>
                      </a:r>
                      <a:endParaRPr kumimoji="0" lang="en-US" altLang="zh-CN" sz="1700" b="1" i="0" u="none" strike="noStrike" cap="none" normalizeH="0" baseline="0" smtClean="0">
                        <a:ln>
                          <a:noFill/>
                        </a:ln>
                        <a:solidFill>
                          <a:schemeClr val="bg1"/>
                        </a:solidFill>
                        <a:effectLst/>
                        <a:latin typeface="华文细黑" panose="02010600040101010101" pitchFamily="2" charset="-122"/>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0000"/>
                    </a:solidFill>
                  </a:tcPr>
                </a:tc>
                <a:tc>
                  <a:txBody>
                    <a:bodyPr/>
                    <a:lstStyle>
                      <a:lvl1pPr algn="l">
                        <a:lnSpc>
                          <a:spcPct val="150000"/>
                        </a:lnSpc>
                        <a:spcBef>
                          <a:spcPct val="20000"/>
                        </a:spcBef>
                        <a:buFont typeface="Wingdings" panose="05000000000000000000" pitchFamily="2" charset="2"/>
                        <a:defRPr sz="1900">
                          <a:solidFill>
                            <a:srgbClr val="A4001B"/>
                          </a:solidFill>
                          <a:effectLst>
                            <a:outerShdw blurRad="38100" dist="38100" dir="2700000" algn="tl">
                              <a:srgbClr val="000000"/>
                            </a:outerShdw>
                          </a:effectLst>
                          <a:latin typeface="Arial" panose="020B0604020202020204" pitchFamily="34" charset="0"/>
                          <a:ea typeface="黑体" panose="02010609060101010101" pitchFamily="49" charset="-122"/>
                        </a:defRPr>
                      </a:lvl1pPr>
                      <a:lvl2pPr algn="l">
                        <a:lnSpc>
                          <a:spcPct val="130000"/>
                        </a:lnSpc>
                        <a:spcBef>
                          <a:spcPct val="20000"/>
                        </a:spcBef>
                        <a:buFont typeface="Wingdings" panose="05000000000000000000" pitchFamily="2" charset="2"/>
                        <a:defRPr sz="1600">
                          <a:solidFill>
                            <a:schemeClr val="accent2"/>
                          </a:solidFill>
                          <a:effectLst>
                            <a:outerShdw blurRad="38100" dist="38100" dir="2700000" algn="tl">
                              <a:srgbClr val="000000"/>
                            </a:outerShdw>
                          </a:effectLst>
                          <a:latin typeface="Arial" panose="020B0604020202020204" pitchFamily="34" charset="0"/>
                          <a:ea typeface="华文细黑" panose="02010600040101010101" pitchFamily="2" charset="-122"/>
                        </a:defRPr>
                      </a:lvl2pPr>
                      <a:lvl3pPr algn="l">
                        <a:spcBef>
                          <a:spcPct val="20000"/>
                        </a:spcBef>
                        <a:buFont typeface="Wingdings" panose="05000000000000000000" pitchFamily="2" charset="2"/>
                        <a:defRPr sz="1400">
                          <a:solidFill>
                            <a:schemeClr val="tx1"/>
                          </a:solidFill>
                          <a:effectLst>
                            <a:outerShdw blurRad="38100" dist="38100" dir="2700000" algn="tl">
                              <a:srgbClr val="FFFFFF"/>
                            </a:outerShdw>
                          </a:effectLst>
                          <a:latin typeface="Arial" panose="020B0604020202020204" pitchFamily="34" charset="0"/>
                          <a:ea typeface="华文细黑" panose="0201060004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20000"/>
                        </a:spcBef>
                        <a:spcAft>
                          <a:spcPct val="0"/>
                        </a:spcAft>
                        <a:buClrTx/>
                        <a:buSzTx/>
                        <a:buFont typeface="Wingdings" panose="05000000000000000000" pitchFamily="2" charset="2"/>
                        <a:buNone/>
                      </a:pPr>
                      <a:r>
                        <a:rPr kumimoji="0" lang="en-US" altLang="zh-CN" sz="1700" b="1" i="0" u="none" strike="noStrike" cap="none" normalizeH="0" baseline="0" dirty="0" smtClean="0">
                          <a:ln>
                            <a:noFill/>
                          </a:ln>
                          <a:solidFill>
                            <a:schemeClr val="bg1"/>
                          </a:solidFill>
                          <a:effectLst/>
                          <a:latin typeface="华文细黑" panose="02010600040101010101" pitchFamily="2" charset="-122"/>
                          <a:ea typeface="华文细黑" panose="02010600040101010101" pitchFamily="2" charset="-122"/>
                        </a:rPr>
                        <a:t>IEEE802.1t</a:t>
                      </a:r>
                      <a:endParaRPr kumimoji="0" lang="en-US" altLang="zh-CN" sz="1700" b="1" i="0" u="none" strike="noStrike" cap="none" normalizeH="0" baseline="0" dirty="0" smtClean="0">
                        <a:ln>
                          <a:noFill/>
                        </a:ln>
                        <a:solidFill>
                          <a:schemeClr val="bg1"/>
                        </a:solidFill>
                        <a:effectLst/>
                        <a:latin typeface="华文细黑" panose="02010600040101010101" pitchFamily="2" charset="-122"/>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0000"/>
                    </a:solidFill>
                  </a:tcPr>
                </a:tc>
              </a:tr>
              <a:tr h="309563">
                <a:tc>
                  <a:txBody>
                    <a:bodyPr/>
                    <a:lstStyle>
                      <a:lvl1pPr algn="l">
                        <a:lnSpc>
                          <a:spcPct val="150000"/>
                        </a:lnSpc>
                        <a:spcBef>
                          <a:spcPct val="20000"/>
                        </a:spcBef>
                        <a:buFont typeface="Wingdings" panose="05000000000000000000" pitchFamily="2" charset="2"/>
                        <a:defRPr sz="1900">
                          <a:solidFill>
                            <a:srgbClr val="A4001B"/>
                          </a:solidFill>
                          <a:effectLst>
                            <a:outerShdw blurRad="38100" dist="38100" dir="2700000" algn="tl">
                              <a:srgbClr val="C0C0C0"/>
                            </a:outerShdw>
                          </a:effectLst>
                          <a:latin typeface="Arial" panose="020B0604020202020204" pitchFamily="34" charset="0"/>
                          <a:ea typeface="黑体" panose="02010609060101010101" pitchFamily="49" charset="-122"/>
                        </a:defRPr>
                      </a:lvl1pPr>
                      <a:lvl2pPr algn="l">
                        <a:lnSpc>
                          <a:spcPct val="130000"/>
                        </a:lnSpc>
                        <a:spcBef>
                          <a:spcPct val="20000"/>
                        </a:spcBef>
                        <a:buFont typeface="Wingdings" panose="05000000000000000000" pitchFamily="2" charset="2"/>
                        <a:defRPr sz="1600">
                          <a:solidFill>
                            <a:schemeClr val="accent2"/>
                          </a:solidFill>
                          <a:effectLst>
                            <a:outerShdw blurRad="38100" dist="38100" dir="2700000" algn="tl">
                              <a:srgbClr val="C0C0C0"/>
                            </a:outerShdw>
                          </a:effectLst>
                          <a:latin typeface="Arial" panose="020B0604020202020204" pitchFamily="34" charset="0"/>
                          <a:ea typeface="华文细黑" panose="02010600040101010101" pitchFamily="2" charset="-122"/>
                        </a:defRPr>
                      </a:lvl2pPr>
                      <a:lvl3pPr algn="l">
                        <a:spcBef>
                          <a:spcPct val="20000"/>
                        </a:spcBef>
                        <a:buFont typeface="Wingdings" panose="05000000000000000000" pitchFamily="2" charset="2"/>
                        <a:defRPr sz="1400">
                          <a:solidFill>
                            <a:schemeClr val="tx1"/>
                          </a:solidFill>
                          <a:effectLst>
                            <a:outerShdw blurRad="38100" dist="38100" dir="2700000" algn="tl">
                              <a:srgbClr val="C0C0C0"/>
                            </a:outerShdw>
                          </a:effectLst>
                          <a:latin typeface="Arial" panose="020B0604020202020204" pitchFamily="34" charset="0"/>
                          <a:ea typeface="华文细黑" panose="0201060004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20000"/>
                        </a:spcBef>
                        <a:spcAft>
                          <a:spcPct val="0"/>
                        </a:spcAft>
                        <a:buClrTx/>
                        <a:buSzTx/>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10Mbps</a:t>
                      </a:r>
                      <a:endParaRPr kumimoji="0" lang="en-US" altLang="zh-CN" sz="1400" b="0"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chemeClr val="bg1"/>
                        </a:gs>
                        <a:gs pos="100000">
                          <a:schemeClr val="bg1">
                            <a:gamma/>
                            <a:shade val="96078"/>
                            <a:invGamma/>
                          </a:schemeClr>
                        </a:gs>
                      </a:gsLst>
                      <a:lin ang="5400000" scaled="1"/>
                    </a:gradFill>
                  </a:tcPr>
                </a:tc>
                <a:tc>
                  <a:txBody>
                    <a:bodyPr/>
                    <a:lstStyle>
                      <a:lvl1pPr algn="l">
                        <a:lnSpc>
                          <a:spcPct val="150000"/>
                        </a:lnSpc>
                        <a:spcBef>
                          <a:spcPct val="20000"/>
                        </a:spcBef>
                        <a:buFont typeface="Wingdings" panose="05000000000000000000" pitchFamily="2" charset="2"/>
                        <a:defRPr sz="1900">
                          <a:solidFill>
                            <a:srgbClr val="A4001B"/>
                          </a:solidFill>
                          <a:effectLst>
                            <a:outerShdw blurRad="38100" dist="38100" dir="2700000" algn="tl">
                              <a:srgbClr val="C0C0C0"/>
                            </a:outerShdw>
                          </a:effectLst>
                          <a:latin typeface="Arial" panose="020B0604020202020204" pitchFamily="34" charset="0"/>
                          <a:ea typeface="黑体" panose="02010609060101010101" pitchFamily="49" charset="-122"/>
                        </a:defRPr>
                      </a:lvl1pPr>
                      <a:lvl2pPr algn="l">
                        <a:lnSpc>
                          <a:spcPct val="130000"/>
                        </a:lnSpc>
                        <a:spcBef>
                          <a:spcPct val="20000"/>
                        </a:spcBef>
                        <a:buFont typeface="Wingdings" panose="05000000000000000000" pitchFamily="2" charset="2"/>
                        <a:defRPr sz="1600">
                          <a:solidFill>
                            <a:schemeClr val="accent2"/>
                          </a:solidFill>
                          <a:effectLst>
                            <a:outerShdw blurRad="38100" dist="38100" dir="2700000" algn="tl">
                              <a:srgbClr val="C0C0C0"/>
                            </a:outerShdw>
                          </a:effectLst>
                          <a:latin typeface="Arial" panose="020B0604020202020204" pitchFamily="34" charset="0"/>
                          <a:ea typeface="华文细黑" panose="02010600040101010101" pitchFamily="2" charset="-122"/>
                        </a:defRPr>
                      </a:lvl2pPr>
                      <a:lvl3pPr algn="l">
                        <a:spcBef>
                          <a:spcPct val="20000"/>
                        </a:spcBef>
                        <a:buFont typeface="Wingdings" panose="05000000000000000000" pitchFamily="2" charset="2"/>
                        <a:defRPr sz="1400">
                          <a:solidFill>
                            <a:schemeClr val="tx1"/>
                          </a:solidFill>
                          <a:effectLst>
                            <a:outerShdw blurRad="38100" dist="38100" dir="2700000" algn="tl">
                              <a:srgbClr val="C0C0C0"/>
                            </a:outerShdw>
                          </a:effectLst>
                          <a:latin typeface="Arial" panose="020B0604020202020204" pitchFamily="34" charset="0"/>
                          <a:ea typeface="华文细黑" panose="0201060004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20000"/>
                        </a:spcBef>
                        <a:spcAft>
                          <a:spcPct val="0"/>
                        </a:spcAft>
                        <a:buClrTx/>
                        <a:buSzTx/>
                        <a:buFont typeface="Wingdings" panose="05000000000000000000" pitchFamily="2" charset="2"/>
                        <a:buNone/>
                      </a:pPr>
                      <a:r>
                        <a:rPr kumimoji="0" lang="en-US" altLang="zh-CN" sz="1700" b="0" i="0" u="none" strike="noStrike" cap="none" normalizeH="0" baseline="0" dirty="0" smtClean="0">
                          <a:ln>
                            <a:noFill/>
                          </a:ln>
                          <a:solidFill>
                            <a:schemeClr val="tx1"/>
                          </a:solidFill>
                          <a:effectLst/>
                          <a:latin typeface="Arial" panose="020B0604020202020204" pitchFamily="34" charset="0"/>
                          <a:ea typeface="华文细黑" panose="02010600040101010101" pitchFamily="2" charset="-122"/>
                        </a:rPr>
                        <a:t>100</a:t>
                      </a:r>
                      <a:endParaRPr kumimoji="0" lang="en-US" altLang="zh-CN" sz="1700" b="0" i="0" u="none" strike="noStrike" cap="none" normalizeH="0" baseline="0" dirty="0" smtClean="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chemeClr val="bg1"/>
                        </a:gs>
                        <a:gs pos="100000">
                          <a:schemeClr val="bg1">
                            <a:gamma/>
                            <a:shade val="96078"/>
                            <a:invGamma/>
                          </a:schemeClr>
                        </a:gs>
                      </a:gsLst>
                      <a:lin ang="5400000" scaled="1"/>
                    </a:gradFill>
                  </a:tcPr>
                </a:tc>
                <a:tc>
                  <a:txBody>
                    <a:bodyPr/>
                    <a:lstStyle>
                      <a:lvl1pPr algn="l">
                        <a:lnSpc>
                          <a:spcPct val="150000"/>
                        </a:lnSpc>
                        <a:spcBef>
                          <a:spcPct val="20000"/>
                        </a:spcBef>
                        <a:buFont typeface="Wingdings" panose="05000000000000000000" pitchFamily="2" charset="2"/>
                        <a:defRPr sz="1900">
                          <a:solidFill>
                            <a:srgbClr val="A4001B"/>
                          </a:solidFill>
                          <a:effectLst>
                            <a:outerShdw blurRad="38100" dist="38100" dir="2700000" algn="tl">
                              <a:srgbClr val="C0C0C0"/>
                            </a:outerShdw>
                          </a:effectLst>
                          <a:latin typeface="Arial" panose="020B0604020202020204" pitchFamily="34" charset="0"/>
                          <a:ea typeface="黑体" panose="02010609060101010101" pitchFamily="49" charset="-122"/>
                        </a:defRPr>
                      </a:lvl1pPr>
                      <a:lvl2pPr algn="l">
                        <a:lnSpc>
                          <a:spcPct val="130000"/>
                        </a:lnSpc>
                        <a:spcBef>
                          <a:spcPct val="20000"/>
                        </a:spcBef>
                        <a:buFont typeface="Wingdings" panose="05000000000000000000" pitchFamily="2" charset="2"/>
                        <a:defRPr sz="1600">
                          <a:solidFill>
                            <a:schemeClr val="accent2"/>
                          </a:solidFill>
                          <a:effectLst>
                            <a:outerShdw blurRad="38100" dist="38100" dir="2700000" algn="tl">
                              <a:srgbClr val="C0C0C0"/>
                            </a:outerShdw>
                          </a:effectLst>
                          <a:latin typeface="Arial" panose="020B0604020202020204" pitchFamily="34" charset="0"/>
                          <a:ea typeface="华文细黑" panose="02010600040101010101" pitchFamily="2" charset="-122"/>
                        </a:defRPr>
                      </a:lvl2pPr>
                      <a:lvl3pPr algn="l">
                        <a:spcBef>
                          <a:spcPct val="20000"/>
                        </a:spcBef>
                        <a:buFont typeface="Wingdings" panose="05000000000000000000" pitchFamily="2" charset="2"/>
                        <a:defRPr sz="1400">
                          <a:solidFill>
                            <a:schemeClr val="tx1"/>
                          </a:solidFill>
                          <a:effectLst>
                            <a:outerShdw blurRad="38100" dist="38100" dir="2700000" algn="tl">
                              <a:srgbClr val="C0C0C0"/>
                            </a:outerShdw>
                          </a:effectLst>
                          <a:latin typeface="Arial" panose="020B0604020202020204" pitchFamily="34" charset="0"/>
                          <a:ea typeface="华文细黑" panose="0201060004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20000"/>
                        </a:spcBef>
                        <a:spcAft>
                          <a:spcPct val="0"/>
                        </a:spcAft>
                        <a:buClrTx/>
                        <a:buSzTx/>
                        <a:buFont typeface="Wingdings" panose="05000000000000000000" pitchFamily="2" charset="2"/>
                        <a:buNone/>
                      </a:pPr>
                      <a:r>
                        <a:rPr kumimoji="0" lang="en-US" altLang="zh-CN" sz="1700" b="0"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2000000</a:t>
                      </a:r>
                      <a:endParaRPr kumimoji="0" lang="en-US" altLang="zh-CN" sz="1700" b="0"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chemeClr val="bg1"/>
                        </a:gs>
                        <a:gs pos="100000">
                          <a:schemeClr val="bg1">
                            <a:gamma/>
                            <a:shade val="96078"/>
                            <a:invGamma/>
                          </a:schemeClr>
                        </a:gs>
                      </a:gsLst>
                      <a:lin ang="5400000" scaled="1"/>
                    </a:gradFill>
                  </a:tcPr>
                </a:tc>
              </a:tr>
              <a:tr h="307975">
                <a:tc>
                  <a:txBody>
                    <a:bodyPr/>
                    <a:lstStyle>
                      <a:lvl1pPr algn="l">
                        <a:lnSpc>
                          <a:spcPct val="150000"/>
                        </a:lnSpc>
                        <a:spcBef>
                          <a:spcPct val="20000"/>
                        </a:spcBef>
                        <a:buFont typeface="Wingdings" panose="05000000000000000000" pitchFamily="2" charset="2"/>
                        <a:defRPr sz="1900">
                          <a:solidFill>
                            <a:srgbClr val="A4001B"/>
                          </a:solidFill>
                          <a:effectLst>
                            <a:outerShdw blurRad="38100" dist="38100" dir="2700000" algn="tl">
                              <a:srgbClr val="C0C0C0"/>
                            </a:outerShdw>
                          </a:effectLst>
                          <a:latin typeface="Arial" panose="020B0604020202020204" pitchFamily="34" charset="0"/>
                          <a:ea typeface="黑体" panose="02010609060101010101" pitchFamily="49" charset="-122"/>
                        </a:defRPr>
                      </a:lvl1pPr>
                      <a:lvl2pPr algn="l">
                        <a:lnSpc>
                          <a:spcPct val="130000"/>
                        </a:lnSpc>
                        <a:spcBef>
                          <a:spcPct val="20000"/>
                        </a:spcBef>
                        <a:buFont typeface="Wingdings" panose="05000000000000000000" pitchFamily="2" charset="2"/>
                        <a:defRPr sz="1600">
                          <a:solidFill>
                            <a:schemeClr val="accent2"/>
                          </a:solidFill>
                          <a:effectLst>
                            <a:outerShdw blurRad="38100" dist="38100" dir="2700000" algn="tl">
                              <a:srgbClr val="C0C0C0"/>
                            </a:outerShdw>
                          </a:effectLst>
                          <a:latin typeface="Arial" panose="020B0604020202020204" pitchFamily="34" charset="0"/>
                          <a:ea typeface="华文细黑" panose="02010600040101010101" pitchFamily="2" charset="-122"/>
                        </a:defRPr>
                      </a:lvl2pPr>
                      <a:lvl3pPr algn="l">
                        <a:spcBef>
                          <a:spcPct val="20000"/>
                        </a:spcBef>
                        <a:buFont typeface="Wingdings" panose="05000000000000000000" pitchFamily="2" charset="2"/>
                        <a:defRPr sz="1400">
                          <a:solidFill>
                            <a:schemeClr val="tx1"/>
                          </a:solidFill>
                          <a:effectLst>
                            <a:outerShdw blurRad="38100" dist="38100" dir="2700000" algn="tl">
                              <a:srgbClr val="C0C0C0"/>
                            </a:outerShdw>
                          </a:effectLst>
                          <a:latin typeface="Arial" panose="020B0604020202020204" pitchFamily="34" charset="0"/>
                          <a:ea typeface="华文细黑" panose="0201060004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20000"/>
                        </a:spcBef>
                        <a:spcAft>
                          <a:spcPct val="0"/>
                        </a:spcAft>
                        <a:buClrTx/>
                        <a:buSzTx/>
                        <a:buFont typeface="Wingdings" panose="05000000000000000000" pitchFamily="2" charset="2"/>
                        <a:buNone/>
                      </a:pPr>
                      <a:r>
                        <a:rPr kumimoji="0" lang="en-US" altLang="zh-CN" sz="1400" b="0" i="0" u="none" strike="noStrike" cap="none" normalizeH="0" baseline="0" dirty="0" smtClean="0">
                          <a:ln>
                            <a:noFill/>
                          </a:ln>
                          <a:solidFill>
                            <a:schemeClr val="tx1"/>
                          </a:solidFill>
                          <a:effectLst/>
                          <a:latin typeface="Arial" panose="020B0604020202020204" pitchFamily="34" charset="0"/>
                          <a:ea typeface="华文细黑" panose="02010600040101010101" pitchFamily="2" charset="-122"/>
                        </a:rPr>
                        <a:t>100Mbps</a:t>
                      </a:r>
                      <a:endParaRPr kumimoji="0" lang="en-US" altLang="zh-CN" sz="1400" b="0" i="0" u="none" strike="noStrike" cap="none" normalizeH="0" baseline="0" dirty="0" smtClean="0">
                        <a:ln>
                          <a:noFill/>
                        </a:ln>
                        <a:solidFill>
                          <a:schemeClr val="tx1"/>
                        </a:solidFill>
                        <a:effectLst/>
                        <a:latin typeface="Arial" panose="020B0604020202020204" pitchFamily="34" charset="0"/>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chemeClr val="bg1"/>
                        </a:gs>
                        <a:gs pos="100000">
                          <a:schemeClr val="bg1">
                            <a:gamma/>
                            <a:shade val="96078"/>
                            <a:invGamma/>
                          </a:schemeClr>
                        </a:gs>
                      </a:gsLst>
                      <a:lin ang="5400000" scaled="1"/>
                    </a:gradFill>
                  </a:tcPr>
                </a:tc>
                <a:tc>
                  <a:txBody>
                    <a:bodyPr/>
                    <a:lstStyle>
                      <a:lvl1pPr algn="l">
                        <a:lnSpc>
                          <a:spcPct val="150000"/>
                        </a:lnSpc>
                        <a:spcBef>
                          <a:spcPct val="20000"/>
                        </a:spcBef>
                        <a:buFont typeface="Wingdings" panose="05000000000000000000" pitchFamily="2" charset="2"/>
                        <a:defRPr sz="1900">
                          <a:solidFill>
                            <a:srgbClr val="A4001B"/>
                          </a:solidFill>
                          <a:effectLst>
                            <a:outerShdw blurRad="38100" dist="38100" dir="2700000" algn="tl">
                              <a:srgbClr val="C0C0C0"/>
                            </a:outerShdw>
                          </a:effectLst>
                          <a:latin typeface="Arial" panose="020B0604020202020204" pitchFamily="34" charset="0"/>
                          <a:ea typeface="黑体" panose="02010609060101010101" pitchFamily="49" charset="-122"/>
                        </a:defRPr>
                      </a:lvl1pPr>
                      <a:lvl2pPr algn="l">
                        <a:lnSpc>
                          <a:spcPct val="130000"/>
                        </a:lnSpc>
                        <a:spcBef>
                          <a:spcPct val="20000"/>
                        </a:spcBef>
                        <a:buFont typeface="Wingdings" panose="05000000000000000000" pitchFamily="2" charset="2"/>
                        <a:defRPr sz="1600">
                          <a:solidFill>
                            <a:schemeClr val="accent2"/>
                          </a:solidFill>
                          <a:effectLst>
                            <a:outerShdw blurRad="38100" dist="38100" dir="2700000" algn="tl">
                              <a:srgbClr val="C0C0C0"/>
                            </a:outerShdw>
                          </a:effectLst>
                          <a:latin typeface="Arial" panose="020B0604020202020204" pitchFamily="34" charset="0"/>
                          <a:ea typeface="华文细黑" panose="02010600040101010101" pitchFamily="2" charset="-122"/>
                        </a:defRPr>
                      </a:lvl2pPr>
                      <a:lvl3pPr algn="l">
                        <a:spcBef>
                          <a:spcPct val="20000"/>
                        </a:spcBef>
                        <a:buFont typeface="Wingdings" panose="05000000000000000000" pitchFamily="2" charset="2"/>
                        <a:defRPr sz="1400">
                          <a:solidFill>
                            <a:schemeClr val="tx1"/>
                          </a:solidFill>
                          <a:effectLst>
                            <a:outerShdw blurRad="38100" dist="38100" dir="2700000" algn="tl">
                              <a:srgbClr val="C0C0C0"/>
                            </a:outerShdw>
                          </a:effectLst>
                          <a:latin typeface="Arial" panose="020B0604020202020204" pitchFamily="34" charset="0"/>
                          <a:ea typeface="华文细黑" panose="0201060004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20000"/>
                        </a:spcBef>
                        <a:spcAft>
                          <a:spcPct val="0"/>
                        </a:spcAft>
                        <a:buClrTx/>
                        <a:buSzTx/>
                        <a:buFont typeface="Wingdings" panose="05000000000000000000" pitchFamily="2" charset="2"/>
                        <a:buNone/>
                      </a:pPr>
                      <a:r>
                        <a:rPr kumimoji="0" lang="en-US" altLang="zh-CN" sz="1700" b="0" i="0" u="none" strike="noStrike" cap="none" normalizeH="0" baseline="0" dirty="0" smtClean="0">
                          <a:ln>
                            <a:noFill/>
                          </a:ln>
                          <a:solidFill>
                            <a:schemeClr val="tx1"/>
                          </a:solidFill>
                          <a:effectLst/>
                          <a:latin typeface="Arial" panose="020B0604020202020204" pitchFamily="34" charset="0"/>
                          <a:ea typeface="华文细黑" panose="02010600040101010101" pitchFamily="2" charset="-122"/>
                        </a:rPr>
                        <a:t>19</a:t>
                      </a:r>
                      <a:endParaRPr kumimoji="0" lang="en-US" altLang="zh-CN" sz="1700" b="0" i="0" u="none" strike="noStrike" cap="none" normalizeH="0" baseline="0" dirty="0" smtClean="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chemeClr val="bg1"/>
                        </a:gs>
                        <a:gs pos="100000">
                          <a:schemeClr val="bg1">
                            <a:gamma/>
                            <a:shade val="96078"/>
                            <a:invGamma/>
                          </a:schemeClr>
                        </a:gs>
                      </a:gsLst>
                      <a:lin ang="5400000" scaled="1"/>
                    </a:gradFill>
                  </a:tcPr>
                </a:tc>
                <a:tc>
                  <a:txBody>
                    <a:bodyPr/>
                    <a:lstStyle>
                      <a:lvl1pPr algn="l">
                        <a:lnSpc>
                          <a:spcPct val="150000"/>
                        </a:lnSpc>
                        <a:spcBef>
                          <a:spcPct val="20000"/>
                        </a:spcBef>
                        <a:buFont typeface="Wingdings" panose="05000000000000000000" pitchFamily="2" charset="2"/>
                        <a:defRPr sz="1900">
                          <a:solidFill>
                            <a:srgbClr val="A4001B"/>
                          </a:solidFill>
                          <a:effectLst>
                            <a:outerShdw blurRad="38100" dist="38100" dir="2700000" algn="tl">
                              <a:srgbClr val="C0C0C0"/>
                            </a:outerShdw>
                          </a:effectLst>
                          <a:latin typeface="Arial" panose="020B0604020202020204" pitchFamily="34" charset="0"/>
                          <a:ea typeface="黑体" panose="02010609060101010101" pitchFamily="49" charset="-122"/>
                        </a:defRPr>
                      </a:lvl1pPr>
                      <a:lvl2pPr algn="l">
                        <a:lnSpc>
                          <a:spcPct val="130000"/>
                        </a:lnSpc>
                        <a:spcBef>
                          <a:spcPct val="20000"/>
                        </a:spcBef>
                        <a:buFont typeface="Wingdings" panose="05000000000000000000" pitchFamily="2" charset="2"/>
                        <a:defRPr sz="1600">
                          <a:solidFill>
                            <a:schemeClr val="accent2"/>
                          </a:solidFill>
                          <a:effectLst>
                            <a:outerShdw blurRad="38100" dist="38100" dir="2700000" algn="tl">
                              <a:srgbClr val="C0C0C0"/>
                            </a:outerShdw>
                          </a:effectLst>
                          <a:latin typeface="Arial" panose="020B0604020202020204" pitchFamily="34" charset="0"/>
                          <a:ea typeface="华文细黑" panose="02010600040101010101" pitchFamily="2" charset="-122"/>
                        </a:defRPr>
                      </a:lvl2pPr>
                      <a:lvl3pPr algn="l">
                        <a:spcBef>
                          <a:spcPct val="20000"/>
                        </a:spcBef>
                        <a:buFont typeface="Wingdings" panose="05000000000000000000" pitchFamily="2" charset="2"/>
                        <a:defRPr sz="1400">
                          <a:solidFill>
                            <a:schemeClr val="tx1"/>
                          </a:solidFill>
                          <a:effectLst>
                            <a:outerShdw blurRad="38100" dist="38100" dir="2700000" algn="tl">
                              <a:srgbClr val="C0C0C0"/>
                            </a:outerShdw>
                          </a:effectLst>
                          <a:latin typeface="Arial" panose="020B0604020202020204" pitchFamily="34" charset="0"/>
                          <a:ea typeface="华文细黑" panose="0201060004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20000"/>
                        </a:spcBef>
                        <a:spcAft>
                          <a:spcPct val="0"/>
                        </a:spcAft>
                        <a:buClrTx/>
                        <a:buSzTx/>
                        <a:buFont typeface="Wingdings" panose="05000000000000000000" pitchFamily="2" charset="2"/>
                        <a:buNone/>
                      </a:pPr>
                      <a:r>
                        <a:rPr kumimoji="0" lang="en-US" altLang="zh-CN" sz="1700" b="0"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200000</a:t>
                      </a:r>
                      <a:endParaRPr kumimoji="0" lang="en-US" altLang="zh-CN" sz="1700" b="0"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chemeClr val="bg1"/>
                        </a:gs>
                        <a:gs pos="100000">
                          <a:schemeClr val="bg1">
                            <a:gamma/>
                            <a:shade val="96078"/>
                            <a:invGamma/>
                          </a:schemeClr>
                        </a:gs>
                      </a:gsLst>
                      <a:lin ang="5400000" scaled="1"/>
                    </a:gradFill>
                  </a:tcPr>
                </a:tc>
              </a:tr>
              <a:tr h="182563">
                <a:tc>
                  <a:txBody>
                    <a:bodyPr/>
                    <a:lstStyle>
                      <a:lvl1pPr algn="l">
                        <a:lnSpc>
                          <a:spcPct val="150000"/>
                        </a:lnSpc>
                        <a:spcBef>
                          <a:spcPct val="20000"/>
                        </a:spcBef>
                        <a:buFont typeface="Wingdings" panose="05000000000000000000" pitchFamily="2" charset="2"/>
                        <a:defRPr sz="1900">
                          <a:solidFill>
                            <a:srgbClr val="A4001B"/>
                          </a:solidFill>
                          <a:effectLst>
                            <a:outerShdw blurRad="38100" dist="38100" dir="2700000" algn="tl">
                              <a:srgbClr val="C0C0C0"/>
                            </a:outerShdw>
                          </a:effectLst>
                          <a:latin typeface="Arial" panose="020B0604020202020204" pitchFamily="34" charset="0"/>
                          <a:ea typeface="黑体" panose="02010609060101010101" pitchFamily="49" charset="-122"/>
                        </a:defRPr>
                      </a:lvl1pPr>
                      <a:lvl2pPr algn="l">
                        <a:lnSpc>
                          <a:spcPct val="130000"/>
                        </a:lnSpc>
                        <a:spcBef>
                          <a:spcPct val="20000"/>
                        </a:spcBef>
                        <a:buFont typeface="Wingdings" panose="05000000000000000000" pitchFamily="2" charset="2"/>
                        <a:defRPr sz="1600">
                          <a:solidFill>
                            <a:schemeClr val="accent2"/>
                          </a:solidFill>
                          <a:effectLst>
                            <a:outerShdw blurRad="38100" dist="38100" dir="2700000" algn="tl">
                              <a:srgbClr val="C0C0C0"/>
                            </a:outerShdw>
                          </a:effectLst>
                          <a:latin typeface="Arial" panose="020B0604020202020204" pitchFamily="34" charset="0"/>
                          <a:ea typeface="华文细黑" panose="02010600040101010101" pitchFamily="2" charset="-122"/>
                        </a:defRPr>
                      </a:lvl2pPr>
                      <a:lvl3pPr algn="l">
                        <a:spcBef>
                          <a:spcPct val="20000"/>
                        </a:spcBef>
                        <a:buFont typeface="Wingdings" panose="05000000000000000000" pitchFamily="2" charset="2"/>
                        <a:defRPr sz="1400">
                          <a:solidFill>
                            <a:schemeClr val="tx1"/>
                          </a:solidFill>
                          <a:effectLst>
                            <a:outerShdw blurRad="38100" dist="38100" dir="2700000" algn="tl">
                              <a:srgbClr val="C0C0C0"/>
                            </a:outerShdw>
                          </a:effectLst>
                          <a:latin typeface="Arial" panose="020B0604020202020204" pitchFamily="34" charset="0"/>
                          <a:ea typeface="华文细黑" panose="0201060004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20000"/>
                        </a:spcBef>
                        <a:spcAft>
                          <a:spcPct val="0"/>
                        </a:spcAft>
                        <a:buClrTx/>
                        <a:buSzTx/>
                        <a:buFont typeface="Wingdings" panose="05000000000000000000" pitchFamily="2" charset="2"/>
                        <a:buNone/>
                      </a:pPr>
                      <a:r>
                        <a:rPr kumimoji="0" lang="en-US" altLang="zh-CN" sz="1400" b="0" i="0" u="none" strike="noStrike" cap="none" normalizeH="0" baseline="0" dirty="0" smtClean="0">
                          <a:ln>
                            <a:noFill/>
                          </a:ln>
                          <a:solidFill>
                            <a:schemeClr val="tx1"/>
                          </a:solidFill>
                          <a:effectLst/>
                          <a:latin typeface="Arial" panose="020B0604020202020204" pitchFamily="34" charset="0"/>
                          <a:ea typeface="华文细黑" panose="02010600040101010101" pitchFamily="2" charset="-122"/>
                        </a:rPr>
                        <a:t>1000Mbps</a:t>
                      </a:r>
                      <a:endParaRPr kumimoji="0" lang="en-US" altLang="zh-CN" sz="1400" b="0" i="0" u="none" strike="noStrike" cap="none" normalizeH="0" baseline="0" dirty="0" smtClean="0">
                        <a:ln>
                          <a:noFill/>
                        </a:ln>
                        <a:solidFill>
                          <a:schemeClr val="tx1"/>
                        </a:solidFill>
                        <a:effectLst/>
                        <a:latin typeface="Arial" panose="020B0604020202020204" pitchFamily="34" charset="0"/>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chemeClr val="bg1"/>
                        </a:gs>
                        <a:gs pos="100000">
                          <a:schemeClr val="bg1">
                            <a:gamma/>
                            <a:shade val="96078"/>
                            <a:invGamma/>
                          </a:schemeClr>
                        </a:gs>
                      </a:gsLst>
                      <a:lin ang="5400000" scaled="1"/>
                    </a:gradFill>
                  </a:tcPr>
                </a:tc>
                <a:tc>
                  <a:txBody>
                    <a:bodyPr/>
                    <a:lstStyle>
                      <a:lvl1pPr algn="l">
                        <a:lnSpc>
                          <a:spcPct val="150000"/>
                        </a:lnSpc>
                        <a:spcBef>
                          <a:spcPct val="20000"/>
                        </a:spcBef>
                        <a:buFont typeface="Wingdings" panose="05000000000000000000" pitchFamily="2" charset="2"/>
                        <a:defRPr sz="1900">
                          <a:solidFill>
                            <a:srgbClr val="A4001B"/>
                          </a:solidFill>
                          <a:effectLst>
                            <a:outerShdw blurRad="38100" dist="38100" dir="2700000" algn="tl">
                              <a:srgbClr val="C0C0C0"/>
                            </a:outerShdw>
                          </a:effectLst>
                          <a:latin typeface="Arial" panose="020B0604020202020204" pitchFamily="34" charset="0"/>
                          <a:ea typeface="黑体" panose="02010609060101010101" pitchFamily="49" charset="-122"/>
                        </a:defRPr>
                      </a:lvl1pPr>
                      <a:lvl2pPr algn="l">
                        <a:lnSpc>
                          <a:spcPct val="130000"/>
                        </a:lnSpc>
                        <a:spcBef>
                          <a:spcPct val="20000"/>
                        </a:spcBef>
                        <a:buFont typeface="Wingdings" panose="05000000000000000000" pitchFamily="2" charset="2"/>
                        <a:defRPr sz="1600">
                          <a:solidFill>
                            <a:schemeClr val="accent2"/>
                          </a:solidFill>
                          <a:effectLst>
                            <a:outerShdw blurRad="38100" dist="38100" dir="2700000" algn="tl">
                              <a:srgbClr val="C0C0C0"/>
                            </a:outerShdw>
                          </a:effectLst>
                          <a:latin typeface="Arial" panose="020B0604020202020204" pitchFamily="34" charset="0"/>
                          <a:ea typeface="华文细黑" panose="02010600040101010101" pitchFamily="2" charset="-122"/>
                        </a:defRPr>
                      </a:lvl2pPr>
                      <a:lvl3pPr algn="l">
                        <a:spcBef>
                          <a:spcPct val="20000"/>
                        </a:spcBef>
                        <a:buFont typeface="Wingdings" panose="05000000000000000000" pitchFamily="2" charset="2"/>
                        <a:defRPr sz="1400">
                          <a:solidFill>
                            <a:schemeClr val="tx1"/>
                          </a:solidFill>
                          <a:effectLst>
                            <a:outerShdw blurRad="38100" dist="38100" dir="2700000" algn="tl">
                              <a:srgbClr val="C0C0C0"/>
                            </a:outerShdw>
                          </a:effectLst>
                          <a:latin typeface="Arial" panose="020B0604020202020204" pitchFamily="34" charset="0"/>
                          <a:ea typeface="华文细黑" panose="0201060004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20000"/>
                        </a:spcBef>
                        <a:spcAft>
                          <a:spcPct val="0"/>
                        </a:spcAft>
                        <a:buClrTx/>
                        <a:buSzTx/>
                        <a:buFont typeface="Wingdings" panose="05000000000000000000" pitchFamily="2" charset="2"/>
                        <a:buNone/>
                      </a:pPr>
                      <a:r>
                        <a:rPr kumimoji="0" lang="en-US" altLang="zh-CN" sz="1700" b="0"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4</a:t>
                      </a:r>
                      <a:endParaRPr kumimoji="0" lang="en-US" altLang="zh-CN" sz="1700" b="0"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chemeClr val="bg1"/>
                        </a:gs>
                        <a:gs pos="100000">
                          <a:schemeClr val="bg1">
                            <a:gamma/>
                            <a:shade val="96078"/>
                            <a:invGamma/>
                          </a:schemeClr>
                        </a:gs>
                      </a:gsLst>
                      <a:lin ang="5400000" scaled="1"/>
                    </a:gradFill>
                  </a:tcPr>
                </a:tc>
                <a:tc>
                  <a:txBody>
                    <a:bodyPr/>
                    <a:lstStyle>
                      <a:lvl1pPr algn="l">
                        <a:lnSpc>
                          <a:spcPct val="150000"/>
                        </a:lnSpc>
                        <a:spcBef>
                          <a:spcPct val="20000"/>
                        </a:spcBef>
                        <a:buFont typeface="Wingdings" panose="05000000000000000000" pitchFamily="2" charset="2"/>
                        <a:defRPr sz="1900">
                          <a:solidFill>
                            <a:srgbClr val="A4001B"/>
                          </a:solidFill>
                          <a:effectLst>
                            <a:outerShdw blurRad="38100" dist="38100" dir="2700000" algn="tl">
                              <a:srgbClr val="C0C0C0"/>
                            </a:outerShdw>
                          </a:effectLst>
                          <a:latin typeface="Arial" panose="020B0604020202020204" pitchFamily="34" charset="0"/>
                          <a:ea typeface="黑体" panose="02010609060101010101" pitchFamily="49" charset="-122"/>
                        </a:defRPr>
                      </a:lvl1pPr>
                      <a:lvl2pPr algn="l">
                        <a:lnSpc>
                          <a:spcPct val="130000"/>
                        </a:lnSpc>
                        <a:spcBef>
                          <a:spcPct val="20000"/>
                        </a:spcBef>
                        <a:buFont typeface="Wingdings" panose="05000000000000000000" pitchFamily="2" charset="2"/>
                        <a:defRPr sz="1600">
                          <a:solidFill>
                            <a:schemeClr val="accent2"/>
                          </a:solidFill>
                          <a:effectLst>
                            <a:outerShdw blurRad="38100" dist="38100" dir="2700000" algn="tl">
                              <a:srgbClr val="C0C0C0"/>
                            </a:outerShdw>
                          </a:effectLst>
                          <a:latin typeface="Arial" panose="020B0604020202020204" pitchFamily="34" charset="0"/>
                          <a:ea typeface="华文细黑" panose="02010600040101010101" pitchFamily="2" charset="-122"/>
                        </a:defRPr>
                      </a:lvl2pPr>
                      <a:lvl3pPr algn="l">
                        <a:spcBef>
                          <a:spcPct val="20000"/>
                        </a:spcBef>
                        <a:buFont typeface="Wingdings" panose="05000000000000000000" pitchFamily="2" charset="2"/>
                        <a:defRPr sz="1400">
                          <a:solidFill>
                            <a:schemeClr val="tx1"/>
                          </a:solidFill>
                          <a:effectLst>
                            <a:outerShdw blurRad="38100" dist="38100" dir="2700000" algn="tl">
                              <a:srgbClr val="C0C0C0"/>
                            </a:outerShdw>
                          </a:effectLst>
                          <a:latin typeface="Arial" panose="020B0604020202020204" pitchFamily="34" charset="0"/>
                          <a:ea typeface="华文细黑" panose="0201060004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20000"/>
                        </a:spcBef>
                        <a:spcAft>
                          <a:spcPct val="0"/>
                        </a:spcAft>
                        <a:buClrTx/>
                        <a:buSzTx/>
                        <a:buFont typeface="Wingdings" panose="05000000000000000000" pitchFamily="2" charset="2"/>
                        <a:buNone/>
                      </a:pPr>
                      <a:r>
                        <a:rPr kumimoji="0" lang="en-US" altLang="zh-CN" sz="1700" b="0"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20000</a:t>
                      </a:r>
                      <a:endParaRPr kumimoji="0" lang="en-US" altLang="zh-CN" sz="1700" b="0"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chemeClr val="bg1"/>
                        </a:gs>
                        <a:gs pos="100000">
                          <a:schemeClr val="bg1">
                            <a:gamma/>
                            <a:shade val="96078"/>
                            <a:invGamma/>
                          </a:schemeClr>
                        </a:gs>
                      </a:gsLst>
                      <a:lin ang="5400000" scaled="1"/>
                    </a:gradFill>
                  </a:tcPr>
                </a:tc>
              </a:tr>
              <a:tr h="142875">
                <a:tc>
                  <a:txBody>
                    <a:bodyPr/>
                    <a:lstStyle>
                      <a:lvl1pPr algn="l">
                        <a:lnSpc>
                          <a:spcPct val="150000"/>
                        </a:lnSpc>
                        <a:spcBef>
                          <a:spcPct val="20000"/>
                        </a:spcBef>
                        <a:buFont typeface="Wingdings" panose="05000000000000000000" pitchFamily="2" charset="2"/>
                        <a:defRPr sz="1900">
                          <a:solidFill>
                            <a:srgbClr val="A4001B"/>
                          </a:solidFill>
                          <a:effectLst>
                            <a:outerShdw blurRad="38100" dist="38100" dir="2700000" algn="tl">
                              <a:srgbClr val="C0C0C0"/>
                            </a:outerShdw>
                          </a:effectLst>
                          <a:latin typeface="Arial" panose="020B0604020202020204" pitchFamily="34" charset="0"/>
                          <a:ea typeface="黑体" panose="02010609060101010101" pitchFamily="49" charset="-122"/>
                        </a:defRPr>
                      </a:lvl1pPr>
                      <a:lvl2pPr algn="l">
                        <a:lnSpc>
                          <a:spcPct val="130000"/>
                        </a:lnSpc>
                        <a:spcBef>
                          <a:spcPct val="20000"/>
                        </a:spcBef>
                        <a:buFont typeface="Wingdings" panose="05000000000000000000" pitchFamily="2" charset="2"/>
                        <a:defRPr sz="1600">
                          <a:solidFill>
                            <a:schemeClr val="accent2"/>
                          </a:solidFill>
                          <a:effectLst>
                            <a:outerShdw blurRad="38100" dist="38100" dir="2700000" algn="tl">
                              <a:srgbClr val="C0C0C0"/>
                            </a:outerShdw>
                          </a:effectLst>
                          <a:latin typeface="Arial" panose="020B0604020202020204" pitchFamily="34" charset="0"/>
                          <a:ea typeface="华文细黑" panose="02010600040101010101" pitchFamily="2" charset="-122"/>
                        </a:defRPr>
                      </a:lvl2pPr>
                      <a:lvl3pPr algn="l">
                        <a:spcBef>
                          <a:spcPct val="20000"/>
                        </a:spcBef>
                        <a:buFont typeface="Wingdings" panose="05000000000000000000" pitchFamily="2" charset="2"/>
                        <a:defRPr sz="1400">
                          <a:solidFill>
                            <a:schemeClr val="tx1"/>
                          </a:solidFill>
                          <a:effectLst>
                            <a:outerShdw blurRad="38100" dist="38100" dir="2700000" algn="tl">
                              <a:srgbClr val="C0C0C0"/>
                            </a:outerShdw>
                          </a:effectLst>
                          <a:latin typeface="Arial" panose="020B0604020202020204" pitchFamily="34" charset="0"/>
                          <a:ea typeface="华文细黑" panose="0201060004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20000"/>
                        </a:spcBef>
                        <a:spcAft>
                          <a:spcPct val="0"/>
                        </a:spcAft>
                        <a:buClrTx/>
                        <a:buSzTx/>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10Gbps</a:t>
                      </a:r>
                      <a:endParaRPr kumimoji="0" lang="en-US" altLang="zh-CN" sz="1400" b="0"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chemeClr val="bg1"/>
                        </a:gs>
                        <a:gs pos="100000">
                          <a:schemeClr val="bg1">
                            <a:gamma/>
                            <a:shade val="96078"/>
                            <a:invGamma/>
                          </a:schemeClr>
                        </a:gs>
                      </a:gsLst>
                      <a:lin ang="5400000" scaled="1"/>
                    </a:gradFill>
                  </a:tcPr>
                </a:tc>
                <a:tc>
                  <a:txBody>
                    <a:bodyPr/>
                    <a:lstStyle>
                      <a:lvl1pPr algn="l">
                        <a:lnSpc>
                          <a:spcPct val="150000"/>
                        </a:lnSpc>
                        <a:spcBef>
                          <a:spcPct val="20000"/>
                        </a:spcBef>
                        <a:buFont typeface="Wingdings" panose="05000000000000000000" pitchFamily="2" charset="2"/>
                        <a:defRPr sz="1900">
                          <a:solidFill>
                            <a:srgbClr val="A4001B"/>
                          </a:solidFill>
                          <a:effectLst>
                            <a:outerShdw blurRad="38100" dist="38100" dir="2700000" algn="tl">
                              <a:srgbClr val="C0C0C0"/>
                            </a:outerShdw>
                          </a:effectLst>
                          <a:latin typeface="Arial" panose="020B0604020202020204" pitchFamily="34" charset="0"/>
                          <a:ea typeface="黑体" panose="02010609060101010101" pitchFamily="49" charset="-122"/>
                        </a:defRPr>
                      </a:lvl1pPr>
                      <a:lvl2pPr algn="l">
                        <a:lnSpc>
                          <a:spcPct val="130000"/>
                        </a:lnSpc>
                        <a:spcBef>
                          <a:spcPct val="20000"/>
                        </a:spcBef>
                        <a:buFont typeface="Wingdings" panose="05000000000000000000" pitchFamily="2" charset="2"/>
                        <a:defRPr sz="1600">
                          <a:solidFill>
                            <a:schemeClr val="accent2"/>
                          </a:solidFill>
                          <a:effectLst>
                            <a:outerShdw blurRad="38100" dist="38100" dir="2700000" algn="tl">
                              <a:srgbClr val="C0C0C0"/>
                            </a:outerShdw>
                          </a:effectLst>
                          <a:latin typeface="Arial" panose="020B0604020202020204" pitchFamily="34" charset="0"/>
                          <a:ea typeface="华文细黑" panose="02010600040101010101" pitchFamily="2" charset="-122"/>
                        </a:defRPr>
                      </a:lvl2pPr>
                      <a:lvl3pPr algn="l">
                        <a:spcBef>
                          <a:spcPct val="20000"/>
                        </a:spcBef>
                        <a:buFont typeface="Wingdings" panose="05000000000000000000" pitchFamily="2" charset="2"/>
                        <a:defRPr sz="1400">
                          <a:solidFill>
                            <a:schemeClr val="tx1"/>
                          </a:solidFill>
                          <a:effectLst>
                            <a:outerShdw blurRad="38100" dist="38100" dir="2700000" algn="tl">
                              <a:srgbClr val="C0C0C0"/>
                            </a:outerShdw>
                          </a:effectLst>
                          <a:latin typeface="Arial" panose="020B0604020202020204" pitchFamily="34" charset="0"/>
                          <a:ea typeface="华文细黑" panose="0201060004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20000"/>
                        </a:spcBef>
                        <a:spcAft>
                          <a:spcPct val="0"/>
                        </a:spcAft>
                        <a:buClrTx/>
                        <a:buSzTx/>
                        <a:buFont typeface="Wingdings" panose="05000000000000000000" pitchFamily="2" charset="2"/>
                        <a:buNone/>
                      </a:pPr>
                      <a:r>
                        <a:rPr kumimoji="0" lang="en-US" altLang="zh-CN" sz="1700" b="0" i="0" u="none" strike="noStrike" cap="none" normalizeH="0" baseline="0" dirty="0" smtClean="0">
                          <a:ln>
                            <a:noFill/>
                          </a:ln>
                          <a:solidFill>
                            <a:schemeClr val="tx1"/>
                          </a:solidFill>
                          <a:effectLst/>
                          <a:latin typeface="Arial" panose="020B0604020202020204" pitchFamily="34" charset="0"/>
                          <a:ea typeface="华文细黑" panose="02010600040101010101" pitchFamily="2" charset="-122"/>
                        </a:rPr>
                        <a:t>1</a:t>
                      </a:r>
                      <a:endParaRPr kumimoji="0" lang="en-US" altLang="zh-CN" sz="1700" b="0" i="0" u="none" strike="noStrike" cap="none" normalizeH="0" baseline="0" dirty="0" smtClean="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chemeClr val="bg1"/>
                        </a:gs>
                        <a:gs pos="100000">
                          <a:schemeClr val="bg1">
                            <a:gamma/>
                            <a:shade val="96078"/>
                            <a:invGamma/>
                          </a:schemeClr>
                        </a:gs>
                      </a:gsLst>
                      <a:lin ang="5400000" scaled="1"/>
                    </a:gradFill>
                  </a:tcPr>
                </a:tc>
                <a:tc>
                  <a:txBody>
                    <a:bodyPr/>
                    <a:lstStyle>
                      <a:lvl1pPr algn="l">
                        <a:lnSpc>
                          <a:spcPct val="150000"/>
                        </a:lnSpc>
                        <a:spcBef>
                          <a:spcPct val="20000"/>
                        </a:spcBef>
                        <a:buFont typeface="Wingdings" panose="05000000000000000000" pitchFamily="2" charset="2"/>
                        <a:defRPr sz="1900">
                          <a:solidFill>
                            <a:srgbClr val="A4001B"/>
                          </a:solidFill>
                          <a:effectLst>
                            <a:outerShdw blurRad="38100" dist="38100" dir="2700000" algn="tl">
                              <a:srgbClr val="C0C0C0"/>
                            </a:outerShdw>
                          </a:effectLst>
                          <a:latin typeface="Arial" panose="020B0604020202020204" pitchFamily="34" charset="0"/>
                          <a:ea typeface="黑体" panose="02010609060101010101" pitchFamily="49" charset="-122"/>
                        </a:defRPr>
                      </a:lvl1pPr>
                      <a:lvl2pPr algn="l">
                        <a:lnSpc>
                          <a:spcPct val="130000"/>
                        </a:lnSpc>
                        <a:spcBef>
                          <a:spcPct val="20000"/>
                        </a:spcBef>
                        <a:buFont typeface="Wingdings" panose="05000000000000000000" pitchFamily="2" charset="2"/>
                        <a:defRPr sz="1600">
                          <a:solidFill>
                            <a:schemeClr val="accent2"/>
                          </a:solidFill>
                          <a:effectLst>
                            <a:outerShdw blurRad="38100" dist="38100" dir="2700000" algn="tl">
                              <a:srgbClr val="C0C0C0"/>
                            </a:outerShdw>
                          </a:effectLst>
                          <a:latin typeface="Arial" panose="020B0604020202020204" pitchFamily="34" charset="0"/>
                          <a:ea typeface="华文细黑" panose="02010600040101010101" pitchFamily="2" charset="-122"/>
                        </a:defRPr>
                      </a:lvl2pPr>
                      <a:lvl3pPr algn="l">
                        <a:spcBef>
                          <a:spcPct val="20000"/>
                        </a:spcBef>
                        <a:buFont typeface="Wingdings" panose="05000000000000000000" pitchFamily="2" charset="2"/>
                        <a:defRPr sz="1400">
                          <a:solidFill>
                            <a:schemeClr val="tx1"/>
                          </a:solidFill>
                          <a:effectLst>
                            <a:outerShdw blurRad="38100" dist="38100" dir="2700000" algn="tl">
                              <a:srgbClr val="C0C0C0"/>
                            </a:outerShdw>
                          </a:effectLst>
                          <a:latin typeface="Arial" panose="020B0604020202020204" pitchFamily="34" charset="0"/>
                          <a:ea typeface="华文细黑" panose="0201060004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20000"/>
                        </a:spcBef>
                        <a:spcAft>
                          <a:spcPct val="0"/>
                        </a:spcAft>
                        <a:buClrTx/>
                        <a:buSzTx/>
                        <a:buFont typeface="Wingdings" panose="05000000000000000000" pitchFamily="2" charset="2"/>
                        <a:buNone/>
                      </a:pPr>
                      <a:r>
                        <a:rPr kumimoji="0" lang="en-US" altLang="zh-CN" sz="1700" b="0"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2000</a:t>
                      </a:r>
                      <a:endParaRPr kumimoji="0" lang="en-US" altLang="zh-CN" sz="1700" b="0"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chemeClr val="bg1"/>
                        </a:gs>
                        <a:gs pos="100000">
                          <a:schemeClr val="bg1">
                            <a:gamma/>
                            <a:shade val="96078"/>
                            <a:invGamma/>
                          </a:schemeClr>
                        </a:gs>
                      </a:gsLst>
                      <a:lin ang="5400000" scaled="1"/>
                    </a:gradFill>
                  </a:tcPr>
                </a:tc>
              </a:tr>
            </a:tbl>
          </a:graphicData>
        </a:graphic>
      </p:graphicFrame>
      <p:sp>
        <p:nvSpPr>
          <p:cNvPr id="5" name="标题 5"/>
          <p:cNvSpPr txBox="1"/>
          <p:nvPr/>
        </p:nvSpPr>
        <p:spPr bwMode="auto">
          <a:xfrm>
            <a:off x="609600" y="152400"/>
            <a:ext cx="7924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defRPr>
            </a:lvl6pPr>
            <a:lvl7pPr marL="914400" algn="l" rtl="0" fontAlgn="base">
              <a:spcBef>
                <a:spcPct val="0"/>
              </a:spcBef>
              <a:spcAft>
                <a:spcPct val="0"/>
              </a:spcAft>
              <a:defRPr sz="2400">
                <a:solidFill>
                  <a:schemeClr val="tx2"/>
                </a:solidFill>
                <a:latin typeface="Arial" panose="020B0604020202020204" pitchFamily="34" charset="0"/>
              </a:defRPr>
            </a:lvl7pPr>
            <a:lvl8pPr marL="1371600" algn="l" rtl="0" fontAlgn="base">
              <a:spcBef>
                <a:spcPct val="0"/>
              </a:spcBef>
              <a:spcAft>
                <a:spcPct val="0"/>
              </a:spcAft>
              <a:defRPr sz="2400">
                <a:solidFill>
                  <a:schemeClr val="tx2"/>
                </a:solidFill>
                <a:latin typeface="Arial" panose="020B0604020202020204" pitchFamily="34" charset="0"/>
              </a:defRPr>
            </a:lvl8pPr>
            <a:lvl9pPr marL="1828800" algn="l" rtl="0" fontAlgn="base">
              <a:spcBef>
                <a:spcPct val="0"/>
              </a:spcBef>
              <a:spcAft>
                <a:spcPct val="0"/>
              </a:spcAft>
              <a:defRPr sz="2400">
                <a:solidFill>
                  <a:schemeClr val="tx2"/>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0" cap="none" spc="0" normalizeH="0" baseline="0" noProof="0" smtClean="0">
                <a:ln>
                  <a:noFill/>
                </a:ln>
                <a:solidFill>
                  <a:srgbClr val="595959"/>
                </a:solidFill>
                <a:effectLst/>
                <a:uLnTx/>
                <a:uFillTx/>
                <a:latin typeface="微软雅黑" panose="020B0503020204020204" pitchFamily="34" charset="-122"/>
                <a:ea typeface="微软雅黑" panose="020B0503020204020204" pitchFamily="34" charset="-122"/>
                <a:cs typeface="+mj-cs"/>
              </a:rPr>
              <a:t>STP—5.STP</a:t>
            </a:r>
            <a:r>
              <a:rPr kumimoji="0" lang="zh-CN" altLang="en-US" sz="2400" b="0" i="0" u="none" strike="noStrike" kern="0" cap="none" spc="0" normalizeH="0" baseline="0" noProof="0" smtClean="0">
                <a:ln>
                  <a:noFill/>
                </a:ln>
                <a:solidFill>
                  <a:srgbClr val="595959"/>
                </a:solidFill>
                <a:effectLst/>
                <a:uLnTx/>
                <a:uFillTx/>
                <a:latin typeface="微软雅黑" panose="020B0503020204020204" pitchFamily="34" charset="-122"/>
                <a:ea typeface="微软雅黑" panose="020B0503020204020204" pitchFamily="34" charset="-122"/>
                <a:cs typeface="+mj-cs"/>
              </a:rPr>
              <a:t>的技术细节</a:t>
            </a:r>
            <a:endParaRPr kumimoji="0" lang="zh-CN" altLang="en-US" sz="24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j-cs"/>
            </a:endParaRPr>
          </a:p>
        </p:txBody>
      </p:sp>
      <p:pic>
        <p:nvPicPr>
          <p:cNvPr id="26655" name="Picture 5" descr="C:\Documents and Settings\Administrator\My Documents\Tencent Files\517623394\FileRecv\锐捷ppt元素修改11.01.18\小红条.png"/>
          <p:cNvPicPr>
            <a:picLocks noChangeAspect="1"/>
          </p:cNvPicPr>
          <p:nvPr/>
        </p:nvPicPr>
        <p:blipFill>
          <a:blip r:embed="rId1"/>
          <a:stretch>
            <a:fillRect/>
          </a:stretch>
        </p:blipFill>
        <p:spPr>
          <a:xfrm>
            <a:off x="381000" y="207963"/>
            <a:ext cx="125413" cy="401637"/>
          </a:xfrm>
          <a:prstGeom prst="rect">
            <a:avLst/>
          </a:prstGeom>
          <a:noFill/>
          <a:ln w="9525">
            <a:noFill/>
          </a:ln>
        </p:spPr>
      </p:pic>
      <p:sp>
        <p:nvSpPr>
          <p:cNvPr id="26656" name="Rectangle 6"/>
          <p:cNvSpPr/>
          <p:nvPr/>
        </p:nvSpPr>
        <p:spPr>
          <a:xfrm>
            <a:off x="0" y="52388"/>
            <a:ext cx="0" cy="352425"/>
          </a:xfrm>
          <a:prstGeom prst="rect">
            <a:avLst/>
          </a:prstGeom>
          <a:solidFill>
            <a:srgbClr val="F1FEDD"/>
          </a:solidFill>
          <a:ln w="9525">
            <a:noFill/>
          </a:ln>
        </p:spPr>
        <p:txBody>
          <a:bodyPr wrap="none" lIns="0" tIns="0" rIns="0" bIns="76176"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endParaRPr lang="zh-CN" altLang="en-US" sz="1800" dirty="0">
              <a:solidFill>
                <a:schemeClr val="tx1"/>
              </a:solidFill>
              <a:latin typeface="Arial" panose="020B0604020202020204" pitchFamily="34" charset="0"/>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7650" name="Rectangle 2"/>
          <p:cNvSpPr>
            <a:spLocks noGrp="1"/>
          </p:cNvSpPr>
          <p:nvPr>
            <p:ph type="title"/>
          </p:nvPr>
        </p:nvSpPr>
        <p:spPr>
          <a:xfrm>
            <a:off x="323850" y="188913"/>
            <a:ext cx="7499350" cy="777875"/>
          </a:xfrm>
        </p:spPr>
        <p:txBody>
          <a:bodyPr vert="horz" wrap="square" lIns="91440" tIns="45720" rIns="91440" bIns="45720" anchor="ctr" anchorCtr="0"/>
          <a:p>
            <a:r>
              <a:rPr lang="en-US" altLang="zh-CN" sz="3600" b="1" dirty="0"/>
              <a:t> </a:t>
            </a:r>
            <a:r>
              <a:rPr lang="zh-CN" altLang="en-US" sz="3600" b="1" dirty="0"/>
              <a:t>最短路径的选择</a:t>
            </a:r>
            <a:endParaRPr lang="zh-CN" altLang="en-US" sz="3600" b="1" dirty="0"/>
          </a:p>
        </p:txBody>
      </p:sp>
      <p:sp>
        <p:nvSpPr>
          <p:cNvPr id="157701" name="Text Box 5"/>
          <p:cNvSpPr txBox="1"/>
          <p:nvPr/>
        </p:nvSpPr>
        <p:spPr>
          <a:xfrm>
            <a:off x="3376613" y="2205038"/>
            <a:ext cx="979487" cy="35718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just">
              <a:spcBef>
                <a:spcPct val="0"/>
              </a:spcBef>
              <a:buFontTx/>
              <a:buNone/>
            </a:pPr>
            <a:r>
              <a:rPr lang="en-US" altLang="zh-CN" sz="1800" dirty="0">
                <a:solidFill>
                  <a:schemeClr val="tx1"/>
                </a:solidFill>
                <a:latin typeface="Times New Roman" panose="02020603050405020304" pitchFamily="18" charset="0"/>
                <a:ea typeface="宋体" panose="02010600030101010101" pitchFamily="2" charset="-122"/>
              </a:rPr>
              <a:t>100</a:t>
            </a:r>
            <a:endParaRPr lang="en-US" altLang="zh-CN" sz="1800" dirty="0">
              <a:solidFill>
                <a:schemeClr val="tx1"/>
              </a:solidFill>
              <a:latin typeface="Times New Roman" panose="02020603050405020304" pitchFamily="18" charset="0"/>
              <a:ea typeface="宋体" panose="02010600030101010101" pitchFamily="2" charset="-122"/>
            </a:endParaRPr>
          </a:p>
        </p:txBody>
      </p:sp>
      <p:sp>
        <p:nvSpPr>
          <p:cNvPr id="27652" name="Text Box 6"/>
          <p:cNvSpPr txBox="1"/>
          <p:nvPr/>
        </p:nvSpPr>
        <p:spPr>
          <a:xfrm>
            <a:off x="3373438" y="3644900"/>
            <a:ext cx="838200" cy="357188"/>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just">
              <a:spcBef>
                <a:spcPct val="0"/>
              </a:spcBef>
              <a:buFontTx/>
              <a:buNone/>
            </a:pPr>
            <a:r>
              <a:rPr lang="en-US" altLang="zh-CN" sz="1800" dirty="0">
                <a:solidFill>
                  <a:schemeClr val="tx1"/>
                </a:solidFill>
                <a:latin typeface="Times New Roman" panose="02020603050405020304" pitchFamily="18" charset="0"/>
                <a:ea typeface="宋体" panose="02010600030101010101" pitchFamily="2" charset="-122"/>
              </a:rPr>
              <a:t>19</a:t>
            </a:r>
            <a:endParaRPr lang="en-US" altLang="zh-CN" sz="1800" dirty="0">
              <a:solidFill>
                <a:schemeClr val="tx1"/>
              </a:solidFill>
              <a:latin typeface="Times New Roman" panose="02020603050405020304" pitchFamily="18" charset="0"/>
              <a:ea typeface="宋体" panose="02010600030101010101" pitchFamily="2" charset="-122"/>
            </a:endParaRPr>
          </a:p>
        </p:txBody>
      </p:sp>
      <p:sp>
        <p:nvSpPr>
          <p:cNvPr id="157703" name="Line 7"/>
          <p:cNvSpPr/>
          <p:nvPr/>
        </p:nvSpPr>
        <p:spPr>
          <a:xfrm>
            <a:off x="2719388" y="2246313"/>
            <a:ext cx="1684337" cy="3175"/>
          </a:xfrm>
          <a:prstGeom prst="line">
            <a:avLst/>
          </a:prstGeom>
          <a:ln w="9525" cap="flat" cmpd="sng">
            <a:solidFill>
              <a:srgbClr val="000000"/>
            </a:solidFill>
            <a:prstDash val="solid"/>
            <a:headEnd type="none" w="med" len="med"/>
            <a:tailEnd type="triangle" w="med" len="med"/>
          </a:ln>
        </p:spPr>
      </p:sp>
      <p:sp>
        <p:nvSpPr>
          <p:cNvPr id="27654" name="Text Box 9"/>
          <p:cNvSpPr txBox="1"/>
          <p:nvPr/>
        </p:nvSpPr>
        <p:spPr>
          <a:xfrm>
            <a:off x="1547813" y="2551113"/>
            <a:ext cx="838200" cy="35718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just">
              <a:spcBef>
                <a:spcPct val="0"/>
              </a:spcBef>
              <a:buFontTx/>
              <a:buNone/>
            </a:pPr>
            <a:r>
              <a:rPr lang="en-US" altLang="zh-CN" sz="1800" dirty="0">
                <a:solidFill>
                  <a:schemeClr val="tx1"/>
                </a:solidFill>
                <a:latin typeface="Times New Roman" panose="02020603050405020304" pitchFamily="18" charset="0"/>
                <a:ea typeface="宋体" panose="02010600030101010101" pitchFamily="2" charset="-122"/>
              </a:rPr>
              <a:t>19</a:t>
            </a:r>
            <a:endParaRPr lang="en-US" altLang="zh-CN" sz="1800" dirty="0">
              <a:solidFill>
                <a:schemeClr val="tx1"/>
              </a:solidFill>
              <a:latin typeface="Times New Roman" panose="02020603050405020304" pitchFamily="18" charset="0"/>
              <a:ea typeface="宋体" panose="02010600030101010101" pitchFamily="2" charset="-122"/>
            </a:endParaRPr>
          </a:p>
        </p:txBody>
      </p:sp>
      <p:pic>
        <p:nvPicPr>
          <p:cNvPr id="27655" name="Picture 11" descr="Route-processor"/>
          <p:cNvPicPr>
            <a:picLocks noChangeAspect="1"/>
          </p:cNvPicPr>
          <p:nvPr/>
        </p:nvPicPr>
        <p:blipFill>
          <a:blip r:embed="rId1"/>
          <a:stretch>
            <a:fillRect/>
          </a:stretch>
        </p:blipFill>
        <p:spPr>
          <a:xfrm>
            <a:off x="4102100" y="1673225"/>
            <a:ext cx="1243013" cy="509588"/>
          </a:xfrm>
          <a:prstGeom prst="rect">
            <a:avLst/>
          </a:prstGeom>
          <a:noFill/>
          <a:ln w="9525">
            <a:noFill/>
          </a:ln>
        </p:spPr>
      </p:pic>
      <p:sp>
        <p:nvSpPr>
          <p:cNvPr id="27656" name="Text Box 12"/>
          <p:cNvSpPr txBox="1"/>
          <p:nvPr/>
        </p:nvSpPr>
        <p:spPr>
          <a:xfrm>
            <a:off x="4359275" y="1760538"/>
            <a:ext cx="885825" cy="49688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just">
              <a:spcBef>
                <a:spcPct val="0"/>
              </a:spcBef>
              <a:buFontTx/>
              <a:buNone/>
            </a:pPr>
            <a:r>
              <a:rPr lang="en-US" altLang="zh-CN" sz="1800" dirty="0">
                <a:solidFill>
                  <a:schemeClr val="tx1"/>
                </a:solidFill>
                <a:latin typeface="Times New Roman" panose="02020603050405020304" pitchFamily="18" charset="0"/>
                <a:ea typeface="宋体" panose="02010600030101010101" pitchFamily="2" charset="-122"/>
              </a:rPr>
              <a:t>SwB</a:t>
            </a:r>
            <a:endParaRPr lang="en-US" altLang="zh-CN" sz="1800" dirty="0">
              <a:solidFill>
                <a:schemeClr val="tx1"/>
              </a:solidFill>
              <a:latin typeface="Times New Roman" panose="02020603050405020304" pitchFamily="18" charset="0"/>
              <a:ea typeface="宋体" panose="02010600030101010101" pitchFamily="2" charset="-122"/>
            </a:endParaRPr>
          </a:p>
        </p:txBody>
      </p:sp>
      <p:pic>
        <p:nvPicPr>
          <p:cNvPr id="27657" name="Picture 13" descr="Route-processor"/>
          <p:cNvPicPr>
            <a:picLocks noChangeAspect="1"/>
          </p:cNvPicPr>
          <p:nvPr/>
        </p:nvPicPr>
        <p:blipFill>
          <a:blip r:embed="rId1"/>
          <a:stretch>
            <a:fillRect/>
          </a:stretch>
        </p:blipFill>
        <p:spPr>
          <a:xfrm>
            <a:off x="1793875" y="1673225"/>
            <a:ext cx="1243013" cy="509588"/>
          </a:xfrm>
          <a:prstGeom prst="rect">
            <a:avLst/>
          </a:prstGeom>
          <a:noFill/>
          <a:ln w="9525">
            <a:noFill/>
          </a:ln>
        </p:spPr>
      </p:pic>
      <p:sp>
        <p:nvSpPr>
          <p:cNvPr id="27658" name="Text Box 14"/>
          <p:cNvSpPr txBox="1"/>
          <p:nvPr/>
        </p:nvSpPr>
        <p:spPr>
          <a:xfrm>
            <a:off x="2051050" y="1760538"/>
            <a:ext cx="709613" cy="49688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just">
              <a:spcBef>
                <a:spcPct val="0"/>
              </a:spcBef>
              <a:buFontTx/>
              <a:buNone/>
            </a:pPr>
            <a:r>
              <a:rPr lang="en-US" altLang="zh-CN" sz="1800" dirty="0">
                <a:solidFill>
                  <a:schemeClr val="tx1"/>
                </a:solidFill>
                <a:latin typeface="Times New Roman" panose="02020603050405020304" pitchFamily="18" charset="0"/>
                <a:ea typeface="宋体" panose="02010600030101010101" pitchFamily="2" charset="-122"/>
              </a:rPr>
              <a:t>SwA</a:t>
            </a:r>
            <a:endParaRPr lang="en-US" altLang="zh-CN" sz="1800" dirty="0">
              <a:solidFill>
                <a:schemeClr val="tx1"/>
              </a:solidFill>
              <a:latin typeface="Times New Roman" panose="02020603050405020304" pitchFamily="18" charset="0"/>
              <a:ea typeface="宋体" panose="02010600030101010101" pitchFamily="2" charset="-122"/>
            </a:endParaRPr>
          </a:p>
        </p:txBody>
      </p:sp>
      <p:pic>
        <p:nvPicPr>
          <p:cNvPr id="27659" name="Picture 15" descr="Route-processor"/>
          <p:cNvPicPr>
            <a:picLocks noChangeAspect="1"/>
          </p:cNvPicPr>
          <p:nvPr/>
        </p:nvPicPr>
        <p:blipFill>
          <a:blip r:embed="rId1"/>
          <a:stretch>
            <a:fillRect/>
          </a:stretch>
        </p:blipFill>
        <p:spPr>
          <a:xfrm>
            <a:off x="6410325" y="1673225"/>
            <a:ext cx="1241425" cy="509588"/>
          </a:xfrm>
          <a:prstGeom prst="rect">
            <a:avLst/>
          </a:prstGeom>
          <a:noFill/>
          <a:ln w="9525">
            <a:noFill/>
          </a:ln>
        </p:spPr>
      </p:pic>
      <p:sp>
        <p:nvSpPr>
          <p:cNvPr id="27660" name="Text Box 16"/>
          <p:cNvSpPr txBox="1"/>
          <p:nvPr/>
        </p:nvSpPr>
        <p:spPr>
          <a:xfrm>
            <a:off x="6665913" y="1760538"/>
            <a:ext cx="711200" cy="49688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just">
              <a:spcBef>
                <a:spcPct val="0"/>
              </a:spcBef>
              <a:buFontTx/>
              <a:buNone/>
            </a:pPr>
            <a:r>
              <a:rPr lang="en-US" altLang="zh-CN" sz="1800" dirty="0">
                <a:solidFill>
                  <a:schemeClr val="tx1"/>
                </a:solidFill>
                <a:latin typeface="Times New Roman" panose="02020603050405020304" pitchFamily="18" charset="0"/>
                <a:ea typeface="宋体" panose="02010600030101010101" pitchFamily="2" charset="-122"/>
              </a:rPr>
              <a:t>SwC</a:t>
            </a:r>
            <a:endParaRPr lang="en-US" altLang="zh-CN" sz="1800" dirty="0">
              <a:solidFill>
                <a:schemeClr val="tx1"/>
              </a:solidFill>
              <a:latin typeface="Times New Roman" panose="02020603050405020304" pitchFamily="18" charset="0"/>
              <a:ea typeface="宋体" panose="02010600030101010101" pitchFamily="2" charset="-122"/>
            </a:endParaRPr>
          </a:p>
        </p:txBody>
      </p:sp>
      <p:pic>
        <p:nvPicPr>
          <p:cNvPr id="27661" name="Picture 17" descr="Route-processor"/>
          <p:cNvPicPr>
            <a:picLocks noChangeAspect="1"/>
          </p:cNvPicPr>
          <p:nvPr/>
        </p:nvPicPr>
        <p:blipFill>
          <a:blip r:embed="rId1"/>
          <a:stretch>
            <a:fillRect/>
          </a:stretch>
        </p:blipFill>
        <p:spPr>
          <a:xfrm>
            <a:off x="1793875" y="3492500"/>
            <a:ext cx="1243013" cy="511175"/>
          </a:xfrm>
          <a:prstGeom prst="rect">
            <a:avLst/>
          </a:prstGeom>
          <a:noFill/>
          <a:ln w="9525">
            <a:noFill/>
          </a:ln>
        </p:spPr>
      </p:pic>
      <p:sp>
        <p:nvSpPr>
          <p:cNvPr id="27662" name="Text Box 18"/>
          <p:cNvSpPr txBox="1"/>
          <p:nvPr/>
        </p:nvSpPr>
        <p:spPr>
          <a:xfrm>
            <a:off x="2051050" y="3579813"/>
            <a:ext cx="709613" cy="49688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just">
              <a:spcBef>
                <a:spcPct val="0"/>
              </a:spcBef>
              <a:buFontTx/>
              <a:buNone/>
            </a:pPr>
            <a:r>
              <a:rPr lang="en-US" altLang="zh-CN" sz="1800" dirty="0">
                <a:solidFill>
                  <a:schemeClr val="tx1"/>
                </a:solidFill>
                <a:latin typeface="Times New Roman" panose="02020603050405020304" pitchFamily="18" charset="0"/>
                <a:ea typeface="宋体" panose="02010600030101010101" pitchFamily="2" charset="-122"/>
              </a:rPr>
              <a:t>SwD</a:t>
            </a:r>
            <a:endParaRPr lang="en-US" altLang="zh-CN" sz="1800" dirty="0">
              <a:solidFill>
                <a:schemeClr val="tx1"/>
              </a:solidFill>
              <a:latin typeface="Times New Roman" panose="02020603050405020304" pitchFamily="18" charset="0"/>
              <a:ea typeface="宋体" panose="02010600030101010101" pitchFamily="2" charset="-122"/>
            </a:endParaRPr>
          </a:p>
        </p:txBody>
      </p:sp>
      <p:pic>
        <p:nvPicPr>
          <p:cNvPr id="27663" name="Picture 19" descr="Route-processor"/>
          <p:cNvPicPr>
            <a:picLocks noChangeAspect="1"/>
          </p:cNvPicPr>
          <p:nvPr/>
        </p:nvPicPr>
        <p:blipFill>
          <a:blip r:embed="rId1"/>
          <a:stretch>
            <a:fillRect/>
          </a:stretch>
        </p:blipFill>
        <p:spPr>
          <a:xfrm>
            <a:off x="4102100" y="3492500"/>
            <a:ext cx="1243013" cy="511175"/>
          </a:xfrm>
          <a:prstGeom prst="rect">
            <a:avLst/>
          </a:prstGeom>
          <a:noFill/>
          <a:ln w="9525">
            <a:noFill/>
          </a:ln>
        </p:spPr>
      </p:pic>
      <p:sp>
        <p:nvSpPr>
          <p:cNvPr id="27664" name="Text Box 20"/>
          <p:cNvSpPr txBox="1"/>
          <p:nvPr/>
        </p:nvSpPr>
        <p:spPr>
          <a:xfrm>
            <a:off x="4359275" y="3579813"/>
            <a:ext cx="709613" cy="49688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just">
              <a:spcBef>
                <a:spcPct val="0"/>
              </a:spcBef>
              <a:buFontTx/>
              <a:buNone/>
            </a:pPr>
            <a:r>
              <a:rPr lang="en-US" altLang="zh-CN" sz="1800" dirty="0">
                <a:solidFill>
                  <a:schemeClr val="tx1"/>
                </a:solidFill>
                <a:latin typeface="Times New Roman" panose="02020603050405020304" pitchFamily="18" charset="0"/>
                <a:ea typeface="宋体" panose="02010600030101010101" pitchFamily="2" charset="-122"/>
              </a:rPr>
              <a:t>SwE</a:t>
            </a:r>
            <a:endParaRPr lang="en-US" altLang="zh-CN" sz="1800" dirty="0">
              <a:solidFill>
                <a:schemeClr val="tx1"/>
              </a:solidFill>
              <a:latin typeface="Times New Roman" panose="02020603050405020304" pitchFamily="18" charset="0"/>
              <a:ea typeface="宋体" panose="02010600030101010101" pitchFamily="2" charset="-122"/>
            </a:endParaRPr>
          </a:p>
        </p:txBody>
      </p:sp>
      <p:sp>
        <p:nvSpPr>
          <p:cNvPr id="27665" name="Line 21"/>
          <p:cNvSpPr/>
          <p:nvPr/>
        </p:nvSpPr>
        <p:spPr>
          <a:xfrm>
            <a:off x="1971675" y="2170113"/>
            <a:ext cx="0" cy="1322387"/>
          </a:xfrm>
          <a:prstGeom prst="line">
            <a:avLst/>
          </a:prstGeom>
          <a:ln w="9525" cap="flat" cmpd="sng">
            <a:solidFill>
              <a:srgbClr val="000000"/>
            </a:solidFill>
            <a:prstDash val="solid"/>
            <a:headEnd type="none" w="med" len="med"/>
            <a:tailEnd type="none" w="med" len="med"/>
          </a:ln>
        </p:spPr>
      </p:sp>
      <p:sp>
        <p:nvSpPr>
          <p:cNvPr id="27666" name="Line 22"/>
          <p:cNvSpPr/>
          <p:nvPr/>
        </p:nvSpPr>
        <p:spPr>
          <a:xfrm>
            <a:off x="3036888" y="1838325"/>
            <a:ext cx="1065212" cy="0"/>
          </a:xfrm>
          <a:prstGeom prst="line">
            <a:avLst/>
          </a:prstGeom>
          <a:ln w="9525" cap="flat" cmpd="sng">
            <a:solidFill>
              <a:srgbClr val="000000"/>
            </a:solidFill>
            <a:prstDash val="solid"/>
            <a:headEnd type="none" w="med" len="med"/>
            <a:tailEnd type="none" w="med" len="med"/>
          </a:ln>
        </p:spPr>
      </p:sp>
      <p:sp>
        <p:nvSpPr>
          <p:cNvPr id="27667" name="Line 23"/>
          <p:cNvSpPr/>
          <p:nvPr/>
        </p:nvSpPr>
        <p:spPr>
          <a:xfrm>
            <a:off x="5345113" y="1838325"/>
            <a:ext cx="1065212" cy="0"/>
          </a:xfrm>
          <a:prstGeom prst="line">
            <a:avLst/>
          </a:prstGeom>
          <a:ln w="9525" cap="flat" cmpd="sng">
            <a:solidFill>
              <a:srgbClr val="000000"/>
            </a:solidFill>
            <a:prstDash val="solid"/>
            <a:headEnd type="none" w="med" len="med"/>
            <a:tailEnd type="none" w="med" len="med"/>
          </a:ln>
        </p:spPr>
      </p:sp>
      <p:sp>
        <p:nvSpPr>
          <p:cNvPr id="27668" name="Line 24"/>
          <p:cNvSpPr/>
          <p:nvPr/>
        </p:nvSpPr>
        <p:spPr>
          <a:xfrm>
            <a:off x="4989513" y="2170113"/>
            <a:ext cx="0" cy="1322387"/>
          </a:xfrm>
          <a:prstGeom prst="line">
            <a:avLst/>
          </a:prstGeom>
          <a:ln w="9525" cap="flat" cmpd="sng">
            <a:solidFill>
              <a:srgbClr val="000000"/>
            </a:solidFill>
            <a:prstDash val="solid"/>
            <a:headEnd type="none" w="med" len="med"/>
            <a:tailEnd type="none" w="med" len="med"/>
          </a:ln>
        </p:spPr>
      </p:sp>
      <p:sp>
        <p:nvSpPr>
          <p:cNvPr id="27669" name="Line 25"/>
          <p:cNvSpPr/>
          <p:nvPr/>
        </p:nvSpPr>
        <p:spPr>
          <a:xfrm>
            <a:off x="3036888" y="3657600"/>
            <a:ext cx="1065212" cy="0"/>
          </a:xfrm>
          <a:prstGeom prst="line">
            <a:avLst/>
          </a:prstGeom>
          <a:ln w="9525" cap="flat" cmpd="sng">
            <a:solidFill>
              <a:srgbClr val="000000"/>
            </a:solidFill>
            <a:prstDash val="solid"/>
            <a:headEnd type="none" w="med" len="med"/>
            <a:tailEnd type="none" w="med" len="med"/>
          </a:ln>
        </p:spPr>
      </p:sp>
      <p:sp>
        <p:nvSpPr>
          <p:cNvPr id="157722" name="Line 26"/>
          <p:cNvSpPr/>
          <p:nvPr/>
        </p:nvSpPr>
        <p:spPr>
          <a:xfrm>
            <a:off x="2195513" y="2416175"/>
            <a:ext cx="1952625" cy="1157288"/>
          </a:xfrm>
          <a:prstGeom prst="line">
            <a:avLst/>
          </a:prstGeom>
          <a:ln w="9525" cap="flat" cmpd="sng">
            <a:solidFill>
              <a:srgbClr val="000000"/>
            </a:solidFill>
            <a:prstDash val="solid"/>
            <a:headEnd type="none" w="med" len="med"/>
            <a:tailEnd type="triangle" w="med" len="med"/>
          </a:ln>
        </p:spPr>
      </p:sp>
      <p:sp>
        <p:nvSpPr>
          <p:cNvPr id="27671" name="Text Box 27"/>
          <p:cNvSpPr txBox="1"/>
          <p:nvPr/>
        </p:nvSpPr>
        <p:spPr>
          <a:xfrm>
            <a:off x="3348038" y="1557338"/>
            <a:ext cx="1065212" cy="49688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just">
              <a:spcBef>
                <a:spcPct val="0"/>
              </a:spcBef>
              <a:buFontTx/>
              <a:buNone/>
            </a:pPr>
            <a:r>
              <a:rPr lang="en-US" altLang="zh-CN" sz="1800" dirty="0">
                <a:solidFill>
                  <a:schemeClr val="tx1"/>
                </a:solidFill>
                <a:latin typeface="Times New Roman" panose="02020603050405020304" pitchFamily="18" charset="0"/>
                <a:ea typeface="宋体" panose="02010600030101010101" pitchFamily="2" charset="-122"/>
              </a:rPr>
              <a:t>100</a:t>
            </a:r>
            <a:endParaRPr lang="en-US" altLang="zh-CN" sz="1800" dirty="0">
              <a:solidFill>
                <a:schemeClr val="tx1"/>
              </a:solidFill>
              <a:latin typeface="Times New Roman" panose="02020603050405020304" pitchFamily="18" charset="0"/>
              <a:ea typeface="宋体" panose="02010600030101010101" pitchFamily="2" charset="-122"/>
            </a:endParaRPr>
          </a:p>
        </p:txBody>
      </p:sp>
      <p:sp>
        <p:nvSpPr>
          <p:cNvPr id="27672" name="Text Box 28"/>
          <p:cNvSpPr txBox="1"/>
          <p:nvPr/>
        </p:nvSpPr>
        <p:spPr>
          <a:xfrm>
            <a:off x="5165725" y="2665413"/>
            <a:ext cx="1066800" cy="4953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just">
              <a:spcBef>
                <a:spcPct val="0"/>
              </a:spcBef>
              <a:buFontTx/>
              <a:buNone/>
            </a:pPr>
            <a:r>
              <a:rPr lang="en-US" altLang="zh-CN" sz="1800" dirty="0">
                <a:solidFill>
                  <a:schemeClr val="tx1"/>
                </a:solidFill>
                <a:latin typeface="Times New Roman" panose="02020603050405020304" pitchFamily="18" charset="0"/>
                <a:ea typeface="宋体" panose="02010600030101010101" pitchFamily="2" charset="-122"/>
              </a:rPr>
              <a:t>19</a:t>
            </a:r>
            <a:endParaRPr lang="en-US" altLang="zh-CN" sz="1800" dirty="0">
              <a:solidFill>
                <a:schemeClr val="tx1"/>
              </a:solidFill>
              <a:latin typeface="Times New Roman" panose="02020603050405020304" pitchFamily="18" charset="0"/>
              <a:ea typeface="宋体" panose="02010600030101010101" pitchFamily="2" charset="-122"/>
            </a:endParaRPr>
          </a:p>
        </p:txBody>
      </p:sp>
      <p:sp>
        <p:nvSpPr>
          <p:cNvPr id="157725" name="Text Box 29"/>
          <p:cNvSpPr txBox="1"/>
          <p:nvPr/>
        </p:nvSpPr>
        <p:spPr>
          <a:xfrm>
            <a:off x="2700338" y="2781300"/>
            <a:ext cx="1065212" cy="496888"/>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just">
              <a:spcBef>
                <a:spcPct val="0"/>
              </a:spcBef>
              <a:buFontTx/>
              <a:buNone/>
            </a:pPr>
            <a:r>
              <a:rPr lang="en-US" altLang="zh-CN" sz="1800" dirty="0">
                <a:solidFill>
                  <a:schemeClr val="tx1"/>
                </a:solidFill>
                <a:latin typeface="Times New Roman" panose="02020603050405020304" pitchFamily="18" charset="0"/>
                <a:ea typeface="宋体" panose="02010600030101010101" pitchFamily="2" charset="-122"/>
              </a:rPr>
              <a:t>38</a:t>
            </a:r>
            <a:endParaRPr lang="en-US" altLang="zh-CN" sz="1800" dirty="0">
              <a:solidFill>
                <a:schemeClr val="tx1"/>
              </a:solidFill>
              <a:latin typeface="Times New Roman" panose="02020603050405020304" pitchFamily="18" charset="0"/>
              <a:ea typeface="宋体" panose="02010600030101010101" pitchFamily="2" charset="-122"/>
            </a:endParaRPr>
          </a:p>
        </p:txBody>
      </p:sp>
      <p:sp>
        <p:nvSpPr>
          <p:cNvPr id="27674" name="Text Box 30"/>
          <p:cNvSpPr txBox="1"/>
          <p:nvPr/>
        </p:nvSpPr>
        <p:spPr>
          <a:xfrm>
            <a:off x="5656263" y="1557338"/>
            <a:ext cx="1065212" cy="49688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just">
              <a:spcBef>
                <a:spcPct val="0"/>
              </a:spcBef>
              <a:buFontTx/>
              <a:buNone/>
            </a:pPr>
            <a:r>
              <a:rPr lang="en-US" altLang="zh-CN" sz="1800" dirty="0">
                <a:solidFill>
                  <a:schemeClr val="tx1"/>
                </a:solidFill>
                <a:latin typeface="Times New Roman" panose="02020603050405020304" pitchFamily="18" charset="0"/>
                <a:ea typeface="宋体" panose="02010600030101010101" pitchFamily="2" charset="-122"/>
              </a:rPr>
              <a:t>100</a:t>
            </a:r>
            <a:endParaRPr lang="en-US" altLang="zh-CN" sz="1800" dirty="0">
              <a:solidFill>
                <a:schemeClr val="tx1"/>
              </a:solidFill>
              <a:latin typeface="Times New Roman" panose="02020603050405020304" pitchFamily="18" charset="0"/>
              <a:ea typeface="宋体" panose="02010600030101010101" pitchFamily="2" charset="-122"/>
            </a:endParaRPr>
          </a:p>
        </p:txBody>
      </p:sp>
      <p:sp>
        <p:nvSpPr>
          <p:cNvPr id="157728" name="Rectangle 32"/>
          <p:cNvSpPr>
            <a:spLocks noChangeArrowheads="1"/>
          </p:cNvSpPr>
          <p:nvPr/>
        </p:nvSpPr>
        <p:spPr bwMode="auto">
          <a:xfrm>
            <a:off x="755650" y="4654550"/>
            <a:ext cx="80645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lnSpc>
                <a:spcPct val="150000"/>
              </a:lnSpc>
              <a:spcBef>
                <a:spcPct val="20000"/>
              </a:spcBef>
              <a:buFont typeface="Wingdings" panose="05000000000000000000" pitchFamily="2" charset="2"/>
              <a:buChar char="§"/>
              <a:defRPr sz="1900">
                <a:solidFill>
                  <a:srgbClr val="A4001B"/>
                </a:solidFill>
                <a:effectLst>
                  <a:outerShdw blurRad="38100" dist="38100" dir="2700000" algn="tl">
                    <a:srgbClr val="C0C0C0"/>
                  </a:outerShdw>
                </a:effectLst>
                <a:latin typeface="Arial" panose="020B0604020202020204" pitchFamily="34" charset="0"/>
                <a:ea typeface="黑体" panose="02010609060101010101" pitchFamily="49" charset="-122"/>
              </a:defRPr>
            </a:lvl1pPr>
            <a:lvl2pPr marL="742950" indent="-285750" algn="l">
              <a:lnSpc>
                <a:spcPct val="130000"/>
              </a:lnSpc>
              <a:spcBef>
                <a:spcPct val="20000"/>
              </a:spcBef>
              <a:buFont typeface="Wingdings" panose="05000000000000000000" pitchFamily="2" charset="2"/>
              <a:buChar char="Ø"/>
              <a:defRPr sz="1600">
                <a:solidFill>
                  <a:schemeClr val="accent2"/>
                </a:solidFill>
                <a:effectLst>
                  <a:outerShdw blurRad="38100" dist="38100" dir="2700000" algn="tl">
                    <a:srgbClr val="C0C0C0"/>
                  </a:outerShdw>
                </a:effectLst>
                <a:latin typeface="Arial" panose="020B0604020202020204" pitchFamily="34" charset="0"/>
                <a:ea typeface="华文细黑" panose="02010600040101010101" pitchFamily="2" charset="-122"/>
              </a:defRPr>
            </a:lvl2pPr>
            <a:lvl3pPr marL="1143000" indent="-228600" algn="l">
              <a:spcBef>
                <a:spcPct val="20000"/>
              </a:spcBef>
              <a:buFont typeface="Wingdings" panose="05000000000000000000" pitchFamily="2" charset="2"/>
              <a:buChar char="æ"/>
              <a:defRPr sz="1400">
                <a:solidFill>
                  <a:schemeClr val="tx1"/>
                </a:solidFill>
                <a:effectLst>
                  <a:outerShdw blurRad="38100" dist="38100" dir="2700000" algn="tl">
                    <a:srgbClr val="C0C0C0"/>
                  </a:outerShdw>
                </a:effectLst>
                <a:latin typeface="Arial" panose="020B0604020202020204" pitchFamily="34" charset="0"/>
                <a:ea typeface="华文细黑" panose="02010600040101010101" pitchFamily="2" charset="-122"/>
              </a:defRPr>
            </a:lvl3pPr>
            <a:lvl4pPr marL="1600200" indent="-228600" algn="l">
              <a:spcBef>
                <a:spcPct val="20000"/>
              </a:spcBef>
              <a:buChar char="–"/>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None/>
              <a:defRPr/>
            </a:pPr>
            <a:r>
              <a:rPr kumimoji="0" lang="en-US" altLang="zh-CN" sz="2400" b="0" i="0" u="none" strike="noStrike" kern="1200" cap="none" spc="0" normalizeH="0" baseline="0" noProof="0" dirty="0">
                <a:ln>
                  <a:noFill/>
                </a:ln>
                <a:solidFill>
                  <a:srgbClr val="A4001B"/>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	</a:t>
            </a:r>
            <a:r>
              <a:rPr kumimoji="0" lang="zh-CN" altLang="en-US" sz="2400" b="0" i="0" u="none" strike="noStrike" kern="1200" cap="none" spc="0" normalizeH="0" baseline="0" noProof="0" dirty="0">
                <a:ln>
                  <a:noFill/>
                </a:ln>
                <a:solidFill>
                  <a:srgbClr val="333399"/>
                </a:solidFill>
                <a:effectLst>
                  <a:outerShdw blurRad="38100" dist="38100" dir="2700000" algn="tl">
                    <a:srgbClr val="C0C0C0"/>
                  </a:outerShdw>
                </a:effectLst>
                <a:uLnTx/>
                <a:uFillTx/>
                <a:latin typeface="幼圆" panose="02010509060101010101" pitchFamily="49" charset="-122"/>
                <a:ea typeface="华文细黑" panose="02010600040101010101" pitchFamily="2" charset="-122"/>
                <a:cs typeface="+mn-cs"/>
              </a:rPr>
              <a:t>假设</a:t>
            </a:r>
            <a:r>
              <a:rPr kumimoji="0" lang="en-US" altLang="zh-CN" sz="2400" b="0" i="0" u="none" strike="noStrike" kern="1200" cap="none" spc="0" normalizeH="0" baseline="0" noProof="0" dirty="0" err="1">
                <a:ln>
                  <a:noFill/>
                </a:ln>
                <a:solidFill>
                  <a:srgbClr val="333399"/>
                </a:solidFill>
                <a:effectLst>
                  <a:outerShdw blurRad="38100" dist="38100" dir="2700000" algn="tl">
                    <a:srgbClr val="C0C0C0"/>
                  </a:outerShdw>
                </a:effectLst>
                <a:uLnTx/>
                <a:uFillTx/>
                <a:latin typeface="幼圆" panose="02010509060101010101" pitchFamily="49" charset="-122"/>
                <a:ea typeface="华文细黑" panose="02010600040101010101" pitchFamily="2" charset="-122"/>
                <a:cs typeface="+mn-cs"/>
              </a:rPr>
              <a:t>SwA</a:t>
            </a:r>
            <a:r>
              <a:rPr kumimoji="0" lang="zh-CN" altLang="en-US" sz="2400" b="0" i="0" u="none" strike="noStrike" kern="1200" cap="none" spc="0" normalizeH="0" baseline="0" noProof="0" dirty="0">
                <a:ln>
                  <a:noFill/>
                </a:ln>
                <a:solidFill>
                  <a:srgbClr val="333399"/>
                </a:solidFill>
                <a:effectLst>
                  <a:outerShdw blurRad="38100" dist="38100" dir="2700000" algn="tl">
                    <a:srgbClr val="C0C0C0"/>
                  </a:outerShdw>
                </a:effectLst>
                <a:uLnTx/>
                <a:uFillTx/>
                <a:latin typeface="幼圆" panose="02010509060101010101" pitchFamily="49" charset="-122"/>
                <a:ea typeface="华文细黑" panose="02010600040101010101" pitchFamily="2" charset="-122"/>
                <a:cs typeface="+mn-cs"/>
              </a:rPr>
              <a:t>为根交换机，通过比较开销，选择</a:t>
            </a:r>
            <a:r>
              <a:rPr kumimoji="0" lang="en-US" altLang="zh-CN" sz="2400" b="0" i="0" u="none" strike="noStrike" kern="1200" cap="none" spc="0" normalizeH="0" baseline="0" noProof="0" dirty="0">
                <a:ln>
                  <a:noFill/>
                </a:ln>
                <a:solidFill>
                  <a:srgbClr val="333399"/>
                </a:solidFill>
                <a:effectLst>
                  <a:outerShdw blurRad="38100" dist="38100" dir="2700000" algn="tl">
                    <a:srgbClr val="C0C0C0"/>
                  </a:outerShdw>
                </a:effectLst>
                <a:uLnTx/>
                <a:uFillTx/>
                <a:latin typeface="幼圆" panose="02010509060101010101" pitchFamily="49" charset="-122"/>
                <a:ea typeface="华文细黑" panose="02010600040101010101" pitchFamily="2" charset="-122"/>
                <a:cs typeface="+mn-cs"/>
              </a:rPr>
              <a:t>E-&gt;D-&gt;</a:t>
            </a:r>
            <a:r>
              <a:rPr kumimoji="0" lang="en-US" altLang="zh-CN" sz="2400" b="0" i="0" u="none" strike="noStrike" kern="1200" cap="none" spc="0" normalizeH="0" baseline="0" noProof="0" dirty="0" smtClean="0">
                <a:ln>
                  <a:noFill/>
                </a:ln>
                <a:solidFill>
                  <a:srgbClr val="333399"/>
                </a:solidFill>
                <a:effectLst>
                  <a:outerShdw blurRad="38100" dist="38100" dir="2700000" algn="tl">
                    <a:srgbClr val="C0C0C0"/>
                  </a:outerShdw>
                </a:effectLst>
                <a:uLnTx/>
                <a:uFillTx/>
                <a:latin typeface="幼圆" panose="02010509060101010101" pitchFamily="49" charset="-122"/>
                <a:ea typeface="华文细黑" panose="02010600040101010101" pitchFamily="2" charset="-122"/>
                <a:cs typeface="+mn-cs"/>
              </a:rPr>
              <a:t>A,E-&gt;A</a:t>
            </a:r>
            <a:r>
              <a:rPr kumimoji="0" lang="zh-CN" altLang="en-US" sz="2400" b="0" i="0" u="none" strike="noStrike" kern="1200" cap="none" spc="0" normalizeH="0" baseline="0" noProof="0" dirty="0" smtClean="0">
                <a:ln>
                  <a:noFill/>
                </a:ln>
                <a:solidFill>
                  <a:srgbClr val="333399"/>
                </a:solidFill>
                <a:effectLst>
                  <a:outerShdw blurRad="38100" dist="38100" dir="2700000" algn="tl">
                    <a:srgbClr val="C0C0C0"/>
                  </a:outerShdw>
                </a:effectLst>
                <a:uLnTx/>
                <a:uFillTx/>
                <a:latin typeface="幼圆" panose="02010509060101010101" pitchFamily="49" charset="-122"/>
                <a:ea typeface="华文细黑" panose="02010600040101010101" pitchFamily="2" charset="-122"/>
                <a:cs typeface="+mn-cs"/>
              </a:rPr>
              <a:t>为</a:t>
            </a:r>
            <a:r>
              <a:rPr kumimoji="0" lang="zh-CN" altLang="en-US" sz="2400" b="0" i="0" u="none" strike="noStrike" kern="1200" cap="none" spc="0" normalizeH="0" baseline="0" noProof="0" dirty="0">
                <a:ln>
                  <a:noFill/>
                </a:ln>
                <a:solidFill>
                  <a:srgbClr val="333399"/>
                </a:solidFill>
                <a:effectLst>
                  <a:outerShdw blurRad="38100" dist="38100" dir="2700000" algn="tl">
                    <a:srgbClr val="C0C0C0"/>
                  </a:outerShdw>
                </a:effectLst>
                <a:uLnTx/>
                <a:uFillTx/>
                <a:latin typeface="幼圆" panose="02010509060101010101" pitchFamily="49" charset="-122"/>
                <a:ea typeface="华文细黑" panose="02010600040101010101" pitchFamily="2" charset="-122"/>
                <a:cs typeface="+mn-cs"/>
              </a:rPr>
              <a:t>最短路径</a:t>
            </a:r>
            <a:endParaRPr kumimoji="0" lang="zh-CN" altLang="en-US" sz="2400" b="0" i="0" u="none" strike="noStrike" kern="1200" cap="none" spc="0" normalizeH="0" baseline="0" noProof="0" dirty="0">
              <a:ln>
                <a:noFill/>
              </a:ln>
              <a:solidFill>
                <a:srgbClr val="333399"/>
              </a:solidFill>
              <a:effectLst>
                <a:outerShdw blurRad="38100" dist="38100" dir="2700000" algn="tl">
                  <a:srgbClr val="C0C0C0"/>
                </a:outerShdw>
              </a:effectLst>
              <a:uLnTx/>
              <a:uFillTx/>
              <a:latin typeface="幼圆" panose="02010509060101010101" pitchFamily="49" charset="-122"/>
              <a:ea typeface="华文细黑" panose="0201060004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7703"/>
                                        </p:tgtEl>
                                        <p:attrNameLst>
                                          <p:attrName>style.visibility</p:attrName>
                                        </p:attrNameLst>
                                      </p:cBhvr>
                                      <p:to>
                                        <p:strVal val="visible"/>
                                      </p:to>
                                    </p:set>
                                    <p:animEffect transition="in" filter="dissolve">
                                      <p:cBhvr>
                                        <p:cTn id="7" dur="500"/>
                                        <p:tgtEl>
                                          <p:spTgt spid="15770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57701"/>
                                        </p:tgtEl>
                                        <p:attrNameLst>
                                          <p:attrName>style.visibility</p:attrName>
                                        </p:attrNameLst>
                                      </p:cBhvr>
                                      <p:to>
                                        <p:strVal val="visible"/>
                                      </p:to>
                                    </p:set>
                                    <p:animEffect transition="in" filter="dissolve">
                                      <p:cBhvr>
                                        <p:cTn id="10" dur="500"/>
                                        <p:tgtEl>
                                          <p:spTgt spid="157701"/>
                                        </p:tgtEl>
                                      </p:cBhvr>
                                    </p:animEffect>
                                  </p:childTnLst>
                                </p:cTn>
                              </p:par>
                              <p:par>
                                <p:cTn id="11" presetID="9" presetClass="entr" presetSubtype="0" fill="hold" nodeType="withEffect">
                                  <p:stCondLst>
                                    <p:cond delay="0"/>
                                  </p:stCondLst>
                                  <p:childTnLst>
                                    <p:set>
                                      <p:cBhvr>
                                        <p:cTn id="12" dur="1" fill="hold">
                                          <p:stCondLst>
                                            <p:cond delay="0"/>
                                          </p:stCondLst>
                                        </p:cTn>
                                        <p:tgtEl>
                                          <p:spTgt spid="157722"/>
                                        </p:tgtEl>
                                        <p:attrNameLst>
                                          <p:attrName>style.visibility</p:attrName>
                                        </p:attrNameLst>
                                      </p:cBhvr>
                                      <p:to>
                                        <p:strVal val="visible"/>
                                      </p:to>
                                    </p:set>
                                    <p:animEffect transition="in" filter="dissolve">
                                      <p:cBhvr>
                                        <p:cTn id="13" dur="500"/>
                                        <p:tgtEl>
                                          <p:spTgt spid="157722"/>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57725"/>
                                        </p:tgtEl>
                                        <p:attrNameLst>
                                          <p:attrName>style.visibility</p:attrName>
                                        </p:attrNameLst>
                                      </p:cBhvr>
                                      <p:to>
                                        <p:strVal val="visible"/>
                                      </p:to>
                                    </p:set>
                                    <p:animEffect transition="in" filter="dissolve">
                                      <p:cBhvr>
                                        <p:cTn id="16" dur="500"/>
                                        <p:tgtEl>
                                          <p:spTgt spid="1577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01" grpId="0"/>
      <p:bldP spid="15772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10242" name="Picture 6"/>
          <p:cNvPicPr>
            <a:picLocks noChangeAspect="1"/>
          </p:cNvPicPr>
          <p:nvPr/>
        </p:nvPicPr>
        <p:blipFill>
          <a:blip r:embed="rId1"/>
          <a:stretch>
            <a:fillRect/>
          </a:stretch>
        </p:blipFill>
        <p:spPr>
          <a:xfrm>
            <a:off x="0" y="1350963"/>
            <a:ext cx="1476375" cy="401637"/>
          </a:xfrm>
          <a:prstGeom prst="rect">
            <a:avLst/>
          </a:prstGeom>
          <a:noFill/>
          <a:ln w="9525">
            <a:noFill/>
          </a:ln>
        </p:spPr>
      </p:pic>
      <p:sp>
        <p:nvSpPr>
          <p:cNvPr id="6" name="Rectangle 4"/>
          <p:cNvSpPr txBox="1">
            <a:spLocks noChangeArrowheads="1"/>
          </p:cNvSpPr>
          <p:nvPr/>
        </p:nvSpPr>
        <p:spPr>
          <a:xfrm>
            <a:off x="652463" y="1219200"/>
            <a:ext cx="7745413" cy="609600"/>
          </a:xfrm>
          <a:prstGeom prst="rect">
            <a:avLst/>
          </a:prstGeom>
          <a:noFill/>
        </p:spPr>
        <p:txBody>
          <a:bodyPr anchor="ctr">
            <a:normAutofit/>
          </a:bodyPr>
          <a:lstStyle/>
          <a:p>
            <a:pPr marR="0" defTabSz="784225" fontAlgn="auto">
              <a:spcBef>
                <a:spcPts val="0"/>
              </a:spcBef>
              <a:spcAft>
                <a:spcPts val="0"/>
              </a:spcAft>
              <a:buClrTx/>
              <a:buSzTx/>
              <a:buFontTx/>
              <a:buNone/>
              <a:defRPr/>
            </a:pPr>
            <a:r>
              <a:rPr kumimoji="0" lang="zh-CN" altLang="en-US" sz="2400" b="1" kern="1200" cap="none" spc="0" normalizeH="0" baseline="0" noProof="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目 录  </a:t>
            </a:r>
            <a:r>
              <a:rPr kumimoji="0" lang="en-US" altLang="zh-CN" sz="24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Contents</a:t>
            </a:r>
            <a:endParaRPr kumimoji="0" lang="en-US" altLang="zh-CN" sz="24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244" name="Rectangle 5"/>
          <p:cNvSpPr txBox="1"/>
          <p:nvPr/>
        </p:nvSpPr>
        <p:spPr>
          <a:xfrm>
            <a:off x="638175" y="1828800"/>
            <a:ext cx="6419850" cy="46482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2400" kern="1200">
                <a:solidFill>
                  <a:srgbClr val="7F7F7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rgbClr val="7F7F7F"/>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rgbClr val="7F7F7F"/>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5pPr>
          </a:lstStyle>
          <a:p>
            <a:pPr marL="294005" lvl="0" indent="-294005" defTabSz="784225">
              <a:lnSpc>
                <a:spcPts val="3200"/>
              </a:lnSpc>
              <a:buFont typeface="Wingdings" panose="05000000000000000000" pitchFamily="2" charset="2"/>
              <a:buChar char="n"/>
            </a:pPr>
            <a:r>
              <a:rPr lang="en-US" altLang="zh-CN" dirty="0">
                <a:solidFill>
                  <a:srgbClr val="00B0F0"/>
                </a:solidFill>
                <a:cs typeface="Arial" panose="020B0604020202020204" pitchFamily="34" charset="0"/>
              </a:rPr>
              <a:t>STP(</a:t>
            </a:r>
            <a:r>
              <a:rPr lang="zh-CN" altLang="en-US" dirty="0">
                <a:solidFill>
                  <a:srgbClr val="00B0F0"/>
                </a:solidFill>
                <a:cs typeface="Arial" panose="020B0604020202020204" pitchFamily="34" charset="0"/>
              </a:rPr>
              <a:t>生成树协议</a:t>
            </a:r>
            <a:r>
              <a:rPr lang="en-US" altLang="zh-CN" dirty="0">
                <a:solidFill>
                  <a:srgbClr val="00B0F0"/>
                </a:solidFill>
                <a:cs typeface="Arial" panose="020B0604020202020204" pitchFamily="34" charset="0"/>
              </a:rPr>
              <a:t>)</a:t>
            </a:r>
            <a:endParaRPr lang="en-US" altLang="zh-CN" dirty="0">
              <a:solidFill>
                <a:srgbClr val="00B0F0"/>
              </a:solidFill>
              <a:cs typeface="Arial" panose="020B0604020202020204" pitchFamily="34" charset="0"/>
            </a:endParaRPr>
          </a:p>
          <a:p>
            <a:pPr marL="294005" lvl="0" indent="-294005" defTabSz="784225">
              <a:lnSpc>
                <a:spcPts val="3200"/>
              </a:lnSpc>
              <a:buFont typeface="Wingdings" panose="05000000000000000000" pitchFamily="2" charset="2"/>
              <a:buChar char="Ø"/>
            </a:pPr>
            <a:r>
              <a:rPr lang="en-US" altLang="zh-CN" sz="1600" dirty="0">
                <a:cs typeface="Arial" panose="020B0604020202020204" pitchFamily="34" charset="0"/>
              </a:rPr>
              <a:t> 1.STP</a:t>
            </a:r>
            <a:r>
              <a:rPr lang="zh-CN" altLang="en-US" sz="1600" dirty="0">
                <a:cs typeface="Arial" panose="020B0604020202020204" pitchFamily="34" charset="0"/>
              </a:rPr>
              <a:t>出现的背景？</a:t>
            </a:r>
            <a:endParaRPr lang="en-US" altLang="zh-CN" sz="1600" dirty="0">
              <a:cs typeface="Arial" panose="020B0604020202020204" pitchFamily="34" charset="0"/>
            </a:endParaRPr>
          </a:p>
          <a:p>
            <a:pPr marL="294005" lvl="0" indent="-294005" defTabSz="784225">
              <a:lnSpc>
                <a:spcPts val="3200"/>
              </a:lnSpc>
              <a:buFont typeface="Wingdings" panose="05000000000000000000" pitchFamily="2" charset="2"/>
              <a:buChar char="Ø"/>
            </a:pPr>
            <a:r>
              <a:rPr lang="en-US" altLang="zh-CN" sz="1600" dirty="0">
                <a:cs typeface="Arial" panose="020B0604020202020204" pitchFamily="34" charset="0"/>
              </a:rPr>
              <a:t> 2.STP</a:t>
            </a:r>
            <a:r>
              <a:rPr lang="zh-CN" altLang="en-US" sz="1600" dirty="0">
                <a:cs typeface="Arial" panose="020B0604020202020204" pitchFamily="34" charset="0"/>
              </a:rPr>
              <a:t>的基本概念</a:t>
            </a:r>
            <a:endParaRPr lang="en-US" altLang="zh-CN" sz="1600" dirty="0">
              <a:cs typeface="Arial" panose="020B0604020202020204" pitchFamily="34" charset="0"/>
            </a:endParaRPr>
          </a:p>
          <a:p>
            <a:pPr marL="294005" lvl="0" indent="-294005" defTabSz="784225">
              <a:lnSpc>
                <a:spcPts val="3200"/>
              </a:lnSpc>
              <a:buFont typeface="Wingdings" panose="05000000000000000000" pitchFamily="2" charset="2"/>
              <a:buChar char="Ø"/>
            </a:pPr>
            <a:r>
              <a:rPr lang="en-US" altLang="zh-CN" sz="1600" dirty="0">
                <a:cs typeface="Arial" panose="020B0604020202020204" pitchFamily="34" charset="0"/>
              </a:rPr>
              <a:t> 3. STP</a:t>
            </a:r>
            <a:r>
              <a:rPr lang="zh-CN" altLang="en-US" sz="1600" dirty="0">
                <a:cs typeface="Arial" panose="020B0604020202020204" pitchFamily="34" charset="0"/>
              </a:rPr>
              <a:t>的工作原理</a:t>
            </a:r>
            <a:endParaRPr lang="en-US" altLang="zh-CN" sz="1600" dirty="0">
              <a:cs typeface="Arial" panose="020B0604020202020204" pitchFamily="34" charset="0"/>
            </a:endParaRPr>
          </a:p>
          <a:p>
            <a:pPr marL="294005" lvl="0" indent="-294005" defTabSz="784225">
              <a:lnSpc>
                <a:spcPts val="3200"/>
              </a:lnSpc>
              <a:buFont typeface="Wingdings" panose="05000000000000000000" pitchFamily="2" charset="2"/>
              <a:buChar char="Ø"/>
            </a:pPr>
            <a:r>
              <a:rPr lang="en-US" altLang="zh-CN" sz="1600" dirty="0">
                <a:cs typeface="Arial" panose="020B0604020202020204" pitchFamily="34" charset="0"/>
              </a:rPr>
              <a:t> 4.BPDU</a:t>
            </a:r>
            <a:endParaRPr lang="en-US" altLang="zh-CN" sz="1600" dirty="0">
              <a:cs typeface="Arial" panose="020B0604020202020204" pitchFamily="34" charset="0"/>
            </a:endParaRPr>
          </a:p>
          <a:p>
            <a:pPr marL="294005" lvl="0" indent="-294005" defTabSz="784225">
              <a:lnSpc>
                <a:spcPts val="3200"/>
              </a:lnSpc>
              <a:buFont typeface="Wingdings" panose="05000000000000000000" pitchFamily="2" charset="2"/>
              <a:buChar char="Ø"/>
            </a:pPr>
            <a:r>
              <a:rPr lang="en-US" altLang="zh-CN" sz="1600" dirty="0">
                <a:cs typeface="Arial" panose="020B0604020202020204" pitchFamily="34" charset="0"/>
              </a:rPr>
              <a:t> 5.STP</a:t>
            </a:r>
            <a:r>
              <a:rPr lang="zh-CN" altLang="en-US" sz="1600" dirty="0">
                <a:cs typeface="Arial" panose="020B0604020202020204" pitchFamily="34" charset="0"/>
              </a:rPr>
              <a:t>的技术细节</a:t>
            </a:r>
            <a:endParaRPr lang="en-US" altLang="zh-CN" sz="1600" dirty="0">
              <a:cs typeface="Arial" panose="020B0604020202020204" pitchFamily="34" charset="0"/>
            </a:endParaRPr>
          </a:p>
          <a:p>
            <a:pPr marL="294005" lvl="0" indent="-294005" defTabSz="784225">
              <a:lnSpc>
                <a:spcPts val="3200"/>
              </a:lnSpc>
              <a:buFont typeface="Wingdings" panose="05000000000000000000" pitchFamily="2" charset="2"/>
              <a:buChar char="Ø"/>
            </a:pPr>
            <a:r>
              <a:rPr lang="en-US" altLang="zh-CN" sz="1600" dirty="0">
                <a:cs typeface="Arial" panose="020B0604020202020204" pitchFamily="34" charset="0"/>
              </a:rPr>
              <a:t> 6.RSTP/MSTP</a:t>
            </a:r>
            <a:endParaRPr lang="en-US" altLang="zh-CN" dirty="0">
              <a:cs typeface="Arial" panose="020B0604020202020204" pitchFamily="34" charset="0"/>
            </a:endParaRPr>
          </a:p>
          <a:p>
            <a:pPr marL="294005" lvl="0" indent="-294005" defTabSz="784225">
              <a:spcBef>
                <a:spcPct val="0"/>
              </a:spcBef>
              <a:buFontTx/>
              <a:buNone/>
            </a:pPr>
            <a:endParaRPr lang="zh-CN" altLang="en-US" dirty="0">
              <a:ea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8674" name="Rectangle 2"/>
          <p:cNvSpPr>
            <a:spLocks noGrp="1"/>
          </p:cNvSpPr>
          <p:nvPr>
            <p:ph type="title"/>
          </p:nvPr>
        </p:nvSpPr>
        <p:spPr/>
        <p:txBody>
          <a:bodyPr vert="horz" wrap="square" lIns="91440" tIns="45720" rIns="91440" bIns="45720" anchor="ctr" anchorCtr="0"/>
          <a:p>
            <a:r>
              <a:rPr lang="zh-CN" altLang="en-US" sz="3600" b="1" dirty="0"/>
              <a:t>最短路径的选择</a:t>
            </a:r>
            <a:endParaRPr lang="zh-CN" altLang="en-US" sz="3600" b="1" dirty="0"/>
          </a:p>
        </p:txBody>
      </p:sp>
      <p:sp>
        <p:nvSpPr>
          <p:cNvPr id="28675" name="Rectangle 3"/>
          <p:cNvSpPr>
            <a:spLocks noGrp="1"/>
          </p:cNvSpPr>
          <p:nvPr>
            <p:ph idx="1"/>
          </p:nvPr>
        </p:nvSpPr>
        <p:spPr>
          <a:xfrm>
            <a:off x="468313" y="1052513"/>
            <a:ext cx="8229600" cy="1223962"/>
          </a:xfrm>
        </p:spPr>
        <p:txBody>
          <a:bodyPr vert="horz" wrap="square" lIns="91440" tIns="45720" rIns="91440" bIns="45720" anchor="t" anchorCtr="0"/>
          <a:p>
            <a:pPr>
              <a:lnSpc>
                <a:spcPct val="140000"/>
              </a:lnSpc>
              <a:buFont typeface="Wingdings" panose="05000000000000000000" pitchFamily="2" charset="2"/>
              <a:buNone/>
            </a:pPr>
            <a:r>
              <a:rPr lang="en-US" altLang="zh-CN" sz="2400" b="1" dirty="0">
                <a:latin typeface="黑体" panose="02010609060101010101" pitchFamily="49" charset="-122"/>
              </a:rPr>
              <a:t>2</a:t>
            </a:r>
            <a:r>
              <a:rPr lang="zh-CN" altLang="en-US" sz="2400" b="1" dirty="0">
                <a:latin typeface="黑体" panose="02010609060101010101" pitchFamily="49" charset="-122"/>
              </a:rPr>
              <a:t>、通过</a:t>
            </a:r>
            <a:r>
              <a:rPr lang="en-US" altLang="zh-CN" sz="2400" b="1" dirty="0">
                <a:latin typeface="黑体" panose="02010609060101010101" pitchFamily="49" charset="-122"/>
              </a:rPr>
              <a:t>Bridge ID</a:t>
            </a:r>
            <a:r>
              <a:rPr lang="zh-CN" altLang="en-US" sz="2400" b="1" dirty="0">
                <a:latin typeface="黑体" panose="02010609060101010101" pitchFamily="49" charset="-122"/>
              </a:rPr>
              <a:t>选择最短路径 </a:t>
            </a:r>
            <a:endParaRPr lang="zh-CN" altLang="en-US" sz="2400" b="1" dirty="0">
              <a:latin typeface="黑体" panose="02010609060101010101" pitchFamily="49" charset="-122"/>
            </a:endParaRPr>
          </a:p>
          <a:p>
            <a:pPr lvl="1">
              <a:lnSpc>
                <a:spcPct val="120000"/>
              </a:lnSpc>
            </a:pPr>
            <a:r>
              <a:rPr lang="zh-CN" altLang="en-US" sz="2400" b="1" dirty="0">
                <a:solidFill>
                  <a:srgbClr val="333399"/>
                </a:solidFill>
                <a:latin typeface="幼圆" panose="02010509060101010101" pitchFamily="49" charset="-122"/>
              </a:rPr>
              <a:t>如果</a:t>
            </a:r>
            <a:r>
              <a:rPr lang="zh-CN" altLang="en-US" sz="2400" b="1" dirty="0">
                <a:latin typeface="黑体" panose="02010609060101010101" pitchFamily="49" charset="-122"/>
              </a:rPr>
              <a:t>路径开销相同，则比较发送</a:t>
            </a:r>
            <a:r>
              <a:rPr lang="en-US" altLang="zh-CN" sz="2400" b="1" dirty="0">
                <a:latin typeface="黑体" panose="02010609060101010101" pitchFamily="49" charset="-122"/>
              </a:rPr>
              <a:t>BPDU</a:t>
            </a:r>
            <a:r>
              <a:rPr lang="zh-CN" altLang="en-US" sz="2400" b="1" dirty="0">
                <a:latin typeface="黑体" panose="02010609060101010101" pitchFamily="49" charset="-122"/>
              </a:rPr>
              <a:t>交换机的</a:t>
            </a:r>
            <a:r>
              <a:rPr lang="en-US" altLang="zh-CN" sz="2400" b="1" dirty="0">
                <a:latin typeface="黑体" panose="02010609060101010101" pitchFamily="49" charset="-122"/>
              </a:rPr>
              <a:t>Bridge ID</a:t>
            </a:r>
            <a:endParaRPr lang="en-US" altLang="zh-CN" sz="2400" b="1" dirty="0"/>
          </a:p>
        </p:txBody>
      </p:sp>
      <p:sp>
        <p:nvSpPr>
          <p:cNvPr id="158724" name="Text Box 4"/>
          <p:cNvSpPr txBox="1"/>
          <p:nvPr/>
        </p:nvSpPr>
        <p:spPr>
          <a:xfrm>
            <a:off x="736600" y="3500438"/>
            <a:ext cx="2771775" cy="358775"/>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just">
              <a:spcBef>
                <a:spcPct val="0"/>
              </a:spcBef>
              <a:buFontTx/>
              <a:buNone/>
            </a:pPr>
            <a:r>
              <a:rPr lang="en-US" altLang="zh-CN" sz="2000" dirty="0">
                <a:solidFill>
                  <a:schemeClr val="tx1"/>
                </a:solidFill>
                <a:latin typeface="Times New Roman" panose="02020603050405020304" pitchFamily="18" charset="0"/>
                <a:ea typeface="宋体" panose="02010600030101010101" pitchFamily="2" charset="-122"/>
              </a:rPr>
              <a:t>Mac:00d0f80000f1</a:t>
            </a:r>
            <a:endParaRPr lang="en-US" altLang="zh-CN" sz="2000" dirty="0">
              <a:solidFill>
                <a:schemeClr val="tx1"/>
              </a:solidFill>
              <a:latin typeface="Times New Roman" panose="02020603050405020304" pitchFamily="18" charset="0"/>
              <a:ea typeface="宋体" panose="02010600030101010101" pitchFamily="2" charset="-122"/>
            </a:endParaRPr>
          </a:p>
        </p:txBody>
      </p:sp>
      <p:sp>
        <p:nvSpPr>
          <p:cNvPr id="28677" name="Line 5"/>
          <p:cNvSpPr/>
          <p:nvPr/>
        </p:nvSpPr>
        <p:spPr>
          <a:xfrm flipV="1">
            <a:off x="2681288" y="2917825"/>
            <a:ext cx="1452562" cy="982663"/>
          </a:xfrm>
          <a:prstGeom prst="line">
            <a:avLst/>
          </a:prstGeom>
          <a:ln w="28575" cap="flat" cmpd="sng">
            <a:solidFill>
              <a:srgbClr val="000000"/>
            </a:solidFill>
            <a:prstDash val="solid"/>
            <a:headEnd type="none" w="med" len="med"/>
            <a:tailEnd type="none" w="med" len="med"/>
          </a:ln>
        </p:spPr>
      </p:sp>
      <p:sp>
        <p:nvSpPr>
          <p:cNvPr id="28678" name="Line 6"/>
          <p:cNvSpPr/>
          <p:nvPr/>
        </p:nvSpPr>
        <p:spPr>
          <a:xfrm>
            <a:off x="4852988" y="2917825"/>
            <a:ext cx="1138237" cy="982663"/>
          </a:xfrm>
          <a:prstGeom prst="line">
            <a:avLst/>
          </a:prstGeom>
          <a:ln w="28575" cap="flat" cmpd="sng">
            <a:solidFill>
              <a:srgbClr val="000000"/>
            </a:solidFill>
            <a:prstDash val="solid"/>
            <a:headEnd type="none" w="med" len="med"/>
            <a:tailEnd type="none" w="med" len="med"/>
          </a:ln>
        </p:spPr>
      </p:sp>
      <p:sp>
        <p:nvSpPr>
          <p:cNvPr id="28679" name="Line 7"/>
          <p:cNvSpPr/>
          <p:nvPr/>
        </p:nvSpPr>
        <p:spPr>
          <a:xfrm>
            <a:off x="2439988" y="4256088"/>
            <a:ext cx="3155950" cy="1404937"/>
          </a:xfrm>
          <a:prstGeom prst="line">
            <a:avLst/>
          </a:prstGeom>
          <a:ln w="28575" cap="flat" cmpd="sng">
            <a:solidFill>
              <a:srgbClr val="000000"/>
            </a:solidFill>
            <a:prstDash val="solid"/>
            <a:headEnd type="none" w="med" len="med"/>
            <a:tailEnd type="none" w="med" len="med"/>
          </a:ln>
        </p:spPr>
      </p:sp>
      <p:sp>
        <p:nvSpPr>
          <p:cNvPr id="28680" name="Line 8"/>
          <p:cNvSpPr/>
          <p:nvPr/>
        </p:nvSpPr>
        <p:spPr>
          <a:xfrm flipH="1">
            <a:off x="6418263" y="4214813"/>
            <a:ext cx="542925" cy="1427162"/>
          </a:xfrm>
          <a:prstGeom prst="line">
            <a:avLst/>
          </a:prstGeom>
          <a:ln w="28575" cap="flat" cmpd="sng">
            <a:solidFill>
              <a:srgbClr val="000000"/>
            </a:solidFill>
            <a:prstDash val="solid"/>
            <a:headEnd type="none" w="med" len="med"/>
            <a:tailEnd type="none" w="med" len="med"/>
          </a:ln>
        </p:spPr>
      </p:sp>
      <p:grpSp>
        <p:nvGrpSpPr>
          <p:cNvPr id="28681" name="Group 9"/>
          <p:cNvGrpSpPr/>
          <p:nvPr/>
        </p:nvGrpSpPr>
        <p:grpSpPr>
          <a:xfrm>
            <a:off x="5065713" y="5619750"/>
            <a:ext cx="1709737" cy="546100"/>
            <a:chOff x="3335" y="3388"/>
            <a:chExt cx="1321" cy="354"/>
          </a:xfrm>
        </p:grpSpPr>
        <p:pic>
          <p:nvPicPr>
            <p:cNvPr id="28694" name="Picture 10" descr="Route-processor"/>
            <p:cNvPicPr>
              <a:picLocks noChangeAspect="1"/>
            </p:cNvPicPr>
            <p:nvPr/>
          </p:nvPicPr>
          <p:blipFill>
            <a:blip r:embed="rId1"/>
            <a:stretch>
              <a:fillRect/>
            </a:stretch>
          </p:blipFill>
          <p:spPr>
            <a:xfrm>
              <a:off x="3335" y="3388"/>
              <a:ext cx="1300" cy="336"/>
            </a:xfrm>
            <a:prstGeom prst="rect">
              <a:avLst/>
            </a:prstGeom>
            <a:noFill/>
            <a:ln w="9525">
              <a:noFill/>
            </a:ln>
          </p:spPr>
        </p:pic>
        <p:sp>
          <p:nvSpPr>
            <p:cNvPr id="28695" name="Text Box 11"/>
            <p:cNvSpPr txBox="1"/>
            <p:nvPr/>
          </p:nvSpPr>
          <p:spPr>
            <a:xfrm>
              <a:off x="3680" y="3456"/>
              <a:ext cx="976" cy="286"/>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just">
                <a:spcBef>
                  <a:spcPct val="0"/>
                </a:spcBef>
                <a:buFontTx/>
                <a:buNone/>
              </a:pPr>
              <a:r>
                <a:rPr lang="en-US" altLang="zh-CN" sz="2000" dirty="0">
                  <a:solidFill>
                    <a:schemeClr val="tx1"/>
                  </a:solidFill>
                  <a:latin typeface="Times New Roman" panose="02020603050405020304" pitchFamily="18" charset="0"/>
                  <a:ea typeface="宋体" panose="02010600030101010101" pitchFamily="2" charset="-122"/>
                </a:rPr>
                <a:t>Sw C</a:t>
              </a:r>
              <a:endParaRPr lang="en-US" altLang="zh-CN" sz="2000" dirty="0">
                <a:solidFill>
                  <a:schemeClr val="tx1"/>
                </a:solidFill>
                <a:latin typeface="Times New Roman" panose="02020603050405020304" pitchFamily="18" charset="0"/>
                <a:ea typeface="宋体" panose="02010600030101010101" pitchFamily="2" charset="-122"/>
              </a:endParaRPr>
            </a:p>
          </p:txBody>
        </p:sp>
      </p:grpSp>
      <p:grpSp>
        <p:nvGrpSpPr>
          <p:cNvPr id="28682" name="Group 12"/>
          <p:cNvGrpSpPr/>
          <p:nvPr/>
        </p:nvGrpSpPr>
        <p:grpSpPr>
          <a:xfrm>
            <a:off x="5695950" y="3890963"/>
            <a:ext cx="1684338" cy="546100"/>
            <a:chOff x="3822" y="1863"/>
            <a:chExt cx="1302" cy="345"/>
          </a:xfrm>
        </p:grpSpPr>
        <p:pic>
          <p:nvPicPr>
            <p:cNvPr id="28692" name="Picture 13" descr="Route-processor"/>
            <p:cNvPicPr>
              <a:picLocks noChangeAspect="1"/>
            </p:cNvPicPr>
            <p:nvPr/>
          </p:nvPicPr>
          <p:blipFill>
            <a:blip r:embed="rId1"/>
            <a:stretch>
              <a:fillRect/>
            </a:stretch>
          </p:blipFill>
          <p:spPr>
            <a:xfrm>
              <a:off x="3822" y="1863"/>
              <a:ext cx="1302" cy="336"/>
            </a:xfrm>
            <a:prstGeom prst="rect">
              <a:avLst/>
            </a:prstGeom>
            <a:noFill/>
            <a:ln w="9525">
              <a:noFill/>
            </a:ln>
          </p:spPr>
        </p:pic>
        <p:sp>
          <p:nvSpPr>
            <p:cNvPr id="28693" name="Text Box 14"/>
            <p:cNvSpPr txBox="1"/>
            <p:nvPr/>
          </p:nvSpPr>
          <p:spPr>
            <a:xfrm>
              <a:off x="4104" y="1923"/>
              <a:ext cx="976" cy="285"/>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just">
                <a:spcBef>
                  <a:spcPct val="0"/>
                </a:spcBef>
                <a:buFontTx/>
                <a:buNone/>
              </a:pPr>
              <a:r>
                <a:rPr lang="en-US" altLang="zh-CN" sz="2000" dirty="0">
                  <a:solidFill>
                    <a:schemeClr val="tx1"/>
                  </a:solidFill>
                  <a:latin typeface="Times New Roman" panose="02020603050405020304" pitchFamily="18" charset="0"/>
                  <a:ea typeface="宋体" panose="02010600030101010101" pitchFamily="2" charset="-122"/>
                </a:rPr>
                <a:t>Sw B</a:t>
              </a:r>
              <a:endParaRPr lang="en-US" altLang="zh-CN" sz="2000" dirty="0">
                <a:solidFill>
                  <a:schemeClr val="tx1"/>
                </a:solidFill>
                <a:latin typeface="Times New Roman" panose="02020603050405020304" pitchFamily="18" charset="0"/>
                <a:ea typeface="宋体" panose="02010600030101010101" pitchFamily="2" charset="-122"/>
              </a:endParaRPr>
            </a:p>
          </p:txBody>
        </p:sp>
      </p:grpSp>
      <p:grpSp>
        <p:nvGrpSpPr>
          <p:cNvPr id="28683" name="Group 15"/>
          <p:cNvGrpSpPr/>
          <p:nvPr/>
        </p:nvGrpSpPr>
        <p:grpSpPr>
          <a:xfrm>
            <a:off x="3802063" y="2593975"/>
            <a:ext cx="1682750" cy="546100"/>
            <a:chOff x="2358" y="720"/>
            <a:chExt cx="1301" cy="336"/>
          </a:xfrm>
        </p:grpSpPr>
        <p:pic>
          <p:nvPicPr>
            <p:cNvPr id="28690" name="Picture 16" descr="Route-processor"/>
            <p:cNvPicPr>
              <a:picLocks noChangeAspect="1"/>
            </p:cNvPicPr>
            <p:nvPr/>
          </p:nvPicPr>
          <p:blipFill>
            <a:blip r:embed="rId1"/>
            <a:stretch>
              <a:fillRect/>
            </a:stretch>
          </p:blipFill>
          <p:spPr>
            <a:xfrm>
              <a:off x="2358" y="720"/>
              <a:ext cx="1301" cy="336"/>
            </a:xfrm>
            <a:prstGeom prst="rect">
              <a:avLst/>
            </a:prstGeom>
            <a:noFill/>
            <a:ln w="9525">
              <a:noFill/>
            </a:ln>
          </p:spPr>
        </p:pic>
        <p:sp>
          <p:nvSpPr>
            <p:cNvPr id="28691" name="Text Box 17"/>
            <p:cNvSpPr txBox="1"/>
            <p:nvPr/>
          </p:nvSpPr>
          <p:spPr>
            <a:xfrm>
              <a:off x="2614" y="768"/>
              <a:ext cx="976" cy="286"/>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just">
                <a:spcBef>
                  <a:spcPct val="0"/>
                </a:spcBef>
                <a:buFontTx/>
                <a:buNone/>
              </a:pPr>
              <a:r>
                <a:rPr lang="en-US" altLang="zh-CN" sz="2000" dirty="0">
                  <a:solidFill>
                    <a:schemeClr val="tx1"/>
                  </a:solidFill>
                  <a:latin typeface="Times New Roman" panose="02020603050405020304" pitchFamily="18" charset="0"/>
                  <a:ea typeface="宋体" panose="02010600030101010101" pitchFamily="2" charset="-122"/>
                </a:rPr>
                <a:t>Sw D</a:t>
              </a:r>
              <a:endParaRPr lang="en-US" altLang="zh-CN" sz="2000" dirty="0">
                <a:solidFill>
                  <a:schemeClr val="tx1"/>
                </a:solidFill>
                <a:latin typeface="Times New Roman" panose="02020603050405020304" pitchFamily="18" charset="0"/>
                <a:ea typeface="宋体" panose="02010600030101010101" pitchFamily="2" charset="-122"/>
              </a:endParaRPr>
            </a:p>
          </p:txBody>
        </p:sp>
      </p:grpSp>
      <p:grpSp>
        <p:nvGrpSpPr>
          <p:cNvPr id="28684" name="Group 18"/>
          <p:cNvGrpSpPr/>
          <p:nvPr/>
        </p:nvGrpSpPr>
        <p:grpSpPr>
          <a:xfrm>
            <a:off x="1276350" y="3890963"/>
            <a:ext cx="1711325" cy="546100"/>
            <a:chOff x="406" y="1863"/>
            <a:chExt cx="1322" cy="345"/>
          </a:xfrm>
        </p:grpSpPr>
        <p:pic>
          <p:nvPicPr>
            <p:cNvPr id="28688" name="Picture 19" descr="Route-processor"/>
            <p:cNvPicPr>
              <a:picLocks noChangeAspect="1"/>
            </p:cNvPicPr>
            <p:nvPr/>
          </p:nvPicPr>
          <p:blipFill>
            <a:blip r:embed="rId1"/>
            <a:stretch>
              <a:fillRect/>
            </a:stretch>
          </p:blipFill>
          <p:spPr>
            <a:xfrm>
              <a:off x="406" y="1863"/>
              <a:ext cx="1301" cy="336"/>
            </a:xfrm>
            <a:prstGeom prst="rect">
              <a:avLst/>
            </a:prstGeom>
            <a:noFill/>
            <a:ln w="9525">
              <a:noFill/>
            </a:ln>
          </p:spPr>
        </p:pic>
        <p:sp>
          <p:nvSpPr>
            <p:cNvPr id="28689" name="Text Box 20"/>
            <p:cNvSpPr txBox="1"/>
            <p:nvPr/>
          </p:nvSpPr>
          <p:spPr>
            <a:xfrm>
              <a:off x="751" y="1923"/>
              <a:ext cx="977" cy="285"/>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just">
                <a:spcBef>
                  <a:spcPct val="0"/>
                </a:spcBef>
                <a:buFontTx/>
                <a:buNone/>
              </a:pPr>
              <a:r>
                <a:rPr lang="en-US" altLang="zh-CN" sz="2000" dirty="0">
                  <a:solidFill>
                    <a:schemeClr val="tx1"/>
                  </a:solidFill>
                  <a:latin typeface="Times New Roman" panose="02020603050405020304" pitchFamily="18" charset="0"/>
                  <a:ea typeface="宋体" panose="02010600030101010101" pitchFamily="2" charset="-122"/>
                </a:rPr>
                <a:t>Sw A</a:t>
              </a:r>
              <a:endParaRPr lang="en-US" altLang="zh-CN" sz="2000" dirty="0">
                <a:solidFill>
                  <a:schemeClr val="tx1"/>
                </a:solidFill>
                <a:latin typeface="Times New Roman" panose="02020603050405020304" pitchFamily="18" charset="0"/>
                <a:ea typeface="宋体" panose="02010600030101010101" pitchFamily="2" charset="-122"/>
              </a:endParaRPr>
            </a:p>
          </p:txBody>
        </p:sp>
      </p:grpSp>
      <p:sp>
        <p:nvSpPr>
          <p:cNvPr id="28685" name="Text Box 21"/>
          <p:cNvSpPr txBox="1"/>
          <p:nvPr/>
        </p:nvSpPr>
        <p:spPr>
          <a:xfrm>
            <a:off x="3797300" y="2276475"/>
            <a:ext cx="1871663" cy="365125"/>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just">
              <a:spcBef>
                <a:spcPct val="0"/>
              </a:spcBef>
              <a:buFontTx/>
              <a:buNone/>
            </a:pPr>
            <a:r>
              <a:rPr lang="en-US" altLang="zh-CN" sz="2000" dirty="0">
                <a:solidFill>
                  <a:schemeClr val="tx1"/>
                </a:solidFill>
                <a:latin typeface="Times New Roman" panose="02020603050405020304" pitchFamily="18" charset="0"/>
                <a:ea typeface="宋体" panose="02010600030101010101" pitchFamily="2" charset="-122"/>
              </a:rPr>
              <a:t>Root Bridge</a:t>
            </a:r>
            <a:endParaRPr lang="en-US" altLang="zh-CN" sz="2000" dirty="0">
              <a:solidFill>
                <a:schemeClr val="tx1"/>
              </a:solidFill>
              <a:latin typeface="Times New Roman" panose="02020603050405020304" pitchFamily="18" charset="0"/>
              <a:ea typeface="宋体" panose="02010600030101010101" pitchFamily="2" charset="-122"/>
            </a:endParaRPr>
          </a:p>
        </p:txBody>
      </p:sp>
      <p:sp>
        <p:nvSpPr>
          <p:cNvPr id="158742" name="Text Box 22"/>
          <p:cNvSpPr txBox="1"/>
          <p:nvPr/>
        </p:nvSpPr>
        <p:spPr>
          <a:xfrm>
            <a:off x="5868988" y="3506788"/>
            <a:ext cx="2663825" cy="427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just">
              <a:spcBef>
                <a:spcPct val="0"/>
              </a:spcBef>
              <a:buFontTx/>
              <a:buNone/>
            </a:pPr>
            <a:r>
              <a:rPr lang="en-US" altLang="zh-CN" sz="2000" dirty="0">
                <a:solidFill>
                  <a:schemeClr val="tx1"/>
                </a:solidFill>
                <a:latin typeface="Times New Roman" panose="02020603050405020304" pitchFamily="18" charset="0"/>
                <a:ea typeface="宋体" panose="02010600030101010101" pitchFamily="2" charset="-122"/>
              </a:rPr>
              <a:t>Mac:00d0f80000f2</a:t>
            </a:r>
            <a:endParaRPr lang="en-US" altLang="zh-CN" sz="2000" dirty="0">
              <a:solidFill>
                <a:schemeClr val="tx1"/>
              </a:solidFill>
              <a:latin typeface="Times New Roman" panose="02020603050405020304" pitchFamily="18" charset="0"/>
              <a:ea typeface="宋体" panose="02010600030101010101" pitchFamily="2" charset="-122"/>
            </a:endParaRPr>
          </a:p>
        </p:txBody>
      </p:sp>
      <p:sp>
        <p:nvSpPr>
          <p:cNvPr id="158744" name="Freeform 24"/>
          <p:cNvSpPr/>
          <p:nvPr/>
        </p:nvSpPr>
        <p:spPr>
          <a:xfrm>
            <a:off x="2840038" y="3284538"/>
            <a:ext cx="2252662" cy="2376487"/>
          </a:xfrm>
          <a:custGeom>
            <a:avLst/>
            <a:gdLst/>
            <a:ahLst/>
            <a:cxnLst>
              <a:cxn ang="0">
                <a:pos x="2147483647" y="2147483647"/>
              </a:cxn>
              <a:cxn ang="0">
                <a:pos x="2147483647" y="2147483647"/>
              </a:cxn>
              <a:cxn ang="0">
                <a:pos x="2147483647" y="0"/>
              </a:cxn>
            </a:cxnLst>
            <a:pathLst>
              <a:path w="1633" h="1723">
                <a:moveTo>
                  <a:pt x="1633" y="1723"/>
                </a:moveTo>
                <a:cubicBezTo>
                  <a:pt x="952" y="1481"/>
                  <a:pt x="272" y="1239"/>
                  <a:pt x="136" y="952"/>
                </a:cubicBezTo>
                <a:cubicBezTo>
                  <a:pt x="0" y="665"/>
                  <a:pt x="408" y="332"/>
                  <a:pt x="817" y="0"/>
                </a:cubicBezTo>
              </a:path>
            </a:pathLst>
          </a:custGeom>
          <a:noFill/>
          <a:ln w="38100" cap="flat" cmpd="sng">
            <a:solidFill>
              <a:schemeClr val="hlink">
                <a:alpha val="100000"/>
              </a:schemeClr>
            </a:solidFill>
            <a:prstDash val="solid"/>
            <a:round/>
            <a:headEnd type="none" w="med" len="med"/>
            <a:tailEnd type="arrow" w="lg" len="lg"/>
          </a:ln>
        </p:spPr>
        <p:txBody>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indefinite" fill="hold" grpId="0" nodeType="clickEffect">
                                  <p:stCondLst>
                                    <p:cond delay="0"/>
                                  </p:stCondLst>
                                  <p:childTnLst>
                                    <p:anim calcmode="discrete" valueType="str">
                                      <p:cBhvr>
                                        <p:cTn id="6" dur="1000" fill="hold"/>
                                        <p:tgtEl>
                                          <p:spTgt spid="158724"/>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grpId="0" nodeType="withEffect">
                                  <p:stCondLst>
                                    <p:cond delay="0"/>
                                  </p:stCondLst>
                                  <p:childTnLst>
                                    <p:anim calcmode="discrete" valueType="str">
                                      <p:cBhvr>
                                        <p:cTn id="8" dur="1000" fill="hold"/>
                                        <p:tgtEl>
                                          <p:spTgt spid="158742"/>
                                        </p:tgtEl>
                                        <p:attrNameLst>
                                          <p:attrName>style.visibility</p:attrName>
                                        </p:attrNameLst>
                                      </p:cBhvr>
                                      <p:tavLst>
                                        <p:tav tm="0">
                                          <p:val>
                                            <p:strVal val="hidden"/>
                                          </p:val>
                                        </p:tav>
                                        <p:tav tm="50000">
                                          <p:val>
                                            <p:strVal val="visible"/>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158744"/>
                                        </p:tgtEl>
                                        <p:attrNameLst>
                                          <p:attrName>style.visibility</p:attrName>
                                        </p:attrNameLst>
                                      </p:cBhvr>
                                      <p:to>
                                        <p:strVal val="visible"/>
                                      </p:to>
                                    </p:set>
                                    <p:animEffect transition="in" filter="wipe(down)">
                                      <p:cBhvr>
                                        <p:cTn id="13" dur="1000"/>
                                        <p:tgtEl>
                                          <p:spTgt spid="1587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4" grpId="0"/>
      <p:bldP spid="15874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9698" name="Rectangle 2050"/>
          <p:cNvSpPr>
            <a:spLocks noGrp="1"/>
          </p:cNvSpPr>
          <p:nvPr>
            <p:ph type="title"/>
          </p:nvPr>
        </p:nvSpPr>
        <p:spPr/>
        <p:txBody>
          <a:bodyPr vert="horz" wrap="square" lIns="91440" tIns="45720" rIns="91440" bIns="45720" anchor="ctr" anchorCtr="0"/>
          <a:p>
            <a:r>
              <a:rPr lang="zh-CN" altLang="en-US" sz="3600" b="1" dirty="0"/>
              <a:t>最短路径的选择</a:t>
            </a:r>
            <a:endParaRPr lang="zh-CN" altLang="en-US" sz="3600" b="1" dirty="0"/>
          </a:p>
        </p:txBody>
      </p:sp>
      <p:sp>
        <p:nvSpPr>
          <p:cNvPr id="29699" name="Rectangle 2051"/>
          <p:cNvSpPr>
            <a:spLocks noGrp="1"/>
          </p:cNvSpPr>
          <p:nvPr>
            <p:ph idx="1"/>
          </p:nvPr>
        </p:nvSpPr>
        <p:spPr>
          <a:xfrm>
            <a:off x="519113" y="1270000"/>
            <a:ext cx="7940675" cy="2446338"/>
          </a:xfrm>
        </p:spPr>
        <p:txBody>
          <a:bodyPr vert="horz" wrap="square" lIns="91440" tIns="45720" rIns="91440" bIns="45720" anchor="t" anchorCtr="0"/>
          <a:p>
            <a:pPr>
              <a:buFont typeface="Wingdings" panose="05000000000000000000" pitchFamily="2" charset="2"/>
              <a:buNone/>
            </a:pPr>
            <a:r>
              <a:rPr lang="en-US" altLang="zh-CN" sz="2000" b="1" dirty="0">
                <a:latin typeface="黑体" panose="02010609060101010101" pitchFamily="49" charset="-122"/>
              </a:rPr>
              <a:t>3</a:t>
            </a:r>
            <a:r>
              <a:rPr lang="zh-CN" altLang="en-US" sz="2000" b="1" dirty="0">
                <a:latin typeface="黑体" panose="02010609060101010101" pitchFamily="49" charset="-122"/>
              </a:rPr>
              <a:t>、比较发送者</a:t>
            </a:r>
            <a:r>
              <a:rPr lang="en-US" altLang="zh-CN" sz="2000" b="1" dirty="0">
                <a:latin typeface="黑体" panose="02010609060101010101" pitchFamily="49" charset="-122"/>
              </a:rPr>
              <a:t>port ID</a:t>
            </a:r>
            <a:r>
              <a:rPr lang="zh-CN" altLang="en-US" sz="2000" b="1" dirty="0">
                <a:latin typeface="黑体" panose="02010609060101010101" pitchFamily="49" charset="-122"/>
              </a:rPr>
              <a:t>选择最短路径</a:t>
            </a:r>
            <a:endParaRPr lang="zh-CN" altLang="en-US" sz="2000" b="1" dirty="0">
              <a:latin typeface="黑体" panose="02010609060101010101" pitchFamily="49" charset="-122"/>
            </a:endParaRPr>
          </a:p>
          <a:p>
            <a:pPr lvl="1">
              <a:buFont typeface="Arial" panose="020B0604020202020204" pitchFamily="34" charset="0"/>
              <a:buChar char="□"/>
            </a:pPr>
            <a:r>
              <a:rPr lang="zh-CN" altLang="en-US" sz="2000" b="1" dirty="0">
                <a:latin typeface="黑体" panose="02010609060101010101" pitchFamily="49" charset="-122"/>
              </a:rPr>
              <a:t>如果发送者</a:t>
            </a:r>
            <a:r>
              <a:rPr lang="en-US" altLang="zh-CN" sz="2000" b="1" dirty="0">
                <a:latin typeface="黑体" panose="02010609060101010101" pitchFamily="49" charset="-122"/>
              </a:rPr>
              <a:t>Bridge ID</a:t>
            </a:r>
            <a:r>
              <a:rPr lang="zh-CN" altLang="en-US" sz="2000" b="1" dirty="0">
                <a:latin typeface="黑体" panose="02010609060101010101" pitchFamily="49" charset="-122"/>
              </a:rPr>
              <a:t>相同，即同一台交换，则比较发送者交换机的</a:t>
            </a:r>
            <a:r>
              <a:rPr lang="en-US" altLang="zh-CN" sz="2000" b="1" dirty="0">
                <a:latin typeface="黑体" panose="02010609060101010101" pitchFamily="49" charset="-122"/>
              </a:rPr>
              <a:t>port ID</a:t>
            </a:r>
            <a:endParaRPr lang="en-US" altLang="zh-CN" sz="2000" b="1" dirty="0">
              <a:latin typeface="黑体" panose="02010609060101010101" pitchFamily="49" charset="-122"/>
            </a:endParaRPr>
          </a:p>
          <a:p>
            <a:pPr lvl="1">
              <a:buFont typeface="Arial" panose="020B0604020202020204" pitchFamily="34" charset="0"/>
              <a:buChar char="□"/>
            </a:pPr>
            <a:r>
              <a:rPr lang="en-US" altLang="zh-CN" sz="2000" b="1" dirty="0">
                <a:latin typeface="黑体" panose="02010609060101010101" pitchFamily="49" charset="-122"/>
              </a:rPr>
              <a:t>Port ID:</a:t>
            </a:r>
            <a:r>
              <a:rPr lang="zh-CN" altLang="en-US" sz="2000" b="1" dirty="0">
                <a:latin typeface="黑体" panose="02010609060101010101" pitchFamily="49" charset="-122"/>
              </a:rPr>
              <a:t>端口信息由</a:t>
            </a:r>
            <a:r>
              <a:rPr lang="en-US" altLang="zh-CN" sz="2000" b="1" dirty="0">
                <a:latin typeface="黑体" panose="02010609060101010101" pitchFamily="49" charset="-122"/>
              </a:rPr>
              <a:t>1</a:t>
            </a:r>
            <a:r>
              <a:rPr lang="zh-CN" altLang="en-US" sz="2000" b="1" dirty="0">
                <a:latin typeface="黑体" panose="02010609060101010101" pitchFamily="49" charset="-122"/>
              </a:rPr>
              <a:t>字节端口优先级和</a:t>
            </a:r>
            <a:r>
              <a:rPr lang="en-US" altLang="zh-CN" sz="2000" b="1" dirty="0">
                <a:latin typeface="黑体" panose="02010609060101010101" pitchFamily="49" charset="-122"/>
              </a:rPr>
              <a:t>1</a:t>
            </a:r>
            <a:r>
              <a:rPr lang="zh-CN" altLang="en-US" sz="2000" b="1" dirty="0">
                <a:latin typeface="黑体" panose="02010609060101010101" pitchFamily="49" charset="-122"/>
              </a:rPr>
              <a:t>字节端口</a:t>
            </a:r>
            <a:r>
              <a:rPr lang="en-US" altLang="zh-CN" sz="2000" b="1" dirty="0">
                <a:latin typeface="黑体" panose="02010609060101010101" pitchFamily="49" charset="-122"/>
              </a:rPr>
              <a:t>ID</a:t>
            </a:r>
            <a:r>
              <a:rPr lang="zh-CN" altLang="en-US" sz="2000" b="1" dirty="0">
                <a:latin typeface="黑体" panose="02010609060101010101" pitchFamily="49" charset="-122"/>
              </a:rPr>
              <a:t>组成</a:t>
            </a:r>
            <a:endParaRPr lang="zh-CN" altLang="en-US" sz="2000" b="1" dirty="0">
              <a:latin typeface="黑体" panose="02010609060101010101" pitchFamily="49" charset="-122"/>
            </a:endParaRPr>
          </a:p>
          <a:p>
            <a:pPr lvl="1">
              <a:buFont typeface="Arial" panose="020B0604020202020204" pitchFamily="34" charset="0"/>
              <a:buChar char="□"/>
            </a:pPr>
            <a:r>
              <a:rPr lang="en-US" altLang="zh-CN" sz="2000" b="1" dirty="0">
                <a:latin typeface="黑体" panose="02010609060101010101" pitchFamily="49" charset="-122"/>
              </a:rPr>
              <a:t>Port </a:t>
            </a:r>
            <a:r>
              <a:rPr lang="zh-CN" altLang="en-US" sz="2000" b="1" dirty="0">
                <a:latin typeface="黑体" panose="02010609060101010101" pitchFamily="49" charset="-122"/>
              </a:rPr>
              <a:t>默认优先级为</a:t>
            </a:r>
            <a:r>
              <a:rPr lang="en-US" altLang="zh-CN" sz="2000" b="1" dirty="0">
                <a:latin typeface="黑体" panose="02010609060101010101" pitchFamily="49" charset="-122"/>
              </a:rPr>
              <a:t>128</a:t>
            </a:r>
            <a:endParaRPr lang="en-US" altLang="zh-CN" sz="2000" b="1" dirty="0">
              <a:latin typeface="黑体" panose="02010609060101010101" pitchFamily="49" charset="-122"/>
            </a:endParaRPr>
          </a:p>
          <a:p>
            <a:pPr lvl="1">
              <a:buFont typeface="Arial" panose="020B0604020202020204" pitchFamily="34" charset="0"/>
              <a:buChar char="□"/>
            </a:pPr>
            <a:endParaRPr lang="en-US" altLang="zh-CN" sz="2000" b="1" dirty="0">
              <a:latin typeface="黑体" panose="02010609060101010101" pitchFamily="49" charset="-122"/>
            </a:endParaRPr>
          </a:p>
          <a:p>
            <a:pPr>
              <a:buFont typeface="Wingdings" panose="05000000000000000000" pitchFamily="2" charset="2"/>
              <a:buNone/>
            </a:pPr>
            <a:endParaRPr lang="en-US" altLang="zh-CN" sz="2000" b="1" dirty="0">
              <a:latin typeface="黑体" panose="02010609060101010101" pitchFamily="49" charset="-122"/>
            </a:endParaRPr>
          </a:p>
          <a:p>
            <a:pPr>
              <a:buFont typeface="Arial" panose="020B0604020202020204" pitchFamily="34" charset="0"/>
              <a:buChar char="■"/>
            </a:pPr>
            <a:endParaRPr lang="en-US" altLang="zh-CN" sz="2000" b="1" dirty="0"/>
          </a:p>
        </p:txBody>
      </p:sp>
      <p:sp>
        <p:nvSpPr>
          <p:cNvPr id="29700" name="Text Box 2053"/>
          <p:cNvSpPr txBox="1"/>
          <p:nvPr/>
        </p:nvSpPr>
        <p:spPr>
          <a:xfrm>
            <a:off x="5753100" y="4359275"/>
            <a:ext cx="2108200" cy="271463"/>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just">
              <a:spcBef>
                <a:spcPct val="0"/>
              </a:spcBef>
              <a:buFontTx/>
              <a:buNone/>
            </a:pPr>
            <a:r>
              <a:rPr lang="en-US" altLang="zh-CN" sz="1800" dirty="0">
                <a:solidFill>
                  <a:schemeClr val="tx1"/>
                </a:solidFill>
                <a:latin typeface="Times New Roman" panose="02020603050405020304" pitchFamily="18" charset="0"/>
                <a:ea typeface="宋体" panose="02010600030101010101" pitchFamily="2" charset="-122"/>
              </a:rPr>
              <a:t>Mac:00d0f80000f1</a:t>
            </a:r>
            <a:endParaRPr lang="en-US" altLang="zh-CN" sz="1800" dirty="0">
              <a:solidFill>
                <a:schemeClr val="tx1"/>
              </a:solidFill>
              <a:latin typeface="Times New Roman" panose="02020603050405020304" pitchFamily="18" charset="0"/>
              <a:ea typeface="宋体" panose="02010600030101010101" pitchFamily="2" charset="-122"/>
            </a:endParaRPr>
          </a:p>
        </p:txBody>
      </p:sp>
      <p:sp>
        <p:nvSpPr>
          <p:cNvPr id="29701" name="Line 2054"/>
          <p:cNvSpPr/>
          <p:nvPr/>
        </p:nvSpPr>
        <p:spPr>
          <a:xfrm flipV="1">
            <a:off x="3671888" y="3914775"/>
            <a:ext cx="971550" cy="815975"/>
          </a:xfrm>
          <a:prstGeom prst="line">
            <a:avLst/>
          </a:prstGeom>
          <a:ln w="28575" cap="flat" cmpd="sng">
            <a:solidFill>
              <a:srgbClr val="000000"/>
            </a:solidFill>
            <a:prstDash val="solid"/>
            <a:headEnd type="none" w="med" len="med"/>
            <a:tailEnd type="none" w="med" len="med"/>
          </a:ln>
        </p:spPr>
      </p:sp>
      <p:sp>
        <p:nvSpPr>
          <p:cNvPr id="29702" name="Line 2055"/>
          <p:cNvSpPr/>
          <p:nvPr/>
        </p:nvSpPr>
        <p:spPr>
          <a:xfrm>
            <a:off x="5124450" y="3914775"/>
            <a:ext cx="758825" cy="815975"/>
          </a:xfrm>
          <a:prstGeom prst="line">
            <a:avLst/>
          </a:prstGeom>
          <a:ln w="28575" cap="flat" cmpd="sng">
            <a:solidFill>
              <a:srgbClr val="000000"/>
            </a:solidFill>
            <a:prstDash val="solid"/>
            <a:headEnd type="none" w="med" len="med"/>
            <a:tailEnd type="none" w="med" len="med"/>
          </a:ln>
        </p:spPr>
      </p:sp>
      <p:sp>
        <p:nvSpPr>
          <p:cNvPr id="29703" name="Line 2056"/>
          <p:cNvSpPr/>
          <p:nvPr/>
        </p:nvSpPr>
        <p:spPr>
          <a:xfrm>
            <a:off x="3648075" y="5016500"/>
            <a:ext cx="1392238" cy="1222375"/>
          </a:xfrm>
          <a:prstGeom prst="line">
            <a:avLst/>
          </a:prstGeom>
          <a:ln w="28575" cap="flat" cmpd="sng">
            <a:solidFill>
              <a:srgbClr val="000000"/>
            </a:solidFill>
            <a:prstDash val="solid"/>
            <a:headEnd type="none" w="med" len="med"/>
            <a:tailEnd type="none" w="med" len="med"/>
          </a:ln>
        </p:spPr>
      </p:sp>
      <p:sp>
        <p:nvSpPr>
          <p:cNvPr id="29704" name="Line 2057"/>
          <p:cNvSpPr/>
          <p:nvPr/>
        </p:nvSpPr>
        <p:spPr>
          <a:xfrm>
            <a:off x="3154363" y="4992688"/>
            <a:ext cx="1493837" cy="1296987"/>
          </a:xfrm>
          <a:prstGeom prst="line">
            <a:avLst/>
          </a:prstGeom>
          <a:ln w="57150" cap="flat" cmpd="sng">
            <a:solidFill>
              <a:schemeClr val="accent2"/>
            </a:solidFill>
            <a:prstDash val="solid"/>
            <a:headEnd type="none" w="med" len="med"/>
            <a:tailEnd type="none" w="med" len="med"/>
          </a:ln>
        </p:spPr>
      </p:sp>
      <p:sp>
        <p:nvSpPr>
          <p:cNvPr id="29705" name="Line 2058"/>
          <p:cNvSpPr/>
          <p:nvPr/>
        </p:nvSpPr>
        <p:spPr>
          <a:xfrm flipH="1">
            <a:off x="5345113" y="4918075"/>
            <a:ext cx="782637" cy="1320800"/>
          </a:xfrm>
          <a:prstGeom prst="line">
            <a:avLst/>
          </a:prstGeom>
          <a:ln w="28575" cap="flat" cmpd="sng">
            <a:solidFill>
              <a:srgbClr val="000000"/>
            </a:solidFill>
            <a:prstDash val="solid"/>
            <a:headEnd type="none" w="med" len="med"/>
            <a:tailEnd type="none" w="med" len="med"/>
          </a:ln>
        </p:spPr>
      </p:sp>
      <p:grpSp>
        <p:nvGrpSpPr>
          <p:cNvPr id="29706" name="Group 2060"/>
          <p:cNvGrpSpPr/>
          <p:nvPr/>
        </p:nvGrpSpPr>
        <p:grpSpPr>
          <a:xfrm>
            <a:off x="4300538" y="6191250"/>
            <a:ext cx="1141412" cy="333375"/>
            <a:chOff x="3335" y="3388"/>
            <a:chExt cx="1321" cy="354"/>
          </a:xfrm>
        </p:grpSpPr>
        <p:pic>
          <p:nvPicPr>
            <p:cNvPr id="29720" name="Picture 2061" descr="Route-processor"/>
            <p:cNvPicPr>
              <a:picLocks noChangeAspect="1"/>
            </p:cNvPicPr>
            <p:nvPr/>
          </p:nvPicPr>
          <p:blipFill>
            <a:blip r:embed="rId1"/>
            <a:stretch>
              <a:fillRect/>
            </a:stretch>
          </p:blipFill>
          <p:spPr>
            <a:xfrm>
              <a:off x="3335" y="3388"/>
              <a:ext cx="1300" cy="336"/>
            </a:xfrm>
            <a:prstGeom prst="rect">
              <a:avLst/>
            </a:prstGeom>
            <a:noFill/>
            <a:ln w="9525">
              <a:noFill/>
            </a:ln>
          </p:spPr>
        </p:pic>
        <p:sp>
          <p:nvSpPr>
            <p:cNvPr id="29721" name="Text Box 2062"/>
            <p:cNvSpPr txBox="1"/>
            <p:nvPr/>
          </p:nvSpPr>
          <p:spPr>
            <a:xfrm>
              <a:off x="3680" y="3456"/>
              <a:ext cx="976" cy="286"/>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just">
                <a:spcBef>
                  <a:spcPct val="0"/>
                </a:spcBef>
                <a:buFontTx/>
                <a:buNone/>
              </a:pPr>
              <a:r>
                <a:rPr lang="en-US" altLang="zh-CN" sz="1800" dirty="0">
                  <a:solidFill>
                    <a:schemeClr val="tx1"/>
                  </a:solidFill>
                  <a:latin typeface="Times New Roman" panose="02020603050405020304" pitchFamily="18" charset="0"/>
                  <a:ea typeface="宋体" panose="02010600030101010101" pitchFamily="2" charset="-122"/>
                </a:rPr>
                <a:t>Sw C</a:t>
              </a:r>
              <a:endParaRPr lang="en-US" altLang="zh-CN" sz="1800" dirty="0">
                <a:solidFill>
                  <a:schemeClr val="tx1"/>
                </a:solidFill>
                <a:latin typeface="Times New Roman" panose="02020603050405020304" pitchFamily="18" charset="0"/>
                <a:ea typeface="宋体" panose="02010600030101010101" pitchFamily="2" charset="-122"/>
              </a:endParaRPr>
            </a:p>
          </p:txBody>
        </p:sp>
      </p:grpSp>
      <p:grpSp>
        <p:nvGrpSpPr>
          <p:cNvPr id="29707" name="Group 2063"/>
          <p:cNvGrpSpPr/>
          <p:nvPr/>
        </p:nvGrpSpPr>
        <p:grpSpPr>
          <a:xfrm>
            <a:off x="5688013" y="4722813"/>
            <a:ext cx="1125537" cy="325437"/>
            <a:chOff x="3822" y="1863"/>
            <a:chExt cx="1302" cy="345"/>
          </a:xfrm>
        </p:grpSpPr>
        <p:pic>
          <p:nvPicPr>
            <p:cNvPr id="29718" name="Picture 2064" descr="Route-processor"/>
            <p:cNvPicPr>
              <a:picLocks noChangeAspect="1"/>
            </p:cNvPicPr>
            <p:nvPr/>
          </p:nvPicPr>
          <p:blipFill>
            <a:blip r:embed="rId2"/>
            <a:stretch>
              <a:fillRect/>
            </a:stretch>
          </p:blipFill>
          <p:spPr>
            <a:xfrm>
              <a:off x="3822" y="1863"/>
              <a:ext cx="1302" cy="336"/>
            </a:xfrm>
            <a:prstGeom prst="rect">
              <a:avLst/>
            </a:prstGeom>
            <a:noFill/>
            <a:ln w="9525">
              <a:noFill/>
            </a:ln>
          </p:spPr>
        </p:pic>
        <p:sp>
          <p:nvSpPr>
            <p:cNvPr id="29719" name="Text Box 2065"/>
            <p:cNvSpPr txBox="1"/>
            <p:nvPr/>
          </p:nvSpPr>
          <p:spPr>
            <a:xfrm>
              <a:off x="4104" y="1923"/>
              <a:ext cx="976" cy="285"/>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just">
                <a:spcBef>
                  <a:spcPct val="0"/>
                </a:spcBef>
                <a:buFontTx/>
                <a:buNone/>
              </a:pPr>
              <a:r>
                <a:rPr lang="en-US" altLang="zh-CN" sz="1800" dirty="0">
                  <a:solidFill>
                    <a:schemeClr val="tx1"/>
                  </a:solidFill>
                  <a:latin typeface="Times New Roman" panose="02020603050405020304" pitchFamily="18" charset="0"/>
                  <a:ea typeface="宋体" panose="02010600030101010101" pitchFamily="2" charset="-122"/>
                </a:rPr>
                <a:t>Sw B</a:t>
              </a:r>
              <a:endParaRPr lang="en-US" altLang="zh-CN" sz="1800" dirty="0">
                <a:solidFill>
                  <a:schemeClr val="tx1"/>
                </a:solidFill>
                <a:latin typeface="Times New Roman" panose="02020603050405020304" pitchFamily="18" charset="0"/>
                <a:ea typeface="宋体" panose="02010600030101010101" pitchFamily="2" charset="-122"/>
              </a:endParaRPr>
            </a:p>
          </p:txBody>
        </p:sp>
      </p:grpSp>
      <p:grpSp>
        <p:nvGrpSpPr>
          <p:cNvPr id="29708" name="Group 2066"/>
          <p:cNvGrpSpPr/>
          <p:nvPr/>
        </p:nvGrpSpPr>
        <p:grpSpPr>
          <a:xfrm>
            <a:off x="4421188" y="3644900"/>
            <a:ext cx="1125537" cy="317500"/>
            <a:chOff x="2358" y="720"/>
            <a:chExt cx="1301" cy="336"/>
          </a:xfrm>
        </p:grpSpPr>
        <p:pic>
          <p:nvPicPr>
            <p:cNvPr id="29716" name="Picture 2067" descr="Route-processor"/>
            <p:cNvPicPr>
              <a:picLocks noChangeAspect="1"/>
            </p:cNvPicPr>
            <p:nvPr/>
          </p:nvPicPr>
          <p:blipFill>
            <a:blip r:embed="rId2"/>
            <a:stretch>
              <a:fillRect/>
            </a:stretch>
          </p:blipFill>
          <p:spPr>
            <a:xfrm>
              <a:off x="2358" y="720"/>
              <a:ext cx="1301" cy="336"/>
            </a:xfrm>
            <a:prstGeom prst="rect">
              <a:avLst/>
            </a:prstGeom>
            <a:noFill/>
            <a:ln w="9525">
              <a:noFill/>
            </a:ln>
          </p:spPr>
        </p:pic>
        <p:sp>
          <p:nvSpPr>
            <p:cNvPr id="29717" name="Text Box 2068"/>
            <p:cNvSpPr txBox="1"/>
            <p:nvPr/>
          </p:nvSpPr>
          <p:spPr>
            <a:xfrm>
              <a:off x="2614" y="768"/>
              <a:ext cx="976" cy="286"/>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just">
                <a:spcBef>
                  <a:spcPct val="0"/>
                </a:spcBef>
                <a:buFontTx/>
                <a:buNone/>
              </a:pPr>
              <a:r>
                <a:rPr lang="en-US" altLang="zh-CN" sz="1800" dirty="0">
                  <a:solidFill>
                    <a:schemeClr val="tx1"/>
                  </a:solidFill>
                  <a:latin typeface="Times New Roman" panose="02020603050405020304" pitchFamily="18" charset="0"/>
                  <a:ea typeface="宋体" panose="02010600030101010101" pitchFamily="2" charset="-122"/>
                </a:rPr>
                <a:t>Sw D</a:t>
              </a:r>
              <a:endParaRPr lang="en-US" altLang="zh-CN" sz="1800" dirty="0">
                <a:solidFill>
                  <a:schemeClr val="tx1"/>
                </a:solidFill>
                <a:latin typeface="Times New Roman" panose="02020603050405020304" pitchFamily="18" charset="0"/>
                <a:ea typeface="宋体" panose="02010600030101010101" pitchFamily="2" charset="-122"/>
              </a:endParaRPr>
            </a:p>
          </p:txBody>
        </p:sp>
      </p:grpSp>
      <p:grpSp>
        <p:nvGrpSpPr>
          <p:cNvPr id="29709" name="Group 2069"/>
          <p:cNvGrpSpPr/>
          <p:nvPr/>
        </p:nvGrpSpPr>
        <p:grpSpPr>
          <a:xfrm>
            <a:off x="2733675" y="4722813"/>
            <a:ext cx="1141413" cy="325437"/>
            <a:chOff x="406" y="1863"/>
            <a:chExt cx="1322" cy="345"/>
          </a:xfrm>
        </p:grpSpPr>
        <p:pic>
          <p:nvPicPr>
            <p:cNvPr id="29714" name="Picture 2070" descr="Route-processor"/>
            <p:cNvPicPr>
              <a:picLocks noChangeAspect="1"/>
            </p:cNvPicPr>
            <p:nvPr/>
          </p:nvPicPr>
          <p:blipFill>
            <a:blip r:embed="rId1"/>
            <a:stretch>
              <a:fillRect/>
            </a:stretch>
          </p:blipFill>
          <p:spPr>
            <a:xfrm>
              <a:off x="406" y="1863"/>
              <a:ext cx="1301" cy="336"/>
            </a:xfrm>
            <a:prstGeom prst="rect">
              <a:avLst/>
            </a:prstGeom>
            <a:noFill/>
            <a:ln w="9525">
              <a:noFill/>
            </a:ln>
          </p:spPr>
        </p:pic>
        <p:sp>
          <p:nvSpPr>
            <p:cNvPr id="29715" name="Text Box 2071"/>
            <p:cNvSpPr txBox="1"/>
            <p:nvPr/>
          </p:nvSpPr>
          <p:spPr>
            <a:xfrm>
              <a:off x="751" y="1923"/>
              <a:ext cx="977" cy="285"/>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just">
                <a:spcBef>
                  <a:spcPct val="0"/>
                </a:spcBef>
                <a:buFontTx/>
                <a:buNone/>
              </a:pPr>
              <a:r>
                <a:rPr lang="en-US" altLang="zh-CN" sz="1800" dirty="0">
                  <a:solidFill>
                    <a:schemeClr val="tx1"/>
                  </a:solidFill>
                  <a:latin typeface="Times New Roman" panose="02020603050405020304" pitchFamily="18" charset="0"/>
                  <a:ea typeface="宋体" panose="02010600030101010101" pitchFamily="2" charset="-122"/>
                </a:rPr>
                <a:t>Sw A</a:t>
              </a:r>
              <a:endParaRPr lang="en-US" altLang="zh-CN" sz="1800" dirty="0">
                <a:solidFill>
                  <a:schemeClr val="tx1"/>
                </a:solidFill>
                <a:latin typeface="Times New Roman" panose="02020603050405020304" pitchFamily="18" charset="0"/>
                <a:ea typeface="宋体" panose="02010600030101010101" pitchFamily="2" charset="-122"/>
              </a:endParaRPr>
            </a:p>
          </p:txBody>
        </p:sp>
      </p:grpSp>
      <p:sp>
        <p:nvSpPr>
          <p:cNvPr id="29710" name="Text Box 2072"/>
          <p:cNvSpPr txBox="1"/>
          <p:nvPr/>
        </p:nvSpPr>
        <p:spPr>
          <a:xfrm>
            <a:off x="1763713" y="4362450"/>
            <a:ext cx="2425700" cy="269875"/>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just">
              <a:spcBef>
                <a:spcPct val="0"/>
              </a:spcBef>
              <a:buFontTx/>
              <a:buNone/>
            </a:pPr>
            <a:r>
              <a:rPr lang="en-US" altLang="zh-CN" sz="1800" dirty="0">
                <a:solidFill>
                  <a:schemeClr val="tx1"/>
                </a:solidFill>
                <a:latin typeface="Times New Roman" panose="02020603050405020304" pitchFamily="18" charset="0"/>
                <a:ea typeface="宋体" panose="02010600030101010101" pitchFamily="2" charset="-122"/>
              </a:rPr>
              <a:t>Mac:00d0f80000d1</a:t>
            </a:r>
            <a:endParaRPr lang="en-US" altLang="zh-CN" sz="1800" dirty="0">
              <a:solidFill>
                <a:schemeClr val="tx1"/>
              </a:solidFill>
              <a:latin typeface="Times New Roman" panose="02020603050405020304" pitchFamily="18" charset="0"/>
              <a:ea typeface="宋体" panose="02010600030101010101" pitchFamily="2" charset="-122"/>
            </a:endParaRPr>
          </a:p>
        </p:txBody>
      </p:sp>
      <p:sp>
        <p:nvSpPr>
          <p:cNvPr id="159770" name="Rectangle 2074"/>
          <p:cNvSpPr/>
          <p:nvPr/>
        </p:nvSpPr>
        <p:spPr>
          <a:xfrm>
            <a:off x="2698750" y="5005388"/>
            <a:ext cx="577850" cy="3667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r>
              <a:rPr lang="en-US" altLang="zh-CN" sz="1800" dirty="0">
                <a:solidFill>
                  <a:schemeClr val="tx1"/>
                </a:solidFill>
                <a:latin typeface="Arial" panose="020B0604020202020204" pitchFamily="34" charset="0"/>
                <a:ea typeface="宋体" panose="02010600030101010101" pitchFamily="2" charset="-122"/>
              </a:rPr>
              <a:t>f0/1</a:t>
            </a:r>
            <a:endParaRPr lang="en-US" altLang="zh-CN" sz="1800" dirty="0">
              <a:solidFill>
                <a:schemeClr val="tx1"/>
              </a:solidFill>
              <a:latin typeface="Arial" panose="020B0604020202020204" pitchFamily="34" charset="0"/>
              <a:ea typeface="宋体" panose="02010600030101010101" pitchFamily="2" charset="-122"/>
            </a:endParaRPr>
          </a:p>
        </p:txBody>
      </p:sp>
      <p:sp>
        <p:nvSpPr>
          <p:cNvPr id="159771" name="Rectangle 2075"/>
          <p:cNvSpPr/>
          <p:nvPr/>
        </p:nvSpPr>
        <p:spPr>
          <a:xfrm>
            <a:off x="3740150" y="4957763"/>
            <a:ext cx="552450" cy="3667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r>
              <a:rPr lang="en-US" altLang="zh-CN" sz="1800" dirty="0">
                <a:solidFill>
                  <a:schemeClr val="tx1"/>
                </a:solidFill>
                <a:latin typeface="Times New Roman" panose="02020603050405020304" pitchFamily="18" charset="0"/>
                <a:ea typeface="宋体" panose="02010600030101010101" pitchFamily="2" charset="-122"/>
              </a:rPr>
              <a:t>f0/2</a:t>
            </a:r>
            <a:endParaRPr lang="en-US" altLang="zh-CN" sz="1800" dirty="0">
              <a:solidFill>
                <a:schemeClr val="tx1"/>
              </a:solidFill>
              <a:latin typeface="Times New Roman" panose="02020603050405020304" pitchFamily="18" charset="0"/>
              <a:ea typeface="宋体" panose="02010600030101010101" pitchFamily="2" charset="-122"/>
            </a:endParaRPr>
          </a:p>
        </p:txBody>
      </p:sp>
      <p:sp>
        <p:nvSpPr>
          <p:cNvPr id="29713" name="Text Box 2078"/>
          <p:cNvSpPr txBox="1"/>
          <p:nvPr/>
        </p:nvSpPr>
        <p:spPr>
          <a:xfrm>
            <a:off x="4210050" y="3282950"/>
            <a:ext cx="1871663" cy="365125"/>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just">
              <a:spcBef>
                <a:spcPct val="0"/>
              </a:spcBef>
              <a:buFontTx/>
              <a:buNone/>
            </a:pPr>
            <a:r>
              <a:rPr lang="en-US" altLang="zh-CN" sz="2000" dirty="0">
                <a:solidFill>
                  <a:schemeClr val="tx1"/>
                </a:solidFill>
                <a:latin typeface="Times New Roman" panose="02020603050405020304" pitchFamily="18" charset="0"/>
                <a:ea typeface="宋体" panose="02010600030101010101" pitchFamily="2" charset="-122"/>
              </a:rPr>
              <a:t>Root Bridge</a:t>
            </a:r>
            <a:endParaRPr lang="en-US" altLang="zh-CN" sz="2000" dirty="0">
              <a:solidFill>
                <a:schemeClr val="tx1"/>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indefinite" fill="hold" grpId="0" nodeType="clickEffect">
                                  <p:stCondLst>
                                    <p:cond delay="0"/>
                                  </p:stCondLst>
                                  <p:endCondLst>
                                    <p:cond evt="onNext" delay="0">
                                      <p:tgtEl>
                                        <p:sldTgt/>
                                      </p:tgtEl>
                                    </p:cond>
                                  </p:endCondLst>
                                  <p:childTnLst>
                                    <p:anim calcmode="discrete" valueType="str">
                                      <p:cBhvr>
                                        <p:cTn id="6" dur="1000" fill="hold"/>
                                        <p:tgtEl>
                                          <p:spTgt spid="159770"/>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grpId="0" nodeType="withEffect">
                                  <p:stCondLst>
                                    <p:cond delay="0"/>
                                  </p:stCondLst>
                                  <p:endCondLst>
                                    <p:cond evt="onNext" delay="0">
                                      <p:tgtEl>
                                        <p:sldTgt/>
                                      </p:tgtEl>
                                    </p:cond>
                                  </p:endCondLst>
                                  <p:childTnLst>
                                    <p:anim calcmode="discrete" valueType="str">
                                      <p:cBhvr>
                                        <p:cTn id="8" dur="1000" fill="hold"/>
                                        <p:tgtEl>
                                          <p:spTgt spid="15977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70" grpId="0"/>
      <p:bldP spid="159771"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0722" name="Rectangle 2"/>
          <p:cNvSpPr>
            <a:spLocks noGrp="1"/>
          </p:cNvSpPr>
          <p:nvPr>
            <p:ph type="title"/>
          </p:nvPr>
        </p:nvSpPr>
        <p:spPr/>
        <p:txBody>
          <a:bodyPr vert="horz" wrap="square" lIns="91440" tIns="45720" rIns="91440" bIns="45720" anchor="ctr" anchorCtr="0"/>
          <a:p>
            <a:r>
              <a:rPr lang="zh-CN" altLang="en-US" sz="3600" b="1" dirty="0"/>
              <a:t>最短路径的选择</a:t>
            </a:r>
            <a:endParaRPr lang="zh-CN" altLang="en-US" sz="3600" b="1" dirty="0"/>
          </a:p>
        </p:txBody>
      </p:sp>
      <p:sp>
        <p:nvSpPr>
          <p:cNvPr id="30723" name="Line 5"/>
          <p:cNvSpPr/>
          <p:nvPr/>
        </p:nvSpPr>
        <p:spPr>
          <a:xfrm>
            <a:off x="1854200" y="4473575"/>
            <a:ext cx="0" cy="930275"/>
          </a:xfrm>
          <a:prstGeom prst="line">
            <a:avLst/>
          </a:prstGeom>
          <a:ln w="28575" cap="flat" cmpd="sng">
            <a:solidFill>
              <a:srgbClr val="800000"/>
            </a:solidFill>
            <a:prstDash val="lgDash"/>
            <a:headEnd type="none" w="med" len="med"/>
            <a:tailEnd type="none" w="med" len="med"/>
          </a:ln>
        </p:spPr>
      </p:sp>
      <p:sp>
        <p:nvSpPr>
          <p:cNvPr id="160774" name="Text Box 6"/>
          <p:cNvSpPr txBox="1"/>
          <p:nvPr/>
        </p:nvSpPr>
        <p:spPr>
          <a:xfrm>
            <a:off x="4659313" y="5686425"/>
            <a:ext cx="377825" cy="309563"/>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just">
              <a:spcBef>
                <a:spcPct val="0"/>
              </a:spcBef>
              <a:buFontTx/>
              <a:buNone/>
            </a:pPr>
            <a:r>
              <a:rPr lang="en-US" altLang="zh-CN" sz="2000" dirty="0">
                <a:solidFill>
                  <a:schemeClr val="tx1"/>
                </a:solidFill>
                <a:latin typeface="Times New Roman" panose="02020603050405020304" pitchFamily="18" charset="0"/>
                <a:ea typeface="宋体" panose="02010600030101010101" pitchFamily="2" charset="-122"/>
              </a:rPr>
              <a:t>7 </a:t>
            </a:r>
            <a:endParaRPr lang="en-US" altLang="zh-CN" sz="2000" dirty="0">
              <a:solidFill>
                <a:schemeClr val="tx1"/>
              </a:solidFill>
              <a:latin typeface="Times New Roman" panose="02020603050405020304" pitchFamily="18" charset="0"/>
              <a:ea typeface="宋体" panose="02010600030101010101" pitchFamily="2" charset="-122"/>
            </a:endParaRPr>
          </a:p>
        </p:txBody>
      </p:sp>
      <p:sp>
        <p:nvSpPr>
          <p:cNvPr id="30725" name="Text Box 7"/>
          <p:cNvSpPr txBox="1"/>
          <p:nvPr/>
        </p:nvSpPr>
        <p:spPr>
          <a:xfrm>
            <a:off x="3070225" y="4060825"/>
            <a:ext cx="2136775" cy="31115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just">
              <a:spcBef>
                <a:spcPct val="0"/>
              </a:spcBef>
              <a:buFontTx/>
              <a:buNone/>
            </a:pPr>
            <a:r>
              <a:rPr lang="en-US" altLang="zh-CN" sz="1800" dirty="0">
                <a:solidFill>
                  <a:schemeClr val="tx1"/>
                </a:solidFill>
                <a:latin typeface="Times New Roman" panose="02020603050405020304" pitchFamily="18" charset="0"/>
                <a:ea typeface="宋体" panose="02010600030101010101" pitchFamily="2" charset="-122"/>
              </a:rPr>
              <a:t>Mac:00d0f80000f1</a:t>
            </a:r>
            <a:endParaRPr lang="en-US" altLang="zh-CN" sz="1800" dirty="0">
              <a:solidFill>
                <a:schemeClr val="tx1"/>
              </a:solidFill>
              <a:latin typeface="Times New Roman" panose="02020603050405020304" pitchFamily="18" charset="0"/>
              <a:ea typeface="宋体" panose="02010600030101010101" pitchFamily="2" charset="-122"/>
            </a:endParaRPr>
          </a:p>
        </p:txBody>
      </p:sp>
      <p:sp>
        <p:nvSpPr>
          <p:cNvPr id="30726" name="Line 8"/>
          <p:cNvSpPr/>
          <p:nvPr/>
        </p:nvSpPr>
        <p:spPr>
          <a:xfrm flipV="1">
            <a:off x="2828925" y="3233738"/>
            <a:ext cx="1260475" cy="939800"/>
          </a:xfrm>
          <a:prstGeom prst="line">
            <a:avLst/>
          </a:prstGeom>
          <a:ln w="28575" cap="flat" cmpd="sng">
            <a:solidFill>
              <a:srgbClr val="000000"/>
            </a:solidFill>
            <a:prstDash val="solid"/>
            <a:headEnd type="none" w="med" len="med"/>
            <a:tailEnd type="none" w="med" len="med"/>
          </a:ln>
        </p:spPr>
      </p:sp>
      <p:sp>
        <p:nvSpPr>
          <p:cNvPr id="30727" name="Line 9"/>
          <p:cNvSpPr/>
          <p:nvPr/>
        </p:nvSpPr>
        <p:spPr>
          <a:xfrm>
            <a:off x="4716463" y="3233738"/>
            <a:ext cx="987425" cy="939800"/>
          </a:xfrm>
          <a:prstGeom prst="line">
            <a:avLst/>
          </a:prstGeom>
          <a:ln w="28575" cap="flat" cmpd="sng">
            <a:solidFill>
              <a:srgbClr val="000000"/>
            </a:solidFill>
            <a:prstDash val="solid"/>
            <a:headEnd type="none" w="med" len="med"/>
            <a:tailEnd type="none" w="med" len="med"/>
          </a:ln>
        </p:spPr>
      </p:sp>
      <p:sp>
        <p:nvSpPr>
          <p:cNvPr id="30728" name="Line 10"/>
          <p:cNvSpPr/>
          <p:nvPr/>
        </p:nvSpPr>
        <p:spPr>
          <a:xfrm>
            <a:off x="2705100" y="4473575"/>
            <a:ext cx="2743200" cy="1344613"/>
          </a:xfrm>
          <a:prstGeom prst="line">
            <a:avLst/>
          </a:prstGeom>
          <a:ln w="28575" cap="flat" cmpd="sng">
            <a:solidFill>
              <a:srgbClr val="000000"/>
            </a:solidFill>
            <a:prstDash val="solid"/>
            <a:headEnd type="none" w="med" len="med"/>
            <a:tailEnd type="none" w="med" len="med"/>
          </a:ln>
        </p:spPr>
      </p:sp>
      <p:sp>
        <p:nvSpPr>
          <p:cNvPr id="30729" name="Line 11"/>
          <p:cNvSpPr/>
          <p:nvPr/>
        </p:nvSpPr>
        <p:spPr>
          <a:xfrm flipH="1">
            <a:off x="6075363" y="4473575"/>
            <a:ext cx="471487" cy="1366838"/>
          </a:xfrm>
          <a:prstGeom prst="line">
            <a:avLst/>
          </a:prstGeom>
          <a:ln w="28575" cap="flat" cmpd="sng">
            <a:solidFill>
              <a:srgbClr val="000000"/>
            </a:solidFill>
            <a:prstDash val="solid"/>
            <a:headEnd type="none" w="med" len="med"/>
            <a:tailEnd type="none" w="med" len="med"/>
          </a:ln>
        </p:spPr>
      </p:sp>
      <p:sp>
        <p:nvSpPr>
          <p:cNvPr id="30730" name="Line 12"/>
          <p:cNvSpPr/>
          <p:nvPr/>
        </p:nvSpPr>
        <p:spPr>
          <a:xfrm>
            <a:off x="2520950" y="5508625"/>
            <a:ext cx="2379663" cy="515938"/>
          </a:xfrm>
          <a:prstGeom prst="line">
            <a:avLst/>
          </a:prstGeom>
          <a:ln w="28575" cap="flat" cmpd="sng">
            <a:solidFill>
              <a:srgbClr val="800000"/>
            </a:solidFill>
            <a:prstDash val="lgDash"/>
            <a:headEnd type="none" w="med" len="med"/>
            <a:tailEnd type="none" w="med" len="med"/>
          </a:ln>
        </p:spPr>
      </p:sp>
      <p:sp>
        <p:nvSpPr>
          <p:cNvPr id="30731" name="Line 13"/>
          <p:cNvSpPr/>
          <p:nvPr/>
        </p:nvSpPr>
        <p:spPr>
          <a:xfrm>
            <a:off x="1973263" y="5611813"/>
            <a:ext cx="2927350" cy="515937"/>
          </a:xfrm>
          <a:prstGeom prst="line">
            <a:avLst/>
          </a:prstGeom>
          <a:ln w="28575" cap="flat" cmpd="sng">
            <a:solidFill>
              <a:srgbClr val="800000"/>
            </a:solidFill>
            <a:prstDash val="lgDash"/>
            <a:headEnd type="none" w="med" len="med"/>
            <a:tailEnd type="none" w="med" len="med"/>
          </a:ln>
        </p:spPr>
      </p:sp>
      <p:sp>
        <p:nvSpPr>
          <p:cNvPr id="160782" name="Text Box 14"/>
          <p:cNvSpPr txBox="1"/>
          <p:nvPr/>
        </p:nvSpPr>
        <p:spPr>
          <a:xfrm>
            <a:off x="4586288" y="6053138"/>
            <a:ext cx="547687" cy="25558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just">
              <a:spcBef>
                <a:spcPct val="0"/>
              </a:spcBef>
              <a:buFontTx/>
              <a:buNone/>
            </a:pPr>
            <a:r>
              <a:rPr lang="en-US" altLang="zh-CN" sz="2000" dirty="0">
                <a:solidFill>
                  <a:schemeClr val="tx1"/>
                </a:solidFill>
                <a:latin typeface="Times New Roman" panose="02020603050405020304" pitchFamily="18" charset="0"/>
                <a:ea typeface="宋体" panose="02010600030101010101" pitchFamily="2" charset="-122"/>
              </a:rPr>
              <a:t>6</a:t>
            </a:r>
            <a:endParaRPr lang="en-US" altLang="zh-CN" sz="2000" dirty="0">
              <a:solidFill>
                <a:schemeClr val="tx1"/>
              </a:solidFill>
              <a:latin typeface="Times New Roman" panose="02020603050405020304" pitchFamily="18" charset="0"/>
              <a:ea typeface="宋体" panose="02010600030101010101" pitchFamily="2" charset="-122"/>
            </a:endParaRPr>
          </a:p>
        </p:txBody>
      </p:sp>
      <p:sp>
        <p:nvSpPr>
          <p:cNvPr id="30733" name="Text Box 15"/>
          <p:cNvSpPr txBox="1"/>
          <p:nvPr/>
        </p:nvSpPr>
        <p:spPr>
          <a:xfrm>
            <a:off x="1582738" y="4448175"/>
            <a:ext cx="1341437" cy="350838"/>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just">
              <a:spcBef>
                <a:spcPct val="0"/>
              </a:spcBef>
              <a:buFontTx/>
              <a:buNone/>
            </a:pPr>
            <a:r>
              <a:rPr lang="en-US" altLang="zh-CN" sz="2000" dirty="0">
                <a:solidFill>
                  <a:schemeClr val="tx1"/>
                </a:solidFill>
                <a:latin typeface="Times New Roman" panose="02020603050405020304" pitchFamily="18" charset="0"/>
                <a:ea typeface="宋体" panose="02010600030101010101" pitchFamily="2" charset="-122"/>
              </a:rPr>
              <a:t>      1           2</a:t>
            </a:r>
            <a:endParaRPr lang="en-US" altLang="zh-CN" sz="2000" dirty="0">
              <a:solidFill>
                <a:schemeClr val="tx1"/>
              </a:solidFill>
              <a:latin typeface="Times New Roman" panose="02020603050405020304" pitchFamily="18" charset="0"/>
              <a:ea typeface="宋体" panose="02010600030101010101" pitchFamily="2" charset="-122"/>
            </a:endParaRPr>
          </a:p>
        </p:txBody>
      </p:sp>
      <p:grpSp>
        <p:nvGrpSpPr>
          <p:cNvPr id="30734" name="Group 16"/>
          <p:cNvGrpSpPr/>
          <p:nvPr/>
        </p:nvGrpSpPr>
        <p:grpSpPr>
          <a:xfrm>
            <a:off x="4900613" y="5818188"/>
            <a:ext cx="1485900" cy="384175"/>
            <a:chOff x="3335" y="3388"/>
            <a:chExt cx="1321" cy="354"/>
          </a:xfrm>
        </p:grpSpPr>
        <p:pic>
          <p:nvPicPr>
            <p:cNvPr id="30751" name="Picture 17" descr="Route-processor"/>
            <p:cNvPicPr>
              <a:picLocks noChangeAspect="1"/>
            </p:cNvPicPr>
            <p:nvPr/>
          </p:nvPicPr>
          <p:blipFill>
            <a:blip r:embed="rId1"/>
            <a:stretch>
              <a:fillRect/>
            </a:stretch>
          </p:blipFill>
          <p:spPr>
            <a:xfrm>
              <a:off x="3335" y="3388"/>
              <a:ext cx="1300" cy="336"/>
            </a:xfrm>
            <a:prstGeom prst="rect">
              <a:avLst/>
            </a:prstGeom>
            <a:noFill/>
            <a:ln w="9525">
              <a:noFill/>
            </a:ln>
          </p:spPr>
        </p:pic>
        <p:sp>
          <p:nvSpPr>
            <p:cNvPr id="30752" name="Text Box 18"/>
            <p:cNvSpPr txBox="1"/>
            <p:nvPr/>
          </p:nvSpPr>
          <p:spPr>
            <a:xfrm>
              <a:off x="3680" y="3456"/>
              <a:ext cx="976" cy="286"/>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just">
                <a:spcBef>
                  <a:spcPct val="0"/>
                </a:spcBef>
                <a:buFontTx/>
                <a:buNone/>
              </a:pPr>
              <a:r>
                <a:rPr lang="en-US" altLang="zh-CN" sz="2000" dirty="0">
                  <a:solidFill>
                    <a:schemeClr val="tx1"/>
                  </a:solidFill>
                  <a:latin typeface="Times New Roman" panose="02020603050405020304" pitchFamily="18" charset="0"/>
                  <a:ea typeface="宋体" panose="02010600030101010101" pitchFamily="2" charset="-122"/>
                </a:rPr>
                <a:t>Sw C</a:t>
              </a:r>
              <a:endParaRPr lang="en-US" altLang="zh-CN" sz="2000" dirty="0">
                <a:solidFill>
                  <a:schemeClr val="tx1"/>
                </a:solidFill>
                <a:latin typeface="Times New Roman" panose="02020603050405020304" pitchFamily="18" charset="0"/>
                <a:ea typeface="宋体" panose="02010600030101010101" pitchFamily="2" charset="-122"/>
              </a:endParaRPr>
            </a:p>
          </p:txBody>
        </p:sp>
      </p:grpSp>
      <p:grpSp>
        <p:nvGrpSpPr>
          <p:cNvPr id="30735" name="Group 19"/>
          <p:cNvGrpSpPr/>
          <p:nvPr/>
        </p:nvGrpSpPr>
        <p:grpSpPr>
          <a:xfrm>
            <a:off x="5448300" y="4164013"/>
            <a:ext cx="1463675" cy="374650"/>
            <a:chOff x="3822" y="1863"/>
            <a:chExt cx="1302" cy="345"/>
          </a:xfrm>
        </p:grpSpPr>
        <p:pic>
          <p:nvPicPr>
            <p:cNvPr id="30749" name="Picture 20" descr="Route-processor"/>
            <p:cNvPicPr>
              <a:picLocks noChangeAspect="1"/>
            </p:cNvPicPr>
            <p:nvPr/>
          </p:nvPicPr>
          <p:blipFill>
            <a:blip r:embed="rId1"/>
            <a:stretch>
              <a:fillRect/>
            </a:stretch>
          </p:blipFill>
          <p:spPr>
            <a:xfrm>
              <a:off x="3822" y="1863"/>
              <a:ext cx="1302" cy="336"/>
            </a:xfrm>
            <a:prstGeom prst="rect">
              <a:avLst/>
            </a:prstGeom>
            <a:noFill/>
            <a:ln w="9525">
              <a:noFill/>
            </a:ln>
          </p:spPr>
        </p:pic>
        <p:sp>
          <p:nvSpPr>
            <p:cNvPr id="30750" name="Text Box 21"/>
            <p:cNvSpPr txBox="1"/>
            <p:nvPr/>
          </p:nvSpPr>
          <p:spPr>
            <a:xfrm>
              <a:off x="4104" y="1923"/>
              <a:ext cx="976" cy="285"/>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just">
                <a:spcBef>
                  <a:spcPct val="0"/>
                </a:spcBef>
                <a:buFontTx/>
                <a:buNone/>
              </a:pPr>
              <a:r>
                <a:rPr lang="en-US" altLang="zh-CN" sz="2000" dirty="0">
                  <a:solidFill>
                    <a:schemeClr val="tx1"/>
                  </a:solidFill>
                  <a:latin typeface="Times New Roman" panose="02020603050405020304" pitchFamily="18" charset="0"/>
                  <a:ea typeface="宋体" panose="02010600030101010101" pitchFamily="2" charset="-122"/>
                </a:rPr>
                <a:t>Sw B</a:t>
              </a:r>
              <a:endParaRPr lang="en-US" altLang="zh-CN" sz="2000" dirty="0">
                <a:solidFill>
                  <a:schemeClr val="tx1"/>
                </a:solidFill>
                <a:latin typeface="Times New Roman" panose="02020603050405020304" pitchFamily="18" charset="0"/>
                <a:ea typeface="宋体" panose="02010600030101010101" pitchFamily="2" charset="-122"/>
              </a:endParaRPr>
            </a:p>
          </p:txBody>
        </p:sp>
      </p:grpSp>
      <p:grpSp>
        <p:nvGrpSpPr>
          <p:cNvPr id="30736" name="Group 22"/>
          <p:cNvGrpSpPr/>
          <p:nvPr/>
        </p:nvGrpSpPr>
        <p:grpSpPr>
          <a:xfrm>
            <a:off x="3802063" y="2924175"/>
            <a:ext cx="1462087" cy="365125"/>
            <a:chOff x="2358" y="720"/>
            <a:chExt cx="1301" cy="336"/>
          </a:xfrm>
        </p:grpSpPr>
        <p:pic>
          <p:nvPicPr>
            <p:cNvPr id="30747" name="Picture 23" descr="Route-processor"/>
            <p:cNvPicPr>
              <a:picLocks noChangeAspect="1"/>
            </p:cNvPicPr>
            <p:nvPr/>
          </p:nvPicPr>
          <p:blipFill>
            <a:blip r:embed="rId1"/>
            <a:stretch>
              <a:fillRect/>
            </a:stretch>
          </p:blipFill>
          <p:spPr>
            <a:xfrm>
              <a:off x="2358" y="720"/>
              <a:ext cx="1301" cy="336"/>
            </a:xfrm>
            <a:prstGeom prst="rect">
              <a:avLst/>
            </a:prstGeom>
            <a:noFill/>
            <a:ln w="9525">
              <a:noFill/>
            </a:ln>
          </p:spPr>
        </p:pic>
        <p:sp>
          <p:nvSpPr>
            <p:cNvPr id="30748" name="Text Box 24"/>
            <p:cNvSpPr txBox="1"/>
            <p:nvPr/>
          </p:nvSpPr>
          <p:spPr>
            <a:xfrm>
              <a:off x="2614" y="768"/>
              <a:ext cx="976" cy="286"/>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just">
                <a:spcBef>
                  <a:spcPct val="0"/>
                </a:spcBef>
                <a:buFontTx/>
                <a:buNone/>
              </a:pPr>
              <a:r>
                <a:rPr lang="en-US" altLang="zh-CN" sz="2000" dirty="0">
                  <a:solidFill>
                    <a:schemeClr val="tx1"/>
                  </a:solidFill>
                  <a:latin typeface="Times New Roman" panose="02020603050405020304" pitchFamily="18" charset="0"/>
                  <a:ea typeface="宋体" panose="02010600030101010101" pitchFamily="2" charset="-122"/>
                </a:rPr>
                <a:t>Sw D</a:t>
              </a:r>
              <a:endParaRPr lang="en-US" altLang="zh-CN" sz="2000" dirty="0">
                <a:solidFill>
                  <a:schemeClr val="tx1"/>
                </a:solidFill>
                <a:latin typeface="Times New Roman" panose="02020603050405020304" pitchFamily="18" charset="0"/>
                <a:ea typeface="宋体" panose="02010600030101010101" pitchFamily="2" charset="-122"/>
              </a:endParaRPr>
            </a:p>
          </p:txBody>
        </p:sp>
      </p:grpSp>
      <p:grpSp>
        <p:nvGrpSpPr>
          <p:cNvPr id="30737" name="Group 25"/>
          <p:cNvGrpSpPr/>
          <p:nvPr/>
        </p:nvGrpSpPr>
        <p:grpSpPr>
          <a:xfrm>
            <a:off x="1608138" y="4164013"/>
            <a:ext cx="1485900" cy="374650"/>
            <a:chOff x="406" y="1863"/>
            <a:chExt cx="1322" cy="345"/>
          </a:xfrm>
        </p:grpSpPr>
        <p:pic>
          <p:nvPicPr>
            <p:cNvPr id="30745" name="Picture 26" descr="Route-processor"/>
            <p:cNvPicPr>
              <a:picLocks noChangeAspect="1"/>
            </p:cNvPicPr>
            <p:nvPr/>
          </p:nvPicPr>
          <p:blipFill>
            <a:blip r:embed="rId1"/>
            <a:stretch>
              <a:fillRect/>
            </a:stretch>
          </p:blipFill>
          <p:spPr>
            <a:xfrm>
              <a:off x="406" y="1863"/>
              <a:ext cx="1301" cy="336"/>
            </a:xfrm>
            <a:prstGeom prst="rect">
              <a:avLst/>
            </a:prstGeom>
            <a:noFill/>
            <a:ln w="9525">
              <a:noFill/>
            </a:ln>
          </p:spPr>
        </p:pic>
        <p:sp>
          <p:nvSpPr>
            <p:cNvPr id="30746" name="Text Box 27"/>
            <p:cNvSpPr txBox="1"/>
            <p:nvPr/>
          </p:nvSpPr>
          <p:spPr>
            <a:xfrm>
              <a:off x="751" y="1923"/>
              <a:ext cx="977" cy="285"/>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just">
                <a:spcBef>
                  <a:spcPct val="0"/>
                </a:spcBef>
                <a:buFontTx/>
                <a:buNone/>
              </a:pPr>
              <a:r>
                <a:rPr lang="en-US" altLang="zh-CN" sz="2000" dirty="0">
                  <a:solidFill>
                    <a:schemeClr val="tx1"/>
                  </a:solidFill>
                  <a:latin typeface="Times New Roman" panose="02020603050405020304" pitchFamily="18" charset="0"/>
                  <a:ea typeface="宋体" panose="02010600030101010101" pitchFamily="2" charset="-122"/>
                </a:rPr>
                <a:t>Sw A</a:t>
              </a:r>
              <a:endParaRPr lang="en-US" altLang="zh-CN" sz="2000" dirty="0">
                <a:solidFill>
                  <a:schemeClr val="tx1"/>
                </a:solidFill>
                <a:latin typeface="Times New Roman" panose="02020603050405020304" pitchFamily="18" charset="0"/>
                <a:ea typeface="宋体" panose="02010600030101010101" pitchFamily="2" charset="-122"/>
              </a:endParaRPr>
            </a:p>
          </p:txBody>
        </p:sp>
      </p:grpSp>
      <p:grpSp>
        <p:nvGrpSpPr>
          <p:cNvPr id="30738" name="Group 28"/>
          <p:cNvGrpSpPr/>
          <p:nvPr/>
        </p:nvGrpSpPr>
        <p:grpSpPr>
          <a:xfrm>
            <a:off x="1670050" y="5405438"/>
            <a:ext cx="1217613" cy="357187"/>
            <a:chOff x="461" y="3007"/>
            <a:chExt cx="1083" cy="330"/>
          </a:xfrm>
        </p:grpSpPr>
        <p:pic>
          <p:nvPicPr>
            <p:cNvPr id="30743" name="Picture 29" descr="Bridge"/>
            <p:cNvPicPr>
              <a:picLocks noChangeAspect="1"/>
            </p:cNvPicPr>
            <p:nvPr/>
          </p:nvPicPr>
          <p:blipFill>
            <a:blip r:embed="rId2"/>
            <a:stretch>
              <a:fillRect/>
            </a:stretch>
          </p:blipFill>
          <p:spPr>
            <a:xfrm>
              <a:off x="461" y="3007"/>
              <a:ext cx="814" cy="330"/>
            </a:xfrm>
            <a:prstGeom prst="rect">
              <a:avLst/>
            </a:prstGeom>
            <a:noFill/>
            <a:ln w="9525">
              <a:noFill/>
            </a:ln>
          </p:spPr>
        </p:pic>
        <p:sp>
          <p:nvSpPr>
            <p:cNvPr id="30744" name="Text Box 30"/>
            <p:cNvSpPr txBox="1"/>
            <p:nvPr/>
          </p:nvSpPr>
          <p:spPr>
            <a:xfrm>
              <a:off x="568" y="3007"/>
              <a:ext cx="976" cy="285"/>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just">
                <a:spcBef>
                  <a:spcPct val="0"/>
                </a:spcBef>
                <a:buFontTx/>
                <a:buNone/>
              </a:pPr>
              <a:r>
                <a:rPr lang="en-US" altLang="zh-CN" sz="2000" dirty="0">
                  <a:solidFill>
                    <a:schemeClr val="tx1"/>
                  </a:solidFill>
                  <a:latin typeface="Times New Roman" panose="02020603050405020304" pitchFamily="18" charset="0"/>
                  <a:ea typeface="宋体" panose="02010600030101010101" pitchFamily="2" charset="-122"/>
                </a:rPr>
                <a:t>HUB</a:t>
              </a:r>
              <a:endParaRPr lang="en-US" altLang="zh-CN" sz="2000" dirty="0">
                <a:solidFill>
                  <a:schemeClr val="tx1"/>
                </a:solidFill>
                <a:latin typeface="Times New Roman" panose="02020603050405020304" pitchFamily="18" charset="0"/>
                <a:ea typeface="宋体" panose="02010600030101010101" pitchFamily="2" charset="-122"/>
              </a:endParaRPr>
            </a:p>
          </p:txBody>
        </p:sp>
      </p:grpSp>
      <p:sp>
        <p:nvSpPr>
          <p:cNvPr id="30739" name="Text Box 31"/>
          <p:cNvSpPr txBox="1"/>
          <p:nvPr/>
        </p:nvSpPr>
        <p:spPr>
          <a:xfrm>
            <a:off x="1690688" y="3028950"/>
            <a:ext cx="2136775" cy="309563"/>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just">
              <a:spcBef>
                <a:spcPct val="0"/>
              </a:spcBef>
              <a:buFontTx/>
              <a:buNone/>
            </a:pPr>
            <a:r>
              <a:rPr lang="en-US" altLang="zh-CN" sz="1800" dirty="0">
                <a:solidFill>
                  <a:schemeClr val="tx1"/>
                </a:solidFill>
                <a:latin typeface="Times New Roman" panose="02020603050405020304" pitchFamily="18" charset="0"/>
                <a:ea typeface="宋体" panose="02010600030101010101" pitchFamily="2" charset="-122"/>
              </a:rPr>
              <a:t>Mac:00d0f80000d1</a:t>
            </a:r>
            <a:endParaRPr lang="en-US" altLang="zh-CN" sz="1800" dirty="0">
              <a:solidFill>
                <a:schemeClr val="tx1"/>
              </a:solidFill>
              <a:latin typeface="Times New Roman" panose="02020603050405020304" pitchFamily="18" charset="0"/>
              <a:ea typeface="宋体" panose="02010600030101010101" pitchFamily="2" charset="-122"/>
            </a:endParaRPr>
          </a:p>
        </p:txBody>
      </p:sp>
      <p:sp>
        <p:nvSpPr>
          <p:cNvPr id="30740" name="Text Box 32"/>
          <p:cNvSpPr txBox="1"/>
          <p:nvPr/>
        </p:nvSpPr>
        <p:spPr>
          <a:xfrm>
            <a:off x="5253038" y="5475288"/>
            <a:ext cx="377825" cy="31115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just">
              <a:spcBef>
                <a:spcPct val="0"/>
              </a:spcBef>
              <a:buFontTx/>
              <a:buNone/>
            </a:pPr>
            <a:r>
              <a:rPr lang="en-US" altLang="zh-CN" sz="2000" dirty="0">
                <a:solidFill>
                  <a:schemeClr val="tx1"/>
                </a:solidFill>
                <a:latin typeface="Times New Roman" panose="02020603050405020304" pitchFamily="18" charset="0"/>
                <a:ea typeface="宋体" panose="02010600030101010101" pitchFamily="2" charset="-122"/>
              </a:rPr>
              <a:t>8</a:t>
            </a:r>
            <a:endParaRPr lang="en-US" altLang="zh-CN" sz="2000" dirty="0">
              <a:solidFill>
                <a:schemeClr val="tx1"/>
              </a:solidFill>
              <a:latin typeface="Times New Roman" panose="02020603050405020304" pitchFamily="18" charset="0"/>
              <a:ea typeface="宋体" panose="02010600030101010101" pitchFamily="2" charset="-122"/>
            </a:endParaRPr>
          </a:p>
        </p:txBody>
      </p:sp>
      <p:sp>
        <p:nvSpPr>
          <p:cNvPr id="30741" name="Rectangle 33"/>
          <p:cNvSpPr>
            <a:spLocks noGrp="1"/>
          </p:cNvSpPr>
          <p:nvPr>
            <p:ph idx="1"/>
          </p:nvPr>
        </p:nvSpPr>
        <p:spPr>
          <a:xfrm>
            <a:off x="838200" y="1295400"/>
            <a:ext cx="7920038" cy="1223963"/>
          </a:xfrm>
        </p:spPr>
        <p:txBody>
          <a:bodyPr vert="horz" wrap="square" lIns="91440" tIns="45720" rIns="91440" bIns="45720" anchor="t" anchorCtr="0"/>
          <a:p>
            <a:pPr>
              <a:lnSpc>
                <a:spcPct val="140000"/>
              </a:lnSpc>
              <a:buFont typeface="Wingdings" panose="05000000000000000000" pitchFamily="2" charset="2"/>
              <a:buNone/>
            </a:pPr>
            <a:r>
              <a:rPr lang="en-US" altLang="zh-CN" sz="2000" b="1" dirty="0"/>
              <a:t>4</a:t>
            </a:r>
            <a:r>
              <a:rPr lang="zh-CN" altLang="en-US" sz="2000" b="1" dirty="0"/>
              <a:t>、比较接收者的</a:t>
            </a:r>
            <a:r>
              <a:rPr lang="en-US" altLang="zh-CN" sz="2000" b="1" dirty="0"/>
              <a:t>Port ID</a:t>
            </a:r>
            <a:endParaRPr lang="en-US" altLang="zh-CN" sz="2000" b="1" dirty="0"/>
          </a:p>
          <a:p>
            <a:pPr lvl="1">
              <a:lnSpc>
                <a:spcPct val="120000"/>
              </a:lnSpc>
            </a:pPr>
            <a:r>
              <a:rPr lang="zh-CN" altLang="en-US" sz="2000" b="1" dirty="0"/>
              <a:t>如不同链路发送者的</a:t>
            </a:r>
            <a:r>
              <a:rPr lang="en-US" altLang="zh-CN" sz="2000" b="1" dirty="0"/>
              <a:t>Bridge ID</a:t>
            </a:r>
            <a:r>
              <a:rPr lang="zh-CN" altLang="en-US" sz="2000" b="1" dirty="0"/>
              <a:t>一致（即同一台交换机），那比较接收者的</a:t>
            </a:r>
            <a:r>
              <a:rPr lang="en-US" altLang="zh-CN" sz="2000" b="1" dirty="0"/>
              <a:t>Port ID</a:t>
            </a:r>
            <a:endParaRPr lang="en-US" altLang="zh-CN" sz="2000" b="1" dirty="0"/>
          </a:p>
        </p:txBody>
      </p:sp>
      <p:sp>
        <p:nvSpPr>
          <p:cNvPr id="30742" name="Text Box 34"/>
          <p:cNvSpPr txBox="1"/>
          <p:nvPr/>
        </p:nvSpPr>
        <p:spPr>
          <a:xfrm>
            <a:off x="3657600" y="2667000"/>
            <a:ext cx="1871663" cy="365125"/>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just">
              <a:spcBef>
                <a:spcPct val="0"/>
              </a:spcBef>
              <a:buFontTx/>
              <a:buNone/>
            </a:pPr>
            <a:r>
              <a:rPr lang="en-US" altLang="zh-CN" sz="2000" dirty="0">
                <a:solidFill>
                  <a:schemeClr val="tx1"/>
                </a:solidFill>
                <a:latin typeface="Times New Roman" panose="02020603050405020304" pitchFamily="18" charset="0"/>
                <a:ea typeface="宋体" panose="02010600030101010101" pitchFamily="2" charset="-122"/>
              </a:rPr>
              <a:t>Root Bridge</a:t>
            </a:r>
            <a:endParaRPr lang="en-US" altLang="zh-CN" sz="2000" dirty="0">
              <a:solidFill>
                <a:schemeClr val="tx1"/>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indefinite" fill="hold" grpId="0" nodeType="clickEffect">
                                  <p:stCondLst>
                                    <p:cond delay="0"/>
                                  </p:stCondLst>
                                  <p:childTnLst>
                                    <p:anim calcmode="discrete" valueType="str">
                                      <p:cBhvr>
                                        <p:cTn id="6" dur="1000" fill="hold"/>
                                        <p:tgtEl>
                                          <p:spTgt spid="160774"/>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grpId="0" nodeType="withEffect">
                                  <p:stCondLst>
                                    <p:cond delay="0"/>
                                  </p:stCondLst>
                                  <p:childTnLst>
                                    <p:anim calcmode="discrete" valueType="str">
                                      <p:cBhvr>
                                        <p:cTn id="8" dur="1000" fill="hold"/>
                                        <p:tgtEl>
                                          <p:spTgt spid="16078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4" grpId="0"/>
      <p:bldP spid="160782"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1746" name="Rectangle 2"/>
          <p:cNvSpPr>
            <a:spLocks noGrp="1"/>
          </p:cNvSpPr>
          <p:nvPr>
            <p:ph type="title"/>
          </p:nvPr>
        </p:nvSpPr>
        <p:spPr/>
        <p:txBody>
          <a:bodyPr vert="horz" wrap="square" lIns="91440" tIns="45720" rIns="91440" bIns="45720" anchor="ctr" anchorCtr="0"/>
          <a:p>
            <a:r>
              <a:rPr lang="zh-CN" altLang="en-US" sz="3600" b="1" dirty="0"/>
              <a:t>生成树协议端口的状态</a:t>
            </a:r>
            <a:endParaRPr lang="zh-CN" altLang="en-US" sz="3600" b="1" dirty="0"/>
          </a:p>
        </p:txBody>
      </p:sp>
      <p:sp>
        <p:nvSpPr>
          <p:cNvPr id="31747" name="AutoShape 3"/>
          <p:cNvSpPr/>
          <p:nvPr/>
        </p:nvSpPr>
        <p:spPr>
          <a:xfrm>
            <a:off x="1979613" y="1341438"/>
            <a:ext cx="2078037" cy="654050"/>
          </a:xfrm>
          <a:prstGeom prst="bevel">
            <a:avLst>
              <a:gd name="adj" fmla="val 12500"/>
            </a:avLst>
          </a:prstGeom>
          <a:solidFill>
            <a:srgbClr val="800000">
              <a:alpha val="89803"/>
            </a:srgbClr>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r>
              <a:rPr lang="en-US" altLang="zh-CN" sz="1600" dirty="0">
                <a:solidFill>
                  <a:schemeClr val="bg1"/>
                </a:solidFill>
                <a:latin typeface="Tahoma" panose="020B0604030504040204" pitchFamily="34" charset="0"/>
                <a:ea typeface="宋体" panose="02010600030101010101" pitchFamily="2" charset="-122"/>
              </a:rPr>
              <a:t>Block</a:t>
            </a:r>
            <a:endParaRPr lang="en-US" altLang="zh-CN" sz="1600" dirty="0">
              <a:solidFill>
                <a:schemeClr val="bg1"/>
              </a:solidFill>
              <a:latin typeface="Tahoma" panose="020B0604030504040204" pitchFamily="34" charset="0"/>
              <a:ea typeface="宋体" panose="02010600030101010101" pitchFamily="2" charset="-122"/>
            </a:endParaRPr>
          </a:p>
        </p:txBody>
      </p:sp>
      <p:sp>
        <p:nvSpPr>
          <p:cNvPr id="31748" name="AutoShape 4"/>
          <p:cNvSpPr/>
          <p:nvPr/>
        </p:nvSpPr>
        <p:spPr>
          <a:xfrm>
            <a:off x="1979613" y="2317750"/>
            <a:ext cx="2078037" cy="612775"/>
          </a:xfrm>
          <a:prstGeom prst="bevel">
            <a:avLst>
              <a:gd name="adj" fmla="val 12500"/>
            </a:avLst>
          </a:prstGeom>
          <a:solidFill>
            <a:srgbClr val="CED3DE"/>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r>
              <a:rPr lang="en-US" altLang="zh-CN" sz="1600" dirty="0">
                <a:solidFill>
                  <a:schemeClr val="tx1"/>
                </a:solidFill>
                <a:latin typeface="Tahoma" panose="020B0604030504040204" pitchFamily="34" charset="0"/>
                <a:ea typeface="宋体" panose="02010600030101010101" pitchFamily="2" charset="-122"/>
              </a:rPr>
              <a:t>Listening</a:t>
            </a:r>
            <a:endParaRPr lang="en-US" altLang="zh-CN" sz="1600" dirty="0">
              <a:solidFill>
                <a:schemeClr val="tx1"/>
              </a:solidFill>
              <a:latin typeface="Tahoma" panose="020B0604030504040204" pitchFamily="34" charset="0"/>
              <a:ea typeface="宋体" panose="02010600030101010101" pitchFamily="2" charset="-122"/>
            </a:endParaRPr>
          </a:p>
        </p:txBody>
      </p:sp>
      <p:sp>
        <p:nvSpPr>
          <p:cNvPr id="31749" name="AutoShape 5"/>
          <p:cNvSpPr/>
          <p:nvPr/>
        </p:nvSpPr>
        <p:spPr>
          <a:xfrm>
            <a:off x="1979613" y="3241675"/>
            <a:ext cx="2078037" cy="611188"/>
          </a:xfrm>
          <a:prstGeom prst="bevel">
            <a:avLst>
              <a:gd name="adj" fmla="val 12500"/>
            </a:avLst>
          </a:prstGeom>
          <a:solidFill>
            <a:srgbClr val="CED3DE"/>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r>
              <a:rPr lang="en-US" altLang="zh-CN" sz="1600" dirty="0">
                <a:solidFill>
                  <a:schemeClr val="tx1"/>
                </a:solidFill>
                <a:latin typeface="Tahoma" panose="020B0604030504040204" pitchFamily="34" charset="0"/>
                <a:ea typeface="宋体" panose="02010600030101010101" pitchFamily="2" charset="-122"/>
              </a:rPr>
              <a:t>learning</a:t>
            </a:r>
            <a:endParaRPr lang="en-US" altLang="zh-CN" sz="1600" dirty="0">
              <a:solidFill>
                <a:schemeClr val="tx1"/>
              </a:solidFill>
              <a:latin typeface="Tahoma" panose="020B0604030504040204" pitchFamily="34" charset="0"/>
              <a:ea typeface="宋体" panose="02010600030101010101" pitchFamily="2" charset="-122"/>
            </a:endParaRPr>
          </a:p>
        </p:txBody>
      </p:sp>
      <p:sp>
        <p:nvSpPr>
          <p:cNvPr id="31750" name="AutoShape 6"/>
          <p:cNvSpPr/>
          <p:nvPr/>
        </p:nvSpPr>
        <p:spPr>
          <a:xfrm>
            <a:off x="1979613" y="4179888"/>
            <a:ext cx="2078037" cy="544512"/>
          </a:xfrm>
          <a:prstGeom prst="bevel">
            <a:avLst>
              <a:gd name="adj" fmla="val 12500"/>
            </a:avLst>
          </a:prstGeom>
          <a:solidFill>
            <a:srgbClr val="800000">
              <a:alpha val="89803"/>
            </a:srgbClr>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r>
              <a:rPr lang="en-US" altLang="zh-CN" sz="1600" dirty="0">
                <a:solidFill>
                  <a:schemeClr val="bg1"/>
                </a:solidFill>
                <a:latin typeface="Tahoma" panose="020B0604030504040204" pitchFamily="34" charset="0"/>
                <a:ea typeface="宋体" panose="02010600030101010101" pitchFamily="2" charset="-122"/>
              </a:rPr>
              <a:t>Forwarding</a:t>
            </a:r>
            <a:endParaRPr lang="en-US" altLang="zh-CN" sz="1600" dirty="0">
              <a:solidFill>
                <a:schemeClr val="bg1"/>
              </a:solidFill>
              <a:latin typeface="Tahoma" panose="020B0604030504040204" pitchFamily="34" charset="0"/>
              <a:ea typeface="宋体" panose="02010600030101010101" pitchFamily="2" charset="-122"/>
            </a:endParaRPr>
          </a:p>
        </p:txBody>
      </p:sp>
      <p:sp>
        <p:nvSpPr>
          <p:cNvPr id="31751" name="Line 7"/>
          <p:cNvSpPr/>
          <p:nvPr/>
        </p:nvSpPr>
        <p:spPr>
          <a:xfrm>
            <a:off x="3019425" y="2008188"/>
            <a:ext cx="0" cy="306387"/>
          </a:xfrm>
          <a:prstGeom prst="line">
            <a:avLst/>
          </a:prstGeom>
          <a:ln w="57150" cap="flat" cmpd="sng">
            <a:solidFill>
              <a:schemeClr val="accent2"/>
            </a:solidFill>
            <a:prstDash val="solid"/>
            <a:headEnd type="none" w="med" len="med"/>
            <a:tailEnd type="triangle" w="med" len="med"/>
          </a:ln>
        </p:spPr>
      </p:sp>
      <p:grpSp>
        <p:nvGrpSpPr>
          <p:cNvPr id="154646" name="Group 22"/>
          <p:cNvGrpSpPr/>
          <p:nvPr/>
        </p:nvGrpSpPr>
        <p:grpSpPr>
          <a:xfrm>
            <a:off x="3068638" y="1852613"/>
            <a:ext cx="3808412" cy="461962"/>
            <a:chOff x="1519" y="1107"/>
            <a:chExt cx="2540" cy="358"/>
          </a:xfrm>
        </p:grpSpPr>
        <p:sp>
          <p:nvSpPr>
            <p:cNvPr id="31762" name="Line 9"/>
            <p:cNvSpPr/>
            <p:nvPr/>
          </p:nvSpPr>
          <p:spPr>
            <a:xfrm>
              <a:off x="1519" y="1298"/>
              <a:ext cx="1317" cy="8"/>
            </a:xfrm>
            <a:prstGeom prst="line">
              <a:avLst/>
            </a:prstGeom>
            <a:ln w="57150" cap="flat" cmpd="sng">
              <a:solidFill>
                <a:srgbClr val="CED3DE"/>
              </a:solidFill>
              <a:prstDash val="solid"/>
              <a:headEnd type="none" w="med" len="med"/>
              <a:tailEnd type="none" w="med" len="med"/>
            </a:ln>
            <a:effectLst>
              <a:outerShdw dist="107763" dir="2699999" algn="ctr" rotWithShape="0">
                <a:schemeClr val="bg2">
                  <a:alpha val="50000"/>
                </a:schemeClr>
              </a:outerShdw>
            </a:effectLst>
          </p:spPr>
        </p:sp>
        <p:sp>
          <p:nvSpPr>
            <p:cNvPr id="31763" name="Rectangle 10"/>
            <p:cNvSpPr/>
            <p:nvPr/>
          </p:nvSpPr>
          <p:spPr>
            <a:xfrm>
              <a:off x="2836" y="1107"/>
              <a:ext cx="1223" cy="358"/>
            </a:xfrm>
            <a:prstGeom prst="rect">
              <a:avLst/>
            </a:prstGeom>
            <a:solidFill>
              <a:srgbClr val="CED3DE"/>
            </a:solidFill>
            <a:ln w="9525" cap="flat" cmpd="sng">
              <a:solidFill>
                <a:srgbClr val="CED3DE"/>
              </a:solidFill>
              <a:prstDash val="solid"/>
              <a:miter/>
              <a:headEnd type="none" w="med" len="med"/>
              <a:tailEnd type="none" w="med" len="med"/>
            </a:ln>
            <a:effectLst>
              <a:outerShdw dist="107763" dir="2699999" algn="ctr" rotWithShape="0">
                <a:schemeClr val="bg2">
                  <a:alpha val="50000"/>
                </a:schemeClr>
              </a:outerShdw>
            </a:effectLst>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r>
                <a:rPr lang="en-US" altLang="zh-CN" sz="1600" dirty="0">
                  <a:solidFill>
                    <a:srgbClr val="800000"/>
                  </a:solidFill>
                  <a:latin typeface="Arial" panose="020B0604020202020204" pitchFamily="34" charset="0"/>
                  <a:ea typeface="宋体" panose="02010600030101010101" pitchFamily="2" charset="-122"/>
                </a:rPr>
                <a:t>20</a:t>
              </a:r>
              <a:r>
                <a:rPr lang="zh-CN" altLang="en-US" sz="1600" dirty="0">
                  <a:solidFill>
                    <a:srgbClr val="800000"/>
                  </a:solidFill>
                  <a:latin typeface="Arial" panose="020B0604020202020204" pitchFamily="34" charset="0"/>
                  <a:ea typeface="宋体" panose="02010600030101010101" pitchFamily="2" charset="-122"/>
                </a:rPr>
                <a:t>秒最大生存时间</a:t>
              </a:r>
              <a:endParaRPr lang="zh-CN" altLang="en-US" sz="1600" dirty="0">
                <a:solidFill>
                  <a:srgbClr val="800000"/>
                </a:solidFill>
                <a:latin typeface="Arial" panose="020B0604020202020204" pitchFamily="34" charset="0"/>
                <a:ea typeface="宋体" panose="02010600030101010101" pitchFamily="2" charset="-122"/>
              </a:endParaRPr>
            </a:p>
          </p:txBody>
        </p:sp>
      </p:grpSp>
      <p:sp>
        <p:nvSpPr>
          <p:cNvPr id="31753" name="Line 11"/>
          <p:cNvSpPr/>
          <p:nvPr/>
        </p:nvSpPr>
        <p:spPr>
          <a:xfrm>
            <a:off x="3019425" y="2930525"/>
            <a:ext cx="0" cy="306388"/>
          </a:xfrm>
          <a:prstGeom prst="line">
            <a:avLst/>
          </a:prstGeom>
          <a:ln w="57150" cap="flat" cmpd="sng">
            <a:solidFill>
              <a:schemeClr val="accent2"/>
            </a:solidFill>
            <a:prstDash val="solid"/>
            <a:headEnd type="none" w="med" len="med"/>
            <a:tailEnd type="triangle" w="med" len="med"/>
          </a:ln>
        </p:spPr>
      </p:sp>
      <p:grpSp>
        <p:nvGrpSpPr>
          <p:cNvPr id="154636" name="Group 12"/>
          <p:cNvGrpSpPr/>
          <p:nvPr/>
        </p:nvGrpSpPr>
        <p:grpSpPr>
          <a:xfrm>
            <a:off x="3141663" y="2827338"/>
            <a:ext cx="3667125" cy="461962"/>
            <a:chOff x="1746" y="1207"/>
            <a:chExt cx="2722" cy="408"/>
          </a:xfrm>
        </p:grpSpPr>
        <p:sp>
          <p:nvSpPr>
            <p:cNvPr id="31760" name="Line 13"/>
            <p:cNvSpPr/>
            <p:nvPr/>
          </p:nvSpPr>
          <p:spPr>
            <a:xfrm>
              <a:off x="1746" y="1434"/>
              <a:ext cx="1497" cy="0"/>
            </a:xfrm>
            <a:prstGeom prst="line">
              <a:avLst/>
            </a:prstGeom>
            <a:ln w="57150" cap="flat" cmpd="sng">
              <a:solidFill>
                <a:srgbClr val="CED3DE"/>
              </a:solidFill>
              <a:prstDash val="solid"/>
              <a:headEnd type="none" w="med" len="med"/>
              <a:tailEnd type="none" w="med" len="med"/>
            </a:ln>
            <a:effectLst>
              <a:outerShdw dist="107763" dir="2699999" algn="ctr" rotWithShape="0">
                <a:schemeClr val="bg2">
                  <a:alpha val="50000"/>
                </a:schemeClr>
              </a:outerShdw>
            </a:effectLst>
          </p:spPr>
        </p:sp>
        <p:sp>
          <p:nvSpPr>
            <p:cNvPr id="31761" name="Rectangle 14"/>
            <p:cNvSpPr/>
            <p:nvPr/>
          </p:nvSpPr>
          <p:spPr>
            <a:xfrm>
              <a:off x="3243" y="1207"/>
              <a:ext cx="1225" cy="408"/>
            </a:xfrm>
            <a:prstGeom prst="rect">
              <a:avLst/>
            </a:prstGeom>
            <a:solidFill>
              <a:srgbClr val="CED3DE"/>
            </a:solidFill>
            <a:ln w="9525" cap="flat" cmpd="sng">
              <a:solidFill>
                <a:srgbClr val="CED3DE"/>
              </a:solidFill>
              <a:prstDash val="solid"/>
              <a:miter/>
              <a:headEnd type="none" w="med" len="med"/>
              <a:tailEnd type="none" w="med" len="med"/>
            </a:ln>
            <a:effectLst>
              <a:outerShdw dist="107763" dir="2699999" algn="ctr" rotWithShape="0">
                <a:schemeClr val="bg2">
                  <a:alpha val="50000"/>
                </a:schemeClr>
              </a:outerShdw>
            </a:effectLst>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r>
                <a:rPr lang="en-US" altLang="zh-CN" sz="1600" dirty="0">
                  <a:solidFill>
                    <a:srgbClr val="800000"/>
                  </a:solidFill>
                  <a:latin typeface="Arial" panose="020B0604020202020204" pitchFamily="34" charset="0"/>
                  <a:ea typeface="宋体" panose="02010600030101010101" pitchFamily="2" charset="-122"/>
                </a:rPr>
                <a:t>15</a:t>
              </a:r>
              <a:r>
                <a:rPr lang="zh-CN" altLang="en-US" sz="1600" dirty="0">
                  <a:solidFill>
                    <a:srgbClr val="800000"/>
                  </a:solidFill>
                  <a:latin typeface="Arial" panose="020B0604020202020204" pitchFamily="34" charset="0"/>
                  <a:ea typeface="宋体" panose="02010600030101010101" pitchFamily="2" charset="-122"/>
                </a:rPr>
                <a:t>秒转发延时</a:t>
              </a:r>
              <a:endParaRPr lang="zh-CN" altLang="en-US" sz="1600" dirty="0">
                <a:solidFill>
                  <a:srgbClr val="800000"/>
                </a:solidFill>
                <a:latin typeface="Arial" panose="020B0604020202020204" pitchFamily="34" charset="0"/>
                <a:ea typeface="宋体" panose="02010600030101010101" pitchFamily="2" charset="-122"/>
              </a:endParaRPr>
            </a:p>
          </p:txBody>
        </p:sp>
      </p:grpSp>
      <p:sp>
        <p:nvSpPr>
          <p:cNvPr id="31755" name="Line 15"/>
          <p:cNvSpPr/>
          <p:nvPr/>
        </p:nvSpPr>
        <p:spPr>
          <a:xfrm>
            <a:off x="3019425" y="3852863"/>
            <a:ext cx="0" cy="306387"/>
          </a:xfrm>
          <a:prstGeom prst="line">
            <a:avLst/>
          </a:prstGeom>
          <a:ln w="57150" cap="flat" cmpd="sng">
            <a:solidFill>
              <a:schemeClr val="accent2"/>
            </a:solidFill>
            <a:prstDash val="solid"/>
            <a:headEnd type="none" w="med" len="med"/>
            <a:tailEnd type="triangle" w="med" len="med"/>
          </a:ln>
        </p:spPr>
      </p:sp>
      <p:grpSp>
        <p:nvGrpSpPr>
          <p:cNvPr id="154640" name="Group 16"/>
          <p:cNvGrpSpPr/>
          <p:nvPr/>
        </p:nvGrpSpPr>
        <p:grpSpPr>
          <a:xfrm>
            <a:off x="3141663" y="3697288"/>
            <a:ext cx="3667125" cy="461962"/>
            <a:chOff x="1746" y="1207"/>
            <a:chExt cx="2722" cy="408"/>
          </a:xfrm>
        </p:grpSpPr>
        <p:sp>
          <p:nvSpPr>
            <p:cNvPr id="31758" name="Line 17"/>
            <p:cNvSpPr/>
            <p:nvPr/>
          </p:nvSpPr>
          <p:spPr>
            <a:xfrm>
              <a:off x="1746" y="1434"/>
              <a:ext cx="1497" cy="0"/>
            </a:xfrm>
            <a:prstGeom prst="line">
              <a:avLst/>
            </a:prstGeom>
            <a:ln w="57150" cap="flat" cmpd="sng">
              <a:solidFill>
                <a:srgbClr val="CED3DE"/>
              </a:solidFill>
              <a:prstDash val="solid"/>
              <a:headEnd type="none" w="med" len="med"/>
              <a:tailEnd type="none" w="med" len="med"/>
            </a:ln>
            <a:effectLst>
              <a:outerShdw dist="107763" dir="2699999" algn="ctr" rotWithShape="0">
                <a:schemeClr val="bg2">
                  <a:alpha val="50000"/>
                </a:schemeClr>
              </a:outerShdw>
            </a:effectLst>
          </p:spPr>
        </p:sp>
        <p:sp>
          <p:nvSpPr>
            <p:cNvPr id="31759" name="Rectangle 18"/>
            <p:cNvSpPr/>
            <p:nvPr/>
          </p:nvSpPr>
          <p:spPr>
            <a:xfrm>
              <a:off x="3243" y="1207"/>
              <a:ext cx="1225" cy="408"/>
            </a:xfrm>
            <a:prstGeom prst="rect">
              <a:avLst/>
            </a:prstGeom>
            <a:solidFill>
              <a:srgbClr val="CED3DE"/>
            </a:solidFill>
            <a:ln w="9525" cap="flat" cmpd="sng">
              <a:solidFill>
                <a:srgbClr val="CED3DE"/>
              </a:solidFill>
              <a:prstDash val="solid"/>
              <a:miter/>
              <a:headEnd type="none" w="med" len="med"/>
              <a:tailEnd type="none" w="med" len="med"/>
            </a:ln>
            <a:effectLst>
              <a:outerShdw dist="107763" dir="2699999" algn="ctr" rotWithShape="0">
                <a:schemeClr val="bg2">
                  <a:alpha val="50000"/>
                </a:schemeClr>
              </a:outerShdw>
            </a:effectLst>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r>
                <a:rPr lang="en-US" altLang="zh-CN" sz="1600" dirty="0">
                  <a:solidFill>
                    <a:srgbClr val="800000"/>
                  </a:solidFill>
                  <a:latin typeface="Arial" panose="020B0604020202020204" pitchFamily="34" charset="0"/>
                  <a:ea typeface="宋体" panose="02010600030101010101" pitchFamily="2" charset="-122"/>
                </a:rPr>
                <a:t>15</a:t>
              </a:r>
              <a:r>
                <a:rPr lang="zh-CN" altLang="en-US" sz="1600" dirty="0">
                  <a:solidFill>
                    <a:srgbClr val="800000"/>
                  </a:solidFill>
                  <a:latin typeface="Arial" panose="020B0604020202020204" pitchFamily="34" charset="0"/>
                  <a:ea typeface="宋体" panose="02010600030101010101" pitchFamily="2" charset="-122"/>
                </a:rPr>
                <a:t>秒转发延时</a:t>
              </a:r>
              <a:endParaRPr lang="zh-CN" altLang="en-US" sz="1600" dirty="0">
                <a:solidFill>
                  <a:srgbClr val="800000"/>
                </a:solidFill>
                <a:latin typeface="Arial" panose="020B0604020202020204" pitchFamily="34" charset="0"/>
                <a:ea typeface="宋体" panose="02010600030101010101" pitchFamily="2" charset="-122"/>
              </a:endParaRPr>
            </a:p>
          </p:txBody>
        </p:sp>
      </p:grpSp>
      <p:sp>
        <p:nvSpPr>
          <p:cNvPr id="154644" name="Rectangle 20"/>
          <p:cNvSpPr>
            <a:spLocks noGrp="1"/>
          </p:cNvSpPr>
          <p:nvPr>
            <p:ph idx="1"/>
          </p:nvPr>
        </p:nvSpPr>
        <p:spPr>
          <a:xfrm>
            <a:off x="611188" y="5084763"/>
            <a:ext cx="8177212" cy="990600"/>
          </a:xfrm>
        </p:spPr>
        <p:txBody>
          <a:bodyPr vert="horz" wrap="square" lIns="91440" tIns="45720" rIns="91440" bIns="45720" anchor="t" anchorCtr="0"/>
          <a:p>
            <a:pPr>
              <a:lnSpc>
                <a:spcPct val="140000"/>
              </a:lnSpc>
              <a:buFont typeface="Wingdings" panose="05000000000000000000" pitchFamily="2" charset="2"/>
              <a:buNone/>
            </a:pPr>
            <a:r>
              <a:rPr lang="en-US" altLang="zh-CN" sz="1800" b="1" dirty="0">
                <a:solidFill>
                  <a:srgbClr val="333399"/>
                </a:solidFill>
                <a:latin typeface="华文细黑" panose="02010600040101010101" pitchFamily="2" charset="-122"/>
                <a:ea typeface="华文细黑" panose="02010600040101010101" pitchFamily="2" charset="-122"/>
              </a:rPr>
              <a:t>      </a:t>
            </a:r>
            <a:r>
              <a:rPr lang="zh-CN" altLang="en-US" sz="2400" b="1" dirty="0">
                <a:solidFill>
                  <a:srgbClr val="333399"/>
                </a:solidFill>
                <a:latin typeface="华文细黑" panose="02010600040101010101" pitchFamily="2" charset="-122"/>
                <a:ea typeface="华文细黑" panose="02010600040101010101" pitchFamily="2" charset="-122"/>
              </a:rPr>
              <a:t>生成树经过一段时间（默认值是</a:t>
            </a:r>
            <a:r>
              <a:rPr lang="en-US" altLang="zh-CN" sz="2400" b="1" dirty="0">
                <a:solidFill>
                  <a:srgbClr val="333399"/>
                </a:solidFill>
                <a:latin typeface="华文细黑" panose="02010600040101010101" pitchFamily="2" charset="-122"/>
                <a:ea typeface="华文细黑" panose="02010600040101010101" pitchFamily="2" charset="-122"/>
              </a:rPr>
              <a:t>50</a:t>
            </a:r>
            <a:r>
              <a:rPr lang="zh-CN" altLang="en-US" sz="2400" b="1" dirty="0">
                <a:solidFill>
                  <a:srgbClr val="333399"/>
                </a:solidFill>
                <a:latin typeface="华文细黑" panose="02010600040101010101" pitchFamily="2" charset="-122"/>
                <a:ea typeface="华文细黑" panose="02010600040101010101" pitchFamily="2" charset="-122"/>
              </a:rPr>
              <a:t>秒左右）稳定之后，所有端口要么进入转发状态，要么进入阻塞状态。 </a:t>
            </a:r>
            <a:endParaRPr lang="zh-CN" altLang="en-US" sz="2400" b="1" dirty="0">
              <a:solidFill>
                <a:srgbClr val="333399"/>
              </a:solidFill>
              <a:latin typeface="华文细黑" panose="02010600040101010101" pitchFamily="2" charset="-122"/>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nodeType="clickEffect">
                                  <p:stCondLst>
                                    <p:cond delay="0"/>
                                  </p:stCondLst>
                                  <p:childTnLst>
                                    <p:set>
                                      <p:cBhvr>
                                        <p:cTn id="6" dur="1" fill="hold">
                                          <p:stCondLst>
                                            <p:cond delay="0"/>
                                          </p:stCondLst>
                                        </p:cTn>
                                        <p:tgtEl>
                                          <p:spTgt spid="154646"/>
                                        </p:tgtEl>
                                        <p:attrNameLst>
                                          <p:attrName>style.visibility</p:attrName>
                                        </p:attrNameLst>
                                      </p:cBhvr>
                                      <p:to>
                                        <p:strVal val="visible"/>
                                      </p:to>
                                    </p:set>
                                    <p:animEffect transition="in" filter="plus(in)">
                                      <p:cBhvr>
                                        <p:cTn id="7" dur="500"/>
                                        <p:tgtEl>
                                          <p:spTgt spid="154646"/>
                                        </p:tgtEl>
                                      </p:cBhvr>
                                    </p:animEffect>
                                  </p:childTnLst>
                                </p:cTn>
                              </p:par>
                            </p:childTnLst>
                          </p:cTn>
                        </p:par>
                      </p:childTnLst>
                    </p:cTn>
                  </p:par>
                  <p:par>
                    <p:cTn id="8" fill="hold">
                      <p:stCondLst>
                        <p:cond delay="indefinite"/>
                      </p:stCondLst>
                      <p:childTnLst>
                        <p:par>
                          <p:cTn id="9" fill="hold">
                            <p:stCondLst>
                              <p:cond delay="0"/>
                            </p:stCondLst>
                            <p:childTnLst>
                              <p:par>
                                <p:cTn id="10" presetID="13" presetClass="entr" presetSubtype="16" fill="hold" nodeType="clickEffect">
                                  <p:stCondLst>
                                    <p:cond delay="0"/>
                                  </p:stCondLst>
                                  <p:childTnLst>
                                    <p:set>
                                      <p:cBhvr>
                                        <p:cTn id="11" dur="1" fill="hold">
                                          <p:stCondLst>
                                            <p:cond delay="0"/>
                                          </p:stCondLst>
                                        </p:cTn>
                                        <p:tgtEl>
                                          <p:spTgt spid="154636"/>
                                        </p:tgtEl>
                                        <p:attrNameLst>
                                          <p:attrName>style.visibility</p:attrName>
                                        </p:attrNameLst>
                                      </p:cBhvr>
                                      <p:to>
                                        <p:strVal val="visible"/>
                                      </p:to>
                                    </p:set>
                                    <p:animEffect transition="in" filter="plus(in)">
                                      <p:cBhvr>
                                        <p:cTn id="12" dur="500"/>
                                        <p:tgtEl>
                                          <p:spTgt spid="154636"/>
                                        </p:tgtEl>
                                      </p:cBhvr>
                                    </p:animEffect>
                                  </p:childTnLst>
                                </p:cTn>
                              </p:par>
                            </p:childTnLst>
                          </p:cTn>
                        </p:par>
                      </p:childTnLst>
                    </p:cTn>
                  </p:par>
                  <p:par>
                    <p:cTn id="13" fill="hold">
                      <p:stCondLst>
                        <p:cond delay="indefinite"/>
                      </p:stCondLst>
                      <p:childTnLst>
                        <p:par>
                          <p:cTn id="14" fill="hold">
                            <p:stCondLst>
                              <p:cond delay="0"/>
                            </p:stCondLst>
                            <p:childTnLst>
                              <p:par>
                                <p:cTn id="15" presetID="13" presetClass="entr" presetSubtype="16" fill="hold" nodeType="clickEffect">
                                  <p:stCondLst>
                                    <p:cond delay="0"/>
                                  </p:stCondLst>
                                  <p:childTnLst>
                                    <p:set>
                                      <p:cBhvr>
                                        <p:cTn id="16" dur="1" fill="hold">
                                          <p:stCondLst>
                                            <p:cond delay="0"/>
                                          </p:stCondLst>
                                        </p:cTn>
                                        <p:tgtEl>
                                          <p:spTgt spid="154640"/>
                                        </p:tgtEl>
                                        <p:attrNameLst>
                                          <p:attrName>style.visibility</p:attrName>
                                        </p:attrNameLst>
                                      </p:cBhvr>
                                      <p:to>
                                        <p:strVal val="visible"/>
                                      </p:to>
                                    </p:set>
                                    <p:animEffect transition="in" filter="plus(in)">
                                      <p:cBhvr>
                                        <p:cTn id="17" dur="500"/>
                                        <p:tgtEl>
                                          <p:spTgt spid="154640"/>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54644">
                                            <p:txEl>
                                              <p:charRg st="0" end="55"/>
                                            </p:txEl>
                                          </p:spTgt>
                                        </p:tgtEl>
                                        <p:attrNameLst>
                                          <p:attrName>style.visibility</p:attrName>
                                        </p:attrNameLst>
                                      </p:cBhvr>
                                      <p:to>
                                        <p:strVal val="visible"/>
                                      </p:to>
                                    </p:set>
                                    <p:animEffect transition="in" filter="box(out)">
                                      <p:cBhvr>
                                        <p:cTn id="22" dur="500"/>
                                        <p:tgtEl>
                                          <p:spTgt spid="154644">
                                            <p:txEl>
                                              <p:charRg st="0" end="55"/>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4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2770" name="Rectangle 1026"/>
          <p:cNvSpPr>
            <a:spLocks noGrp="1"/>
          </p:cNvSpPr>
          <p:nvPr>
            <p:ph type="title"/>
          </p:nvPr>
        </p:nvSpPr>
        <p:spPr/>
        <p:txBody>
          <a:bodyPr vert="horz" wrap="square" lIns="91440" tIns="45720" rIns="91440" bIns="45720" anchor="ctr" anchorCtr="0"/>
          <a:p>
            <a:r>
              <a:rPr lang="zh-CN" altLang="en-US" sz="3600" b="1" dirty="0"/>
              <a:t>端口状态</a:t>
            </a:r>
            <a:endParaRPr lang="zh-CN" altLang="en-US" sz="3600" b="1" dirty="0"/>
          </a:p>
        </p:txBody>
      </p:sp>
      <p:sp>
        <p:nvSpPr>
          <p:cNvPr id="32771" name="Rectangle 1027"/>
          <p:cNvSpPr>
            <a:spLocks noGrp="1"/>
          </p:cNvSpPr>
          <p:nvPr>
            <p:ph idx="1"/>
          </p:nvPr>
        </p:nvSpPr>
        <p:spPr>
          <a:xfrm>
            <a:off x="755650" y="1341438"/>
            <a:ext cx="7786688" cy="4525962"/>
          </a:xfrm>
        </p:spPr>
        <p:txBody>
          <a:bodyPr vert="horz" wrap="square" lIns="91440" tIns="45720" rIns="91440" bIns="45720" anchor="t" anchorCtr="0"/>
          <a:p>
            <a:r>
              <a:rPr lang="zh-CN" altLang="en-US" sz="2400" b="1" dirty="0"/>
              <a:t>生成树端口的四种状态</a:t>
            </a:r>
            <a:endParaRPr lang="zh-CN" altLang="en-US" sz="2400" b="1" dirty="0"/>
          </a:p>
          <a:p>
            <a:pPr lvl="1"/>
            <a:r>
              <a:rPr lang="en-US" altLang="zh-CN" sz="2000" b="1" dirty="0"/>
              <a:t>Blocking  </a:t>
            </a:r>
            <a:r>
              <a:rPr lang="en-US" altLang="zh-CN" dirty="0"/>
              <a:t>                </a:t>
            </a:r>
            <a:endParaRPr lang="en-US" altLang="zh-CN" dirty="0"/>
          </a:p>
          <a:p>
            <a:pPr lvl="2"/>
            <a:r>
              <a:rPr lang="zh-CN" altLang="en-US" sz="1800" b="1" dirty="0"/>
              <a:t>接收</a:t>
            </a:r>
            <a:r>
              <a:rPr lang="en-US" altLang="zh-CN" sz="1800" b="1" dirty="0"/>
              <a:t>BPDU</a:t>
            </a:r>
            <a:r>
              <a:rPr lang="zh-CN" altLang="en-US" sz="1800" b="1" dirty="0"/>
              <a:t>，不学习</a:t>
            </a:r>
            <a:r>
              <a:rPr lang="en-US" altLang="zh-CN" sz="1800" b="1" dirty="0"/>
              <a:t>MAC</a:t>
            </a:r>
            <a:r>
              <a:rPr lang="zh-CN" altLang="en-US" sz="1800" b="1" dirty="0"/>
              <a:t>地址，不转发数据帧</a:t>
            </a:r>
            <a:endParaRPr lang="zh-CN" altLang="en-US" sz="1800" b="1" dirty="0"/>
          </a:p>
          <a:p>
            <a:pPr lvl="1"/>
            <a:r>
              <a:rPr lang="en-US" altLang="zh-CN" sz="2000" b="1" dirty="0"/>
              <a:t>Listening </a:t>
            </a:r>
            <a:r>
              <a:rPr lang="en-US" altLang="zh-CN" dirty="0"/>
              <a:t>                </a:t>
            </a:r>
            <a:endParaRPr lang="en-US" altLang="zh-CN" dirty="0"/>
          </a:p>
          <a:p>
            <a:pPr lvl="2"/>
            <a:r>
              <a:rPr lang="zh-CN" altLang="en-US" sz="1800" b="1" dirty="0"/>
              <a:t>接收</a:t>
            </a:r>
            <a:r>
              <a:rPr lang="en-US" altLang="zh-CN" sz="1800" b="1" dirty="0"/>
              <a:t>BPDU,</a:t>
            </a:r>
            <a:r>
              <a:rPr lang="zh-CN" altLang="en-US" sz="1800" b="1" dirty="0"/>
              <a:t>不学习</a:t>
            </a:r>
            <a:r>
              <a:rPr lang="en-US" altLang="zh-CN" sz="1800" b="1" dirty="0"/>
              <a:t>MAC</a:t>
            </a:r>
            <a:r>
              <a:rPr lang="zh-CN" altLang="en-US" sz="1800" b="1" dirty="0"/>
              <a:t>地址，不转发数据帧，但交换机向其他交换机通告该端口，参与选举根端口或指定端口</a:t>
            </a:r>
            <a:endParaRPr lang="zh-CN" altLang="en-US" sz="1800" b="1" dirty="0"/>
          </a:p>
          <a:p>
            <a:pPr lvl="1"/>
            <a:r>
              <a:rPr lang="en-US" altLang="zh-CN" sz="2000" b="1" dirty="0"/>
              <a:t>Learning</a:t>
            </a:r>
            <a:endParaRPr lang="en-US" altLang="zh-CN" sz="2000" b="1" dirty="0"/>
          </a:p>
          <a:p>
            <a:pPr lvl="2"/>
            <a:r>
              <a:rPr lang="zh-CN" altLang="en-US" sz="1800" b="1" dirty="0"/>
              <a:t>接收</a:t>
            </a:r>
            <a:r>
              <a:rPr lang="en-US" altLang="zh-CN" sz="1800" b="1" dirty="0"/>
              <a:t>BPDU,</a:t>
            </a:r>
            <a:r>
              <a:rPr lang="zh-CN" altLang="en-US" sz="1800" b="1" dirty="0"/>
              <a:t>学习</a:t>
            </a:r>
            <a:r>
              <a:rPr lang="en-US" altLang="zh-CN" sz="1800" b="1" dirty="0"/>
              <a:t>MAC</a:t>
            </a:r>
            <a:r>
              <a:rPr lang="zh-CN" altLang="en-US" sz="1800" b="1" dirty="0"/>
              <a:t>地址，不转发数据帧</a:t>
            </a:r>
            <a:endParaRPr lang="zh-CN" altLang="en-US" sz="1800" b="1" dirty="0"/>
          </a:p>
          <a:p>
            <a:pPr lvl="1"/>
            <a:r>
              <a:rPr lang="en-US" altLang="zh-CN" sz="2000" b="1" dirty="0"/>
              <a:t>Forwarding</a:t>
            </a:r>
            <a:endParaRPr lang="en-US" altLang="zh-CN" sz="2000" b="1" dirty="0"/>
          </a:p>
          <a:p>
            <a:pPr lvl="2"/>
            <a:r>
              <a:rPr lang="zh-CN" altLang="en-US" sz="1800" b="1" dirty="0"/>
              <a:t>正常转发数据帧</a:t>
            </a:r>
            <a:endParaRPr lang="zh-CN" altLang="en-US" sz="1800"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3794" name="标题 1"/>
          <p:cNvSpPr>
            <a:spLocks noGrp="1"/>
          </p:cNvSpPr>
          <p:nvPr>
            <p:ph type="title"/>
          </p:nvPr>
        </p:nvSpPr>
        <p:spPr/>
        <p:txBody>
          <a:bodyPr vert="horz" wrap="square" lIns="91440" tIns="45720" rIns="91440" bIns="45720" anchor="ctr" anchorCtr="0"/>
          <a:p>
            <a:r>
              <a:rPr lang="en-US" altLang="zh-CN" dirty="0"/>
              <a:t>STP</a:t>
            </a:r>
            <a:endParaRPr lang="zh-CN" altLang="en-US" dirty="0"/>
          </a:p>
        </p:txBody>
      </p:sp>
      <p:sp>
        <p:nvSpPr>
          <p:cNvPr id="33795" name="内容占位符 2"/>
          <p:cNvSpPr>
            <a:spLocks noGrp="1"/>
          </p:cNvSpPr>
          <p:nvPr>
            <p:ph idx="1"/>
          </p:nvPr>
        </p:nvSpPr>
        <p:spPr>
          <a:xfrm>
            <a:off x="684213" y="1071563"/>
            <a:ext cx="7816850" cy="5094287"/>
          </a:xfrm>
        </p:spPr>
        <p:txBody>
          <a:bodyPr vert="horz" wrap="square" lIns="91440" tIns="45720" rIns="91440" bIns="45720" anchor="t" anchorCtr="0"/>
          <a:p>
            <a:r>
              <a:rPr lang="en-US" altLang="zh-CN" sz="2400" dirty="0"/>
              <a:t>STP</a:t>
            </a:r>
            <a:r>
              <a:rPr lang="zh-CN" altLang="en-US" sz="2400" dirty="0"/>
              <a:t>通过控制端口的</a:t>
            </a:r>
            <a:r>
              <a:rPr lang="en-US" altLang="zh-CN" sz="2400" dirty="0"/>
              <a:t>STP</a:t>
            </a:r>
            <a:r>
              <a:rPr lang="zh-CN" altLang="en-US" sz="2400" dirty="0"/>
              <a:t>状态，切断环路，</a:t>
            </a:r>
            <a:r>
              <a:rPr lang="en-US" altLang="zh-CN" sz="2400" dirty="0"/>
              <a:t>STP</a:t>
            </a:r>
            <a:r>
              <a:rPr lang="zh-CN" altLang="en-US" sz="2400" dirty="0"/>
              <a:t>包括的端口状态为：</a:t>
            </a:r>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r>
              <a:rPr lang="zh-CN" altLang="en-US" sz="2400" dirty="0"/>
              <a:t>注：</a:t>
            </a:r>
            <a:r>
              <a:rPr lang="en-US" altLang="zh-CN" sz="2400" dirty="0"/>
              <a:t>Disabled</a:t>
            </a:r>
            <a:r>
              <a:rPr lang="zh-CN" altLang="en-US" sz="2400" dirty="0"/>
              <a:t>表示</a:t>
            </a:r>
            <a:r>
              <a:rPr lang="en-US" altLang="zh-CN" sz="2400" dirty="0"/>
              <a:t>STP</a:t>
            </a:r>
            <a:r>
              <a:rPr lang="zh-CN" altLang="en-US" sz="2400" dirty="0"/>
              <a:t>处于关闭状态，可以不算为</a:t>
            </a:r>
            <a:r>
              <a:rPr lang="en-US" altLang="zh-CN" sz="2400" dirty="0"/>
              <a:t>STP</a:t>
            </a:r>
            <a:r>
              <a:rPr lang="zh-CN" altLang="en-US" sz="2400" dirty="0"/>
              <a:t>协议状态机的状态</a:t>
            </a:r>
            <a:endParaRPr lang="zh-CN" altLang="en-US" sz="2400" dirty="0"/>
          </a:p>
        </p:txBody>
      </p:sp>
      <p:graphicFrame>
        <p:nvGraphicFramePr>
          <p:cNvPr id="4" name="表格 3"/>
          <p:cNvGraphicFramePr>
            <a:graphicFrameLocks noGrp="1"/>
          </p:cNvGraphicFramePr>
          <p:nvPr/>
        </p:nvGraphicFramePr>
        <p:xfrm>
          <a:off x="1285875" y="1928813"/>
          <a:ext cx="6191250" cy="2468564"/>
        </p:xfrm>
        <a:graphic>
          <a:graphicData uri="http://schemas.openxmlformats.org/drawingml/2006/table">
            <a:tbl>
              <a:tblPr firstRow="1" bandRow="1"/>
              <a:tblGrid>
                <a:gridCol w="2063750"/>
                <a:gridCol w="2063750"/>
                <a:gridCol w="2063750"/>
              </a:tblGrid>
              <a:tr h="365709">
                <a:tc>
                  <a:txBody>
                    <a:bodyPr/>
                    <a:lstStyle/>
                    <a:p>
                      <a:r>
                        <a:rPr lang="zh-CN" altLang="en-US" sz="1800" dirty="0" smtClean="0"/>
                        <a:t>状态</a:t>
                      </a:r>
                      <a:endParaRPr lang="zh-CN" altLang="en-US" sz="1800" dirty="0"/>
                    </a:p>
                  </a:txBody>
                  <a:tcPr marT="45699" marB="45699">
                    <a:solidFill>
                      <a:srgbClr val="FFC000"/>
                    </a:solidFill>
                  </a:tcPr>
                </a:tc>
                <a:tc>
                  <a:txBody>
                    <a:bodyPr/>
                    <a:lstStyle/>
                    <a:p>
                      <a:pPr algn="ctr"/>
                      <a:r>
                        <a:rPr lang="en-US" altLang="zh-CN" sz="1800" dirty="0" smtClean="0"/>
                        <a:t>Forward</a:t>
                      </a:r>
                      <a:endParaRPr lang="zh-CN" altLang="en-US" sz="1800" dirty="0"/>
                    </a:p>
                  </a:txBody>
                  <a:tcPr marT="45699" marB="45699">
                    <a:solidFill>
                      <a:srgbClr val="FFC000"/>
                    </a:solidFill>
                  </a:tcPr>
                </a:tc>
                <a:tc>
                  <a:txBody>
                    <a:bodyPr/>
                    <a:lstStyle/>
                    <a:p>
                      <a:pPr algn="ctr"/>
                      <a:r>
                        <a:rPr lang="en-US" altLang="zh-CN" sz="1800" dirty="0" smtClean="0"/>
                        <a:t>Learning</a:t>
                      </a:r>
                      <a:endParaRPr lang="zh-CN" altLang="en-US" sz="1800" dirty="0"/>
                    </a:p>
                  </a:txBody>
                  <a:tcPr marT="45699" marB="45699">
                    <a:solidFill>
                      <a:srgbClr val="FFC000"/>
                    </a:solidFill>
                  </a:tcPr>
                </a:tc>
              </a:tr>
              <a:tr h="365709">
                <a:tc>
                  <a:txBody>
                    <a:bodyPr/>
                    <a:lstStyle/>
                    <a:p>
                      <a:r>
                        <a:rPr lang="en-US" altLang="zh-CN" sz="1800" dirty="0" smtClean="0"/>
                        <a:t>Disabled</a:t>
                      </a:r>
                      <a:endParaRPr lang="zh-CN" altLang="en-US" sz="1800" dirty="0"/>
                    </a:p>
                  </a:txBody>
                  <a:tcPr marT="45699" marB="45699">
                    <a:solidFill>
                      <a:srgbClr val="FFC000"/>
                    </a:solidFill>
                  </a:tcPr>
                </a:tc>
                <a:tc>
                  <a:txBody>
                    <a:bodyPr/>
                    <a:lstStyle/>
                    <a:p>
                      <a:pPr algn="ctr"/>
                      <a:r>
                        <a:rPr lang="en-US" altLang="zh-CN" sz="1800" dirty="0" smtClean="0"/>
                        <a:t>Y</a:t>
                      </a:r>
                      <a:endParaRPr lang="zh-CN" altLang="en-US" sz="1800" dirty="0"/>
                    </a:p>
                  </a:txBody>
                  <a:tcPr marT="45699" marB="45699">
                    <a:solidFill>
                      <a:srgbClr val="FFC000"/>
                    </a:solidFill>
                  </a:tcPr>
                </a:tc>
                <a:tc>
                  <a:txBody>
                    <a:bodyPr/>
                    <a:lstStyle/>
                    <a:p>
                      <a:pPr algn="ctr"/>
                      <a:r>
                        <a:rPr lang="en-US" altLang="zh-CN" sz="1800" dirty="0" smtClean="0"/>
                        <a:t>N</a:t>
                      </a:r>
                      <a:endParaRPr lang="zh-CN" altLang="en-US" sz="1800" dirty="0"/>
                    </a:p>
                  </a:txBody>
                  <a:tcPr marT="45699" marB="45699">
                    <a:solidFill>
                      <a:srgbClr val="FFC000"/>
                    </a:solidFill>
                  </a:tcPr>
                </a:tc>
              </a:tr>
              <a:tr h="640019">
                <a:tc>
                  <a:txBody>
                    <a:bodyPr/>
                    <a:lstStyle/>
                    <a:p>
                      <a:r>
                        <a:rPr lang="en-US" altLang="zh-CN" sz="1800" dirty="0" smtClean="0"/>
                        <a:t>Blocking</a:t>
                      </a:r>
                      <a:endParaRPr lang="zh-CN" altLang="en-US" sz="1800" dirty="0"/>
                    </a:p>
                  </a:txBody>
                  <a:tcPr marT="45699" marB="45699">
                    <a:solidFill>
                      <a:srgbClr val="FFC000"/>
                    </a:solidFill>
                  </a:tcPr>
                </a:tc>
                <a:tc>
                  <a:txBody>
                    <a:bodyPr/>
                    <a:lstStyle/>
                    <a:p>
                      <a:pPr algn="ctr"/>
                      <a:r>
                        <a:rPr lang="en-US" altLang="zh-CN" sz="1800" dirty="0" smtClean="0"/>
                        <a:t>N(</a:t>
                      </a:r>
                      <a:r>
                        <a:rPr lang="zh-CN" altLang="en-US" sz="1800" dirty="0" smtClean="0"/>
                        <a:t>接收</a:t>
                      </a:r>
                      <a:r>
                        <a:rPr lang="en-US" altLang="zh-CN" sz="1800" dirty="0" smtClean="0"/>
                        <a:t>BPDU)</a:t>
                      </a:r>
                      <a:endParaRPr lang="zh-CN" altLang="en-US" sz="1800" dirty="0"/>
                    </a:p>
                  </a:txBody>
                  <a:tcPr marT="45699" marB="45699">
                    <a:solidFill>
                      <a:srgbClr val="FFC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800" dirty="0" smtClean="0"/>
                        <a:t>N</a:t>
                      </a:r>
                      <a:endParaRPr lang="zh-CN" altLang="en-US" sz="1800" dirty="0" smtClean="0"/>
                    </a:p>
                    <a:p>
                      <a:pPr algn="ctr"/>
                      <a:endParaRPr lang="zh-CN" altLang="en-US" sz="1800" dirty="0"/>
                    </a:p>
                  </a:txBody>
                  <a:tcPr marT="45699" marB="45699">
                    <a:solidFill>
                      <a:srgbClr val="FFC000"/>
                    </a:solidFill>
                  </a:tcPr>
                </a:tc>
              </a:tr>
              <a:tr h="365709">
                <a:tc>
                  <a:txBody>
                    <a:bodyPr/>
                    <a:lstStyle/>
                    <a:p>
                      <a:r>
                        <a:rPr lang="en-US" altLang="zh-CN" sz="1800" dirty="0" smtClean="0"/>
                        <a:t>Listening</a:t>
                      </a:r>
                      <a:endParaRPr lang="zh-CN" altLang="en-US" sz="1800" dirty="0"/>
                    </a:p>
                  </a:txBody>
                  <a:tcPr marT="45699" marB="45699">
                    <a:solidFill>
                      <a:srgbClr val="FFC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800" dirty="0" smtClean="0"/>
                        <a:t>N(</a:t>
                      </a:r>
                      <a:r>
                        <a:rPr lang="zh-CN" altLang="en-US" sz="1800" dirty="0" smtClean="0"/>
                        <a:t>接收</a:t>
                      </a:r>
                      <a:r>
                        <a:rPr lang="en-US" altLang="zh-CN" sz="1800" dirty="0" smtClean="0"/>
                        <a:t>BPDU)</a:t>
                      </a:r>
                      <a:endParaRPr lang="zh-CN" altLang="en-US" sz="1800" dirty="0" smtClean="0"/>
                    </a:p>
                  </a:txBody>
                  <a:tcPr marT="45699" marB="45699">
                    <a:solidFill>
                      <a:srgbClr val="FFC000"/>
                    </a:solidFill>
                  </a:tcPr>
                </a:tc>
                <a:tc>
                  <a:txBody>
                    <a:bodyPr/>
                    <a:lstStyle/>
                    <a:p>
                      <a:pPr algn="ctr"/>
                      <a:r>
                        <a:rPr lang="en-US" altLang="zh-CN" sz="1800" dirty="0" smtClean="0"/>
                        <a:t>N</a:t>
                      </a:r>
                      <a:endParaRPr lang="zh-CN" altLang="en-US" sz="1800" dirty="0"/>
                    </a:p>
                  </a:txBody>
                  <a:tcPr marT="45699" marB="45699">
                    <a:solidFill>
                      <a:srgbClr val="FFC000"/>
                    </a:solidFill>
                  </a:tcPr>
                </a:tc>
              </a:tr>
              <a:tr h="365709">
                <a:tc>
                  <a:txBody>
                    <a:bodyPr/>
                    <a:lstStyle/>
                    <a:p>
                      <a:r>
                        <a:rPr lang="en-US" altLang="zh-CN" sz="1800" dirty="0" smtClean="0"/>
                        <a:t>Learning</a:t>
                      </a:r>
                      <a:endParaRPr lang="zh-CN" altLang="en-US" sz="1800" dirty="0"/>
                    </a:p>
                  </a:txBody>
                  <a:tcPr marT="45699" marB="45699">
                    <a:solidFill>
                      <a:srgbClr val="FFC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800" dirty="0" smtClean="0"/>
                        <a:t>N(</a:t>
                      </a:r>
                      <a:r>
                        <a:rPr lang="zh-CN" altLang="en-US" sz="1800" dirty="0" smtClean="0"/>
                        <a:t>接收</a:t>
                      </a:r>
                      <a:r>
                        <a:rPr lang="en-US" altLang="zh-CN" sz="1800" dirty="0" smtClean="0"/>
                        <a:t>BPDU)</a:t>
                      </a:r>
                      <a:endParaRPr lang="zh-CN" altLang="en-US" sz="1800" dirty="0" smtClean="0"/>
                    </a:p>
                  </a:txBody>
                  <a:tcPr marT="45699" marB="45699">
                    <a:solidFill>
                      <a:srgbClr val="FFC000"/>
                    </a:solidFill>
                  </a:tcPr>
                </a:tc>
                <a:tc>
                  <a:txBody>
                    <a:bodyPr/>
                    <a:lstStyle/>
                    <a:p>
                      <a:pPr algn="ctr"/>
                      <a:r>
                        <a:rPr lang="en-US" altLang="zh-CN" sz="1800" dirty="0" smtClean="0"/>
                        <a:t>Y</a:t>
                      </a:r>
                      <a:endParaRPr lang="zh-CN" altLang="en-US" sz="1800" dirty="0"/>
                    </a:p>
                  </a:txBody>
                  <a:tcPr marT="45699" marB="45699">
                    <a:solidFill>
                      <a:srgbClr val="FFC000"/>
                    </a:solidFill>
                  </a:tcPr>
                </a:tc>
              </a:tr>
              <a:tr h="365709">
                <a:tc>
                  <a:txBody>
                    <a:bodyPr/>
                    <a:lstStyle/>
                    <a:p>
                      <a:r>
                        <a:rPr lang="en-US" altLang="zh-CN" sz="1800" dirty="0" smtClean="0"/>
                        <a:t>Forwarding</a:t>
                      </a:r>
                      <a:endParaRPr lang="zh-CN" altLang="en-US" sz="1800" dirty="0"/>
                    </a:p>
                  </a:txBody>
                  <a:tcPr marT="45699" marB="45699">
                    <a:solidFill>
                      <a:srgbClr val="FFC000"/>
                    </a:solidFill>
                  </a:tcPr>
                </a:tc>
                <a:tc>
                  <a:txBody>
                    <a:bodyPr/>
                    <a:lstStyle/>
                    <a:p>
                      <a:pPr algn="ctr"/>
                      <a:r>
                        <a:rPr lang="en-US" altLang="zh-CN" sz="1800" dirty="0" smtClean="0"/>
                        <a:t>Y</a:t>
                      </a:r>
                      <a:endParaRPr lang="zh-CN" altLang="en-US" sz="1800" dirty="0"/>
                    </a:p>
                  </a:txBody>
                  <a:tcPr marT="45699" marB="45699">
                    <a:solidFill>
                      <a:srgbClr val="FFC000"/>
                    </a:solidFill>
                  </a:tcPr>
                </a:tc>
                <a:tc>
                  <a:txBody>
                    <a:bodyPr/>
                    <a:lstStyle/>
                    <a:p>
                      <a:pPr algn="ctr"/>
                      <a:r>
                        <a:rPr lang="en-US" altLang="zh-CN" sz="1800" dirty="0" smtClean="0"/>
                        <a:t>Y</a:t>
                      </a:r>
                      <a:endParaRPr lang="zh-CN" altLang="en-US" sz="1800" dirty="0"/>
                    </a:p>
                  </a:txBody>
                  <a:tcPr marT="45699" marB="45699">
                    <a:solidFill>
                      <a:srgbClr val="FFC000"/>
                    </a:solid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34818" name="Picture 2" descr="Route-processor"/>
          <p:cNvPicPr>
            <a:picLocks noChangeAspect="1"/>
          </p:cNvPicPr>
          <p:nvPr/>
        </p:nvPicPr>
        <p:blipFill>
          <a:blip r:embed="rId1"/>
          <a:stretch>
            <a:fillRect/>
          </a:stretch>
        </p:blipFill>
        <p:spPr>
          <a:xfrm>
            <a:off x="3059113" y="1268413"/>
            <a:ext cx="1530350" cy="576262"/>
          </a:xfrm>
          <a:prstGeom prst="rect">
            <a:avLst/>
          </a:prstGeom>
          <a:noFill/>
          <a:ln w="9525">
            <a:noFill/>
          </a:ln>
        </p:spPr>
      </p:pic>
      <p:sp>
        <p:nvSpPr>
          <p:cNvPr id="34819" name="Rectangle 3"/>
          <p:cNvSpPr>
            <a:spLocks noGrp="1"/>
          </p:cNvSpPr>
          <p:nvPr>
            <p:ph type="title"/>
          </p:nvPr>
        </p:nvSpPr>
        <p:spPr/>
        <p:txBody>
          <a:bodyPr vert="horz" wrap="square" lIns="91440" tIns="45720" rIns="91440" bIns="45720" anchor="ctr" anchorCtr="0"/>
          <a:p>
            <a:r>
              <a:rPr lang="zh-CN" altLang="en-US" sz="3600" b="1" dirty="0"/>
              <a:t>拓扑变化机制</a:t>
            </a:r>
            <a:endParaRPr lang="zh-CN" altLang="en-US" sz="3600" b="1" dirty="0"/>
          </a:p>
        </p:txBody>
      </p:sp>
      <p:sp>
        <p:nvSpPr>
          <p:cNvPr id="34820" name="Line 5"/>
          <p:cNvSpPr/>
          <p:nvPr/>
        </p:nvSpPr>
        <p:spPr>
          <a:xfrm flipH="1">
            <a:off x="2687638" y="1778000"/>
            <a:ext cx="889000" cy="971550"/>
          </a:xfrm>
          <a:prstGeom prst="line">
            <a:avLst/>
          </a:prstGeom>
          <a:ln w="25400" cap="flat" cmpd="sng">
            <a:solidFill>
              <a:srgbClr val="008080"/>
            </a:solidFill>
            <a:prstDash val="solid"/>
            <a:headEnd type="none" w="med" len="med"/>
            <a:tailEnd type="triangle" w="med" len="med"/>
          </a:ln>
        </p:spPr>
      </p:sp>
      <p:sp>
        <p:nvSpPr>
          <p:cNvPr id="34821" name="Line 6"/>
          <p:cNvSpPr/>
          <p:nvPr/>
        </p:nvSpPr>
        <p:spPr>
          <a:xfrm flipH="1">
            <a:off x="1797050" y="3233738"/>
            <a:ext cx="646113" cy="811212"/>
          </a:xfrm>
          <a:prstGeom prst="line">
            <a:avLst/>
          </a:prstGeom>
          <a:ln w="25400" cap="flat" cmpd="sng">
            <a:solidFill>
              <a:srgbClr val="008080"/>
            </a:solidFill>
            <a:prstDash val="solid"/>
            <a:headEnd type="none" w="med" len="med"/>
            <a:tailEnd type="triangle" w="med" len="med"/>
          </a:ln>
        </p:spPr>
      </p:sp>
      <p:sp>
        <p:nvSpPr>
          <p:cNvPr id="34822" name="Line 8"/>
          <p:cNvSpPr/>
          <p:nvPr/>
        </p:nvSpPr>
        <p:spPr>
          <a:xfrm>
            <a:off x="2606675" y="3233738"/>
            <a:ext cx="727075" cy="811212"/>
          </a:xfrm>
          <a:prstGeom prst="line">
            <a:avLst/>
          </a:prstGeom>
          <a:ln w="25400" cap="flat" cmpd="sng">
            <a:solidFill>
              <a:srgbClr val="008080"/>
            </a:solidFill>
            <a:prstDash val="solid"/>
            <a:headEnd type="none" w="med" len="med"/>
            <a:tailEnd type="triangle" w="med" len="med"/>
          </a:ln>
        </p:spPr>
      </p:sp>
      <p:sp>
        <p:nvSpPr>
          <p:cNvPr id="34823" name="Line 9"/>
          <p:cNvSpPr/>
          <p:nvPr/>
        </p:nvSpPr>
        <p:spPr>
          <a:xfrm>
            <a:off x="3983038" y="1778000"/>
            <a:ext cx="973137" cy="808038"/>
          </a:xfrm>
          <a:prstGeom prst="line">
            <a:avLst/>
          </a:prstGeom>
          <a:ln w="25400" cap="flat" cmpd="sng">
            <a:solidFill>
              <a:srgbClr val="008080"/>
            </a:solidFill>
            <a:prstDash val="solid"/>
            <a:headEnd type="none" w="med" len="med"/>
            <a:tailEnd type="triangle" w="med" len="med"/>
          </a:ln>
        </p:spPr>
      </p:sp>
      <p:sp>
        <p:nvSpPr>
          <p:cNvPr id="217098" name="Line 10"/>
          <p:cNvSpPr/>
          <p:nvPr/>
        </p:nvSpPr>
        <p:spPr>
          <a:xfrm flipH="1">
            <a:off x="2851150" y="2020888"/>
            <a:ext cx="403225" cy="404812"/>
          </a:xfrm>
          <a:prstGeom prst="line">
            <a:avLst/>
          </a:prstGeom>
          <a:ln w="25400" cap="flat" cmpd="sng">
            <a:solidFill>
              <a:srgbClr val="00A8FC"/>
            </a:solidFill>
            <a:prstDash val="solid"/>
            <a:headEnd type="none" w="med" len="med"/>
            <a:tailEnd type="triangle" w="med" len="med"/>
          </a:ln>
        </p:spPr>
      </p:sp>
      <p:sp>
        <p:nvSpPr>
          <p:cNvPr id="217099" name="Line 11"/>
          <p:cNvSpPr/>
          <p:nvPr/>
        </p:nvSpPr>
        <p:spPr>
          <a:xfrm flipH="1">
            <a:off x="1714500" y="3479800"/>
            <a:ext cx="323850" cy="403225"/>
          </a:xfrm>
          <a:prstGeom prst="line">
            <a:avLst/>
          </a:prstGeom>
          <a:ln w="25400" cap="flat" cmpd="sng">
            <a:solidFill>
              <a:srgbClr val="00A8FC"/>
            </a:solidFill>
            <a:prstDash val="solid"/>
            <a:headEnd type="none" w="med" len="med"/>
            <a:tailEnd type="triangle" w="med" len="med"/>
          </a:ln>
        </p:spPr>
      </p:sp>
      <p:sp>
        <p:nvSpPr>
          <p:cNvPr id="217100" name="Line 12"/>
          <p:cNvSpPr/>
          <p:nvPr/>
        </p:nvSpPr>
        <p:spPr>
          <a:xfrm>
            <a:off x="3009900" y="3479800"/>
            <a:ext cx="323850" cy="403225"/>
          </a:xfrm>
          <a:prstGeom prst="line">
            <a:avLst/>
          </a:prstGeom>
          <a:ln w="25400" cap="flat" cmpd="sng">
            <a:solidFill>
              <a:srgbClr val="00A8FC"/>
            </a:solidFill>
            <a:prstDash val="solid"/>
            <a:headEnd type="none" w="med" len="med"/>
            <a:tailEnd type="triangle" w="med" len="med"/>
          </a:ln>
        </p:spPr>
      </p:sp>
      <p:sp>
        <p:nvSpPr>
          <p:cNvPr id="217101" name="Line 13"/>
          <p:cNvSpPr/>
          <p:nvPr/>
        </p:nvSpPr>
        <p:spPr>
          <a:xfrm>
            <a:off x="4468813" y="2020888"/>
            <a:ext cx="404812" cy="325437"/>
          </a:xfrm>
          <a:prstGeom prst="line">
            <a:avLst/>
          </a:prstGeom>
          <a:ln w="25400" cap="flat" cmpd="sng">
            <a:solidFill>
              <a:srgbClr val="00A8FC"/>
            </a:solidFill>
            <a:prstDash val="solid"/>
            <a:headEnd type="none" w="med" len="med"/>
            <a:tailEnd type="triangle" w="med" len="med"/>
          </a:ln>
        </p:spPr>
      </p:sp>
      <p:sp>
        <p:nvSpPr>
          <p:cNvPr id="217102" name="Line 14"/>
          <p:cNvSpPr/>
          <p:nvPr/>
        </p:nvSpPr>
        <p:spPr>
          <a:xfrm flipH="1">
            <a:off x="2039938" y="3479800"/>
            <a:ext cx="323850" cy="403225"/>
          </a:xfrm>
          <a:prstGeom prst="line">
            <a:avLst/>
          </a:prstGeom>
          <a:ln w="25400" cap="flat" cmpd="sng">
            <a:solidFill>
              <a:srgbClr val="FF0000"/>
            </a:solidFill>
            <a:prstDash val="sysDot"/>
            <a:headEnd type="none" w="med" len="med"/>
            <a:tailEnd type="triangle" w="med" len="med"/>
          </a:ln>
        </p:spPr>
      </p:sp>
      <p:sp>
        <p:nvSpPr>
          <p:cNvPr id="217103" name="Line 15"/>
          <p:cNvSpPr/>
          <p:nvPr/>
        </p:nvSpPr>
        <p:spPr>
          <a:xfrm flipV="1">
            <a:off x="2281238" y="3476625"/>
            <a:ext cx="325437" cy="406400"/>
          </a:xfrm>
          <a:prstGeom prst="line">
            <a:avLst/>
          </a:prstGeom>
          <a:ln w="25400" cap="flat" cmpd="sng">
            <a:solidFill>
              <a:srgbClr val="00FF00"/>
            </a:solidFill>
            <a:prstDash val="dash"/>
            <a:headEnd type="none" w="med" len="med"/>
            <a:tailEnd type="triangle" w="med" len="med"/>
          </a:ln>
        </p:spPr>
      </p:sp>
      <p:sp>
        <p:nvSpPr>
          <p:cNvPr id="217104" name="Line 16"/>
          <p:cNvSpPr/>
          <p:nvPr/>
        </p:nvSpPr>
        <p:spPr>
          <a:xfrm flipV="1">
            <a:off x="3094038" y="2020888"/>
            <a:ext cx="403225" cy="404812"/>
          </a:xfrm>
          <a:prstGeom prst="line">
            <a:avLst/>
          </a:prstGeom>
          <a:ln w="25400" cap="flat" cmpd="sng">
            <a:solidFill>
              <a:srgbClr val="00FF00"/>
            </a:solidFill>
            <a:prstDash val="dash"/>
            <a:headEnd type="none" w="med" len="med"/>
            <a:tailEnd type="triangle" w="med" len="med"/>
          </a:ln>
        </p:spPr>
      </p:sp>
      <p:sp>
        <p:nvSpPr>
          <p:cNvPr id="217105" name="Text Box 17"/>
          <p:cNvSpPr txBox="1">
            <a:spLocks noChangeArrowheads="1"/>
          </p:cNvSpPr>
          <p:nvPr/>
        </p:nvSpPr>
        <p:spPr bwMode="auto">
          <a:xfrm>
            <a:off x="6859588" y="1557338"/>
            <a:ext cx="2047875" cy="37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833" tIns="51417" rIns="102833" bIns="51417">
            <a:spAutoFit/>
          </a:bodyPr>
          <a:lstStyle>
            <a:lvl1pPr algn="l" defTabSz="1028700">
              <a:defRPr kumimoji="1" sz="2400">
                <a:solidFill>
                  <a:schemeClr val="tx1"/>
                </a:solidFill>
                <a:latin typeface="Times New Roman" panose="02020603050405020304" pitchFamily="18" charset="0"/>
                <a:ea typeface="宋体" panose="02010600030101010101" pitchFamily="2" charset="-122"/>
              </a:defRPr>
            </a:lvl1pPr>
            <a:lvl2pPr marL="514350" algn="l" defTabSz="1028700">
              <a:defRPr kumimoji="1" sz="2400">
                <a:solidFill>
                  <a:schemeClr val="tx1"/>
                </a:solidFill>
                <a:latin typeface="Times New Roman" panose="02020603050405020304" pitchFamily="18" charset="0"/>
                <a:ea typeface="宋体" panose="02010600030101010101" pitchFamily="2" charset="-122"/>
              </a:defRPr>
            </a:lvl2pPr>
            <a:lvl3pPr marL="1028700" algn="l" defTabSz="1028700">
              <a:defRPr kumimoji="1" sz="2400">
                <a:solidFill>
                  <a:schemeClr val="tx1"/>
                </a:solidFill>
                <a:latin typeface="Times New Roman" panose="02020603050405020304" pitchFamily="18" charset="0"/>
                <a:ea typeface="宋体" panose="02010600030101010101" pitchFamily="2" charset="-122"/>
              </a:defRPr>
            </a:lvl3pPr>
            <a:lvl4pPr marL="1543050" algn="l" defTabSz="1028700">
              <a:defRPr kumimoji="1" sz="2400">
                <a:solidFill>
                  <a:schemeClr val="tx1"/>
                </a:solidFill>
                <a:latin typeface="Times New Roman" panose="02020603050405020304" pitchFamily="18" charset="0"/>
                <a:ea typeface="宋体" panose="02010600030101010101" pitchFamily="2" charset="-122"/>
              </a:defRPr>
            </a:lvl4pPr>
            <a:lvl5pPr marL="2057400" algn="l" defTabSz="1028700">
              <a:defRPr kumimoji="1" sz="2400">
                <a:solidFill>
                  <a:schemeClr val="tx1"/>
                </a:solidFill>
                <a:latin typeface="Times New Roman" panose="02020603050405020304" pitchFamily="18" charset="0"/>
                <a:ea typeface="宋体" panose="02010600030101010101" pitchFamily="2" charset="-122"/>
              </a:defRPr>
            </a:lvl5pPr>
            <a:lvl6pPr marL="2514600" defTabSz="10287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defTabSz="10287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defTabSz="10287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defTabSz="10287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1028700" rtl="0" eaLnBrk="0" fontAlgn="base" latinLnBrk="0" hangingPunct="0">
              <a:lnSpc>
                <a:spcPct val="100000"/>
              </a:lnSpc>
              <a:spcBef>
                <a:spcPct val="0"/>
              </a:spcBef>
              <a:spcAft>
                <a:spcPct val="0"/>
              </a:spcAft>
              <a:buClrTx/>
              <a:buSzTx/>
              <a:buFontTx/>
              <a:buNone/>
              <a:defRPr/>
            </a:pPr>
            <a:r>
              <a:rPr kumimoji="1" lang="zh-CN" altLang="en-US" sz="18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拓扑改变通知消息</a:t>
            </a:r>
            <a:endParaRPr kumimoji="1" lang="zh-CN" altLang="en-US" sz="18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217106" name="Text Box 18"/>
          <p:cNvSpPr txBox="1">
            <a:spLocks noChangeArrowheads="1"/>
          </p:cNvSpPr>
          <p:nvPr/>
        </p:nvSpPr>
        <p:spPr bwMode="auto">
          <a:xfrm>
            <a:off x="6869113" y="1960563"/>
            <a:ext cx="2047875" cy="37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833" tIns="51417" rIns="102833" bIns="51417">
            <a:spAutoFit/>
          </a:bodyPr>
          <a:lstStyle>
            <a:lvl1pPr algn="l" defTabSz="1028700">
              <a:defRPr kumimoji="1" sz="2400">
                <a:solidFill>
                  <a:schemeClr val="tx1"/>
                </a:solidFill>
                <a:latin typeface="Times New Roman" panose="02020603050405020304" pitchFamily="18" charset="0"/>
                <a:ea typeface="宋体" panose="02010600030101010101" pitchFamily="2" charset="-122"/>
              </a:defRPr>
            </a:lvl1pPr>
            <a:lvl2pPr marL="514350" algn="l" defTabSz="1028700">
              <a:defRPr kumimoji="1" sz="2400">
                <a:solidFill>
                  <a:schemeClr val="tx1"/>
                </a:solidFill>
                <a:latin typeface="Times New Roman" panose="02020603050405020304" pitchFamily="18" charset="0"/>
                <a:ea typeface="宋体" panose="02010600030101010101" pitchFamily="2" charset="-122"/>
              </a:defRPr>
            </a:lvl2pPr>
            <a:lvl3pPr marL="1028700" algn="l" defTabSz="1028700">
              <a:defRPr kumimoji="1" sz="2400">
                <a:solidFill>
                  <a:schemeClr val="tx1"/>
                </a:solidFill>
                <a:latin typeface="Times New Roman" panose="02020603050405020304" pitchFamily="18" charset="0"/>
                <a:ea typeface="宋体" panose="02010600030101010101" pitchFamily="2" charset="-122"/>
              </a:defRPr>
            </a:lvl3pPr>
            <a:lvl4pPr marL="1543050" algn="l" defTabSz="1028700">
              <a:defRPr kumimoji="1" sz="2400">
                <a:solidFill>
                  <a:schemeClr val="tx1"/>
                </a:solidFill>
                <a:latin typeface="Times New Roman" panose="02020603050405020304" pitchFamily="18" charset="0"/>
                <a:ea typeface="宋体" panose="02010600030101010101" pitchFamily="2" charset="-122"/>
              </a:defRPr>
            </a:lvl4pPr>
            <a:lvl5pPr marL="2057400" algn="l" defTabSz="1028700">
              <a:defRPr kumimoji="1" sz="2400">
                <a:solidFill>
                  <a:schemeClr val="tx1"/>
                </a:solidFill>
                <a:latin typeface="Times New Roman" panose="02020603050405020304" pitchFamily="18" charset="0"/>
                <a:ea typeface="宋体" panose="02010600030101010101" pitchFamily="2" charset="-122"/>
              </a:defRPr>
            </a:lvl5pPr>
            <a:lvl6pPr marL="2514600" defTabSz="10287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defTabSz="10287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defTabSz="10287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defTabSz="10287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1028700" rtl="0" eaLnBrk="0" fontAlgn="base" latinLnBrk="0" hangingPunct="0">
              <a:lnSpc>
                <a:spcPct val="100000"/>
              </a:lnSpc>
              <a:spcBef>
                <a:spcPct val="0"/>
              </a:spcBef>
              <a:spcAft>
                <a:spcPct val="0"/>
              </a:spcAft>
              <a:buClrTx/>
              <a:buSzTx/>
              <a:buFontTx/>
              <a:buNone/>
              <a:defRPr/>
            </a:pPr>
            <a:r>
              <a:rPr kumimoji="1" lang="zh-CN" altLang="en-US" sz="18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拓扑改变应答消息</a:t>
            </a:r>
            <a:endParaRPr kumimoji="1" lang="zh-CN" altLang="en-US" sz="18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217107" name="Text Box 19"/>
          <p:cNvSpPr txBox="1">
            <a:spLocks noChangeArrowheads="1"/>
          </p:cNvSpPr>
          <p:nvPr/>
        </p:nvSpPr>
        <p:spPr bwMode="auto">
          <a:xfrm>
            <a:off x="6870700" y="2312988"/>
            <a:ext cx="1589088" cy="37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833" tIns="51417" rIns="102833" bIns="51417">
            <a:spAutoFit/>
          </a:bodyPr>
          <a:lstStyle>
            <a:lvl1pPr algn="l" defTabSz="1028700">
              <a:defRPr kumimoji="1" sz="2400">
                <a:solidFill>
                  <a:schemeClr val="tx1"/>
                </a:solidFill>
                <a:latin typeface="Times New Roman" panose="02020603050405020304" pitchFamily="18" charset="0"/>
                <a:ea typeface="宋体" panose="02010600030101010101" pitchFamily="2" charset="-122"/>
              </a:defRPr>
            </a:lvl1pPr>
            <a:lvl2pPr marL="514350" algn="l" defTabSz="1028700">
              <a:defRPr kumimoji="1" sz="2400">
                <a:solidFill>
                  <a:schemeClr val="tx1"/>
                </a:solidFill>
                <a:latin typeface="Times New Roman" panose="02020603050405020304" pitchFamily="18" charset="0"/>
                <a:ea typeface="宋体" panose="02010600030101010101" pitchFamily="2" charset="-122"/>
              </a:defRPr>
            </a:lvl2pPr>
            <a:lvl3pPr marL="1028700" algn="l" defTabSz="1028700">
              <a:defRPr kumimoji="1" sz="2400">
                <a:solidFill>
                  <a:schemeClr val="tx1"/>
                </a:solidFill>
                <a:latin typeface="Times New Roman" panose="02020603050405020304" pitchFamily="18" charset="0"/>
                <a:ea typeface="宋体" panose="02010600030101010101" pitchFamily="2" charset="-122"/>
              </a:defRPr>
            </a:lvl3pPr>
            <a:lvl4pPr marL="1543050" algn="l" defTabSz="1028700">
              <a:defRPr kumimoji="1" sz="2400">
                <a:solidFill>
                  <a:schemeClr val="tx1"/>
                </a:solidFill>
                <a:latin typeface="Times New Roman" panose="02020603050405020304" pitchFamily="18" charset="0"/>
                <a:ea typeface="宋体" panose="02010600030101010101" pitchFamily="2" charset="-122"/>
              </a:defRPr>
            </a:lvl4pPr>
            <a:lvl5pPr marL="2057400" algn="l" defTabSz="1028700">
              <a:defRPr kumimoji="1" sz="2400">
                <a:solidFill>
                  <a:schemeClr val="tx1"/>
                </a:solidFill>
                <a:latin typeface="Times New Roman" panose="02020603050405020304" pitchFamily="18" charset="0"/>
                <a:ea typeface="宋体" panose="02010600030101010101" pitchFamily="2" charset="-122"/>
              </a:defRPr>
            </a:lvl5pPr>
            <a:lvl6pPr marL="2514600" defTabSz="10287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defTabSz="10287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defTabSz="10287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defTabSz="10287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1028700" rtl="0" eaLnBrk="0" fontAlgn="base" latinLnBrk="0" hangingPunct="0">
              <a:lnSpc>
                <a:spcPct val="100000"/>
              </a:lnSpc>
              <a:spcBef>
                <a:spcPct val="0"/>
              </a:spcBef>
              <a:spcAft>
                <a:spcPct val="0"/>
              </a:spcAft>
              <a:buClrTx/>
              <a:buSzTx/>
              <a:buFontTx/>
              <a:buNone/>
              <a:defRPr/>
            </a:pPr>
            <a:r>
              <a:rPr kumimoji="1" lang="zh-CN" altLang="en-US" sz="18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拓扑改变消息</a:t>
            </a:r>
            <a:endParaRPr kumimoji="1" lang="zh-CN" altLang="en-US" sz="18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34834" name="Line 20"/>
          <p:cNvSpPr/>
          <p:nvPr/>
        </p:nvSpPr>
        <p:spPr>
          <a:xfrm flipV="1">
            <a:off x="6227763" y="1773238"/>
            <a:ext cx="649287" cy="0"/>
          </a:xfrm>
          <a:prstGeom prst="line">
            <a:avLst/>
          </a:prstGeom>
          <a:ln w="25400" cap="flat" cmpd="sng">
            <a:solidFill>
              <a:srgbClr val="00FF00"/>
            </a:solidFill>
            <a:prstDash val="dash"/>
            <a:headEnd type="none" w="med" len="med"/>
            <a:tailEnd type="triangle" w="med" len="med"/>
          </a:ln>
        </p:spPr>
      </p:sp>
      <p:sp>
        <p:nvSpPr>
          <p:cNvPr id="34835" name="Line 21"/>
          <p:cNvSpPr/>
          <p:nvPr/>
        </p:nvSpPr>
        <p:spPr>
          <a:xfrm flipV="1">
            <a:off x="6227763" y="2124075"/>
            <a:ext cx="649287" cy="0"/>
          </a:xfrm>
          <a:prstGeom prst="line">
            <a:avLst/>
          </a:prstGeom>
          <a:ln w="25400" cap="flat" cmpd="sng">
            <a:solidFill>
              <a:srgbClr val="FF0000"/>
            </a:solidFill>
            <a:prstDash val="sysDot"/>
            <a:headEnd type="none" w="med" len="med"/>
            <a:tailEnd type="triangle" w="med" len="med"/>
          </a:ln>
        </p:spPr>
      </p:sp>
      <p:sp>
        <p:nvSpPr>
          <p:cNvPr id="34836" name="Line 22"/>
          <p:cNvSpPr/>
          <p:nvPr/>
        </p:nvSpPr>
        <p:spPr>
          <a:xfrm>
            <a:off x="6227763" y="2474913"/>
            <a:ext cx="649287" cy="0"/>
          </a:xfrm>
          <a:prstGeom prst="line">
            <a:avLst/>
          </a:prstGeom>
          <a:ln w="25400" cap="flat" cmpd="sng">
            <a:solidFill>
              <a:srgbClr val="00A8FC"/>
            </a:solidFill>
            <a:prstDash val="solid"/>
            <a:headEnd type="none" w="med" len="med"/>
            <a:tailEnd type="triangle" w="med" len="med"/>
          </a:ln>
        </p:spPr>
      </p:sp>
      <p:sp>
        <p:nvSpPr>
          <p:cNvPr id="217111" name="Text Box 23"/>
          <p:cNvSpPr txBox="1">
            <a:spLocks noChangeArrowheads="1"/>
          </p:cNvSpPr>
          <p:nvPr/>
        </p:nvSpPr>
        <p:spPr bwMode="auto">
          <a:xfrm>
            <a:off x="2282825" y="3476625"/>
            <a:ext cx="333375" cy="37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833" tIns="51417" rIns="102833" bIns="51417">
            <a:spAutoFit/>
          </a:bodyPr>
          <a:lstStyle>
            <a:lvl1pPr algn="l" defTabSz="1028700">
              <a:defRPr kumimoji="1" sz="2400">
                <a:solidFill>
                  <a:schemeClr val="tx1"/>
                </a:solidFill>
                <a:latin typeface="Times New Roman" panose="02020603050405020304" pitchFamily="18" charset="0"/>
                <a:ea typeface="宋体" panose="02010600030101010101" pitchFamily="2" charset="-122"/>
              </a:defRPr>
            </a:lvl1pPr>
            <a:lvl2pPr marL="514350" algn="l" defTabSz="1028700">
              <a:defRPr kumimoji="1" sz="2400">
                <a:solidFill>
                  <a:schemeClr val="tx1"/>
                </a:solidFill>
                <a:latin typeface="Times New Roman" panose="02020603050405020304" pitchFamily="18" charset="0"/>
                <a:ea typeface="宋体" panose="02010600030101010101" pitchFamily="2" charset="-122"/>
              </a:defRPr>
            </a:lvl2pPr>
            <a:lvl3pPr marL="1028700" algn="l" defTabSz="1028700">
              <a:defRPr kumimoji="1" sz="2400">
                <a:solidFill>
                  <a:schemeClr val="tx1"/>
                </a:solidFill>
                <a:latin typeface="Times New Roman" panose="02020603050405020304" pitchFamily="18" charset="0"/>
                <a:ea typeface="宋体" panose="02010600030101010101" pitchFamily="2" charset="-122"/>
              </a:defRPr>
            </a:lvl3pPr>
            <a:lvl4pPr marL="1543050" algn="l" defTabSz="1028700">
              <a:defRPr kumimoji="1" sz="2400">
                <a:solidFill>
                  <a:schemeClr val="tx1"/>
                </a:solidFill>
                <a:latin typeface="Times New Roman" panose="02020603050405020304" pitchFamily="18" charset="0"/>
                <a:ea typeface="宋体" panose="02010600030101010101" pitchFamily="2" charset="-122"/>
              </a:defRPr>
            </a:lvl4pPr>
            <a:lvl5pPr marL="2057400" algn="l" defTabSz="1028700">
              <a:defRPr kumimoji="1" sz="2400">
                <a:solidFill>
                  <a:schemeClr val="tx1"/>
                </a:solidFill>
                <a:latin typeface="Times New Roman" panose="02020603050405020304" pitchFamily="18" charset="0"/>
                <a:ea typeface="宋体" panose="02010600030101010101" pitchFamily="2" charset="-122"/>
              </a:defRPr>
            </a:lvl5pPr>
            <a:lvl6pPr marL="2514600" defTabSz="10287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defTabSz="10287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defTabSz="10287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defTabSz="10287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1028700" rtl="0" eaLnBrk="0" fontAlgn="base" latinLnBrk="0" hangingPunct="0">
              <a:lnSpc>
                <a:spcPct val="100000"/>
              </a:lnSpc>
              <a:spcBef>
                <a:spcPct val="0"/>
              </a:spcBef>
              <a:spcAft>
                <a:spcPct val="0"/>
              </a:spcAft>
              <a:buClrTx/>
              <a:buSzTx/>
              <a:buFontTx/>
              <a:buNone/>
              <a:defRPr/>
            </a:pPr>
            <a:r>
              <a:rPr kumimoji="1" lang="en-US" altLang="zh-CN" sz="1800" b="0" i="0" u="none" strike="noStrike" kern="1200" cap="none" spc="0" normalizeH="0" baseline="0" noProof="0">
                <a:ln>
                  <a:noFill/>
                </a:ln>
                <a:solidFill>
                  <a:srgbClr val="80008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1</a:t>
            </a:r>
            <a:endParaRPr kumimoji="1" lang="en-US" altLang="zh-CN" sz="1800" b="0" i="0" u="none" strike="noStrike" kern="1200" cap="none" spc="0" normalizeH="0" baseline="0" noProof="0">
              <a:ln>
                <a:noFill/>
              </a:ln>
              <a:solidFill>
                <a:srgbClr val="80008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217112" name="Text Box 24"/>
          <p:cNvSpPr txBox="1">
            <a:spLocks noChangeArrowheads="1"/>
          </p:cNvSpPr>
          <p:nvPr/>
        </p:nvSpPr>
        <p:spPr bwMode="auto">
          <a:xfrm>
            <a:off x="3092450" y="2047875"/>
            <a:ext cx="333375" cy="37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833" tIns="51417" rIns="102833" bIns="51417">
            <a:spAutoFit/>
          </a:bodyPr>
          <a:lstStyle>
            <a:lvl1pPr algn="l" defTabSz="1028700">
              <a:defRPr kumimoji="1" sz="2400">
                <a:solidFill>
                  <a:schemeClr val="tx1"/>
                </a:solidFill>
                <a:latin typeface="Times New Roman" panose="02020603050405020304" pitchFamily="18" charset="0"/>
                <a:ea typeface="宋体" panose="02010600030101010101" pitchFamily="2" charset="-122"/>
              </a:defRPr>
            </a:lvl1pPr>
            <a:lvl2pPr marL="514350" algn="l" defTabSz="1028700">
              <a:defRPr kumimoji="1" sz="2400">
                <a:solidFill>
                  <a:schemeClr val="tx1"/>
                </a:solidFill>
                <a:latin typeface="Times New Roman" panose="02020603050405020304" pitchFamily="18" charset="0"/>
                <a:ea typeface="宋体" panose="02010600030101010101" pitchFamily="2" charset="-122"/>
              </a:defRPr>
            </a:lvl2pPr>
            <a:lvl3pPr marL="1028700" algn="l" defTabSz="1028700">
              <a:defRPr kumimoji="1" sz="2400">
                <a:solidFill>
                  <a:schemeClr val="tx1"/>
                </a:solidFill>
                <a:latin typeface="Times New Roman" panose="02020603050405020304" pitchFamily="18" charset="0"/>
                <a:ea typeface="宋体" panose="02010600030101010101" pitchFamily="2" charset="-122"/>
              </a:defRPr>
            </a:lvl3pPr>
            <a:lvl4pPr marL="1543050" algn="l" defTabSz="1028700">
              <a:defRPr kumimoji="1" sz="2400">
                <a:solidFill>
                  <a:schemeClr val="tx1"/>
                </a:solidFill>
                <a:latin typeface="Times New Roman" panose="02020603050405020304" pitchFamily="18" charset="0"/>
                <a:ea typeface="宋体" panose="02010600030101010101" pitchFamily="2" charset="-122"/>
              </a:defRPr>
            </a:lvl4pPr>
            <a:lvl5pPr marL="2057400" algn="l" defTabSz="1028700">
              <a:defRPr kumimoji="1" sz="2400">
                <a:solidFill>
                  <a:schemeClr val="tx1"/>
                </a:solidFill>
                <a:latin typeface="Times New Roman" panose="02020603050405020304" pitchFamily="18" charset="0"/>
                <a:ea typeface="宋体" panose="02010600030101010101" pitchFamily="2" charset="-122"/>
              </a:defRPr>
            </a:lvl5pPr>
            <a:lvl6pPr marL="2514600" defTabSz="10287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defTabSz="10287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defTabSz="10287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defTabSz="10287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1028700" rtl="0" eaLnBrk="0" fontAlgn="base" latinLnBrk="0" hangingPunct="0">
              <a:lnSpc>
                <a:spcPct val="100000"/>
              </a:lnSpc>
              <a:spcBef>
                <a:spcPct val="0"/>
              </a:spcBef>
              <a:spcAft>
                <a:spcPct val="0"/>
              </a:spcAft>
              <a:buClrTx/>
              <a:buSzTx/>
              <a:buFontTx/>
              <a:buNone/>
              <a:defRPr/>
            </a:pPr>
            <a:r>
              <a:rPr kumimoji="1" lang="en-US" altLang="zh-CN" sz="1800" b="0" i="0" u="none" strike="noStrike" kern="1200" cap="none" spc="0" normalizeH="0" baseline="0" noProof="0">
                <a:ln>
                  <a:noFill/>
                </a:ln>
                <a:solidFill>
                  <a:srgbClr val="80008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3</a:t>
            </a:r>
            <a:endParaRPr kumimoji="1" lang="en-US" altLang="zh-CN" sz="1800" b="0" i="0" u="none" strike="noStrike" kern="1200" cap="none" spc="0" normalizeH="0" baseline="0" noProof="0">
              <a:ln>
                <a:noFill/>
              </a:ln>
              <a:solidFill>
                <a:srgbClr val="80008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217113" name="Text Box 25"/>
          <p:cNvSpPr txBox="1">
            <a:spLocks noChangeArrowheads="1"/>
          </p:cNvSpPr>
          <p:nvPr/>
        </p:nvSpPr>
        <p:spPr bwMode="auto">
          <a:xfrm>
            <a:off x="2028825" y="3476625"/>
            <a:ext cx="333375" cy="37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833" tIns="51417" rIns="102833" bIns="51417">
            <a:spAutoFit/>
          </a:bodyPr>
          <a:lstStyle>
            <a:lvl1pPr algn="l" defTabSz="1028700">
              <a:defRPr kumimoji="1" sz="2400">
                <a:solidFill>
                  <a:schemeClr val="tx1"/>
                </a:solidFill>
                <a:latin typeface="Times New Roman" panose="02020603050405020304" pitchFamily="18" charset="0"/>
                <a:ea typeface="宋体" panose="02010600030101010101" pitchFamily="2" charset="-122"/>
              </a:defRPr>
            </a:lvl1pPr>
            <a:lvl2pPr marL="514350" algn="l" defTabSz="1028700">
              <a:defRPr kumimoji="1" sz="2400">
                <a:solidFill>
                  <a:schemeClr val="tx1"/>
                </a:solidFill>
                <a:latin typeface="Times New Roman" panose="02020603050405020304" pitchFamily="18" charset="0"/>
                <a:ea typeface="宋体" panose="02010600030101010101" pitchFamily="2" charset="-122"/>
              </a:defRPr>
            </a:lvl2pPr>
            <a:lvl3pPr marL="1028700" algn="l" defTabSz="1028700">
              <a:defRPr kumimoji="1" sz="2400">
                <a:solidFill>
                  <a:schemeClr val="tx1"/>
                </a:solidFill>
                <a:latin typeface="Times New Roman" panose="02020603050405020304" pitchFamily="18" charset="0"/>
                <a:ea typeface="宋体" panose="02010600030101010101" pitchFamily="2" charset="-122"/>
              </a:defRPr>
            </a:lvl3pPr>
            <a:lvl4pPr marL="1543050" algn="l" defTabSz="1028700">
              <a:defRPr kumimoji="1" sz="2400">
                <a:solidFill>
                  <a:schemeClr val="tx1"/>
                </a:solidFill>
                <a:latin typeface="Times New Roman" panose="02020603050405020304" pitchFamily="18" charset="0"/>
                <a:ea typeface="宋体" panose="02010600030101010101" pitchFamily="2" charset="-122"/>
              </a:defRPr>
            </a:lvl4pPr>
            <a:lvl5pPr marL="2057400" algn="l" defTabSz="1028700">
              <a:defRPr kumimoji="1" sz="2400">
                <a:solidFill>
                  <a:schemeClr val="tx1"/>
                </a:solidFill>
                <a:latin typeface="Times New Roman" panose="02020603050405020304" pitchFamily="18" charset="0"/>
                <a:ea typeface="宋体" panose="02010600030101010101" pitchFamily="2" charset="-122"/>
              </a:defRPr>
            </a:lvl5pPr>
            <a:lvl6pPr marL="2514600" defTabSz="10287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defTabSz="10287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defTabSz="10287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defTabSz="10287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1028700" rtl="0" eaLnBrk="0" fontAlgn="base" latinLnBrk="0" hangingPunct="0">
              <a:lnSpc>
                <a:spcPct val="100000"/>
              </a:lnSpc>
              <a:spcBef>
                <a:spcPct val="0"/>
              </a:spcBef>
              <a:spcAft>
                <a:spcPct val="0"/>
              </a:spcAft>
              <a:buClrTx/>
              <a:buSzTx/>
              <a:buFontTx/>
              <a:buNone/>
              <a:defRPr/>
            </a:pPr>
            <a:r>
              <a:rPr kumimoji="1" lang="en-US" altLang="zh-CN" sz="1800" b="0" i="0" u="none" strike="noStrike" kern="1200" cap="none" spc="0" normalizeH="0" baseline="0" noProof="0">
                <a:ln>
                  <a:noFill/>
                </a:ln>
                <a:solidFill>
                  <a:srgbClr val="80008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a:t>
            </a:r>
            <a:endParaRPr kumimoji="1" lang="en-US" altLang="zh-CN" sz="1800" b="0" i="0" u="none" strike="noStrike" kern="1200" cap="none" spc="0" normalizeH="0" baseline="0" noProof="0">
              <a:ln>
                <a:noFill/>
              </a:ln>
              <a:solidFill>
                <a:srgbClr val="80008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217114" name="Text Box 26"/>
          <p:cNvSpPr txBox="1">
            <a:spLocks noChangeArrowheads="1"/>
          </p:cNvSpPr>
          <p:nvPr/>
        </p:nvSpPr>
        <p:spPr bwMode="auto">
          <a:xfrm>
            <a:off x="4540250" y="2047875"/>
            <a:ext cx="333375" cy="37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833" tIns="51417" rIns="102833" bIns="51417">
            <a:spAutoFit/>
          </a:bodyPr>
          <a:lstStyle>
            <a:lvl1pPr algn="l" defTabSz="1028700">
              <a:defRPr kumimoji="1" sz="2400">
                <a:solidFill>
                  <a:schemeClr val="tx1"/>
                </a:solidFill>
                <a:latin typeface="Times New Roman" panose="02020603050405020304" pitchFamily="18" charset="0"/>
                <a:ea typeface="宋体" panose="02010600030101010101" pitchFamily="2" charset="-122"/>
              </a:defRPr>
            </a:lvl1pPr>
            <a:lvl2pPr marL="514350" algn="l" defTabSz="1028700">
              <a:defRPr kumimoji="1" sz="2400">
                <a:solidFill>
                  <a:schemeClr val="tx1"/>
                </a:solidFill>
                <a:latin typeface="Times New Roman" panose="02020603050405020304" pitchFamily="18" charset="0"/>
                <a:ea typeface="宋体" panose="02010600030101010101" pitchFamily="2" charset="-122"/>
              </a:defRPr>
            </a:lvl2pPr>
            <a:lvl3pPr marL="1028700" algn="l" defTabSz="1028700">
              <a:defRPr kumimoji="1" sz="2400">
                <a:solidFill>
                  <a:schemeClr val="tx1"/>
                </a:solidFill>
                <a:latin typeface="Times New Roman" panose="02020603050405020304" pitchFamily="18" charset="0"/>
                <a:ea typeface="宋体" panose="02010600030101010101" pitchFamily="2" charset="-122"/>
              </a:defRPr>
            </a:lvl3pPr>
            <a:lvl4pPr marL="1543050" algn="l" defTabSz="1028700">
              <a:defRPr kumimoji="1" sz="2400">
                <a:solidFill>
                  <a:schemeClr val="tx1"/>
                </a:solidFill>
                <a:latin typeface="Times New Roman" panose="02020603050405020304" pitchFamily="18" charset="0"/>
                <a:ea typeface="宋体" panose="02010600030101010101" pitchFamily="2" charset="-122"/>
              </a:defRPr>
            </a:lvl4pPr>
            <a:lvl5pPr marL="2057400" algn="l" defTabSz="1028700">
              <a:defRPr kumimoji="1" sz="2400">
                <a:solidFill>
                  <a:schemeClr val="tx1"/>
                </a:solidFill>
                <a:latin typeface="Times New Roman" panose="02020603050405020304" pitchFamily="18" charset="0"/>
                <a:ea typeface="宋体" panose="02010600030101010101" pitchFamily="2" charset="-122"/>
              </a:defRPr>
            </a:lvl5pPr>
            <a:lvl6pPr marL="2514600" defTabSz="10287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defTabSz="10287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defTabSz="10287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defTabSz="10287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1028700" rtl="0" eaLnBrk="0" fontAlgn="base" latinLnBrk="0" hangingPunct="0">
              <a:lnSpc>
                <a:spcPct val="100000"/>
              </a:lnSpc>
              <a:spcBef>
                <a:spcPct val="0"/>
              </a:spcBef>
              <a:spcAft>
                <a:spcPct val="0"/>
              </a:spcAft>
              <a:buClrTx/>
              <a:buSzTx/>
              <a:buFontTx/>
              <a:buNone/>
              <a:defRPr/>
            </a:pPr>
            <a:r>
              <a:rPr kumimoji="1" lang="en-US" altLang="zh-CN" sz="1800" b="0" i="0" u="none" strike="noStrike" kern="1200" cap="none" spc="0" normalizeH="0" baseline="0" noProof="0">
                <a:ln>
                  <a:noFill/>
                </a:ln>
                <a:solidFill>
                  <a:srgbClr val="80008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5</a:t>
            </a:r>
            <a:endParaRPr kumimoji="1" lang="en-US" altLang="zh-CN" sz="1800" b="0" i="0" u="none" strike="noStrike" kern="1200" cap="none" spc="0" normalizeH="0" baseline="0" noProof="0">
              <a:ln>
                <a:noFill/>
              </a:ln>
              <a:solidFill>
                <a:srgbClr val="80008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217115" name="Text Box 27"/>
          <p:cNvSpPr txBox="1">
            <a:spLocks noChangeArrowheads="1"/>
          </p:cNvSpPr>
          <p:nvPr/>
        </p:nvSpPr>
        <p:spPr bwMode="auto">
          <a:xfrm>
            <a:off x="2840038" y="2020888"/>
            <a:ext cx="333375" cy="37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833" tIns="51417" rIns="102833" bIns="51417">
            <a:spAutoFit/>
          </a:bodyPr>
          <a:lstStyle>
            <a:lvl1pPr algn="l" defTabSz="1028700">
              <a:defRPr kumimoji="1" sz="2400">
                <a:solidFill>
                  <a:schemeClr val="tx1"/>
                </a:solidFill>
                <a:latin typeface="Times New Roman" panose="02020603050405020304" pitchFamily="18" charset="0"/>
                <a:ea typeface="宋体" panose="02010600030101010101" pitchFamily="2" charset="-122"/>
              </a:defRPr>
            </a:lvl1pPr>
            <a:lvl2pPr marL="514350" algn="l" defTabSz="1028700">
              <a:defRPr kumimoji="1" sz="2400">
                <a:solidFill>
                  <a:schemeClr val="tx1"/>
                </a:solidFill>
                <a:latin typeface="Times New Roman" panose="02020603050405020304" pitchFamily="18" charset="0"/>
                <a:ea typeface="宋体" panose="02010600030101010101" pitchFamily="2" charset="-122"/>
              </a:defRPr>
            </a:lvl2pPr>
            <a:lvl3pPr marL="1028700" algn="l" defTabSz="1028700">
              <a:defRPr kumimoji="1" sz="2400">
                <a:solidFill>
                  <a:schemeClr val="tx1"/>
                </a:solidFill>
                <a:latin typeface="Times New Roman" panose="02020603050405020304" pitchFamily="18" charset="0"/>
                <a:ea typeface="宋体" panose="02010600030101010101" pitchFamily="2" charset="-122"/>
              </a:defRPr>
            </a:lvl3pPr>
            <a:lvl4pPr marL="1543050" algn="l" defTabSz="1028700">
              <a:defRPr kumimoji="1" sz="2400">
                <a:solidFill>
                  <a:schemeClr val="tx1"/>
                </a:solidFill>
                <a:latin typeface="Times New Roman" panose="02020603050405020304" pitchFamily="18" charset="0"/>
                <a:ea typeface="宋体" panose="02010600030101010101" pitchFamily="2" charset="-122"/>
              </a:defRPr>
            </a:lvl4pPr>
            <a:lvl5pPr marL="2057400" algn="l" defTabSz="1028700">
              <a:defRPr kumimoji="1" sz="2400">
                <a:solidFill>
                  <a:schemeClr val="tx1"/>
                </a:solidFill>
                <a:latin typeface="Times New Roman" panose="02020603050405020304" pitchFamily="18" charset="0"/>
                <a:ea typeface="宋体" panose="02010600030101010101" pitchFamily="2" charset="-122"/>
              </a:defRPr>
            </a:lvl5pPr>
            <a:lvl6pPr marL="2514600" defTabSz="10287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defTabSz="10287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defTabSz="10287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defTabSz="10287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1028700" rtl="0" eaLnBrk="0" fontAlgn="base" latinLnBrk="0" hangingPunct="0">
              <a:lnSpc>
                <a:spcPct val="100000"/>
              </a:lnSpc>
              <a:spcBef>
                <a:spcPct val="0"/>
              </a:spcBef>
              <a:spcAft>
                <a:spcPct val="0"/>
              </a:spcAft>
              <a:buClrTx/>
              <a:buSzTx/>
              <a:buFontTx/>
              <a:buNone/>
              <a:defRPr/>
            </a:pPr>
            <a:r>
              <a:rPr kumimoji="1" lang="en-US" altLang="zh-CN" sz="1800" b="0" i="0" u="none" strike="noStrike" kern="1200" cap="none" spc="0" normalizeH="0" baseline="0" noProof="0">
                <a:ln>
                  <a:noFill/>
                </a:ln>
                <a:solidFill>
                  <a:srgbClr val="80008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5</a:t>
            </a:r>
            <a:endParaRPr kumimoji="1" lang="en-US" altLang="zh-CN" sz="1800" b="0" i="0" u="none" strike="noStrike" kern="1200" cap="none" spc="0" normalizeH="0" baseline="0" noProof="0">
              <a:ln>
                <a:noFill/>
              </a:ln>
              <a:solidFill>
                <a:srgbClr val="80008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217116" name="Text Box 28"/>
          <p:cNvSpPr txBox="1">
            <a:spLocks noChangeArrowheads="1"/>
          </p:cNvSpPr>
          <p:nvPr/>
        </p:nvSpPr>
        <p:spPr bwMode="auto">
          <a:xfrm>
            <a:off x="1714500" y="3476625"/>
            <a:ext cx="333375" cy="37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833" tIns="51417" rIns="102833" bIns="51417">
            <a:spAutoFit/>
          </a:bodyPr>
          <a:lstStyle>
            <a:lvl1pPr algn="l" defTabSz="1028700">
              <a:defRPr kumimoji="1" sz="2400">
                <a:solidFill>
                  <a:schemeClr val="tx1"/>
                </a:solidFill>
                <a:latin typeface="Times New Roman" panose="02020603050405020304" pitchFamily="18" charset="0"/>
                <a:ea typeface="宋体" panose="02010600030101010101" pitchFamily="2" charset="-122"/>
              </a:defRPr>
            </a:lvl1pPr>
            <a:lvl2pPr marL="514350" algn="l" defTabSz="1028700">
              <a:defRPr kumimoji="1" sz="2400">
                <a:solidFill>
                  <a:schemeClr val="tx1"/>
                </a:solidFill>
                <a:latin typeface="Times New Roman" panose="02020603050405020304" pitchFamily="18" charset="0"/>
                <a:ea typeface="宋体" panose="02010600030101010101" pitchFamily="2" charset="-122"/>
              </a:defRPr>
            </a:lvl2pPr>
            <a:lvl3pPr marL="1028700" algn="l" defTabSz="1028700">
              <a:defRPr kumimoji="1" sz="2400">
                <a:solidFill>
                  <a:schemeClr val="tx1"/>
                </a:solidFill>
                <a:latin typeface="Times New Roman" panose="02020603050405020304" pitchFamily="18" charset="0"/>
                <a:ea typeface="宋体" panose="02010600030101010101" pitchFamily="2" charset="-122"/>
              </a:defRPr>
            </a:lvl3pPr>
            <a:lvl4pPr marL="1543050" algn="l" defTabSz="1028700">
              <a:defRPr kumimoji="1" sz="2400">
                <a:solidFill>
                  <a:schemeClr val="tx1"/>
                </a:solidFill>
                <a:latin typeface="Times New Roman" panose="02020603050405020304" pitchFamily="18" charset="0"/>
                <a:ea typeface="宋体" panose="02010600030101010101" pitchFamily="2" charset="-122"/>
              </a:defRPr>
            </a:lvl4pPr>
            <a:lvl5pPr marL="2057400" algn="l" defTabSz="1028700">
              <a:defRPr kumimoji="1" sz="2400">
                <a:solidFill>
                  <a:schemeClr val="tx1"/>
                </a:solidFill>
                <a:latin typeface="Times New Roman" panose="02020603050405020304" pitchFamily="18" charset="0"/>
                <a:ea typeface="宋体" panose="02010600030101010101" pitchFamily="2" charset="-122"/>
              </a:defRPr>
            </a:lvl5pPr>
            <a:lvl6pPr marL="2514600" defTabSz="10287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defTabSz="10287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defTabSz="10287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defTabSz="10287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1028700" rtl="0" eaLnBrk="0" fontAlgn="base" latinLnBrk="0" hangingPunct="0">
              <a:lnSpc>
                <a:spcPct val="100000"/>
              </a:lnSpc>
              <a:spcBef>
                <a:spcPct val="0"/>
              </a:spcBef>
              <a:spcAft>
                <a:spcPct val="0"/>
              </a:spcAft>
              <a:buClrTx/>
              <a:buSzTx/>
              <a:buFontTx/>
              <a:buNone/>
              <a:defRPr/>
            </a:pPr>
            <a:r>
              <a:rPr kumimoji="1" lang="en-US" altLang="zh-CN" sz="1800" b="0" i="0" u="none" strike="noStrike" kern="1200" cap="none" spc="0" normalizeH="0" baseline="0" noProof="0">
                <a:ln>
                  <a:noFill/>
                </a:ln>
                <a:solidFill>
                  <a:srgbClr val="80008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6</a:t>
            </a:r>
            <a:endParaRPr kumimoji="1" lang="en-US" altLang="zh-CN" sz="1800" b="0" i="0" u="none" strike="noStrike" kern="1200" cap="none" spc="0" normalizeH="0" baseline="0" noProof="0">
              <a:ln>
                <a:noFill/>
              </a:ln>
              <a:solidFill>
                <a:srgbClr val="80008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217117" name="Text Box 29"/>
          <p:cNvSpPr txBox="1">
            <a:spLocks noChangeArrowheads="1"/>
          </p:cNvSpPr>
          <p:nvPr/>
        </p:nvSpPr>
        <p:spPr bwMode="auto">
          <a:xfrm>
            <a:off x="3011488" y="3476625"/>
            <a:ext cx="333375" cy="37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833" tIns="51417" rIns="102833" bIns="51417">
            <a:spAutoFit/>
          </a:bodyPr>
          <a:lstStyle>
            <a:lvl1pPr algn="l" defTabSz="1028700">
              <a:defRPr kumimoji="1" sz="2400">
                <a:solidFill>
                  <a:schemeClr val="tx1"/>
                </a:solidFill>
                <a:latin typeface="Times New Roman" panose="02020603050405020304" pitchFamily="18" charset="0"/>
                <a:ea typeface="宋体" panose="02010600030101010101" pitchFamily="2" charset="-122"/>
              </a:defRPr>
            </a:lvl1pPr>
            <a:lvl2pPr marL="514350" algn="l" defTabSz="1028700">
              <a:defRPr kumimoji="1" sz="2400">
                <a:solidFill>
                  <a:schemeClr val="tx1"/>
                </a:solidFill>
                <a:latin typeface="Times New Roman" panose="02020603050405020304" pitchFamily="18" charset="0"/>
                <a:ea typeface="宋体" panose="02010600030101010101" pitchFamily="2" charset="-122"/>
              </a:defRPr>
            </a:lvl2pPr>
            <a:lvl3pPr marL="1028700" algn="l" defTabSz="1028700">
              <a:defRPr kumimoji="1" sz="2400">
                <a:solidFill>
                  <a:schemeClr val="tx1"/>
                </a:solidFill>
                <a:latin typeface="Times New Roman" panose="02020603050405020304" pitchFamily="18" charset="0"/>
                <a:ea typeface="宋体" panose="02010600030101010101" pitchFamily="2" charset="-122"/>
              </a:defRPr>
            </a:lvl3pPr>
            <a:lvl4pPr marL="1543050" algn="l" defTabSz="1028700">
              <a:defRPr kumimoji="1" sz="2400">
                <a:solidFill>
                  <a:schemeClr val="tx1"/>
                </a:solidFill>
                <a:latin typeface="Times New Roman" panose="02020603050405020304" pitchFamily="18" charset="0"/>
                <a:ea typeface="宋体" panose="02010600030101010101" pitchFamily="2" charset="-122"/>
              </a:defRPr>
            </a:lvl4pPr>
            <a:lvl5pPr marL="2057400" algn="l" defTabSz="1028700">
              <a:defRPr kumimoji="1" sz="2400">
                <a:solidFill>
                  <a:schemeClr val="tx1"/>
                </a:solidFill>
                <a:latin typeface="Times New Roman" panose="02020603050405020304" pitchFamily="18" charset="0"/>
                <a:ea typeface="宋体" panose="02010600030101010101" pitchFamily="2" charset="-122"/>
              </a:defRPr>
            </a:lvl5pPr>
            <a:lvl6pPr marL="2514600" defTabSz="10287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defTabSz="10287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defTabSz="10287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defTabSz="10287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1028700" rtl="0" eaLnBrk="0" fontAlgn="base" latinLnBrk="0" hangingPunct="0">
              <a:lnSpc>
                <a:spcPct val="100000"/>
              </a:lnSpc>
              <a:spcBef>
                <a:spcPct val="0"/>
              </a:spcBef>
              <a:spcAft>
                <a:spcPct val="0"/>
              </a:spcAft>
              <a:buClrTx/>
              <a:buSzTx/>
              <a:buFontTx/>
              <a:buNone/>
              <a:defRPr/>
            </a:pPr>
            <a:r>
              <a:rPr kumimoji="1" lang="en-US" altLang="zh-CN" sz="1800" b="0" i="0" u="none" strike="noStrike" kern="1200" cap="none" spc="0" normalizeH="0" baseline="0" noProof="0">
                <a:ln>
                  <a:noFill/>
                </a:ln>
                <a:solidFill>
                  <a:srgbClr val="80008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6</a:t>
            </a:r>
            <a:endParaRPr kumimoji="1" lang="en-US" altLang="zh-CN" sz="1800" b="0" i="0" u="none" strike="noStrike" kern="1200" cap="none" spc="0" normalizeH="0" baseline="0" noProof="0">
              <a:ln>
                <a:noFill/>
              </a:ln>
              <a:solidFill>
                <a:srgbClr val="80008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34844" name="AutoShape 30"/>
          <p:cNvSpPr/>
          <p:nvPr/>
        </p:nvSpPr>
        <p:spPr>
          <a:xfrm>
            <a:off x="1044575" y="4635500"/>
            <a:ext cx="566738" cy="635000"/>
          </a:xfrm>
          <a:prstGeom prst="irregularSeal1">
            <a:avLst/>
          </a:prstGeom>
          <a:solidFill>
            <a:srgbClr val="CC0000"/>
          </a:solidFill>
          <a:ln w="3175" cap="flat" cmpd="sng">
            <a:solidFill>
              <a:schemeClr val="tx1"/>
            </a:solidFill>
            <a:prstDash val="solid"/>
            <a:miter/>
            <a:headEnd type="none" w="sm" len="sm"/>
            <a:tailEnd type="none" w="sm" len="sm"/>
          </a:ln>
          <a:effectLst>
            <a:outerShdw dist="35921" dir="2699999" algn="ctr" rotWithShape="0">
              <a:schemeClr val="tx1"/>
            </a:outerShdw>
          </a:effectLst>
        </p:spPr>
        <p:txBody>
          <a:bodyPr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endParaRPr lang="zh-CN" altLang="en-US" sz="1800" dirty="0">
              <a:solidFill>
                <a:schemeClr val="tx1"/>
              </a:solidFill>
              <a:latin typeface="Arial" panose="020B0604020202020204" pitchFamily="34" charset="0"/>
              <a:ea typeface="宋体" panose="02010600030101010101" pitchFamily="2" charset="-122"/>
            </a:endParaRPr>
          </a:p>
        </p:txBody>
      </p:sp>
      <p:sp>
        <p:nvSpPr>
          <p:cNvPr id="217119" name="Rectangle 31"/>
          <p:cNvSpPr>
            <a:spLocks noChangeArrowheads="1"/>
          </p:cNvSpPr>
          <p:nvPr/>
        </p:nvSpPr>
        <p:spPr bwMode="auto">
          <a:xfrm>
            <a:off x="1258888" y="5445125"/>
            <a:ext cx="73088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华文细黑" panose="02010600040101010101" pitchFamily="2" charset="-122"/>
                <a:ea typeface="华文细黑" panose="02010600040101010101" pitchFamily="2" charset="-122"/>
                <a:cs typeface="+mn-cs"/>
              </a:rPr>
              <a:t>在一个大中型网络中要等整个网络拓朴稳定为一个树型结构就大约需要</a:t>
            </a:r>
            <a:r>
              <a:rPr kumimoji="1" lang="en-US" altLang="zh-CN" sz="2400" b="0"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华文细黑" panose="02010600040101010101" pitchFamily="2" charset="-122"/>
                <a:ea typeface="华文细黑" panose="02010600040101010101" pitchFamily="2" charset="-122"/>
                <a:cs typeface="+mn-cs"/>
              </a:rPr>
              <a:t>50 </a:t>
            </a:r>
            <a:r>
              <a:rPr kumimoji="1" lang="zh-CN" altLang="en-US" sz="2400" b="0"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华文细黑" panose="02010600040101010101" pitchFamily="2" charset="-122"/>
                <a:ea typeface="华文细黑" panose="02010600040101010101" pitchFamily="2" charset="-122"/>
                <a:cs typeface="+mn-cs"/>
              </a:rPr>
              <a:t>秒，这样的时间是无法忍受的！</a:t>
            </a:r>
            <a:endParaRPr kumimoji="1" lang="zh-CN" altLang="en-US" sz="2400" b="0"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华文细黑" panose="02010600040101010101" pitchFamily="2" charset="-122"/>
              <a:ea typeface="华文细黑" panose="02010600040101010101" pitchFamily="2" charset="-122"/>
              <a:cs typeface="+mn-cs"/>
            </a:endParaRPr>
          </a:p>
        </p:txBody>
      </p:sp>
      <p:sp>
        <p:nvSpPr>
          <p:cNvPr id="217120" name="Line 32"/>
          <p:cNvSpPr/>
          <p:nvPr/>
        </p:nvSpPr>
        <p:spPr>
          <a:xfrm flipH="1">
            <a:off x="3265488" y="2073275"/>
            <a:ext cx="323850" cy="403225"/>
          </a:xfrm>
          <a:prstGeom prst="line">
            <a:avLst/>
          </a:prstGeom>
          <a:ln w="25400" cap="flat" cmpd="sng">
            <a:solidFill>
              <a:srgbClr val="FF0000"/>
            </a:solidFill>
            <a:prstDash val="sysDot"/>
            <a:headEnd type="none" w="med" len="med"/>
            <a:tailEnd type="triangle" w="med" len="med"/>
          </a:ln>
        </p:spPr>
      </p:sp>
      <p:sp>
        <p:nvSpPr>
          <p:cNvPr id="217121" name="Text Box 33"/>
          <p:cNvSpPr txBox="1">
            <a:spLocks noChangeArrowheads="1"/>
          </p:cNvSpPr>
          <p:nvPr/>
        </p:nvSpPr>
        <p:spPr bwMode="auto">
          <a:xfrm>
            <a:off x="3348038" y="2070100"/>
            <a:ext cx="333375" cy="37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833" tIns="51417" rIns="102833" bIns="51417">
            <a:spAutoFit/>
          </a:bodyPr>
          <a:lstStyle>
            <a:lvl1pPr algn="l" defTabSz="1028700">
              <a:defRPr kumimoji="1" sz="2400">
                <a:solidFill>
                  <a:schemeClr val="tx1"/>
                </a:solidFill>
                <a:latin typeface="Times New Roman" panose="02020603050405020304" pitchFamily="18" charset="0"/>
                <a:ea typeface="宋体" panose="02010600030101010101" pitchFamily="2" charset="-122"/>
              </a:defRPr>
            </a:lvl1pPr>
            <a:lvl2pPr marL="514350" algn="l" defTabSz="1028700">
              <a:defRPr kumimoji="1" sz="2400">
                <a:solidFill>
                  <a:schemeClr val="tx1"/>
                </a:solidFill>
                <a:latin typeface="Times New Roman" panose="02020603050405020304" pitchFamily="18" charset="0"/>
                <a:ea typeface="宋体" panose="02010600030101010101" pitchFamily="2" charset="-122"/>
              </a:defRPr>
            </a:lvl2pPr>
            <a:lvl3pPr marL="1028700" algn="l" defTabSz="1028700">
              <a:defRPr kumimoji="1" sz="2400">
                <a:solidFill>
                  <a:schemeClr val="tx1"/>
                </a:solidFill>
                <a:latin typeface="Times New Roman" panose="02020603050405020304" pitchFamily="18" charset="0"/>
                <a:ea typeface="宋体" panose="02010600030101010101" pitchFamily="2" charset="-122"/>
              </a:defRPr>
            </a:lvl3pPr>
            <a:lvl4pPr marL="1543050" algn="l" defTabSz="1028700">
              <a:defRPr kumimoji="1" sz="2400">
                <a:solidFill>
                  <a:schemeClr val="tx1"/>
                </a:solidFill>
                <a:latin typeface="Times New Roman" panose="02020603050405020304" pitchFamily="18" charset="0"/>
                <a:ea typeface="宋体" panose="02010600030101010101" pitchFamily="2" charset="-122"/>
              </a:defRPr>
            </a:lvl4pPr>
            <a:lvl5pPr marL="2057400" algn="l" defTabSz="1028700">
              <a:defRPr kumimoji="1" sz="2400">
                <a:solidFill>
                  <a:schemeClr val="tx1"/>
                </a:solidFill>
                <a:latin typeface="Times New Roman" panose="02020603050405020304" pitchFamily="18" charset="0"/>
                <a:ea typeface="宋体" panose="02010600030101010101" pitchFamily="2" charset="-122"/>
              </a:defRPr>
            </a:lvl5pPr>
            <a:lvl6pPr marL="2514600" defTabSz="10287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defTabSz="10287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defTabSz="10287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defTabSz="10287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1028700" rtl="0" eaLnBrk="0" fontAlgn="base" latinLnBrk="0" hangingPunct="0">
              <a:lnSpc>
                <a:spcPct val="100000"/>
              </a:lnSpc>
              <a:spcBef>
                <a:spcPct val="0"/>
              </a:spcBef>
              <a:spcAft>
                <a:spcPct val="0"/>
              </a:spcAft>
              <a:buClrTx/>
              <a:buSzTx/>
              <a:buFontTx/>
              <a:buNone/>
              <a:defRPr/>
            </a:pPr>
            <a:r>
              <a:rPr kumimoji="1" lang="en-US" altLang="zh-CN" sz="1800" b="0" i="0" u="none" strike="noStrike" kern="1200" cap="none" spc="0" normalizeH="0" baseline="0" noProof="0">
                <a:ln>
                  <a:noFill/>
                </a:ln>
                <a:solidFill>
                  <a:srgbClr val="80008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4</a:t>
            </a:r>
            <a:endParaRPr kumimoji="1" lang="en-US" altLang="zh-CN" sz="1800" b="0" i="0" u="none" strike="noStrike" kern="1200" cap="none" spc="0" normalizeH="0" baseline="0" noProof="0">
              <a:ln>
                <a:noFill/>
              </a:ln>
              <a:solidFill>
                <a:srgbClr val="80008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34848" name="Rectangle 34"/>
          <p:cNvSpPr/>
          <p:nvPr/>
        </p:nvSpPr>
        <p:spPr>
          <a:xfrm>
            <a:off x="3254375" y="1460500"/>
            <a:ext cx="812800" cy="239713"/>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342900" lvl="0" indent="-342900">
              <a:buFont typeface="Wingdings" panose="05000000000000000000" pitchFamily="2" charset="2"/>
              <a:buNone/>
            </a:pPr>
            <a:r>
              <a:rPr lang="en-US" altLang="zh-CN" sz="1600" dirty="0">
                <a:solidFill>
                  <a:schemeClr val="tx1"/>
                </a:solidFill>
                <a:latin typeface="Times New Roman" panose="02020603050405020304" pitchFamily="18" charset="0"/>
                <a:ea typeface="黑体" panose="02010609060101010101" pitchFamily="49" charset="-122"/>
              </a:rPr>
              <a:t>ROOT</a:t>
            </a:r>
            <a:endParaRPr lang="en-US" altLang="zh-CN" sz="1600" dirty="0">
              <a:solidFill>
                <a:schemeClr val="tx1"/>
              </a:solidFill>
              <a:latin typeface="Times New Roman" panose="02020603050405020304" pitchFamily="18" charset="0"/>
              <a:ea typeface="黑体" panose="02010609060101010101" pitchFamily="49" charset="-122"/>
            </a:endParaRPr>
          </a:p>
        </p:txBody>
      </p:sp>
      <p:pic>
        <p:nvPicPr>
          <p:cNvPr id="34849" name="Picture 35" descr="Route-processor"/>
          <p:cNvPicPr>
            <a:picLocks noChangeAspect="1"/>
          </p:cNvPicPr>
          <p:nvPr/>
        </p:nvPicPr>
        <p:blipFill>
          <a:blip r:embed="rId1"/>
          <a:stretch>
            <a:fillRect/>
          </a:stretch>
        </p:blipFill>
        <p:spPr>
          <a:xfrm>
            <a:off x="1906588" y="2781300"/>
            <a:ext cx="1530350" cy="576263"/>
          </a:xfrm>
          <a:prstGeom prst="rect">
            <a:avLst/>
          </a:prstGeom>
          <a:noFill/>
          <a:ln w="9525">
            <a:noFill/>
          </a:ln>
        </p:spPr>
      </p:pic>
      <p:pic>
        <p:nvPicPr>
          <p:cNvPr id="34850" name="Picture 36" descr="Route-processor"/>
          <p:cNvPicPr>
            <a:picLocks noChangeAspect="1"/>
          </p:cNvPicPr>
          <p:nvPr/>
        </p:nvPicPr>
        <p:blipFill>
          <a:blip r:embed="rId1"/>
          <a:stretch>
            <a:fillRect/>
          </a:stretch>
        </p:blipFill>
        <p:spPr>
          <a:xfrm>
            <a:off x="4427538" y="2636838"/>
            <a:ext cx="1530350" cy="576262"/>
          </a:xfrm>
          <a:prstGeom prst="rect">
            <a:avLst/>
          </a:prstGeom>
          <a:noFill/>
          <a:ln w="9525">
            <a:noFill/>
          </a:ln>
        </p:spPr>
      </p:pic>
      <p:pic>
        <p:nvPicPr>
          <p:cNvPr id="34851" name="Picture 37" descr="Route-processor"/>
          <p:cNvPicPr>
            <a:picLocks noChangeAspect="1"/>
          </p:cNvPicPr>
          <p:nvPr/>
        </p:nvPicPr>
        <p:blipFill>
          <a:blip r:embed="rId1"/>
          <a:stretch>
            <a:fillRect/>
          </a:stretch>
        </p:blipFill>
        <p:spPr>
          <a:xfrm>
            <a:off x="971550" y="4076700"/>
            <a:ext cx="1530350" cy="576263"/>
          </a:xfrm>
          <a:prstGeom prst="rect">
            <a:avLst/>
          </a:prstGeom>
          <a:noFill/>
          <a:ln w="9525">
            <a:noFill/>
          </a:ln>
        </p:spPr>
      </p:pic>
      <p:pic>
        <p:nvPicPr>
          <p:cNvPr id="34852" name="Picture 38" descr="Route-processor"/>
          <p:cNvPicPr>
            <a:picLocks noChangeAspect="1"/>
          </p:cNvPicPr>
          <p:nvPr/>
        </p:nvPicPr>
        <p:blipFill>
          <a:blip r:embed="rId1"/>
          <a:stretch>
            <a:fillRect/>
          </a:stretch>
        </p:blipFill>
        <p:spPr>
          <a:xfrm>
            <a:off x="2771775" y="4076700"/>
            <a:ext cx="1530350" cy="576263"/>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17103"/>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21711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499"/>
                                          </p:stCondLst>
                                        </p:cTn>
                                        <p:tgtEl>
                                          <p:spTgt spid="21710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499"/>
                                          </p:stCondLst>
                                        </p:cTn>
                                        <p:tgtEl>
                                          <p:spTgt spid="217120"/>
                                        </p:tgtEl>
                                        <p:attrNameLst>
                                          <p:attrName>style.visibility</p:attrName>
                                        </p:attrNameLst>
                                      </p:cBhvr>
                                      <p:to>
                                        <p:strVal val="visible"/>
                                      </p:to>
                                    </p:se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499"/>
                                          </p:stCondLst>
                                        </p:cTn>
                                        <p:tgtEl>
                                          <p:spTgt spid="217113"/>
                                        </p:tgtEl>
                                        <p:attrNameLst>
                                          <p:attrName>style.visibility</p:attrName>
                                        </p:attrNameLst>
                                      </p:cBhvr>
                                      <p:to>
                                        <p:strVal val="visible"/>
                                      </p:to>
                                    </p:set>
                                  </p:childTnLst>
                                </p:cTn>
                              </p:par>
                            </p:childTnLst>
                          </p:cTn>
                        </p:par>
                        <p:par>
                          <p:cTn id="21" fill="hold">
                            <p:stCondLst>
                              <p:cond delay="1000"/>
                            </p:stCondLst>
                            <p:childTnLst>
                              <p:par>
                                <p:cTn id="22" presetID="1" presetClass="entr" presetSubtype="0" fill="hold" grpId="0" nodeType="afterEffect">
                                  <p:stCondLst>
                                    <p:cond delay="0"/>
                                  </p:stCondLst>
                                  <p:childTnLst>
                                    <p:set>
                                      <p:cBhvr>
                                        <p:cTn id="23" dur="1" fill="hold">
                                          <p:stCondLst>
                                            <p:cond delay="499"/>
                                          </p:stCondLst>
                                        </p:cTn>
                                        <p:tgtEl>
                                          <p:spTgt spid="21712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499"/>
                                          </p:stCondLst>
                                        </p:cTn>
                                        <p:tgtEl>
                                          <p:spTgt spid="217104"/>
                                        </p:tgtEl>
                                        <p:attrNameLst>
                                          <p:attrName>style.visibility</p:attrName>
                                        </p:attrNameLst>
                                      </p:cBhvr>
                                      <p:to>
                                        <p:strVal val="visible"/>
                                      </p:to>
                                    </p:se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499"/>
                                          </p:stCondLst>
                                        </p:cTn>
                                        <p:tgtEl>
                                          <p:spTgt spid="2171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217098"/>
                                        </p:tgtEl>
                                        <p:attrNameLst>
                                          <p:attrName>style.visibility</p:attrName>
                                        </p:attrNameLst>
                                      </p:cBhvr>
                                      <p:to>
                                        <p:strVal val="visible"/>
                                      </p:to>
                                    </p:set>
                                  </p:childTnLst>
                                </p:cTn>
                              </p:par>
                            </p:childTnLst>
                          </p:cTn>
                        </p:par>
                        <p:par>
                          <p:cTn id="35" fill="hold">
                            <p:stCondLst>
                              <p:cond delay="500"/>
                            </p:stCondLst>
                            <p:childTnLst>
                              <p:par>
                                <p:cTn id="36" presetID="1" presetClass="entr" presetSubtype="0" fill="hold" grpId="0" nodeType="afterEffect">
                                  <p:stCondLst>
                                    <p:cond delay="0"/>
                                  </p:stCondLst>
                                  <p:childTnLst>
                                    <p:set>
                                      <p:cBhvr>
                                        <p:cTn id="37" dur="1" fill="hold">
                                          <p:stCondLst>
                                            <p:cond delay="499"/>
                                          </p:stCondLst>
                                        </p:cTn>
                                        <p:tgtEl>
                                          <p:spTgt spid="217115"/>
                                        </p:tgtEl>
                                        <p:attrNameLst>
                                          <p:attrName>style.visibility</p:attrName>
                                        </p:attrNameLst>
                                      </p:cBhvr>
                                      <p:to>
                                        <p:strVal val="visible"/>
                                      </p:to>
                                    </p:set>
                                  </p:childTnLst>
                                </p:cTn>
                              </p:par>
                            </p:childTnLst>
                          </p:cTn>
                        </p:par>
                        <p:par>
                          <p:cTn id="38" fill="hold">
                            <p:stCondLst>
                              <p:cond delay="1000"/>
                            </p:stCondLst>
                            <p:childTnLst>
                              <p:par>
                                <p:cTn id="39" presetID="1" presetClass="entr" presetSubtype="0" fill="hold" nodeType="afterEffect">
                                  <p:stCondLst>
                                    <p:cond delay="0"/>
                                  </p:stCondLst>
                                  <p:childTnLst>
                                    <p:set>
                                      <p:cBhvr>
                                        <p:cTn id="40" dur="1" fill="hold">
                                          <p:stCondLst>
                                            <p:cond delay="499"/>
                                          </p:stCondLst>
                                        </p:cTn>
                                        <p:tgtEl>
                                          <p:spTgt spid="217101"/>
                                        </p:tgtEl>
                                        <p:attrNameLst>
                                          <p:attrName>style.visibility</p:attrName>
                                        </p:attrNameLst>
                                      </p:cBhvr>
                                      <p:to>
                                        <p:strVal val="visible"/>
                                      </p:to>
                                    </p:set>
                                  </p:childTnLst>
                                </p:cTn>
                              </p:par>
                            </p:childTnLst>
                          </p:cTn>
                        </p:par>
                        <p:par>
                          <p:cTn id="41" fill="hold">
                            <p:stCondLst>
                              <p:cond delay="1500"/>
                            </p:stCondLst>
                            <p:childTnLst>
                              <p:par>
                                <p:cTn id="42" presetID="1" presetClass="entr" presetSubtype="0" fill="hold" grpId="0" nodeType="afterEffect">
                                  <p:stCondLst>
                                    <p:cond delay="0"/>
                                  </p:stCondLst>
                                  <p:childTnLst>
                                    <p:set>
                                      <p:cBhvr>
                                        <p:cTn id="43" dur="1" fill="hold">
                                          <p:stCondLst>
                                            <p:cond delay="499"/>
                                          </p:stCondLst>
                                        </p:cTn>
                                        <p:tgtEl>
                                          <p:spTgt spid="21711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499"/>
                                          </p:stCondLst>
                                        </p:cTn>
                                        <p:tgtEl>
                                          <p:spTgt spid="217099"/>
                                        </p:tgtEl>
                                        <p:attrNameLst>
                                          <p:attrName>style.visibility</p:attrName>
                                        </p:attrNameLst>
                                      </p:cBhvr>
                                      <p:to>
                                        <p:strVal val="visible"/>
                                      </p:to>
                                    </p:set>
                                  </p:childTnLst>
                                </p:cTn>
                              </p:par>
                            </p:childTnLst>
                          </p:cTn>
                        </p:par>
                        <p:par>
                          <p:cTn id="48" fill="hold">
                            <p:stCondLst>
                              <p:cond delay="500"/>
                            </p:stCondLst>
                            <p:childTnLst>
                              <p:par>
                                <p:cTn id="49" presetID="1" presetClass="entr" presetSubtype="0" fill="hold" nodeType="afterEffect">
                                  <p:stCondLst>
                                    <p:cond delay="0"/>
                                  </p:stCondLst>
                                  <p:childTnLst>
                                    <p:set>
                                      <p:cBhvr>
                                        <p:cTn id="50" dur="1" fill="hold">
                                          <p:stCondLst>
                                            <p:cond delay="499"/>
                                          </p:stCondLst>
                                        </p:cTn>
                                        <p:tgtEl>
                                          <p:spTgt spid="217100"/>
                                        </p:tgtEl>
                                        <p:attrNameLst>
                                          <p:attrName>style.visibility</p:attrName>
                                        </p:attrNameLst>
                                      </p:cBhvr>
                                      <p:to>
                                        <p:strVal val="visible"/>
                                      </p:to>
                                    </p:set>
                                  </p:childTnLst>
                                </p:cTn>
                              </p:par>
                            </p:childTnLst>
                          </p:cTn>
                        </p:par>
                        <p:par>
                          <p:cTn id="51" fill="hold">
                            <p:stCondLst>
                              <p:cond delay="1000"/>
                            </p:stCondLst>
                            <p:childTnLst>
                              <p:par>
                                <p:cTn id="52" presetID="1" presetClass="entr" presetSubtype="0" fill="hold" grpId="0" nodeType="afterEffect">
                                  <p:stCondLst>
                                    <p:cond delay="0"/>
                                  </p:stCondLst>
                                  <p:childTnLst>
                                    <p:set>
                                      <p:cBhvr>
                                        <p:cTn id="53" dur="1" fill="hold">
                                          <p:stCondLst>
                                            <p:cond delay="499"/>
                                          </p:stCondLst>
                                        </p:cTn>
                                        <p:tgtEl>
                                          <p:spTgt spid="217117"/>
                                        </p:tgtEl>
                                        <p:attrNameLst>
                                          <p:attrName>style.visibility</p:attrName>
                                        </p:attrNameLst>
                                      </p:cBhvr>
                                      <p:to>
                                        <p:strVal val="visible"/>
                                      </p:to>
                                    </p:set>
                                  </p:childTnLst>
                                </p:cTn>
                              </p:par>
                            </p:childTnLst>
                          </p:cTn>
                        </p:par>
                        <p:par>
                          <p:cTn id="54" fill="hold">
                            <p:stCondLst>
                              <p:cond delay="1500"/>
                            </p:stCondLst>
                            <p:childTnLst>
                              <p:par>
                                <p:cTn id="55" presetID="1" presetClass="entr" presetSubtype="0" fill="hold" grpId="0" nodeType="afterEffect">
                                  <p:stCondLst>
                                    <p:cond delay="0"/>
                                  </p:stCondLst>
                                  <p:childTnLst>
                                    <p:set>
                                      <p:cBhvr>
                                        <p:cTn id="56" dur="1" fill="hold">
                                          <p:stCondLst>
                                            <p:cond delay="499"/>
                                          </p:stCondLst>
                                        </p:cTn>
                                        <p:tgtEl>
                                          <p:spTgt spid="21711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2171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111" grpId="0"/>
      <p:bldP spid="217112" grpId="0"/>
      <p:bldP spid="217113" grpId="0"/>
      <p:bldP spid="217114" grpId="0"/>
      <p:bldP spid="217115" grpId="0"/>
      <p:bldP spid="217116" grpId="0"/>
      <p:bldP spid="217117" grpId="0"/>
      <p:bldP spid="217119" grpId="0"/>
      <p:bldP spid="217121"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5842" name="Rectangle 3"/>
          <p:cNvSpPr>
            <a:spLocks noGrp="1"/>
          </p:cNvSpPr>
          <p:nvPr>
            <p:ph idx="1"/>
          </p:nvPr>
        </p:nvSpPr>
        <p:spPr>
          <a:xfrm>
            <a:off x="611188" y="1393825"/>
            <a:ext cx="7993062" cy="4699000"/>
          </a:xfrm>
        </p:spPr>
        <p:txBody>
          <a:bodyPr vert="horz" wrap="square" lIns="91440" tIns="45720" rIns="91440" bIns="45720" anchor="t" anchorCtr="0"/>
          <a:p>
            <a:r>
              <a:rPr lang="zh-CN" altLang="en-US" sz="2400" b="1" dirty="0"/>
              <a:t>快速生成树协议概述</a:t>
            </a:r>
            <a:endParaRPr lang="zh-CN" altLang="en-US" sz="2400" b="1" dirty="0"/>
          </a:p>
          <a:p>
            <a:pPr lvl="1">
              <a:lnSpc>
                <a:spcPct val="150000"/>
              </a:lnSpc>
            </a:pPr>
            <a:r>
              <a:rPr lang="zh-CN" altLang="en-US" sz="2400" b="1" dirty="0">
                <a:solidFill>
                  <a:srgbClr val="333399"/>
                </a:solidFill>
              </a:rPr>
              <a:t>快速生成树协议</a:t>
            </a:r>
            <a:r>
              <a:rPr lang="en-US" altLang="zh-CN" sz="2400" b="1" dirty="0">
                <a:solidFill>
                  <a:srgbClr val="333399"/>
                </a:solidFill>
              </a:rPr>
              <a:t>RSTP(Rapid Spannning Tree Protocol) IEEE 802.1w </a:t>
            </a:r>
            <a:endParaRPr lang="en-US" altLang="zh-CN" sz="2400" b="1" dirty="0">
              <a:solidFill>
                <a:srgbClr val="333399"/>
              </a:solidFill>
            </a:endParaRPr>
          </a:p>
          <a:p>
            <a:pPr lvl="1">
              <a:lnSpc>
                <a:spcPct val="150000"/>
              </a:lnSpc>
            </a:pPr>
            <a:r>
              <a:rPr lang="en-US" altLang="zh-CN" sz="2400" b="1" dirty="0">
                <a:solidFill>
                  <a:srgbClr val="333399"/>
                </a:solidFill>
              </a:rPr>
              <a:t>RSTP</a:t>
            </a:r>
            <a:r>
              <a:rPr lang="zh-CN" altLang="en-US" sz="2400" b="1" dirty="0">
                <a:solidFill>
                  <a:srgbClr val="333399"/>
                </a:solidFill>
              </a:rPr>
              <a:t>协议在</a:t>
            </a:r>
            <a:r>
              <a:rPr lang="en-US" altLang="zh-CN" sz="2400" b="1" dirty="0">
                <a:solidFill>
                  <a:srgbClr val="333399"/>
                </a:solidFill>
              </a:rPr>
              <a:t>STP</a:t>
            </a:r>
            <a:r>
              <a:rPr lang="zh-CN" altLang="en-US" sz="2400" b="1" dirty="0">
                <a:solidFill>
                  <a:srgbClr val="333399"/>
                </a:solidFill>
              </a:rPr>
              <a:t>协议基础上做了改进，使得收敛速度快得多（最快</a:t>
            </a:r>
            <a:r>
              <a:rPr lang="en-US" altLang="zh-CN" sz="2400" b="1" dirty="0">
                <a:solidFill>
                  <a:srgbClr val="333399"/>
                </a:solidFill>
              </a:rPr>
              <a:t>1</a:t>
            </a:r>
            <a:r>
              <a:rPr lang="zh-CN" altLang="en-US" sz="2400" b="1" dirty="0">
                <a:solidFill>
                  <a:srgbClr val="333399"/>
                </a:solidFill>
              </a:rPr>
              <a:t>秒以内）</a:t>
            </a:r>
            <a:endParaRPr lang="zh-CN" altLang="en-US" sz="2400" b="1" dirty="0">
              <a:solidFill>
                <a:srgbClr val="333399"/>
              </a:solidFill>
            </a:endParaRPr>
          </a:p>
        </p:txBody>
      </p:sp>
      <p:sp>
        <p:nvSpPr>
          <p:cNvPr id="35843" name="Rectangle 5"/>
          <p:cNvSpPr>
            <a:spLocks noGrp="1"/>
          </p:cNvSpPr>
          <p:nvPr>
            <p:ph type="title"/>
          </p:nvPr>
        </p:nvSpPr>
        <p:spPr/>
        <p:txBody>
          <a:bodyPr vert="horz" wrap="square" lIns="91440" tIns="45720" rIns="91440" bIns="45720" anchor="ctr" anchorCtr="0"/>
          <a:p>
            <a:r>
              <a:rPr lang="en-US" altLang="zh-CN" sz="3600" b="1" dirty="0"/>
              <a:t>IEEE 802.1w—</a:t>
            </a:r>
            <a:r>
              <a:rPr lang="zh-CN" altLang="en-US" sz="3600" b="1" dirty="0"/>
              <a:t>快速生成树协议</a:t>
            </a:r>
            <a:endParaRPr lang="zh-CN" altLang="en-US" sz="3600" b="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6866" name="Rectangle 2"/>
          <p:cNvSpPr>
            <a:spLocks noGrp="1"/>
          </p:cNvSpPr>
          <p:nvPr>
            <p:ph type="title"/>
          </p:nvPr>
        </p:nvSpPr>
        <p:spPr/>
        <p:txBody>
          <a:bodyPr vert="horz" wrap="square" lIns="91440" tIns="45720" rIns="91440" bIns="45720" anchor="ctr" anchorCtr="0"/>
          <a:p>
            <a:r>
              <a:rPr lang="en-US" altLang="zh-CN" sz="3600" b="1" dirty="0"/>
              <a:t>RSTP</a:t>
            </a:r>
            <a:r>
              <a:rPr lang="zh-CN" altLang="en-US" sz="3600" b="1" dirty="0"/>
              <a:t>端口角色和端口状态</a:t>
            </a:r>
            <a:endParaRPr lang="zh-CN" altLang="en-US" sz="3600" b="1" dirty="0"/>
          </a:p>
        </p:txBody>
      </p:sp>
      <p:sp>
        <p:nvSpPr>
          <p:cNvPr id="36867" name="Rectangle 3"/>
          <p:cNvSpPr>
            <a:spLocks noGrp="1"/>
          </p:cNvSpPr>
          <p:nvPr>
            <p:ph idx="1"/>
          </p:nvPr>
        </p:nvSpPr>
        <p:spPr>
          <a:xfrm>
            <a:off x="468313" y="1341438"/>
            <a:ext cx="8424862" cy="5040312"/>
          </a:xfrm>
        </p:spPr>
        <p:txBody>
          <a:bodyPr vert="horz" wrap="square" lIns="91440" tIns="45720" rIns="91440" bIns="45720" anchor="t" anchorCtr="0"/>
          <a:p>
            <a:pPr algn="just">
              <a:lnSpc>
                <a:spcPct val="90000"/>
              </a:lnSpc>
            </a:pPr>
            <a:r>
              <a:rPr lang="zh-CN" altLang="en-US" sz="2400" b="1" dirty="0">
                <a:latin typeface="黑体" panose="02010609060101010101" pitchFamily="49" charset="-122"/>
              </a:rPr>
              <a:t>几种不同的端口角色</a:t>
            </a:r>
            <a:endParaRPr lang="zh-CN" altLang="en-US" sz="2400" b="1" dirty="0">
              <a:latin typeface="黑体" panose="02010609060101010101" pitchFamily="49" charset="-122"/>
            </a:endParaRPr>
          </a:p>
          <a:p>
            <a:pPr lvl="1" algn="just"/>
            <a:r>
              <a:rPr lang="en-US" altLang="zh-CN" sz="2000" b="1" dirty="0">
                <a:latin typeface="黑体" panose="02010609060101010101" pitchFamily="49" charset="-122"/>
              </a:rPr>
              <a:t>Root port</a:t>
            </a:r>
            <a:endParaRPr lang="en-US" altLang="zh-CN" sz="2000" b="1" dirty="0">
              <a:latin typeface="黑体" panose="02010609060101010101" pitchFamily="49" charset="-122"/>
            </a:endParaRPr>
          </a:p>
          <a:p>
            <a:pPr lvl="2" algn="just">
              <a:lnSpc>
                <a:spcPct val="90000"/>
              </a:lnSpc>
            </a:pPr>
            <a:r>
              <a:rPr lang="zh-CN" altLang="en-US" sz="1800" b="1" dirty="0">
                <a:latin typeface="黑体" panose="02010609060101010101" pitchFamily="49" charset="-122"/>
              </a:rPr>
              <a:t>具有到根交换机的最短路径的端口</a:t>
            </a:r>
            <a:endParaRPr lang="zh-CN" altLang="en-US" sz="1800" b="1" dirty="0">
              <a:latin typeface="黑体" panose="02010609060101010101" pitchFamily="49" charset="-122"/>
            </a:endParaRPr>
          </a:p>
          <a:p>
            <a:pPr lvl="1" algn="just"/>
            <a:r>
              <a:rPr lang="en-US" altLang="zh-CN" sz="2000" b="1" dirty="0">
                <a:latin typeface="黑体" panose="02010609060101010101" pitchFamily="49" charset="-122"/>
              </a:rPr>
              <a:t>Designated port</a:t>
            </a:r>
            <a:endParaRPr lang="en-US" altLang="zh-CN" sz="2000" b="1" dirty="0">
              <a:latin typeface="黑体" panose="02010609060101010101" pitchFamily="49" charset="-122"/>
            </a:endParaRPr>
          </a:p>
          <a:p>
            <a:pPr lvl="2" algn="just">
              <a:lnSpc>
                <a:spcPct val="90000"/>
              </a:lnSpc>
            </a:pPr>
            <a:r>
              <a:rPr lang="zh-CN" altLang="en-US" sz="1800" b="1" dirty="0">
                <a:latin typeface="黑体" panose="02010609060101010101" pitchFamily="49" charset="-122"/>
              </a:rPr>
              <a:t>每个</a:t>
            </a:r>
            <a:r>
              <a:rPr lang="en-US" altLang="zh-CN" sz="1800" b="1" dirty="0">
                <a:latin typeface="黑体" panose="02010609060101010101" pitchFamily="49" charset="-122"/>
              </a:rPr>
              <a:t>LAN</a:t>
            </a:r>
            <a:r>
              <a:rPr lang="zh-CN" altLang="en-US" sz="1800" b="1" dirty="0">
                <a:latin typeface="黑体" panose="02010609060101010101" pitchFamily="49" charset="-122"/>
              </a:rPr>
              <a:t>的通过该口连接到根交换机</a:t>
            </a:r>
            <a:endParaRPr lang="zh-CN" altLang="en-US" sz="1800" b="1" dirty="0">
              <a:latin typeface="黑体" panose="02010609060101010101" pitchFamily="49" charset="-122"/>
            </a:endParaRPr>
          </a:p>
          <a:p>
            <a:pPr lvl="1" algn="just"/>
            <a:r>
              <a:rPr lang="en-US" altLang="zh-CN" sz="2000" b="1" dirty="0">
                <a:latin typeface="黑体" panose="02010609060101010101" pitchFamily="49" charset="-122"/>
              </a:rPr>
              <a:t>Alternate port</a:t>
            </a:r>
            <a:endParaRPr lang="en-US" altLang="zh-CN" sz="2000" b="1" dirty="0">
              <a:latin typeface="黑体" panose="02010609060101010101" pitchFamily="49" charset="-122"/>
            </a:endParaRPr>
          </a:p>
          <a:p>
            <a:pPr lvl="2" algn="just">
              <a:lnSpc>
                <a:spcPct val="90000"/>
              </a:lnSpc>
            </a:pPr>
            <a:r>
              <a:rPr lang="zh-CN" altLang="en-US" sz="1800" b="1" dirty="0">
                <a:latin typeface="黑体" panose="02010609060101010101" pitchFamily="49" charset="-122"/>
              </a:rPr>
              <a:t>根端口的替换口，一旦根端口失效，该口就立刻变为根端口</a:t>
            </a:r>
            <a:endParaRPr lang="zh-CN" altLang="en-US" sz="1800" b="1" dirty="0">
              <a:latin typeface="黑体" panose="02010609060101010101" pitchFamily="49" charset="-122"/>
            </a:endParaRPr>
          </a:p>
          <a:p>
            <a:pPr lvl="1" algn="just">
              <a:lnSpc>
                <a:spcPct val="90000"/>
              </a:lnSpc>
              <a:buFont typeface="Wingdings" panose="05000000000000000000" pitchFamily="2" charset="2"/>
              <a:buChar char="æ"/>
            </a:pPr>
            <a:r>
              <a:rPr lang="en-US" altLang="zh-CN" sz="2000" b="1" dirty="0">
                <a:latin typeface="黑体" panose="02010609060101010101" pitchFamily="49" charset="-122"/>
              </a:rPr>
              <a:t>Backup port</a:t>
            </a:r>
            <a:endParaRPr lang="en-US" altLang="zh-CN" sz="2000" b="1" dirty="0">
              <a:latin typeface="黑体" panose="02010609060101010101" pitchFamily="49" charset="-122"/>
            </a:endParaRPr>
          </a:p>
          <a:p>
            <a:pPr lvl="2" algn="just">
              <a:lnSpc>
                <a:spcPct val="90000"/>
              </a:lnSpc>
              <a:buFont typeface="Arial" panose="020B0604020202020204" pitchFamily="34" charset="0"/>
              <a:buChar char="▪"/>
            </a:pPr>
            <a:r>
              <a:rPr lang="en-US" altLang="zh-CN" sz="1800" b="1" dirty="0">
                <a:latin typeface="黑体" panose="02010609060101010101" pitchFamily="49" charset="-122"/>
              </a:rPr>
              <a:t>Designated port</a:t>
            </a:r>
            <a:r>
              <a:rPr lang="zh-CN" altLang="en-US" sz="1800" b="1" dirty="0">
                <a:latin typeface="黑体" panose="02010609060101010101" pitchFamily="49" charset="-122"/>
              </a:rPr>
              <a:t>的备份口，当一个交换机有两个端口都连接在一个</a:t>
            </a:r>
            <a:r>
              <a:rPr lang="en-US" altLang="zh-CN" sz="1800" b="1" dirty="0">
                <a:latin typeface="黑体" panose="02010609060101010101" pitchFamily="49" charset="-122"/>
              </a:rPr>
              <a:t>LAN</a:t>
            </a:r>
            <a:r>
              <a:rPr lang="zh-CN" altLang="en-US" sz="1800" b="1" dirty="0">
                <a:latin typeface="黑体" panose="02010609060101010101" pitchFamily="49" charset="-122"/>
              </a:rPr>
              <a:t>上，那么高优先级的端口为</a:t>
            </a:r>
            <a:r>
              <a:rPr lang="en-US" altLang="zh-CN" sz="1800" b="1" dirty="0">
                <a:latin typeface="黑体" panose="02010609060101010101" pitchFamily="49" charset="-122"/>
              </a:rPr>
              <a:t>Designated port</a:t>
            </a:r>
            <a:r>
              <a:rPr lang="zh-CN" altLang="en-US" sz="1800" b="1" dirty="0">
                <a:latin typeface="黑体" panose="02010609060101010101" pitchFamily="49" charset="-122"/>
              </a:rPr>
              <a:t>，低优先级的端口为</a:t>
            </a:r>
            <a:r>
              <a:rPr lang="en-US" altLang="zh-CN" sz="1800" b="1" dirty="0">
                <a:latin typeface="黑体" panose="02010609060101010101" pitchFamily="49" charset="-122"/>
              </a:rPr>
              <a:t>Backup port</a:t>
            </a:r>
            <a:endParaRPr lang="en-US" altLang="zh-CN" sz="1800" b="1" dirty="0">
              <a:latin typeface="黑体" panose="02010609060101010101" pitchFamily="49" charset="-122"/>
            </a:endParaRPr>
          </a:p>
          <a:p>
            <a:pPr lvl="1" algn="just"/>
            <a:r>
              <a:rPr lang="en-US" altLang="zh-CN" sz="2000" b="1" dirty="0">
                <a:latin typeface="黑体" panose="02010609060101010101" pitchFamily="49" charset="-122"/>
              </a:rPr>
              <a:t>Undesignated port</a:t>
            </a:r>
            <a:endParaRPr lang="en-US" altLang="zh-CN" sz="2000" b="1" dirty="0">
              <a:latin typeface="黑体" panose="02010609060101010101" pitchFamily="49" charset="-122"/>
            </a:endParaRPr>
          </a:p>
          <a:p>
            <a:pPr lvl="2">
              <a:lnSpc>
                <a:spcPct val="90000"/>
              </a:lnSpc>
            </a:pPr>
            <a:r>
              <a:rPr lang="zh-CN" altLang="en-US" sz="1800" b="1" dirty="0">
                <a:latin typeface="黑体" panose="02010609060101010101" pitchFamily="49" charset="-122"/>
              </a:rPr>
              <a:t>当前不处于活动状态的口，即</a:t>
            </a:r>
            <a:r>
              <a:rPr lang="en-US" altLang="zh-CN" sz="1800" b="1" dirty="0">
                <a:latin typeface="黑体" panose="02010609060101010101" pitchFamily="49" charset="-122"/>
              </a:rPr>
              <a:t>OperState</a:t>
            </a:r>
            <a:r>
              <a:rPr lang="zh-CN" altLang="en-US" sz="1800" b="1" dirty="0">
                <a:latin typeface="黑体" panose="02010609060101010101" pitchFamily="49" charset="-122"/>
              </a:rPr>
              <a:t>为</a:t>
            </a:r>
            <a:r>
              <a:rPr lang="en-US" altLang="zh-CN" sz="1800" b="1" dirty="0">
                <a:latin typeface="黑体" panose="02010609060101010101" pitchFamily="49" charset="-122"/>
              </a:rPr>
              <a:t>down</a:t>
            </a:r>
            <a:r>
              <a:rPr lang="zh-CN" altLang="en-US" sz="1800" b="1" dirty="0">
                <a:latin typeface="黑体" panose="02010609060101010101" pitchFamily="49" charset="-122"/>
              </a:rPr>
              <a:t>的端口都被分配了这个角色</a:t>
            </a:r>
            <a:endParaRPr lang="zh-CN" altLang="en-US" sz="1800" b="1" dirty="0">
              <a:latin typeface="黑体" panose="02010609060101010101" pitchFamily="49"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7890" name="Rectangle 2"/>
          <p:cNvSpPr>
            <a:spLocks noGrp="1"/>
          </p:cNvSpPr>
          <p:nvPr>
            <p:ph type="title"/>
          </p:nvPr>
        </p:nvSpPr>
        <p:spPr>
          <a:xfrm>
            <a:off x="455613" y="188913"/>
            <a:ext cx="7500937" cy="777875"/>
          </a:xfrm>
        </p:spPr>
        <p:txBody>
          <a:bodyPr vert="horz" wrap="square" lIns="91440" tIns="45720" rIns="91440" bIns="45720" anchor="ctr" anchorCtr="0"/>
          <a:p>
            <a:r>
              <a:rPr lang="zh-CN" altLang="en-US" sz="3600" b="1" dirty="0"/>
              <a:t>拓扑变化机制</a:t>
            </a:r>
            <a:endParaRPr lang="zh-CN" altLang="en-US" sz="3600" b="1" dirty="0"/>
          </a:p>
        </p:txBody>
      </p:sp>
      <p:sp>
        <p:nvSpPr>
          <p:cNvPr id="164875" name="Text Box 11"/>
          <p:cNvSpPr txBox="1">
            <a:spLocks noChangeArrowheads="1"/>
          </p:cNvSpPr>
          <p:nvPr/>
        </p:nvSpPr>
        <p:spPr bwMode="auto">
          <a:xfrm>
            <a:off x="6732588" y="1484313"/>
            <a:ext cx="1589088" cy="37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833" tIns="51417" rIns="102833" bIns="51417">
            <a:spAutoFit/>
          </a:bodyPr>
          <a:lstStyle>
            <a:lvl1pPr algn="l" defTabSz="1028700">
              <a:defRPr kumimoji="1" sz="2400">
                <a:solidFill>
                  <a:schemeClr val="tx1"/>
                </a:solidFill>
                <a:latin typeface="Times New Roman" panose="02020603050405020304" pitchFamily="18" charset="0"/>
                <a:ea typeface="宋体" panose="02010600030101010101" pitchFamily="2" charset="-122"/>
              </a:defRPr>
            </a:lvl1pPr>
            <a:lvl2pPr marL="514350" algn="l" defTabSz="1028700">
              <a:defRPr kumimoji="1" sz="2400">
                <a:solidFill>
                  <a:schemeClr val="tx1"/>
                </a:solidFill>
                <a:latin typeface="Times New Roman" panose="02020603050405020304" pitchFamily="18" charset="0"/>
                <a:ea typeface="宋体" panose="02010600030101010101" pitchFamily="2" charset="-122"/>
              </a:defRPr>
            </a:lvl2pPr>
            <a:lvl3pPr marL="1028700" algn="l" defTabSz="1028700">
              <a:defRPr kumimoji="1" sz="2400">
                <a:solidFill>
                  <a:schemeClr val="tx1"/>
                </a:solidFill>
                <a:latin typeface="Times New Roman" panose="02020603050405020304" pitchFamily="18" charset="0"/>
                <a:ea typeface="宋体" panose="02010600030101010101" pitchFamily="2" charset="-122"/>
              </a:defRPr>
            </a:lvl3pPr>
            <a:lvl4pPr marL="1543050" algn="l" defTabSz="1028700">
              <a:defRPr kumimoji="1" sz="2400">
                <a:solidFill>
                  <a:schemeClr val="tx1"/>
                </a:solidFill>
                <a:latin typeface="Times New Roman" panose="02020603050405020304" pitchFamily="18" charset="0"/>
                <a:ea typeface="宋体" panose="02010600030101010101" pitchFamily="2" charset="-122"/>
              </a:defRPr>
            </a:lvl4pPr>
            <a:lvl5pPr marL="2057400" algn="l" defTabSz="1028700">
              <a:defRPr kumimoji="1" sz="2400">
                <a:solidFill>
                  <a:schemeClr val="tx1"/>
                </a:solidFill>
                <a:latin typeface="Times New Roman" panose="02020603050405020304" pitchFamily="18" charset="0"/>
                <a:ea typeface="宋体" panose="02010600030101010101" pitchFamily="2" charset="-122"/>
              </a:defRPr>
            </a:lvl5pPr>
            <a:lvl6pPr marL="2514600" defTabSz="10287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defTabSz="10287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defTabSz="10287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defTabSz="10287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1028700" rtl="0" eaLnBrk="0" fontAlgn="base" latinLnBrk="0" hangingPunct="0">
              <a:lnSpc>
                <a:spcPct val="100000"/>
              </a:lnSpc>
              <a:spcBef>
                <a:spcPct val="0"/>
              </a:spcBef>
              <a:spcAft>
                <a:spcPct val="0"/>
              </a:spcAft>
              <a:buClrTx/>
              <a:buSzTx/>
              <a:buFontTx/>
              <a:buNone/>
              <a:defRPr/>
            </a:pPr>
            <a:r>
              <a:rPr kumimoji="1" lang="zh-CN" altLang="en-US" sz="18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拓扑改变消息</a:t>
            </a:r>
            <a:endParaRPr kumimoji="1" lang="zh-CN" altLang="en-US" sz="18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37892" name="Line 12"/>
          <p:cNvSpPr/>
          <p:nvPr/>
        </p:nvSpPr>
        <p:spPr>
          <a:xfrm>
            <a:off x="6097588" y="1665288"/>
            <a:ext cx="649287" cy="0"/>
          </a:xfrm>
          <a:prstGeom prst="line">
            <a:avLst/>
          </a:prstGeom>
          <a:ln w="25400" cap="flat" cmpd="sng">
            <a:solidFill>
              <a:srgbClr val="00A8FC"/>
            </a:solidFill>
            <a:prstDash val="solid"/>
            <a:headEnd type="none" w="med" len="med"/>
            <a:tailEnd type="triangle" w="med" len="med"/>
          </a:ln>
        </p:spPr>
      </p:sp>
      <p:sp>
        <p:nvSpPr>
          <p:cNvPr id="37893" name="Line 3"/>
          <p:cNvSpPr/>
          <p:nvPr/>
        </p:nvSpPr>
        <p:spPr>
          <a:xfrm flipH="1">
            <a:off x="2616200" y="1562100"/>
            <a:ext cx="889000" cy="971550"/>
          </a:xfrm>
          <a:prstGeom prst="line">
            <a:avLst/>
          </a:prstGeom>
          <a:ln w="25400" cap="flat" cmpd="sng">
            <a:solidFill>
              <a:srgbClr val="008080"/>
            </a:solidFill>
            <a:prstDash val="solid"/>
            <a:headEnd type="none" w="med" len="med"/>
            <a:tailEnd type="triangle" w="med" len="med"/>
          </a:ln>
        </p:spPr>
      </p:sp>
      <p:sp>
        <p:nvSpPr>
          <p:cNvPr id="37894" name="Line 4"/>
          <p:cNvSpPr/>
          <p:nvPr/>
        </p:nvSpPr>
        <p:spPr>
          <a:xfrm flipH="1">
            <a:off x="1725613" y="3017838"/>
            <a:ext cx="646112" cy="811212"/>
          </a:xfrm>
          <a:prstGeom prst="line">
            <a:avLst/>
          </a:prstGeom>
          <a:ln w="25400" cap="flat" cmpd="sng">
            <a:solidFill>
              <a:srgbClr val="008080"/>
            </a:solidFill>
            <a:prstDash val="solid"/>
            <a:headEnd type="none" w="med" len="med"/>
            <a:tailEnd type="triangle" w="med" len="med"/>
          </a:ln>
        </p:spPr>
      </p:sp>
      <p:sp>
        <p:nvSpPr>
          <p:cNvPr id="37895" name="Line 5"/>
          <p:cNvSpPr/>
          <p:nvPr/>
        </p:nvSpPr>
        <p:spPr>
          <a:xfrm flipH="1">
            <a:off x="1077913" y="4394200"/>
            <a:ext cx="322262" cy="730250"/>
          </a:xfrm>
          <a:prstGeom prst="line">
            <a:avLst/>
          </a:prstGeom>
          <a:ln w="25400" cap="flat" cmpd="sng">
            <a:solidFill>
              <a:srgbClr val="008080"/>
            </a:solidFill>
            <a:prstDash val="solid"/>
            <a:headEnd type="none" w="med" len="med"/>
            <a:tailEnd type="triangle" w="med" len="med"/>
          </a:ln>
        </p:spPr>
      </p:sp>
      <p:sp>
        <p:nvSpPr>
          <p:cNvPr id="37896" name="Line 6"/>
          <p:cNvSpPr/>
          <p:nvPr/>
        </p:nvSpPr>
        <p:spPr>
          <a:xfrm>
            <a:off x="2535238" y="3017838"/>
            <a:ext cx="727075" cy="811212"/>
          </a:xfrm>
          <a:prstGeom prst="line">
            <a:avLst/>
          </a:prstGeom>
          <a:ln w="25400" cap="flat" cmpd="sng">
            <a:solidFill>
              <a:srgbClr val="008080"/>
            </a:solidFill>
            <a:prstDash val="solid"/>
            <a:headEnd type="none" w="med" len="med"/>
            <a:tailEnd type="triangle" w="med" len="med"/>
          </a:ln>
        </p:spPr>
      </p:sp>
      <p:sp>
        <p:nvSpPr>
          <p:cNvPr id="37897" name="Line 7"/>
          <p:cNvSpPr/>
          <p:nvPr/>
        </p:nvSpPr>
        <p:spPr>
          <a:xfrm>
            <a:off x="3911600" y="1562100"/>
            <a:ext cx="973138" cy="808038"/>
          </a:xfrm>
          <a:prstGeom prst="line">
            <a:avLst/>
          </a:prstGeom>
          <a:ln w="25400" cap="flat" cmpd="sng">
            <a:solidFill>
              <a:srgbClr val="008080"/>
            </a:solidFill>
            <a:prstDash val="solid"/>
            <a:headEnd type="none" w="med" len="med"/>
            <a:tailEnd type="triangle" w="med" len="med"/>
          </a:ln>
        </p:spPr>
      </p:sp>
      <p:sp>
        <p:nvSpPr>
          <p:cNvPr id="164872" name="Line 8"/>
          <p:cNvSpPr/>
          <p:nvPr/>
        </p:nvSpPr>
        <p:spPr>
          <a:xfrm rot="10770359" flipH="1">
            <a:off x="1643063" y="3263900"/>
            <a:ext cx="323850" cy="403225"/>
          </a:xfrm>
          <a:prstGeom prst="line">
            <a:avLst/>
          </a:prstGeom>
          <a:ln w="25400" cap="flat" cmpd="sng">
            <a:solidFill>
              <a:srgbClr val="00A8FC"/>
            </a:solidFill>
            <a:prstDash val="solid"/>
            <a:headEnd type="none" w="med" len="med"/>
            <a:tailEnd type="triangle" w="med" len="med"/>
          </a:ln>
        </p:spPr>
      </p:sp>
      <p:sp>
        <p:nvSpPr>
          <p:cNvPr id="164873" name="Line 9"/>
          <p:cNvSpPr/>
          <p:nvPr/>
        </p:nvSpPr>
        <p:spPr>
          <a:xfrm>
            <a:off x="2938463" y="3263900"/>
            <a:ext cx="323850" cy="403225"/>
          </a:xfrm>
          <a:prstGeom prst="line">
            <a:avLst/>
          </a:prstGeom>
          <a:ln w="25400" cap="flat" cmpd="sng">
            <a:solidFill>
              <a:srgbClr val="00A8FC"/>
            </a:solidFill>
            <a:prstDash val="solid"/>
            <a:headEnd type="none" w="med" len="med"/>
            <a:tailEnd type="triangle" w="med" len="med"/>
          </a:ln>
        </p:spPr>
      </p:sp>
      <p:sp>
        <p:nvSpPr>
          <p:cNvPr id="164874" name="Line 10"/>
          <p:cNvSpPr/>
          <p:nvPr/>
        </p:nvSpPr>
        <p:spPr>
          <a:xfrm>
            <a:off x="4397375" y="1804988"/>
            <a:ext cx="404813" cy="325437"/>
          </a:xfrm>
          <a:prstGeom prst="line">
            <a:avLst/>
          </a:prstGeom>
          <a:ln w="25400" cap="flat" cmpd="sng">
            <a:solidFill>
              <a:srgbClr val="00A8FC"/>
            </a:solidFill>
            <a:prstDash val="solid"/>
            <a:headEnd type="none" w="med" len="med"/>
            <a:tailEnd type="triangle" w="med" len="med"/>
          </a:ln>
        </p:spPr>
      </p:sp>
      <p:sp>
        <p:nvSpPr>
          <p:cNvPr id="164877" name="Text Box 13"/>
          <p:cNvSpPr txBox="1">
            <a:spLocks noChangeArrowheads="1"/>
          </p:cNvSpPr>
          <p:nvPr/>
        </p:nvSpPr>
        <p:spPr bwMode="auto">
          <a:xfrm>
            <a:off x="4468813" y="1831975"/>
            <a:ext cx="333375" cy="37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833" tIns="51417" rIns="102833" bIns="51417">
            <a:spAutoFit/>
          </a:bodyPr>
          <a:lstStyle>
            <a:lvl1pPr algn="l" defTabSz="1028700">
              <a:defRPr kumimoji="1" sz="2400">
                <a:solidFill>
                  <a:schemeClr val="tx1"/>
                </a:solidFill>
                <a:latin typeface="Times New Roman" panose="02020603050405020304" pitchFamily="18" charset="0"/>
                <a:ea typeface="宋体" panose="02010600030101010101" pitchFamily="2" charset="-122"/>
              </a:defRPr>
            </a:lvl1pPr>
            <a:lvl2pPr marL="514350" algn="l" defTabSz="1028700">
              <a:defRPr kumimoji="1" sz="2400">
                <a:solidFill>
                  <a:schemeClr val="tx1"/>
                </a:solidFill>
                <a:latin typeface="Times New Roman" panose="02020603050405020304" pitchFamily="18" charset="0"/>
                <a:ea typeface="宋体" panose="02010600030101010101" pitchFamily="2" charset="-122"/>
              </a:defRPr>
            </a:lvl2pPr>
            <a:lvl3pPr marL="1028700" algn="l" defTabSz="1028700">
              <a:defRPr kumimoji="1" sz="2400">
                <a:solidFill>
                  <a:schemeClr val="tx1"/>
                </a:solidFill>
                <a:latin typeface="Times New Roman" panose="02020603050405020304" pitchFamily="18" charset="0"/>
                <a:ea typeface="宋体" panose="02010600030101010101" pitchFamily="2" charset="-122"/>
              </a:defRPr>
            </a:lvl3pPr>
            <a:lvl4pPr marL="1543050" algn="l" defTabSz="1028700">
              <a:defRPr kumimoji="1" sz="2400">
                <a:solidFill>
                  <a:schemeClr val="tx1"/>
                </a:solidFill>
                <a:latin typeface="Times New Roman" panose="02020603050405020304" pitchFamily="18" charset="0"/>
                <a:ea typeface="宋体" panose="02010600030101010101" pitchFamily="2" charset="-122"/>
              </a:defRPr>
            </a:lvl4pPr>
            <a:lvl5pPr marL="2057400" algn="l" defTabSz="1028700">
              <a:defRPr kumimoji="1" sz="2400">
                <a:solidFill>
                  <a:schemeClr val="tx1"/>
                </a:solidFill>
                <a:latin typeface="Times New Roman" panose="02020603050405020304" pitchFamily="18" charset="0"/>
                <a:ea typeface="宋体" panose="02010600030101010101" pitchFamily="2" charset="-122"/>
              </a:defRPr>
            </a:lvl5pPr>
            <a:lvl6pPr marL="2514600" defTabSz="10287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defTabSz="10287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defTabSz="10287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defTabSz="10287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1028700" rtl="0" eaLnBrk="0" fontAlgn="base" latinLnBrk="0" hangingPunct="0">
              <a:lnSpc>
                <a:spcPct val="100000"/>
              </a:lnSpc>
              <a:spcBef>
                <a:spcPct val="0"/>
              </a:spcBef>
              <a:spcAft>
                <a:spcPct val="0"/>
              </a:spcAft>
              <a:buClrTx/>
              <a:buSzTx/>
              <a:buFontTx/>
              <a:buNone/>
              <a:defRPr/>
            </a:pPr>
            <a:r>
              <a:rPr kumimoji="1" lang="en-US" altLang="zh-CN" sz="1800" b="0" i="0" u="none" strike="noStrike" kern="1200" cap="none" spc="0" normalizeH="0" baseline="0" noProof="0">
                <a:ln>
                  <a:noFill/>
                </a:ln>
                <a:solidFill>
                  <a:srgbClr val="80008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3</a:t>
            </a:r>
            <a:endParaRPr kumimoji="1" lang="en-US" altLang="zh-CN" sz="1800" b="0" i="0" u="none" strike="noStrike" kern="1200" cap="none" spc="0" normalizeH="0" baseline="0" noProof="0">
              <a:ln>
                <a:noFill/>
              </a:ln>
              <a:solidFill>
                <a:srgbClr val="80008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64878" name="Text Box 14"/>
          <p:cNvSpPr txBox="1">
            <a:spLocks noChangeArrowheads="1"/>
          </p:cNvSpPr>
          <p:nvPr/>
        </p:nvSpPr>
        <p:spPr bwMode="auto">
          <a:xfrm>
            <a:off x="1643063" y="3260725"/>
            <a:ext cx="333375" cy="37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833" tIns="51417" rIns="102833" bIns="51417">
            <a:spAutoFit/>
          </a:bodyPr>
          <a:lstStyle>
            <a:lvl1pPr algn="l" defTabSz="1028700">
              <a:defRPr kumimoji="1" sz="2400">
                <a:solidFill>
                  <a:schemeClr val="tx1"/>
                </a:solidFill>
                <a:latin typeface="Times New Roman" panose="02020603050405020304" pitchFamily="18" charset="0"/>
                <a:ea typeface="宋体" panose="02010600030101010101" pitchFamily="2" charset="-122"/>
              </a:defRPr>
            </a:lvl1pPr>
            <a:lvl2pPr marL="514350" algn="l" defTabSz="1028700">
              <a:defRPr kumimoji="1" sz="2400">
                <a:solidFill>
                  <a:schemeClr val="tx1"/>
                </a:solidFill>
                <a:latin typeface="Times New Roman" panose="02020603050405020304" pitchFamily="18" charset="0"/>
                <a:ea typeface="宋体" panose="02010600030101010101" pitchFamily="2" charset="-122"/>
              </a:defRPr>
            </a:lvl2pPr>
            <a:lvl3pPr marL="1028700" algn="l" defTabSz="1028700">
              <a:defRPr kumimoji="1" sz="2400">
                <a:solidFill>
                  <a:schemeClr val="tx1"/>
                </a:solidFill>
                <a:latin typeface="Times New Roman" panose="02020603050405020304" pitchFamily="18" charset="0"/>
                <a:ea typeface="宋体" panose="02010600030101010101" pitchFamily="2" charset="-122"/>
              </a:defRPr>
            </a:lvl3pPr>
            <a:lvl4pPr marL="1543050" algn="l" defTabSz="1028700">
              <a:defRPr kumimoji="1" sz="2400">
                <a:solidFill>
                  <a:schemeClr val="tx1"/>
                </a:solidFill>
                <a:latin typeface="Times New Roman" panose="02020603050405020304" pitchFamily="18" charset="0"/>
                <a:ea typeface="宋体" panose="02010600030101010101" pitchFamily="2" charset="-122"/>
              </a:defRPr>
            </a:lvl4pPr>
            <a:lvl5pPr marL="2057400" algn="l" defTabSz="1028700">
              <a:defRPr kumimoji="1" sz="2400">
                <a:solidFill>
                  <a:schemeClr val="tx1"/>
                </a:solidFill>
                <a:latin typeface="Times New Roman" panose="02020603050405020304" pitchFamily="18" charset="0"/>
                <a:ea typeface="宋体" panose="02010600030101010101" pitchFamily="2" charset="-122"/>
              </a:defRPr>
            </a:lvl5pPr>
            <a:lvl6pPr marL="2514600" defTabSz="10287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defTabSz="10287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defTabSz="10287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defTabSz="10287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1028700" rtl="0" eaLnBrk="0" fontAlgn="base" latinLnBrk="0" hangingPunct="0">
              <a:lnSpc>
                <a:spcPct val="100000"/>
              </a:lnSpc>
              <a:spcBef>
                <a:spcPct val="0"/>
              </a:spcBef>
              <a:spcAft>
                <a:spcPct val="0"/>
              </a:spcAft>
              <a:buClrTx/>
              <a:buSzTx/>
              <a:buFontTx/>
              <a:buNone/>
              <a:defRPr/>
            </a:pPr>
            <a:r>
              <a:rPr kumimoji="1" lang="en-US" altLang="zh-CN" sz="1800" b="0" i="0" u="none" strike="noStrike" kern="1200" cap="none" spc="0" normalizeH="0" baseline="0" noProof="0">
                <a:ln>
                  <a:noFill/>
                </a:ln>
                <a:solidFill>
                  <a:srgbClr val="80008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1</a:t>
            </a:r>
            <a:endParaRPr kumimoji="1" lang="en-US" altLang="zh-CN" sz="1800" b="0" i="0" u="none" strike="noStrike" kern="1200" cap="none" spc="0" normalizeH="0" baseline="0" noProof="0">
              <a:ln>
                <a:noFill/>
              </a:ln>
              <a:solidFill>
                <a:srgbClr val="80008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64879" name="Text Box 15"/>
          <p:cNvSpPr txBox="1">
            <a:spLocks noChangeArrowheads="1"/>
          </p:cNvSpPr>
          <p:nvPr/>
        </p:nvSpPr>
        <p:spPr bwMode="auto">
          <a:xfrm>
            <a:off x="2940050" y="3260725"/>
            <a:ext cx="333375" cy="37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833" tIns="51417" rIns="102833" bIns="51417">
            <a:spAutoFit/>
          </a:bodyPr>
          <a:lstStyle>
            <a:lvl1pPr algn="l" defTabSz="1028700">
              <a:defRPr kumimoji="1" sz="2400">
                <a:solidFill>
                  <a:schemeClr val="tx1"/>
                </a:solidFill>
                <a:latin typeface="Times New Roman" panose="02020603050405020304" pitchFamily="18" charset="0"/>
                <a:ea typeface="宋体" panose="02010600030101010101" pitchFamily="2" charset="-122"/>
              </a:defRPr>
            </a:lvl1pPr>
            <a:lvl2pPr marL="514350" algn="l" defTabSz="1028700">
              <a:defRPr kumimoji="1" sz="2400">
                <a:solidFill>
                  <a:schemeClr val="tx1"/>
                </a:solidFill>
                <a:latin typeface="Times New Roman" panose="02020603050405020304" pitchFamily="18" charset="0"/>
                <a:ea typeface="宋体" panose="02010600030101010101" pitchFamily="2" charset="-122"/>
              </a:defRPr>
            </a:lvl2pPr>
            <a:lvl3pPr marL="1028700" algn="l" defTabSz="1028700">
              <a:defRPr kumimoji="1" sz="2400">
                <a:solidFill>
                  <a:schemeClr val="tx1"/>
                </a:solidFill>
                <a:latin typeface="Times New Roman" panose="02020603050405020304" pitchFamily="18" charset="0"/>
                <a:ea typeface="宋体" panose="02010600030101010101" pitchFamily="2" charset="-122"/>
              </a:defRPr>
            </a:lvl3pPr>
            <a:lvl4pPr marL="1543050" algn="l" defTabSz="1028700">
              <a:defRPr kumimoji="1" sz="2400">
                <a:solidFill>
                  <a:schemeClr val="tx1"/>
                </a:solidFill>
                <a:latin typeface="Times New Roman" panose="02020603050405020304" pitchFamily="18" charset="0"/>
                <a:ea typeface="宋体" panose="02010600030101010101" pitchFamily="2" charset="-122"/>
              </a:defRPr>
            </a:lvl4pPr>
            <a:lvl5pPr marL="2057400" algn="l" defTabSz="1028700">
              <a:defRPr kumimoji="1" sz="2400">
                <a:solidFill>
                  <a:schemeClr val="tx1"/>
                </a:solidFill>
                <a:latin typeface="Times New Roman" panose="02020603050405020304" pitchFamily="18" charset="0"/>
                <a:ea typeface="宋体" panose="02010600030101010101" pitchFamily="2" charset="-122"/>
              </a:defRPr>
            </a:lvl5pPr>
            <a:lvl6pPr marL="2514600" defTabSz="10287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defTabSz="10287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defTabSz="10287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defTabSz="10287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1028700" rtl="0" eaLnBrk="0" fontAlgn="base" latinLnBrk="0" hangingPunct="0">
              <a:lnSpc>
                <a:spcPct val="100000"/>
              </a:lnSpc>
              <a:spcBef>
                <a:spcPct val="0"/>
              </a:spcBef>
              <a:spcAft>
                <a:spcPct val="0"/>
              </a:spcAft>
              <a:buClrTx/>
              <a:buSzTx/>
              <a:buFontTx/>
              <a:buNone/>
              <a:defRPr/>
            </a:pPr>
            <a:r>
              <a:rPr kumimoji="1" lang="en-US" altLang="zh-CN" sz="1800" b="0" i="0" u="none" strike="noStrike" kern="1200" cap="none" spc="0" normalizeH="0" baseline="0" noProof="0">
                <a:ln>
                  <a:noFill/>
                </a:ln>
                <a:solidFill>
                  <a:srgbClr val="80008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a:t>
            </a:r>
            <a:endParaRPr kumimoji="1" lang="en-US" altLang="zh-CN" sz="1800" b="0" i="0" u="none" strike="noStrike" kern="1200" cap="none" spc="0" normalizeH="0" baseline="0" noProof="0">
              <a:ln>
                <a:noFill/>
              </a:ln>
              <a:solidFill>
                <a:srgbClr val="80008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64880" name="AutoShape 16"/>
          <p:cNvSpPr/>
          <p:nvPr/>
        </p:nvSpPr>
        <p:spPr>
          <a:xfrm>
            <a:off x="973138" y="4419600"/>
            <a:ext cx="566737" cy="635000"/>
          </a:xfrm>
          <a:prstGeom prst="irregularSeal1">
            <a:avLst/>
          </a:prstGeom>
          <a:solidFill>
            <a:srgbClr val="CC0000"/>
          </a:solidFill>
          <a:ln w="3175" cap="flat" cmpd="sng">
            <a:solidFill>
              <a:schemeClr val="tx1"/>
            </a:solidFill>
            <a:prstDash val="solid"/>
            <a:miter/>
            <a:headEnd type="none" w="sm" len="sm"/>
            <a:tailEnd type="none" w="sm" len="sm"/>
          </a:ln>
          <a:effectLst>
            <a:outerShdw dist="35921" dir="2699999" algn="ctr" rotWithShape="0">
              <a:schemeClr val="tx1"/>
            </a:outerShdw>
          </a:effectLst>
        </p:spPr>
        <p:txBody>
          <a:bodyPr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endParaRPr lang="zh-CN" altLang="en-US" sz="1800" dirty="0">
              <a:solidFill>
                <a:schemeClr val="tx1"/>
              </a:solidFill>
              <a:latin typeface="Arial" panose="020B0604020202020204" pitchFamily="34" charset="0"/>
              <a:ea typeface="宋体" panose="02010600030101010101" pitchFamily="2" charset="-122"/>
            </a:endParaRPr>
          </a:p>
        </p:txBody>
      </p:sp>
      <p:sp>
        <p:nvSpPr>
          <p:cNvPr id="164882" name="Line 18"/>
          <p:cNvSpPr/>
          <p:nvPr/>
        </p:nvSpPr>
        <p:spPr>
          <a:xfrm rot="10770359" flipH="1">
            <a:off x="2725738" y="1857375"/>
            <a:ext cx="323850" cy="403225"/>
          </a:xfrm>
          <a:prstGeom prst="line">
            <a:avLst/>
          </a:prstGeom>
          <a:ln w="25400" cap="flat" cmpd="sng">
            <a:solidFill>
              <a:srgbClr val="00A8FC"/>
            </a:solidFill>
            <a:prstDash val="solid"/>
            <a:headEnd type="none" w="med" len="med"/>
            <a:tailEnd type="triangle" w="med" len="med"/>
          </a:ln>
        </p:spPr>
      </p:sp>
      <p:sp>
        <p:nvSpPr>
          <p:cNvPr id="164883" name="Text Box 19"/>
          <p:cNvSpPr txBox="1">
            <a:spLocks noChangeArrowheads="1"/>
          </p:cNvSpPr>
          <p:nvPr/>
        </p:nvSpPr>
        <p:spPr bwMode="auto">
          <a:xfrm>
            <a:off x="2725738" y="1854200"/>
            <a:ext cx="333375" cy="37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833" tIns="51417" rIns="102833" bIns="51417">
            <a:spAutoFit/>
          </a:bodyPr>
          <a:lstStyle>
            <a:lvl1pPr algn="l" defTabSz="1028700">
              <a:defRPr kumimoji="1" sz="2400">
                <a:solidFill>
                  <a:schemeClr val="tx1"/>
                </a:solidFill>
                <a:latin typeface="Times New Roman" panose="02020603050405020304" pitchFamily="18" charset="0"/>
                <a:ea typeface="宋体" panose="02010600030101010101" pitchFamily="2" charset="-122"/>
              </a:defRPr>
            </a:lvl1pPr>
            <a:lvl2pPr marL="514350" algn="l" defTabSz="1028700">
              <a:defRPr kumimoji="1" sz="2400">
                <a:solidFill>
                  <a:schemeClr val="tx1"/>
                </a:solidFill>
                <a:latin typeface="Times New Roman" panose="02020603050405020304" pitchFamily="18" charset="0"/>
                <a:ea typeface="宋体" panose="02010600030101010101" pitchFamily="2" charset="-122"/>
              </a:defRPr>
            </a:lvl2pPr>
            <a:lvl3pPr marL="1028700" algn="l" defTabSz="1028700">
              <a:defRPr kumimoji="1" sz="2400">
                <a:solidFill>
                  <a:schemeClr val="tx1"/>
                </a:solidFill>
                <a:latin typeface="Times New Roman" panose="02020603050405020304" pitchFamily="18" charset="0"/>
                <a:ea typeface="宋体" panose="02010600030101010101" pitchFamily="2" charset="-122"/>
              </a:defRPr>
            </a:lvl3pPr>
            <a:lvl4pPr marL="1543050" algn="l" defTabSz="1028700">
              <a:defRPr kumimoji="1" sz="2400">
                <a:solidFill>
                  <a:schemeClr val="tx1"/>
                </a:solidFill>
                <a:latin typeface="Times New Roman" panose="02020603050405020304" pitchFamily="18" charset="0"/>
                <a:ea typeface="宋体" panose="02010600030101010101" pitchFamily="2" charset="-122"/>
              </a:defRPr>
            </a:lvl4pPr>
            <a:lvl5pPr marL="2057400" algn="l" defTabSz="1028700">
              <a:defRPr kumimoji="1" sz="2400">
                <a:solidFill>
                  <a:schemeClr val="tx1"/>
                </a:solidFill>
                <a:latin typeface="Times New Roman" panose="02020603050405020304" pitchFamily="18" charset="0"/>
                <a:ea typeface="宋体" panose="02010600030101010101" pitchFamily="2" charset="-122"/>
              </a:defRPr>
            </a:lvl5pPr>
            <a:lvl6pPr marL="2514600" defTabSz="10287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defTabSz="10287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defTabSz="10287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defTabSz="10287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1028700" rtl="0" eaLnBrk="0" fontAlgn="base" latinLnBrk="0" hangingPunct="0">
              <a:lnSpc>
                <a:spcPct val="100000"/>
              </a:lnSpc>
              <a:spcBef>
                <a:spcPct val="0"/>
              </a:spcBef>
              <a:spcAft>
                <a:spcPct val="0"/>
              </a:spcAft>
              <a:buClrTx/>
              <a:buSzTx/>
              <a:buFontTx/>
              <a:buNone/>
              <a:defRPr/>
            </a:pPr>
            <a:r>
              <a:rPr kumimoji="1" lang="en-US" altLang="zh-CN" sz="1800" b="0" i="0" u="none" strike="noStrike" kern="1200" cap="none" spc="0" normalizeH="0" baseline="0" noProof="0">
                <a:ln>
                  <a:noFill/>
                </a:ln>
                <a:solidFill>
                  <a:srgbClr val="80008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a:t>
            </a:r>
            <a:endParaRPr kumimoji="1" lang="en-US" altLang="zh-CN" sz="1800" b="0" i="0" u="none" strike="noStrike" kern="1200" cap="none" spc="0" normalizeH="0" baseline="0" noProof="0">
              <a:ln>
                <a:noFill/>
              </a:ln>
              <a:solidFill>
                <a:srgbClr val="80008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pic>
        <p:nvPicPr>
          <p:cNvPr id="37907" name="Picture 20" descr="Route-processor"/>
          <p:cNvPicPr>
            <a:picLocks noChangeAspect="1"/>
          </p:cNvPicPr>
          <p:nvPr/>
        </p:nvPicPr>
        <p:blipFill>
          <a:blip r:embed="rId1"/>
          <a:stretch>
            <a:fillRect/>
          </a:stretch>
        </p:blipFill>
        <p:spPr>
          <a:xfrm>
            <a:off x="3132138" y="1196975"/>
            <a:ext cx="1223962" cy="425450"/>
          </a:xfrm>
          <a:prstGeom prst="rect">
            <a:avLst/>
          </a:prstGeom>
          <a:noFill/>
          <a:ln w="9525">
            <a:noFill/>
          </a:ln>
        </p:spPr>
      </p:pic>
      <p:pic>
        <p:nvPicPr>
          <p:cNvPr id="37908" name="Picture 21" descr="Route-processor"/>
          <p:cNvPicPr>
            <a:picLocks noChangeAspect="1"/>
          </p:cNvPicPr>
          <p:nvPr/>
        </p:nvPicPr>
        <p:blipFill>
          <a:blip r:embed="rId1"/>
          <a:stretch>
            <a:fillRect/>
          </a:stretch>
        </p:blipFill>
        <p:spPr>
          <a:xfrm>
            <a:off x="4427538" y="2420938"/>
            <a:ext cx="1223962" cy="425450"/>
          </a:xfrm>
          <a:prstGeom prst="rect">
            <a:avLst/>
          </a:prstGeom>
          <a:noFill/>
          <a:ln w="9525">
            <a:noFill/>
          </a:ln>
        </p:spPr>
      </p:pic>
      <p:pic>
        <p:nvPicPr>
          <p:cNvPr id="37909" name="Picture 22" descr="Route-processor"/>
          <p:cNvPicPr>
            <a:picLocks noChangeAspect="1"/>
          </p:cNvPicPr>
          <p:nvPr/>
        </p:nvPicPr>
        <p:blipFill>
          <a:blip r:embed="rId1"/>
          <a:stretch>
            <a:fillRect/>
          </a:stretch>
        </p:blipFill>
        <p:spPr>
          <a:xfrm>
            <a:off x="1908175" y="2565400"/>
            <a:ext cx="1223963" cy="425450"/>
          </a:xfrm>
          <a:prstGeom prst="rect">
            <a:avLst/>
          </a:prstGeom>
          <a:noFill/>
          <a:ln w="9525">
            <a:noFill/>
          </a:ln>
        </p:spPr>
      </p:pic>
      <p:pic>
        <p:nvPicPr>
          <p:cNvPr id="37910" name="Picture 23" descr="Route-processor"/>
          <p:cNvPicPr>
            <a:picLocks noChangeAspect="1"/>
          </p:cNvPicPr>
          <p:nvPr/>
        </p:nvPicPr>
        <p:blipFill>
          <a:blip r:embed="rId1"/>
          <a:stretch>
            <a:fillRect/>
          </a:stretch>
        </p:blipFill>
        <p:spPr>
          <a:xfrm>
            <a:off x="900113" y="3860800"/>
            <a:ext cx="1223962" cy="425450"/>
          </a:xfrm>
          <a:prstGeom prst="rect">
            <a:avLst/>
          </a:prstGeom>
          <a:noFill/>
          <a:ln w="9525">
            <a:noFill/>
          </a:ln>
        </p:spPr>
      </p:pic>
      <p:pic>
        <p:nvPicPr>
          <p:cNvPr id="37911" name="Picture 24" descr="Route-processor"/>
          <p:cNvPicPr>
            <a:picLocks noChangeAspect="1"/>
          </p:cNvPicPr>
          <p:nvPr/>
        </p:nvPicPr>
        <p:blipFill>
          <a:blip r:embed="rId1"/>
          <a:stretch>
            <a:fillRect/>
          </a:stretch>
        </p:blipFill>
        <p:spPr>
          <a:xfrm>
            <a:off x="539750" y="5157788"/>
            <a:ext cx="1223963" cy="425450"/>
          </a:xfrm>
          <a:prstGeom prst="rect">
            <a:avLst/>
          </a:prstGeom>
          <a:noFill/>
          <a:ln w="9525">
            <a:noFill/>
          </a:ln>
        </p:spPr>
      </p:pic>
      <p:pic>
        <p:nvPicPr>
          <p:cNvPr id="37912" name="Picture 25" descr="Route-processor"/>
          <p:cNvPicPr>
            <a:picLocks noChangeAspect="1"/>
          </p:cNvPicPr>
          <p:nvPr/>
        </p:nvPicPr>
        <p:blipFill>
          <a:blip r:embed="rId1"/>
          <a:stretch>
            <a:fillRect/>
          </a:stretch>
        </p:blipFill>
        <p:spPr>
          <a:xfrm>
            <a:off x="3059113" y="3860800"/>
            <a:ext cx="1223962" cy="425450"/>
          </a:xfrm>
          <a:prstGeom prst="rect">
            <a:avLst/>
          </a:prstGeom>
          <a:noFill/>
          <a:ln w="9525">
            <a:noFill/>
          </a:ln>
        </p:spPr>
      </p:pic>
      <p:sp>
        <p:nvSpPr>
          <p:cNvPr id="37913" name="Line 26"/>
          <p:cNvSpPr/>
          <p:nvPr/>
        </p:nvSpPr>
        <p:spPr>
          <a:xfrm flipH="1">
            <a:off x="1763713" y="4292600"/>
            <a:ext cx="1800225" cy="936625"/>
          </a:xfrm>
          <a:prstGeom prst="line">
            <a:avLst/>
          </a:prstGeom>
          <a:ln w="28575" cap="flat" cmpd="sng">
            <a:solidFill>
              <a:schemeClr val="accent2"/>
            </a:solidFill>
            <a:prstDash val="sysDot"/>
            <a:headEnd type="none" w="med" len="med"/>
            <a:tailEnd type="none" w="med" len="med"/>
          </a:ln>
        </p:spPr>
      </p:sp>
      <p:sp>
        <p:nvSpPr>
          <p:cNvPr id="164891" name="Rectangle 27"/>
          <p:cNvSpPr>
            <a:spLocks noGrp="1"/>
          </p:cNvSpPr>
          <p:nvPr>
            <p:ph idx="1"/>
          </p:nvPr>
        </p:nvSpPr>
        <p:spPr>
          <a:xfrm>
            <a:off x="3132138" y="5300663"/>
            <a:ext cx="5400675" cy="719137"/>
          </a:xfrm>
        </p:spPr>
        <p:txBody>
          <a:bodyPr vert="horz" wrap="square" lIns="91440" tIns="45720" rIns="91440" bIns="45720" anchor="t" anchorCtr="0"/>
          <a:p>
            <a:pPr>
              <a:lnSpc>
                <a:spcPct val="90000"/>
              </a:lnSpc>
              <a:buFont typeface="Wingdings" panose="05000000000000000000" pitchFamily="2" charset="2"/>
              <a:buNone/>
            </a:pPr>
            <a:r>
              <a:rPr lang="en-US" altLang="zh-CN" sz="1600" dirty="0">
                <a:solidFill>
                  <a:schemeClr val="accent2"/>
                </a:solidFill>
                <a:latin typeface="华文细黑" panose="02010600040101010101" pitchFamily="2" charset="-122"/>
                <a:ea typeface="华文细黑" panose="02010600040101010101" pitchFamily="2" charset="-122"/>
              </a:rPr>
              <a:t>      </a:t>
            </a:r>
            <a:r>
              <a:rPr lang="zh-CN" altLang="en-US" sz="2400" b="1" dirty="0">
                <a:solidFill>
                  <a:schemeClr val="accent2"/>
                </a:solidFill>
                <a:latin typeface="华文细黑" panose="02010600040101010101" pitchFamily="2" charset="-122"/>
                <a:ea typeface="华文细黑" panose="02010600040101010101" pitchFamily="2" charset="-122"/>
              </a:rPr>
              <a:t>整个网络拓朴稳定为一个树型结构大约需要</a:t>
            </a:r>
            <a:r>
              <a:rPr lang="en-US" altLang="zh-CN" sz="2400" b="1" dirty="0">
                <a:solidFill>
                  <a:schemeClr val="accent2"/>
                </a:solidFill>
                <a:latin typeface="华文细黑" panose="02010600040101010101" pitchFamily="2" charset="-122"/>
                <a:ea typeface="华文细黑" panose="02010600040101010101" pitchFamily="2" charset="-122"/>
              </a:rPr>
              <a:t>1</a:t>
            </a:r>
            <a:r>
              <a:rPr lang="zh-CN" altLang="en-US" sz="2400" b="1" dirty="0">
                <a:solidFill>
                  <a:schemeClr val="accent2"/>
                </a:solidFill>
                <a:latin typeface="华文细黑" panose="02010600040101010101" pitchFamily="2" charset="-122"/>
                <a:ea typeface="华文细黑" panose="02010600040101010101" pitchFamily="2" charset="-122"/>
              </a:rPr>
              <a:t>秒</a:t>
            </a:r>
            <a:endParaRPr lang="zh-CN" altLang="en-US" sz="2400" b="1" dirty="0">
              <a:solidFill>
                <a:schemeClr val="accent2"/>
              </a:solidFill>
              <a:latin typeface="华文细黑" panose="02010600040101010101" pitchFamily="2" charset="-122"/>
              <a:ea typeface="华文细黑" panose="02010600040101010101" pitchFamily="2" charset="-122"/>
            </a:endParaRPr>
          </a:p>
        </p:txBody>
      </p:sp>
      <p:sp>
        <p:nvSpPr>
          <p:cNvPr id="164893" name="Line 29"/>
          <p:cNvSpPr/>
          <p:nvPr/>
        </p:nvSpPr>
        <p:spPr>
          <a:xfrm flipH="1">
            <a:off x="1835150" y="4365625"/>
            <a:ext cx="1727200" cy="935038"/>
          </a:xfrm>
          <a:prstGeom prst="line">
            <a:avLst/>
          </a:prstGeom>
          <a:ln w="25400" cap="flat" cmpd="sng">
            <a:solidFill>
              <a:srgbClr val="008080"/>
            </a:solidFill>
            <a:prstDash val="solid"/>
            <a:headEnd type="none" w="med" len="med"/>
            <a:tailEnd type="triangl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64880"/>
                                        </p:tgtEl>
                                        <p:attrNameLst>
                                          <p:attrName>style.visibility</p:attrName>
                                        </p:attrNameLst>
                                      </p:cBhvr>
                                      <p:to>
                                        <p:strVal val="visible"/>
                                      </p:to>
                                    </p:set>
                                    <p:anim calcmode="lin" valueType="num">
                                      <p:cBhvr>
                                        <p:cTn id="7" dur="500" fill="hold"/>
                                        <p:tgtEl>
                                          <p:spTgt spid="164880"/>
                                        </p:tgtEl>
                                        <p:attrNameLst>
                                          <p:attrName>ppt_w</p:attrName>
                                        </p:attrNameLst>
                                      </p:cBhvr>
                                      <p:tavLst>
                                        <p:tav tm="0">
                                          <p:val>
                                            <p:fltVal val="0.000000"/>
                                          </p:val>
                                        </p:tav>
                                        <p:tav tm="100000">
                                          <p:val>
                                            <p:strVal val="#ppt_w"/>
                                          </p:val>
                                        </p:tav>
                                      </p:tavLst>
                                    </p:anim>
                                    <p:anim calcmode="lin" valueType="num">
                                      <p:cBhvr>
                                        <p:cTn id="8" dur="500" fill="hold"/>
                                        <p:tgtEl>
                                          <p:spTgt spid="164880"/>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8" fill="hold" nodeType="clickEffect">
                                  <p:stCondLst>
                                    <p:cond delay="0"/>
                                  </p:stCondLst>
                                  <p:childTnLst>
                                    <p:set>
                                      <p:cBhvr>
                                        <p:cTn id="12" dur="1" fill="hold">
                                          <p:stCondLst>
                                            <p:cond delay="0"/>
                                          </p:stCondLst>
                                        </p:cTn>
                                        <p:tgtEl>
                                          <p:spTgt spid="164872"/>
                                        </p:tgtEl>
                                        <p:attrNameLst>
                                          <p:attrName>style.visibility</p:attrName>
                                        </p:attrNameLst>
                                      </p:cBhvr>
                                      <p:to>
                                        <p:strVal val="visible"/>
                                      </p:to>
                                    </p:set>
                                    <p:anim calcmode="lin" valueType="num">
                                      <p:cBhvr>
                                        <p:cTn id="13" dur="500" fill="hold"/>
                                        <p:tgtEl>
                                          <p:spTgt spid="164872"/>
                                        </p:tgtEl>
                                        <p:attrNameLst>
                                          <p:attrName>ppt_x</p:attrName>
                                        </p:attrNameLst>
                                      </p:cBhvr>
                                      <p:tavLst>
                                        <p:tav tm="0">
                                          <p:val>
                                            <p:strVal val="#ppt_x-#ppt_w/2"/>
                                          </p:val>
                                        </p:tav>
                                        <p:tav tm="100000">
                                          <p:val>
                                            <p:strVal val="#ppt_x"/>
                                          </p:val>
                                        </p:tav>
                                      </p:tavLst>
                                    </p:anim>
                                    <p:anim calcmode="lin" valueType="num">
                                      <p:cBhvr>
                                        <p:cTn id="14" dur="500" fill="hold"/>
                                        <p:tgtEl>
                                          <p:spTgt spid="164872"/>
                                        </p:tgtEl>
                                        <p:attrNameLst>
                                          <p:attrName>ppt_y</p:attrName>
                                        </p:attrNameLst>
                                      </p:cBhvr>
                                      <p:tavLst>
                                        <p:tav tm="0">
                                          <p:val>
                                            <p:strVal val="#ppt_y"/>
                                          </p:val>
                                        </p:tav>
                                        <p:tav tm="100000">
                                          <p:val>
                                            <p:strVal val="#ppt_y"/>
                                          </p:val>
                                        </p:tav>
                                      </p:tavLst>
                                    </p:anim>
                                    <p:anim calcmode="lin" valueType="num">
                                      <p:cBhvr>
                                        <p:cTn id="15" dur="500" fill="hold"/>
                                        <p:tgtEl>
                                          <p:spTgt spid="164872"/>
                                        </p:tgtEl>
                                        <p:attrNameLst>
                                          <p:attrName>ppt_w</p:attrName>
                                        </p:attrNameLst>
                                      </p:cBhvr>
                                      <p:tavLst>
                                        <p:tav tm="0">
                                          <p:val>
                                            <p:fltVal val="0.000000"/>
                                          </p:val>
                                        </p:tav>
                                        <p:tav tm="100000">
                                          <p:val>
                                            <p:strVal val="#ppt_w"/>
                                          </p:val>
                                        </p:tav>
                                      </p:tavLst>
                                    </p:anim>
                                    <p:anim calcmode="lin" valueType="num">
                                      <p:cBhvr>
                                        <p:cTn id="16" dur="500" fill="hold"/>
                                        <p:tgtEl>
                                          <p:spTgt spid="164872"/>
                                        </p:tgtEl>
                                        <p:attrNameLst>
                                          <p:attrName>ppt_h</p:attrName>
                                        </p:attrNameLst>
                                      </p:cBhvr>
                                      <p:tavLst>
                                        <p:tav tm="0">
                                          <p:val>
                                            <p:strVal val="#ppt_h"/>
                                          </p:val>
                                        </p:tav>
                                        <p:tav tm="100000">
                                          <p:val>
                                            <p:strVal val="#ppt_h"/>
                                          </p:val>
                                        </p:tav>
                                      </p:tavLst>
                                    </p:anim>
                                  </p:childTnLst>
                                </p:cTn>
                              </p:par>
                              <p:par>
                                <p:cTn id="17" presetID="17" presetClass="entr" presetSubtype="8" fill="hold" grpId="0" nodeType="withEffect">
                                  <p:stCondLst>
                                    <p:cond delay="0"/>
                                  </p:stCondLst>
                                  <p:childTnLst>
                                    <p:set>
                                      <p:cBhvr>
                                        <p:cTn id="18" dur="1" fill="hold">
                                          <p:stCondLst>
                                            <p:cond delay="0"/>
                                          </p:stCondLst>
                                        </p:cTn>
                                        <p:tgtEl>
                                          <p:spTgt spid="164878"/>
                                        </p:tgtEl>
                                        <p:attrNameLst>
                                          <p:attrName>style.visibility</p:attrName>
                                        </p:attrNameLst>
                                      </p:cBhvr>
                                      <p:to>
                                        <p:strVal val="visible"/>
                                      </p:to>
                                    </p:set>
                                    <p:anim calcmode="lin" valueType="num">
                                      <p:cBhvr>
                                        <p:cTn id="19" dur="500" fill="hold"/>
                                        <p:tgtEl>
                                          <p:spTgt spid="164878"/>
                                        </p:tgtEl>
                                        <p:attrNameLst>
                                          <p:attrName>ppt_x</p:attrName>
                                        </p:attrNameLst>
                                      </p:cBhvr>
                                      <p:tavLst>
                                        <p:tav tm="0">
                                          <p:val>
                                            <p:strVal val="#ppt_x-#ppt_w/2"/>
                                          </p:val>
                                        </p:tav>
                                        <p:tav tm="100000">
                                          <p:val>
                                            <p:strVal val="#ppt_x"/>
                                          </p:val>
                                        </p:tav>
                                      </p:tavLst>
                                    </p:anim>
                                    <p:anim calcmode="lin" valueType="num">
                                      <p:cBhvr>
                                        <p:cTn id="20" dur="500" fill="hold"/>
                                        <p:tgtEl>
                                          <p:spTgt spid="164878"/>
                                        </p:tgtEl>
                                        <p:attrNameLst>
                                          <p:attrName>ppt_y</p:attrName>
                                        </p:attrNameLst>
                                      </p:cBhvr>
                                      <p:tavLst>
                                        <p:tav tm="0">
                                          <p:val>
                                            <p:strVal val="#ppt_y"/>
                                          </p:val>
                                        </p:tav>
                                        <p:tav tm="100000">
                                          <p:val>
                                            <p:strVal val="#ppt_y"/>
                                          </p:val>
                                        </p:tav>
                                      </p:tavLst>
                                    </p:anim>
                                    <p:anim calcmode="lin" valueType="num">
                                      <p:cBhvr>
                                        <p:cTn id="21" dur="500" fill="hold"/>
                                        <p:tgtEl>
                                          <p:spTgt spid="164878"/>
                                        </p:tgtEl>
                                        <p:attrNameLst>
                                          <p:attrName>ppt_w</p:attrName>
                                        </p:attrNameLst>
                                      </p:cBhvr>
                                      <p:tavLst>
                                        <p:tav tm="0">
                                          <p:val>
                                            <p:fltVal val="0.000000"/>
                                          </p:val>
                                        </p:tav>
                                        <p:tav tm="100000">
                                          <p:val>
                                            <p:strVal val="#ppt_w"/>
                                          </p:val>
                                        </p:tav>
                                      </p:tavLst>
                                    </p:anim>
                                    <p:anim calcmode="lin" valueType="num">
                                      <p:cBhvr>
                                        <p:cTn id="22" dur="500" fill="hold"/>
                                        <p:tgtEl>
                                          <p:spTgt spid="164878"/>
                                        </p:tgtEl>
                                        <p:attrNameLst>
                                          <p:attrName>ppt_h</p:attrName>
                                        </p:attrNameLst>
                                      </p:cBhvr>
                                      <p:tavLst>
                                        <p:tav tm="0">
                                          <p:val>
                                            <p:strVal val="#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64873"/>
                                        </p:tgtEl>
                                        <p:attrNameLst>
                                          <p:attrName>style.visibility</p:attrName>
                                        </p:attrNameLst>
                                      </p:cBhvr>
                                      <p:to>
                                        <p:strVal val="visible"/>
                                      </p:to>
                                    </p:set>
                                    <p:animEffect transition="in" filter="box(in)">
                                      <p:cBhvr>
                                        <p:cTn id="27" dur="500"/>
                                        <p:tgtEl>
                                          <p:spTgt spid="164873"/>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164879"/>
                                        </p:tgtEl>
                                        <p:attrNameLst>
                                          <p:attrName>style.visibility</p:attrName>
                                        </p:attrNameLst>
                                      </p:cBhvr>
                                      <p:to>
                                        <p:strVal val="visible"/>
                                      </p:to>
                                    </p:set>
                                    <p:animEffect transition="in" filter="box(in)">
                                      <p:cBhvr>
                                        <p:cTn id="30" dur="500"/>
                                        <p:tgtEl>
                                          <p:spTgt spid="164879"/>
                                        </p:tgtEl>
                                      </p:cBhvr>
                                    </p:animEffect>
                                  </p:childTnLst>
                                </p:cTn>
                              </p:par>
                              <p:par>
                                <p:cTn id="31" presetID="4" presetClass="entr" presetSubtype="16" fill="hold" nodeType="withEffect">
                                  <p:stCondLst>
                                    <p:cond delay="0"/>
                                  </p:stCondLst>
                                  <p:childTnLst>
                                    <p:set>
                                      <p:cBhvr>
                                        <p:cTn id="32" dur="1" fill="hold">
                                          <p:stCondLst>
                                            <p:cond delay="0"/>
                                          </p:stCondLst>
                                        </p:cTn>
                                        <p:tgtEl>
                                          <p:spTgt spid="164882"/>
                                        </p:tgtEl>
                                        <p:attrNameLst>
                                          <p:attrName>style.visibility</p:attrName>
                                        </p:attrNameLst>
                                      </p:cBhvr>
                                      <p:to>
                                        <p:strVal val="visible"/>
                                      </p:to>
                                    </p:set>
                                    <p:animEffect transition="in" filter="box(in)">
                                      <p:cBhvr>
                                        <p:cTn id="33" dur="500"/>
                                        <p:tgtEl>
                                          <p:spTgt spid="164882"/>
                                        </p:tgtEl>
                                      </p:cBhvr>
                                    </p:animEffect>
                                  </p:childTnLst>
                                </p:cTn>
                              </p:par>
                              <p:par>
                                <p:cTn id="34" presetID="4" presetClass="entr" presetSubtype="16" fill="hold" grpId="0" nodeType="withEffect">
                                  <p:stCondLst>
                                    <p:cond delay="0"/>
                                  </p:stCondLst>
                                  <p:childTnLst>
                                    <p:set>
                                      <p:cBhvr>
                                        <p:cTn id="35" dur="1" fill="hold">
                                          <p:stCondLst>
                                            <p:cond delay="0"/>
                                          </p:stCondLst>
                                        </p:cTn>
                                        <p:tgtEl>
                                          <p:spTgt spid="164883"/>
                                        </p:tgtEl>
                                        <p:attrNameLst>
                                          <p:attrName>style.visibility</p:attrName>
                                        </p:attrNameLst>
                                      </p:cBhvr>
                                      <p:to>
                                        <p:strVal val="visible"/>
                                      </p:to>
                                    </p:set>
                                    <p:animEffect transition="in" filter="box(in)">
                                      <p:cBhvr>
                                        <p:cTn id="36" dur="500"/>
                                        <p:tgtEl>
                                          <p:spTgt spid="164883"/>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nodeType="clickEffect">
                                  <p:stCondLst>
                                    <p:cond delay="0"/>
                                  </p:stCondLst>
                                  <p:childTnLst>
                                    <p:set>
                                      <p:cBhvr>
                                        <p:cTn id="40" dur="1" fill="hold">
                                          <p:stCondLst>
                                            <p:cond delay="0"/>
                                          </p:stCondLst>
                                        </p:cTn>
                                        <p:tgtEl>
                                          <p:spTgt spid="164893"/>
                                        </p:tgtEl>
                                        <p:attrNameLst>
                                          <p:attrName>style.visibility</p:attrName>
                                        </p:attrNameLst>
                                      </p:cBhvr>
                                      <p:to>
                                        <p:strVal val="visible"/>
                                      </p:to>
                                    </p:set>
                                    <p:animEffect transition="in" filter="box(in)">
                                      <p:cBhvr>
                                        <p:cTn id="41" dur="500"/>
                                        <p:tgtEl>
                                          <p:spTgt spid="164893"/>
                                        </p:tgtEl>
                                      </p:cBhvr>
                                    </p:animEffect>
                                  </p:childTnLst>
                                </p:cTn>
                              </p:par>
                            </p:childTnLst>
                          </p:cTn>
                        </p:par>
                      </p:childTnLst>
                    </p:cTn>
                  </p:par>
                  <p:par>
                    <p:cTn id="42" fill="hold">
                      <p:stCondLst>
                        <p:cond delay="indefinite"/>
                      </p:stCondLst>
                      <p:childTnLst>
                        <p:par>
                          <p:cTn id="43" fill="hold">
                            <p:stCondLst>
                              <p:cond delay="0"/>
                            </p:stCondLst>
                            <p:childTnLst>
                              <p:par>
                                <p:cTn id="44" presetID="4" presetClass="entr" presetSubtype="16" fill="hold" nodeType="clickEffect">
                                  <p:stCondLst>
                                    <p:cond delay="0"/>
                                  </p:stCondLst>
                                  <p:childTnLst>
                                    <p:set>
                                      <p:cBhvr>
                                        <p:cTn id="45" dur="1" fill="hold">
                                          <p:stCondLst>
                                            <p:cond delay="0"/>
                                          </p:stCondLst>
                                        </p:cTn>
                                        <p:tgtEl>
                                          <p:spTgt spid="164874"/>
                                        </p:tgtEl>
                                        <p:attrNameLst>
                                          <p:attrName>style.visibility</p:attrName>
                                        </p:attrNameLst>
                                      </p:cBhvr>
                                      <p:to>
                                        <p:strVal val="visible"/>
                                      </p:to>
                                    </p:set>
                                    <p:animEffect transition="in" filter="box(in)">
                                      <p:cBhvr>
                                        <p:cTn id="46" dur="500"/>
                                        <p:tgtEl>
                                          <p:spTgt spid="164874"/>
                                        </p:tgtEl>
                                      </p:cBhvr>
                                    </p:animEffect>
                                  </p:childTnLst>
                                </p:cTn>
                              </p:par>
                              <p:par>
                                <p:cTn id="47" presetID="4" presetClass="entr" presetSubtype="16" fill="hold" grpId="0" nodeType="withEffect">
                                  <p:stCondLst>
                                    <p:cond delay="0"/>
                                  </p:stCondLst>
                                  <p:childTnLst>
                                    <p:set>
                                      <p:cBhvr>
                                        <p:cTn id="48" dur="1" fill="hold">
                                          <p:stCondLst>
                                            <p:cond delay="0"/>
                                          </p:stCondLst>
                                        </p:cTn>
                                        <p:tgtEl>
                                          <p:spTgt spid="164877"/>
                                        </p:tgtEl>
                                        <p:attrNameLst>
                                          <p:attrName>style.visibility</p:attrName>
                                        </p:attrNameLst>
                                      </p:cBhvr>
                                      <p:to>
                                        <p:strVal val="visible"/>
                                      </p:to>
                                    </p:set>
                                    <p:animEffect transition="in" filter="box(in)">
                                      <p:cBhvr>
                                        <p:cTn id="49" dur="500"/>
                                        <p:tgtEl>
                                          <p:spTgt spid="164877"/>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164891">
                                            <p:txEl>
                                              <p:charRg st="0" end="28"/>
                                            </p:txEl>
                                          </p:spTgt>
                                        </p:tgtEl>
                                        <p:attrNameLst>
                                          <p:attrName>style.visibility</p:attrName>
                                        </p:attrNameLst>
                                      </p:cBhvr>
                                      <p:to>
                                        <p:strVal val="visible"/>
                                      </p:to>
                                    </p:set>
                                    <p:anim calcmode="lin" valueType="num">
                                      <p:cBhvr additive="base">
                                        <p:cTn id="54" dur="500" fill="hold"/>
                                        <p:tgtEl>
                                          <p:spTgt spid="164891">
                                            <p:txEl>
                                              <p:charRg st="0" end="28"/>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164891">
                                            <p:txEl>
                                              <p:charRg st="0" end="2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77" grpId="0"/>
      <p:bldP spid="164878" grpId="0"/>
      <p:bldP spid="164879" grpId="0"/>
      <p:bldP spid="164880" grpId="0" animBg="1"/>
      <p:bldP spid="164883" grpId="0"/>
      <p:bldP spid="16489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11266" name="矩形 1"/>
          <p:cNvSpPr/>
          <p:nvPr/>
        </p:nvSpPr>
        <p:spPr>
          <a:xfrm>
            <a:off x="541338" y="1219200"/>
            <a:ext cx="8458200" cy="70802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defTabSz="802005">
              <a:spcBef>
                <a:spcPct val="0"/>
              </a:spcBef>
              <a:buNone/>
            </a:pPr>
            <a:r>
              <a:rPr lang="zh-CN" altLang="en-US" sz="2000" dirty="0">
                <a:solidFill>
                  <a:schemeClr val="tx1"/>
                </a:solidFill>
                <a:cs typeface="Arial" panose="020B0604020202020204" pitchFamily="34" charset="0"/>
              </a:rPr>
              <a:t>现代交换网络普遍采用类似下图的多交换机来实现冗余链路，为什么需要冗余链路呢？</a:t>
            </a:r>
            <a:endParaRPr lang="zh-CN" altLang="zh-CN" sz="2000" dirty="0">
              <a:solidFill>
                <a:schemeClr val="tx1"/>
              </a:solidFill>
              <a:ea typeface="Arial" panose="020B0604020202020204" pitchFamily="34" charset="0"/>
            </a:endParaRPr>
          </a:p>
        </p:txBody>
      </p:sp>
      <p:sp>
        <p:nvSpPr>
          <p:cNvPr id="11267" name="标题 5"/>
          <p:cNvSpPr>
            <a:spLocks noGrp="1"/>
          </p:cNvSpPr>
          <p:nvPr>
            <p:ph type="title"/>
          </p:nvPr>
        </p:nvSpPr>
        <p:spPr>
          <a:xfrm>
            <a:off x="609600" y="152400"/>
            <a:ext cx="7924800" cy="533400"/>
          </a:xfrm>
        </p:spPr>
        <p:txBody>
          <a:bodyPr vert="horz" wrap="square" lIns="91440" tIns="45720" rIns="91440" bIns="45720" anchor="ctr" anchorCtr="0"/>
          <a:p>
            <a:r>
              <a:rPr lang="en-US" altLang="zh-CN" dirty="0"/>
              <a:t>STP—1.STP</a:t>
            </a:r>
            <a:r>
              <a:rPr lang="zh-CN" altLang="en-US" dirty="0"/>
              <a:t>出现的背景</a:t>
            </a:r>
            <a:endParaRPr lang="zh-CN" altLang="en-US" dirty="0"/>
          </a:p>
        </p:txBody>
      </p:sp>
      <p:pic>
        <p:nvPicPr>
          <p:cNvPr id="11268" name="Picture 5" descr="C:\Documents and Settings\Administrator\My Documents\Tencent Files\517623394\FileRecv\锐捷ppt元素修改11.01.18\小红条.png"/>
          <p:cNvPicPr>
            <a:picLocks noChangeAspect="1"/>
          </p:cNvPicPr>
          <p:nvPr/>
        </p:nvPicPr>
        <p:blipFill>
          <a:blip r:embed="rId1"/>
          <a:stretch>
            <a:fillRect/>
          </a:stretch>
        </p:blipFill>
        <p:spPr>
          <a:xfrm>
            <a:off x="381000" y="207963"/>
            <a:ext cx="125413" cy="401637"/>
          </a:xfrm>
          <a:prstGeom prst="rect">
            <a:avLst/>
          </a:prstGeom>
          <a:noFill/>
          <a:ln w="9525">
            <a:noFill/>
          </a:ln>
        </p:spPr>
      </p:pic>
      <p:pic>
        <p:nvPicPr>
          <p:cNvPr id="11269" name="图片 1"/>
          <p:cNvPicPr>
            <a:picLocks noChangeAspect="1"/>
          </p:cNvPicPr>
          <p:nvPr/>
        </p:nvPicPr>
        <p:blipFill>
          <a:blip r:embed="rId2"/>
          <a:stretch>
            <a:fillRect/>
          </a:stretch>
        </p:blipFill>
        <p:spPr>
          <a:xfrm>
            <a:off x="914400" y="2819400"/>
            <a:ext cx="5715000" cy="3195638"/>
          </a:xfrm>
          <a:prstGeom prst="rect">
            <a:avLst/>
          </a:prstGeom>
          <a:noFill/>
          <a:ln w="9525">
            <a:noFill/>
          </a:ln>
        </p:spPr>
      </p:pic>
      <p:sp>
        <p:nvSpPr>
          <p:cNvPr id="11270" name="Rectangle 6"/>
          <p:cNvSpPr/>
          <p:nvPr/>
        </p:nvSpPr>
        <p:spPr>
          <a:xfrm>
            <a:off x="0" y="52388"/>
            <a:ext cx="0" cy="352425"/>
          </a:xfrm>
          <a:prstGeom prst="rect">
            <a:avLst/>
          </a:prstGeom>
          <a:solidFill>
            <a:srgbClr val="F1FEDD"/>
          </a:solidFill>
          <a:ln w="9525">
            <a:noFill/>
          </a:ln>
        </p:spPr>
        <p:txBody>
          <a:bodyPr wrap="none" lIns="0" tIns="0" rIns="0" bIns="76176"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endParaRPr lang="zh-CN" altLang="en-US" sz="1800" dirty="0">
              <a:solidFill>
                <a:schemeClr val="tx1"/>
              </a:solidFill>
              <a:latin typeface="Arial" panose="020B0604020202020204" pitchFamily="34" charset="0"/>
              <a:ea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8914" name="标题 1"/>
          <p:cNvSpPr>
            <a:spLocks noGrp="1"/>
          </p:cNvSpPr>
          <p:nvPr>
            <p:ph type="title"/>
          </p:nvPr>
        </p:nvSpPr>
        <p:spPr/>
        <p:txBody>
          <a:bodyPr vert="horz" wrap="square" lIns="91440" tIns="45720" rIns="91440" bIns="45720" anchor="ctr" anchorCtr="0"/>
          <a:p>
            <a:r>
              <a:rPr lang="en-US" altLang="zh-CN" dirty="0"/>
              <a:t>MSTP</a:t>
            </a:r>
            <a:endParaRPr lang="zh-CN" altLang="en-US" dirty="0"/>
          </a:p>
        </p:txBody>
      </p:sp>
      <p:sp>
        <p:nvSpPr>
          <p:cNvPr id="38915" name="内容占位符 2"/>
          <p:cNvSpPr>
            <a:spLocks noGrp="1"/>
          </p:cNvSpPr>
          <p:nvPr>
            <p:ph idx="1"/>
          </p:nvPr>
        </p:nvSpPr>
        <p:spPr>
          <a:xfrm>
            <a:off x="285750" y="928688"/>
            <a:ext cx="6786563" cy="5237162"/>
          </a:xfrm>
        </p:spPr>
        <p:txBody>
          <a:bodyPr vert="horz" wrap="square" lIns="91440" tIns="45720" rIns="91440" bIns="45720" anchor="t" anchorCtr="0"/>
          <a:p>
            <a:r>
              <a:rPr lang="en-US" altLang="zh-CN" sz="2000" dirty="0"/>
              <a:t>MSTP</a:t>
            </a:r>
            <a:r>
              <a:rPr lang="zh-CN" altLang="zh-CN" sz="2000" dirty="0"/>
              <a:t>是在传统的</a:t>
            </a:r>
            <a:r>
              <a:rPr lang="en-US" altLang="zh-CN" sz="2000" dirty="0"/>
              <a:t>STP</a:t>
            </a:r>
            <a:r>
              <a:rPr lang="zh-CN" altLang="zh-CN" sz="2000" dirty="0"/>
              <a:t>、</a:t>
            </a:r>
            <a:r>
              <a:rPr lang="en-US" altLang="zh-CN" sz="2000" dirty="0"/>
              <a:t>RSTP</a:t>
            </a:r>
            <a:r>
              <a:rPr lang="zh-CN" altLang="zh-CN" sz="2000" dirty="0"/>
              <a:t>的基础上发展而来的新的生成树协议，本身就包含了</a:t>
            </a:r>
            <a:r>
              <a:rPr lang="en-US" altLang="zh-CN" sz="2000" dirty="0"/>
              <a:t>RSTP</a:t>
            </a:r>
            <a:r>
              <a:rPr lang="zh-CN" altLang="zh-CN" sz="2000" dirty="0"/>
              <a:t>的快速</a:t>
            </a:r>
            <a:r>
              <a:rPr lang="en-US" altLang="zh-CN" sz="2000" dirty="0"/>
              <a:t>FORWARDING</a:t>
            </a:r>
            <a:r>
              <a:rPr lang="zh-CN" altLang="zh-CN" sz="2000" dirty="0"/>
              <a:t>机制。</a:t>
            </a:r>
            <a:endParaRPr lang="zh-CN" altLang="zh-CN" sz="2000" dirty="0"/>
          </a:p>
          <a:p>
            <a:r>
              <a:rPr lang="zh-CN" altLang="zh-CN" sz="2000" dirty="0"/>
              <a:t>由于传统的生成树协议与</a:t>
            </a:r>
            <a:r>
              <a:rPr lang="en-US" altLang="zh-CN" sz="2000" dirty="0"/>
              <a:t>Vlan</a:t>
            </a:r>
            <a:r>
              <a:rPr lang="zh-CN" altLang="zh-CN" sz="2000" dirty="0"/>
              <a:t>没有任何联系，因此在特定网络拓朴下就会产生以下问题：</a:t>
            </a:r>
            <a:endParaRPr lang="zh-CN" altLang="zh-CN" sz="2000" dirty="0"/>
          </a:p>
          <a:p>
            <a:r>
              <a:rPr lang="zh-CN" altLang="zh-CN" sz="2000" dirty="0"/>
              <a:t>如</a:t>
            </a:r>
            <a:r>
              <a:rPr lang="zh-CN" altLang="en-US" sz="2000" dirty="0"/>
              <a:t>右图</a:t>
            </a:r>
            <a:r>
              <a:rPr lang="zh-CN" altLang="zh-CN" sz="2000" dirty="0"/>
              <a:t>图所示，设备</a:t>
            </a:r>
            <a:r>
              <a:rPr lang="en-US" altLang="zh-CN" sz="2000" dirty="0"/>
              <a:t>A</a:t>
            </a:r>
            <a:r>
              <a:rPr lang="zh-CN" altLang="zh-CN" sz="2000" dirty="0"/>
              <a:t>、</a:t>
            </a:r>
            <a:r>
              <a:rPr lang="en-US" altLang="zh-CN" sz="2000" dirty="0"/>
              <a:t>B</a:t>
            </a:r>
            <a:r>
              <a:rPr lang="zh-CN" altLang="zh-CN" sz="2000" dirty="0"/>
              <a:t>在</a:t>
            </a:r>
            <a:r>
              <a:rPr lang="en-US" altLang="zh-CN" sz="2000" dirty="0"/>
              <a:t>Vlan1</a:t>
            </a:r>
            <a:r>
              <a:rPr lang="zh-CN" altLang="zh-CN" sz="2000" dirty="0"/>
              <a:t>内，设备</a:t>
            </a:r>
            <a:r>
              <a:rPr lang="en-US" altLang="zh-CN" sz="2000" dirty="0"/>
              <a:t>C</a:t>
            </a:r>
            <a:r>
              <a:rPr lang="zh-CN" altLang="zh-CN" sz="2000" dirty="0"/>
              <a:t>、</a:t>
            </a:r>
            <a:r>
              <a:rPr lang="en-US" altLang="zh-CN" sz="2000" dirty="0"/>
              <a:t>D</a:t>
            </a:r>
            <a:r>
              <a:rPr lang="zh-CN" altLang="zh-CN" sz="2000" dirty="0"/>
              <a:t>在</a:t>
            </a:r>
            <a:r>
              <a:rPr lang="en-US" altLang="zh-CN" sz="2000" dirty="0"/>
              <a:t>Vlan2</a:t>
            </a:r>
            <a:r>
              <a:rPr lang="zh-CN" altLang="zh-CN" sz="2000" dirty="0"/>
              <a:t>内，然后连成环路。</a:t>
            </a:r>
            <a:endParaRPr lang="en-US" altLang="zh-CN" sz="2000" dirty="0"/>
          </a:p>
          <a:p>
            <a:r>
              <a:rPr lang="zh-CN" altLang="zh-CN" sz="2000" dirty="0"/>
              <a:t>若从设备</a:t>
            </a:r>
            <a:r>
              <a:rPr lang="en-US" altLang="zh-CN" sz="2000" dirty="0"/>
              <a:t>A</a:t>
            </a:r>
            <a:r>
              <a:rPr lang="zh-CN" altLang="zh-CN" sz="2000" dirty="0"/>
              <a:t>依次通过设备</a:t>
            </a:r>
            <a:r>
              <a:rPr lang="en-US" altLang="zh-CN" sz="2000" dirty="0"/>
              <a:t>C</a:t>
            </a:r>
            <a:r>
              <a:rPr lang="zh-CN" altLang="zh-CN" sz="2000" dirty="0"/>
              <a:t>、</a:t>
            </a:r>
            <a:r>
              <a:rPr lang="en-US" altLang="zh-CN" sz="2000" dirty="0"/>
              <a:t>D</a:t>
            </a:r>
            <a:r>
              <a:rPr lang="zh-CN" altLang="zh-CN" sz="2000" dirty="0"/>
              <a:t>到达</a:t>
            </a:r>
            <a:r>
              <a:rPr lang="en-US" altLang="zh-CN" sz="2000" dirty="0"/>
              <a:t>B</a:t>
            </a:r>
            <a:r>
              <a:rPr lang="zh-CN" altLang="zh-CN" sz="2000" dirty="0"/>
              <a:t>的链路花费比从设备</a:t>
            </a:r>
            <a:r>
              <a:rPr lang="en-US" altLang="zh-CN" sz="2000" dirty="0"/>
              <a:t>A</a:t>
            </a:r>
            <a:r>
              <a:rPr lang="zh-CN" altLang="zh-CN" sz="2000" dirty="0"/>
              <a:t>直接到</a:t>
            </a:r>
            <a:r>
              <a:rPr lang="en-US" altLang="zh-CN" sz="2000" dirty="0"/>
              <a:t>B</a:t>
            </a:r>
            <a:r>
              <a:rPr lang="zh-CN" altLang="zh-CN" sz="2000" dirty="0"/>
              <a:t>的链路花费更少的情况下，会造成把设备</a:t>
            </a:r>
            <a:r>
              <a:rPr lang="en-US" altLang="zh-CN" sz="2000" dirty="0"/>
              <a:t>A</a:t>
            </a:r>
            <a:r>
              <a:rPr lang="zh-CN" altLang="zh-CN" sz="2000" dirty="0"/>
              <a:t>和</a:t>
            </a:r>
            <a:r>
              <a:rPr lang="en-US" altLang="zh-CN" sz="2000" dirty="0"/>
              <a:t>B</a:t>
            </a:r>
            <a:r>
              <a:rPr lang="zh-CN" altLang="zh-CN" sz="2000" dirty="0"/>
              <a:t>间的链路给</a:t>
            </a:r>
            <a:r>
              <a:rPr lang="en-US" altLang="zh-CN" sz="2000" dirty="0"/>
              <a:t>DISCARDING</a:t>
            </a:r>
            <a:r>
              <a:rPr lang="zh-CN" altLang="zh-CN" sz="2000" dirty="0"/>
              <a:t>（如</a:t>
            </a:r>
            <a:r>
              <a:rPr lang="zh-CN" altLang="en-US" sz="2000" dirty="0"/>
              <a:t>右图</a:t>
            </a:r>
            <a:r>
              <a:rPr lang="zh-CN" altLang="zh-CN" sz="2000" dirty="0"/>
              <a:t>所示）。由于设备</a:t>
            </a:r>
            <a:r>
              <a:rPr lang="en-US" altLang="zh-CN" sz="2000" dirty="0"/>
              <a:t>C</a:t>
            </a:r>
            <a:r>
              <a:rPr lang="zh-CN" altLang="zh-CN" sz="2000" dirty="0"/>
              <a:t>、</a:t>
            </a:r>
            <a:r>
              <a:rPr lang="en-US" altLang="zh-CN" sz="2000" dirty="0"/>
              <a:t>D</a:t>
            </a:r>
            <a:r>
              <a:rPr lang="zh-CN" altLang="zh-CN" sz="2000" dirty="0"/>
              <a:t>不包含</a:t>
            </a:r>
            <a:r>
              <a:rPr lang="en-US" altLang="zh-CN" sz="2000" dirty="0"/>
              <a:t>Vlan1</a:t>
            </a:r>
            <a:r>
              <a:rPr lang="zh-CN" altLang="zh-CN" sz="2000" dirty="0"/>
              <a:t>，无法转发</a:t>
            </a:r>
            <a:r>
              <a:rPr lang="en-US" altLang="zh-CN" sz="2000" dirty="0"/>
              <a:t>Vlan1</a:t>
            </a:r>
            <a:r>
              <a:rPr lang="zh-CN" altLang="zh-CN" sz="2000" dirty="0"/>
              <a:t>的数据包，这样设备</a:t>
            </a:r>
            <a:r>
              <a:rPr lang="en-US" altLang="zh-CN" sz="2000" dirty="0"/>
              <a:t>A</a:t>
            </a:r>
            <a:r>
              <a:rPr lang="zh-CN" altLang="zh-CN" sz="2000" dirty="0"/>
              <a:t>的</a:t>
            </a:r>
            <a:r>
              <a:rPr lang="en-US" altLang="zh-CN" sz="2000" dirty="0"/>
              <a:t>Vlan1</a:t>
            </a:r>
            <a:r>
              <a:rPr lang="zh-CN" altLang="zh-CN" sz="2000" dirty="0"/>
              <a:t>就无法与设备</a:t>
            </a:r>
            <a:r>
              <a:rPr lang="en-US" altLang="zh-CN" sz="2000" dirty="0"/>
              <a:t>B</a:t>
            </a:r>
            <a:r>
              <a:rPr lang="zh-CN" altLang="zh-CN" sz="2000" dirty="0"/>
              <a:t>的</a:t>
            </a:r>
            <a:r>
              <a:rPr lang="en-US" altLang="zh-CN" sz="2000" dirty="0"/>
              <a:t>Vlan1</a:t>
            </a:r>
            <a:r>
              <a:rPr lang="zh-CN" altLang="zh-CN" sz="2000" dirty="0"/>
              <a:t>进行通讯。</a:t>
            </a:r>
            <a:endParaRPr lang="zh-CN" altLang="zh-CN" sz="2000" dirty="0"/>
          </a:p>
          <a:p>
            <a:endParaRPr lang="zh-CN" altLang="zh-CN" sz="2000" dirty="0"/>
          </a:p>
          <a:p>
            <a:endParaRPr lang="zh-CN" altLang="en-US" sz="2000" dirty="0"/>
          </a:p>
        </p:txBody>
      </p:sp>
      <p:pic>
        <p:nvPicPr>
          <p:cNvPr id="38916" name="Picture 2" descr="mstp1"/>
          <p:cNvPicPr>
            <a:picLocks noChangeAspect="1"/>
          </p:cNvPicPr>
          <p:nvPr/>
        </p:nvPicPr>
        <p:blipFill>
          <a:blip r:embed="rId1"/>
          <a:stretch>
            <a:fillRect/>
          </a:stretch>
        </p:blipFill>
        <p:spPr>
          <a:xfrm>
            <a:off x="6858000" y="1809750"/>
            <a:ext cx="2495550" cy="1238250"/>
          </a:xfrm>
          <a:prstGeom prst="rect">
            <a:avLst/>
          </a:prstGeom>
          <a:noFill/>
          <a:ln w="9525">
            <a:noFill/>
          </a:ln>
        </p:spPr>
      </p:pic>
      <p:pic>
        <p:nvPicPr>
          <p:cNvPr id="38917" name="Picture 3" descr="mstp2"/>
          <p:cNvPicPr>
            <a:picLocks noChangeAspect="1"/>
          </p:cNvPicPr>
          <p:nvPr/>
        </p:nvPicPr>
        <p:blipFill>
          <a:blip r:embed="rId2"/>
          <a:stretch>
            <a:fillRect/>
          </a:stretch>
        </p:blipFill>
        <p:spPr>
          <a:xfrm>
            <a:off x="6981825" y="4071938"/>
            <a:ext cx="2466975" cy="1219200"/>
          </a:xfrm>
          <a:prstGeom prst="rect">
            <a:avLst/>
          </a:prstGeom>
          <a:noFill/>
          <a:ln w="9525">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grpSp>
        <p:nvGrpSpPr>
          <p:cNvPr id="39938" name="Group 30"/>
          <p:cNvGrpSpPr/>
          <p:nvPr/>
        </p:nvGrpSpPr>
        <p:grpSpPr>
          <a:xfrm>
            <a:off x="4876800" y="4953000"/>
            <a:ext cx="3581400" cy="1676400"/>
            <a:chOff x="1156" y="2341"/>
            <a:chExt cx="2852" cy="1679"/>
          </a:xfrm>
        </p:grpSpPr>
        <p:sp>
          <p:nvSpPr>
            <p:cNvPr id="39941" name="Oval 2"/>
            <p:cNvSpPr/>
            <p:nvPr/>
          </p:nvSpPr>
          <p:spPr>
            <a:xfrm>
              <a:off x="1156" y="2341"/>
              <a:ext cx="2852" cy="1679"/>
            </a:xfrm>
            <a:prstGeom prst="ellipse">
              <a:avLst/>
            </a:prstGeom>
            <a:solidFill>
              <a:schemeClr val="bg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endParaRPr lang="zh-CN" altLang="en-US" sz="1800" dirty="0">
                <a:solidFill>
                  <a:schemeClr val="tx1"/>
                </a:solidFill>
                <a:latin typeface="Arial" panose="020B0604020202020204" pitchFamily="34" charset="0"/>
                <a:ea typeface="宋体" panose="02010600030101010101" pitchFamily="2" charset="-122"/>
              </a:endParaRPr>
            </a:p>
          </p:txBody>
        </p:sp>
        <p:sp>
          <p:nvSpPr>
            <p:cNvPr id="39942" name="Oval 3"/>
            <p:cNvSpPr/>
            <p:nvPr/>
          </p:nvSpPr>
          <p:spPr>
            <a:xfrm>
              <a:off x="2559" y="2513"/>
              <a:ext cx="1132" cy="1249"/>
            </a:xfrm>
            <a:prstGeom prst="ellipse">
              <a:avLst/>
            </a:prstGeom>
            <a:solidFill>
              <a:schemeClr val="bg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endParaRPr lang="zh-CN" altLang="en-US" sz="1800" dirty="0">
                <a:solidFill>
                  <a:schemeClr val="tx1"/>
                </a:solidFill>
                <a:latin typeface="Arial" panose="020B0604020202020204" pitchFamily="34" charset="0"/>
                <a:ea typeface="宋体" panose="02010600030101010101" pitchFamily="2" charset="-122"/>
              </a:endParaRPr>
            </a:p>
          </p:txBody>
        </p:sp>
        <p:sp>
          <p:nvSpPr>
            <p:cNvPr id="39943" name="Oval 4"/>
            <p:cNvSpPr/>
            <p:nvPr/>
          </p:nvSpPr>
          <p:spPr>
            <a:xfrm>
              <a:off x="1382" y="2513"/>
              <a:ext cx="1132" cy="1249"/>
            </a:xfrm>
            <a:prstGeom prst="ellipse">
              <a:avLst/>
            </a:prstGeom>
            <a:solidFill>
              <a:schemeClr val="bg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endParaRPr lang="zh-CN" altLang="en-US" sz="1800" dirty="0">
                <a:solidFill>
                  <a:schemeClr val="tx1"/>
                </a:solidFill>
                <a:latin typeface="Arial" panose="020B0604020202020204" pitchFamily="34" charset="0"/>
                <a:ea typeface="宋体" panose="02010600030101010101" pitchFamily="2" charset="-122"/>
              </a:endParaRPr>
            </a:p>
          </p:txBody>
        </p:sp>
        <p:sp>
          <p:nvSpPr>
            <p:cNvPr id="39944" name="Rectangle 9"/>
            <p:cNvSpPr/>
            <p:nvPr/>
          </p:nvSpPr>
          <p:spPr>
            <a:xfrm>
              <a:off x="1650" y="2777"/>
              <a:ext cx="289" cy="136"/>
            </a:xfrm>
            <a:prstGeom prst="rect">
              <a:avLst/>
            </a:prstGeom>
            <a:solidFill>
              <a:schemeClr val="bg1"/>
            </a:solidFill>
            <a:ln w="9525" cap="flat" cmpd="sng">
              <a:solidFill>
                <a:schemeClr val="bg1"/>
              </a:solidFill>
              <a:prstDash val="solid"/>
              <a:miter/>
              <a:headEnd type="none" w="med" len="med"/>
              <a:tailEnd type="none" w="med" len="med"/>
            </a:ln>
          </p:spPr>
          <p:txBody>
            <a:bodyPr wrap="none" lIns="102833" tIns="51417" rIns="102833" bIns="51417"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defTabSz="1028700">
                <a:spcBef>
                  <a:spcPct val="0"/>
                </a:spcBef>
                <a:buFontTx/>
                <a:buNone/>
              </a:pPr>
              <a:r>
                <a:rPr lang="en-US" altLang="zh-CN" sz="1200" dirty="0">
                  <a:solidFill>
                    <a:schemeClr val="tx1"/>
                  </a:solidFill>
                  <a:latin typeface="Arial" panose="020B0604020202020204" pitchFamily="34" charset="0"/>
                  <a:ea typeface="宋体" panose="02010600030101010101" pitchFamily="2" charset="-122"/>
                </a:rPr>
                <a:t>VLAN1</a:t>
              </a:r>
              <a:endParaRPr lang="en-US" altLang="zh-CN" sz="1200" dirty="0">
                <a:solidFill>
                  <a:schemeClr val="tx1"/>
                </a:solidFill>
                <a:latin typeface="Arial" panose="020B0604020202020204" pitchFamily="34" charset="0"/>
                <a:ea typeface="宋体" panose="02010600030101010101" pitchFamily="2" charset="-122"/>
              </a:endParaRPr>
            </a:p>
          </p:txBody>
        </p:sp>
        <p:sp>
          <p:nvSpPr>
            <p:cNvPr id="39945" name="Rectangle 11"/>
            <p:cNvSpPr/>
            <p:nvPr/>
          </p:nvSpPr>
          <p:spPr>
            <a:xfrm>
              <a:off x="3221" y="2822"/>
              <a:ext cx="289" cy="137"/>
            </a:xfrm>
            <a:prstGeom prst="rect">
              <a:avLst/>
            </a:prstGeom>
            <a:solidFill>
              <a:schemeClr val="bg1"/>
            </a:solidFill>
            <a:ln w="9525" cap="flat" cmpd="sng">
              <a:solidFill>
                <a:schemeClr val="bg1"/>
              </a:solidFill>
              <a:prstDash val="solid"/>
              <a:miter/>
              <a:headEnd type="none" w="med" len="med"/>
              <a:tailEnd type="none" w="med" len="med"/>
            </a:ln>
          </p:spPr>
          <p:txBody>
            <a:bodyPr wrap="none" lIns="102833" tIns="51417" rIns="102833" bIns="51417"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defTabSz="1028700">
                <a:spcBef>
                  <a:spcPct val="0"/>
                </a:spcBef>
                <a:buFontTx/>
                <a:buNone/>
              </a:pPr>
              <a:r>
                <a:rPr lang="en-US" altLang="zh-CN" sz="1200" dirty="0">
                  <a:solidFill>
                    <a:schemeClr val="tx1"/>
                  </a:solidFill>
                  <a:latin typeface="Arial" panose="020B0604020202020204" pitchFamily="34" charset="0"/>
                  <a:ea typeface="宋体" panose="02010600030101010101" pitchFamily="2" charset="-122"/>
                </a:rPr>
                <a:t>VLAN2</a:t>
              </a:r>
              <a:endParaRPr lang="en-US" altLang="zh-CN" sz="1200" dirty="0">
                <a:solidFill>
                  <a:schemeClr val="tx1"/>
                </a:solidFill>
                <a:latin typeface="Arial" panose="020B0604020202020204" pitchFamily="34" charset="0"/>
                <a:ea typeface="宋体" panose="02010600030101010101" pitchFamily="2" charset="-122"/>
              </a:endParaRPr>
            </a:p>
          </p:txBody>
        </p:sp>
        <p:sp>
          <p:nvSpPr>
            <p:cNvPr id="39946" name="Rectangle 12"/>
            <p:cNvSpPr/>
            <p:nvPr/>
          </p:nvSpPr>
          <p:spPr>
            <a:xfrm>
              <a:off x="3179" y="3324"/>
              <a:ext cx="290" cy="136"/>
            </a:xfrm>
            <a:prstGeom prst="rect">
              <a:avLst/>
            </a:prstGeom>
            <a:solidFill>
              <a:schemeClr val="bg1"/>
            </a:solidFill>
            <a:ln w="9525" cap="flat" cmpd="sng">
              <a:solidFill>
                <a:schemeClr val="bg1"/>
              </a:solidFill>
              <a:prstDash val="solid"/>
              <a:miter/>
              <a:headEnd type="none" w="med" len="med"/>
              <a:tailEnd type="none" w="med" len="med"/>
            </a:ln>
          </p:spPr>
          <p:txBody>
            <a:bodyPr wrap="none" lIns="102833" tIns="51417" rIns="102833" bIns="51417"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defTabSz="1028700">
                <a:spcBef>
                  <a:spcPct val="0"/>
                </a:spcBef>
                <a:buFontTx/>
                <a:buNone/>
              </a:pPr>
              <a:r>
                <a:rPr lang="en-US" altLang="zh-CN" sz="1200" dirty="0">
                  <a:solidFill>
                    <a:schemeClr val="tx1"/>
                  </a:solidFill>
                  <a:latin typeface="Arial" panose="020B0604020202020204" pitchFamily="34" charset="0"/>
                  <a:ea typeface="宋体" panose="02010600030101010101" pitchFamily="2" charset="-122"/>
                </a:rPr>
                <a:t>VLAN2</a:t>
              </a:r>
              <a:endParaRPr lang="en-US" altLang="zh-CN" sz="1200" dirty="0">
                <a:solidFill>
                  <a:schemeClr val="tx1"/>
                </a:solidFill>
                <a:latin typeface="Arial" panose="020B0604020202020204" pitchFamily="34" charset="0"/>
                <a:ea typeface="宋体" panose="02010600030101010101" pitchFamily="2" charset="-122"/>
              </a:endParaRPr>
            </a:p>
          </p:txBody>
        </p:sp>
        <p:sp>
          <p:nvSpPr>
            <p:cNvPr id="39947" name="Rectangle 13"/>
            <p:cNvSpPr/>
            <p:nvPr/>
          </p:nvSpPr>
          <p:spPr>
            <a:xfrm>
              <a:off x="1939" y="2686"/>
              <a:ext cx="82" cy="45"/>
            </a:xfrm>
            <a:prstGeom prst="rect">
              <a:avLst/>
            </a:prstGeom>
            <a:solidFill>
              <a:schemeClr val="bg1"/>
            </a:solidFill>
            <a:ln w="9525" cap="flat" cmpd="sng">
              <a:solidFill>
                <a:schemeClr val="bg1"/>
              </a:solidFill>
              <a:prstDash val="solid"/>
              <a:miter/>
              <a:headEnd type="none" w="med" len="med"/>
              <a:tailEnd type="none" w="med" len="med"/>
            </a:ln>
          </p:spPr>
          <p:txBody>
            <a:bodyPr wrap="none" lIns="102833" tIns="51417" rIns="102833" bIns="51417"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defTabSz="1028700">
                <a:spcBef>
                  <a:spcPct val="0"/>
                </a:spcBef>
                <a:buFontTx/>
                <a:buNone/>
              </a:pPr>
              <a:r>
                <a:rPr lang="en-US" altLang="zh-CN" sz="1200" dirty="0">
                  <a:solidFill>
                    <a:schemeClr val="tx1"/>
                  </a:solidFill>
                  <a:latin typeface="Arial" panose="020B0604020202020204" pitchFamily="34" charset="0"/>
                  <a:ea typeface="宋体" panose="02010600030101010101" pitchFamily="2" charset="-122"/>
                </a:rPr>
                <a:t>A</a:t>
              </a:r>
              <a:endParaRPr lang="en-US" altLang="zh-CN" sz="1200" dirty="0">
                <a:solidFill>
                  <a:schemeClr val="tx1"/>
                </a:solidFill>
                <a:latin typeface="Arial" panose="020B0604020202020204" pitchFamily="34" charset="0"/>
                <a:ea typeface="宋体" panose="02010600030101010101" pitchFamily="2" charset="-122"/>
              </a:endParaRPr>
            </a:p>
          </p:txBody>
        </p:sp>
        <p:sp>
          <p:nvSpPr>
            <p:cNvPr id="39948" name="Rectangle 14"/>
            <p:cNvSpPr/>
            <p:nvPr/>
          </p:nvSpPr>
          <p:spPr>
            <a:xfrm>
              <a:off x="1939" y="3186"/>
              <a:ext cx="82" cy="47"/>
            </a:xfrm>
            <a:prstGeom prst="rect">
              <a:avLst/>
            </a:prstGeom>
            <a:solidFill>
              <a:schemeClr val="bg1"/>
            </a:solidFill>
            <a:ln w="9525" cap="flat" cmpd="sng">
              <a:solidFill>
                <a:schemeClr val="bg1"/>
              </a:solidFill>
              <a:prstDash val="solid"/>
              <a:miter/>
              <a:headEnd type="none" w="med" len="med"/>
              <a:tailEnd type="none" w="med" len="med"/>
            </a:ln>
          </p:spPr>
          <p:txBody>
            <a:bodyPr wrap="none" lIns="102833" tIns="51417" rIns="102833" bIns="51417"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defTabSz="1028700">
                <a:spcBef>
                  <a:spcPct val="0"/>
                </a:spcBef>
                <a:buFontTx/>
                <a:buNone/>
              </a:pPr>
              <a:r>
                <a:rPr lang="en-US" altLang="zh-CN" sz="1200" dirty="0">
                  <a:solidFill>
                    <a:schemeClr val="tx1"/>
                  </a:solidFill>
                  <a:latin typeface="Arial" panose="020B0604020202020204" pitchFamily="34" charset="0"/>
                  <a:ea typeface="宋体" panose="02010600030101010101" pitchFamily="2" charset="-122"/>
                </a:rPr>
                <a:t>B</a:t>
              </a:r>
              <a:endParaRPr lang="en-US" altLang="zh-CN" sz="1200" dirty="0">
                <a:solidFill>
                  <a:schemeClr val="tx1"/>
                </a:solidFill>
                <a:latin typeface="Arial" panose="020B0604020202020204" pitchFamily="34" charset="0"/>
                <a:ea typeface="宋体" panose="02010600030101010101" pitchFamily="2" charset="-122"/>
              </a:endParaRPr>
            </a:p>
          </p:txBody>
        </p:sp>
        <p:sp>
          <p:nvSpPr>
            <p:cNvPr id="39949" name="Rectangle 15"/>
            <p:cNvSpPr/>
            <p:nvPr/>
          </p:nvSpPr>
          <p:spPr>
            <a:xfrm>
              <a:off x="3221" y="2731"/>
              <a:ext cx="83" cy="46"/>
            </a:xfrm>
            <a:prstGeom prst="rect">
              <a:avLst/>
            </a:prstGeom>
            <a:solidFill>
              <a:schemeClr val="bg1"/>
            </a:solidFill>
            <a:ln w="9525" cap="flat" cmpd="sng">
              <a:solidFill>
                <a:schemeClr val="bg1"/>
              </a:solidFill>
              <a:prstDash val="solid"/>
              <a:miter/>
              <a:headEnd type="none" w="med" len="med"/>
              <a:tailEnd type="none" w="med" len="med"/>
            </a:ln>
          </p:spPr>
          <p:txBody>
            <a:bodyPr wrap="none" lIns="102833" tIns="51417" rIns="102833" bIns="51417"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defTabSz="1028700">
                <a:spcBef>
                  <a:spcPct val="0"/>
                </a:spcBef>
                <a:buFontTx/>
                <a:buNone/>
              </a:pPr>
              <a:r>
                <a:rPr lang="en-US" altLang="zh-CN" sz="1200" dirty="0">
                  <a:solidFill>
                    <a:schemeClr val="tx1"/>
                  </a:solidFill>
                  <a:latin typeface="Arial" panose="020B0604020202020204" pitchFamily="34" charset="0"/>
                  <a:ea typeface="宋体" panose="02010600030101010101" pitchFamily="2" charset="-122"/>
                </a:rPr>
                <a:t>C</a:t>
              </a:r>
              <a:endParaRPr lang="en-US" altLang="zh-CN" sz="1200" dirty="0">
                <a:solidFill>
                  <a:schemeClr val="tx1"/>
                </a:solidFill>
                <a:latin typeface="Arial" panose="020B0604020202020204" pitchFamily="34" charset="0"/>
                <a:ea typeface="宋体" panose="02010600030101010101" pitchFamily="2" charset="-122"/>
              </a:endParaRPr>
            </a:p>
          </p:txBody>
        </p:sp>
        <p:sp>
          <p:nvSpPr>
            <p:cNvPr id="39950" name="Rectangle 16"/>
            <p:cNvSpPr/>
            <p:nvPr/>
          </p:nvSpPr>
          <p:spPr>
            <a:xfrm>
              <a:off x="3221" y="3233"/>
              <a:ext cx="83" cy="45"/>
            </a:xfrm>
            <a:prstGeom prst="rect">
              <a:avLst/>
            </a:prstGeom>
            <a:solidFill>
              <a:schemeClr val="bg1"/>
            </a:solidFill>
            <a:ln w="9525" cap="flat" cmpd="sng">
              <a:solidFill>
                <a:schemeClr val="bg1"/>
              </a:solidFill>
              <a:prstDash val="solid"/>
              <a:miter/>
              <a:headEnd type="none" w="med" len="med"/>
              <a:tailEnd type="none" w="med" len="med"/>
            </a:ln>
          </p:spPr>
          <p:txBody>
            <a:bodyPr wrap="none" lIns="102833" tIns="51417" rIns="102833" bIns="51417"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defTabSz="1028700">
                <a:spcBef>
                  <a:spcPct val="0"/>
                </a:spcBef>
                <a:buFontTx/>
                <a:buNone/>
              </a:pPr>
              <a:r>
                <a:rPr lang="en-US" altLang="zh-CN" sz="1200" dirty="0">
                  <a:solidFill>
                    <a:schemeClr val="tx1"/>
                  </a:solidFill>
                  <a:latin typeface="Arial" panose="020B0604020202020204" pitchFamily="34" charset="0"/>
                  <a:ea typeface="宋体" panose="02010600030101010101" pitchFamily="2" charset="-122"/>
                </a:rPr>
                <a:t>D</a:t>
              </a:r>
              <a:endParaRPr lang="en-US" altLang="zh-CN" sz="1200" dirty="0">
                <a:solidFill>
                  <a:schemeClr val="tx1"/>
                </a:solidFill>
                <a:latin typeface="Arial" panose="020B0604020202020204" pitchFamily="34" charset="0"/>
                <a:ea typeface="宋体" panose="02010600030101010101" pitchFamily="2" charset="-122"/>
              </a:endParaRPr>
            </a:p>
          </p:txBody>
        </p:sp>
        <p:sp>
          <p:nvSpPr>
            <p:cNvPr id="39951" name="Line 17"/>
            <p:cNvSpPr/>
            <p:nvPr/>
          </p:nvSpPr>
          <p:spPr>
            <a:xfrm>
              <a:off x="2311" y="2867"/>
              <a:ext cx="496" cy="0"/>
            </a:xfrm>
            <a:prstGeom prst="line">
              <a:avLst/>
            </a:prstGeom>
            <a:ln w="28575" cap="flat" cmpd="sng">
              <a:solidFill>
                <a:schemeClr val="tx1"/>
              </a:solidFill>
              <a:prstDash val="sysDot"/>
              <a:headEnd type="none" w="med" len="med"/>
              <a:tailEnd type="none" w="med" len="med"/>
            </a:ln>
          </p:spPr>
        </p:sp>
        <p:sp>
          <p:nvSpPr>
            <p:cNvPr id="39952" name="Line 18"/>
            <p:cNvSpPr/>
            <p:nvPr/>
          </p:nvSpPr>
          <p:spPr>
            <a:xfrm>
              <a:off x="2930" y="2959"/>
              <a:ext cx="0" cy="373"/>
            </a:xfrm>
            <a:prstGeom prst="line">
              <a:avLst/>
            </a:prstGeom>
            <a:ln w="28575" cap="flat" cmpd="sng">
              <a:solidFill>
                <a:schemeClr val="tx1"/>
              </a:solidFill>
              <a:prstDash val="solid"/>
              <a:headEnd type="none" w="med" len="med"/>
              <a:tailEnd type="none" w="med" len="med"/>
            </a:ln>
          </p:spPr>
        </p:sp>
        <p:sp>
          <p:nvSpPr>
            <p:cNvPr id="39953" name="Line 19"/>
            <p:cNvSpPr/>
            <p:nvPr/>
          </p:nvSpPr>
          <p:spPr>
            <a:xfrm>
              <a:off x="2104" y="2953"/>
              <a:ext cx="0" cy="379"/>
            </a:xfrm>
            <a:prstGeom prst="line">
              <a:avLst/>
            </a:prstGeom>
            <a:ln w="28575" cap="flat" cmpd="sng">
              <a:solidFill>
                <a:schemeClr val="tx1"/>
              </a:solidFill>
              <a:prstDash val="solid"/>
              <a:headEnd type="none" w="med" len="med"/>
              <a:tailEnd type="none" w="med" len="med"/>
            </a:ln>
          </p:spPr>
        </p:sp>
        <p:sp>
          <p:nvSpPr>
            <p:cNvPr id="39954" name="Line 20"/>
            <p:cNvSpPr/>
            <p:nvPr/>
          </p:nvSpPr>
          <p:spPr>
            <a:xfrm>
              <a:off x="2270" y="3415"/>
              <a:ext cx="496" cy="0"/>
            </a:xfrm>
            <a:prstGeom prst="line">
              <a:avLst/>
            </a:prstGeom>
            <a:ln w="28575" cap="flat" cmpd="sng">
              <a:solidFill>
                <a:schemeClr val="tx1"/>
              </a:solidFill>
              <a:prstDash val="solid"/>
              <a:headEnd type="none" w="med" len="med"/>
              <a:tailEnd type="none" w="med" len="med"/>
            </a:ln>
          </p:spPr>
        </p:sp>
        <p:sp>
          <p:nvSpPr>
            <p:cNvPr id="39955" name="Rectangle 21"/>
            <p:cNvSpPr/>
            <p:nvPr/>
          </p:nvSpPr>
          <p:spPr>
            <a:xfrm>
              <a:off x="1563" y="3503"/>
              <a:ext cx="724" cy="86"/>
            </a:xfrm>
            <a:prstGeom prst="rect">
              <a:avLst/>
            </a:prstGeom>
            <a:solidFill>
              <a:schemeClr val="bg1"/>
            </a:solidFill>
            <a:ln w="9525" cap="flat" cmpd="sng">
              <a:solidFill>
                <a:schemeClr val="bg1"/>
              </a:solidFill>
              <a:prstDash val="solid"/>
              <a:miter/>
              <a:headEnd type="none" w="med" len="med"/>
              <a:tailEnd type="none" w="med" len="med"/>
            </a:ln>
          </p:spPr>
          <p:txBody>
            <a:bodyPr wrap="none" lIns="102833" tIns="51417" rIns="102833" bIns="51417"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defTabSz="1028700">
                <a:spcBef>
                  <a:spcPct val="0"/>
                </a:spcBef>
                <a:buFontTx/>
                <a:buNone/>
              </a:pPr>
              <a:r>
                <a:rPr lang="en-US" altLang="zh-CN" sz="1200" dirty="0">
                  <a:solidFill>
                    <a:schemeClr val="tx1"/>
                  </a:solidFill>
                  <a:latin typeface="Arial" panose="020B0604020202020204" pitchFamily="34" charset="0"/>
                  <a:ea typeface="宋体" panose="02010600030101010101" pitchFamily="2" charset="-122"/>
                </a:rPr>
                <a:t>Mst region 1</a:t>
              </a:r>
              <a:endParaRPr lang="en-US" altLang="zh-CN" sz="1200" dirty="0">
                <a:solidFill>
                  <a:schemeClr val="tx1"/>
                </a:solidFill>
                <a:latin typeface="Arial" panose="020B0604020202020204" pitchFamily="34" charset="0"/>
                <a:ea typeface="宋体" panose="02010600030101010101" pitchFamily="2" charset="-122"/>
              </a:endParaRPr>
            </a:p>
          </p:txBody>
        </p:sp>
        <p:sp>
          <p:nvSpPr>
            <p:cNvPr id="39956" name="Rectangle 22"/>
            <p:cNvSpPr/>
            <p:nvPr/>
          </p:nvSpPr>
          <p:spPr>
            <a:xfrm>
              <a:off x="2785" y="3503"/>
              <a:ext cx="725" cy="86"/>
            </a:xfrm>
            <a:prstGeom prst="rect">
              <a:avLst/>
            </a:prstGeom>
            <a:solidFill>
              <a:schemeClr val="bg1"/>
            </a:solidFill>
            <a:ln w="9525" cap="flat" cmpd="sng">
              <a:solidFill>
                <a:schemeClr val="bg1"/>
              </a:solidFill>
              <a:prstDash val="solid"/>
              <a:miter/>
              <a:headEnd type="none" w="med" len="med"/>
              <a:tailEnd type="none" w="med" len="med"/>
            </a:ln>
          </p:spPr>
          <p:txBody>
            <a:bodyPr wrap="none" lIns="102833" tIns="51417" rIns="102833" bIns="51417"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defTabSz="1028700">
                <a:spcBef>
                  <a:spcPct val="0"/>
                </a:spcBef>
                <a:buFontTx/>
                <a:buNone/>
              </a:pPr>
              <a:r>
                <a:rPr lang="en-US" altLang="zh-CN" sz="1200" dirty="0">
                  <a:solidFill>
                    <a:schemeClr val="tx1"/>
                  </a:solidFill>
                  <a:latin typeface="Arial" panose="020B0604020202020204" pitchFamily="34" charset="0"/>
                  <a:ea typeface="宋体" panose="02010600030101010101" pitchFamily="2" charset="-122"/>
                </a:rPr>
                <a:t>Mst region 2</a:t>
              </a:r>
              <a:endParaRPr lang="en-US" altLang="zh-CN" sz="1200" dirty="0">
                <a:solidFill>
                  <a:schemeClr val="tx1"/>
                </a:solidFill>
                <a:latin typeface="Arial" panose="020B0604020202020204" pitchFamily="34" charset="0"/>
                <a:ea typeface="宋体" panose="02010600030101010101" pitchFamily="2" charset="-122"/>
              </a:endParaRPr>
            </a:p>
          </p:txBody>
        </p:sp>
        <p:sp>
          <p:nvSpPr>
            <p:cNvPr id="39957" name="Rectangle 23"/>
            <p:cNvSpPr/>
            <p:nvPr/>
          </p:nvSpPr>
          <p:spPr>
            <a:xfrm>
              <a:off x="2287" y="3762"/>
              <a:ext cx="634" cy="172"/>
            </a:xfrm>
            <a:prstGeom prst="rect">
              <a:avLst/>
            </a:prstGeom>
            <a:solidFill>
              <a:schemeClr val="bg1"/>
            </a:solidFill>
            <a:ln w="9525" cap="flat" cmpd="sng">
              <a:solidFill>
                <a:schemeClr val="bg1"/>
              </a:solidFill>
              <a:prstDash val="solid"/>
              <a:miter/>
              <a:headEnd type="none" w="med" len="med"/>
              <a:tailEnd type="none" w="med" len="med"/>
            </a:ln>
          </p:spPr>
          <p:txBody>
            <a:bodyPr wrap="none" lIns="102833" tIns="51417" rIns="102833" bIns="51417"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defTabSz="1028700">
                <a:spcBef>
                  <a:spcPct val="0"/>
                </a:spcBef>
                <a:buFontTx/>
                <a:buNone/>
              </a:pPr>
              <a:r>
                <a:rPr lang="en-US" altLang="zh-CN" sz="1200" dirty="0">
                  <a:solidFill>
                    <a:schemeClr val="tx1"/>
                  </a:solidFill>
                  <a:latin typeface="Arial" panose="020B0604020202020204" pitchFamily="34" charset="0"/>
                  <a:ea typeface="宋体" panose="02010600030101010101" pitchFamily="2" charset="-122"/>
                </a:rPr>
                <a:t>CST</a:t>
              </a:r>
              <a:endParaRPr lang="en-US" altLang="zh-CN" sz="1200" dirty="0">
                <a:solidFill>
                  <a:schemeClr val="tx1"/>
                </a:solidFill>
                <a:latin typeface="Arial" panose="020B0604020202020204" pitchFamily="34" charset="0"/>
                <a:ea typeface="宋体" panose="02010600030101010101" pitchFamily="2" charset="-122"/>
              </a:endParaRPr>
            </a:p>
          </p:txBody>
        </p:sp>
        <p:pic>
          <p:nvPicPr>
            <p:cNvPr id="39958" name="Picture 24" descr="Route-processor"/>
            <p:cNvPicPr>
              <a:picLocks noChangeAspect="1"/>
            </p:cNvPicPr>
            <p:nvPr/>
          </p:nvPicPr>
          <p:blipFill>
            <a:blip r:embed="rId1"/>
            <a:stretch>
              <a:fillRect/>
            </a:stretch>
          </p:blipFill>
          <p:spPr>
            <a:xfrm>
              <a:off x="2748" y="2826"/>
              <a:ext cx="419" cy="138"/>
            </a:xfrm>
            <a:prstGeom prst="rect">
              <a:avLst/>
            </a:prstGeom>
            <a:noFill/>
            <a:ln w="9525">
              <a:noFill/>
            </a:ln>
          </p:spPr>
        </p:pic>
        <p:pic>
          <p:nvPicPr>
            <p:cNvPr id="39959" name="Picture 25" descr="Route-processor"/>
            <p:cNvPicPr>
              <a:picLocks noChangeAspect="1"/>
            </p:cNvPicPr>
            <p:nvPr/>
          </p:nvPicPr>
          <p:blipFill>
            <a:blip r:embed="rId1"/>
            <a:stretch>
              <a:fillRect/>
            </a:stretch>
          </p:blipFill>
          <p:spPr>
            <a:xfrm>
              <a:off x="2748" y="3303"/>
              <a:ext cx="419" cy="138"/>
            </a:xfrm>
            <a:prstGeom prst="rect">
              <a:avLst/>
            </a:prstGeom>
            <a:noFill/>
            <a:ln w="9525">
              <a:noFill/>
            </a:ln>
          </p:spPr>
        </p:pic>
        <p:pic>
          <p:nvPicPr>
            <p:cNvPr id="39960" name="Picture 26" descr="Route-processor"/>
            <p:cNvPicPr>
              <a:picLocks noChangeAspect="1"/>
            </p:cNvPicPr>
            <p:nvPr/>
          </p:nvPicPr>
          <p:blipFill>
            <a:blip r:embed="rId2"/>
            <a:stretch>
              <a:fillRect/>
            </a:stretch>
          </p:blipFill>
          <p:spPr>
            <a:xfrm>
              <a:off x="1874" y="3297"/>
              <a:ext cx="418" cy="138"/>
            </a:xfrm>
            <a:prstGeom prst="rect">
              <a:avLst/>
            </a:prstGeom>
            <a:noFill/>
            <a:ln w="9525">
              <a:noFill/>
            </a:ln>
          </p:spPr>
        </p:pic>
        <p:pic>
          <p:nvPicPr>
            <p:cNvPr id="39961" name="Picture 27" descr="Route-processor"/>
            <p:cNvPicPr>
              <a:picLocks noChangeAspect="1"/>
            </p:cNvPicPr>
            <p:nvPr/>
          </p:nvPicPr>
          <p:blipFill>
            <a:blip r:embed="rId2"/>
            <a:stretch>
              <a:fillRect/>
            </a:stretch>
          </p:blipFill>
          <p:spPr>
            <a:xfrm>
              <a:off x="1912" y="2826"/>
              <a:ext cx="418" cy="138"/>
            </a:xfrm>
            <a:prstGeom prst="rect">
              <a:avLst/>
            </a:prstGeom>
            <a:noFill/>
            <a:ln w="9525">
              <a:noFill/>
            </a:ln>
          </p:spPr>
        </p:pic>
        <p:sp>
          <p:nvSpPr>
            <p:cNvPr id="39962" name="Rectangle 10"/>
            <p:cNvSpPr/>
            <p:nvPr/>
          </p:nvSpPr>
          <p:spPr>
            <a:xfrm>
              <a:off x="1608" y="3278"/>
              <a:ext cx="290" cy="137"/>
            </a:xfrm>
            <a:prstGeom prst="rect">
              <a:avLst/>
            </a:prstGeom>
            <a:solidFill>
              <a:schemeClr val="bg1"/>
            </a:solidFill>
            <a:ln w="9525" cap="flat" cmpd="sng">
              <a:solidFill>
                <a:schemeClr val="bg1"/>
              </a:solidFill>
              <a:prstDash val="solid"/>
              <a:miter/>
              <a:headEnd type="none" w="med" len="med"/>
              <a:tailEnd type="none" w="med" len="med"/>
            </a:ln>
          </p:spPr>
          <p:txBody>
            <a:bodyPr wrap="none" lIns="102833" tIns="51417" rIns="102833" bIns="51417"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defTabSz="1028700">
                <a:spcBef>
                  <a:spcPct val="0"/>
                </a:spcBef>
                <a:buFontTx/>
                <a:buNone/>
              </a:pPr>
              <a:r>
                <a:rPr lang="en-US" altLang="zh-CN" sz="1200" dirty="0">
                  <a:solidFill>
                    <a:schemeClr val="tx1"/>
                  </a:solidFill>
                  <a:latin typeface="Arial" panose="020B0604020202020204" pitchFamily="34" charset="0"/>
                  <a:ea typeface="宋体" panose="02010600030101010101" pitchFamily="2" charset="-122"/>
                </a:rPr>
                <a:t>VLAN1</a:t>
              </a:r>
              <a:endParaRPr lang="en-US" altLang="zh-CN" sz="1200" dirty="0">
                <a:solidFill>
                  <a:schemeClr val="tx1"/>
                </a:solidFill>
                <a:latin typeface="Arial" panose="020B0604020202020204" pitchFamily="34" charset="0"/>
                <a:ea typeface="宋体" panose="02010600030101010101" pitchFamily="2" charset="-122"/>
              </a:endParaRPr>
            </a:p>
          </p:txBody>
        </p:sp>
      </p:grpSp>
      <p:sp>
        <p:nvSpPr>
          <p:cNvPr id="39939" name="Rectangle 8"/>
          <p:cNvSpPr>
            <a:spLocks noGrp="1"/>
          </p:cNvSpPr>
          <p:nvPr>
            <p:ph type="title"/>
          </p:nvPr>
        </p:nvSpPr>
        <p:spPr/>
        <p:txBody>
          <a:bodyPr vert="horz" wrap="square" lIns="91440" tIns="45720" rIns="91440" bIns="45720" anchor="ctr" anchorCtr="0"/>
          <a:p>
            <a:r>
              <a:rPr lang="en-US" altLang="zh-CN" sz="3600" b="1" dirty="0">
                <a:latin typeface="黑体" panose="02010609060101010101" pitchFamily="49" charset="-122"/>
              </a:rPr>
              <a:t>MSTP</a:t>
            </a:r>
            <a:r>
              <a:rPr lang="zh-CN" altLang="en-US" sz="3600" b="1" dirty="0"/>
              <a:t>技术简介</a:t>
            </a:r>
            <a:endParaRPr lang="zh-CN" altLang="en-US" sz="3600" b="1" dirty="0"/>
          </a:p>
        </p:txBody>
      </p:sp>
      <p:sp>
        <p:nvSpPr>
          <p:cNvPr id="39940" name="Rectangle 28"/>
          <p:cNvSpPr>
            <a:spLocks noGrp="1"/>
          </p:cNvSpPr>
          <p:nvPr>
            <p:ph idx="1"/>
          </p:nvPr>
        </p:nvSpPr>
        <p:spPr>
          <a:xfrm>
            <a:off x="590550" y="1135063"/>
            <a:ext cx="8229600" cy="4525962"/>
          </a:xfrm>
        </p:spPr>
        <p:txBody>
          <a:bodyPr vert="horz" wrap="square" lIns="91440" tIns="45720" rIns="91440" bIns="45720" anchor="t" anchorCtr="0"/>
          <a:p>
            <a:pPr>
              <a:lnSpc>
                <a:spcPct val="140000"/>
              </a:lnSpc>
            </a:pPr>
            <a:r>
              <a:rPr lang="en-US" altLang="zh-CN" sz="2400" b="1" dirty="0">
                <a:latin typeface="黑体" panose="02010609060101010101" pitchFamily="49" charset="-122"/>
              </a:rPr>
              <a:t>MSTP</a:t>
            </a:r>
            <a:r>
              <a:rPr lang="zh-CN" altLang="en-US" sz="2400" b="1" dirty="0">
                <a:latin typeface="黑体" panose="02010609060101010101" pitchFamily="49" charset="-122"/>
              </a:rPr>
              <a:t>协议概述</a:t>
            </a:r>
            <a:endParaRPr lang="zh-CN" altLang="en-US" sz="2400" b="1" dirty="0">
              <a:latin typeface="黑体" panose="02010609060101010101" pitchFamily="49" charset="-122"/>
            </a:endParaRPr>
          </a:p>
          <a:p>
            <a:pPr lvl="1">
              <a:lnSpc>
                <a:spcPct val="120000"/>
              </a:lnSpc>
            </a:pPr>
            <a:r>
              <a:rPr lang="en-US" altLang="zh-CN" sz="2400" b="1" dirty="0">
                <a:solidFill>
                  <a:srgbClr val="000099"/>
                </a:solidFill>
              </a:rPr>
              <a:t>instance</a:t>
            </a:r>
            <a:r>
              <a:rPr lang="zh-CN" altLang="en-US" sz="2400" b="1" dirty="0">
                <a:solidFill>
                  <a:srgbClr val="000099"/>
                </a:solidFill>
              </a:rPr>
              <a:t>：</a:t>
            </a:r>
            <a:r>
              <a:rPr lang="zh-CN" altLang="en-US" sz="2400" b="1" dirty="0">
                <a:solidFill>
                  <a:srgbClr val="000099"/>
                </a:solidFill>
                <a:latin typeface="幼圆" panose="02010509060101010101" pitchFamily="49" charset="-122"/>
              </a:rPr>
              <a:t>一台交换机的一个或多个</a:t>
            </a:r>
            <a:r>
              <a:rPr lang="en-US" altLang="zh-CN" sz="2400" b="1" dirty="0">
                <a:solidFill>
                  <a:srgbClr val="000099"/>
                </a:solidFill>
              </a:rPr>
              <a:t>vlan</a:t>
            </a:r>
            <a:r>
              <a:rPr lang="en-US" altLang="zh-CN" sz="2400" b="1" dirty="0">
                <a:solidFill>
                  <a:srgbClr val="000099"/>
                </a:solidFill>
                <a:latin typeface="幼圆" panose="02010509060101010101" pitchFamily="49" charset="-122"/>
              </a:rPr>
              <a:t> </a:t>
            </a:r>
            <a:r>
              <a:rPr lang="zh-CN" altLang="en-US" sz="2400" b="1" dirty="0">
                <a:solidFill>
                  <a:srgbClr val="000099"/>
                </a:solidFill>
                <a:latin typeface="幼圆" panose="02010509060101010101" pitchFamily="49" charset="-122"/>
              </a:rPr>
              <a:t>的集合</a:t>
            </a:r>
            <a:endParaRPr lang="zh-CN" altLang="en-US" sz="2400" b="1" dirty="0">
              <a:solidFill>
                <a:srgbClr val="000099"/>
              </a:solidFill>
              <a:latin typeface="幼圆" panose="02010509060101010101" pitchFamily="49" charset="-122"/>
            </a:endParaRPr>
          </a:p>
          <a:p>
            <a:pPr lvl="1">
              <a:lnSpc>
                <a:spcPct val="120000"/>
              </a:lnSpc>
            </a:pPr>
            <a:r>
              <a:rPr lang="en-US" altLang="zh-CN" sz="2400" b="1" dirty="0">
                <a:solidFill>
                  <a:srgbClr val="000099"/>
                </a:solidFill>
              </a:rPr>
              <a:t>MST region</a:t>
            </a:r>
            <a:r>
              <a:rPr lang="zh-CN" altLang="en-US" sz="2400" b="1" dirty="0">
                <a:solidFill>
                  <a:srgbClr val="000099"/>
                </a:solidFill>
              </a:rPr>
              <a:t>：</a:t>
            </a:r>
            <a:r>
              <a:rPr lang="zh-CN" altLang="en-US" sz="2400" b="1" dirty="0">
                <a:solidFill>
                  <a:srgbClr val="000099"/>
                </a:solidFill>
                <a:latin typeface="幼圆" panose="02010509060101010101" pitchFamily="49" charset="-122"/>
              </a:rPr>
              <a:t>有着相同</a:t>
            </a:r>
            <a:r>
              <a:rPr lang="en-US" altLang="zh-CN" sz="2400" b="1" dirty="0">
                <a:solidFill>
                  <a:srgbClr val="000099"/>
                </a:solidFill>
              </a:rPr>
              <a:t>instance</a:t>
            </a:r>
            <a:r>
              <a:rPr lang="en-US" altLang="zh-CN" sz="2400" b="1" dirty="0">
                <a:solidFill>
                  <a:srgbClr val="000099"/>
                </a:solidFill>
                <a:latin typeface="幼圆" panose="02010509060101010101" pitchFamily="49" charset="-122"/>
              </a:rPr>
              <a:t> </a:t>
            </a:r>
            <a:r>
              <a:rPr lang="zh-CN" altLang="en-US" sz="2400" b="1" dirty="0">
                <a:solidFill>
                  <a:srgbClr val="000099"/>
                </a:solidFill>
                <a:latin typeface="幼圆" panose="02010509060101010101" pitchFamily="49" charset="-122"/>
              </a:rPr>
              <a:t>配置的交换机组成的域，运行独立的生成树</a:t>
            </a:r>
            <a:r>
              <a:rPr lang="zh-CN" altLang="en-US" sz="2400" b="1" dirty="0">
                <a:solidFill>
                  <a:srgbClr val="000099"/>
                </a:solidFill>
              </a:rPr>
              <a:t>（</a:t>
            </a:r>
            <a:r>
              <a:rPr lang="en-US" altLang="zh-CN" sz="2400" b="1" dirty="0">
                <a:solidFill>
                  <a:srgbClr val="000099"/>
                </a:solidFill>
              </a:rPr>
              <a:t>IST</a:t>
            </a:r>
            <a:r>
              <a:rPr lang="zh-CN" altLang="en-US" sz="2400" b="1" dirty="0">
                <a:solidFill>
                  <a:srgbClr val="000099"/>
                </a:solidFill>
              </a:rPr>
              <a:t>，</a:t>
            </a:r>
            <a:r>
              <a:rPr lang="en-US" altLang="zh-CN" sz="2400" b="1" dirty="0">
                <a:solidFill>
                  <a:srgbClr val="000099"/>
                </a:solidFill>
              </a:rPr>
              <a:t>internal spanning-tree</a:t>
            </a:r>
            <a:r>
              <a:rPr lang="zh-CN" altLang="en-US" sz="2400" b="1" dirty="0">
                <a:solidFill>
                  <a:srgbClr val="000099"/>
                </a:solidFill>
              </a:rPr>
              <a:t>）</a:t>
            </a:r>
            <a:endParaRPr lang="zh-CN" altLang="en-US" sz="2400" b="1" dirty="0">
              <a:solidFill>
                <a:srgbClr val="000099"/>
              </a:solidFill>
            </a:endParaRPr>
          </a:p>
          <a:p>
            <a:pPr lvl="1">
              <a:lnSpc>
                <a:spcPct val="120000"/>
              </a:lnSpc>
            </a:pPr>
            <a:r>
              <a:rPr lang="en-US" altLang="zh-CN" sz="2400" b="1" dirty="0">
                <a:solidFill>
                  <a:srgbClr val="000099"/>
                </a:solidFill>
              </a:rPr>
              <a:t>CST</a:t>
            </a:r>
            <a:r>
              <a:rPr lang="zh-CN" altLang="en-US" sz="2400" b="1" dirty="0">
                <a:solidFill>
                  <a:srgbClr val="000099"/>
                </a:solidFill>
              </a:rPr>
              <a:t>（</a:t>
            </a:r>
            <a:r>
              <a:rPr lang="en-US" altLang="zh-CN" sz="2400" b="1" dirty="0">
                <a:solidFill>
                  <a:srgbClr val="000099"/>
                </a:solidFill>
              </a:rPr>
              <a:t>common spanning tree</a:t>
            </a:r>
            <a:r>
              <a:rPr lang="zh-CN" altLang="en-US" sz="2400" b="1" dirty="0">
                <a:solidFill>
                  <a:srgbClr val="000099"/>
                </a:solidFill>
              </a:rPr>
              <a:t>）多个</a:t>
            </a:r>
            <a:r>
              <a:rPr lang="en-US" altLang="zh-CN" sz="2400" b="1" dirty="0">
                <a:solidFill>
                  <a:srgbClr val="000099"/>
                </a:solidFill>
              </a:rPr>
              <a:t>MST region</a:t>
            </a:r>
            <a:r>
              <a:rPr lang="en-US" altLang="zh-CN" sz="2400" b="1" dirty="0">
                <a:solidFill>
                  <a:srgbClr val="000099"/>
                </a:solidFill>
                <a:latin typeface="幼圆" panose="02010509060101010101" pitchFamily="49" charset="-122"/>
              </a:rPr>
              <a:t> </a:t>
            </a:r>
            <a:r>
              <a:rPr lang="zh-CN" altLang="en-US" sz="2400" b="1" dirty="0">
                <a:solidFill>
                  <a:srgbClr val="000099"/>
                </a:solidFill>
                <a:latin typeface="幼圆" panose="02010509060101010101" pitchFamily="49" charset="-122"/>
              </a:rPr>
              <a:t>组合 </a:t>
            </a:r>
            <a:endParaRPr lang="zh-CN" altLang="en-US" sz="2400" b="1" dirty="0">
              <a:solidFill>
                <a:srgbClr val="000099"/>
              </a:solidFill>
              <a:latin typeface="幼圆" panose="02010509060101010101" pitchFamily="49" charset="-122"/>
            </a:endParaRPr>
          </a:p>
          <a:p>
            <a:pPr lvl="1">
              <a:lnSpc>
                <a:spcPct val="120000"/>
              </a:lnSpc>
            </a:pPr>
            <a:r>
              <a:rPr lang="zh-CN" altLang="en-US" sz="2400" b="1" dirty="0">
                <a:solidFill>
                  <a:srgbClr val="000099"/>
                </a:solidFill>
                <a:latin typeface="幼圆" panose="02010509060101010101" pitchFamily="49" charset="-122"/>
              </a:rPr>
              <a:t>既避免了环路的产生，也能让相同</a:t>
            </a:r>
            <a:r>
              <a:rPr lang="en-US" altLang="zh-CN" sz="2400" b="1" dirty="0">
                <a:solidFill>
                  <a:srgbClr val="000099"/>
                </a:solidFill>
                <a:latin typeface="幼圆" panose="02010509060101010101" pitchFamily="49" charset="-122"/>
              </a:rPr>
              <a:t>vlan </a:t>
            </a:r>
            <a:r>
              <a:rPr lang="zh-CN" altLang="en-US" sz="2400" b="1" dirty="0">
                <a:solidFill>
                  <a:srgbClr val="000099"/>
                </a:solidFill>
                <a:latin typeface="幼圆" panose="02010509060101010101" pitchFamily="49" charset="-122"/>
              </a:rPr>
              <a:t>间的通讯不受影响</a:t>
            </a:r>
            <a:r>
              <a:rPr lang="zh-CN" altLang="en-US" sz="2400" b="1" dirty="0">
                <a:solidFill>
                  <a:srgbClr val="000099"/>
                </a:solidFill>
              </a:rPr>
              <a:t> </a:t>
            </a:r>
            <a:endParaRPr lang="zh-CN" altLang="en-US" sz="2400" b="1" dirty="0">
              <a:solidFill>
                <a:srgbClr val="000099"/>
              </a:solidFill>
            </a:endParaRPr>
          </a:p>
          <a:p>
            <a:pPr lvl="1">
              <a:lnSpc>
                <a:spcPct val="120000"/>
              </a:lnSpc>
            </a:pPr>
            <a:endParaRPr lang="zh-CN" altLang="en-US" sz="2400" b="1" dirty="0">
              <a:solidFill>
                <a:srgbClr val="000099"/>
              </a:solidFill>
            </a:endParaRPr>
          </a:p>
          <a:p>
            <a:pPr lvl="1">
              <a:lnSpc>
                <a:spcPct val="120000"/>
              </a:lnSpc>
            </a:pPr>
            <a:endParaRPr lang="en-US" altLang="zh-C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40962" name="标题 1"/>
          <p:cNvSpPr>
            <a:spLocks noGrp="1"/>
          </p:cNvSpPr>
          <p:nvPr>
            <p:ph type="title"/>
          </p:nvPr>
        </p:nvSpPr>
        <p:spPr/>
        <p:txBody>
          <a:bodyPr vert="horz" wrap="square" lIns="91440" tIns="45720" rIns="91440" bIns="45720" anchor="ctr" anchorCtr="0"/>
          <a:p>
            <a:r>
              <a:rPr lang="en-US" altLang="zh-CN" dirty="0"/>
              <a:t>MSTP</a:t>
            </a:r>
            <a:endParaRPr lang="zh-CN" altLang="en-US" dirty="0"/>
          </a:p>
        </p:txBody>
      </p:sp>
      <p:sp>
        <p:nvSpPr>
          <p:cNvPr id="40963" name="内容占位符 2"/>
          <p:cNvSpPr>
            <a:spLocks noGrp="1"/>
          </p:cNvSpPr>
          <p:nvPr>
            <p:ph idx="1"/>
          </p:nvPr>
        </p:nvSpPr>
        <p:spPr>
          <a:xfrm>
            <a:off x="684213" y="1285875"/>
            <a:ext cx="7788275" cy="4879975"/>
          </a:xfrm>
        </p:spPr>
        <p:txBody>
          <a:bodyPr vert="horz" wrap="square" lIns="91440" tIns="45720" rIns="91440" bIns="45720" anchor="t" anchorCtr="0"/>
          <a:p>
            <a:r>
              <a:rPr lang="zh-CN" altLang="zh-CN" sz="2400" dirty="0"/>
              <a:t>为了解决这个问题，</a:t>
            </a:r>
            <a:r>
              <a:rPr lang="en-US" altLang="zh-CN" sz="2400" dirty="0"/>
              <a:t>MSTP</a:t>
            </a:r>
            <a:r>
              <a:rPr lang="zh-CN" altLang="zh-CN" sz="2400" dirty="0"/>
              <a:t>就产生了，它可以把一台设备的一个或多个</a:t>
            </a:r>
            <a:r>
              <a:rPr lang="en-US" altLang="zh-CN" sz="2400" dirty="0"/>
              <a:t>Vlan</a:t>
            </a:r>
            <a:r>
              <a:rPr lang="zh-CN" altLang="zh-CN" sz="2400" dirty="0"/>
              <a:t>划分为一个</a:t>
            </a:r>
            <a:r>
              <a:rPr lang="en-US" altLang="zh-CN" sz="2400" dirty="0"/>
              <a:t>Instance</a:t>
            </a:r>
            <a:r>
              <a:rPr lang="zh-CN" altLang="zh-CN" sz="2400" dirty="0"/>
              <a:t>，有着相同</a:t>
            </a:r>
            <a:r>
              <a:rPr lang="en-US" altLang="zh-CN" sz="2400" dirty="0"/>
              <a:t>Instance</a:t>
            </a:r>
            <a:r>
              <a:rPr lang="zh-CN" altLang="zh-CN" sz="2400" dirty="0"/>
              <a:t>配置的设备就组成一个域（</a:t>
            </a:r>
            <a:r>
              <a:rPr lang="en-US" altLang="zh-CN" sz="2400" dirty="0"/>
              <a:t>MST Region</a:t>
            </a:r>
            <a:r>
              <a:rPr lang="zh-CN" altLang="zh-CN" sz="2400" dirty="0"/>
              <a:t>），运行独立的生成树（这个内部的生成树称为</a:t>
            </a:r>
            <a:r>
              <a:rPr lang="en-US" altLang="zh-CN" sz="2400" dirty="0"/>
              <a:t>IST</a:t>
            </a:r>
            <a:r>
              <a:rPr lang="zh-CN" altLang="zh-CN" sz="2400" dirty="0"/>
              <a:t>，</a:t>
            </a:r>
            <a:r>
              <a:rPr lang="en-US" altLang="zh-CN" sz="2400" dirty="0"/>
              <a:t>Internal Spanning-tree</a:t>
            </a:r>
            <a:r>
              <a:rPr lang="zh-CN" altLang="zh-CN" sz="2400" dirty="0"/>
              <a:t>）；这个</a:t>
            </a:r>
            <a:r>
              <a:rPr lang="en-US" altLang="zh-CN" sz="2400" dirty="0"/>
              <a:t>MST region</a:t>
            </a:r>
            <a:r>
              <a:rPr lang="zh-CN" altLang="zh-CN" sz="2400" dirty="0"/>
              <a:t>组合就相当于一个大的设备整体，与其他</a:t>
            </a:r>
            <a:r>
              <a:rPr lang="en-US" altLang="zh-CN" sz="2400" dirty="0"/>
              <a:t>MST Region</a:t>
            </a:r>
            <a:r>
              <a:rPr lang="zh-CN" altLang="zh-CN" sz="2400" dirty="0"/>
              <a:t>再进行生成树算法运算，得出一个整体的生成树，称为</a:t>
            </a:r>
            <a:r>
              <a:rPr lang="en-US" altLang="zh-CN" sz="2400" dirty="0"/>
              <a:t>CST</a:t>
            </a:r>
            <a:r>
              <a:rPr lang="zh-CN" altLang="zh-CN" sz="2400" dirty="0"/>
              <a:t>（</a:t>
            </a:r>
            <a:r>
              <a:rPr lang="en-US" altLang="zh-CN" sz="2400" dirty="0"/>
              <a:t>Common Spanning Tree</a:t>
            </a:r>
            <a:r>
              <a:rPr lang="zh-CN" altLang="zh-CN" sz="2400" dirty="0"/>
              <a:t>）</a:t>
            </a:r>
            <a:endParaRPr lang="zh-CN" altLang="en-US" sz="2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41986" name="Picture 6"/>
          <p:cNvPicPr>
            <a:picLocks noChangeAspect="1"/>
          </p:cNvPicPr>
          <p:nvPr/>
        </p:nvPicPr>
        <p:blipFill>
          <a:blip r:embed="rId1"/>
          <a:stretch>
            <a:fillRect/>
          </a:stretch>
        </p:blipFill>
        <p:spPr>
          <a:xfrm>
            <a:off x="0" y="1350963"/>
            <a:ext cx="1476375" cy="401637"/>
          </a:xfrm>
          <a:prstGeom prst="rect">
            <a:avLst/>
          </a:prstGeom>
          <a:noFill/>
          <a:ln w="9525">
            <a:noFill/>
          </a:ln>
        </p:spPr>
      </p:pic>
      <p:sp>
        <p:nvSpPr>
          <p:cNvPr id="6" name="Rectangle 4"/>
          <p:cNvSpPr txBox="1">
            <a:spLocks noChangeArrowheads="1"/>
          </p:cNvSpPr>
          <p:nvPr/>
        </p:nvSpPr>
        <p:spPr>
          <a:xfrm>
            <a:off x="652463" y="1219200"/>
            <a:ext cx="7745413" cy="609600"/>
          </a:xfrm>
          <a:prstGeom prst="rect">
            <a:avLst/>
          </a:prstGeom>
          <a:noFill/>
        </p:spPr>
        <p:txBody>
          <a:bodyPr anchor="ctr">
            <a:normAutofit/>
          </a:bodyPr>
          <a:lstStyle/>
          <a:p>
            <a:pPr marR="0" defTabSz="784225" fontAlgn="auto">
              <a:spcBef>
                <a:spcPts val="0"/>
              </a:spcBef>
              <a:spcAft>
                <a:spcPts val="0"/>
              </a:spcAft>
              <a:buClrTx/>
              <a:buSzTx/>
              <a:buFontTx/>
              <a:buNone/>
              <a:defRPr/>
            </a:pPr>
            <a:r>
              <a:rPr kumimoji="0" lang="zh-CN" altLang="en-US" sz="2400" b="1" kern="1200" cap="none" spc="0" normalizeH="0" baseline="0" noProof="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目 录  </a:t>
            </a:r>
            <a:r>
              <a:rPr kumimoji="0" lang="en-US" altLang="zh-CN" sz="24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Contents</a:t>
            </a:r>
            <a:endParaRPr kumimoji="0" lang="en-US" altLang="zh-CN" sz="24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1988" name="Rectangle 5"/>
          <p:cNvSpPr txBox="1"/>
          <p:nvPr/>
        </p:nvSpPr>
        <p:spPr>
          <a:xfrm>
            <a:off x="638175" y="1828800"/>
            <a:ext cx="6419850" cy="46482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294005" lvl="0" indent="-294005" defTabSz="784225">
              <a:lnSpc>
                <a:spcPts val="3200"/>
              </a:lnSpc>
              <a:buFont typeface="Wingdings" panose="05000000000000000000" pitchFamily="2" charset="2"/>
              <a:buChar char="n"/>
            </a:pPr>
            <a:r>
              <a:rPr lang="en-US" altLang="zh-CN" sz="2400" dirty="0">
                <a:solidFill>
                  <a:srgbClr val="00B0F0"/>
                </a:solidFill>
                <a:cs typeface="Arial" panose="020B0604020202020204" pitchFamily="34" charset="0"/>
              </a:rPr>
              <a:t>FDB</a:t>
            </a:r>
            <a:endParaRPr lang="en-US" altLang="zh-CN" sz="2400" dirty="0">
              <a:solidFill>
                <a:srgbClr val="00B0F0"/>
              </a:solidFill>
              <a:cs typeface="Arial" panose="020B0604020202020204" pitchFamily="34" charset="0"/>
            </a:endParaRPr>
          </a:p>
          <a:p>
            <a:pPr marL="294005" lvl="0" indent="-294005" defTabSz="784225">
              <a:lnSpc>
                <a:spcPts val="3200"/>
              </a:lnSpc>
              <a:buFont typeface="Wingdings" panose="05000000000000000000" pitchFamily="2" charset="2"/>
              <a:buChar char="Ø"/>
            </a:pPr>
            <a:r>
              <a:rPr lang="en-US" altLang="zh-CN" sz="1600" dirty="0">
                <a:solidFill>
                  <a:srgbClr val="7F7F7F"/>
                </a:solidFill>
                <a:cs typeface="Arial" panose="020B0604020202020204" pitchFamily="34" charset="0"/>
              </a:rPr>
              <a:t> 1. FDB</a:t>
            </a:r>
            <a:r>
              <a:rPr lang="zh-CN" altLang="en-US" sz="1600" dirty="0">
                <a:solidFill>
                  <a:srgbClr val="7F7F7F"/>
                </a:solidFill>
                <a:cs typeface="Arial" panose="020B0604020202020204" pitchFamily="34" charset="0"/>
              </a:rPr>
              <a:t>是什么？</a:t>
            </a:r>
            <a:endParaRPr lang="en-US" altLang="zh-CN" sz="1600" dirty="0">
              <a:solidFill>
                <a:srgbClr val="7F7F7F"/>
              </a:solidFill>
              <a:cs typeface="Arial" panose="020B0604020202020204" pitchFamily="34" charset="0"/>
            </a:endParaRPr>
          </a:p>
          <a:p>
            <a:pPr marL="294005" lvl="0" indent="-294005" defTabSz="784225">
              <a:lnSpc>
                <a:spcPts val="3200"/>
              </a:lnSpc>
              <a:buFont typeface="Wingdings" panose="05000000000000000000" pitchFamily="2" charset="2"/>
              <a:buChar char="Ø"/>
            </a:pPr>
            <a:r>
              <a:rPr lang="en-US" altLang="zh-CN" sz="1600" dirty="0">
                <a:solidFill>
                  <a:srgbClr val="7F7F7F"/>
                </a:solidFill>
                <a:cs typeface="Arial" panose="020B0604020202020204" pitchFamily="34" charset="0"/>
              </a:rPr>
              <a:t> 2. FDB</a:t>
            </a:r>
            <a:r>
              <a:rPr lang="zh-CN" altLang="en-US" sz="1600" dirty="0">
                <a:solidFill>
                  <a:srgbClr val="7F7F7F"/>
                </a:solidFill>
                <a:cs typeface="Arial" panose="020B0604020202020204" pitchFamily="34" charset="0"/>
              </a:rPr>
              <a:t>查找</a:t>
            </a:r>
            <a:endParaRPr lang="en-US" altLang="zh-CN" sz="1600" dirty="0">
              <a:solidFill>
                <a:srgbClr val="7F7F7F"/>
              </a:solidFill>
              <a:cs typeface="Arial" panose="020B0604020202020204" pitchFamily="34" charset="0"/>
            </a:endParaRPr>
          </a:p>
          <a:p>
            <a:pPr marL="294005" lvl="0" indent="-294005" defTabSz="784225">
              <a:lnSpc>
                <a:spcPts val="3200"/>
              </a:lnSpc>
              <a:buFont typeface="Wingdings" panose="05000000000000000000" pitchFamily="2" charset="2"/>
              <a:buChar char="Ø"/>
            </a:pPr>
            <a:r>
              <a:rPr lang="en-US" altLang="zh-CN" sz="1600" dirty="0">
                <a:solidFill>
                  <a:srgbClr val="7F7F7F"/>
                </a:solidFill>
                <a:cs typeface="Arial" panose="020B0604020202020204" pitchFamily="34" charset="0"/>
              </a:rPr>
              <a:t> 3. FDB</a:t>
            </a:r>
            <a:r>
              <a:rPr lang="zh-CN" altLang="en-US" sz="1600" dirty="0">
                <a:solidFill>
                  <a:srgbClr val="7F7F7F"/>
                </a:solidFill>
                <a:cs typeface="Arial" panose="020B0604020202020204" pitchFamily="34" charset="0"/>
              </a:rPr>
              <a:t>管理</a:t>
            </a:r>
            <a:endParaRPr lang="en-US" altLang="zh-CN" sz="1600" dirty="0">
              <a:solidFill>
                <a:srgbClr val="7F7F7F"/>
              </a:solidFill>
              <a:cs typeface="Arial" panose="020B0604020202020204" pitchFamily="34" charset="0"/>
            </a:endParaRPr>
          </a:p>
          <a:p>
            <a:pPr marL="294005" lvl="0" indent="-294005" defTabSz="784225">
              <a:spcBef>
                <a:spcPct val="0"/>
              </a:spcBef>
              <a:buFontTx/>
              <a:buNone/>
            </a:pPr>
            <a:endParaRPr lang="zh-CN" altLang="en-US" sz="2400" dirty="0">
              <a:solidFill>
                <a:srgbClr val="7F7F7F"/>
              </a:solidFill>
              <a:ea typeface="Arial" panose="020B0604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43010" name="标题 1"/>
          <p:cNvSpPr>
            <a:spLocks noGrp="1"/>
          </p:cNvSpPr>
          <p:nvPr>
            <p:ph type="title"/>
          </p:nvPr>
        </p:nvSpPr>
        <p:spPr/>
        <p:txBody>
          <a:bodyPr vert="horz" wrap="square" lIns="91440" tIns="45720" rIns="91440" bIns="45720" anchor="ctr" anchorCtr="0"/>
          <a:p>
            <a:pPr eaLnBrk="1" hangingPunct="1"/>
            <a:r>
              <a:rPr lang="en-US" altLang="zh-CN" dirty="0">
                <a:solidFill>
                  <a:schemeClr val="tx1"/>
                </a:solidFill>
              </a:rPr>
              <a:t>FDB</a:t>
            </a:r>
            <a:endParaRPr lang="zh-CN" altLang="en-US" dirty="0">
              <a:solidFill>
                <a:schemeClr val="tx1"/>
              </a:solidFill>
            </a:endParaRPr>
          </a:p>
        </p:txBody>
      </p:sp>
      <p:sp>
        <p:nvSpPr>
          <p:cNvPr id="6147" name="内容占位符 2"/>
          <p:cNvSpPr>
            <a:spLocks noGrp="1"/>
          </p:cNvSpPr>
          <p:nvPr>
            <p:ph idx="1"/>
          </p:nvPr>
        </p:nvSpPr>
        <p:spPr>
          <a:xfrm>
            <a:off x="785813" y="1000125"/>
            <a:ext cx="7788275" cy="473710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a:defRPr/>
            </a:pPr>
            <a:r>
              <a:rPr kumimoji="0" lang="en-US" altLang="zh-CN" sz="24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MAC FDB</a:t>
            </a:r>
            <a:endParaRPr kumimoji="0" lang="en-US" altLang="zh-CN" sz="24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en-US" alt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MAC Filter Database</a:t>
            </a:r>
            <a:r>
              <a:rPr kumimoji="0" lang="zh-CN" altLang="en-US"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，通常也称之为</a:t>
            </a:r>
            <a:r>
              <a:rPr kumimoji="0" lang="en-US" alt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MAC</a:t>
            </a:r>
            <a:r>
              <a:rPr kumimoji="0" lang="zh-CN" altLang="en-US"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地址表，用于为报文向哪个端口转发或过滤做决策。</a:t>
            </a:r>
            <a:endParaRPr kumimoji="0" lang="en-US" alt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alt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a:defRPr/>
            </a:pPr>
            <a:r>
              <a:rPr kumimoji="0" lang="zh-CN" altLang="en-US" sz="24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查找</a:t>
            </a:r>
            <a:r>
              <a:rPr kumimoji="0" lang="en-US" altLang="zh-CN" sz="24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KEY</a:t>
            </a:r>
            <a:endParaRPr kumimoji="0" lang="en-US" altLang="zh-CN" sz="24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zh-CN" altLang="en-US"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元素</a:t>
            </a:r>
            <a:r>
              <a:rPr kumimoji="0" lang="en-US" alt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MAC FDB</a:t>
            </a:r>
            <a:r>
              <a:rPr kumimoji="0" lang="zh-CN" altLang="en-US"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查找</a:t>
            </a:r>
            <a:r>
              <a:rPr kumimoji="0" lang="en-US" alt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KEY</a:t>
            </a:r>
            <a:r>
              <a:rPr kumimoji="0" lang="zh-CN" altLang="en-US"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为</a:t>
            </a:r>
            <a:r>
              <a:rPr kumimoji="0" lang="en-US" alt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VID+MAC</a:t>
            </a:r>
            <a:r>
              <a:rPr kumimoji="0" lang="zh-CN" altLang="en-US"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。其中</a:t>
            </a:r>
            <a:r>
              <a:rPr kumimoji="0" lang="en-US" alt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VID</a:t>
            </a:r>
            <a:r>
              <a:rPr kumimoji="0" lang="zh-CN" altLang="en-US"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为可选</a:t>
            </a:r>
            <a:r>
              <a:rPr kumimoji="0" lang="en-US" alt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KEY</a:t>
            </a:r>
            <a:r>
              <a:rPr kumimoji="0" lang="zh-CN" altLang="en-US"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，如果查找</a:t>
            </a:r>
            <a:r>
              <a:rPr kumimoji="0" lang="en-US" alt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KEY</a:t>
            </a:r>
            <a:r>
              <a:rPr kumimoji="0" lang="zh-CN" altLang="en-US"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中不包括</a:t>
            </a:r>
            <a:r>
              <a:rPr kumimoji="0" lang="en-US" alt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VID</a:t>
            </a:r>
            <a:r>
              <a:rPr kumimoji="0" lang="zh-CN" altLang="en-US"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，称之为</a:t>
            </a:r>
            <a:r>
              <a:rPr kumimoji="0" lang="en-US" alt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SVL</a:t>
            </a:r>
            <a:r>
              <a:rPr kumimoji="0" lang="zh-CN" altLang="en-US"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查找；如果查找</a:t>
            </a:r>
            <a:r>
              <a:rPr kumimoji="0" lang="en-US" alt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KEY</a:t>
            </a:r>
            <a:r>
              <a:rPr kumimoji="0" lang="zh-CN" altLang="en-US"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中包括</a:t>
            </a:r>
            <a:r>
              <a:rPr kumimoji="0" lang="en-US" alt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VID</a:t>
            </a:r>
            <a:r>
              <a:rPr kumimoji="0" lang="zh-CN" altLang="en-US"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，则称之为为</a:t>
            </a:r>
            <a:r>
              <a:rPr kumimoji="0" lang="en-US" alt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IVL</a:t>
            </a:r>
            <a:r>
              <a:rPr kumimoji="0" lang="zh-CN" altLang="en-US"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查找。在我司的实现中，都是</a:t>
            </a:r>
            <a:r>
              <a:rPr kumimoji="0" lang="en-US" alt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IVL</a:t>
            </a:r>
            <a:r>
              <a:rPr kumimoji="0" lang="zh-CN" altLang="en-US"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查找，即查找</a:t>
            </a:r>
            <a:r>
              <a:rPr kumimoji="0" lang="en-US" alt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KEY</a:t>
            </a:r>
            <a:r>
              <a:rPr kumimoji="0" lang="zh-CN" altLang="en-US"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中都包括</a:t>
            </a:r>
            <a:r>
              <a:rPr kumimoji="0" lang="en-US" alt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VID</a:t>
            </a:r>
            <a:r>
              <a:rPr kumimoji="0" lang="zh-CN" altLang="en-US"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a:t>
            </a:r>
            <a:endParaRPr kumimoji="0" lang="en-US" alt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Char char="■"/>
              <a:defRPr/>
            </a:pPr>
            <a:endParaRPr kumimoji="0" lang="en-US" alt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en-US" alt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MAC FDB</a:t>
            </a:r>
            <a:r>
              <a:rPr kumimoji="0" lang="zh-CN" altLang="en-US"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中除开包括查找</a:t>
            </a:r>
            <a:r>
              <a:rPr kumimoji="0" lang="en-US" alt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KEY</a:t>
            </a:r>
            <a:r>
              <a:rPr kumimoji="0" lang="zh-CN" altLang="en-US"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外，还包括端口</a:t>
            </a:r>
            <a:r>
              <a:rPr kumimoji="0" lang="en-US" alt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MAP</a:t>
            </a:r>
            <a:r>
              <a:rPr kumimoji="0" lang="zh-CN" altLang="en-US"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，是否为静态，是否老化，是否为过滤地址等属性。</a:t>
            </a:r>
            <a:endParaRPr kumimoji="0" lang="en-US" alt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44034" name="标题 1"/>
          <p:cNvSpPr>
            <a:spLocks noGrp="1"/>
          </p:cNvSpPr>
          <p:nvPr>
            <p:ph type="title"/>
          </p:nvPr>
        </p:nvSpPr>
        <p:spPr/>
        <p:txBody>
          <a:bodyPr vert="horz" wrap="square" lIns="91440" tIns="45720" rIns="91440" bIns="45720" anchor="ctr" anchorCtr="0"/>
          <a:p>
            <a:r>
              <a:rPr lang="en-US" altLang="zh-CN" dirty="0"/>
              <a:t>FDB</a:t>
            </a:r>
            <a:endParaRPr lang="zh-CN" altLang="en-US" dirty="0"/>
          </a:p>
        </p:txBody>
      </p:sp>
      <p:sp>
        <p:nvSpPr>
          <p:cNvPr id="4" name="矩形 3"/>
          <p:cNvSpPr/>
          <p:nvPr/>
        </p:nvSpPr>
        <p:spPr>
          <a:xfrm>
            <a:off x="1571625" y="4572000"/>
            <a:ext cx="1857375" cy="500063"/>
          </a:xfrm>
          <a:prstGeom prst="rect">
            <a:avLst/>
          </a:prstGeom>
          <a:solidFill>
            <a:srgbClr val="99FF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mn-lt"/>
                <a:ea typeface="+mn-ea"/>
                <a:cs typeface="+mn-cs"/>
              </a:rPr>
              <a:t>MAC ENTRY</a:t>
            </a:r>
            <a:endParaRPr kumimoji="0" lang="zh-CN" altLang="en-US" sz="1800" b="0" i="0" u="none" strike="noStrike" kern="1200" cap="none" spc="0" normalizeH="0" baseline="0" noProof="0" dirty="0">
              <a:ln>
                <a:noFill/>
              </a:ln>
              <a:solidFill>
                <a:srgbClr val="000000"/>
              </a:solidFill>
              <a:effectLst/>
              <a:uLnTx/>
              <a:uFillTx/>
              <a:latin typeface="+mn-lt"/>
              <a:ea typeface="+mn-ea"/>
              <a:cs typeface="+mn-cs"/>
            </a:endParaRPr>
          </a:p>
        </p:txBody>
      </p:sp>
      <p:sp>
        <p:nvSpPr>
          <p:cNvPr id="5" name="矩形 4"/>
          <p:cNvSpPr/>
          <p:nvPr/>
        </p:nvSpPr>
        <p:spPr>
          <a:xfrm>
            <a:off x="3429000" y="4572000"/>
            <a:ext cx="1857375" cy="500063"/>
          </a:xfrm>
          <a:prstGeom prst="rect">
            <a:avLst/>
          </a:prstGeom>
          <a:solidFill>
            <a:srgbClr val="99FF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mn-lt"/>
                <a:ea typeface="+mn-ea"/>
                <a:cs typeface="+mn-cs"/>
              </a:rPr>
              <a:t>MAC ENTRY</a:t>
            </a:r>
            <a:endParaRPr kumimoji="0" lang="zh-CN" altLang="en-US" sz="1800" b="0" i="0" u="none" strike="noStrike" kern="1200" cap="none" spc="0" normalizeH="0" baseline="0" noProof="0" dirty="0">
              <a:ln>
                <a:noFill/>
              </a:ln>
              <a:solidFill>
                <a:srgbClr val="000000"/>
              </a:solidFill>
              <a:effectLst/>
              <a:uLnTx/>
              <a:uFillTx/>
              <a:latin typeface="+mn-lt"/>
              <a:ea typeface="+mn-ea"/>
              <a:cs typeface="+mn-cs"/>
            </a:endParaRPr>
          </a:p>
        </p:txBody>
      </p:sp>
      <p:sp>
        <p:nvSpPr>
          <p:cNvPr id="6" name="矩形 5"/>
          <p:cNvSpPr/>
          <p:nvPr/>
        </p:nvSpPr>
        <p:spPr>
          <a:xfrm>
            <a:off x="5286375" y="4572000"/>
            <a:ext cx="1857375" cy="500063"/>
          </a:xfrm>
          <a:prstGeom prst="rect">
            <a:avLst/>
          </a:prstGeom>
          <a:solidFill>
            <a:srgbClr val="99FF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mn-lt"/>
                <a:ea typeface="+mn-ea"/>
                <a:cs typeface="+mn-cs"/>
              </a:rPr>
              <a:t>MAC ENTRY</a:t>
            </a:r>
            <a:endParaRPr kumimoji="0" lang="zh-CN" altLang="en-US" sz="1800" b="0" i="0" u="none" strike="noStrike" kern="1200" cap="none" spc="0" normalizeH="0" baseline="0" noProof="0" dirty="0">
              <a:ln>
                <a:noFill/>
              </a:ln>
              <a:solidFill>
                <a:srgbClr val="000000"/>
              </a:solidFill>
              <a:effectLst/>
              <a:uLnTx/>
              <a:uFillTx/>
              <a:latin typeface="+mn-lt"/>
              <a:ea typeface="+mn-ea"/>
              <a:cs typeface="+mn-cs"/>
            </a:endParaRPr>
          </a:p>
        </p:txBody>
      </p:sp>
      <p:sp>
        <p:nvSpPr>
          <p:cNvPr id="7" name="矩形 6"/>
          <p:cNvSpPr/>
          <p:nvPr/>
        </p:nvSpPr>
        <p:spPr>
          <a:xfrm>
            <a:off x="7143750" y="4572000"/>
            <a:ext cx="1857375" cy="500063"/>
          </a:xfrm>
          <a:prstGeom prst="rect">
            <a:avLst/>
          </a:prstGeom>
          <a:solidFill>
            <a:srgbClr val="99FF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mn-lt"/>
                <a:ea typeface="+mn-ea"/>
                <a:cs typeface="+mn-cs"/>
              </a:rPr>
              <a:t>MAC ENTRY</a:t>
            </a:r>
            <a:endParaRPr kumimoji="0" lang="zh-CN" altLang="en-US" sz="1800" b="0" i="0" u="none" strike="noStrike" kern="1200" cap="none" spc="0" normalizeH="0" baseline="0" noProof="0" dirty="0">
              <a:ln>
                <a:noFill/>
              </a:ln>
              <a:solidFill>
                <a:srgbClr val="000000"/>
              </a:solidFill>
              <a:effectLst/>
              <a:uLnTx/>
              <a:uFillTx/>
              <a:latin typeface="+mn-lt"/>
              <a:ea typeface="+mn-ea"/>
              <a:cs typeface="+mn-cs"/>
            </a:endParaRPr>
          </a:p>
        </p:txBody>
      </p:sp>
      <p:sp>
        <p:nvSpPr>
          <p:cNvPr id="8" name="矩形 7"/>
          <p:cNvSpPr/>
          <p:nvPr/>
        </p:nvSpPr>
        <p:spPr>
          <a:xfrm>
            <a:off x="1571625" y="4071938"/>
            <a:ext cx="1857375" cy="500063"/>
          </a:xfrm>
          <a:prstGeom prst="rect">
            <a:avLst/>
          </a:prstGeom>
          <a:solidFill>
            <a:srgbClr val="99FF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mn-lt"/>
                <a:ea typeface="+mn-ea"/>
                <a:cs typeface="+mn-cs"/>
              </a:rPr>
              <a:t>MAC ENTRY</a:t>
            </a:r>
            <a:endParaRPr kumimoji="0" lang="zh-CN" altLang="en-US" sz="1800" b="0" i="0" u="none" strike="noStrike" kern="1200" cap="none" spc="0" normalizeH="0" baseline="0" noProof="0" dirty="0">
              <a:ln>
                <a:noFill/>
              </a:ln>
              <a:solidFill>
                <a:srgbClr val="000000"/>
              </a:solidFill>
              <a:effectLst/>
              <a:uLnTx/>
              <a:uFillTx/>
              <a:latin typeface="+mn-lt"/>
              <a:ea typeface="+mn-ea"/>
              <a:cs typeface="+mn-cs"/>
            </a:endParaRPr>
          </a:p>
        </p:txBody>
      </p:sp>
      <p:sp>
        <p:nvSpPr>
          <p:cNvPr id="9" name="矩形 8"/>
          <p:cNvSpPr/>
          <p:nvPr/>
        </p:nvSpPr>
        <p:spPr>
          <a:xfrm>
            <a:off x="3429000" y="4071938"/>
            <a:ext cx="1857375" cy="500063"/>
          </a:xfrm>
          <a:prstGeom prst="rect">
            <a:avLst/>
          </a:prstGeom>
          <a:solidFill>
            <a:srgbClr val="99FF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mn-lt"/>
                <a:ea typeface="+mn-ea"/>
                <a:cs typeface="+mn-cs"/>
              </a:rPr>
              <a:t>MAC ENTRY</a:t>
            </a:r>
            <a:endParaRPr kumimoji="0" lang="zh-CN" altLang="en-US" sz="1800" b="0" i="0" u="none" strike="noStrike" kern="1200" cap="none" spc="0" normalizeH="0" baseline="0" noProof="0" dirty="0">
              <a:ln>
                <a:noFill/>
              </a:ln>
              <a:solidFill>
                <a:srgbClr val="000000"/>
              </a:solidFill>
              <a:effectLst/>
              <a:uLnTx/>
              <a:uFillTx/>
              <a:latin typeface="+mn-lt"/>
              <a:ea typeface="+mn-ea"/>
              <a:cs typeface="+mn-cs"/>
            </a:endParaRPr>
          </a:p>
        </p:txBody>
      </p:sp>
      <p:sp>
        <p:nvSpPr>
          <p:cNvPr id="10" name="矩形 9"/>
          <p:cNvSpPr/>
          <p:nvPr/>
        </p:nvSpPr>
        <p:spPr>
          <a:xfrm>
            <a:off x="5286375" y="4071938"/>
            <a:ext cx="1857375" cy="500063"/>
          </a:xfrm>
          <a:prstGeom prst="rect">
            <a:avLst/>
          </a:prstGeom>
          <a:solidFill>
            <a:srgbClr val="99FF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mn-lt"/>
                <a:ea typeface="+mn-ea"/>
                <a:cs typeface="+mn-cs"/>
              </a:rPr>
              <a:t>MAC ENTRY</a:t>
            </a:r>
            <a:endParaRPr kumimoji="0" lang="zh-CN" altLang="en-US" sz="1800" b="0" i="0" u="none" strike="noStrike" kern="1200" cap="none" spc="0" normalizeH="0" baseline="0" noProof="0" dirty="0">
              <a:ln>
                <a:noFill/>
              </a:ln>
              <a:solidFill>
                <a:srgbClr val="000000"/>
              </a:solidFill>
              <a:effectLst/>
              <a:uLnTx/>
              <a:uFillTx/>
              <a:latin typeface="+mn-lt"/>
              <a:ea typeface="+mn-ea"/>
              <a:cs typeface="+mn-cs"/>
            </a:endParaRPr>
          </a:p>
        </p:txBody>
      </p:sp>
      <p:sp>
        <p:nvSpPr>
          <p:cNvPr id="11" name="矩形 10"/>
          <p:cNvSpPr/>
          <p:nvPr/>
        </p:nvSpPr>
        <p:spPr>
          <a:xfrm>
            <a:off x="7143750" y="4071938"/>
            <a:ext cx="1857375" cy="500063"/>
          </a:xfrm>
          <a:prstGeom prst="rect">
            <a:avLst/>
          </a:prstGeom>
          <a:solidFill>
            <a:srgbClr val="99FF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mn-lt"/>
                <a:ea typeface="+mn-ea"/>
                <a:cs typeface="+mn-cs"/>
              </a:rPr>
              <a:t>MAC ENTRY</a:t>
            </a:r>
            <a:endParaRPr kumimoji="0" lang="zh-CN" altLang="en-US" sz="1800" b="0" i="0" u="none" strike="noStrike" kern="1200" cap="none" spc="0" normalizeH="0" baseline="0" noProof="0" dirty="0">
              <a:ln>
                <a:noFill/>
              </a:ln>
              <a:solidFill>
                <a:srgbClr val="000000"/>
              </a:solidFill>
              <a:effectLst/>
              <a:uLnTx/>
              <a:uFillTx/>
              <a:latin typeface="+mn-lt"/>
              <a:ea typeface="+mn-ea"/>
              <a:cs typeface="+mn-cs"/>
            </a:endParaRPr>
          </a:p>
        </p:txBody>
      </p:sp>
      <p:sp>
        <p:nvSpPr>
          <p:cNvPr id="12" name="矩形 11"/>
          <p:cNvSpPr/>
          <p:nvPr/>
        </p:nvSpPr>
        <p:spPr>
          <a:xfrm>
            <a:off x="1571625" y="3571875"/>
            <a:ext cx="1857375" cy="500063"/>
          </a:xfrm>
          <a:prstGeom prst="rect">
            <a:avLst/>
          </a:prstGeom>
          <a:solidFill>
            <a:srgbClr val="99FF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mn-lt"/>
                <a:ea typeface="+mn-ea"/>
                <a:cs typeface="+mn-cs"/>
              </a:rPr>
              <a:t>MAC ENTRY</a:t>
            </a:r>
            <a:endParaRPr kumimoji="0" lang="zh-CN" altLang="en-US" sz="1800" b="0" i="0" u="none" strike="noStrike" kern="1200" cap="none" spc="0" normalizeH="0" baseline="0" noProof="0" dirty="0">
              <a:ln>
                <a:noFill/>
              </a:ln>
              <a:solidFill>
                <a:srgbClr val="000000"/>
              </a:solidFill>
              <a:effectLst/>
              <a:uLnTx/>
              <a:uFillTx/>
              <a:latin typeface="+mn-lt"/>
              <a:ea typeface="+mn-ea"/>
              <a:cs typeface="+mn-cs"/>
            </a:endParaRPr>
          </a:p>
        </p:txBody>
      </p:sp>
      <p:sp>
        <p:nvSpPr>
          <p:cNvPr id="13" name="矩形 12"/>
          <p:cNvSpPr/>
          <p:nvPr/>
        </p:nvSpPr>
        <p:spPr>
          <a:xfrm>
            <a:off x="3429000" y="3571875"/>
            <a:ext cx="1857375" cy="500063"/>
          </a:xfrm>
          <a:prstGeom prst="rect">
            <a:avLst/>
          </a:prstGeom>
          <a:solidFill>
            <a:srgbClr val="99FF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mn-lt"/>
                <a:ea typeface="+mn-ea"/>
                <a:cs typeface="+mn-cs"/>
              </a:rPr>
              <a:t>MAC ENTRY</a:t>
            </a:r>
            <a:endParaRPr kumimoji="0" lang="zh-CN" altLang="en-US" sz="1800" b="0" i="0" u="none" strike="noStrike" kern="1200" cap="none" spc="0" normalizeH="0" baseline="0" noProof="0" dirty="0">
              <a:ln>
                <a:noFill/>
              </a:ln>
              <a:solidFill>
                <a:srgbClr val="000000"/>
              </a:solidFill>
              <a:effectLst/>
              <a:uLnTx/>
              <a:uFillTx/>
              <a:latin typeface="+mn-lt"/>
              <a:ea typeface="+mn-ea"/>
              <a:cs typeface="+mn-cs"/>
            </a:endParaRPr>
          </a:p>
        </p:txBody>
      </p:sp>
      <p:sp>
        <p:nvSpPr>
          <p:cNvPr id="14" name="矩形 13"/>
          <p:cNvSpPr/>
          <p:nvPr/>
        </p:nvSpPr>
        <p:spPr>
          <a:xfrm>
            <a:off x="5286375" y="3571875"/>
            <a:ext cx="1857375" cy="500063"/>
          </a:xfrm>
          <a:prstGeom prst="rect">
            <a:avLst/>
          </a:prstGeom>
          <a:solidFill>
            <a:srgbClr val="99FF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mn-lt"/>
                <a:ea typeface="+mn-ea"/>
                <a:cs typeface="+mn-cs"/>
              </a:rPr>
              <a:t>MAC ENTRY</a:t>
            </a:r>
            <a:endParaRPr kumimoji="0" lang="zh-CN" altLang="en-US" sz="1800" b="0" i="0" u="none" strike="noStrike" kern="1200" cap="none" spc="0" normalizeH="0" baseline="0" noProof="0" dirty="0">
              <a:ln>
                <a:noFill/>
              </a:ln>
              <a:solidFill>
                <a:srgbClr val="000000"/>
              </a:solidFill>
              <a:effectLst/>
              <a:uLnTx/>
              <a:uFillTx/>
              <a:latin typeface="+mn-lt"/>
              <a:ea typeface="+mn-ea"/>
              <a:cs typeface="+mn-cs"/>
            </a:endParaRPr>
          </a:p>
        </p:txBody>
      </p:sp>
      <p:sp>
        <p:nvSpPr>
          <p:cNvPr id="15" name="矩形 14"/>
          <p:cNvSpPr/>
          <p:nvPr/>
        </p:nvSpPr>
        <p:spPr>
          <a:xfrm>
            <a:off x="7143750" y="3571875"/>
            <a:ext cx="1857375" cy="500063"/>
          </a:xfrm>
          <a:prstGeom prst="rect">
            <a:avLst/>
          </a:prstGeom>
          <a:solidFill>
            <a:srgbClr val="99FF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mn-lt"/>
                <a:ea typeface="+mn-ea"/>
                <a:cs typeface="+mn-cs"/>
              </a:rPr>
              <a:t>MAC ENTRY</a:t>
            </a:r>
            <a:endParaRPr kumimoji="0" lang="zh-CN" altLang="en-US" sz="1800" b="0" i="0" u="none" strike="noStrike" kern="1200" cap="none" spc="0" normalizeH="0" baseline="0" noProof="0" dirty="0">
              <a:ln>
                <a:noFill/>
              </a:ln>
              <a:solidFill>
                <a:srgbClr val="000000"/>
              </a:solidFill>
              <a:effectLst/>
              <a:uLnTx/>
              <a:uFillTx/>
              <a:latin typeface="+mn-lt"/>
              <a:ea typeface="+mn-ea"/>
              <a:cs typeface="+mn-cs"/>
            </a:endParaRPr>
          </a:p>
        </p:txBody>
      </p:sp>
      <p:sp>
        <p:nvSpPr>
          <p:cNvPr id="28" name="矩形 27"/>
          <p:cNvSpPr/>
          <p:nvPr/>
        </p:nvSpPr>
        <p:spPr>
          <a:xfrm>
            <a:off x="1571625" y="2286000"/>
            <a:ext cx="1428750" cy="500063"/>
          </a:xfrm>
          <a:prstGeom prst="rect">
            <a:avLst/>
          </a:prstGeom>
          <a:solidFill>
            <a:srgbClr val="FFCC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mn-lt"/>
                <a:ea typeface="+mn-ea"/>
                <a:cs typeface="+mn-cs"/>
              </a:rPr>
              <a:t>MAC </a:t>
            </a:r>
            <a:r>
              <a:rPr kumimoji="0" lang="en-US" altLang="zh-CN" sz="1800" b="0" i="0" u="none" strike="noStrike" kern="1200" cap="none" spc="0" normalizeH="0" baseline="0" noProof="0" dirty="0" err="1">
                <a:ln>
                  <a:noFill/>
                </a:ln>
                <a:solidFill>
                  <a:srgbClr val="000000"/>
                </a:solidFill>
                <a:effectLst/>
                <a:uLnTx/>
                <a:uFillTx/>
                <a:latin typeface="+mn-lt"/>
                <a:ea typeface="+mn-ea"/>
                <a:cs typeface="+mn-cs"/>
              </a:rPr>
              <a:t>addres</a:t>
            </a:r>
            <a:endParaRPr kumimoji="0" lang="zh-CN" altLang="en-US" sz="1800" b="0" i="0" u="none" strike="noStrike" kern="1200" cap="none" spc="0" normalizeH="0" baseline="0" noProof="0" dirty="0">
              <a:ln>
                <a:noFill/>
              </a:ln>
              <a:solidFill>
                <a:srgbClr val="000000"/>
              </a:solidFill>
              <a:effectLst/>
              <a:uLnTx/>
              <a:uFillTx/>
              <a:latin typeface="+mn-lt"/>
              <a:ea typeface="+mn-ea"/>
              <a:cs typeface="+mn-cs"/>
            </a:endParaRPr>
          </a:p>
        </p:txBody>
      </p:sp>
      <p:sp>
        <p:nvSpPr>
          <p:cNvPr id="29" name="矩形 28"/>
          <p:cNvSpPr/>
          <p:nvPr/>
        </p:nvSpPr>
        <p:spPr>
          <a:xfrm>
            <a:off x="3000375" y="2286000"/>
            <a:ext cx="1428750" cy="500063"/>
          </a:xfrm>
          <a:prstGeom prst="rect">
            <a:avLst/>
          </a:prstGeom>
          <a:solidFill>
            <a:srgbClr val="FFCC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mn-lt"/>
                <a:ea typeface="+mn-ea"/>
                <a:cs typeface="+mn-cs"/>
              </a:rPr>
              <a:t>VID</a:t>
            </a:r>
            <a:endParaRPr kumimoji="0" lang="zh-CN" altLang="en-US" sz="1800" b="0" i="0" u="none" strike="noStrike" kern="1200" cap="none" spc="0" normalizeH="0" baseline="0" noProof="0" dirty="0">
              <a:ln>
                <a:noFill/>
              </a:ln>
              <a:solidFill>
                <a:srgbClr val="000000"/>
              </a:solidFill>
              <a:effectLst/>
              <a:uLnTx/>
              <a:uFillTx/>
              <a:latin typeface="+mn-lt"/>
              <a:ea typeface="+mn-ea"/>
              <a:cs typeface="+mn-cs"/>
            </a:endParaRPr>
          </a:p>
        </p:txBody>
      </p:sp>
      <p:sp>
        <p:nvSpPr>
          <p:cNvPr id="30" name="矩形 29"/>
          <p:cNvSpPr/>
          <p:nvPr/>
        </p:nvSpPr>
        <p:spPr>
          <a:xfrm>
            <a:off x="4429125" y="2286000"/>
            <a:ext cx="1428750" cy="500063"/>
          </a:xfrm>
          <a:prstGeom prst="rect">
            <a:avLst/>
          </a:prstGeom>
          <a:solidFill>
            <a:srgbClr val="FFCC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mn-lt"/>
                <a:ea typeface="+mn-ea"/>
                <a:cs typeface="+mn-cs"/>
              </a:rPr>
              <a:t>Port</a:t>
            </a:r>
            <a:endParaRPr kumimoji="0" lang="zh-CN" altLang="en-US" sz="1800" b="0" i="0" u="none" strike="noStrike" kern="1200" cap="none" spc="0" normalizeH="0" baseline="0" noProof="0" dirty="0">
              <a:ln>
                <a:noFill/>
              </a:ln>
              <a:solidFill>
                <a:srgbClr val="000000"/>
              </a:solidFill>
              <a:effectLst/>
              <a:uLnTx/>
              <a:uFillTx/>
              <a:latin typeface="+mn-lt"/>
              <a:ea typeface="+mn-ea"/>
              <a:cs typeface="+mn-cs"/>
            </a:endParaRPr>
          </a:p>
        </p:txBody>
      </p:sp>
      <p:sp>
        <p:nvSpPr>
          <p:cNvPr id="31" name="矩形 30"/>
          <p:cNvSpPr/>
          <p:nvPr/>
        </p:nvSpPr>
        <p:spPr>
          <a:xfrm>
            <a:off x="5857875" y="2286000"/>
            <a:ext cx="1428750" cy="500063"/>
          </a:xfrm>
          <a:prstGeom prst="rect">
            <a:avLst/>
          </a:prstGeom>
          <a:solidFill>
            <a:srgbClr val="FFCC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mn-lt"/>
                <a:ea typeface="+mn-ea"/>
                <a:cs typeface="+mn-cs"/>
              </a:rPr>
              <a:t>……</a:t>
            </a:r>
            <a:endParaRPr kumimoji="0" lang="zh-CN" altLang="en-US" sz="1800" b="0" i="0" u="none" strike="noStrike" kern="1200" cap="none" spc="0" normalizeH="0" baseline="0" noProof="0" dirty="0">
              <a:ln>
                <a:noFill/>
              </a:ln>
              <a:solidFill>
                <a:srgbClr val="000000"/>
              </a:solidFill>
              <a:effectLst/>
              <a:uLnTx/>
              <a:uFillTx/>
              <a:latin typeface="+mn-lt"/>
              <a:ea typeface="+mn-ea"/>
              <a:cs typeface="+mn-cs"/>
            </a:endParaRPr>
          </a:p>
        </p:txBody>
      </p:sp>
      <p:cxnSp>
        <p:nvCxnSpPr>
          <p:cNvPr id="33" name="直接箭头连接符 32"/>
          <p:cNvCxnSpPr>
            <a:stCxn id="13" idx="0"/>
            <a:endCxn id="28" idx="2"/>
          </p:cNvCxnSpPr>
          <p:nvPr/>
        </p:nvCxnSpPr>
        <p:spPr>
          <a:xfrm rot="16200000" flipV="1">
            <a:off x="2928938" y="2143125"/>
            <a:ext cx="785813" cy="20716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5" name="直接箭头连接符 34"/>
          <p:cNvCxnSpPr>
            <a:stCxn id="13" idx="0"/>
            <a:endCxn id="31" idx="2"/>
          </p:cNvCxnSpPr>
          <p:nvPr/>
        </p:nvCxnSpPr>
        <p:spPr>
          <a:xfrm rot="5400000" flipH="1" flipV="1">
            <a:off x="5072063" y="2071688"/>
            <a:ext cx="785813" cy="2214563"/>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36" name="左大括号 35"/>
          <p:cNvSpPr/>
          <p:nvPr/>
        </p:nvSpPr>
        <p:spPr>
          <a:xfrm rot="5400000" flipH="1" flipV="1">
            <a:off x="5036344" y="1607344"/>
            <a:ext cx="500063" cy="7429500"/>
          </a:xfrm>
          <a:prstGeom prst="leftBrace">
            <a:avLst/>
          </a:prstGeom>
        </p:spPr>
        <p:style>
          <a:lnRef idx="2">
            <a:schemeClr val="accent2"/>
          </a:lnRef>
          <a:fillRef idx="0">
            <a:schemeClr val="accent2"/>
          </a:fillRef>
          <a:effectRef idx="1">
            <a:schemeClr val="accent2"/>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4054" name="TextBox 36"/>
          <p:cNvSpPr txBox="1"/>
          <p:nvPr/>
        </p:nvSpPr>
        <p:spPr>
          <a:xfrm>
            <a:off x="3643313" y="5715000"/>
            <a:ext cx="3429000" cy="36988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eaLnBrk="1" hangingPunct="1">
              <a:spcBef>
                <a:spcPct val="0"/>
              </a:spcBef>
              <a:buFontTx/>
              <a:buNone/>
            </a:pPr>
            <a:r>
              <a:rPr lang="en-US" altLang="zh-CN" sz="1800" dirty="0">
                <a:solidFill>
                  <a:schemeClr val="tx1"/>
                </a:solidFill>
                <a:latin typeface="Arial" panose="020B0604020202020204" pitchFamily="34" charset="0"/>
                <a:ea typeface="宋体" panose="02010600030101010101" pitchFamily="2" charset="-122"/>
              </a:rPr>
              <a:t>Hash</a:t>
            </a:r>
            <a:r>
              <a:rPr lang="zh-CN" altLang="en-US" sz="1800" dirty="0">
                <a:solidFill>
                  <a:schemeClr val="tx1"/>
                </a:solidFill>
                <a:latin typeface="Arial" panose="020B0604020202020204" pitchFamily="34" charset="0"/>
                <a:ea typeface="宋体" panose="02010600030101010101" pitchFamily="2" charset="-122"/>
              </a:rPr>
              <a:t>深度</a:t>
            </a:r>
            <a:endParaRPr lang="zh-CN" altLang="en-US" sz="1800" dirty="0">
              <a:solidFill>
                <a:schemeClr val="tx1"/>
              </a:solidFill>
              <a:latin typeface="Arial" panose="020B0604020202020204" pitchFamily="34" charset="0"/>
              <a:ea typeface="宋体" panose="02010600030101010101" pitchFamily="2" charset="-122"/>
            </a:endParaRPr>
          </a:p>
        </p:txBody>
      </p:sp>
      <p:sp>
        <p:nvSpPr>
          <p:cNvPr id="44055" name="TextBox 38"/>
          <p:cNvSpPr txBox="1"/>
          <p:nvPr/>
        </p:nvSpPr>
        <p:spPr>
          <a:xfrm>
            <a:off x="0" y="3500438"/>
            <a:ext cx="1071563"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r" eaLnBrk="1" hangingPunct="1">
              <a:spcBef>
                <a:spcPct val="0"/>
              </a:spcBef>
              <a:buFontTx/>
              <a:buNone/>
            </a:pPr>
            <a:r>
              <a:rPr lang="en-US" altLang="zh-CN" sz="1800" dirty="0">
                <a:solidFill>
                  <a:schemeClr val="tx1"/>
                </a:solidFill>
                <a:latin typeface="Arial" panose="020B0604020202020204" pitchFamily="34" charset="0"/>
                <a:ea typeface="宋体" panose="02010600030101010101" pitchFamily="2" charset="-122"/>
              </a:rPr>
              <a:t>Hash index</a:t>
            </a:r>
            <a:endParaRPr lang="zh-CN" altLang="en-US" sz="1800" dirty="0">
              <a:solidFill>
                <a:schemeClr val="tx1"/>
              </a:solidFill>
              <a:latin typeface="Arial" panose="020B0604020202020204" pitchFamily="34" charset="0"/>
              <a:ea typeface="宋体" panose="02010600030101010101" pitchFamily="2" charset="-122"/>
            </a:endParaRPr>
          </a:p>
        </p:txBody>
      </p:sp>
      <p:cxnSp>
        <p:nvCxnSpPr>
          <p:cNvPr id="41" name="直接箭头连接符 40"/>
          <p:cNvCxnSpPr>
            <a:stCxn id="12" idx="1"/>
            <a:endCxn id="44055" idx="3"/>
          </p:cNvCxnSpPr>
          <p:nvPr/>
        </p:nvCxnSpPr>
        <p:spPr>
          <a:xfrm rot="10800000" flipV="1">
            <a:off x="1071563" y="3822700"/>
            <a:ext cx="500063" cy="1588"/>
          </a:xfrm>
          <a:prstGeom prst="straightConnector1">
            <a:avLst/>
          </a:prstGeom>
          <a:ln>
            <a:prstDash val="sysDash"/>
            <a:tailEnd type="arrow"/>
          </a:ln>
        </p:spPr>
        <p:style>
          <a:lnRef idx="3">
            <a:schemeClr val="accent2"/>
          </a:lnRef>
          <a:fillRef idx="0">
            <a:schemeClr val="accent2"/>
          </a:fillRef>
          <a:effectRef idx="2">
            <a:schemeClr val="accent2"/>
          </a:effectRef>
          <a:fontRef idx="minor">
            <a:schemeClr val="tx1"/>
          </a:fontRef>
        </p:style>
      </p:cxnSp>
      <p:sp>
        <p:nvSpPr>
          <p:cNvPr id="44057" name="TextBox 52"/>
          <p:cNvSpPr txBox="1"/>
          <p:nvPr/>
        </p:nvSpPr>
        <p:spPr>
          <a:xfrm>
            <a:off x="642938" y="1143000"/>
            <a:ext cx="7572375" cy="36988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r>
              <a:rPr lang="en-US" altLang="zh-CN" sz="1800" dirty="0">
                <a:solidFill>
                  <a:schemeClr val="tx1"/>
                </a:solidFill>
                <a:latin typeface="Arial" panose="020B0604020202020204" pitchFamily="34" charset="0"/>
                <a:ea typeface="宋体" panose="02010600030101010101" pitchFamily="2" charset="-122"/>
              </a:rPr>
              <a:t>FDB table</a:t>
            </a:r>
            <a:r>
              <a:rPr lang="zh-CN" altLang="en-US" sz="1800" dirty="0">
                <a:solidFill>
                  <a:schemeClr val="tx1"/>
                </a:solidFill>
                <a:latin typeface="Arial" panose="020B0604020202020204" pitchFamily="34" charset="0"/>
                <a:ea typeface="宋体" panose="02010600030101010101" pitchFamily="2" charset="-122"/>
              </a:rPr>
              <a:t>在硬件（</a:t>
            </a:r>
            <a:r>
              <a:rPr lang="en-US" altLang="zh-CN" sz="1800" dirty="0">
                <a:solidFill>
                  <a:schemeClr val="tx1"/>
                </a:solidFill>
                <a:latin typeface="Arial" panose="020B0604020202020204" pitchFamily="34" charset="0"/>
                <a:ea typeface="宋体" panose="02010600030101010101" pitchFamily="2" charset="-122"/>
              </a:rPr>
              <a:t>CAM</a:t>
            </a:r>
            <a:r>
              <a:rPr lang="zh-CN" altLang="en-US" sz="1800" dirty="0">
                <a:solidFill>
                  <a:schemeClr val="tx1"/>
                </a:solidFill>
                <a:latin typeface="Arial" panose="020B0604020202020204" pitchFamily="34" charset="0"/>
                <a:ea typeface="宋体" panose="02010600030101010101" pitchFamily="2" charset="-122"/>
              </a:rPr>
              <a:t>硬件表项）中通常使用</a:t>
            </a:r>
            <a:r>
              <a:rPr lang="en-US" altLang="zh-CN" sz="1800" dirty="0">
                <a:solidFill>
                  <a:schemeClr val="tx1"/>
                </a:solidFill>
                <a:latin typeface="Arial" panose="020B0604020202020204" pitchFamily="34" charset="0"/>
                <a:ea typeface="宋体" panose="02010600030101010101" pitchFamily="2" charset="-122"/>
              </a:rPr>
              <a:t>Hash</a:t>
            </a:r>
            <a:r>
              <a:rPr lang="zh-CN" altLang="en-US" sz="1800" dirty="0">
                <a:solidFill>
                  <a:schemeClr val="tx1"/>
                </a:solidFill>
                <a:latin typeface="Arial" panose="020B0604020202020204" pitchFamily="34" charset="0"/>
                <a:ea typeface="宋体" panose="02010600030101010101" pitchFamily="2" charset="-122"/>
              </a:rPr>
              <a:t>查找算法</a:t>
            </a:r>
            <a:endParaRPr lang="zh-CN" altLang="en-US" sz="1800" dirty="0">
              <a:solidFill>
                <a:schemeClr val="tx1"/>
              </a:solidFill>
              <a:latin typeface="Arial" panose="020B0604020202020204" pitchFamily="34" charset="0"/>
              <a:ea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45058" name="标题 1"/>
          <p:cNvSpPr>
            <a:spLocks noGrp="1"/>
          </p:cNvSpPr>
          <p:nvPr>
            <p:ph type="title"/>
          </p:nvPr>
        </p:nvSpPr>
        <p:spPr/>
        <p:txBody>
          <a:bodyPr vert="horz" wrap="square" lIns="91440" tIns="45720" rIns="91440" bIns="45720" anchor="ctr" anchorCtr="0"/>
          <a:p>
            <a:r>
              <a:rPr lang="en-US" altLang="zh-CN" dirty="0"/>
              <a:t>FDB</a:t>
            </a:r>
            <a:endParaRPr lang="zh-CN" altLang="en-US" dirty="0"/>
          </a:p>
        </p:txBody>
      </p:sp>
      <p:sp>
        <p:nvSpPr>
          <p:cNvPr id="3" name="内容占位符 2"/>
          <p:cNvSpPr>
            <a:spLocks noGrp="1"/>
          </p:cNvSpPr>
          <p:nvPr>
            <p:ph idx="1"/>
          </p:nvPr>
        </p:nvSpPr>
        <p:spPr>
          <a:xfrm>
            <a:off x="785813" y="928688"/>
            <a:ext cx="7788275" cy="5786438"/>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4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FDB</a:t>
            </a:r>
            <a:r>
              <a:rPr kumimoji="0" lang="zh-CN" altLang="en-US" sz="24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查找</a:t>
            </a:r>
            <a:endParaRPr kumimoji="0" lang="en-US" altLang="zh-CN" sz="24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zh-CN" altLang="en-US" sz="24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交换机依据报文携带的的目的</a:t>
            </a:r>
            <a:r>
              <a:rPr kumimoji="0" lang="en-US" altLang="zh-CN" sz="24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MAC</a:t>
            </a:r>
            <a:r>
              <a:rPr kumimoji="0" lang="zh-CN" altLang="en-US" sz="24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和分配给报文的</a:t>
            </a:r>
            <a:r>
              <a:rPr kumimoji="0" lang="en-US" altLang="zh-CN" sz="24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VID</a:t>
            </a:r>
            <a:r>
              <a:rPr kumimoji="0" lang="zh-CN" altLang="en-US" sz="24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作为查找</a:t>
            </a:r>
            <a:r>
              <a:rPr kumimoji="0" lang="en-US" altLang="zh-CN" sz="24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KEY</a:t>
            </a:r>
            <a:r>
              <a:rPr kumimoji="0" lang="zh-CN" altLang="en-US" sz="24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找到地址表</a:t>
            </a:r>
            <a:endParaRPr kumimoji="0" lang="en-US" altLang="zh-CN" sz="24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en-US" altLang="zh-CN" sz="24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IF </a:t>
            </a:r>
            <a:r>
              <a:rPr kumimoji="0" lang="zh-CN" altLang="en-US" sz="24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查找成功并且行为为</a:t>
            </a:r>
            <a:r>
              <a:rPr kumimoji="0" lang="en-US" altLang="zh-CN" sz="24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Forward</a:t>
            </a:r>
            <a:endParaRPr kumimoji="0" lang="en-US" altLang="zh-CN" sz="24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en-US" altLang="zh-CN" sz="24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	</a:t>
            </a:r>
            <a:r>
              <a:rPr kumimoji="0" lang="zh-CN" altLang="en-US" sz="24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则</a:t>
            </a:r>
            <a:r>
              <a:rPr kumimoji="0" lang="en-US" altLang="zh-CN" sz="24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FDB</a:t>
            </a:r>
            <a:r>
              <a:rPr kumimoji="0" lang="zh-CN" altLang="en-US" sz="24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的端口</a:t>
            </a:r>
            <a:r>
              <a:rPr kumimoji="0" lang="en-US" altLang="zh-CN" sz="24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MAP</a:t>
            </a:r>
            <a:r>
              <a:rPr kumimoji="0" lang="zh-CN" altLang="en-US" sz="24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为报文的潜在转发端口</a:t>
            </a:r>
            <a:r>
              <a:rPr kumimoji="0" lang="en-US" altLang="zh-CN" sz="24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MAP</a:t>
            </a:r>
            <a:endParaRPr kumimoji="0" lang="en-US" altLang="zh-CN" sz="24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en-US" altLang="zh-CN" sz="24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ELSE IF</a:t>
            </a:r>
            <a:r>
              <a:rPr kumimoji="0" lang="zh-CN" altLang="en-US" sz="24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查找成功并且行为为</a:t>
            </a:r>
            <a:r>
              <a:rPr kumimoji="0" lang="en-US" altLang="zh-CN" sz="24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Filter</a:t>
            </a:r>
            <a:endParaRPr kumimoji="0" lang="en-US" altLang="zh-CN" sz="24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en-US" altLang="zh-CN" sz="24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	</a:t>
            </a:r>
            <a:r>
              <a:rPr kumimoji="0" lang="zh-CN" altLang="en-US" sz="24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则过滤掉报文</a:t>
            </a:r>
            <a:endParaRPr kumimoji="0" lang="en-US" altLang="zh-CN" sz="24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en-US" altLang="zh-CN" sz="24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ELSE</a:t>
            </a:r>
            <a:endParaRPr kumimoji="0" lang="en-US" altLang="zh-CN" sz="24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en-US" altLang="zh-CN" sz="24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	</a:t>
            </a:r>
            <a:r>
              <a:rPr kumimoji="0" lang="zh-CN" altLang="en-US" sz="24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将报文在</a:t>
            </a:r>
            <a:r>
              <a:rPr kumimoji="0" lang="en-US" altLang="zh-CN" sz="24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VLAN</a:t>
            </a:r>
            <a:r>
              <a:rPr kumimoji="0" lang="zh-CN" altLang="en-US" sz="24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内部泛洪</a:t>
            </a:r>
            <a:endParaRPr kumimoji="0" lang="en-US" altLang="zh-CN" sz="2400" b="0" i="0" u="none" strike="noStrike" kern="0" cap="none" spc="0" normalizeH="0" baseline="0" noProof="0" smtClean="0">
              <a:ln>
                <a:noFill/>
              </a:ln>
              <a:solidFill>
                <a:srgbClr val="595959"/>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zh-CN" altLang="en-US" sz="2400" b="0" i="0" u="none" strike="noStrike" kern="0" cap="none" spc="0" normalizeH="0" baseline="0" noProof="0" smtClean="0">
                <a:ln>
                  <a:noFill/>
                </a:ln>
                <a:solidFill>
                  <a:srgbClr val="595959"/>
                </a:solidFill>
                <a:effectLst/>
                <a:uLnTx/>
                <a:uFillTx/>
                <a:latin typeface="微软雅黑" panose="020B0503020204020204" pitchFamily="34" charset="-122"/>
                <a:ea typeface="微软雅黑" panose="020B0503020204020204" pitchFamily="34" charset="-122"/>
                <a:cs typeface="+mn-cs"/>
              </a:rPr>
              <a:t>注</a:t>
            </a:r>
            <a:r>
              <a:rPr kumimoji="0" lang="en-US" altLang="zh-CN" sz="24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1</a:t>
            </a:r>
            <a:r>
              <a:rPr kumimoji="0" lang="zh-CN" altLang="en-US" sz="24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a:t>
            </a:r>
            <a:r>
              <a:rPr kumimoji="0" lang="en-US" altLang="zh-CN" sz="24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FDB</a:t>
            </a:r>
            <a:r>
              <a:rPr kumimoji="0" lang="zh-CN" altLang="en-US" sz="24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查找结果仅仅作为报文的潜在转发端口列表，是否需要转发到这个端口还要依赖其他决策，例如</a:t>
            </a:r>
            <a:r>
              <a:rPr kumimoji="0" lang="en-US" altLang="zh-CN" sz="24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STP</a:t>
            </a:r>
            <a:endParaRPr kumimoji="0" lang="en-US" altLang="zh-CN" sz="24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zh-CN" altLang="en-US" sz="24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注</a:t>
            </a:r>
            <a:r>
              <a:rPr kumimoji="0" lang="en-US" altLang="zh-CN" sz="24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2</a:t>
            </a:r>
            <a:r>
              <a:rPr kumimoji="0" lang="zh-CN" altLang="en-US" sz="24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：上面提到的是一个转发端口</a:t>
            </a:r>
            <a:r>
              <a:rPr kumimoji="0" lang="en-US" altLang="zh-CN" sz="24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MAP</a:t>
            </a:r>
            <a:r>
              <a:rPr kumimoji="0" lang="zh-CN" altLang="en-US" sz="24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，这个</a:t>
            </a:r>
            <a:r>
              <a:rPr kumimoji="0" lang="en-US" altLang="zh-CN" sz="24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MAP</a:t>
            </a:r>
            <a:r>
              <a:rPr kumimoji="0" lang="zh-CN" altLang="en-US" sz="24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可以包括多个端口成员</a:t>
            </a:r>
            <a:endParaRPr kumimoji="0" lang="en-US" altLang="zh-CN" sz="24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0" lang="en-US" altLang="zh-CN" sz="24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0" lang="zh-CN" altLang="en-US" sz="24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4" name="矩形 3"/>
          <p:cNvSpPr/>
          <p:nvPr/>
        </p:nvSpPr>
        <p:spPr>
          <a:xfrm>
            <a:off x="2786063" y="2071688"/>
            <a:ext cx="4000500" cy="32146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矩形 5"/>
          <p:cNvSpPr/>
          <p:nvPr/>
        </p:nvSpPr>
        <p:spPr>
          <a:xfrm>
            <a:off x="3500438" y="1571625"/>
            <a:ext cx="2500313" cy="50006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mn-lt"/>
                <a:ea typeface="+mn-ea"/>
                <a:cs typeface="+mn-cs"/>
              </a:rPr>
              <a:t>IN PUT</a:t>
            </a:r>
            <a:endParaRPr kumimoji="0" lang="zh-CN" altLang="en-US" sz="1800" b="0" i="0" u="none" strike="noStrike" kern="1200" cap="none" spc="0" normalizeH="0" baseline="0" noProof="0" dirty="0">
              <a:ln>
                <a:noFill/>
              </a:ln>
              <a:solidFill>
                <a:srgbClr val="000000"/>
              </a:solidFill>
              <a:effectLst/>
              <a:uLnTx/>
              <a:uFillTx/>
              <a:latin typeface="+mn-lt"/>
              <a:ea typeface="+mn-ea"/>
              <a:cs typeface="+mn-cs"/>
            </a:endParaRPr>
          </a:p>
        </p:txBody>
      </p:sp>
      <p:sp>
        <p:nvSpPr>
          <p:cNvPr id="7" name="矩形 6"/>
          <p:cNvSpPr/>
          <p:nvPr/>
        </p:nvSpPr>
        <p:spPr>
          <a:xfrm>
            <a:off x="3571875" y="5286375"/>
            <a:ext cx="2500313" cy="500063"/>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mn-lt"/>
                <a:ea typeface="+mn-ea"/>
                <a:cs typeface="+mn-cs"/>
              </a:rPr>
              <a:t>OUT PUT</a:t>
            </a:r>
            <a:endParaRPr kumimoji="0" lang="zh-CN" altLang="en-US" sz="1800" b="0" i="0" u="none" strike="noStrike" kern="1200" cap="none" spc="0" normalizeH="0" baseline="0" noProof="0" dirty="0">
              <a:ln>
                <a:noFill/>
              </a:ln>
              <a:solidFill>
                <a:srgbClr val="000000"/>
              </a:solidFill>
              <a:effectLst/>
              <a:uLnTx/>
              <a:uFillTx/>
              <a:latin typeface="+mn-lt"/>
              <a:ea typeface="+mn-ea"/>
              <a:cs typeface="+mn-cs"/>
            </a:endParaRPr>
          </a:p>
        </p:txBody>
      </p:sp>
      <p:cxnSp>
        <p:nvCxnSpPr>
          <p:cNvPr id="9" name="直接箭头连接符 8"/>
          <p:cNvCxnSpPr/>
          <p:nvPr/>
        </p:nvCxnSpPr>
        <p:spPr>
          <a:xfrm rot="5400000">
            <a:off x="4215606" y="1642269"/>
            <a:ext cx="85725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0" name="直接箭头连接符 9"/>
          <p:cNvCxnSpPr/>
          <p:nvPr/>
        </p:nvCxnSpPr>
        <p:spPr>
          <a:xfrm rot="5400000">
            <a:off x="2643981" y="1642269"/>
            <a:ext cx="85725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1" name="直接箭头连接符 10"/>
          <p:cNvCxnSpPr/>
          <p:nvPr/>
        </p:nvCxnSpPr>
        <p:spPr>
          <a:xfrm rot="5400000">
            <a:off x="6001544" y="1642269"/>
            <a:ext cx="85725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46088" name="标题 11"/>
          <p:cNvSpPr>
            <a:spLocks noGrp="1"/>
          </p:cNvSpPr>
          <p:nvPr>
            <p:ph type="title"/>
          </p:nvPr>
        </p:nvSpPr>
        <p:spPr/>
        <p:txBody>
          <a:bodyPr vert="horz" wrap="square" lIns="91440" tIns="45720" rIns="91440" bIns="45720" anchor="ctr" anchorCtr="0"/>
          <a:p>
            <a:r>
              <a:rPr lang="en-US" altLang="zh-CN" dirty="0"/>
              <a:t>FDB</a:t>
            </a:r>
            <a:endParaRPr lang="zh-CN" altLang="en-US" dirty="0"/>
          </a:p>
        </p:txBody>
      </p:sp>
      <p:cxnSp>
        <p:nvCxnSpPr>
          <p:cNvPr id="13" name="直接箭头连接符 12"/>
          <p:cNvCxnSpPr/>
          <p:nvPr/>
        </p:nvCxnSpPr>
        <p:spPr>
          <a:xfrm rot="5400000">
            <a:off x="4285456" y="5714206"/>
            <a:ext cx="85725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4" name="直接箭头连接符 13"/>
          <p:cNvCxnSpPr/>
          <p:nvPr/>
        </p:nvCxnSpPr>
        <p:spPr>
          <a:xfrm rot="5400000">
            <a:off x="2713831" y="5714206"/>
            <a:ext cx="85725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5" name="直接箭头连接符 14"/>
          <p:cNvCxnSpPr/>
          <p:nvPr/>
        </p:nvCxnSpPr>
        <p:spPr>
          <a:xfrm rot="5400000">
            <a:off x="6071394" y="5714206"/>
            <a:ext cx="85725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8" name="矩形 17"/>
          <p:cNvSpPr/>
          <p:nvPr/>
        </p:nvSpPr>
        <p:spPr>
          <a:xfrm>
            <a:off x="3857625" y="2143125"/>
            <a:ext cx="1714500"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mn-lt"/>
                <a:ea typeface="+mn-ea"/>
                <a:cs typeface="+mn-cs"/>
              </a:rPr>
              <a:t>VID+MAC</a:t>
            </a:r>
            <a:endParaRPr kumimoji="0" lang="zh-CN" altLang="en-US" sz="1800" b="0" i="0" u="none" strike="noStrike" kern="1200" cap="none" spc="0" normalizeH="0" baseline="0" noProof="0" dirty="0">
              <a:ln>
                <a:noFill/>
              </a:ln>
              <a:solidFill>
                <a:srgbClr val="000000"/>
              </a:solidFill>
              <a:effectLst/>
              <a:uLnTx/>
              <a:uFillTx/>
              <a:latin typeface="+mn-lt"/>
              <a:ea typeface="+mn-ea"/>
              <a:cs typeface="+mn-cs"/>
            </a:endParaRPr>
          </a:p>
        </p:txBody>
      </p:sp>
      <p:cxnSp>
        <p:nvCxnSpPr>
          <p:cNvPr id="30" name="直接箭头连接符 29"/>
          <p:cNvCxnSpPr>
            <a:stCxn id="18" idx="2"/>
            <a:endCxn id="5" idx="0"/>
          </p:cNvCxnSpPr>
          <p:nvPr/>
        </p:nvCxnSpPr>
        <p:spPr>
          <a:xfrm rot="5400000">
            <a:off x="4537075" y="2606675"/>
            <a:ext cx="357188"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7" name="矩形 36"/>
          <p:cNvSpPr/>
          <p:nvPr/>
        </p:nvSpPr>
        <p:spPr>
          <a:xfrm>
            <a:off x="3857625" y="4857750"/>
            <a:ext cx="1714500"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mn-lt"/>
                <a:ea typeface="+mn-ea"/>
                <a:cs typeface="+mn-cs"/>
              </a:rPr>
              <a:t>Port Map</a:t>
            </a:r>
            <a:endParaRPr kumimoji="0" lang="zh-CN" altLang="en-US" sz="1800" b="0" i="0" u="none" strike="noStrike" kern="1200" cap="none" spc="0" normalizeH="0" baseline="0" noProof="0" dirty="0">
              <a:ln>
                <a:noFill/>
              </a:ln>
              <a:solidFill>
                <a:srgbClr val="000000"/>
              </a:solidFill>
              <a:effectLst/>
              <a:uLnTx/>
              <a:uFillTx/>
              <a:latin typeface="+mn-lt"/>
              <a:ea typeface="+mn-ea"/>
              <a:cs typeface="+mn-cs"/>
            </a:endParaRPr>
          </a:p>
        </p:txBody>
      </p:sp>
      <p:cxnSp>
        <p:nvCxnSpPr>
          <p:cNvPr id="39" name="直接箭头连接符 38"/>
          <p:cNvCxnSpPr>
            <a:stCxn id="5" idx="2"/>
            <a:endCxn id="37" idx="0"/>
          </p:cNvCxnSpPr>
          <p:nvPr/>
        </p:nvCxnSpPr>
        <p:spPr>
          <a:xfrm rot="5400000">
            <a:off x="4572794" y="4715669"/>
            <a:ext cx="28575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5" name="矩形 4"/>
          <p:cNvSpPr/>
          <p:nvPr/>
        </p:nvSpPr>
        <p:spPr>
          <a:xfrm>
            <a:off x="3143240" y="2786058"/>
            <a:ext cx="3143272" cy="178595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uLnTx/>
                <a:uFillTx/>
                <a:latin typeface="+mn-lt"/>
                <a:ea typeface="+mn-ea"/>
                <a:cs typeface="+mn-cs"/>
              </a:rPr>
              <a:t>FDB Table</a:t>
            </a:r>
            <a:endParaRPr kumimoji="0" lang="zh-CN" altLang="en-US" sz="2400" b="1" i="0" u="none" strike="noStrike" kern="1200" cap="none" spc="0" normalizeH="0" baseline="0" noProof="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uLnTx/>
              <a:uFillTx/>
              <a:latin typeface="+mn-lt"/>
              <a:ea typeface="+mn-ea"/>
              <a:cs typeface="+mn-cs"/>
            </a:endParaRPr>
          </a:p>
        </p:txBody>
      </p:sp>
      <p:cxnSp>
        <p:nvCxnSpPr>
          <p:cNvPr id="41" name="直接连接符 40"/>
          <p:cNvCxnSpPr/>
          <p:nvPr/>
        </p:nvCxnSpPr>
        <p:spPr>
          <a:xfrm>
            <a:off x="3143250" y="3284538"/>
            <a:ext cx="3143250" cy="1588"/>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5" idx="1"/>
            <a:endCxn id="5" idx="3"/>
          </p:cNvCxnSpPr>
          <p:nvPr/>
        </p:nvCxnSpPr>
        <p:spPr>
          <a:xfrm rot="10800000" flipH="1">
            <a:off x="3143250" y="3679825"/>
            <a:ext cx="3143250" cy="1588"/>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3143250" y="4143375"/>
            <a:ext cx="3143250" cy="1588"/>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rot="5400000">
            <a:off x="3070225" y="3643313"/>
            <a:ext cx="1716088" cy="1588"/>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5" idx="0"/>
            <a:endCxn id="5" idx="2"/>
          </p:cNvCxnSpPr>
          <p:nvPr/>
        </p:nvCxnSpPr>
        <p:spPr>
          <a:xfrm rot="16200000" flipH="1">
            <a:off x="3821906" y="3679031"/>
            <a:ext cx="1787525" cy="1588"/>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rot="5400000">
            <a:off x="4679156" y="3679031"/>
            <a:ext cx="1787525" cy="1588"/>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46103" name="TextBox 52"/>
          <p:cNvSpPr txBox="1"/>
          <p:nvPr/>
        </p:nvSpPr>
        <p:spPr>
          <a:xfrm>
            <a:off x="714375" y="2786063"/>
            <a:ext cx="22860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r" eaLnBrk="1" hangingPunct="1">
              <a:spcBef>
                <a:spcPct val="0"/>
              </a:spcBef>
              <a:buFontTx/>
              <a:buNone/>
            </a:pPr>
            <a:r>
              <a:rPr lang="en-US" altLang="zh-CN" sz="1800" dirty="0">
                <a:solidFill>
                  <a:schemeClr val="tx1"/>
                </a:solidFill>
                <a:latin typeface="Arial" panose="020B0604020202020204" pitchFamily="34" charset="0"/>
                <a:ea typeface="宋体" panose="02010600030101010101" pitchFamily="2" charset="-122"/>
              </a:rPr>
              <a:t>Hash </a:t>
            </a:r>
            <a:r>
              <a:rPr lang="zh-CN" altLang="en-US" sz="1800" dirty="0">
                <a:solidFill>
                  <a:schemeClr val="tx1"/>
                </a:solidFill>
                <a:latin typeface="Arial" panose="020B0604020202020204" pitchFamily="34" charset="0"/>
                <a:ea typeface="宋体" panose="02010600030101010101" pitchFamily="2" charset="-122"/>
              </a:rPr>
              <a:t>冲突次数</a:t>
            </a:r>
            <a:r>
              <a:rPr lang="en-US" altLang="zh-CN" sz="1800" dirty="0">
                <a:solidFill>
                  <a:schemeClr val="tx1"/>
                </a:solidFill>
                <a:latin typeface="Arial" panose="020B0604020202020204" pitchFamily="34" charset="0"/>
                <a:ea typeface="宋体" panose="02010600030101010101" pitchFamily="2" charset="-122"/>
              </a:rPr>
              <a:t>4</a:t>
            </a:r>
            <a:endParaRPr lang="zh-CN" altLang="en-US" sz="1800" dirty="0">
              <a:solidFill>
                <a:schemeClr val="tx1"/>
              </a:solidFill>
              <a:latin typeface="Arial" panose="020B0604020202020204" pitchFamily="34" charset="0"/>
              <a:ea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47106" name="标题 1"/>
          <p:cNvSpPr>
            <a:spLocks noGrp="1"/>
          </p:cNvSpPr>
          <p:nvPr>
            <p:ph type="title"/>
          </p:nvPr>
        </p:nvSpPr>
        <p:spPr/>
        <p:txBody>
          <a:bodyPr vert="horz" wrap="square" lIns="91440" tIns="45720" rIns="91440" bIns="45720" anchor="ctr" anchorCtr="0"/>
          <a:p>
            <a:r>
              <a:rPr lang="en-US" altLang="zh-CN" dirty="0"/>
              <a:t>FDB</a:t>
            </a:r>
            <a:r>
              <a:rPr lang="zh-CN" altLang="en-US" dirty="0"/>
              <a:t>管理</a:t>
            </a:r>
            <a:endParaRPr lang="zh-CN" altLang="en-US" dirty="0"/>
          </a:p>
        </p:txBody>
      </p:sp>
      <p:sp>
        <p:nvSpPr>
          <p:cNvPr id="47107" name="内容占位符 2"/>
          <p:cNvSpPr>
            <a:spLocks noGrp="1"/>
          </p:cNvSpPr>
          <p:nvPr>
            <p:ph idx="1"/>
          </p:nvPr>
        </p:nvSpPr>
        <p:spPr>
          <a:xfrm>
            <a:off x="684213" y="1214438"/>
            <a:ext cx="7788275" cy="4951412"/>
          </a:xfrm>
        </p:spPr>
        <p:txBody>
          <a:bodyPr vert="horz" wrap="square" lIns="91440" tIns="45720" rIns="91440" bIns="45720" anchor="t" anchorCtr="0"/>
          <a:p>
            <a:r>
              <a:rPr lang="en-US" altLang="zh-CN" sz="2400" dirty="0"/>
              <a:t>FDB</a:t>
            </a:r>
            <a:r>
              <a:rPr lang="zh-CN" altLang="en-US" sz="2400" dirty="0"/>
              <a:t>管理包括如下内容</a:t>
            </a:r>
            <a:endParaRPr lang="en-US" altLang="zh-CN" sz="2400" dirty="0"/>
          </a:p>
          <a:p>
            <a:pPr lvl="1"/>
            <a:r>
              <a:rPr lang="en-US" altLang="zh-CN" sz="2400" dirty="0"/>
              <a:t>FDB</a:t>
            </a:r>
            <a:r>
              <a:rPr lang="zh-CN" altLang="en-US" sz="2400" dirty="0"/>
              <a:t>添加</a:t>
            </a:r>
            <a:endParaRPr lang="en-US" altLang="zh-CN" sz="2400" dirty="0"/>
          </a:p>
          <a:p>
            <a:pPr lvl="1"/>
            <a:r>
              <a:rPr lang="en-US" altLang="zh-CN" sz="2400" dirty="0"/>
              <a:t>FDB</a:t>
            </a:r>
            <a:r>
              <a:rPr lang="zh-CN" altLang="en-US" sz="2400" dirty="0"/>
              <a:t>删除</a:t>
            </a:r>
            <a:endParaRPr lang="en-US" altLang="zh-CN" sz="2400" dirty="0"/>
          </a:p>
          <a:p>
            <a:pPr lvl="1"/>
            <a:r>
              <a:rPr lang="en-US" altLang="zh-CN" sz="2400" dirty="0"/>
              <a:t>FDB</a:t>
            </a:r>
            <a:r>
              <a:rPr lang="zh-CN" altLang="en-US" sz="2400" dirty="0"/>
              <a:t>学习</a:t>
            </a:r>
            <a:endParaRPr lang="en-US" altLang="zh-CN" sz="2400" dirty="0"/>
          </a:p>
          <a:p>
            <a:pPr lvl="1"/>
            <a:r>
              <a:rPr lang="en-US" altLang="zh-CN" sz="2400" dirty="0"/>
              <a:t>FDB</a:t>
            </a:r>
            <a:r>
              <a:rPr lang="zh-CN" altLang="en-US" sz="2400" dirty="0"/>
              <a:t>老化</a:t>
            </a:r>
            <a:endParaRPr lang="zh-CN" altLang="en-US" sz="24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48130" name="标题 1"/>
          <p:cNvSpPr>
            <a:spLocks noGrp="1"/>
          </p:cNvSpPr>
          <p:nvPr>
            <p:ph type="title"/>
          </p:nvPr>
        </p:nvSpPr>
        <p:spPr/>
        <p:txBody>
          <a:bodyPr vert="horz" wrap="square" lIns="91440" tIns="45720" rIns="91440" bIns="45720" anchor="ctr" anchorCtr="0"/>
          <a:p>
            <a:r>
              <a:rPr lang="en-US" altLang="zh-CN" dirty="0"/>
              <a:t>FDB</a:t>
            </a:r>
            <a:r>
              <a:rPr lang="zh-CN" altLang="en-US" dirty="0"/>
              <a:t>管理</a:t>
            </a:r>
            <a:endParaRPr lang="zh-CN" altLang="en-US" dirty="0"/>
          </a:p>
        </p:txBody>
      </p:sp>
      <p:sp>
        <p:nvSpPr>
          <p:cNvPr id="3" name="内容占位符 2"/>
          <p:cNvSpPr>
            <a:spLocks noGrp="1"/>
          </p:cNvSpPr>
          <p:nvPr>
            <p:ph idx="1"/>
          </p:nvPr>
        </p:nvSpPr>
        <p:spPr>
          <a:xfrm>
            <a:off x="684213" y="1214438"/>
            <a:ext cx="7788275" cy="495141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FDB</a:t>
            </a:r>
            <a:r>
              <a:rPr kumimoji="0" lang="zh-CN" altLang="en-US"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添加</a:t>
            </a:r>
            <a:endParaRPr kumimoji="0" lang="en-US" alt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     FDB</a:t>
            </a:r>
            <a:r>
              <a:rPr kumimoji="0" lang="zh-CN" altLang="en-US"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添加指用户可以手动的添加一个</a:t>
            </a:r>
            <a:r>
              <a:rPr kumimoji="0" lang="en-US" alt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MAC</a:t>
            </a:r>
            <a:r>
              <a:rPr kumimoji="0" lang="zh-CN" altLang="en-US"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，添加信息包括</a:t>
            </a:r>
            <a:endParaRPr kumimoji="0" lang="en-US" alt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endParaRPr>
          </a:p>
          <a:p>
            <a:pPr marL="742950" marR="0" lvl="1" indent="-28575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rPr>
              <a:t>查找</a:t>
            </a:r>
            <a:r>
              <a:rPr kumimoji="0" lang="en-US" alt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rPr>
              <a:t>KEY</a:t>
            </a:r>
            <a:r>
              <a:rPr kumimoji="0" lang="zh-CN" altLang="en-US"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rPr>
              <a:t>：</a:t>
            </a:r>
            <a:r>
              <a:rPr kumimoji="0" lang="en-US" alt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rPr>
              <a:t>MAC+VID</a:t>
            </a:r>
            <a:endParaRPr kumimoji="0" lang="en-US" alt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endParaRPr>
          </a:p>
          <a:p>
            <a:pPr marL="742950" marR="0" lvl="1" indent="-28575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rPr>
              <a:t>行为：</a:t>
            </a:r>
            <a:r>
              <a:rPr kumimoji="0" lang="en-US" alt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rPr>
              <a:t>Forward</a:t>
            </a:r>
            <a:r>
              <a:rPr kumimoji="0" lang="zh-CN" altLang="en-US"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rPr>
              <a:t>还是</a:t>
            </a:r>
            <a:r>
              <a:rPr kumimoji="0" lang="en-US" alt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rPr>
              <a:t>filter</a:t>
            </a:r>
            <a:endParaRPr kumimoji="0" lang="en-US" alt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endParaRPr>
          </a:p>
          <a:p>
            <a:pPr marL="742950" marR="0" lvl="1" indent="-28575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rPr>
              <a:t>是否为静态地址</a:t>
            </a:r>
            <a:endParaRPr kumimoji="0" lang="en-US" alt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endParaRPr>
          </a:p>
          <a:p>
            <a:pPr marL="742950" marR="0" lvl="1" indent="-28575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rPr>
              <a:t>是否为组播地址</a:t>
            </a:r>
            <a:endParaRPr kumimoji="0" lang="en-US" alt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endParaRPr>
          </a:p>
          <a:p>
            <a:pPr marL="742950" marR="0" lvl="1" indent="-28575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rPr>
              <a:t>端口</a:t>
            </a:r>
            <a:r>
              <a:rPr kumimoji="0" lang="en-US" alt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rPr>
              <a:t>MAP</a:t>
            </a:r>
            <a:endParaRPr kumimoji="0" lang="en-US" alt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12290" name="Line 1026"/>
          <p:cNvSpPr/>
          <p:nvPr/>
        </p:nvSpPr>
        <p:spPr>
          <a:xfrm flipH="1">
            <a:off x="5408613" y="1343025"/>
            <a:ext cx="1368425" cy="0"/>
          </a:xfrm>
          <a:prstGeom prst="line">
            <a:avLst/>
          </a:prstGeom>
          <a:ln w="50800" cap="flat" cmpd="sng">
            <a:solidFill>
              <a:srgbClr val="0099CC"/>
            </a:solidFill>
            <a:prstDash val="solid"/>
            <a:headEnd type="none" w="sm" len="sm"/>
            <a:tailEnd type="none" w="sm" len="sm"/>
          </a:ln>
          <a:effectLst>
            <a:outerShdw dist="17961" dir="2699999" algn="ctr" rotWithShape="0">
              <a:schemeClr val="tx1"/>
            </a:outerShdw>
          </a:effectLst>
        </p:spPr>
      </p:sp>
      <p:sp>
        <p:nvSpPr>
          <p:cNvPr id="12291" name="Line 1027"/>
          <p:cNvSpPr/>
          <p:nvPr/>
        </p:nvSpPr>
        <p:spPr>
          <a:xfrm flipH="1" flipV="1">
            <a:off x="2384425" y="1343025"/>
            <a:ext cx="2160588" cy="0"/>
          </a:xfrm>
          <a:prstGeom prst="line">
            <a:avLst/>
          </a:prstGeom>
          <a:ln w="50800" cap="flat" cmpd="sng">
            <a:solidFill>
              <a:srgbClr val="0099CC"/>
            </a:solidFill>
            <a:prstDash val="solid"/>
            <a:headEnd type="none" w="sm" len="sm"/>
            <a:tailEnd type="none" w="sm" len="sm"/>
          </a:ln>
          <a:effectLst>
            <a:outerShdw dist="17961" dir="2699999" algn="ctr" rotWithShape="0">
              <a:schemeClr val="tx1"/>
            </a:outerShdw>
          </a:effectLst>
        </p:spPr>
      </p:sp>
      <p:sp>
        <p:nvSpPr>
          <p:cNvPr id="12292" name="Line 1028"/>
          <p:cNvSpPr/>
          <p:nvPr/>
        </p:nvSpPr>
        <p:spPr>
          <a:xfrm flipH="1" flipV="1">
            <a:off x="2097088" y="1558925"/>
            <a:ext cx="2232025" cy="1727200"/>
          </a:xfrm>
          <a:prstGeom prst="line">
            <a:avLst/>
          </a:prstGeom>
          <a:ln w="50800" cap="flat" cmpd="sng">
            <a:solidFill>
              <a:srgbClr val="0099CC"/>
            </a:solidFill>
            <a:prstDash val="solid"/>
            <a:headEnd type="none" w="sm" len="sm"/>
            <a:tailEnd type="none" w="sm" len="sm"/>
          </a:ln>
          <a:effectLst>
            <a:outerShdw dist="17961" dir="2699999" algn="ctr" rotWithShape="0">
              <a:schemeClr val="tx1"/>
            </a:outerShdw>
          </a:effectLst>
        </p:spPr>
      </p:sp>
      <p:sp>
        <p:nvSpPr>
          <p:cNvPr id="12293" name="Line 1029"/>
          <p:cNvSpPr/>
          <p:nvPr/>
        </p:nvSpPr>
        <p:spPr>
          <a:xfrm flipV="1">
            <a:off x="4905375" y="1414463"/>
            <a:ext cx="0" cy="1728787"/>
          </a:xfrm>
          <a:prstGeom prst="line">
            <a:avLst/>
          </a:prstGeom>
          <a:ln w="50800" cap="flat" cmpd="sng">
            <a:solidFill>
              <a:srgbClr val="0099CC"/>
            </a:solidFill>
            <a:prstDash val="solid"/>
            <a:headEnd type="none" w="sm" len="sm"/>
            <a:tailEnd type="none" w="sm" len="sm"/>
          </a:ln>
          <a:effectLst>
            <a:outerShdw dist="17961" dir="2699999" algn="ctr" rotWithShape="0">
              <a:schemeClr val="tx1"/>
            </a:outerShdw>
          </a:effectLst>
        </p:spPr>
      </p:sp>
      <p:sp>
        <p:nvSpPr>
          <p:cNvPr id="12294" name="Line 1030"/>
          <p:cNvSpPr/>
          <p:nvPr/>
        </p:nvSpPr>
        <p:spPr>
          <a:xfrm flipV="1">
            <a:off x="4760913" y="3359150"/>
            <a:ext cx="0" cy="935038"/>
          </a:xfrm>
          <a:prstGeom prst="line">
            <a:avLst/>
          </a:prstGeom>
          <a:ln w="50800" cap="flat" cmpd="sng">
            <a:solidFill>
              <a:srgbClr val="0099CC"/>
            </a:solidFill>
            <a:prstDash val="solid"/>
            <a:headEnd type="none" w="sm" len="sm"/>
            <a:tailEnd type="none" w="sm" len="sm"/>
          </a:ln>
          <a:effectLst>
            <a:outerShdw dist="17961" dir="2699999" algn="ctr" rotWithShape="0">
              <a:schemeClr val="tx1"/>
            </a:outerShdw>
          </a:effectLst>
        </p:spPr>
      </p:sp>
      <p:pic>
        <p:nvPicPr>
          <p:cNvPr id="12295" name="Picture 1032" descr="Route-processor"/>
          <p:cNvPicPr>
            <a:picLocks noChangeAspect="1"/>
          </p:cNvPicPr>
          <p:nvPr/>
        </p:nvPicPr>
        <p:blipFill>
          <a:blip r:embed="rId1"/>
          <a:stretch>
            <a:fillRect/>
          </a:stretch>
        </p:blipFill>
        <p:spPr>
          <a:xfrm>
            <a:off x="4256088" y="3070225"/>
            <a:ext cx="1152525" cy="439738"/>
          </a:xfrm>
          <a:prstGeom prst="rect">
            <a:avLst/>
          </a:prstGeom>
          <a:noFill/>
          <a:ln w="9525">
            <a:noFill/>
          </a:ln>
        </p:spPr>
      </p:pic>
      <p:pic>
        <p:nvPicPr>
          <p:cNvPr id="12296" name="Picture 1033" descr="Route-processor"/>
          <p:cNvPicPr>
            <a:picLocks noChangeAspect="1"/>
          </p:cNvPicPr>
          <p:nvPr/>
        </p:nvPicPr>
        <p:blipFill>
          <a:blip r:embed="rId1"/>
          <a:stretch>
            <a:fillRect/>
          </a:stretch>
        </p:blipFill>
        <p:spPr>
          <a:xfrm>
            <a:off x="4400550" y="1054100"/>
            <a:ext cx="1152525" cy="439738"/>
          </a:xfrm>
          <a:prstGeom prst="rect">
            <a:avLst/>
          </a:prstGeom>
          <a:noFill/>
          <a:ln w="9525">
            <a:noFill/>
          </a:ln>
        </p:spPr>
      </p:pic>
      <p:pic>
        <p:nvPicPr>
          <p:cNvPr id="12297" name="Picture 1034" descr="Route-processor"/>
          <p:cNvPicPr>
            <a:picLocks noChangeAspect="1"/>
          </p:cNvPicPr>
          <p:nvPr/>
        </p:nvPicPr>
        <p:blipFill>
          <a:blip r:embed="rId1"/>
          <a:stretch>
            <a:fillRect/>
          </a:stretch>
        </p:blipFill>
        <p:spPr>
          <a:xfrm>
            <a:off x="1447800" y="1127125"/>
            <a:ext cx="1152525" cy="439738"/>
          </a:xfrm>
          <a:prstGeom prst="rect">
            <a:avLst/>
          </a:prstGeom>
          <a:noFill/>
          <a:ln w="9525">
            <a:noFill/>
          </a:ln>
        </p:spPr>
      </p:pic>
      <p:pic>
        <p:nvPicPr>
          <p:cNvPr id="12298" name="Picture 1035" descr="SEVER"/>
          <p:cNvPicPr>
            <a:picLocks noChangeAspect="1"/>
          </p:cNvPicPr>
          <p:nvPr/>
        </p:nvPicPr>
        <p:blipFill>
          <a:blip r:embed="rId2"/>
          <a:stretch>
            <a:fillRect/>
          </a:stretch>
        </p:blipFill>
        <p:spPr>
          <a:xfrm>
            <a:off x="6632575" y="838200"/>
            <a:ext cx="650875" cy="1152525"/>
          </a:xfrm>
          <a:prstGeom prst="rect">
            <a:avLst/>
          </a:prstGeom>
          <a:noFill/>
          <a:ln w="9525">
            <a:noFill/>
          </a:ln>
        </p:spPr>
      </p:pic>
      <p:pic>
        <p:nvPicPr>
          <p:cNvPr id="12299" name="Picture 1036" descr="PC"/>
          <p:cNvPicPr>
            <a:picLocks noChangeAspect="1"/>
          </p:cNvPicPr>
          <p:nvPr/>
        </p:nvPicPr>
        <p:blipFill>
          <a:blip r:embed="rId3"/>
          <a:stretch>
            <a:fillRect/>
          </a:stretch>
        </p:blipFill>
        <p:spPr>
          <a:xfrm>
            <a:off x="4327525" y="4151313"/>
            <a:ext cx="936625" cy="823912"/>
          </a:xfrm>
          <a:prstGeom prst="rect">
            <a:avLst/>
          </a:prstGeom>
          <a:noFill/>
          <a:ln w="9525">
            <a:noFill/>
          </a:ln>
        </p:spPr>
      </p:pic>
      <p:sp>
        <p:nvSpPr>
          <p:cNvPr id="147469" name="Line 1037"/>
          <p:cNvSpPr/>
          <p:nvPr/>
        </p:nvSpPr>
        <p:spPr>
          <a:xfrm flipV="1">
            <a:off x="4976813" y="3575050"/>
            <a:ext cx="0" cy="576263"/>
          </a:xfrm>
          <a:prstGeom prst="line">
            <a:avLst/>
          </a:prstGeom>
          <a:ln w="73025" cap="flat" cmpd="thickThin">
            <a:solidFill>
              <a:schemeClr val="accent2"/>
            </a:solidFill>
            <a:prstDash val="solid"/>
            <a:headEnd type="none" w="med" len="med"/>
            <a:tailEnd type="triangle" w="med" len="med"/>
          </a:ln>
        </p:spPr>
      </p:sp>
      <p:sp>
        <p:nvSpPr>
          <p:cNvPr id="147470" name="Line 1038"/>
          <p:cNvSpPr/>
          <p:nvPr/>
        </p:nvSpPr>
        <p:spPr>
          <a:xfrm flipV="1">
            <a:off x="5121275" y="1701800"/>
            <a:ext cx="0" cy="1152525"/>
          </a:xfrm>
          <a:prstGeom prst="line">
            <a:avLst/>
          </a:prstGeom>
          <a:ln w="73025" cap="flat" cmpd="thickThin">
            <a:solidFill>
              <a:schemeClr val="accent2"/>
            </a:solidFill>
            <a:prstDash val="solid"/>
            <a:headEnd type="none" w="med" len="med"/>
            <a:tailEnd type="triangle" w="med" len="med"/>
          </a:ln>
        </p:spPr>
      </p:sp>
      <p:sp>
        <p:nvSpPr>
          <p:cNvPr id="147471" name="Line 1039"/>
          <p:cNvSpPr/>
          <p:nvPr/>
        </p:nvSpPr>
        <p:spPr>
          <a:xfrm flipV="1">
            <a:off x="5553075" y="1198563"/>
            <a:ext cx="1152525" cy="0"/>
          </a:xfrm>
          <a:prstGeom prst="line">
            <a:avLst/>
          </a:prstGeom>
          <a:ln w="73025" cap="flat" cmpd="thickThin">
            <a:solidFill>
              <a:schemeClr val="accent2"/>
            </a:solidFill>
            <a:prstDash val="solid"/>
            <a:headEnd type="none" w="med" len="med"/>
            <a:tailEnd type="triangle" w="med" len="med"/>
          </a:ln>
        </p:spPr>
      </p:sp>
      <p:sp>
        <p:nvSpPr>
          <p:cNvPr id="147472" name="Line 1040"/>
          <p:cNvSpPr/>
          <p:nvPr/>
        </p:nvSpPr>
        <p:spPr>
          <a:xfrm flipV="1">
            <a:off x="4471988" y="3575050"/>
            <a:ext cx="0" cy="576263"/>
          </a:xfrm>
          <a:prstGeom prst="line">
            <a:avLst/>
          </a:prstGeom>
          <a:ln w="73025" cap="flat" cmpd="thickThin">
            <a:solidFill>
              <a:srgbClr val="FF6600"/>
            </a:solidFill>
            <a:prstDash val="solid"/>
            <a:headEnd type="none" w="med" len="med"/>
            <a:tailEnd type="triangle" w="med" len="med"/>
          </a:ln>
        </p:spPr>
      </p:sp>
      <p:sp>
        <p:nvSpPr>
          <p:cNvPr id="147473" name="Line 1041"/>
          <p:cNvSpPr/>
          <p:nvPr/>
        </p:nvSpPr>
        <p:spPr>
          <a:xfrm flipH="1" flipV="1">
            <a:off x="2024063" y="1846263"/>
            <a:ext cx="1800225" cy="1439862"/>
          </a:xfrm>
          <a:prstGeom prst="line">
            <a:avLst/>
          </a:prstGeom>
          <a:ln w="73025" cap="flat" cmpd="thickThin">
            <a:solidFill>
              <a:srgbClr val="FF6600"/>
            </a:solidFill>
            <a:prstDash val="solid"/>
            <a:headEnd type="none" w="med" len="med"/>
            <a:tailEnd type="triangle" w="med" len="med"/>
          </a:ln>
        </p:spPr>
      </p:sp>
      <p:sp>
        <p:nvSpPr>
          <p:cNvPr id="147474" name="Line 1042"/>
          <p:cNvSpPr/>
          <p:nvPr/>
        </p:nvSpPr>
        <p:spPr>
          <a:xfrm flipV="1">
            <a:off x="2816225" y="1127125"/>
            <a:ext cx="1512888" cy="0"/>
          </a:xfrm>
          <a:prstGeom prst="line">
            <a:avLst/>
          </a:prstGeom>
          <a:ln w="73025" cap="flat" cmpd="thickThin">
            <a:solidFill>
              <a:srgbClr val="FF6600"/>
            </a:solidFill>
            <a:prstDash val="solid"/>
            <a:headEnd type="none" w="med" len="med"/>
            <a:tailEnd type="triangle" w="med" len="med"/>
          </a:ln>
        </p:spPr>
      </p:sp>
      <p:sp>
        <p:nvSpPr>
          <p:cNvPr id="147475" name="Line 1043"/>
          <p:cNvSpPr/>
          <p:nvPr/>
        </p:nvSpPr>
        <p:spPr>
          <a:xfrm flipV="1">
            <a:off x="5480050" y="1054100"/>
            <a:ext cx="1225550" cy="0"/>
          </a:xfrm>
          <a:prstGeom prst="line">
            <a:avLst/>
          </a:prstGeom>
          <a:ln w="73025" cap="flat" cmpd="thickThin">
            <a:solidFill>
              <a:srgbClr val="FF6600"/>
            </a:solidFill>
            <a:prstDash val="solid"/>
            <a:headEnd type="none" w="med" len="med"/>
            <a:tailEnd type="triangle" w="med" len="med"/>
          </a:ln>
        </p:spPr>
      </p:sp>
      <p:sp>
        <p:nvSpPr>
          <p:cNvPr id="147476" name="AutoShape 1044"/>
          <p:cNvSpPr/>
          <p:nvPr/>
        </p:nvSpPr>
        <p:spPr>
          <a:xfrm>
            <a:off x="4113213" y="1917700"/>
            <a:ext cx="1584325" cy="719138"/>
          </a:xfrm>
          <a:prstGeom prst="irregularSeal1">
            <a:avLst/>
          </a:prstGeom>
          <a:solidFill>
            <a:srgbClr val="FF0000">
              <a:alpha val="70195"/>
            </a:srgbClr>
          </a:solidFill>
          <a:ln w="9525">
            <a:noFill/>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r>
              <a:rPr lang="zh-CN" altLang="en-US" sz="1800" dirty="0">
                <a:solidFill>
                  <a:schemeClr val="bg1"/>
                </a:solidFill>
                <a:latin typeface="Arial" panose="020B0604020202020204" pitchFamily="34" charset="0"/>
                <a:ea typeface="黑体" panose="02010609060101010101" pitchFamily="49" charset="-122"/>
              </a:rPr>
              <a:t>故障</a:t>
            </a:r>
            <a:endParaRPr lang="zh-CN" altLang="en-US" sz="1800" dirty="0">
              <a:solidFill>
                <a:schemeClr val="bg1"/>
              </a:solidFill>
              <a:latin typeface="Arial" panose="020B0604020202020204" pitchFamily="34" charset="0"/>
              <a:ea typeface="黑体" panose="02010609060101010101" pitchFamily="49" charset="-122"/>
            </a:endParaRPr>
          </a:p>
        </p:txBody>
      </p:sp>
      <p:sp>
        <p:nvSpPr>
          <p:cNvPr id="147477" name="Text Box 1045"/>
          <p:cNvSpPr txBox="1">
            <a:spLocks noChangeArrowheads="1"/>
          </p:cNvSpPr>
          <p:nvPr/>
        </p:nvSpPr>
        <p:spPr bwMode="auto">
          <a:xfrm>
            <a:off x="762000" y="5405438"/>
            <a:ext cx="6923088" cy="86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defTabSz="914400">
              <a:spcBef>
                <a:spcPct val="50000"/>
              </a:spcBef>
              <a:buClrTx/>
              <a:buSzTx/>
              <a:buFontTx/>
              <a:buNone/>
              <a:defRPr/>
            </a:pPr>
            <a:r>
              <a:rPr kumimoji="0" lang="zh-CN" altLang="en-US" sz="2000" kern="1200" cap="none" spc="0" normalizeH="0" baseline="0" noProof="0" dirty="0">
                <a:solidFill>
                  <a:srgbClr val="000099"/>
                </a:solidFill>
                <a:effectLst>
                  <a:outerShdw blurRad="38100" dist="38100" dir="2700000" algn="tl">
                    <a:srgbClr val="C0C0C0"/>
                  </a:outerShdw>
                </a:effectLst>
                <a:latin typeface="华文细黑" panose="02010600040101010101" pitchFamily="2" charset="-122"/>
                <a:ea typeface="华文细黑" panose="02010600040101010101" pitchFamily="2" charset="-122"/>
                <a:cs typeface="+mn-cs"/>
              </a:rPr>
              <a:t>在网络中提供冗余链路解决单点故障问题，</a:t>
            </a:r>
            <a:endParaRPr kumimoji="0" lang="en-US" altLang="zh-CN" sz="2000" kern="1200" cap="none" spc="0" normalizeH="0" baseline="0" noProof="0" dirty="0">
              <a:solidFill>
                <a:srgbClr val="000099"/>
              </a:solidFill>
              <a:effectLst>
                <a:outerShdw blurRad="38100" dist="38100" dir="2700000" algn="tl">
                  <a:srgbClr val="C0C0C0"/>
                </a:outerShdw>
              </a:effectLst>
              <a:latin typeface="华文细黑" panose="02010600040101010101" pitchFamily="2" charset="-122"/>
              <a:ea typeface="华文细黑" panose="02010600040101010101" pitchFamily="2" charset="-122"/>
              <a:cs typeface="+mn-cs"/>
            </a:endParaRPr>
          </a:p>
          <a:p>
            <a:pPr marR="0" defTabSz="914400">
              <a:spcBef>
                <a:spcPct val="50000"/>
              </a:spcBef>
              <a:buClrTx/>
              <a:buSzTx/>
              <a:buFontTx/>
              <a:buNone/>
              <a:defRPr/>
            </a:pPr>
            <a:r>
              <a:rPr kumimoji="0" lang="zh-CN" altLang="en-US" sz="2000" kern="1200" cap="none" spc="0" normalizeH="0" baseline="0" noProof="0" dirty="0">
                <a:solidFill>
                  <a:srgbClr val="000099"/>
                </a:solidFill>
                <a:effectLst>
                  <a:outerShdw blurRad="38100" dist="38100" dir="2700000" algn="tl">
                    <a:srgbClr val="C0C0C0"/>
                  </a:outerShdw>
                </a:effectLst>
                <a:latin typeface="华文细黑" panose="02010600040101010101" pitchFamily="2" charset="-122"/>
                <a:ea typeface="华文细黑" panose="02010600040101010101" pitchFamily="2" charset="-122"/>
                <a:cs typeface="+mn-cs"/>
              </a:rPr>
              <a:t>如果一条线路故障了另一条还可以继续工作保障通信正常。 </a:t>
            </a:r>
            <a:endParaRPr kumimoji="0" lang="zh-CN" altLang="en-US" sz="2000" kern="1200" cap="none" spc="0" normalizeH="0" baseline="0" noProof="0" dirty="0">
              <a:solidFill>
                <a:srgbClr val="000099"/>
              </a:solidFill>
              <a:effectLst>
                <a:outerShdw blurRad="38100" dist="38100" dir="2700000" algn="tl">
                  <a:srgbClr val="C0C0C0"/>
                </a:outerShdw>
              </a:effectLst>
              <a:latin typeface="华文细黑" panose="02010600040101010101" pitchFamily="2" charset="-122"/>
              <a:ea typeface="华文细黑" panose="02010600040101010101" pitchFamily="2" charset="-122"/>
              <a:cs typeface="+mn-cs"/>
            </a:endParaRPr>
          </a:p>
        </p:txBody>
      </p:sp>
      <p:sp>
        <p:nvSpPr>
          <p:cNvPr id="12309" name="标题 5"/>
          <p:cNvSpPr>
            <a:spLocks noGrp="1"/>
          </p:cNvSpPr>
          <p:nvPr>
            <p:ph type="title"/>
          </p:nvPr>
        </p:nvSpPr>
        <p:spPr>
          <a:xfrm>
            <a:off x="609600" y="152400"/>
            <a:ext cx="7924800" cy="533400"/>
          </a:xfrm>
        </p:spPr>
        <p:txBody>
          <a:bodyPr vert="horz" wrap="square" lIns="91440" tIns="45720" rIns="91440" bIns="45720" anchor="ctr" anchorCtr="0"/>
          <a:p>
            <a:r>
              <a:rPr lang="en-US" altLang="zh-CN" dirty="0"/>
              <a:t>STP—1.STP</a:t>
            </a:r>
            <a:r>
              <a:rPr lang="zh-CN" altLang="en-US" dirty="0"/>
              <a:t>出现的背景</a:t>
            </a:r>
            <a:endParaRPr lang="zh-CN" altLang="en-US" dirty="0"/>
          </a:p>
        </p:txBody>
      </p:sp>
      <p:pic>
        <p:nvPicPr>
          <p:cNvPr id="12310" name="Picture 5" descr="C:\Documents and Settings\Administrator\My Documents\Tencent Files\517623394\FileRecv\锐捷ppt元素修改11.01.18\小红条.png"/>
          <p:cNvPicPr>
            <a:picLocks noChangeAspect="1"/>
          </p:cNvPicPr>
          <p:nvPr/>
        </p:nvPicPr>
        <p:blipFill>
          <a:blip r:embed="rId4"/>
          <a:stretch>
            <a:fillRect/>
          </a:stretch>
        </p:blipFill>
        <p:spPr>
          <a:xfrm>
            <a:off x="381000" y="207963"/>
            <a:ext cx="125413" cy="401637"/>
          </a:xfrm>
          <a:prstGeom prst="rect">
            <a:avLst/>
          </a:prstGeom>
          <a:noFill/>
          <a:ln w="9525">
            <a:noFill/>
          </a:ln>
        </p:spPr>
      </p:pic>
      <p:sp>
        <p:nvSpPr>
          <p:cNvPr id="12311" name="Rectangle 6"/>
          <p:cNvSpPr/>
          <p:nvPr/>
        </p:nvSpPr>
        <p:spPr>
          <a:xfrm>
            <a:off x="0" y="52388"/>
            <a:ext cx="0" cy="352425"/>
          </a:xfrm>
          <a:prstGeom prst="rect">
            <a:avLst/>
          </a:prstGeom>
          <a:solidFill>
            <a:srgbClr val="F1FEDD"/>
          </a:solidFill>
          <a:ln w="9525">
            <a:noFill/>
          </a:ln>
        </p:spPr>
        <p:txBody>
          <a:bodyPr wrap="none" lIns="0" tIns="0" rIns="0" bIns="76176"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endParaRPr lang="zh-CN" altLang="en-US" sz="1800" dirty="0">
              <a:solidFill>
                <a:schemeClr val="tx1"/>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47469"/>
                                        </p:tgtEl>
                                        <p:attrNameLst>
                                          <p:attrName>style.visibility</p:attrName>
                                        </p:attrNameLst>
                                      </p:cBhvr>
                                      <p:to>
                                        <p:strVal val="visible"/>
                                      </p:to>
                                    </p:set>
                                    <p:animEffect transition="in" filter="slide(fromBottom)">
                                      <p:cBhvr>
                                        <p:cTn id="7" dur="500"/>
                                        <p:tgtEl>
                                          <p:spTgt spid="147469"/>
                                        </p:tgtEl>
                                      </p:cBhvr>
                                    </p:animEffect>
                                  </p:childTnLst>
                                </p:cTn>
                              </p:par>
                            </p:childTnLst>
                          </p:cTn>
                        </p:par>
                        <p:par>
                          <p:cTn id="8" fill="hold">
                            <p:stCondLst>
                              <p:cond delay="500"/>
                            </p:stCondLst>
                            <p:childTnLst>
                              <p:par>
                                <p:cTn id="9" presetID="12" presetClass="entr" presetSubtype="4" fill="hold" nodeType="afterEffect">
                                  <p:stCondLst>
                                    <p:cond delay="0"/>
                                  </p:stCondLst>
                                  <p:childTnLst>
                                    <p:set>
                                      <p:cBhvr>
                                        <p:cTn id="10" dur="1" fill="hold">
                                          <p:stCondLst>
                                            <p:cond delay="0"/>
                                          </p:stCondLst>
                                        </p:cTn>
                                        <p:tgtEl>
                                          <p:spTgt spid="147470"/>
                                        </p:tgtEl>
                                        <p:attrNameLst>
                                          <p:attrName>style.visibility</p:attrName>
                                        </p:attrNameLst>
                                      </p:cBhvr>
                                      <p:to>
                                        <p:strVal val="visible"/>
                                      </p:to>
                                    </p:set>
                                    <p:animEffect transition="in" filter="slide(fromBottom)">
                                      <p:cBhvr>
                                        <p:cTn id="11" dur="500"/>
                                        <p:tgtEl>
                                          <p:spTgt spid="147470"/>
                                        </p:tgtEl>
                                      </p:cBhvr>
                                    </p:animEffect>
                                  </p:childTnLst>
                                </p:cTn>
                              </p:par>
                            </p:childTnLst>
                          </p:cTn>
                        </p:par>
                        <p:par>
                          <p:cTn id="12" fill="hold">
                            <p:stCondLst>
                              <p:cond delay="1000"/>
                            </p:stCondLst>
                            <p:childTnLst>
                              <p:par>
                                <p:cTn id="13" presetID="12" presetClass="entr" presetSubtype="8" fill="hold" nodeType="afterEffect">
                                  <p:stCondLst>
                                    <p:cond delay="0"/>
                                  </p:stCondLst>
                                  <p:childTnLst>
                                    <p:set>
                                      <p:cBhvr>
                                        <p:cTn id="14" dur="1" fill="hold">
                                          <p:stCondLst>
                                            <p:cond delay="0"/>
                                          </p:stCondLst>
                                        </p:cTn>
                                        <p:tgtEl>
                                          <p:spTgt spid="147471"/>
                                        </p:tgtEl>
                                        <p:attrNameLst>
                                          <p:attrName>style.visibility</p:attrName>
                                        </p:attrNameLst>
                                      </p:cBhvr>
                                      <p:to>
                                        <p:strVal val="visible"/>
                                      </p:to>
                                    </p:set>
                                    <p:animEffect transition="in" filter="slide(fromLeft)">
                                      <p:cBhvr>
                                        <p:cTn id="15" dur="500"/>
                                        <p:tgtEl>
                                          <p:spTgt spid="147471"/>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nodeType="clickEffect">
                                  <p:stCondLst>
                                    <p:cond delay="0"/>
                                  </p:stCondLst>
                                  <p:childTnLst>
                                    <p:set>
                                      <p:cBhvr>
                                        <p:cTn id="19" dur="1" fill="hold">
                                          <p:stCondLst>
                                            <p:cond delay="0"/>
                                          </p:stCondLst>
                                        </p:cTn>
                                        <p:tgtEl>
                                          <p:spTgt spid="147472"/>
                                        </p:tgtEl>
                                        <p:attrNameLst>
                                          <p:attrName>style.visibility</p:attrName>
                                        </p:attrNameLst>
                                      </p:cBhvr>
                                      <p:to>
                                        <p:strVal val="visible"/>
                                      </p:to>
                                    </p:set>
                                    <p:animEffect transition="in" filter="slide(fromBottom)">
                                      <p:cBhvr>
                                        <p:cTn id="20" dur="500"/>
                                        <p:tgtEl>
                                          <p:spTgt spid="147472"/>
                                        </p:tgtEl>
                                      </p:cBhvr>
                                    </p:animEffect>
                                  </p:childTnLst>
                                </p:cTn>
                              </p:par>
                            </p:childTnLst>
                          </p:cTn>
                        </p:par>
                        <p:par>
                          <p:cTn id="21" fill="hold">
                            <p:stCondLst>
                              <p:cond delay="500"/>
                            </p:stCondLst>
                            <p:childTnLst>
                              <p:par>
                                <p:cTn id="22" presetID="22" presetClass="entr" presetSubtype="4" fill="hold" nodeType="afterEffect">
                                  <p:stCondLst>
                                    <p:cond delay="0"/>
                                  </p:stCondLst>
                                  <p:childTnLst>
                                    <p:set>
                                      <p:cBhvr>
                                        <p:cTn id="23" dur="1" fill="hold">
                                          <p:stCondLst>
                                            <p:cond delay="0"/>
                                          </p:stCondLst>
                                        </p:cTn>
                                        <p:tgtEl>
                                          <p:spTgt spid="147473"/>
                                        </p:tgtEl>
                                        <p:attrNameLst>
                                          <p:attrName>style.visibility</p:attrName>
                                        </p:attrNameLst>
                                      </p:cBhvr>
                                      <p:to>
                                        <p:strVal val="visible"/>
                                      </p:to>
                                    </p:set>
                                    <p:animEffect transition="in" filter="wipe(down)">
                                      <p:cBhvr>
                                        <p:cTn id="24" dur="500"/>
                                        <p:tgtEl>
                                          <p:spTgt spid="147473"/>
                                        </p:tgtEl>
                                      </p:cBhvr>
                                    </p:animEffect>
                                  </p:childTnLst>
                                </p:cTn>
                              </p:par>
                            </p:childTnLst>
                          </p:cTn>
                        </p:par>
                        <p:par>
                          <p:cTn id="25" fill="hold">
                            <p:stCondLst>
                              <p:cond delay="1000"/>
                            </p:stCondLst>
                            <p:childTnLst>
                              <p:par>
                                <p:cTn id="26" presetID="12" presetClass="entr" presetSubtype="8" fill="hold" nodeType="afterEffect">
                                  <p:stCondLst>
                                    <p:cond delay="0"/>
                                  </p:stCondLst>
                                  <p:childTnLst>
                                    <p:set>
                                      <p:cBhvr>
                                        <p:cTn id="27" dur="1" fill="hold">
                                          <p:stCondLst>
                                            <p:cond delay="0"/>
                                          </p:stCondLst>
                                        </p:cTn>
                                        <p:tgtEl>
                                          <p:spTgt spid="147474"/>
                                        </p:tgtEl>
                                        <p:attrNameLst>
                                          <p:attrName>style.visibility</p:attrName>
                                        </p:attrNameLst>
                                      </p:cBhvr>
                                      <p:to>
                                        <p:strVal val="visible"/>
                                      </p:to>
                                    </p:set>
                                    <p:animEffect transition="in" filter="slide(fromLeft)">
                                      <p:cBhvr>
                                        <p:cTn id="28" dur="500"/>
                                        <p:tgtEl>
                                          <p:spTgt spid="147474"/>
                                        </p:tgtEl>
                                      </p:cBhvr>
                                    </p:animEffect>
                                  </p:childTnLst>
                                </p:cTn>
                              </p:par>
                            </p:childTnLst>
                          </p:cTn>
                        </p:par>
                        <p:par>
                          <p:cTn id="29" fill="hold">
                            <p:stCondLst>
                              <p:cond delay="1500"/>
                            </p:stCondLst>
                            <p:childTnLst>
                              <p:par>
                                <p:cTn id="30" presetID="12" presetClass="entr" presetSubtype="8" fill="hold" nodeType="afterEffect">
                                  <p:stCondLst>
                                    <p:cond delay="0"/>
                                  </p:stCondLst>
                                  <p:childTnLst>
                                    <p:set>
                                      <p:cBhvr>
                                        <p:cTn id="31" dur="1" fill="hold">
                                          <p:stCondLst>
                                            <p:cond delay="0"/>
                                          </p:stCondLst>
                                        </p:cTn>
                                        <p:tgtEl>
                                          <p:spTgt spid="147475"/>
                                        </p:tgtEl>
                                        <p:attrNameLst>
                                          <p:attrName>style.visibility</p:attrName>
                                        </p:attrNameLst>
                                      </p:cBhvr>
                                      <p:to>
                                        <p:strVal val="visible"/>
                                      </p:to>
                                    </p:set>
                                    <p:animEffect transition="in" filter="slide(fromLeft)">
                                      <p:cBhvr>
                                        <p:cTn id="32" dur="500"/>
                                        <p:tgtEl>
                                          <p:spTgt spid="14747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47476"/>
                                        </p:tgtEl>
                                        <p:attrNameLst>
                                          <p:attrName>style.visibility</p:attrName>
                                        </p:attrNameLst>
                                      </p:cBhvr>
                                      <p:to>
                                        <p:strVal val="visible"/>
                                      </p:to>
                                    </p:set>
                                    <p:animEffect transition="in" filter="fade">
                                      <p:cBhvr>
                                        <p:cTn id="37" dur="2000"/>
                                        <p:tgtEl>
                                          <p:spTgt spid="147476"/>
                                        </p:tgtEl>
                                      </p:cBhvr>
                                    </p:animEffect>
                                  </p:childTnLst>
                                </p:cTn>
                              </p:par>
                            </p:childTnLst>
                          </p:cTn>
                        </p:par>
                      </p:childTnLst>
                    </p:cTn>
                  </p:par>
                  <p:par>
                    <p:cTn id="38" fill="hold">
                      <p:stCondLst>
                        <p:cond delay="indefinite"/>
                      </p:stCondLst>
                      <p:childTnLst>
                        <p:par>
                          <p:cTn id="39" fill="hold">
                            <p:stCondLst>
                              <p:cond delay="0"/>
                            </p:stCondLst>
                            <p:childTnLst>
                              <p:par>
                                <p:cTn id="40" presetID="26" presetClass="emph" presetSubtype="0" fill="hold" nodeType="clickEffect">
                                  <p:stCondLst>
                                    <p:cond delay="0"/>
                                  </p:stCondLst>
                                  <p:childTnLst>
                                    <p:animEffect transition="out" filter="fade">
                                      <p:cBhvr>
                                        <p:cTn id="41" dur="500" tmFilter="0, 0; .2, .5; .8, .5; 1, 0"/>
                                        <p:tgtEl>
                                          <p:spTgt spid="147473"/>
                                        </p:tgtEl>
                                      </p:cBhvr>
                                    </p:animEffect>
                                    <p:animScale>
                                      <p:cBhvr>
                                        <p:cTn id="42" dur="250" autoRev="1" fill="hold"/>
                                        <p:tgtEl>
                                          <p:spTgt spid="147473"/>
                                        </p:tgtEl>
                                      </p:cBhvr>
                                      <p:by x="105000" y="105000"/>
                                    </p:animScale>
                                  </p:childTnLst>
                                </p:cTn>
                              </p:par>
                              <p:par>
                                <p:cTn id="43" presetID="26" presetClass="emph" presetSubtype="0" fill="hold" nodeType="withEffect">
                                  <p:stCondLst>
                                    <p:cond delay="0"/>
                                  </p:stCondLst>
                                  <p:childTnLst>
                                    <p:animEffect transition="out" filter="fade">
                                      <p:cBhvr>
                                        <p:cTn id="44" dur="500" tmFilter="0, 0; .2, .5; .8, .5; 1, 0"/>
                                        <p:tgtEl>
                                          <p:spTgt spid="147472"/>
                                        </p:tgtEl>
                                      </p:cBhvr>
                                    </p:animEffect>
                                    <p:animScale>
                                      <p:cBhvr>
                                        <p:cTn id="45" dur="250" autoRev="1" fill="hold"/>
                                        <p:tgtEl>
                                          <p:spTgt spid="147472"/>
                                        </p:tgtEl>
                                      </p:cBhvr>
                                      <p:by x="105000" y="105000"/>
                                    </p:animScale>
                                  </p:childTnLst>
                                </p:cTn>
                              </p:par>
                              <p:par>
                                <p:cTn id="46" presetID="26" presetClass="emph" presetSubtype="0" fill="hold" nodeType="withEffect">
                                  <p:stCondLst>
                                    <p:cond delay="0"/>
                                  </p:stCondLst>
                                  <p:childTnLst>
                                    <p:animEffect transition="out" filter="fade">
                                      <p:cBhvr>
                                        <p:cTn id="47" dur="500" tmFilter="0, 0; .2, .5; .8, .5; 1, 0"/>
                                        <p:tgtEl>
                                          <p:spTgt spid="147474"/>
                                        </p:tgtEl>
                                      </p:cBhvr>
                                    </p:animEffect>
                                    <p:animScale>
                                      <p:cBhvr>
                                        <p:cTn id="48" dur="250" autoRev="1" fill="hold"/>
                                        <p:tgtEl>
                                          <p:spTgt spid="147474"/>
                                        </p:tgtEl>
                                      </p:cBhvr>
                                      <p:by x="105000" y="105000"/>
                                    </p:animScale>
                                  </p:childTnLst>
                                </p:cTn>
                              </p:par>
                              <p:par>
                                <p:cTn id="49" presetID="26" presetClass="emph" presetSubtype="0" fill="hold" nodeType="withEffect">
                                  <p:stCondLst>
                                    <p:cond delay="0"/>
                                  </p:stCondLst>
                                  <p:childTnLst>
                                    <p:animEffect transition="out" filter="fade">
                                      <p:cBhvr>
                                        <p:cTn id="50" dur="500" tmFilter="0, 0; .2, .5; .8, .5; 1, 0"/>
                                        <p:tgtEl>
                                          <p:spTgt spid="147475"/>
                                        </p:tgtEl>
                                      </p:cBhvr>
                                    </p:animEffect>
                                    <p:animScale>
                                      <p:cBhvr>
                                        <p:cTn id="51" dur="250" autoRev="1" fill="hold"/>
                                        <p:tgtEl>
                                          <p:spTgt spid="14747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7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49154" name="标题 1"/>
          <p:cNvSpPr>
            <a:spLocks noGrp="1"/>
          </p:cNvSpPr>
          <p:nvPr>
            <p:ph type="title"/>
          </p:nvPr>
        </p:nvSpPr>
        <p:spPr/>
        <p:txBody>
          <a:bodyPr vert="horz" wrap="square" lIns="91440" tIns="45720" rIns="91440" bIns="45720" anchor="ctr" anchorCtr="0"/>
          <a:p>
            <a:r>
              <a:rPr lang="en-US" altLang="zh-CN" dirty="0"/>
              <a:t>FDB</a:t>
            </a:r>
            <a:r>
              <a:rPr lang="zh-CN" altLang="en-US" dirty="0"/>
              <a:t>管理</a:t>
            </a:r>
            <a:endParaRPr lang="zh-CN" altLang="en-US" dirty="0"/>
          </a:p>
        </p:txBody>
      </p:sp>
      <p:sp>
        <p:nvSpPr>
          <p:cNvPr id="3" name="内容占位符 2"/>
          <p:cNvSpPr>
            <a:spLocks noGrp="1"/>
          </p:cNvSpPr>
          <p:nvPr>
            <p:ph idx="1"/>
          </p:nvPr>
        </p:nvSpPr>
        <p:spPr>
          <a:xfrm>
            <a:off x="684213" y="1143000"/>
            <a:ext cx="7788275" cy="502285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FDB</a:t>
            </a:r>
            <a:r>
              <a:rPr kumimoji="0" lang="zh-CN" altLang="en-US"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删除</a:t>
            </a:r>
            <a:endParaRPr kumimoji="0" lang="en-US" alt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zh-CN" altLang="en-US"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用户可以手工的删除</a:t>
            </a:r>
            <a:r>
              <a:rPr kumimoji="0" lang="en-US" alt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FDB</a:t>
            </a:r>
            <a:r>
              <a:rPr kumimoji="0" lang="zh-CN" altLang="en-US"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的中的</a:t>
            </a:r>
            <a:r>
              <a:rPr kumimoji="0" lang="en-US" alt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MAC</a:t>
            </a:r>
            <a:r>
              <a:rPr kumimoji="0" lang="zh-CN" altLang="en-US"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，其删除方法可以是删除指定的</a:t>
            </a:r>
            <a:r>
              <a:rPr kumimoji="0" lang="en-US" alt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MAC</a:t>
            </a:r>
            <a:r>
              <a:rPr kumimoji="0" lang="zh-CN" altLang="en-US"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，也可以是</a:t>
            </a:r>
            <a:r>
              <a:rPr kumimoji="0" lang="en-US" alt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FDB</a:t>
            </a:r>
            <a:r>
              <a:rPr kumimoji="0" lang="zh-CN" altLang="en-US"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中条目的某个子集，其指定方案包括：</a:t>
            </a:r>
            <a:endParaRPr kumimoji="0" lang="en-US" alt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VID+MAC</a:t>
            </a:r>
            <a:r>
              <a:rPr kumimoji="0" lang="zh-CN" altLang="en-US"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：删除指定的</a:t>
            </a:r>
            <a:r>
              <a:rPr kumimoji="0" lang="en-US" alt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MAC</a:t>
            </a:r>
            <a:r>
              <a:rPr kumimoji="0" lang="zh-CN" altLang="en-US"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地址</a:t>
            </a:r>
            <a:endParaRPr kumimoji="0" lang="en-US" alt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VID</a:t>
            </a:r>
            <a:r>
              <a:rPr kumimoji="0" lang="zh-CN" altLang="en-US"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：删除指定</a:t>
            </a:r>
            <a:r>
              <a:rPr kumimoji="0" lang="en-US" alt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VLAN</a:t>
            </a:r>
            <a:r>
              <a:rPr kumimoji="0" lang="zh-CN" altLang="en-US"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的</a:t>
            </a:r>
            <a:r>
              <a:rPr kumimoji="0" lang="en-US" alt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MAC</a:t>
            </a:r>
            <a:endParaRPr kumimoji="0" lang="en-US" alt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Port</a:t>
            </a:r>
            <a:r>
              <a:rPr kumimoji="0" lang="zh-CN" altLang="en-US"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：删除目的端口为指定端口的地址</a:t>
            </a:r>
            <a:endParaRPr kumimoji="0" lang="en-US" alt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2000" b="0" i="0" u="none" strike="noStrike" kern="0" cap="none" spc="0" normalizeH="0" baseline="0" noProof="0" dirty="0" err="1" smtClean="0">
                <a:ln>
                  <a:noFill/>
                </a:ln>
                <a:solidFill>
                  <a:srgbClr val="595959"/>
                </a:solidFill>
                <a:effectLst/>
                <a:uLnTx/>
                <a:uFillTx/>
                <a:latin typeface="微软雅黑" panose="020B0503020204020204" pitchFamily="34" charset="-122"/>
                <a:ea typeface="微软雅黑" panose="020B0503020204020204" pitchFamily="34" charset="-122"/>
                <a:cs typeface="+mn-cs"/>
              </a:rPr>
              <a:t>VID+Port</a:t>
            </a:r>
            <a:r>
              <a:rPr kumimoji="0" lang="zh-CN" altLang="en-US"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：删除目的端口为指定端口指定</a:t>
            </a:r>
            <a:r>
              <a:rPr kumimoji="0" lang="en-US" alt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VLAN</a:t>
            </a:r>
            <a:r>
              <a:rPr kumimoji="0" lang="zh-CN" altLang="en-US"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的地址</a:t>
            </a:r>
            <a:endParaRPr kumimoji="0" lang="en-US" alt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ALL</a:t>
            </a:r>
            <a:r>
              <a:rPr kumimoji="0" lang="zh-CN" altLang="en-US"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：删除所有地址</a:t>
            </a:r>
            <a:endParaRPr kumimoji="0" lang="en-US" alt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zh-CN" altLang="en-US"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上面所有方案中，只有</a:t>
            </a:r>
            <a:r>
              <a:rPr kumimoji="0" lang="en-US" alt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VID+MAC</a:t>
            </a:r>
            <a:r>
              <a:rPr kumimoji="0" lang="zh-CN" altLang="en-US"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方案才能删除静态地址，其他方案仅仅是删除动态地址</a:t>
            </a:r>
            <a:endParaRPr kumimoji="0" lang="zh-CN" altLang="en-US" sz="20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50178" name="标题 1"/>
          <p:cNvSpPr>
            <a:spLocks noGrp="1"/>
          </p:cNvSpPr>
          <p:nvPr>
            <p:ph type="title"/>
          </p:nvPr>
        </p:nvSpPr>
        <p:spPr/>
        <p:txBody>
          <a:bodyPr vert="horz" wrap="square" lIns="91440" tIns="45720" rIns="91440" bIns="45720" anchor="ctr" anchorCtr="0"/>
          <a:p>
            <a:r>
              <a:rPr lang="en-US" altLang="zh-CN" dirty="0"/>
              <a:t>FDB</a:t>
            </a:r>
            <a:r>
              <a:rPr lang="zh-CN" altLang="en-US" dirty="0"/>
              <a:t>管理</a:t>
            </a:r>
            <a:endParaRPr lang="zh-CN" altLang="en-US" dirty="0"/>
          </a:p>
        </p:txBody>
      </p:sp>
      <p:sp>
        <p:nvSpPr>
          <p:cNvPr id="3" name="内容占位符 2"/>
          <p:cNvSpPr>
            <a:spLocks noGrp="1"/>
          </p:cNvSpPr>
          <p:nvPr>
            <p:ph idx="1"/>
          </p:nvPr>
        </p:nvSpPr>
        <p:spPr>
          <a:xfrm>
            <a:off x="684213" y="857250"/>
            <a:ext cx="7788275" cy="557212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FDB</a:t>
            </a:r>
            <a:r>
              <a:rPr kumimoji="0" lang="zh-CN" altLang="en-US"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学习</a:t>
            </a:r>
            <a:endParaRPr kumimoji="0" lang="en-US" alt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zh-CN" altLang="en-US"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除开用户可以手工的添加地址外，交换机可以依据报文信息自动学习</a:t>
            </a:r>
            <a:r>
              <a:rPr kumimoji="0" lang="en-US" alt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MAC</a:t>
            </a:r>
            <a:r>
              <a:rPr kumimoji="0" lang="zh-CN" altLang="en-US"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地址，当满足如下条件时，</a:t>
            </a:r>
            <a:r>
              <a:rPr kumimoji="0" lang="en-US" alt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MAC</a:t>
            </a:r>
            <a:r>
              <a:rPr kumimoji="0" lang="zh-CN" altLang="en-US"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地址可以被学习：</a:t>
            </a:r>
            <a:endParaRPr kumimoji="0" lang="en-US" alt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endParaRPr>
          </a:p>
          <a:p>
            <a:pPr marL="742950" marR="0" lvl="1" indent="-28575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rPr>
              <a:t>端口的</a:t>
            </a:r>
            <a:r>
              <a:rPr kumimoji="0" lang="en-US" alt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rPr>
              <a:t>STP</a:t>
            </a:r>
            <a:r>
              <a:rPr kumimoji="0" lang="zh-CN" altLang="en-US"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rPr>
              <a:t>状态允许其学习</a:t>
            </a:r>
            <a:endParaRPr kumimoji="0" lang="en-US" alt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endParaRPr>
          </a:p>
          <a:p>
            <a:pPr marL="742950" marR="0" lvl="1" indent="-28575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rPr>
              <a:t>报文的源</a:t>
            </a:r>
            <a:r>
              <a:rPr kumimoji="0" lang="en-US" alt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rPr>
              <a:t>MAC</a:t>
            </a:r>
            <a:r>
              <a:rPr kumimoji="0" lang="zh-CN" altLang="en-US"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rPr>
              <a:t>不为组播</a:t>
            </a:r>
            <a:r>
              <a:rPr kumimoji="0" lang="en-US" alt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rPr>
              <a:t>MAC</a:t>
            </a:r>
            <a:endParaRPr kumimoji="0" lang="en-US" alt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endParaRPr>
          </a:p>
          <a:p>
            <a:pPr marL="742950" marR="0" lvl="1" indent="-28575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rPr>
              <a:t>地址表还有空闲空间供其学习</a:t>
            </a:r>
            <a:endParaRPr kumimoji="0" lang="en-US" alt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endParaRPr>
          </a:p>
          <a:p>
            <a:pPr marL="742950" marR="0" lvl="1" indent="-28575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rPr>
              <a:t>接收报文的端口属于报文</a:t>
            </a:r>
            <a:r>
              <a:rPr kumimoji="0" lang="en-US" alt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rPr>
              <a:t>VLAN</a:t>
            </a:r>
            <a:r>
              <a:rPr kumimoji="0" lang="zh-CN" altLang="en-US"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rPr>
              <a:t>的成员端口</a:t>
            </a:r>
            <a:endParaRPr kumimoji="0" lang="en-US" alt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endParaRPr>
          </a:p>
          <a:p>
            <a:pPr marL="0" marR="0" lvl="1" indent="0" algn="l" defTabSz="914400" rtl="0" eaLnBrk="0" fontAlgn="base" latinLnBrk="0" hangingPunct="0">
              <a:lnSpc>
                <a:spcPct val="100000"/>
              </a:lnSpc>
              <a:spcBef>
                <a:spcPct val="20000"/>
              </a:spcBef>
              <a:spcAft>
                <a:spcPct val="0"/>
              </a:spcAft>
              <a:buClrTx/>
              <a:buSzTx/>
              <a:buFontTx/>
              <a:buNone/>
              <a:defRPr/>
            </a:pPr>
            <a:r>
              <a:rPr kumimoji="0" lang="zh-CN" altLang="en-US"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rPr>
              <a:t>当满足如上学习条件时，交换机使用报文的源</a:t>
            </a:r>
            <a:r>
              <a:rPr kumimoji="0" lang="en-US" alt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rPr>
              <a:t>MAC+VID</a:t>
            </a:r>
            <a:r>
              <a:rPr kumimoji="0" lang="zh-CN" altLang="en-US"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rPr>
              <a:t>查找</a:t>
            </a:r>
            <a:r>
              <a:rPr kumimoji="0" lang="en-US" alt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rPr>
              <a:t>MAC</a:t>
            </a:r>
            <a:r>
              <a:rPr kumimoji="0" lang="zh-CN" altLang="en-US"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rPr>
              <a:t>地址表</a:t>
            </a:r>
            <a:endParaRPr kumimoji="0" lang="en-US" alt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endParaRPr>
          </a:p>
          <a:p>
            <a:pPr marL="0" marR="0" lvl="1" indent="0" algn="l" defTabSz="914400" rtl="0" eaLnBrk="0" fontAlgn="base" latinLnBrk="0" hangingPunct="0">
              <a:lnSpc>
                <a:spcPct val="100000"/>
              </a:lnSpc>
              <a:spcBef>
                <a:spcPct val="20000"/>
              </a:spcBef>
              <a:spcAft>
                <a:spcPct val="0"/>
              </a:spcAft>
              <a:buClrTx/>
              <a:buSzTx/>
              <a:buFontTx/>
              <a:buNone/>
              <a:defRPr/>
            </a:pPr>
            <a:r>
              <a:rPr kumimoji="0" lang="en-US" alt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rPr>
              <a:t>IF </a:t>
            </a:r>
            <a:r>
              <a:rPr kumimoji="0" lang="zh-CN" altLang="en-US"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rPr>
              <a:t>查找不成功</a:t>
            </a:r>
            <a:endParaRPr kumimoji="0" lang="en-US" alt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endParaRPr>
          </a:p>
          <a:p>
            <a:pPr marL="0" marR="0" lvl="1" indent="0" algn="l" defTabSz="914400" rtl="0" eaLnBrk="0" fontAlgn="base" latinLnBrk="0" hangingPunct="0">
              <a:lnSpc>
                <a:spcPct val="100000"/>
              </a:lnSpc>
              <a:spcBef>
                <a:spcPct val="20000"/>
              </a:spcBef>
              <a:spcAft>
                <a:spcPct val="0"/>
              </a:spcAft>
              <a:buClrTx/>
              <a:buSzTx/>
              <a:buFontTx/>
              <a:buNone/>
              <a:defRPr/>
            </a:pPr>
            <a:r>
              <a:rPr kumimoji="0" lang="en-US" alt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rPr>
              <a:t>    </a:t>
            </a:r>
            <a:r>
              <a:rPr kumimoji="0" lang="zh-CN" altLang="en-US"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rPr>
              <a:t>使用</a:t>
            </a:r>
            <a:r>
              <a:rPr kumimoji="0" lang="en-US" alt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rPr>
              <a:t>MAC+VID+</a:t>
            </a:r>
            <a:r>
              <a:rPr kumimoji="0" lang="zh-CN" altLang="en-US"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rPr>
              <a:t>接收此报文的端口添加</a:t>
            </a:r>
            <a:r>
              <a:rPr kumimoji="0" lang="en-US" alt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rPr>
              <a:t>MAC</a:t>
            </a:r>
            <a:r>
              <a:rPr kumimoji="0" lang="zh-CN" altLang="en-US"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rPr>
              <a:t>地址</a:t>
            </a:r>
            <a:endParaRPr kumimoji="0" lang="en-US" alt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endParaRPr>
          </a:p>
          <a:p>
            <a:pPr marL="0" marR="0" lvl="1" indent="0" algn="l" defTabSz="914400" rtl="0" eaLnBrk="0" fontAlgn="base" latinLnBrk="0" hangingPunct="0">
              <a:lnSpc>
                <a:spcPct val="100000"/>
              </a:lnSpc>
              <a:spcBef>
                <a:spcPct val="20000"/>
              </a:spcBef>
              <a:spcAft>
                <a:spcPct val="0"/>
              </a:spcAft>
              <a:buClrTx/>
              <a:buSzTx/>
              <a:buFontTx/>
              <a:buNone/>
              <a:defRPr/>
            </a:pPr>
            <a:r>
              <a:rPr kumimoji="0" lang="en-US" alt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rPr>
              <a:t>ELSE</a:t>
            </a:r>
            <a:endParaRPr kumimoji="0" lang="en-US" alt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endParaRPr>
          </a:p>
          <a:p>
            <a:pPr marL="0" marR="0" lvl="1" indent="0" algn="l" defTabSz="914400" rtl="0" eaLnBrk="0" fontAlgn="base" latinLnBrk="0" hangingPunct="0">
              <a:lnSpc>
                <a:spcPct val="100000"/>
              </a:lnSpc>
              <a:spcBef>
                <a:spcPct val="20000"/>
              </a:spcBef>
              <a:spcAft>
                <a:spcPct val="0"/>
              </a:spcAft>
              <a:buClrTx/>
              <a:buSzTx/>
              <a:buFontTx/>
              <a:buNone/>
              <a:defRPr/>
            </a:pPr>
            <a:r>
              <a:rPr kumimoji="0" lang="en-US" alt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rPr>
              <a:t>    </a:t>
            </a:r>
            <a:r>
              <a:rPr kumimoji="0" lang="zh-CN" altLang="en-US"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rPr>
              <a:t>更新老化时间</a:t>
            </a:r>
            <a:endParaRPr kumimoji="0" lang="en-US" alt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endParaRPr>
          </a:p>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0" lang="en-US" alt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0" lang="en-US" altLang="zh-CN" sz="20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0" lang="zh-CN" altLang="en-US" sz="20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51202" name="Rectangle 3"/>
          <p:cNvSpPr>
            <a:spLocks noGrp="1"/>
          </p:cNvSpPr>
          <p:nvPr>
            <p:ph idx="1"/>
          </p:nvPr>
        </p:nvSpPr>
        <p:spPr>
          <a:xfrm>
            <a:off x="684213" y="1773238"/>
            <a:ext cx="7788275" cy="3024187"/>
          </a:xfrm>
        </p:spPr>
        <p:txBody>
          <a:bodyPr vert="horz" wrap="square" lIns="91440" tIns="45720" rIns="91440" bIns="45720" anchor="t" anchorCtr="0"/>
          <a:p>
            <a:pPr algn="ctr" eaLnBrk="1" hangingPunct="1">
              <a:buFontTx/>
              <a:buNone/>
            </a:pPr>
            <a:endParaRPr lang="en-US" altLang="zh-CN" dirty="0"/>
          </a:p>
          <a:p>
            <a:pPr algn="ctr" eaLnBrk="1" hangingPunct="1">
              <a:buFontTx/>
              <a:buNone/>
            </a:pPr>
            <a:endParaRPr lang="en-US" altLang="zh-CN" dirty="0"/>
          </a:p>
          <a:p>
            <a:pPr algn="ctr" eaLnBrk="1" hangingPunct="1">
              <a:buFontTx/>
              <a:buNone/>
            </a:pPr>
            <a:r>
              <a:rPr lang="en-US" altLang="zh-CN" sz="5400" dirty="0">
                <a:solidFill>
                  <a:srgbClr val="FF0000"/>
                </a:solidFill>
              </a:rPr>
              <a:t>Q&amp;A</a:t>
            </a:r>
            <a:endParaRPr lang="zh-CN" altLang="zh-CN" sz="5400" dirty="0">
              <a:solidFill>
                <a:srgbClr val="FF000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52226" name="标题 1"/>
          <p:cNvSpPr>
            <a:spLocks noGrp="1"/>
          </p:cNvSpPr>
          <p:nvPr>
            <p:ph type="title"/>
          </p:nvPr>
        </p:nvSpPr>
        <p:spPr/>
        <p:txBody>
          <a:bodyPr vert="horz" wrap="square" lIns="91440" tIns="45720" rIns="91440" bIns="45720" anchor="ctr" anchorCtr="0"/>
          <a:p>
            <a:pPr eaLnBrk="1" hangingPunct="1"/>
            <a:r>
              <a:rPr lang="zh-CN" altLang="en-US" dirty="0"/>
              <a:t>试验要求</a:t>
            </a:r>
            <a:endParaRPr lang="zh-CN" altLang="en-US" dirty="0"/>
          </a:p>
        </p:txBody>
      </p:sp>
      <p:sp>
        <p:nvSpPr>
          <p:cNvPr id="22531" name="内容占位符 2"/>
          <p:cNvSpPr>
            <a:spLocks noGrp="1"/>
          </p:cNvSpPr>
          <p:nvPr>
            <p:ph idx="1"/>
          </p:nvPr>
        </p:nvSpPr>
        <p:spPr>
          <a:xfrm>
            <a:off x="611188" y="981075"/>
            <a:ext cx="7848600" cy="5472113"/>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 typeface="+mj-lt"/>
              <a:buAutoNum type="arabicPeriod"/>
              <a:defRPr/>
            </a:pPr>
            <a:r>
              <a:rPr kumimoji="0" lang="zh-CN" altLang="en-US" sz="18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学习配置指南</a:t>
            </a:r>
            <a:r>
              <a:rPr kumimoji="0" lang="en-US" altLang="zh-CN" sz="18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MAC</a:t>
            </a:r>
            <a:r>
              <a:rPr kumimoji="0" lang="zh-CN" altLang="en-US" sz="18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地址章节、</a:t>
            </a:r>
            <a:r>
              <a:rPr kumimoji="0" lang="en-US" altLang="zh-CN" sz="18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 MSTP</a:t>
            </a:r>
            <a:r>
              <a:rPr kumimoji="0" lang="zh-CN" altLang="en-US" sz="18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章节。以</a:t>
            </a:r>
            <a:r>
              <a:rPr kumimoji="0" lang="en-US" altLang="zh-CN" sz="18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2</a:t>
            </a:r>
            <a:r>
              <a:rPr kumimoji="0" lang="zh-CN" altLang="en-US" sz="18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人或以上为小组，将</a:t>
            </a:r>
            <a:r>
              <a:rPr kumimoji="0" lang="en-US" altLang="zh-CN" sz="18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2</a:t>
            </a:r>
            <a:r>
              <a:rPr kumimoji="0" lang="zh-CN" altLang="en-US" sz="18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台以上交换机组成环路拓扑，发送广播包到拓扑中，观察其现象，查看</a:t>
            </a:r>
            <a:r>
              <a:rPr kumimoji="0" lang="en-US" altLang="zh-CN" sz="18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mac</a:t>
            </a:r>
            <a:r>
              <a:rPr kumimoji="0" lang="zh-CN" altLang="en-US" sz="18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地址学习情况，观察</a:t>
            </a:r>
            <a:r>
              <a:rPr kumimoji="0" lang="en-US" altLang="zh-CN" sz="18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pc ping</a:t>
            </a:r>
            <a:r>
              <a:rPr kumimoji="0" lang="zh-CN" altLang="en-US" sz="18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交换机是否正常。</a:t>
            </a:r>
            <a:endParaRPr kumimoji="0" lang="en-US" altLang="zh-CN" sz="18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00000"/>
              </a:lnSpc>
              <a:spcBef>
                <a:spcPct val="20000"/>
              </a:spcBef>
              <a:spcAft>
                <a:spcPct val="0"/>
              </a:spcAft>
              <a:buClrTx/>
              <a:buSzTx/>
              <a:buFont typeface="+mj-lt"/>
              <a:buAutoNum type="arabicPeriod"/>
              <a:defRPr/>
            </a:pPr>
            <a:r>
              <a:rPr kumimoji="0" lang="zh-CN" altLang="en-US" sz="18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再配置拓扑中设备开启</a:t>
            </a:r>
            <a:r>
              <a:rPr kumimoji="0" lang="en-US" altLang="zh-CN" sz="1800" b="0" i="0" u="none" strike="noStrike" kern="0" cap="none" spc="0" normalizeH="0" baseline="0" noProof="0" dirty="0" err="1" smtClean="0">
                <a:ln>
                  <a:noFill/>
                </a:ln>
                <a:solidFill>
                  <a:srgbClr val="595959"/>
                </a:solidFill>
                <a:effectLst/>
                <a:uLnTx/>
                <a:uFillTx/>
                <a:latin typeface="微软雅黑" panose="020B0503020204020204" pitchFamily="34" charset="-122"/>
                <a:ea typeface="微软雅黑" panose="020B0503020204020204" pitchFamily="34" charset="-122"/>
                <a:cs typeface="+mn-cs"/>
              </a:rPr>
              <a:t>stp</a:t>
            </a:r>
            <a:r>
              <a:rPr kumimoji="0" lang="zh-CN" altLang="en-US" sz="18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功能，对比前次观察有何不同？通过配置是根桥发生变化，使</a:t>
            </a:r>
            <a:r>
              <a:rPr kumimoji="0" lang="en-US" altLang="zh-CN" sz="18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Designated </a:t>
            </a:r>
            <a:r>
              <a:rPr kumimoji="0" lang="en-US" altLang="zh-CN" sz="18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Port</a:t>
            </a:r>
            <a:r>
              <a:rPr kumimoji="0" lang="zh-CN" altLang="en-US" sz="18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发生变化。</a:t>
            </a:r>
            <a:endParaRPr kumimoji="0" lang="en-US" altLang="zh-CN" sz="18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00000"/>
              </a:lnSpc>
              <a:spcBef>
                <a:spcPct val="20000"/>
              </a:spcBef>
              <a:spcAft>
                <a:spcPct val="0"/>
              </a:spcAft>
              <a:buClrTx/>
              <a:buSzTx/>
              <a:buFont typeface="+mj-lt"/>
              <a:buAutoNum type="arabicPeriod"/>
              <a:defRPr/>
            </a:pPr>
            <a:r>
              <a:rPr kumimoji="0" lang="zh-CN" altLang="en-US" sz="18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配置</a:t>
            </a:r>
            <a:r>
              <a:rPr kumimoji="0" lang="en-US" altLang="zh-CN" sz="18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mac</a:t>
            </a:r>
            <a:r>
              <a:rPr kumimoji="0" lang="zh-CN" altLang="en-US" sz="18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地址：</a:t>
            </a:r>
            <a:endParaRPr kumimoji="0" lang="en-US" altLang="zh-CN" sz="18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en-US" altLang="zh-CN" sz="18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addr1</a:t>
            </a:r>
            <a:r>
              <a:rPr kumimoji="0" lang="zh-CN" altLang="en-US" sz="18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a:t>
            </a:r>
            <a:r>
              <a:rPr kumimoji="0" lang="en-US" altLang="zh-CN" sz="18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VID 1+MAC 0000.0000.0001 filter</a:t>
            </a:r>
            <a:endParaRPr kumimoji="0" lang="en-US" altLang="zh-CN" sz="18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en-US" altLang="zh-CN" sz="18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addr2</a:t>
            </a:r>
            <a:r>
              <a:rPr kumimoji="0" lang="zh-CN" altLang="en-US" sz="18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a:t>
            </a:r>
            <a:r>
              <a:rPr kumimoji="0" lang="en-US" altLang="zh-CN" sz="18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VID 1+MAC 0000.0000.0002 Forward port 1</a:t>
            </a:r>
            <a:endParaRPr kumimoji="0" lang="en-US" altLang="zh-CN" sz="18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8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向</a:t>
            </a:r>
            <a:r>
              <a:rPr kumimoji="0" lang="en-US" altLang="zh-CN" sz="18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port2</a:t>
            </a:r>
            <a:r>
              <a:rPr kumimoji="0" lang="zh-CN" altLang="en-US" sz="18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发送</a:t>
            </a:r>
            <a:r>
              <a:rPr kumimoji="0" lang="en-US" altLang="zh-CN" sz="1800" b="0" i="0" u="none" strike="noStrike" kern="0" cap="none" spc="0" normalizeH="0" baseline="0" noProof="0" dirty="0" err="1" smtClean="0">
                <a:ln>
                  <a:noFill/>
                </a:ln>
                <a:solidFill>
                  <a:srgbClr val="595959"/>
                </a:solidFill>
                <a:effectLst/>
                <a:uLnTx/>
                <a:uFillTx/>
                <a:latin typeface="微软雅黑" panose="020B0503020204020204" pitchFamily="34" charset="-122"/>
                <a:ea typeface="微软雅黑" panose="020B0503020204020204" pitchFamily="34" charset="-122"/>
                <a:cs typeface="+mn-cs"/>
              </a:rPr>
              <a:t>dmac</a:t>
            </a:r>
            <a:r>
              <a:rPr kumimoji="0" lang="zh-CN" altLang="en-US" sz="18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等于</a:t>
            </a:r>
            <a:r>
              <a:rPr kumimoji="0" lang="en-US" altLang="zh-CN" sz="18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addr1</a:t>
            </a:r>
            <a:r>
              <a:rPr kumimoji="0" lang="zh-CN" altLang="en-US" sz="18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a:t>
            </a:r>
            <a:r>
              <a:rPr kumimoji="0" lang="en-US" altLang="zh-CN" sz="1800" b="0" i="0" u="none" strike="noStrike" kern="0" cap="none" spc="0" normalizeH="0" baseline="0" noProof="0" dirty="0" err="1" smtClean="0">
                <a:ln>
                  <a:noFill/>
                </a:ln>
                <a:solidFill>
                  <a:srgbClr val="595959"/>
                </a:solidFill>
                <a:effectLst/>
                <a:uLnTx/>
                <a:uFillTx/>
                <a:latin typeface="微软雅黑" panose="020B0503020204020204" pitchFamily="34" charset="-122"/>
                <a:ea typeface="微软雅黑" panose="020B0503020204020204" pitchFamily="34" charset="-122"/>
                <a:cs typeface="+mn-cs"/>
              </a:rPr>
              <a:t>smac</a:t>
            </a:r>
            <a:r>
              <a:rPr kumimoji="0" lang="zh-CN" altLang="en-US" sz="18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等于</a:t>
            </a:r>
            <a:r>
              <a:rPr kumimoji="0" lang="en-US" altLang="zh-CN" sz="18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addr2</a:t>
            </a:r>
            <a:r>
              <a:rPr kumimoji="0" lang="zh-CN" altLang="en-US" sz="18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，你预期此报文会被交换机如何处理？观察报文行为是否符合你的预期？</a:t>
            </a:r>
            <a:endParaRPr kumimoji="0" lang="en-US" altLang="zh-CN" sz="18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8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向</a:t>
            </a:r>
            <a:r>
              <a:rPr kumimoji="0" lang="en-US" altLang="zh-CN" sz="18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port2</a:t>
            </a:r>
            <a:r>
              <a:rPr kumimoji="0" lang="zh-CN" altLang="en-US" sz="18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发送</a:t>
            </a:r>
            <a:r>
              <a:rPr kumimoji="0" lang="en-US" altLang="zh-CN" sz="1800" b="0" i="0" u="none" strike="noStrike" kern="0" cap="none" spc="0" normalizeH="0" baseline="0" noProof="0" dirty="0" err="1" smtClean="0">
                <a:ln>
                  <a:noFill/>
                </a:ln>
                <a:solidFill>
                  <a:srgbClr val="595959"/>
                </a:solidFill>
                <a:effectLst/>
                <a:uLnTx/>
                <a:uFillTx/>
                <a:latin typeface="微软雅黑" panose="020B0503020204020204" pitchFamily="34" charset="-122"/>
                <a:ea typeface="微软雅黑" panose="020B0503020204020204" pitchFamily="34" charset="-122"/>
                <a:cs typeface="+mn-cs"/>
              </a:rPr>
              <a:t>smac</a:t>
            </a:r>
            <a:r>
              <a:rPr kumimoji="0" lang="zh-CN" altLang="en-US" sz="18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等于</a:t>
            </a:r>
            <a:r>
              <a:rPr kumimoji="0" lang="en-US" altLang="zh-CN" sz="18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addr1</a:t>
            </a:r>
            <a:r>
              <a:rPr kumimoji="0" lang="zh-CN" altLang="en-US" sz="18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a:t>
            </a:r>
            <a:r>
              <a:rPr kumimoji="0" lang="en-US" altLang="zh-CN" sz="1800" b="0" i="0" u="none" strike="noStrike" kern="0" cap="none" spc="0" normalizeH="0" baseline="0" noProof="0" dirty="0" err="1" smtClean="0">
                <a:ln>
                  <a:noFill/>
                </a:ln>
                <a:solidFill>
                  <a:srgbClr val="595959"/>
                </a:solidFill>
                <a:effectLst/>
                <a:uLnTx/>
                <a:uFillTx/>
                <a:latin typeface="微软雅黑" panose="020B0503020204020204" pitchFamily="34" charset="-122"/>
                <a:ea typeface="微软雅黑" panose="020B0503020204020204" pitchFamily="34" charset="-122"/>
                <a:cs typeface="+mn-cs"/>
              </a:rPr>
              <a:t>dmac</a:t>
            </a:r>
            <a:r>
              <a:rPr kumimoji="0" lang="zh-CN" altLang="en-US" sz="18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等于广播地址</a:t>
            </a:r>
            <a:r>
              <a:rPr kumimoji="0" lang="zh-CN" altLang="en-US" sz="18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a:t>
            </a:r>
            <a:r>
              <a:rPr kumimoji="0" lang="zh-CN" altLang="en-US" sz="18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你预期此报文会被交换机如何处理？观察报文行为是否符合你的预期</a:t>
            </a:r>
            <a:r>
              <a:rPr kumimoji="0" lang="zh-CN" altLang="en-US" sz="18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a:t>
            </a:r>
            <a:endParaRPr kumimoji="0" lang="en-US" altLang="zh-CN" sz="18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8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向</a:t>
            </a:r>
            <a:r>
              <a:rPr kumimoji="0" lang="en-US" altLang="zh-CN" sz="18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port2</a:t>
            </a:r>
            <a:r>
              <a:rPr kumimoji="0" lang="zh-CN" altLang="en-US" sz="18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发送</a:t>
            </a:r>
            <a:r>
              <a:rPr kumimoji="0" lang="en-US" altLang="zh-CN" sz="1800" b="0" i="0" u="none" strike="noStrike" kern="0" cap="none" spc="0" normalizeH="0" baseline="0" noProof="0" dirty="0" err="1">
                <a:ln>
                  <a:noFill/>
                </a:ln>
                <a:solidFill>
                  <a:srgbClr val="595959"/>
                </a:solidFill>
                <a:effectLst/>
                <a:uLnTx/>
                <a:uFillTx/>
                <a:latin typeface="微软雅黑" panose="020B0503020204020204" pitchFamily="34" charset="-122"/>
                <a:ea typeface="微软雅黑" panose="020B0503020204020204" pitchFamily="34" charset="-122"/>
                <a:cs typeface="+mn-cs"/>
              </a:rPr>
              <a:t>smac</a:t>
            </a:r>
            <a:r>
              <a:rPr kumimoji="0" lang="zh-CN" altLang="en-US" sz="18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等于</a:t>
            </a:r>
            <a:r>
              <a:rPr kumimoji="0" lang="en-US" altLang="zh-CN" sz="18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addr1</a:t>
            </a:r>
            <a:r>
              <a:rPr kumimoji="0" lang="zh-CN" altLang="en-US" sz="18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a:t>
            </a:r>
            <a:r>
              <a:rPr kumimoji="0" lang="en-US" altLang="zh-CN" sz="1800" b="0" i="0" u="none" strike="noStrike" kern="0" cap="none" spc="0" normalizeH="0" baseline="0" noProof="0" dirty="0" err="1">
                <a:ln>
                  <a:noFill/>
                </a:ln>
                <a:solidFill>
                  <a:srgbClr val="595959"/>
                </a:solidFill>
                <a:effectLst/>
                <a:uLnTx/>
                <a:uFillTx/>
                <a:latin typeface="微软雅黑" panose="020B0503020204020204" pitchFamily="34" charset="-122"/>
                <a:ea typeface="微软雅黑" panose="020B0503020204020204" pitchFamily="34" charset="-122"/>
                <a:cs typeface="+mn-cs"/>
              </a:rPr>
              <a:t>dmac</a:t>
            </a:r>
            <a:r>
              <a:rPr kumimoji="0" lang="zh-CN" altLang="en-US" sz="18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等于</a:t>
            </a:r>
            <a:r>
              <a:rPr kumimoji="0" lang="en-US" altLang="zh-CN" sz="18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addr2</a:t>
            </a:r>
            <a:r>
              <a:rPr kumimoji="0" lang="zh-CN" altLang="en-US" sz="18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a:t>
            </a:r>
            <a:r>
              <a:rPr kumimoji="0" lang="zh-CN" altLang="en-US" sz="18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你预期此报文会被交换机如何处理？观察报文行为是否符合你的预期</a:t>
            </a:r>
            <a:r>
              <a:rPr kumimoji="0" lang="zh-CN" altLang="en-US" sz="18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a:t>
            </a:r>
            <a:endParaRPr kumimoji="0" lang="en-US" altLang="zh-CN" sz="18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8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向</a:t>
            </a:r>
            <a:r>
              <a:rPr kumimoji="0" lang="en-US" altLang="zh-CN" sz="18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port1</a:t>
            </a:r>
            <a:r>
              <a:rPr kumimoji="0" lang="zh-CN" altLang="en-US" sz="18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发送</a:t>
            </a:r>
            <a:r>
              <a:rPr kumimoji="0" lang="en-US" altLang="zh-CN" sz="1800" b="0" i="0" u="none" strike="noStrike" kern="0" cap="none" spc="0" normalizeH="0" baseline="0" noProof="0" dirty="0" err="1">
                <a:ln>
                  <a:noFill/>
                </a:ln>
                <a:solidFill>
                  <a:srgbClr val="595959"/>
                </a:solidFill>
                <a:effectLst/>
                <a:uLnTx/>
                <a:uFillTx/>
                <a:latin typeface="微软雅黑" panose="020B0503020204020204" pitchFamily="34" charset="-122"/>
                <a:ea typeface="微软雅黑" panose="020B0503020204020204" pitchFamily="34" charset="-122"/>
                <a:cs typeface="+mn-cs"/>
              </a:rPr>
              <a:t>smac</a:t>
            </a:r>
            <a:r>
              <a:rPr kumimoji="0" lang="zh-CN" altLang="en-US" sz="18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等于</a:t>
            </a:r>
            <a:r>
              <a:rPr kumimoji="0" lang="en-US" altLang="zh-CN" sz="18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addr3</a:t>
            </a:r>
            <a:r>
              <a:rPr kumimoji="0" lang="zh-CN" altLang="en-US" sz="18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a:t>
            </a:r>
            <a:r>
              <a:rPr kumimoji="0" lang="en-US" altLang="zh-CN" sz="1800" b="0" i="0" u="none" strike="noStrike" kern="0" cap="none" spc="0" normalizeH="0" baseline="0" noProof="0" dirty="0" err="1">
                <a:ln>
                  <a:noFill/>
                </a:ln>
                <a:solidFill>
                  <a:srgbClr val="595959"/>
                </a:solidFill>
                <a:effectLst/>
                <a:uLnTx/>
                <a:uFillTx/>
                <a:latin typeface="微软雅黑" panose="020B0503020204020204" pitchFamily="34" charset="-122"/>
                <a:ea typeface="微软雅黑" panose="020B0503020204020204" pitchFamily="34" charset="-122"/>
                <a:cs typeface="+mn-cs"/>
              </a:rPr>
              <a:t>dmac</a:t>
            </a:r>
            <a:r>
              <a:rPr kumimoji="0" lang="zh-CN" altLang="en-US" sz="18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等于</a:t>
            </a:r>
            <a:r>
              <a:rPr kumimoji="0" lang="en-US" altLang="zh-CN" sz="18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addr2</a:t>
            </a:r>
            <a:r>
              <a:rPr kumimoji="0" lang="zh-CN" altLang="en-US" sz="18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，你预期此报文会被交换机如何处理？观察报文行为是否符合你的预期？</a:t>
            </a:r>
            <a:endParaRPr kumimoji="0" lang="en-US" altLang="zh-CN" sz="18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8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发送</a:t>
            </a:r>
            <a:r>
              <a:rPr kumimoji="0" lang="en-US" altLang="zh-CN" sz="1800" b="0" i="0" u="none" strike="noStrike" kern="0" cap="none" spc="0" normalizeH="0" baseline="0" noProof="0" dirty="0" err="1" smtClean="0">
                <a:ln>
                  <a:noFill/>
                </a:ln>
                <a:solidFill>
                  <a:srgbClr val="595959"/>
                </a:solidFill>
                <a:effectLst/>
                <a:uLnTx/>
                <a:uFillTx/>
                <a:latin typeface="微软雅黑" panose="020B0503020204020204" pitchFamily="34" charset="-122"/>
                <a:ea typeface="微软雅黑" panose="020B0503020204020204" pitchFamily="34" charset="-122"/>
                <a:cs typeface="+mn-cs"/>
              </a:rPr>
              <a:t>smac</a:t>
            </a:r>
            <a:r>
              <a:rPr kumimoji="0" lang="zh-CN" altLang="en-US" sz="18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地址是全</a:t>
            </a:r>
            <a:r>
              <a:rPr kumimoji="0" lang="en-US" altLang="zh-CN" sz="18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0</a:t>
            </a:r>
            <a:r>
              <a:rPr kumimoji="0" lang="zh-CN" altLang="en-US" sz="18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的，或</a:t>
            </a:r>
            <a:r>
              <a:rPr kumimoji="0" lang="en-US" altLang="zh-CN" sz="1800" b="0" i="0" u="none" strike="noStrike" kern="0" cap="none" spc="0" normalizeH="0" baseline="0" noProof="0" dirty="0" err="1" smtClean="0">
                <a:ln>
                  <a:noFill/>
                </a:ln>
                <a:solidFill>
                  <a:srgbClr val="595959"/>
                </a:solidFill>
                <a:effectLst/>
                <a:uLnTx/>
                <a:uFillTx/>
                <a:latin typeface="微软雅黑" panose="020B0503020204020204" pitchFamily="34" charset="-122"/>
                <a:ea typeface="微软雅黑" panose="020B0503020204020204" pitchFamily="34" charset="-122"/>
                <a:cs typeface="+mn-cs"/>
              </a:rPr>
              <a:t>dmac</a:t>
            </a:r>
            <a:r>
              <a:rPr kumimoji="0" lang="zh-CN" altLang="en-US" sz="18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是全</a:t>
            </a:r>
            <a:r>
              <a:rPr kumimoji="0" lang="en-US" altLang="zh-CN" sz="18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0</a:t>
            </a:r>
            <a:r>
              <a:rPr kumimoji="0" lang="zh-CN" altLang="en-US" sz="18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rPr>
              <a:t>报文</a:t>
            </a:r>
            <a:r>
              <a:rPr kumimoji="0" lang="zh-CN" altLang="en-US" sz="18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你预期此报文会被交换机如何处理？观察报文行为是否符合你的预期？</a:t>
            </a:r>
            <a:endParaRPr kumimoji="0" lang="en-US" altLang="zh-CN" sz="18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altLang="zh-CN" sz="18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altLang="zh-CN" sz="18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13314" name="Rectangle 2"/>
          <p:cNvSpPr>
            <a:spLocks noGrp="1"/>
          </p:cNvSpPr>
          <p:nvPr>
            <p:ph type="title"/>
          </p:nvPr>
        </p:nvSpPr>
        <p:spPr>
          <a:xfrm>
            <a:off x="866775" y="1176338"/>
            <a:ext cx="7696200" cy="533400"/>
          </a:xfrm>
        </p:spPr>
        <p:txBody>
          <a:bodyPr vert="horz" wrap="square" lIns="91440" tIns="45720" rIns="91440" bIns="45720" anchor="ctr" anchorCtr="0"/>
          <a:p>
            <a:r>
              <a:rPr lang="zh-CN" altLang="en-US" b="1" dirty="0"/>
              <a:t>冗余链路出现的问题</a:t>
            </a:r>
            <a:r>
              <a:rPr lang="en-US" altLang="zh-CN" b="1" dirty="0"/>
              <a:t>—</a:t>
            </a:r>
            <a:r>
              <a:rPr lang="zh-CN" altLang="en-US" b="1" dirty="0"/>
              <a:t>环路</a:t>
            </a:r>
            <a:endParaRPr lang="zh-CN" altLang="en-US" b="1" dirty="0"/>
          </a:p>
        </p:txBody>
      </p:sp>
      <p:sp>
        <p:nvSpPr>
          <p:cNvPr id="148508" name="Text Box 28"/>
          <p:cNvSpPr txBox="1">
            <a:spLocks noChangeArrowheads="1"/>
          </p:cNvSpPr>
          <p:nvPr/>
        </p:nvSpPr>
        <p:spPr bwMode="auto">
          <a:xfrm>
            <a:off x="900113" y="5754688"/>
            <a:ext cx="7561263"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spcBef>
                <a:spcPct val="50000"/>
              </a:spcBef>
              <a:buClrTx/>
              <a:buSzTx/>
              <a:buFontTx/>
              <a:buNone/>
              <a:defRPr/>
            </a:pPr>
            <a:r>
              <a:rPr kumimoji="0" lang="zh-CN" altLang="en-US" kern="1200" cap="none" spc="0" normalizeH="0" baseline="0" noProof="0" dirty="0">
                <a:solidFill>
                  <a:srgbClr val="000099"/>
                </a:solidFill>
                <a:effectLst>
                  <a:outerShdw blurRad="38100" dist="38100" dir="2700000" algn="tl">
                    <a:srgbClr val="C0C0C0"/>
                  </a:outerShdw>
                </a:effectLst>
                <a:latin typeface="华文细黑" panose="02010600040101010101" pitchFamily="2" charset="-122"/>
                <a:ea typeface="华文细黑" panose="02010600040101010101" pitchFamily="2" charset="-122"/>
                <a:cs typeface="+mn-cs"/>
              </a:rPr>
              <a:t>冗余链路会造成网络环路</a:t>
            </a:r>
            <a:r>
              <a:rPr kumimoji="0" lang="en-US" altLang="zh-CN" kern="1200" cap="none" spc="0" normalizeH="0" baseline="0" noProof="0" dirty="0">
                <a:solidFill>
                  <a:srgbClr val="000099"/>
                </a:solidFill>
                <a:effectLst>
                  <a:outerShdw blurRad="38100" dist="38100" dir="2700000" algn="tl">
                    <a:srgbClr val="C0C0C0"/>
                  </a:outerShdw>
                </a:effectLst>
                <a:latin typeface="华文细黑" panose="02010600040101010101" pitchFamily="2" charset="-122"/>
                <a:ea typeface="华文细黑" panose="02010600040101010101" pitchFamily="2" charset="-122"/>
                <a:cs typeface="+mn-cs"/>
              </a:rPr>
              <a:t>,</a:t>
            </a:r>
            <a:r>
              <a:rPr kumimoji="0" lang="zh-CN" altLang="en-US" kern="1200" cap="none" spc="0" normalizeH="0" baseline="0" noProof="0" dirty="0">
                <a:solidFill>
                  <a:srgbClr val="000099"/>
                </a:solidFill>
                <a:effectLst>
                  <a:outerShdw blurRad="38100" dist="38100" dir="2700000" algn="tl">
                    <a:srgbClr val="C0C0C0"/>
                  </a:outerShdw>
                </a:effectLst>
                <a:latin typeface="华文细黑" panose="02010600040101010101" pitchFamily="2" charset="-122"/>
                <a:ea typeface="华文细黑" panose="02010600040101010101" pitchFamily="2" charset="-122"/>
                <a:cs typeface="+mn-cs"/>
              </a:rPr>
              <a:t>当交换网络中出现环路会产生广播风暴、多帧复制和</a:t>
            </a:r>
            <a:r>
              <a:rPr kumimoji="0" lang="en-US" altLang="zh-CN" kern="1200" cap="none" spc="0" normalizeH="0" baseline="0" noProof="0" dirty="0">
                <a:solidFill>
                  <a:srgbClr val="000099"/>
                </a:solidFill>
                <a:effectLst>
                  <a:outerShdw blurRad="38100" dist="38100" dir="2700000" algn="tl">
                    <a:srgbClr val="C0C0C0"/>
                  </a:outerShdw>
                </a:effectLst>
                <a:latin typeface="华文细黑" panose="02010600040101010101" pitchFamily="2" charset="-122"/>
                <a:ea typeface="华文细黑" panose="02010600040101010101" pitchFamily="2" charset="-122"/>
                <a:cs typeface="+mn-cs"/>
              </a:rPr>
              <a:t>MAC</a:t>
            </a:r>
            <a:r>
              <a:rPr kumimoji="0" lang="zh-CN" altLang="en-US" kern="1200" cap="none" spc="0" normalizeH="0" baseline="0" noProof="0" dirty="0">
                <a:solidFill>
                  <a:srgbClr val="000099"/>
                </a:solidFill>
                <a:effectLst>
                  <a:outerShdw blurRad="38100" dist="38100" dir="2700000" algn="tl">
                    <a:srgbClr val="C0C0C0"/>
                  </a:outerShdw>
                </a:effectLst>
                <a:latin typeface="华文细黑" panose="02010600040101010101" pitchFamily="2" charset="-122"/>
                <a:ea typeface="华文细黑" panose="02010600040101010101" pitchFamily="2" charset="-122"/>
                <a:cs typeface="+mn-cs"/>
              </a:rPr>
              <a:t>地址表不稳定等现象。严重影响网络正常运行。</a:t>
            </a:r>
            <a:endParaRPr kumimoji="0" lang="zh-CN" altLang="en-US" kern="1200" cap="none" spc="0" normalizeH="0" baseline="0" noProof="0" dirty="0">
              <a:solidFill>
                <a:srgbClr val="000099"/>
              </a:solidFill>
              <a:effectLst>
                <a:outerShdw blurRad="38100" dist="38100" dir="2700000" algn="tl">
                  <a:srgbClr val="C0C0C0"/>
                </a:outerShdw>
              </a:effectLst>
              <a:latin typeface="华文细黑" panose="02010600040101010101" pitchFamily="2" charset="-122"/>
              <a:ea typeface="华文细黑" panose="02010600040101010101" pitchFamily="2" charset="-122"/>
              <a:cs typeface="+mn-cs"/>
            </a:endParaRPr>
          </a:p>
        </p:txBody>
      </p:sp>
      <p:sp>
        <p:nvSpPr>
          <p:cNvPr id="13316" name="Line 30"/>
          <p:cNvSpPr/>
          <p:nvPr/>
        </p:nvSpPr>
        <p:spPr>
          <a:xfrm flipH="1">
            <a:off x="5795963" y="2159000"/>
            <a:ext cx="1368425" cy="0"/>
          </a:xfrm>
          <a:prstGeom prst="line">
            <a:avLst/>
          </a:prstGeom>
          <a:ln w="50800" cap="flat" cmpd="sng">
            <a:solidFill>
              <a:srgbClr val="0099CC"/>
            </a:solidFill>
            <a:prstDash val="solid"/>
            <a:headEnd type="none" w="sm" len="sm"/>
            <a:tailEnd type="none" w="sm" len="sm"/>
          </a:ln>
          <a:effectLst>
            <a:outerShdw dist="17961" dir="2699999" algn="ctr" rotWithShape="0">
              <a:schemeClr val="tx1"/>
            </a:outerShdw>
          </a:effectLst>
        </p:spPr>
      </p:sp>
      <p:sp>
        <p:nvSpPr>
          <p:cNvPr id="13317" name="Line 31"/>
          <p:cNvSpPr/>
          <p:nvPr/>
        </p:nvSpPr>
        <p:spPr>
          <a:xfrm flipH="1" flipV="1">
            <a:off x="2771775" y="2159000"/>
            <a:ext cx="2160588" cy="0"/>
          </a:xfrm>
          <a:prstGeom prst="line">
            <a:avLst/>
          </a:prstGeom>
          <a:ln w="50800" cap="flat" cmpd="sng">
            <a:solidFill>
              <a:srgbClr val="0099CC"/>
            </a:solidFill>
            <a:prstDash val="solid"/>
            <a:headEnd type="none" w="sm" len="sm"/>
            <a:tailEnd type="none" w="sm" len="sm"/>
          </a:ln>
          <a:effectLst>
            <a:outerShdw dist="17961" dir="2699999" algn="ctr" rotWithShape="0">
              <a:schemeClr val="tx1"/>
            </a:outerShdw>
          </a:effectLst>
        </p:spPr>
      </p:sp>
      <p:sp>
        <p:nvSpPr>
          <p:cNvPr id="13318" name="Line 32"/>
          <p:cNvSpPr/>
          <p:nvPr/>
        </p:nvSpPr>
        <p:spPr>
          <a:xfrm flipH="1" flipV="1">
            <a:off x="2195513" y="2262188"/>
            <a:ext cx="2592387" cy="1944687"/>
          </a:xfrm>
          <a:prstGeom prst="line">
            <a:avLst/>
          </a:prstGeom>
          <a:ln w="50800" cap="flat" cmpd="sng">
            <a:solidFill>
              <a:srgbClr val="0099CC"/>
            </a:solidFill>
            <a:prstDash val="solid"/>
            <a:headEnd type="none" w="sm" len="sm"/>
            <a:tailEnd type="none" w="sm" len="sm"/>
          </a:ln>
          <a:effectLst>
            <a:outerShdw dist="17961" dir="2699999" algn="ctr" rotWithShape="0">
              <a:schemeClr val="tx1"/>
            </a:outerShdw>
          </a:effectLst>
        </p:spPr>
      </p:sp>
      <p:sp>
        <p:nvSpPr>
          <p:cNvPr id="13319" name="Line 33"/>
          <p:cNvSpPr/>
          <p:nvPr/>
        </p:nvSpPr>
        <p:spPr>
          <a:xfrm flipV="1">
            <a:off x="5292725" y="2230438"/>
            <a:ext cx="0" cy="1976437"/>
          </a:xfrm>
          <a:prstGeom prst="line">
            <a:avLst/>
          </a:prstGeom>
          <a:ln w="50800" cap="flat" cmpd="sng">
            <a:solidFill>
              <a:srgbClr val="0099CC"/>
            </a:solidFill>
            <a:prstDash val="solid"/>
            <a:headEnd type="none" w="sm" len="sm"/>
            <a:tailEnd type="none" w="sm" len="sm"/>
          </a:ln>
          <a:effectLst>
            <a:outerShdw dist="17961" dir="2699999" algn="ctr" rotWithShape="0">
              <a:schemeClr val="tx1"/>
            </a:outerShdw>
          </a:effectLst>
        </p:spPr>
      </p:sp>
      <p:sp>
        <p:nvSpPr>
          <p:cNvPr id="13320" name="Line 34"/>
          <p:cNvSpPr/>
          <p:nvPr/>
        </p:nvSpPr>
        <p:spPr>
          <a:xfrm flipV="1">
            <a:off x="5148263" y="4175125"/>
            <a:ext cx="0" cy="935038"/>
          </a:xfrm>
          <a:prstGeom prst="line">
            <a:avLst/>
          </a:prstGeom>
          <a:ln w="50800" cap="flat" cmpd="sng">
            <a:solidFill>
              <a:srgbClr val="0099CC"/>
            </a:solidFill>
            <a:prstDash val="solid"/>
            <a:headEnd type="none" w="sm" len="sm"/>
            <a:tailEnd type="none" w="sm" len="sm"/>
          </a:ln>
          <a:effectLst>
            <a:outerShdw dist="17961" dir="2699999" algn="ctr" rotWithShape="0">
              <a:schemeClr val="tx1"/>
            </a:outerShdw>
          </a:effectLst>
        </p:spPr>
      </p:sp>
      <p:pic>
        <p:nvPicPr>
          <p:cNvPr id="13321" name="Picture 35" descr="Route-processor"/>
          <p:cNvPicPr>
            <a:picLocks noChangeAspect="1"/>
          </p:cNvPicPr>
          <p:nvPr/>
        </p:nvPicPr>
        <p:blipFill>
          <a:blip r:embed="rId1"/>
          <a:stretch>
            <a:fillRect/>
          </a:stretch>
        </p:blipFill>
        <p:spPr>
          <a:xfrm>
            <a:off x="4643438" y="4127500"/>
            <a:ext cx="1152525" cy="439738"/>
          </a:xfrm>
          <a:prstGeom prst="rect">
            <a:avLst/>
          </a:prstGeom>
          <a:noFill/>
          <a:ln w="9525">
            <a:noFill/>
          </a:ln>
        </p:spPr>
      </p:pic>
      <p:pic>
        <p:nvPicPr>
          <p:cNvPr id="13322" name="Picture 36" descr="Route-processor"/>
          <p:cNvPicPr>
            <a:picLocks noChangeAspect="1"/>
          </p:cNvPicPr>
          <p:nvPr/>
        </p:nvPicPr>
        <p:blipFill>
          <a:blip r:embed="rId1"/>
          <a:stretch>
            <a:fillRect/>
          </a:stretch>
        </p:blipFill>
        <p:spPr>
          <a:xfrm>
            <a:off x="4787900" y="1870075"/>
            <a:ext cx="1152525" cy="439738"/>
          </a:xfrm>
          <a:prstGeom prst="rect">
            <a:avLst/>
          </a:prstGeom>
          <a:noFill/>
          <a:ln w="9525">
            <a:noFill/>
          </a:ln>
        </p:spPr>
      </p:pic>
      <p:pic>
        <p:nvPicPr>
          <p:cNvPr id="13323" name="Picture 37" descr="Route-processor"/>
          <p:cNvPicPr>
            <a:picLocks noChangeAspect="1"/>
          </p:cNvPicPr>
          <p:nvPr/>
        </p:nvPicPr>
        <p:blipFill>
          <a:blip r:embed="rId1"/>
          <a:stretch>
            <a:fillRect/>
          </a:stretch>
        </p:blipFill>
        <p:spPr>
          <a:xfrm>
            <a:off x="1763713" y="1943100"/>
            <a:ext cx="1152525" cy="439738"/>
          </a:xfrm>
          <a:prstGeom prst="rect">
            <a:avLst/>
          </a:prstGeom>
          <a:noFill/>
          <a:ln w="9525">
            <a:noFill/>
          </a:ln>
        </p:spPr>
      </p:pic>
      <p:pic>
        <p:nvPicPr>
          <p:cNvPr id="13324" name="Picture 38" descr="SEVER"/>
          <p:cNvPicPr>
            <a:picLocks noChangeAspect="1"/>
          </p:cNvPicPr>
          <p:nvPr/>
        </p:nvPicPr>
        <p:blipFill>
          <a:blip r:embed="rId2"/>
          <a:stretch>
            <a:fillRect/>
          </a:stretch>
        </p:blipFill>
        <p:spPr>
          <a:xfrm>
            <a:off x="7019925" y="1654175"/>
            <a:ext cx="650875" cy="1152525"/>
          </a:xfrm>
          <a:prstGeom prst="rect">
            <a:avLst/>
          </a:prstGeom>
          <a:noFill/>
          <a:ln w="9525">
            <a:noFill/>
          </a:ln>
        </p:spPr>
      </p:pic>
      <p:pic>
        <p:nvPicPr>
          <p:cNvPr id="13325" name="Picture 39" descr="PC"/>
          <p:cNvPicPr>
            <a:picLocks noChangeAspect="1"/>
          </p:cNvPicPr>
          <p:nvPr/>
        </p:nvPicPr>
        <p:blipFill>
          <a:blip r:embed="rId3"/>
          <a:stretch>
            <a:fillRect/>
          </a:stretch>
        </p:blipFill>
        <p:spPr>
          <a:xfrm>
            <a:off x="4714875" y="4967288"/>
            <a:ext cx="936625" cy="823912"/>
          </a:xfrm>
          <a:prstGeom prst="rect">
            <a:avLst/>
          </a:prstGeom>
          <a:noFill/>
          <a:ln w="9525">
            <a:noFill/>
          </a:ln>
        </p:spPr>
      </p:pic>
      <p:sp>
        <p:nvSpPr>
          <p:cNvPr id="148520" name="Line 40"/>
          <p:cNvSpPr/>
          <p:nvPr/>
        </p:nvSpPr>
        <p:spPr>
          <a:xfrm flipV="1">
            <a:off x="5292725" y="4495800"/>
            <a:ext cx="0" cy="504825"/>
          </a:xfrm>
          <a:prstGeom prst="line">
            <a:avLst/>
          </a:prstGeom>
          <a:ln w="44450" cap="flat" cmpd="sng">
            <a:solidFill>
              <a:srgbClr val="333399"/>
            </a:solidFill>
            <a:prstDash val="solid"/>
            <a:headEnd type="none" w="med" len="med"/>
            <a:tailEnd type="triangle" w="med" len="med"/>
          </a:ln>
        </p:spPr>
      </p:sp>
      <p:sp>
        <p:nvSpPr>
          <p:cNvPr id="13327" name="AutoShape 41"/>
          <p:cNvSpPr/>
          <p:nvPr/>
        </p:nvSpPr>
        <p:spPr>
          <a:xfrm>
            <a:off x="5435600" y="4638675"/>
            <a:ext cx="1655763" cy="360363"/>
          </a:xfrm>
          <a:prstGeom prst="flowChartProcess">
            <a:avLst/>
          </a:prstGeom>
          <a:solidFill>
            <a:srgbClr val="800000"/>
          </a:solidFill>
          <a:ln w="9525">
            <a:noFill/>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r>
              <a:rPr lang="zh-CN" altLang="en-US" sz="1800" dirty="0">
                <a:solidFill>
                  <a:schemeClr val="bg1"/>
                </a:solidFill>
                <a:latin typeface="Arial" panose="020B0604020202020204" pitchFamily="34" charset="0"/>
                <a:ea typeface="华文细黑" panose="02010600040101010101" pitchFamily="2" charset="-122"/>
              </a:rPr>
              <a:t>发送一个广播帧</a:t>
            </a:r>
            <a:endParaRPr lang="zh-CN" altLang="en-US" sz="1800" dirty="0">
              <a:solidFill>
                <a:schemeClr val="bg1"/>
              </a:solidFill>
              <a:latin typeface="Arial" panose="020B0604020202020204" pitchFamily="34" charset="0"/>
              <a:ea typeface="华文细黑" panose="02010600040101010101" pitchFamily="2" charset="-122"/>
            </a:endParaRPr>
          </a:p>
        </p:txBody>
      </p:sp>
      <p:sp>
        <p:nvSpPr>
          <p:cNvPr id="148522" name="Line 42"/>
          <p:cNvSpPr/>
          <p:nvPr/>
        </p:nvSpPr>
        <p:spPr>
          <a:xfrm flipV="1">
            <a:off x="5148263" y="2406650"/>
            <a:ext cx="0" cy="1584325"/>
          </a:xfrm>
          <a:prstGeom prst="line">
            <a:avLst/>
          </a:prstGeom>
          <a:ln w="44450" cap="flat" cmpd="sng">
            <a:solidFill>
              <a:srgbClr val="333399"/>
            </a:solidFill>
            <a:prstDash val="solid"/>
            <a:headEnd type="none" w="med" len="med"/>
            <a:tailEnd type="triangle" w="med" len="med"/>
          </a:ln>
        </p:spPr>
      </p:sp>
      <p:sp>
        <p:nvSpPr>
          <p:cNvPr id="148523" name="Line 43"/>
          <p:cNvSpPr/>
          <p:nvPr/>
        </p:nvSpPr>
        <p:spPr>
          <a:xfrm flipH="1" flipV="1">
            <a:off x="2916238" y="2335213"/>
            <a:ext cx="1871662" cy="0"/>
          </a:xfrm>
          <a:prstGeom prst="line">
            <a:avLst/>
          </a:prstGeom>
          <a:ln w="44450" cap="flat" cmpd="sng">
            <a:solidFill>
              <a:srgbClr val="333399"/>
            </a:solidFill>
            <a:prstDash val="solid"/>
            <a:headEnd type="none" w="med" len="med"/>
            <a:tailEnd type="triangle" w="med" len="med"/>
          </a:ln>
        </p:spPr>
      </p:sp>
      <p:sp>
        <p:nvSpPr>
          <p:cNvPr id="148524" name="Line 44"/>
          <p:cNvSpPr/>
          <p:nvPr/>
        </p:nvSpPr>
        <p:spPr>
          <a:xfrm>
            <a:off x="2916238" y="2551113"/>
            <a:ext cx="2016125" cy="1439862"/>
          </a:xfrm>
          <a:prstGeom prst="line">
            <a:avLst/>
          </a:prstGeom>
          <a:ln w="44450" cap="flat" cmpd="sng">
            <a:solidFill>
              <a:srgbClr val="333399"/>
            </a:solidFill>
            <a:prstDash val="solid"/>
            <a:headEnd type="none" w="med" len="med"/>
            <a:tailEnd type="triangle" w="med" len="med"/>
          </a:ln>
        </p:spPr>
      </p:sp>
      <p:sp>
        <p:nvSpPr>
          <p:cNvPr id="148525" name="Line 45"/>
          <p:cNvSpPr/>
          <p:nvPr/>
        </p:nvSpPr>
        <p:spPr>
          <a:xfrm flipV="1">
            <a:off x="5003800" y="2551113"/>
            <a:ext cx="0" cy="1223962"/>
          </a:xfrm>
          <a:prstGeom prst="line">
            <a:avLst/>
          </a:prstGeom>
          <a:ln w="44450" cap="flat" cmpd="sng">
            <a:solidFill>
              <a:srgbClr val="333399"/>
            </a:solidFill>
            <a:prstDash val="solid"/>
            <a:headEnd type="none" w="med" len="med"/>
            <a:tailEnd type="triangle" w="med" len="med"/>
          </a:ln>
        </p:spPr>
      </p:sp>
      <p:sp>
        <p:nvSpPr>
          <p:cNvPr id="148526" name="Line 46"/>
          <p:cNvSpPr/>
          <p:nvPr/>
        </p:nvSpPr>
        <p:spPr>
          <a:xfrm flipH="1" flipV="1">
            <a:off x="3203575" y="2479675"/>
            <a:ext cx="1584325" cy="0"/>
          </a:xfrm>
          <a:prstGeom prst="line">
            <a:avLst/>
          </a:prstGeom>
          <a:ln w="44450" cap="flat" cmpd="sng">
            <a:solidFill>
              <a:srgbClr val="333399"/>
            </a:solidFill>
            <a:prstDash val="solid"/>
            <a:headEnd type="none" w="med" len="med"/>
            <a:tailEnd type="triangle" w="med" len="med"/>
          </a:ln>
        </p:spPr>
      </p:sp>
      <p:sp>
        <p:nvSpPr>
          <p:cNvPr id="148527" name="Line 47"/>
          <p:cNvSpPr/>
          <p:nvPr/>
        </p:nvSpPr>
        <p:spPr>
          <a:xfrm>
            <a:off x="3201988" y="2590800"/>
            <a:ext cx="1657350" cy="1184275"/>
          </a:xfrm>
          <a:prstGeom prst="line">
            <a:avLst/>
          </a:prstGeom>
          <a:ln w="44450" cap="flat" cmpd="sng">
            <a:solidFill>
              <a:srgbClr val="333399"/>
            </a:solidFill>
            <a:prstDash val="solid"/>
            <a:headEnd type="none" w="med" len="med"/>
            <a:tailEnd type="triangle" w="med" len="med"/>
          </a:ln>
        </p:spPr>
      </p:sp>
      <p:sp>
        <p:nvSpPr>
          <p:cNvPr id="148528" name="Line 48"/>
          <p:cNvSpPr/>
          <p:nvPr/>
        </p:nvSpPr>
        <p:spPr>
          <a:xfrm flipV="1">
            <a:off x="4859338" y="2622550"/>
            <a:ext cx="0" cy="936625"/>
          </a:xfrm>
          <a:prstGeom prst="line">
            <a:avLst/>
          </a:prstGeom>
          <a:ln w="44450" cap="flat" cmpd="sng">
            <a:solidFill>
              <a:srgbClr val="333399"/>
            </a:solidFill>
            <a:prstDash val="solid"/>
            <a:headEnd type="none" w="med" len="med"/>
            <a:tailEnd type="triangle" w="med" len="med"/>
          </a:ln>
        </p:spPr>
      </p:sp>
      <p:sp>
        <p:nvSpPr>
          <p:cNvPr id="148529" name="Line 49"/>
          <p:cNvSpPr/>
          <p:nvPr/>
        </p:nvSpPr>
        <p:spPr>
          <a:xfrm flipH="1" flipV="1">
            <a:off x="3563938" y="2622550"/>
            <a:ext cx="1152525" cy="0"/>
          </a:xfrm>
          <a:prstGeom prst="line">
            <a:avLst/>
          </a:prstGeom>
          <a:ln w="44450" cap="flat" cmpd="sng">
            <a:solidFill>
              <a:srgbClr val="333399"/>
            </a:solidFill>
            <a:prstDash val="solid"/>
            <a:headEnd type="none" w="med" len="med"/>
            <a:tailEnd type="triangle" w="med" len="med"/>
          </a:ln>
        </p:spPr>
      </p:sp>
      <p:sp>
        <p:nvSpPr>
          <p:cNvPr id="148530" name="Line 50"/>
          <p:cNvSpPr/>
          <p:nvPr/>
        </p:nvSpPr>
        <p:spPr>
          <a:xfrm>
            <a:off x="3635375" y="2735263"/>
            <a:ext cx="1152525" cy="823912"/>
          </a:xfrm>
          <a:prstGeom prst="line">
            <a:avLst/>
          </a:prstGeom>
          <a:ln w="44450" cap="flat" cmpd="sng">
            <a:solidFill>
              <a:srgbClr val="333399"/>
            </a:solidFill>
            <a:prstDash val="solid"/>
            <a:headEnd type="none" w="med" len="med"/>
            <a:tailEnd type="triangle" w="med" len="med"/>
          </a:ln>
        </p:spPr>
      </p:sp>
      <p:sp>
        <p:nvSpPr>
          <p:cNvPr id="148531" name="Line 51"/>
          <p:cNvSpPr/>
          <p:nvPr/>
        </p:nvSpPr>
        <p:spPr>
          <a:xfrm flipV="1">
            <a:off x="4716463" y="2695575"/>
            <a:ext cx="0" cy="647700"/>
          </a:xfrm>
          <a:prstGeom prst="line">
            <a:avLst/>
          </a:prstGeom>
          <a:ln w="44450" cap="flat" cmpd="sng">
            <a:solidFill>
              <a:srgbClr val="333399"/>
            </a:solidFill>
            <a:prstDash val="solid"/>
            <a:headEnd type="none" w="med" len="med"/>
            <a:tailEnd type="triangle" w="med" len="med"/>
          </a:ln>
        </p:spPr>
      </p:sp>
      <p:sp>
        <p:nvSpPr>
          <p:cNvPr id="148532" name="Line 52"/>
          <p:cNvSpPr/>
          <p:nvPr/>
        </p:nvSpPr>
        <p:spPr>
          <a:xfrm flipH="1" flipV="1">
            <a:off x="3851275" y="2767013"/>
            <a:ext cx="792163" cy="0"/>
          </a:xfrm>
          <a:prstGeom prst="line">
            <a:avLst/>
          </a:prstGeom>
          <a:ln w="44450" cap="flat" cmpd="sng">
            <a:solidFill>
              <a:srgbClr val="333399"/>
            </a:solidFill>
            <a:prstDash val="solid"/>
            <a:headEnd type="none" w="med" len="med"/>
            <a:tailEnd type="triangle" w="med" len="med"/>
          </a:ln>
        </p:spPr>
      </p:sp>
      <p:sp>
        <p:nvSpPr>
          <p:cNvPr id="148533" name="Line 53"/>
          <p:cNvSpPr/>
          <p:nvPr/>
        </p:nvSpPr>
        <p:spPr>
          <a:xfrm>
            <a:off x="3995738" y="2838450"/>
            <a:ext cx="649287" cy="463550"/>
          </a:xfrm>
          <a:prstGeom prst="line">
            <a:avLst/>
          </a:prstGeom>
          <a:ln w="44450" cap="flat" cmpd="sng">
            <a:solidFill>
              <a:srgbClr val="333399"/>
            </a:solidFill>
            <a:prstDash val="solid"/>
            <a:headEnd type="none" w="med" len="med"/>
            <a:tailEnd type="triangle" w="med" len="med"/>
          </a:ln>
        </p:spPr>
      </p:sp>
      <p:sp>
        <p:nvSpPr>
          <p:cNvPr id="148534" name="AutoShape 54"/>
          <p:cNvSpPr>
            <a:spLocks noChangeArrowheads="1"/>
          </p:cNvSpPr>
          <p:nvPr/>
        </p:nvSpPr>
        <p:spPr bwMode="auto">
          <a:xfrm>
            <a:off x="1187450" y="2878138"/>
            <a:ext cx="2879725" cy="1727200"/>
          </a:xfrm>
          <a:prstGeom prst="irregularSeal1">
            <a:avLst/>
          </a:prstGeom>
          <a:solidFill>
            <a:srgbClr val="FF3300">
              <a:alpha val="46001"/>
            </a:srgb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黑体" panose="02010609060101010101" pitchFamily="49" charset="-122"/>
                <a:cs typeface="+mn-cs"/>
              </a:rPr>
              <a:t>广播风暴</a:t>
            </a:r>
            <a:endParaRPr kumimoji="0" lang="zh-CN" altLang="en-US" sz="2400" b="0"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黑体" panose="02010609060101010101" pitchFamily="49" charset="-122"/>
              <a:cs typeface="+mn-cs"/>
            </a:endParaRPr>
          </a:p>
        </p:txBody>
      </p:sp>
      <p:sp>
        <p:nvSpPr>
          <p:cNvPr id="29" name="标题 5"/>
          <p:cNvSpPr txBox="1"/>
          <p:nvPr/>
        </p:nvSpPr>
        <p:spPr bwMode="auto">
          <a:xfrm>
            <a:off x="609600" y="152400"/>
            <a:ext cx="7924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defRPr>
            </a:lvl6pPr>
            <a:lvl7pPr marL="914400" algn="l" rtl="0" fontAlgn="base">
              <a:spcBef>
                <a:spcPct val="0"/>
              </a:spcBef>
              <a:spcAft>
                <a:spcPct val="0"/>
              </a:spcAft>
              <a:defRPr sz="2400">
                <a:solidFill>
                  <a:schemeClr val="tx2"/>
                </a:solidFill>
                <a:latin typeface="Arial" panose="020B0604020202020204" pitchFamily="34" charset="0"/>
              </a:defRPr>
            </a:lvl7pPr>
            <a:lvl8pPr marL="1371600" algn="l" rtl="0" fontAlgn="base">
              <a:spcBef>
                <a:spcPct val="0"/>
              </a:spcBef>
              <a:spcAft>
                <a:spcPct val="0"/>
              </a:spcAft>
              <a:defRPr sz="2400">
                <a:solidFill>
                  <a:schemeClr val="tx2"/>
                </a:solidFill>
                <a:latin typeface="Arial" panose="020B0604020202020204" pitchFamily="34" charset="0"/>
              </a:defRPr>
            </a:lvl8pPr>
            <a:lvl9pPr marL="1828800" algn="l" rtl="0" fontAlgn="base">
              <a:spcBef>
                <a:spcPct val="0"/>
              </a:spcBef>
              <a:spcAft>
                <a:spcPct val="0"/>
              </a:spcAft>
              <a:defRPr sz="2400">
                <a:solidFill>
                  <a:schemeClr val="tx2"/>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0" cap="none" spc="0" normalizeH="0" baseline="0" noProof="0" smtClean="0">
                <a:ln>
                  <a:noFill/>
                </a:ln>
                <a:solidFill>
                  <a:srgbClr val="595959"/>
                </a:solidFill>
                <a:effectLst/>
                <a:uLnTx/>
                <a:uFillTx/>
                <a:latin typeface="微软雅黑" panose="020B0503020204020204" pitchFamily="34" charset="-122"/>
                <a:ea typeface="微软雅黑" panose="020B0503020204020204" pitchFamily="34" charset="-122"/>
                <a:cs typeface="+mj-cs"/>
              </a:rPr>
              <a:t>STP—1.STP</a:t>
            </a:r>
            <a:r>
              <a:rPr kumimoji="0" lang="zh-CN" altLang="en-US" sz="2400" b="0" i="0" u="none" strike="noStrike" kern="0" cap="none" spc="0" normalizeH="0" baseline="0" noProof="0" smtClean="0">
                <a:ln>
                  <a:noFill/>
                </a:ln>
                <a:solidFill>
                  <a:srgbClr val="595959"/>
                </a:solidFill>
                <a:effectLst/>
                <a:uLnTx/>
                <a:uFillTx/>
                <a:latin typeface="微软雅黑" panose="020B0503020204020204" pitchFamily="34" charset="-122"/>
                <a:ea typeface="微软雅黑" panose="020B0503020204020204" pitchFamily="34" charset="-122"/>
                <a:cs typeface="+mj-cs"/>
              </a:rPr>
              <a:t>出现的背景</a:t>
            </a:r>
            <a:endParaRPr kumimoji="0" lang="zh-CN" altLang="en-US" sz="24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j-cs"/>
            </a:endParaRPr>
          </a:p>
        </p:txBody>
      </p:sp>
      <p:pic>
        <p:nvPicPr>
          <p:cNvPr id="13342" name="Picture 5" descr="C:\Documents and Settings\Administrator\My Documents\Tencent Files\517623394\FileRecv\锐捷ppt元素修改11.01.18\小红条.png"/>
          <p:cNvPicPr>
            <a:picLocks noChangeAspect="1"/>
          </p:cNvPicPr>
          <p:nvPr/>
        </p:nvPicPr>
        <p:blipFill>
          <a:blip r:embed="rId4"/>
          <a:stretch>
            <a:fillRect/>
          </a:stretch>
        </p:blipFill>
        <p:spPr>
          <a:xfrm>
            <a:off x="381000" y="207963"/>
            <a:ext cx="125413" cy="401637"/>
          </a:xfrm>
          <a:prstGeom prst="rect">
            <a:avLst/>
          </a:prstGeom>
          <a:noFill/>
          <a:ln w="9525">
            <a:noFill/>
          </a:ln>
        </p:spPr>
      </p:pic>
      <p:sp>
        <p:nvSpPr>
          <p:cNvPr id="13343" name="Rectangle 6"/>
          <p:cNvSpPr/>
          <p:nvPr/>
        </p:nvSpPr>
        <p:spPr>
          <a:xfrm>
            <a:off x="0" y="52388"/>
            <a:ext cx="0" cy="352425"/>
          </a:xfrm>
          <a:prstGeom prst="rect">
            <a:avLst/>
          </a:prstGeom>
          <a:solidFill>
            <a:srgbClr val="F1FEDD"/>
          </a:solidFill>
          <a:ln w="9525">
            <a:noFill/>
          </a:ln>
        </p:spPr>
        <p:txBody>
          <a:bodyPr wrap="none" lIns="0" tIns="0" rIns="0" bIns="76176"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endParaRPr lang="zh-CN" altLang="en-US" sz="1800" dirty="0">
              <a:solidFill>
                <a:schemeClr val="tx1"/>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148508"/>
                                        </p:tgtEl>
                                        <p:attrNameLst>
                                          <p:attrName>style.visibility</p:attrName>
                                        </p:attrNameLst>
                                      </p:cBhvr>
                                      <p:to>
                                        <p:strVal val="visible"/>
                                      </p:to>
                                    </p:set>
                                    <p:anim calcmode="discrete" valueType="clr">
                                      <p:cBhvr override="childStyle">
                                        <p:cTn id="7" dur="80"/>
                                        <p:tgtEl>
                                          <p:spTgt spid="148508"/>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48508"/>
                                        </p:tgtEl>
                                        <p:attrNameLst>
                                          <p:attrName>fillcolor</p:attrName>
                                        </p:attrNameLst>
                                      </p:cBhvr>
                                      <p:tavLst>
                                        <p:tav tm="0">
                                          <p:val>
                                            <p:clrVal>
                                              <a:schemeClr val="accent2"/>
                                            </p:clrVal>
                                          </p:val>
                                        </p:tav>
                                        <p:tav tm="50000">
                                          <p:val>
                                            <p:clrVal>
                                              <a:schemeClr val="hlink"/>
                                            </p:clrVal>
                                          </p:val>
                                        </p:tav>
                                      </p:tavLst>
                                    </p:anim>
                                    <p:set>
                                      <p:cBhvr>
                                        <p:cTn id="9" dur="80"/>
                                        <p:tgtEl>
                                          <p:spTgt spid="148508"/>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nodeType="clickEffect">
                                  <p:stCondLst>
                                    <p:cond delay="0"/>
                                  </p:stCondLst>
                                  <p:childTnLst>
                                    <p:set>
                                      <p:cBhvr>
                                        <p:cTn id="13" dur="1" fill="hold">
                                          <p:stCondLst>
                                            <p:cond delay="0"/>
                                          </p:stCondLst>
                                        </p:cTn>
                                        <p:tgtEl>
                                          <p:spTgt spid="148520"/>
                                        </p:tgtEl>
                                        <p:attrNameLst>
                                          <p:attrName>style.visibility</p:attrName>
                                        </p:attrNameLst>
                                      </p:cBhvr>
                                      <p:to>
                                        <p:strVal val="visible"/>
                                      </p:to>
                                    </p:set>
                                    <p:animEffect transition="in" filter="slide(fromBottom)">
                                      <p:cBhvr>
                                        <p:cTn id="14" dur="500"/>
                                        <p:tgtEl>
                                          <p:spTgt spid="148520"/>
                                        </p:tgtEl>
                                      </p:cBhvr>
                                    </p:animEffect>
                                  </p:childTnLst>
                                </p:cTn>
                              </p:par>
                            </p:childTnLst>
                          </p:cTn>
                        </p:par>
                        <p:par>
                          <p:cTn id="15" fill="hold">
                            <p:stCondLst>
                              <p:cond delay="500"/>
                            </p:stCondLst>
                            <p:childTnLst>
                              <p:par>
                                <p:cTn id="16" presetID="12" presetClass="entr" presetSubtype="4" fill="hold" nodeType="afterEffect">
                                  <p:stCondLst>
                                    <p:cond delay="0"/>
                                  </p:stCondLst>
                                  <p:childTnLst>
                                    <p:set>
                                      <p:cBhvr>
                                        <p:cTn id="17" dur="1" fill="hold">
                                          <p:stCondLst>
                                            <p:cond delay="0"/>
                                          </p:stCondLst>
                                        </p:cTn>
                                        <p:tgtEl>
                                          <p:spTgt spid="148522"/>
                                        </p:tgtEl>
                                        <p:attrNameLst>
                                          <p:attrName>style.visibility</p:attrName>
                                        </p:attrNameLst>
                                      </p:cBhvr>
                                      <p:to>
                                        <p:strVal val="visible"/>
                                      </p:to>
                                    </p:set>
                                    <p:animEffect transition="in" filter="slide(fromBottom)">
                                      <p:cBhvr>
                                        <p:cTn id="18" dur="500"/>
                                        <p:tgtEl>
                                          <p:spTgt spid="148522"/>
                                        </p:tgtEl>
                                      </p:cBhvr>
                                    </p:animEffect>
                                  </p:childTnLst>
                                </p:cTn>
                              </p:par>
                            </p:childTnLst>
                          </p:cTn>
                        </p:par>
                        <p:par>
                          <p:cTn id="19" fill="hold">
                            <p:stCondLst>
                              <p:cond delay="1000"/>
                            </p:stCondLst>
                            <p:childTnLst>
                              <p:par>
                                <p:cTn id="20" presetID="12" presetClass="entr" presetSubtype="2" fill="hold" nodeType="afterEffect">
                                  <p:stCondLst>
                                    <p:cond delay="0"/>
                                  </p:stCondLst>
                                  <p:childTnLst>
                                    <p:set>
                                      <p:cBhvr>
                                        <p:cTn id="21" dur="1" fill="hold">
                                          <p:stCondLst>
                                            <p:cond delay="0"/>
                                          </p:stCondLst>
                                        </p:cTn>
                                        <p:tgtEl>
                                          <p:spTgt spid="148523"/>
                                        </p:tgtEl>
                                        <p:attrNameLst>
                                          <p:attrName>style.visibility</p:attrName>
                                        </p:attrNameLst>
                                      </p:cBhvr>
                                      <p:to>
                                        <p:strVal val="visible"/>
                                      </p:to>
                                    </p:set>
                                    <p:animEffect transition="in" filter="slide(fromRight)">
                                      <p:cBhvr>
                                        <p:cTn id="22" dur="500"/>
                                        <p:tgtEl>
                                          <p:spTgt spid="148523"/>
                                        </p:tgtEl>
                                      </p:cBhvr>
                                    </p:animEffect>
                                  </p:childTnLst>
                                </p:cTn>
                              </p:par>
                            </p:childTnLst>
                          </p:cTn>
                        </p:par>
                        <p:par>
                          <p:cTn id="23" fill="hold">
                            <p:stCondLst>
                              <p:cond delay="1500"/>
                            </p:stCondLst>
                            <p:childTnLst>
                              <p:par>
                                <p:cTn id="24" presetID="22" presetClass="entr" presetSubtype="1" fill="hold" nodeType="afterEffect">
                                  <p:stCondLst>
                                    <p:cond delay="0"/>
                                  </p:stCondLst>
                                  <p:childTnLst>
                                    <p:set>
                                      <p:cBhvr>
                                        <p:cTn id="25" dur="1" fill="hold">
                                          <p:stCondLst>
                                            <p:cond delay="0"/>
                                          </p:stCondLst>
                                        </p:cTn>
                                        <p:tgtEl>
                                          <p:spTgt spid="148524"/>
                                        </p:tgtEl>
                                        <p:attrNameLst>
                                          <p:attrName>style.visibility</p:attrName>
                                        </p:attrNameLst>
                                      </p:cBhvr>
                                      <p:to>
                                        <p:strVal val="visible"/>
                                      </p:to>
                                    </p:set>
                                    <p:animEffect transition="in" filter="wipe(up)">
                                      <p:cBhvr>
                                        <p:cTn id="26" dur="500"/>
                                        <p:tgtEl>
                                          <p:spTgt spid="148524"/>
                                        </p:tgtEl>
                                      </p:cBhvr>
                                    </p:animEffect>
                                  </p:childTnLst>
                                </p:cTn>
                              </p:par>
                            </p:childTnLst>
                          </p:cTn>
                        </p:par>
                        <p:par>
                          <p:cTn id="27" fill="hold">
                            <p:stCondLst>
                              <p:cond delay="2000"/>
                            </p:stCondLst>
                            <p:childTnLst>
                              <p:par>
                                <p:cTn id="28" presetID="12" presetClass="entr" presetSubtype="4" fill="hold" nodeType="afterEffect">
                                  <p:stCondLst>
                                    <p:cond delay="0"/>
                                  </p:stCondLst>
                                  <p:childTnLst>
                                    <p:set>
                                      <p:cBhvr>
                                        <p:cTn id="29" dur="1" fill="hold">
                                          <p:stCondLst>
                                            <p:cond delay="0"/>
                                          </p:stCondLst>
                                        </p:cTn>
                                        <p:tgtEl>
                                          <p:spTgt spid="148525"/>
                                        </p:tgtEl>
                                        <p:attrNameLst>
                                          <p:attrName>style.visibility</p:attrName>
                                        </p:attrNameLst>
                                      </p:cBhvr>
                                      <p:to>
                                        <p:strVal val="visible"/>
                                      </p:to>
                                    </p:set>
                                    <p:animEffect transition="in" filter="slide(fromBottom)">
                                      <p:cBhvr>
                                        <p:cTn id="30" dur="500"/>
                                        <p:tgtEl>
                                          <p:spTgt spid="148525"/>
                                        </p:tgtEl>
                                      </p:cBhvr>
                                    </p:animEffect>
                                  </p:childTnLst>
                                </p:cTn>
                              </p:par>
                            </p:childTnLst>
                          </p:cTn>
                        </p:par>
                        <p:par>
                          <p:cTn id="31" fill="hold">
                            <p:stCondLst>
                              <p:cond delay="2500"/>
                            </p:stCondLst>
                            <p:childTnLst>
                              <p:par>
                                <p:cTn id="32" presetID="12" presetClass="entr" presetSubtype="2" fill="hold" nodeType="afterEffect">
                                  <p:stCondLst>
                                    <p:cond delay="0"/>
                                  </p:stCondLst>
                                  <p:childTnLst>
                                    <p:set>
                                      <p:cBhvr>
                                        <p:cTn id="33" dur="1" fill="hold">
                                          <p:stCondLst>
                                            <p:cond delay="0"/>
                                          </p:stCondLst>
                                        </p:cTn>
                                        <p:tgtEl>
                                          <p:spTgt spid="148526"/>
                                        </p:tgtEl>
                                        <p:attrNameLst>
                                          <p:attrName>style.visibility</p:attrName>
                                        </p:attrNameLst>
                                      </p:cBhvr>
                                      <p:to>
                                        <p:strVal val="visible"/>
                                      </p:to>
                                    </p:set>
                                    <p:animEffect transition="in" filter="slide(fromRight)">
                                      <p:cBhvr>
                                        <p:cTn id="34" dur="500"/>
                                        <p:tgtEl>
                                          <p:spTgt spid="148526"/>
                                        </p:tgtEl>
                                      </p:cBhvr>
                                    </p:animEffect>
                                  </p:childTnLst>
                                </p:cTn>
                              </p:par>
                            </p:childTnLst>
                          </p:cTn>
                        </p:par>
                        <p:par>
                          <p:cTn id="35" fill="hold">
                            <p:stCondLst>
                              <p:cond delay="3000"/>
                            </p:stCondLst>
                            <p:childTnLst>
                              <p:par>
                                <p:cTn id="36" presetID="22" presetClass="entr" presetSubtype="1" fill="hold" nodeType="afterEffect">
                                  <p:stCondLst>
                                    <p:cond delay="0"/>
                                  </p:stCondLst>
                                  <p:childTnLst>
                                    <p:set>
                                      <p:cBhvr>
                                        <p:cTn id="37" dur="1" fill="hold">
                                          <p:stCondLst>
                                            <p:cond delay="0"/>
                                          </p:stCondLst>
                                        </p:cTn>
                                        <p:tgtEl>
                                          <p:spTgt spid="148527"/>
                                        </p:tgtEl>
                                        <p:attrNameLst>
                                          <p:attrName>style.visibility</p:attrName>
                                        </p:attrNameLst>
                                      </p:cBhvr>
                                      <p:to>
                                        <p:strVal val="visible"/>
                                      </p:to>
                                    </p:set>
                                    <p:animEffect transition="in" filter="wipe(up)">
                                      <p:cBhvr>
                                        <p:cTn id="38" dur="500"/>
                                        <p:tgtEl>
                                          <p:spTgt spid="148527"/>
                                        </p:tgtEl>
                                      </p:cBhvr>
                                    </p:animEffect>
                                  </p:childTnLst>
                                </p:cTn>
                              </p:par>
                            </p:childTnLst>
                          </p:cTn>
                        </p:par>
                        <p:par>
                          <p:cTn id="39" fill="hold">
                            <p:stCondLst>
                              <p:cond delay="3500"/>
                            </p:stCondLst>
                            <p:childTnLst>
                              <p:par>
                                <p:cTn id="40" presetID="12" presetClass="entr" presetSubtype="4" fill="hold" nodeType="afterEffect">
                                  <p:stCondLst>
                                    <p:cond delay="0"/>
                                  </p:stCondLst>
                                  <p:childTnLst>
                                    <p:set>
                                      <p:cBhvr>
                                        <p:cTn id="41" dur="1" fill="hold">
                                          <p:stCondLst>
                                            <p:cond delay="0"/>
                                          </p:stCondLst>
                                        </p:cTn>
                                        <p:tgtEl>
                                          <p:spTgt spid="148528"/>
                                        </p:tgtEl>
                                        <p:attrNameLst>
                                          <p:attrName>style.visibility</p:attrName>
                                        </p:attrNameLst>
                                      </p:cBhvr>
                                      <p:to>
                                        <p:strVal val="visible"/>
                                      </p:to>
                                    </p:set>
                                    <p:animEffect transition="in" filter="slide(fromBottom)">
                                      <p:cBhvr>
                                        <p:cTn id="42" dur="500"/>
                                        <p:tgtEl>
                                          <p:spTgt spid="148528"/>
                                        </p:tgtEl>
                                      </p:cBhvr>
                                    </p:animEffect>
                                  </p:childTnLst>
                                </p:cTn>
                              </p:par>
                            </p:childTnLst>
                          </p:cTn>
                        </p:par>
                        <p:par>
                          <p:cTn id="43" fill="hold">
                            <p:stCondLst>
                              <p:cond delay="4000"/>
                            </p:stCondLst>
                            <p:childTnLst>
                              <p:par>
                                <p:cTn id="44" presetID="12" presetClass="entr" presetSubtype="2" fill="hold" nodeType="afterEffect">
                                  <p:stCondLst>
                                    <p:cond delay="0"/>
                                  </p:stCondLst>
                                  <p:childTnLst>
                                    <p:set>
                                      <p:cBhvr>
                                        <p:cTn id="45" dur="1" fill="hold">
                                          <p:stCondLst>
                                            <p:cond delay="0"/>
                                          </p:stCondLst>
                                        </p:cTn>
                                        <p:tgtEl>
                                          <p:spTgt spid="148529"/>
                                        </p:tgtEl>
                                        <p:attrNameLst>
                                          <p:attrName>style.visibility</p:attrName>
                                        </p:attrNameLst>
                                      </p:cBhvr>
                                      <p:to>
                                        <p:strVal val="visible"/>
                                      </p:to>
                                    </p:set>
                                    <p:animEffect transition="in" filter="slide(fromRight)">
                                      <p:cBhvr>
                                        <p:cTn id="46" dur="500"/>
                                        <p:tgtEl>
                                          <p:spTgt spid="148529"/>
                                        </p:tgtEl>
                                      </p:cBhvr>
                                    </p:animEffect>
                                  </p:childTnLst>
                                </p:cTn>
                              </p:par>
                            </p:childTnLst>
                          </p:cTn>
                        </p:par>
                        <p:par>
                          <p:cTn id="47" fill="hold">
                            <p:stCondLst>
                              <p:cond delay="4500"/>
                            </p:stCondLst>
                            <p:childTnLst>
                              <p:par>
                                <p:cTn id="48" presetID="22" presetClass="entr" presetSubtype="1" fill="hold" nodeType="afterEffect">
                                  <p:stCondLst>
                                    <p:cond delay="0"/>
                                  </p:stCondLst>
                                  <p:childTnLst>
                                    <p:set>
                                      <p:cBhvr>
                                        <p:cTn id="49" dur="1" fill="hold">
                                          <p:stCondLst>
                                            <p:cond delay="0"/>
                                          </p:stCondLst>
                                        </p:cTn>
                                        <p:tgtEl>
                                          <p:spTgt spid="148530"/>
                                        </p:tgtEl>
                                        <p:attrNameLst>
                                          <p:attrName>style.visibility</p:attrName>
                                        </p:attrNameLst>
                                      </p:cBhvr>
                                      <p:to>
                                        <p:strVal val="visible"/>
                                      </p:to>
                                    </p:set>
                                    <p:animEffect transition="in" filter="wipe(up)">
                                      <p:cBhvr>
                                        <p:cTn id="50" dur="500"/>
                                        <p:tgtEl>
                                          <p:spTgt spid="148530"/>
                                        </p:tgtEl>
                                      </p:cBhvr>
                                    </p:animEffect>
                                  </p:childTnLst>
                                </p:cTn>
                              </p:par>
                            </p:childTnLst>
                          </p:cTn>
                        </p:par>
                        <p:par>
                          <p:cTn id="51" fill="hold">
                            <p:stCondLst>
                              <p:cond delay="5000"/>
                            </p:stCondLst>
                            <p:childTnLst>
                              <p:par>
                                <p:cTn id="52" presetID="12" presetClass="entr" presetSubtype="4" fill="hold" nodeType="afterEffect">
                                  <p:stCondLst>
                                    <p:cond delay="0"/>
                                  </p:stCondLst>
                                  <p:childTnLst>
                                    <p:set>
                                      <p:cBhvr>
                                        <p:cTn id="53" dur="1" fill="hold">
                                          <p:stCondLst>
                                            <p:cond delay="0"/>
                                          </p:stCondLst>
                                        </p:cTn>
                                        <p:tgtEl>
                                          <p:spTgt spid="148531"/>
                                        </p:tgtEl>
                                        <p:attrNameLst>
                                          <p:attrName>style.visibility</p:attrName>
                                        </p:attrNameLst>
                                      </p:cBhvr>
                                      <p:to>
                                        <p:strVal val="visible"/>
                                      </p:to>
                                    </p:set>
                                    <p:animEffect transition="in" filter="slide(fromBottom)">
                                      <p:cBhvr>
                                        <p:cTn id="54" dur="500"/>
                                        <p:tgtEl>
                                          <p:spTgt spid="148531"/>
                                        </p:tgtEl>
                                      </p:cBhvr>
                                    </p:animEffect>
                                  </p:childTnLst>
                                </p:cTn>
                              </p:par>
                            </p:childTnLst>
                          </p:cTn>
                        </p:par>
                        <p:par>
                          <p:cTn id="55" fill="hold">
                            <p:stCondLst>
                              <p:cond delay="5500"/>
                            </p:stCondLst>
                            <p:childTnLst>
                              <p:par>
                                <p:cTn id="56" presetID="12" presetClass="entr" presetSubtype="2" fill="hold" nodeType="afterEffect">
                                  <p:stCondLst>
                                    <p:cond delay="0"/>
                                  </p:stCondLst>
                                  <p:childTnLst>
                                    <p:set>
                                      <p:cBhvr>
                                        <p:cTn id="57" dur="1" fill="hold">
                                          <p:stCondLst>
                                            <p:cond delay="0"/>
                                          </p:stCondLst>
                                        </p:cTn>
                                        <p:tgtEl>
                                          <p:spTgt spid="148532"/>
                                        </p:tgtEl>
                                        <p:attrNameLst>
                                          <p:attrName>style.visibility</p:attrName>
                                        </p:attrNameLst>
                                      </p:cBhvr>
                                      <p:to>
                                        <p:strVal val="visible"/>
                                      </p:to>
                                    </p:set>
                                    <p:animEffect transition="in" filter="slide(fromRight)">
                                      <p:cBhvr>
                                        <p:cTn id="58" dur="500"/>
                                        <p:tgtEl>
                                          <p:spTgt spid="148532"/>
                                        </p:tgtEl>
                                      </p:cBhvr>
                                    </p:animEffect>
                                  </p:childTnLst>
                                </p:cTn>
                              </p:par>
                            </p:childTnLst>
                          </p:cTn>
                        </p:par>
                        <p:par>
                          <p:cTn id="59" fill="hold">
                            <p:stCondLst>
                              <p:cond delay="6000"/>
                            </p:stCondLst>
                            <p:childTnLst>
                              <p:par>
                                <p:cTn id="60" presetID="22" presetClass="entr" presetSubtype="1" fill="hold" nodeType="afterEffect">
                                  <p:stCondLst>
                                    <p:cond delay="0"/>
                                  </p:stCondLst>
                                  <p:childTnLst>
                                    <p:set>
                                      <p:cBhvr>
                                        <p:cTn id="61" dur="1" fill="hold">
                                          <p:stCondLst>
                                            <p:cond delay="0"/>
                                          </p:stCondLst>
                                        </p:cTn>
                                        <p:tgtEl>
                                          <p:spTgt spid="148533"/>
                                        </p:tgtEl>
                                        <p:attrNameLst>
                                          <p:attrName>style.visibility</p:attrName>
                                        </p:attrNameLst>
                                      </p:cBhvr>
                                      <p:to>
                                        <p:strVal val="visible"/>
                                      </p:to>
                                    </p:set>
                                    <p:animEffect transition="in" filter="wipe(up)">
                                      <p:cBhvr>
                                        <p:cTn id="62" dur="2000"/>
                                        <p:tgtEl>
                                          <p:spTgt spid="148533"/>
                                        </p:tgtEl>
                                      </p:cBhvr>
                                    </p:animEffect>
                                  </p:childTnLst>
                                </p:cTn>
                              </p:par>
                            </p:childTnLst>
                          </p:cTn>
                        </p:par>
                        <p:par>
                          <p:cTn id="63" fill="hold">
                            <p:stCondLst>
                              <p:cond delay="8000"/>
                            </p:stCondLst>
                            <p:childTnLst>
                              <p:par>
                                <p:cTn id="64" presetID="53" presetClass="entr" presetSubtype="16" fill="hold" grpId="0" nodeType="afterEffect">
                                  <p:stCondLst>
                                    <p:cond delay="0"/>
                                  </p:stCondLst>
                                  <p:childTnLst>
                                    <p:set>
                                      <p:cBhvr>
                                        <p:cTn id="65" dur="1" fill="hold">
                                          <p:stCondLst>
                                            <p:cond delay="0"/>
                                          </p:stCondLst>
                                        </p:cTn>
                                        <p:tgtEl>
                                          <p:spTgt spid="148534"/>
                                        </p:tgtEl>
                                        <p:attrNameLst>
                                          <p:attrName>style.visibility</p:attrName>
                                        </p:attrNameLst>
                                      </p:cBhvr>
                                      <p:to>
                                        <p:strVal val="visible"/>
                                      </p:to>
                                    </p:set>
                                    <p:anim calcmode="lin" valueType="num">
                                      <p:cBhvr>
                                        <p:cTn id="66" dur="500" fill="hold"/>
                                        <p:tgtEl>
                                          <p:spTgt spid="148534"/>
                                        </p:tgtEl>
                                        <p:attrNameLst>
                                          <p:attrName>ppt_w</p:attrName>
                                        </p:attrNameLst>
                                      </p:cBhvr>
                                      <p:tavLst>
                                        <p:tav tm="0">
                                          <p:val>
                                            <p:fltVal val="0.000000"/>
                                          </p:val>
                                        </p:tav>
                                        <p:tav tm="100000">
                                          <p:val>
                                            <p:strVal val="#ppt_w"/>
                                          </p:val>
                                        </p:tav>
                                      </p:tavLst>
                                    </p:anim>
                                    <p:anim calcmode="lin" valueType="num">
                                      <p:cBhvr>
                                        <p:cTn id="67" dur="500" fill="hold"/>
                                        <p:tgtEl>
                                          <p:spTgt spid="148534"/>
                                        </p:tgtEl>
                                        <p:attrNameLst>
                                          <p:attrName>ppt_h</p:attrName>
                                        </p:attrNameLst>
                                      </p:cBhvr>
                                      <p:tavLst>
                                        <p:tav tm="0">
                                          <p:val>
                                            <p:fltVal val="0.000000"/>
                                          </p:val>
                                        </p:tav>
                                        <p:tav tm="100000">
                                          <p:val>
                                            <p:strVal val="#ppt_h"/>
                                          </p:val>
                                        </p:tav>
                                      </p:tavLst>
                                    </p:anim>
                                    <p:animEffect transition="in" filter="fade">
                                      <p:cBhvr>
                                        <p:cTn id="68" dur="500"/>
                                        <p:tgtEl>
                                          <p:spTgt spid="1485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508" grpId="0"/>
      <p:bldP spid="14853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14338" name="Rectangle 2"/>
          <p:cNvSpPr>
            <a:spLocks noGrp="1"/>
          </p:cNvSpPr>
          <p:nvPr>
            <p:ph type="title"/>
          </p:nvPr>
        </p:nvSpPr>
        <p:spPr>
          <a:xfrm>
            <a:off x="609600" y="1152525"/>
            <a:ext cx="7696200" cy="533400"/>
          </a:xfrm>
        </p:spPr>
        <p:txBody>
          <a:bodyPr vert="horz" wrap="square" lIns="91440" tIns="45720" rIns="91440" bIns="45720" anchor="ctr" anchorCtr="0"/>
          <a:p>
            <a:r>
              <a:rPr lang="zh-CN" altLang="en-US" sz="2000" b="1" dirty="0"/>
              <a:t>多帧复制和</a:t>
            </a:r>
            <a:r>
              <a:rPr lang="en-US" altLang="zh-CN" sz="2000" b="1" dirty="0"/>
              <a:t>MAC</a:t>
            </a:r>
            <a:r>
              <a:rPr lang="zh-CN" altLang="en-US" sz="2000" b="1" dirty="0"/>
              <a:t>地址表不稳定</a:t>
            </a:r>
            <a:endParaRPr lang="zh-CN" altLang="en-US" sz="2000" b="1" dirty="0"/>
          </a:p>
        </p:txBody>
      </p:sp>
      <p:sp>
        <p:nvSpPr>
          <p:cNvPr id="14339" name="Line 3"/>
          <p:cNvSpPr/>
          <p:nvPr/>
        </p:nvSpPr>
        <p:spPr>
          <a:xfrm flipH="1">
            <a:off x="5937250" y="3149600"/>
            <a:ext cx="1368425" cy="0"/>
          </a:xfrm>
          <a:prstGeom prst="line">
            <a:avLst/>
          </a:prstGeom>
          <a:ln w="50800" cap="flat" cmpd="sng">
            <a:solidFill>
              <a:srgbClr val="0099CC"/>
            </a:solidFill>
            <a:prstDash val="solid"/>
            <a:headEnd type="none" w="sm" len="sm"/>
            <a:tailEnd type="none" w="sm" len="sm"/>
          </a:ln>
          <a:effectLst>
            <a:outerShdw dist="17961" dir="2699999" algn="ctr" rotWithShape="0">
              <a:schemeClr val="tx1"/>
            </a:outerShdw>
          </a:effectLst>
        </p:spPr>
      </p:sp>
      <p:sp>
        <p:nvSpPr>
          <p:cNvPr id="14340" name="Line 4"/>
          <p:cNvSpPr/>
          <p:nvPr/>
        </p:nvSpPr>
        <p:spPr>
          <a:xfrm flipH="1" flipV="1">
            <a:off x="2913063" y="3149600"/>
            <a:ext cx="2160587" cy="0"/>
          </a:xfrm>
          <a:prstGeom prst="line">
            <a:avLst/>
          </a:prstGeom>
          <a:ln w="50800" cap="flat" cmpd="sng">
            <a:solidFill>
              <a:srgbClr val="0099CC"/>
            </a:solidFill>
            <a:prstDash val="solid"/>
            <a:headEnd type="none" w="sm" len="sm"/>
            <a:tailEnd type="none" w="sm" len="sm"/>
          </a:ln>
          <a:effectLst>
            <a:outerShdw dist="17961" dir="2699999" algn="ctr" rotWithShape="0">
              <a:schemeClr val="tx1"/>
            </a:outerShdw>
          </a:effectLst>
        </p:spPr>
      </p:sp>
      <p:sp>
        <p:nvSpPr>
          <p:cNvPr id="14341" name="Line 5"/>
          <p:cNvSpPr/>
          <p:nvPr/>
        </p:nvSpPr>
        <p:spPr>
          <a:xfrm flipH="1" flipV="1">
            <a:off x="2625725" y="3365500"/>
            <a:ext cx="2232025" cy="1727200"/>
          </a:xfrm>
          <a:prstGeom prst="line">
            <a:avLst/>
          </a:prstGeom>
          <a:ln w="50800" cap="flat" cmpd="sng">
            <a:solidFill>
              <a:srgbClr val="0099CC"/>
            </a:solidFill>
            <a:prstDash val="solid"/>
            <a:headEnd type="none" w="sm" len="sm"/>
            <a:tailEnd type="none" w="sm" len="sm"/>
          </a:ln>
          <a:effectLst>
            <a:outerShdw dist="17961" dir="2699999" algn="ctr" rotWithShape="0">
              <a:schemeClr val="tx1"/>
            </a:outerShdw>
          </a:effectLst>
        </p:spPr>
      </p:sp>
      <p:sp>
        <p:nvSpPr>
          <p:cNvPr id="14342" name="Line 6"/>
          <p:cNvSpPr/>
          <p:nvPr/>
        </p:nvSpPr>
        <p:spPr>
          <a:xfrm flipV="1">
            <a:off x="5434013" y="3221038"/>
            <a:ext cx="0" cy="1728787"/>
          </a:xfrm>
          <a:prstGeom prst="line">
            <a:avLst/>
          </a:prstGeom>
          <a:ln w="50800" cap="flat" cmpd="sng">
            <a:solidFill>
              <a:srgbClr val="0099CC"/>
            </a:solidFill>
            <a:prstDash val="solid"/>
            <a:headEnd type="none" w="sm" len="sm"/>
            <a:tailEnd type="none" w="sm" len="sm"/>
          </a:ln>
          <a:effectLst>
            <a:outerShdw dist="17961" dir="2699999" algn="ctr" rotWithShape="0">
              <a:schemeClr val="tx1"/>
            </a:outerShdw>
          </a:effectLst>
        </p:spPr>
      </p:sp>
      <p:sp>
        <p:nvSpPr>
          <p:cNvPr id="14343" name="Line 7"/>
          <p:cNvSpPr/>
          <p:nvPr/>
        </p:nvSpPr>
        <p:spPr>
          <a:xfrm flipV="1">
            <a:off x="5289550" y="5165725"/>
            <a:ext cx="0" cy="935038"/>
          </a:xfrm>
          <a:prstGeom prst="line">
            <a:avLst/>
          </a:prstGeom>
          <a:ln w="50800" cap="flat" cmpd="sng">
            <a:solidFill>
              <a:srgbClr val="0099CC"/>
            </a:solidFill>
            <a:prstDash val="solid"/>
            <a:headEnd type="none" w="sm" len="sm"/>
            <a:tailEnd type="none" w="sm" len="sm"/>
          </a:ln>
          <a:effectLst>
            <a:outerShdw dist="17961" dir="2699999" algn="ctr" rotWithShape="0">
              <a:schemeClr val="tx1"/>
            </a:outerShdw>
          </a:effectLst>
        </p:spPr>
      </p:sp>
      <p:pic>
        <p:nvPicPr>
          <p:cNvPr id="14344" name="Picture 8" descr="Route-processor"/>
          <p:cNvPicPr>
            <a:picLocks noChangeAspect="1"/>
          </p:cNvPicPr>
          <p:nvPr/>
        </p:nvPicPr>
        <p:blipFill>
          <a:blip r:embed="rId1"/>
          <a:stretch>
            <a:fillRect/>
          </a:stretch>
        </p:blipFill>
        <p:spPr>
          <a:xfrm>
            <a:off x="4784725" y="4876800"/>
            <a:ext cx="1152525" cy="439738"/>
          </a:xfrm>
          <a:prstGeom prst="rect">
            <a:avLst/>
          </a:prstGeom>
          <a:noFill/>
          <a:ln w="9525">
            <a:noFill/>
          </a:ln>
        </p:spPr>
      </p:pic>
      <p:pic>
        <p:nvPicPr>
          <p:cNvPr id="14345" name="Picture 9" descr="Route-processor"/>
          <p:cNvPicPr>
            <a:picLocks noChangeAspect="1"/>
          </p:cNvPicPr>
          <p:nvPr/>
        </p:nvPicPr>
        <p:blipFill>
          <a:blip r:embed="rId1"/>
          <a:stretch>
            <a:fillRect/>
          </a:stretch>
        </p:blipFill>
        <p:spPr>
          <a:xfrm>
            <a:off x="4929188" y="2860675"/>
            <a:ext cx="1152525" cy="439738"/>
          </a:xfrm>
          <a:prstGeom prst="rect">
            <a:avLst/>
          </a:prstGeom>
          <a:noFill/>
          <a:ln w="9525">
            <a:noFill/>
          </a:ln>
        </p:spPr>
      </p:pic>
      <p:pic>
        <p:nvPicPr>
          <p:cNvPr id="14346" name="Picture 10" descr="Route-processor"/>
          <p:cNvPicPr>
            <a:picLocks noChangeAspect="1"/>
          </p:cNvPicPr>
          <p:nvPr/>
        </p:nvPicPr>
        <p:blipFill>
          <a:blip r:embed="rId1"/>
          <a:stretch>
            <a:fillRect/>
          </a:stretch>
        </p:blipFill>
        <p:spPr>
          <a:xfrm>
            <a:off x="1976438" y="2933700"/>
            <a:ext cx="1152525" cy="439738"/>
          </a:xfrm>
          <a:prstGeom prst="rect">
            <a:avLst/>
          </a:prstGeom>
          <a:noFill/>
          <a:ln w="9525">
            <a:noFill/>
          </a:ln>
        </p:spPr>
      </p:pic>
      <p:pic>
        <p:nvPicPr>
          <p:cNvPr id="14347" name="Picture 11" descr="SEVER"/>
          <p:cNvPicPr>
            <a:picLocks noChangeAspect="1"/>
          </p:cNvPicPr>
          <p:nvPr/>
        </p:nvPicPr>
        <p:blipFill>
          <a:blip r:embed="rId2"/>
          <a:stretch>
            <a:fillRect/>
          </a:stretch>
        </p:blipFill>
        <p:spPr>
          <a:xfrm>
            <a:off x="7161213" y="2644775"/>
            <a:ext cx="650875" cy="1152525"/>
          </a:xfrm>
          <a:prstGeom prst="rect">
            <a:avLst/>
          </a:prstGeom>
          <a:noFill/>
          <a:ln w="9525">
            <a:noFill/>
          </a:ln>
        </p:spPr>
      </p:pic>
      <p:pic>
        <p:nvPicPr>
          <p:cNvPr id="14348" name="Picture 12" descr="PC"/>
          <p:cNvPicPr>
            <a:picLocks noChangeAspect="1"/>
          </p:cNvPicPr>
          <p:nvPr/>
        </p:nvPicPr>
        <p:blipFill>
          <a:blip r:embed="rId3"/>
          <a:stretch>
            <a:fillRect/>
          </a:stretch>
        </p:blipFill>
        <p:spPr>
          <a:xfrm>
            <a:off x="4856163" y="5957888"/>
            <a:ext cx="936625" cy="823912"/>
          </a:xfrm>
          <a:prstGeom prst="rect">
            <a:avLst/>
          </a:prstGeom>
          <a:noFill/>
          <a:ln w="9525">
            <a:noFill/>
          </a:ln>
        </p:spPr>
      </p:pic>
      <p:sp>
        <p:nvSpPr>
          <p:cNvPr id="14349" name="Text Box 13"/>
          <p:cNvSpPr txBox="1"/>
          <p:nvPr/>
        </p:nvSpPr>
        <p:spPr>
          <a:xfrm>
            <a:off x="1903413" y="3005138"/>
            <a:ext cx="1295400" cy="33655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50000"/>
              </a:spcBef>
              <a:buFontTx/>
              <a:buNone/>
            </a:pPr>
            <a:r>
              <a:rPr lang="en-US" altLang="zh-CN" sz="1600" dirty="0">
                <a:solidFill>
                  <a:schemeClr val="tx1"/>
                </a:solidFill>
                <a:latin typeface="Arial" panose="020B0604020202020204" pitchFamily="34" charset="0"/>
                <a:ea typeface="宋体" panose="02010600030101010101" pitchFamily="2" charset="-122"/>
              </a:rPr>
              <a:t>SwitchA</a:t>
            </a:r>
            <a:endParaRPr lang="en-US" altLang="zh-CN" sz="1600" dirty="0">
              <a:solidFill>
                <a:schemeClr val="tx1"/>
              </a:solidFill>
              <a:latin typeface="Arial" panose="020B0604020202020204" pitchFamily="34" charset="0"/>
              <a:ea typeface="宋体" panose="02010600030101010101" pitchFamily="2" charset="-122"/>
            </a:endParaRPr>
          </a:p>
        </p:txBody>
      </p:sp>
      <p:sp>
        <p:nvSpPr>
          <p:cNvPr id="14350" name="Text Box 14"/>
          <p:cNvSpPr txBox="1"/>
          <p:nvPr/>
        </p:nvSpPr>
        <p:spPr>
          <a:xfrm>
            <a:off x="5719763" y="6029325"/>
            <a:ext cx="1295400" cy="33655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50000"/>
              </a:spcBef>
              <a:buFontTx/>
              <a:buNone/>
            </a:pPr>
            <a:r>
              <a:rPr lang="en-US" altLang="zh-CN" sz="1600" dirty="0">
                <a:solidFill>
                  <a:schemeClr val="tx1"/>
                </a:solidFill>
                <a:latin typeface="Arial" panose="020B0604020202020204" pitchFamily="34" charset="0"/>
                <a:ea typeface="宋体" panose="02010600030101010101" pitchFamily="2" charset="-122"/>
              </a:rPr>
              <a:t>PC1</a:t>
            </a:r>
            <a:endParaRPr lang="en-US" altLang="zh-CN" sz="1600" dirty="0">
              <a:solidFill>
                <a:schemeClr val="tx1"/>
              </a:solidFill>
              <a:latin typeface="Arial" panose="020B0604020202020204" pitchFamily="34" charset="0"/>
              <a:ea typeface="宋体" panose="02010600030101010101" pitchFamily="2" charset="-122"/>
            </a:endParaRPr>
          </a:p>
        </p:txBody>
      </p:sp>
      <p:sp>
        <p:nvSpPr>
          <p:cNvPr id="14351" name="Text Box 15"/>
          <p:cNvSpPr txBox="1"/>
          <p:nvPr/>
        </p:nvSpPr>
        <p:spPr>
          <a:xfrm>
            <a:off x="2051050" y="3435350"/>
            <a:ext cx="1295400" cy="33655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50000"/>
              </a:spcBef>
              <a:buFontTx/>
              <a:buNone/>
            </a:pPr>
            <a:r>
              <a:rPr lang="en-US" altLang="zh-CN" sz="1600" dirty="0">
                <a:solidFill>
                  <a:schemeClr val="tx1"/>
                </a:solidFill>
                <a:latin typeface="Arial" panose="020B0604020202020204" pitchFamily="34" charset="0"/>
                <a:ea typeface="宋体" panose="02010600030101010101" pitchFamily="2" charset="-122"/>
              </a:rPr>
              <a:t>F0/3</a:t>
            </a:r>
            <a:endParaRPr lang="en-US" altLang="zh-CN" sz="1600" dirty="0">
              <a:solidFill>
                <a:schemeClr val="tx1"/>
              </a:solidFill>
              <a:latin typeface="Arial" panose="020B0604020202020204" pitchFamily="34" charset="0"/>
              <a:ea typeface="宋体" panose="02010600030101010101" pitchFamily="2" charset="-122"/>
            </a:endParaRPr>
          </a:p>
        </p:txBody>
      </p:sp>
      <p:sp>
        <p:nvSpPr>
          <p:cNvPr id="14352" name="Text Box 16"/>
          <p:cNvSpPr txBox="1"/>
          <p:nvPr/>
        </p:nvSpPr>
        <p:spPr>
          <a:xfrm>
            <a:off x="3060700" y="2716213"/>
            <a:ext cx="1295400" cy="33655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50000"/>
              </a:spcBef>
              <a:buFontTx/>
              <a:buNone/>
            </a:pPr>
            <a:r>
              <a:rPr lang="en-US" altLang="zh-CN" sz="1600" dirty="0">
                <a:solidFill>
                  <a:schemeClr val="tx1"/>
                </a:solidFill>
                <a:latin typeface="Arial" panose="020B0604020202020204" pitchFamily="34" charset="0"/>
                <a:ea typeface="宋体" panose="02010600030101010101" pitchFamily="2" charset="-122"/>
              </a:rPr>
              <a:t>F0/5</a:t>
            </a:r>
            <a:endParaRPr lang="en-US" altLang="zh-CN" sz="1600" dirty="0">
              <a:solidFill>
                <a:schemeClr val="tx1"/>
              </a:solidFill>
              <a:latin typeface="Arial" panose="020B0604020202020204" pitchFamily="34" charset="0"/>
              <a:ea typeface="宋体" panose="02010600030101010101" pitchFamily="2" charset="-122"/>
            </a:endParaRPr>
          </a:p>
        </p:txBody>
      </p:sp>
      <p:sp>
        <p:nvSpPr>
          <p:cNvPr id="209937" name="AutoShape 17"/>
          <p:cNvSpPr/>
          <p:nvPr/>
        </p:nvSpPr>
        <p:spPr>
          <a:xfrm>
            <a:off x="1042988" y="4046538"/>
            <a:ext cx="1295400" cy="935037"/>
          </a:xfrm>
          <a:prstGeom prst="roundRect">
            <a:avLst>
              <a:gd name="adj" fmla="val 16667"/>
            </a:avLst>
          </a:prstGeom>
          <a:solidFill>
            <a:srgbClr val="CED3DE">
              <a:alpha val="72156"/>
            </a:srgbClr>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r>
              <a:rPr lang="en-US" altLang="zh-CN" sz="1600" dirty="0">
                <a:solidFill>
                  <a:schemeClr val="tx1"/>
                </a:solidFill>
                <a:latin typeface="Arial" panose="020B0604020202020204" pitchFamily="34" charset="0"/>
                <a:ea typeface="宋体" panose="02010600030101010101" pitchFamily="2" charset="-122"/>
              </a:rPr>
              <a:t>PC1</a:t>
            </a:r>
            <a:r>
              <a:rPr lang="zh-CN" altLang="en-US" sz="1600" dirty="0">
                <a:solidFill>
                  <a:schemeClr val="tx1"/>
                </a:solidFill>
                <a:latin typeface="Arial" panose="020B0604020202020204" pitchFamily="34" charset="0"/>
                <a:ea typeface="宋体" panose="02010600030101010101" pitchFamily="2" charset="-122"/>
              </a:rPr>
              <a:t>在我</a:t>
            </a:r>
            <a:endParaRPr lang="zh-CN" altLang="en-US" sz="1600" dirty="0">
              <a:solidFill>
                <a:schemeClr val="tx1"/>
              </a:solidFill>
              <a:latin typeface="Arial" panose="020B0604020202020204" pitchFamily="34" charset="0"/>
              <a:ea typeface="宋体" panose="02010600030101010101" pitchFamily="2" charset="-122"/>
            </a:endParaRPr>
          </a:p>
          <a:p>
            <a:pPr marL="0" lvl="0" indent="0">
              <a:spcBef>
                <a:spcPct val="0"/>
              </a:spcBef>
              <a:buFontTx/>
              <a:buNone/>
            </a:pPr>
            <a:r>
              <a:rPr lang="zh-CN" altLang="en-US" sz="1600" dirty="0">
                <a:solidFill>
                  <a:schemeClr val="tx1"/>
                </a:solidFill>
                <a:latin typeface="Arial" panose="020B0604020202020204" pitchFamily="34" charset="0"/>
                <a:ea typeface="宋体" panose="02010600030101010101" pitchFamily="2" charset="-122"/>
              </a:rPr>
              <a:t>的</a:t>
            </a:r>
            <a:r>
              <a:rPr lang="en-US" altLang="zh-CN" sz="1600" dirty="0">
                <a:solidFill>
                  <a:schemeClr val="tx1"/>
                </a:solidFill>
                <a:latin typeface="Arial" panose="020B0604020202020204" pitchFamily="34" charset="0"/>
                <a:ea typeface="宋体" panose="02010600030101010101" pitchFamily="2" charset="-122"/>
              </a:rPr>
              <a:t>F0/3</a:t>
            </a:r>
            <a:r>
              <a:rPr lang="zh-CN" altLang="en-US" sz="1600" dirty="0">
                <a:solidFill>
                  <a:schemeClr val="tx1"/>
                </a:solidFill>
                <a:latin typeface="Arial" panose="020B0604020202020204" pitchFamily="34" charset="0"/>
                <a:ea typeface="宋体" panose="02010600030101010101" pitchFamily="2" charset="-122"/>
              </a:rPr>
              <a:t>口</a:t>
            </a:r>
            <a:endParaRPr lang="zh-CN" altLang="en-US" sz="1600" dirty="0">
              <a:solidFill>
                <a:schemeClr val="tx1"/>
              </a:solidFill>
              <a:latin typeface="Arial" panose="020B0604020202020204" pitchFamily="34" charset="0"/>
              <a:ea typeface="宋体" panose="02010600030101010101" pitchFamily="2" charset="-122"/>
            </a:endParaRPr>
          </a:p>
        </p:txBody>
      </p:sp>
      <p:sp>
        <p:nvSpPr>
          <p:cNvPr id="209938" name="AutoShape 18"/>
          <p:cNvSpPr/>
          <p:nvPr/>
        </p:nvSpPr>
        <p:spPr>
          <a:xfrm>
            <a:off x="1762125" y="1741488"/>
            <a:ext cx="1368425" cy="935037"/>
          </a:xfrm>
          <a:prstGeom prst="roundRect">
            <a:avLst>
              <a:gd name="adj" fmla="val 16667"/>
            </a:avLst>
          </a:prstGeom>
          <a:solidFill>
            <a:srgbClr val="CED3DE">
              <a:alpha val="72156"/>
            </a:srgbClr>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r>
              <a:rPr lang="en-US" altLang="zh-CN" sz="1600" dirty="0">
                <a:solidFill>
                  <a:schemeClr val="tx1"/>
                </a:solidFill>
                <a:latin typeface="Arial" panose="020B0604020202020204" pitchFamily="34" charset="0"/>
                <a:ea typeface="宋体" panose="02010600030101010101" pitchFamily="2" charset="-122"/>
              </a:rPr>
              <a:t>PC1</a:t>
            </a:r>
            <a:r>
              <a:rPr lang="zh-CN" altLang="en-US" sz="1600" dirty="0">
                <a:solidFill>
                  <a:schemeClr val="tx1"/>
                </a:solidFill>
                <a:latin typeface="Arial" panose="020B0604020202020204" pitchFamily="34" charset="0"/>
                <a:ea typeface="宋体" panose="02010600030101010101" pitchFamily="2" charset="-122"/>
              </a:rPr>
              <a:t>在我</a:t>
            </a:r>
            <a:endParaRPr lang="zh-CN" altLang="en-US" sz="1600" dirty="0">
              <a:solidFill>
                <a:schemeClr val="tx1"/>
              </a:solidFill>
              <a:latin typeface="Arial" panose="020B0604020202020204" pitchFamily="34" charset="0"/>
              <a:ea typeface="宋体" panose="02010600030101010101" pitchFamily="2" charset="-122"/>
            </a:endParaRPr>
          </a:p>
          <a:p>
            <a:pPr marL="0" lvl="0" indent="0">
              <a:spcBef>
                <a:spcPct val="0"/>
              </a:spcBef>
              <a:buFontTx/>
              <a:buNone/>
            </a:pPr>
            <a:r>
              <a:rPr lang="zh-CN" altLang="en-US" sz="1600" dirty="0">
                <a:solidFill>
                  <a:schemeClr val="tx1"/>
                </a:solidFill>
                <a:latin typeface="Arial" panose="020B0604020202020204" pitchFamily="34" charset="0"/>
                <a:ea typeface="宋体" panose="02010600030101010101" pitchFamily="2" charset="-122"/>
              </a:rPr>
              <a:t>的</a:t>
            </a:r>
            <a:r>
              <a:rPr lang="en-US" altLang="zh-CN" sz="1600" dirty="0">
                <a:solidFill>
                  <a:schemeClr val="tx1"/>
                </a:solidFill>
                <a:latin typeface="Arial" panose="020B0604020202020204" pitchFamily="34" charset="0"/>
                <a:ea typeface="宋体" panose="02010600030101010101" pitchFamily="2" charset="-122"/>
              </a:rPr>
              <a:t>F0/5</a:t>
            </a:r>
            <a:r>
              <a:rPr lang="zh-CN" altLang="en-US" sz="1600" dirty="0">
                <a:solidFill>
                  <a:schemeClr val="tx1"/>
                </a:solidFill>
                <a:latin typeface="Arial" panose="020B0604020202020204" pitchFamily="34" charset="0"/>
                <a:ea typeface="宋体" panose="02010600030101010101" pitchFamily="2" charset="-122"/>
              </a:rPr>
              <a:t>口</a:t>
            </a:r>
            <a:endParaRPr lang="zh-CN" altLang="en-US" sz="1600" dirty="0">
              <a:solidFill>
                <a:schemeClr val="tx1"/>
              </a:solidFill>
              <a:latin typeface="Arial" panose="020B0604020202020204" pitchFamily="34" charset="0"/>
              <a:ea typeface="宋体" panose="02010600030101010101" pitchFamily="2" charset="-122"/>
            </a:endParaRPr>
          </a:p>
        </p:txBody>
      </p:sp>
      <p:sp>
        <p:nvSpPr>
          <p:cNvPr id="209939" name="Freeform 19"/>
          <p:cNvSpPr/>
          <p:nvPr/>
        </p:nvSpPr>
        <p:spPr>
          <a:xfrm>
            <a:off x="3201988" y="2990850"/>
            <a:ext cx="2760662" cy="2927350"/>
          </a:xfrm>
          <a:custGeom>
            <a:avLst/>
            <a:gdLst/>
            <a:ahLst/>
            <a:cxnLst>
              <a:cxn ang="0">
                <a:pos x="2147483647" y="2147483647"/>
              </a:cxn>
              <a:cxn ang="0">
                <a:pos x="2147483647" y="2147483647"/>
              </a:cxn>
              <a:cxn ang="0">
                <a:pos x="0" y="2147483647"/>
              </a:cxn>
            </a:cxnLst>
            <a:pathLst>
              <a:path w="1739" h="1844">
                <a:moveTo>
                  <a:pt x="1452" y="1844"/>
                </a:moveTo>
                <a:cubicBezTo>
                  <a:pt x="1595" y="1224"/>
                  <a:pt x="1739" y="604"/>
                  <a:pt x="1497" y="302"/>
                </a:cubicBezTo>
                <a:cubicBezTo>
                  <a:pt x="1255" y="0"/>
                  <a:pt x="257" y="68"/>
                  <a:pt x="0" y="30"/>
                </a:cubicBezTo>
              </a:path>
            </a:pathLst>
          </a:custGeom>
          <a:noFill/>
          <a:ln w="31750" cap="flat" cmpd="sng">
            <a:solidFill>
              <a:srgbClr val="800000">
                <a:alpha val="100000"/>
              </a:srgbClr>
            </a:solidFill>
            <a:prstDash val="solid"/>
            <a:round/>
            <a:headEnd type="none" w="med" len="med"/>
            <a:tailEnd type="stealth" w="lg" len="lg"/>
          </a:ln>
        </p:spPr>
        <p:txBody>
          <a:bodyPr/>
          <a:p>
            <a:endParaRPr lang="zh-CN" altLang="en-US"/>
          </a:p>
        </p:txBody>
      </p:sp>
      <p:sp>
        <p:nvSpPr>
          <p:cNvPr id="209940" name="Freeform 20"/>
          <p:cNvSpPr/>
          <p:nvPr/>
        </p:nvSpPr>
        <p:spPr>
          <a:xfrm>
            <a:off x="2554288" y="3470275"/>
            <a:ext cx="2773362" cy="2736850"/>
          </a:xfrm>
          <a:custGeom>
            <a:avLst/>
            <a:gdLst/>
            <a:ahLst/>
            <a:cxnLst>
              <a:cxn ang="0">
                <a:pos x="2147483647" y="2147483647"/>
              </a:cxn>
              <a:cxn ang="0">
                <a:pos x="2147483647" y="2147483647"/>
              </a:cxn>
              <a:cxn ang="0">
                <a:pos x="0" y="0"/>
              </a:cxn>
            </a:cxnLst>
            <a:pathLst>
              <a:path w="1747" h="1724">
                <a:moveTo>
                  <a:pt x="1497" y="1724"/>
                </a:moveTo>
                <a:cubicBezTo>
                  <a:pt x="1622" y="1618"/>
                  <a:pt x="1747" y="1512"/>
                  <a:pt x="1497" y="1225"/>
                </a:cubicBezTo>
                <a:cubicBezTo>
                  <a:pt x="1247" y="938"/>
                  <a:pt x="264" y="204"/>
                  <a:pt x="0" y="0"/>
                </a:cubicBezTo>
              </a:path>
            </a:pathLst>
          </a:custGeom>
          <a:noFill/>
          <a:ln w="28575" cap="flat" cmpd="sng">
            <a:solidFill>
              <a:schemeClr val="accent2">
                <a:alpha val="100000"/>
              </a:schemeClr>
            </a:solidFill>
            <a:prstDash val="solid"/>
            <a:round/>
            <a:headEnd type="none" w="med" len="med"/>
            <a:tailEnd type="stealth" w="lg" len="lg"/>
          </a:ln>
        </p:spPr>
        <p:txBody>
          <a:bodyPr/>
          <a:p>
            <a:endParaRPr lang="zh-CN" altLang="en-US"/>
          </a:p>
        </p:txBody>
      </p:sp>
      <p:pic>
        <p:nvPicPr>
          <p:cNvPr id="209941" name="Picture 21" descr="qqxgcom05"/>
          <p:cNvPicPr>
            <a:picLocks noChangeAspect="1"/>
          </p:cNvPicPr>
          <p:nvPr/>
        </p:nvPicPr>
        <p:blipFill>
          <a:blip r:embed="rId4"/>
          <a:stretch>
            <a:fillRect/>
          </a:stretch>
        </p:blipFill>
        <p:spPr>
          <a:xfrm>
            <a:off x="898525" y="2965450"/>
            <a:ext cx="792163" cy="792163"/>
          </a:xfrm>
          <a:prstGeom prst="rect">
            <a:avLst/>
          </a:prstGeom>
          <a:noFill/>
          <a:ln w="9525">
            <a:noFill/>
          </a:ln>
        </p:spPr>
      </p:pic>
      <p:sp>
        <p:nvSpPr>
          <p:cNvPr id="14358" name="Line 22"/>
          <p:cNvSpPr/>
          <p:nvPr/>
        </p:nvSpPr>
        <p:spPr>
          <a:xfrm>
            <a:off x="3275013" y="2749550"/>
            <a:ext cx="1439862" cy="0"/>
          </a:xfrm>
          <a:prstGeom prst="line">
            <a:avLst/>
          </a:prstGeom>
          <a:ln w="38100" cap="flat" cmpd="sng">
            <a:solidFill>
              <a:schemeClr val="accent2"/>
            </a:solidFill>
            <a:prstDash val="solid"/>
            <a:headEnd type="none" w="med" len="med"/>
            <a:tailEnd type="triangle" w="med" len="med"/>
          </a:ln>
        </p:spPr>
      </p:sp>
      <p:sp>
        <p:nvSpPr>
          <p:cNvPr id="14359" name="Line 23"/>
          <p:cNvSpPr/>
          <p:nvPr/>
        </p:nvSpPr>
        <p:spPr>
          <a:xfrm>
            <a:off x="2554288" y="3757613"/>
            <a:ext cx="1223962" cy="936625"/>
          </a:xfrm>
          <a:prstGeom prst="line">
            <a:avLst/>
          </a:prstGeom>
          <a:ln w="38100" cap="flat" cmpd="sng">
            <a:solidFill>
              <a:schemeClr val="accent2"/>
            </a:solidFill>
            <a:prstDash val="solid"/>
            <a:headEnd type="none" w="med" len="med"/>
            <a:tailEnd type="triangle" w="med" len="med"/>
          </a:ln>
        </p:spPr>
      </p:sp>
      <p:sp>
        <p:nvSpPr>
          <p:cNvPr id="14360" name="Text Box 24"/>
          <p:cNvSpPr txBox="1"/>
          <p:nvPr/>
        </p:nvSpPr>
        <p:spPr>
          <a:xfrm>
            <a:off x="3275013" y="2382838"/>
            <a:ext cx="1800225" cy="3667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50000"/>
              </a:spcBef>
              <a:buFontTx/>
              <a:buNone/>
            </a:pPr>
            <a:r>
              <a:rPr lang="zh-CN" altLang="en-US" sz="1800" dirty="0">
                <a:solidFill>
                  <a:schemeClr val="tx1"/>
                </a:solidFill>
                <a:latin typeface="Arial" panose="020B0604020202020204" pitchFamily="34" charset="0"/>
                <a:ea typeface="宋体" panose="02010600030101010101" pitchFamily="2" charset="-122"/>
              </a:rPr>
              <a:t>去往</a:t>
            </a:r>
            <a:r>
              <a:rPr lang="en-US" altLang="zh-CN" sz="1800" dirty="0">
                <a:solidFill>
                  <a:schemeClr val="tx1"/>
                </a:solidFill>
                <a:latin typeface="Arial" panose="020B0604020202020204" pitchFamily="34" charset="0"/>
                <a:ea typeface="宋体" panose="02010600030101010101" pitchFamily="2" charset="-122"/>
              </a:rPr>
              <a:t>PC1</a:t>
            </a:r>
            <a:r>
              <a:rPr lang="zh-CN" altLang="en-US" sz="1800" dirty="0">
                <a:solidFill>
                  <a:schemeClr val="tx1"/>
                </a:solidFill>
                <a:latin typeface="Arial" panose="020B0604020202020204" pitchFamily="34" charset="0"/>
                <a:ea typeface="宋体" panose="02010600030101010101" pitchFamily="2" charset="-122"/>
              </a:rPr>
              <a:t>的帧</a:t>
            </a:r>
            <a:endParaRPr lang="zh-CN" altLang="en-US" sz="1800" dirty="0">
              <a:solidFill>
                <a:schemeClr val="tx1"/>
              </a:solidFill>
              <a:latin typeface="Arial" panose="020B0604020202020204" pitchFamily="34" charset="0"/>
              <a:ea typeface="宋体" panose="02010600030101010101" pitchFamily="2" charset="-122"/>
            </a:endParaRPr>
          </a:p>
        </p:txBody>
      </p:sp>
      <p:sp>
        <p:nvSpPr>
          <p:cNvPr id="14361" name="Text Box 25"/>
          <p:cNvSpPr txBox="1"/>
          <p:nvPr/>
        </p:nvSpPr>
        <p:spPr>
          <a:xfrm rot="2342315">
            <a:off x="2336800" y="4333875"/>
            <a:ext cx="1800225" cy="3667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50000"/>
              </a:spcBef>
              <a:buFontTx/>
              <a:buNone/>
            </a:pPr>
            <a:r>
              <a:rPr lang="zh-CN" altLang="en-US" sz="1800" dirty="0">
                <a:solidFill>
                  <a:schemeClr val="tx1"/>
                </a:solidFill>
                <a:latin typeface="Arial" panose="020B0604020202020204" pitchFamily="34" charset="0"/>
                <a:ea typeface="宋体" panose="02010600030101010101" pitchFamily="2" charset="-122"/>
              </a:rPr>
              <a:t>去往</a:t>
            </a:r>
            <a:r>
              <a:rPr lang="en-US" altLang="zh-CN" sz="1800" dirty="0">
                <a:solidFill>
                  <a:schemeClr val="tx1"/>
                </a:solidFill>
                <a:latin typeface="Arial" panose="020B0604020202020204" pitchFamily="34" charset="0"/>
                <a:ea typeface="宋体" panose="02010600030101010101" pitchFamily="2" charset="-122"/>
              </a:rPr>
              <a:t>PC1</a:t>
            </a:r>
            <a:r>
              <a:rPr lang="zh-CN" altLang="en-US" sz="1800" dirty="0">
                <a:solidFill>
                  <a:schemeClr val="tx1"/>
                </a:solidFill>
                <a:latin typeface="Arial" panose="020B0604020202020204" pitchFamily="34" charset="0"/>
                <a:ea typeface="宋体" panose="02010600030101010101" pitchFamily="2" charset="-122"/>
              </a:rPr>
              <a:t>的帧</a:t>
            </a:r>
            <a:endParaRPr lang="zh-CN" altLang="en-US" sz="1800" dirty="0">
              <a:solidFill>
                <a:schemeClr val="tx1"/>
              </a:solidFill>
              <a:latin typeface="Arial" panose="020B0604020202020204" pitchFamily="34" charset="0"/>
              <a:ea typeface="宋体" panose="02010600030101010101" pitchFamily="2" charset="-122"/>
            </a:endParaRPr>
          </a:p>
        </p:txBody>
      </p:sp>
      <p:sp>
        <p:nvSpPr>
          <p:cNvPr id="26" name="标题 5"/>
          <p:cNvSpPr txBox="1"/>
          <p:nvPr/>
        </p:nvSpPr>
        <p:spPr bwMode="auto">
          <a:xfrm>
            <a:off x="609600" y="152400"/>
            <a:ext cx="7924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defRPr>
            </a:lvl6pPr>
            <a:lvl7pPr marL="914400" algn="l" rtl="0" fontAlgn="base">
              <a:spcBef>
                <a:spcPct val="0"/>
              </a:spcBef>
              <a:spcAft>
                <a:spcPct val="0"/>
              </a:spcAft>
              <a:defRPr sz="2400">
                <a:solidFill>
                  <a:schemeClr val="tx2"/>
                </a:solidFill>
                <a:latin typeface="Arial" panose="020B0604020202020204" pitchFamily="34" charset="0"/>
              </a:defRPr>
            </a:lvl7pPr>
            <a:lvl8pPr marL="1371600" algn="l" rtl="0" fontAlgn="base">
              <a:spcBef>
                <a:spcPct val="0"/>
              </a:spcBef>
              <a:spcAft>
                <a:spcPct val="0"/>
              </a:spcAft>
              <a:defRPr sz="2400">
                <a:solidFill>
                  <a:schemeClr val="tx2"/>
                </a:solidFill>
                <a:latin typeface="Arial" panose="020B0604020202020204" pitchFamily="34" charset="0"/>
              </a:defRPr>
            </a:lvl8pPr>
            <a:lvl9pPr marL="1828800" algn="l" rtl="0" fontAlgn="base">
              <a:spcBef>
                <a:spcPct val="0"/>
              </a:spcBef>
              <a:spcAft>
                <a:spcPct val="0"/>
              </a:spcAft>
              <a:defRPr sz="2400">
                <a:solidFill>
                  <a:schemeClr val="tx2"/>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0" cap="none" spc="0" normalizeH="0" baseline="0" noProof="0" smtClean="0">
                <a:ln>
                  <a:noFill/>
                </a:ln>
                <a:solidFill>
                  <a:srgbClr val="595959"/>
                </a:solidFill>
                <a:effectLst/>
                <a:uLnTx/>
                <a:uFillTx/>
                <a:latin typeface="微软雅黑" panose="020B0503020204020204" pitchFamily="34" charset="-122"/>
                <a:ea typeface="微软雅黑" panose="020B0503020204020204" pitchFamily="34" charset="-122"/>
                <a:cs typeface="+mj-cs"/>
              </a:rPr>
              <a:t>STP—1.STP</a:t>
            </a:r>
            <a:r>
              <a:rPr kumimoji="0" lang="zh-CN" altLang="en-US" sz="2400" b="0" i="0" u="none" strike="noStrike" kern="0" cap="none" spc="0" normalizeH="0" baseline="0" noProof="0" smtClean="0">
                <a:ln>
                  <a:noFill/>
                </a:ln>
                <a:solidFill>
                  <a:srgbClr val="595959"/>
                </a:solidFill>
                <a:effectLst/>
                <a:uLnTx/>
                <a:uFillTx/>
                <a:latin typeface="微软雅黑" panose="020B0503020204020204" pitchFamily="34" charset="-122"/>
                <a:ea typeface="微软雅黑" panose="020B0503020204020204" pitchFamily="34" charset="-122"/>
                <a:cs typeface="+mj-cs"/>
              </a:rPr>
              <a:t>出现的背景</a:t>
            </a:r>
            <a:endParaRPr kumimoji="0" lang="zh-CN" altLang="en-US" sz="24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j-cs"/>
            </a:endParaRPr>
          </a:p>
        </p:txBody>
      </p:sp>
      <p:pic>
        <p:nvPicPr>
          <p:cNvPr id="14363" name="Picture 5" descr="C:\Documents and Settings\Administrator\My Documents\Tencent Files\517623394\FileRecv\锐捷ppt元素修改11.01.18\小红条.png"/>
          <p:cNvPicPr>
            <a:picLocks noChangeAspect="1"/>
          </p:cNvPicPr>
          <p:nvPr/>
        </p:nvPicPr>
        <p:blipFill>
          <a:blip r:embed="rId5"/>
          <a:stretch>
            <a:fillRect/>
          </a:stretch>
        </p:blipFill>
        <p:spPr>
          <a:xfrm>
            <a:off x="381000" y="207963"/>
            <a:ext cx="125413" cy="401637"/>
          </a:xfrm>
          <a:prstGeom prst="rect">
            <a:avLst/>
          </a:prstGeom>
          <a:noFill/>
          <a:ln w="9525">
            <a:noFill/>
          </a:ln>
        </p:spPr>
      </p:pic>
      <p:sp>
        <p:nvSpPr>
          <p:cNvPr id="14364" name="Rectangle 6"/>
          <p:cNvSpPr/>
          <p:nvPr/>
        </p:nvSpPr>
        <p:spPr>
          <a:xfrm>
            <a:off x="0" y="52388"/>
            <a:ext cx="0" cy="352425"/>
          </a:xfrm>
          <a:prstGeom prst="rect">
            <a:avLst/>
          </a:prstGeom>
          <a:solidFill>
            <a:srgbClr val="F1FEDD"/>
          </a:solidFill>
          <a:ln w="9525">
            <a:noFill/>
          </a:ln>
        </p:spPr>
        <p:txBody>
          <a:bodyPr wrap="none" lIns="0" tIns="0" rIns="0" bIns="76176"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endParaRPr lang="zh-CN" altLang="en-US" sz="1800" dirty="0">
              <a:solidFill>
                <a:schemeClr val="tx1"/>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9940"/>
                                        </p:tgtEl>
                                        <p:attrNameLst>
                                          <p:attrName>style.visibility</p:attrName>
                                        </p:attrNameLst>
                                      </p:cBhvr>
                                      <p:to>
                                        <p:strVal val="visible"/>
                                      </p:to>
                                    </p:set>
                                    <p:animEffect transition="in" filter="wipe(down)">
                                      <p:cBhvr>
                                        <p:cTn id="7" dur="1000"/>
                                        <p:tgtEl>
                                          <p:spTgt spid="209940"/>
                                        </p:tgtEl>
                                      </p:cBhvr>
                                    </p:animEffect>
                                  </p:childTnLst>
                                </p:cTn>
                              </p:par>
                            </p:childTnLst>
                          </p:cTn>
                        </p:par>
                        <p:par>
                          <p:cTn id="8" fill="hold">
                            <p:stCondLst>
                              <p:cond delay="1000"/>
                            </p:stCondLst>
                            <p:childTnLst>
                              <p:par>
                                <p:cTn id="9" presetID="22" presetClass="entr" presetSubtype="4" fill="hold" grpId="0" nodeType="afterEffect">
                                  <p:stCondLst>
                                    <p:cond delay="0"/>
                                  </p:stCondLst>
                                  <p:childTnLst>
                                    <p:set>
                                      <p:cBhvr>
                                        <p:cTn id="10" dur="1" fill="hold">
                                          <p:stCondLst>
                                            <p:cond delay="0"/>
                                          </p:stCondLst>
                                        </p:cTn>
                                        <p:tgtEl>
                                          <p:spTgt spid="209937"/>
                                        </p:tgtEl>
                                        <p:attrNameLst>
                                          <p:attrName>style.visibility</p:attrName>
                                        </p:attrNameLst>
                                      </p:cBhvr>
                                      <p:to>
                                        <p:strVal val="visible"/>
                                      </p:to>
                                    </p:set>
                                    <p:animEffect transition="in" filter="wipe(down)">
                                      <p:cBhvr>
                                        <p:cTn id="11" dur="500"/>
                                        <p:tgtEl>
                                          <p:spTgt spid="20993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209939"/>
                                        </p:tgtEl>
                                        <p:attrNameLst>
                                          <p:attrName>style.visibility</p:attrName>
                                        </p:attrNameLst>
                                      </p:cBhvr>
                                      <p:to>
                                        <p:strVal val="visible"/>
                                      </p:to>
                                    </p:set>
                                    <p:animEffect transition="in" filter="wipe(down)">
                                      <p:cBhvr>
                                        <p:cTn id="16" dur="1000"/>
                                        <p:tgtEl>
                                          <p:spTgt spid="209939"/>
                                        </p:tgtEl>
                                      </p:cBhvr>
                                    </p:animEffect>
                                  </p:childTnLst>
                                </p:cTn>
                              </p:par>
                            </p:childTnLst>
                          </p:cTn>
                        </p:par>
                        <p:par>
                          <p:cTn id="17" fill="hold">
                            <p:stCondLst>
                              <p:cond delay="1000"/>
                            </p:stCondLst>
                            <p:childTnLst>
                              <p:par>
                                <p:cTn id="18" presetID="22" presetClass="entr" presetSubtype="4" fill="hold" grpId="0" nodeType="afterEffect">
                                  <p:stCondLst>
                                    <p:cond delay="0"/>
                                  </p:stCondLst>
                                  <p:childTnLst>
                                    <p:set>
                                      <p:cBhvr>
                                        <p:cTn id="19" dur="1" fill="hold">
                                          <p:stCondLst>
                                            <p:cond delay="0"/>
                                          </p:stCondLst>
                                        </p:cTn>
                                        <p:tgtEl>
                                          <p:spTgt spid="209938"/>
                                        </p:tgtEl>
                                        <p:attrNameLst>
                                          <p:attrName>style.visibility</p:attrName>
                                        </p:attrNameLst>
                                      </p:cBhvr>
                                      <p:to>
                                        <p:strVal val="visible"/>
                                      </p:to>
                                    </p:set>
                                    <p:animEffect transition="in" filter="wipe(down)">
                                      <p:cBhvr>
                                        <p:cTn id="20" dur="500"/>
                                        <p:tgtEl>
                                          <p:spTgt spid="209938"/>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209941"/>
                                        </p:tgtEl>
                                        <p:attrNameLst>
                                          <p:attrName>style.visibility</p:attrName>
                                        </p:attrNameLst>
                                      </p:cBhvr>
                                      <p:to>
                                        <p:strVal val="visible"/>
                                      </p:to>
                                    </p:set>
                                    <p:animEffect transition="in" filter="dissolve">
                                      <p:cBhvr>
                                        <p:cTn id="25" dur="500"/>
                                        <p:tgtEl>
                                          <p:spTgt spid="209941"/>
                                        </p:tgtEl>
                                      </p:cBhvr>
                                    </p:animEffect>
                                  </p:childTnLst>
                                </p:cTn>
                              </p:par>
                            </p:childTnLst>
                          </p:cTn>
                        </p:par>
                        <p:par>
                          <p:cTn id="26" fill="hold">
                            <p:stCondLst>
                              <p:cond delay="500"/>
                            </p:stCondLst>
                            <p:childTnLst>
                              <p:par>
                                <p:cTn id="27" presetID="35" presetClass="emph" presetSubtype="0" repeatCount="4000" fill="hold" nodeType="afterEffect">
                                  <p:stCondLst>
                                    <p:cond delay="0"/>
                                  </p:stCondLst>
                                  <p:childTnLst>
                                    <p:anim calcmode="discrete" valueType="str">
                                      <p:cBhvr>
                                        <p:cTn id="28" dur="1000" fill="hold"/>
                                        <p:tgtEl>
                                          <p:spTgt spid="20994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37" grpId="0" animBg="1"/>
      <p:bldP spid="20993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15362" name="Rectangle 2"/>
          <p:cNvSpPr>
            <a:spLocks noGrp="1"/>
          </p:cNvSpPr>
          <p:nvPr>
            <p:ph type="title"/>
          </p:nvPr>
        </p:nvSpPr>
        <p:spPr>
          <a:xfrm>
            <a:off x="609600" y="1066800"/>
            <a:ext cx="7696200" cy="533400"/>
          </a:xfrm>
        </p:spPr>
        <p:txBody>
          <a:bodyPr vert="horz" wrap="square" lIns="91440" tIns="45720" rIns="91440" bIns="45720" anchor="ctr" anchorCtr="0"/>
          <a:p>
            <a:r>
              <a:rPr lang="zh-CN" altLang="en-US" sz="2000" b="1" dirty="0"/>
              <a:t>为了解决环路问题，出现了</a:t>
            </a:r>
            <a:r>
              <a:rPr lang="en-US" altLang="zh-CN" sz="2000" b="1" dirty="0"/>
              <a:t>STP</a:t>
            </a:r>
            <a:r>
              <a:rPr lang="zh-CN" altLang="en-US" sz="2000" b="1" dirty="0"/>
              <a:t>生成树协议</a:t>
            </a:r>
            <a:r>
              <a:rPr lang="en-US" altLang="zh-CN" sz="2000" b="1" dirty="0"/>
              <a:t>,</a:t>
            </a:r>
            <a:r>
              <a:rPr lang="zh-CN" altLang="en-US" sz="2000" b="1" dirty="0"/>
              <a:t>将存在环路的网络修剪成一颗树，避免回路。</a:t>
            </a:r>
            <a:endParaRPr lang="zh-CN" altLang="en-US" sz="2000" b="1" dirty="0"/>
          </a:p>
        </p:txBody>
      </p:sp>
      <p:sp>
        <p:nvSpPr>
          <p:cNvPr id="149524" name="Text Box 20"/>
          <p:cNvSpPr txBox="1">
            <a:spLocks noChangeArrowheads="1"/>
          </p:cNvSpPr>
          <p:nvPr/>
        </p:nvSpPr>
        <p:spPr bwMode="auto">
          <a:xfrm>
            <a:off x="1042988" y="4640263"/>
            <a:ext cx="29527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spcBef>
                <a:spcPct val="50000"/>
              </a:spcBef>
              <a:buClrTx/>
              <a:buSzTx/>
              <a:buFontTx/>
              <a:buNone/>
              <a:defRPr/>
            </a:pPr>
            <a:r>
              <a:rPr kumimoji="0" lang="en-US" altLang="zh-CN" sz="2400" kern="1200" cap="none" spc="0" normalizeH="0" baseline="0" noProof="0" dirty="0">
                <a:solidFill>
                  <a:srgbClr val="000099"/>
                </a:solidFill>
                <a:effectLst>
                  <a:outerShdw blurRad="38100" dist="38100" dir="2700000" algn="tl">
                    <a:srgbClr val="C0C0C0"/>
                  </a:outerShdw>
                </a:effectLst>
                <a:latin typeface="华文细黑" panose="02010600040101010101" pitchFamily="2" charset="-122"/>
                <a:ea typeface="华文细黑" panose="02010600040101010101" pitchFamily="2" charset="-122"/>
                <a:cs typeface="+mn-cs"/>
              </a:rPr>
              <a:t>1</a:t>
            </a:r>
            <a:r>
              <a:rPr kumimoji="0" lang="zh-CN" altLang="en-US" sz="2400" kern="1200" cap="none" spc="0" normalizeH="0" baseline="0" noProof="0" dirty="0">
                <a:solidFill>
                  <a:srgbClr val="000099"/>
                </a:solidFill>
                <a:effectLst>
                  <a:outerShdw blurRad="38100" dist="38100" dir="2700000" algn="tl">
                    <a:srgbClr val="C0C0C0"/>
                  </a:outerShdw>
                </a:effectLst>
                <a:latin typeface="华文细黑" panose="02010600040101010101" pitchFamily="2" charset="-122"/>
                <a:ea typeface="华文细黑" panose="02010600040101010101" pitchFamily="2" charset="-122"/>
                <a:cs typeface="+mn-cs"/>
              </a:rPr>
              <a:t>、主要链路正常时，断开备份链路</a:t>
            </a:r>
            <a:endParaRPr kumimoji="0" lang="zh-CN" altLang="en-US" sz="2400" kern="1200" cap="none" spc="0" normalizeH="0" baseline="0" noProof="0" dirty="0">
              <a:solidFill>
                <a:srgbClr val="000099"/>
              </a:solidFill>
              <a:effectLst>
                <a:outerShdw blurRad="38100" dist="38100" dir="2700000" algn="tl">
                  <a:srgbClr val="C0C0C0"/>
                </a:outerShdw>
              </a:effectLst>
              <a:latin typeface="华文细黑" panose="02010600040101010101" pitchFamily="2" charset="-122"/>
              <a:ea typeface="华文细黑" panose="02010600040101010101" pitchFamily="2" charset="-122"/>
              <a:cs typeface="+mn-cs"/>
            </a:endParaRPr>
          </a:p>
        </p:txBody>
      </p:sp>
      <p:sp>
        <p:nvSpPr>
          <p:cNvPr id="15364" name="Line 3"/>
          <p:cNvSpPr/>
          <p:nvPr/>
        </p:nvSpPr>
        <p:spPr>
          <a:xfrm flipH="1">
            <a:off x="2901950" y="2009775"/>
            <a:ext cx="850900" cy="0"/>
          </a:xfrm>
          <a:prstGeom prst="line">
            <a:avLst/>
          </a:prstGeom>
          <a:ln w="50800" cap="flat" cmpd="sng">
            <a:solidFill>
              <a:srgbClr val="0099CC"/>
            </a:solidFill>
            <a:prstDash val="solid"/>
            <a:headEnd type="none" w="sm" len="sm"/>
            <a:tailEnd type="none" w="sm" len="sm"/>
          </a:ln>
          <a:effectLst>
            <a:outerShdw dist="17961" dir="2699999" algn="ctr" rotWithShape="0">
              <a:schemeClr val="tx1"/>
            </a:outerShdw>
          </a:effectLst>
        </p:spPr>
      </p:sp>
      <p:sp>
        <p:nvSpPr>
          <p:cNvPr id="15365" name="Line 4"/>
          <p:cNvSpPr/>
          <p:nvPr/>
        </p:nvSpPr>
        <p:spPr>
          <a:xfrm flipH="1" flipV="1">
            <a:off x="1022350" y="2009775"/>
            <a:ext cx="1343025" cy="0"/>
          </a:xfrm>
          <a:prstGeom prst="line">
            <a:avLst/>
          </a:prstGeom>
          <a:ln w="50800" cap="flat" cmpd="sng">
            <a:solidFill>
              <a:srgbClr val="0099CC"/>
            </a:solidFill>
            <a:prstDash val="solid"/>
            <a:headEnd type="none" w="sm" len="sm"/>
            <a:tailEnd type="none" w="sm" len="sm"/>
          </a:ln>
          <a:effectLst>
            <a:outerShdw dist="17961" dir="2699999" algn="ctr" rotWithShape="0">
              <a:schemeClr val="tx1"/>
            </a:outerShdw>
          </a:effectLst>
        </p:spPr>
      </p:sp>
      <p:sp>
        <p:nvSpPr>
          <p:cNvPr id="15366" name="Line 5"/>
          <p:cNvSpPr/>
          <p:nvPr/>
        </p:nvSpPr>
        <p:spPr>
          <a:xfrm flipH="1" flipV="1">
            <a:off x="663575" y="2073275"/>
            <a:ext cx="1611313" cy="1209675"/>
          </a:xfrm>
          <a:prstGeom prst="line">
            <a:avLst/>
          </a:prstGeom>
          <a:ln w="44450" cap="flat" cmpd="sng">
            <a:solidFill>
              <a:srgbClr val="0099CC"/>
            </a:solidFill>
            <a:prstDash val="solid"/>
            <a:headEnd type="none" w="sm" len="sm"/>
            <a:tailEnd type="none" w="sm" len="sm"/>
          </a:ln>
          <a:effectLst>
            <a:outerShdw dist="17961" dir="2699999" algn="ctr" rotWithShape="0">
              <a:schemeClr val="tx1"/>
            </a:outerShdw>
          </a:effectLst>
        </p:spPr>
      </p:sp>
      <p:sp>
        <p:nvSpPr>
          <p:cNvPr id="15367" name="Line 6"/>
          <p:cNvSpPr/>
          <p:nvPr/>
        </p:nvSpPr>
        <p:spPr>
          <a:xfrm flipV="1">
            <a:off x="2589213" y="2054225"/>
            <a:ext cx="0" cy="1228725"/>
          </a:xfrm>
          <a:prstGeom prst="line">
            <a:avLst/>
          </a:prstGeom>
          <a:ln w="63500" cap="flat" cmpd="sng">
            <a:solidFill>
              <a:srgbClr val="0099CC"/>
            </a:solidFill>
            <a:prstDash val="solid"/>
            <a:headEnd type="none" w="sm" len="sm"/>
            <a:tailEnd type="none" w="sm" len="sm"/>
          </a:ln>
          <a:effectLst>
            <a:outerShdw dist="17961" dir="2699999" algn="ctr" rotWithShape="0">
              <a:schemeClr val="tx1"/>
            </a:outerShdw>
          </a:effectLst>
        </p:spPr>
      </p:sp>
      <p:sp>
        <p:nvSpPr>
          <p:cNvPr id="15368" name="Line 7"/>
          <p:cNvSpPr/>
          <p:nvPr/>
        </p:nvSpPr>
        <p:spPr>
          <a:xfrm flipV="1">
            <a:off x="2498725" y="3262313"/>
            <a:ext cx="0" cy="581025"/>
          </a:xfrm>
          <a:prstGeom prst="line">
            <a:avLst/>
          </a:prstGeom>
          <a:ln w="50800" cap="flat" cmpd="sng">
            <a:solidFill>
              <a:srgbClr val="0099CC"/>
            </a:solidFill>
            <a:prstDash val="solid"/>
            <a:headEnd type="none" w="sm" len="sm"/>
            <a:tailEnd type="none" w="sm" len="sm"/>
          </a:ln>
          <a:effectLst>
            <a:outerShdw dist="17961" dir="2699999" algn="ctr" rotWithShape="0">
              <a:schemeClr val="tx1"/>
            </a:outerShdw>
          </a:effectLst>
        </p:spPr>
      </p:sp>
      <p:pic>
        <p:nvPicPr>
          <p:cNvPr id="15369" name="Picture 8" descr="Route-processor"/>
          <p:cNvPicPr>
            <a:picLocks noChangeAspect="1"/>
          </p:cNvPicPr>
          <p:nvPr/>
        </p:nvPicPr>
        <p:blipFill>
          <a:blip r:embed="rId1"/>
          <a:stretch>
            <a:fillRect/>
          </a:stretch>
        </p:blipFill>
        <p:spPr>
          <a:xfrm>
            <a:off x="2185988" y="3233738"/>
            <a:ext cx="715962" cy="273050"/>
          </a:xfrm>
          <a:prstGeom prst="rect">
            <a:avLst/>
          </a:prstGeom>
          <a:noFill/>
          <a:ln w="9525">
            <a:noFill/>
          </a:ln>
        </p:spPr>
      </p:pic>
      <p:pic>
        <p:nvPicPr>
          <p:cNvPr id="15370" name="Picture 9" descr="Route-processor"/>
          <p:cNvPicPr>
            <a:picLocks noChangeAspect="1"/>
          </p:cNvPicPr>
          <p:nvPr/>
        </p:nvPicPr>
        <p:blipFill>
          <a:blip r:embed="rId1"/>
          <a:stretch>
            <a:fillRect/>
          </a:stretch>
        </p:blipFill>
        <p:spPr>
          <a:xfrm>
            <a:off x="2274888" y="1830388"/>
            <a:ext cx="715962" cy="273050"/>
          </a:xfrm>
          <a:prstGeom prst="rect">
            <a:avLst/>
          </a:prstGeom>
          <a:noFill/>
          <a:ln w="9525">
            <a:noFill/>
          </a:ln>
        </p:spPr>
      </p:pic>
      <p:pic>
        <p:nvPicPr>
          <p:cNvPr id="15371" name="Picture 10" descr="Route-processor"/>
          <p:cNvPicPr>
            <a:picLocks noChangeAspect="1"/>
          </p:cNvPicPr>
          <p:nvPr/>
        </p:nvPicPr>
        <p:blipFill>
          <a:blip r:embed="rId1"/>
          <a:stretch>
            <a:fillRect/>
          </a:stretch>
        </p:blipFill>
        <p:spPr>
          <a:xfrm>
            <a:off x="395288" y="1874838"/>
            <a:ext cx="715962" cy="273050"/>
          </a:xfrm>
          <a:prstGeom prst="rect">
            <a:avLst/>
          </a:prstGeom>
          <a:noFill/>
          <a:ln w="9525">
            <a:noFill/>
          </a:ln>
        </p:spPr>
      </p:pic>
      <p:pic>
        <p:nvPicPr>
          <p:cNvPr id="15372" name="Picture 11" descr="SEVER"/>
          <p:cNvPicPr>
            <a:picLocks noChangeAspect="1"/>
          </p:cNvPicPr>
          <p:nvPr/>
        </p:nvPicPr>
        <p:blipFill>
          <a:blip r:embed="rId2"/>
          <a:stretch>
            <a:fillRect/>
          </a:stretch>
        </p:blipFill>
        <p:spPr>
          <a:xfrm>
            <a:off x="3662363" y="1695450"/>
            <a:ext cx="404812" cy="715963"/>
          </a:xfrm>
          <a:prstGeom prst="rect">
            <a:avLst/>
          </a:prstGeom>
          <a:noFill/>
          <a:ln w="9525">
            <a:noFill/>
          </a:ln>
        </p:spPr>
      </p:pic>
      <p:pic>
        <p:nvPicPr>
          <p:cNvPr id="15373" name="Picture 12" descr="PC"/>
          <p:cNvPicPr>
            <a:picLocks noChangeAspect="1"/>
          </p:cNvPicPr>
          <p:nvPr/>
        </p:nvPicPr>
        <p:blipFill>
          <a:blip r:embed="rId3"/>
          <a:stretch>
            <a:fillRect/>
          </a:stretch>
        </p:blipFill>
        <p:spPr>
          <a:xfrm>
            <a:off x="2230438" y="3754438"/>
            <a:ext cx="581025" cy="512762"/>
          </a:xfrm>
          <a:prstGeom prst="rect">
            <a:avLst/>
          </a:prstGeom>
          <a:noFill/>
          <a:ln w="9525">
            <a:noFill/>
          </a:ln>
        </p:spPr>
      </p:pic>
      <p:sp>
        <p:nvSpPr>
          <p:cNvPr id="15374" name="Line 13"/>
          <p:cNvSpPr/>
          <p:nvPr/>
        </p:nvSpPr>
        <p:spPr>
          <a:xfrm flipV="1">
            <a:off x="2627313" y="3462338"/>
            <a:ext cx="0" cy="312737"/>
          </a:xfrm>
          <a:prstGeom prst="line">
            <a:avLst/>
          </a:prstGeom>
          <a:ln w="44450" cap="flat" cmpd="sng">
            <a:solidFill>
              <a:srgbClr val="333399"/>
            </a:solidFill>
            <a:prstDash val="solid"/>
            <a:headEnd type="none" w="med" len="med"/>
            <a:tailEnd type="triangle" w="med" len="med"/>
          </a:ln>
        </p:spPr>
      </p:sp>
      <p:sp>
        <p:nvSpPr>
          <p:cNvPr id="15375" name="Line 14"/>
          <p:cNvSpPr/>
          <p:nvPr/>
        </p:nvSpPr>
        <p:spPr>
          <a:xfrm flipV="1">
            <a:off x="2700338" y="2163763"/>
            <a:ext cx="0" cy="984250"/>
          </a:xfrm>
          <a:prstGeom prst="line">
            <a:avLst/>
          </a:prstGeom>
          <a:ln w="44450" cap="flat" cmpd="sng">
            <a:solidFill>
              <a:srgbClr val="333399"/>
            </a:solidFill>
            <a:prstDash val="solid"/>
            <a:headEnd type="none" w="med" len="med"/>
            <a:tailEnd type="triangle" w="med" len="med"/>
          </a:ln>
        </p:spPr>
      </p:sp>
      <p:sp>
        <p:nvSpPr>
          <p:cNvPr id="15376" name="Line 15"/>
          <p:cNvSpPr/>
          <p:nvPr/>
        </p:nvSpPr>
        <p:spPr>
          <a:xfrm flipH="1" flipV="1">
            <a:off x="887413" y="2387600"/>
            <a:ext cx="1119187" cy="895350"/>
          </a:xfrm>
          <a:prstGeom prst="line">
            <a:avLst/>
          </a:prstGeom>
          <a:ln w="73025" cap="flat" cmpd="thickThin">
            <a:solidFill>
              <a:srgbClr val="FF6600"/>
            </a:solidFill>
            <a:prstDash val="solid"/>
            <a:headEnd type="none" w="med" len="med"/>
            <a:tailEnd type="triangle" w="med" len="med"/>
          </a:ln>
        </p:spPr>
      </p:sp>
      <p:grpSp>
        <p:nvGrpSpPr>
          <p:cNvPr id="15377" name="Group 16"/>
          <p:cNvGrpSpPr/>
          <p:nvPr/>
        </p:nvGrpSpPr>
        <p:grpSpPr>
          <a:xfrm rot="-1909647">
            <a:off x="1379538" y="2789238"/>
            <a:ext cx="403225" cy="268287"/>
            <a:chOff x="839" y="3385"/>
            <a:chExt cx="408" cy="272"/>
          </a:xfrm>
        </p:grpSpPr>
        <p:sp>
          <p:nvSpPr>
            <p:cNvPr id="15400" name="Line 17"/>
            <p:cNvSpPr/>
            <p:nvPr/>
          </p:nvSpPr>
          <p:spPr>
            <a:xfrm>
              <a:off x="884" y="3385"/>
              <a:ext cx="318" cy="272"/>
            </a:xfrm>
            <a:prstGeom prst="line">
              <a:avLst/>
            </a:prstGeom>
            <a:ln w="57150" cap="flat" cmpd="sng">
              <a:solidFill>
                <a:srgbClr val="800000"/>
              </a:solidFill>
              <a:prstDash val="solid"/>
              <a:headEnd type="none" w="med" len="med"/>
              <a:tailEnd type="none" w="med" len="med"/>
            </a:ln>
          </p:spPr>
        </p:sp>
        <p:sp>
          <p:nvSpPr>
            <p:cNvPr id="15401" name="Line 18"/>
            <p:cNvSpPr/>
            <p:nvPr/>
          </p:nvSpPr>
          <p:spPr>
            <a:xfrm flipH="1">
              <a:off x="839" y="3385"/>
              <a:ext cx="408" cy="272"/>
            </a:xfrm>
            <a:prstGeom prst="line">
              <a:avLst/>
            </a:prstGeom>
            <a:ln w="57150" cap="flat" cmpd="sng">
              <a:solidFill>
                <a:srgbClr val="800000"/>
              </a:solidFill>
              <a:prstDash val="solid"/>
              <a:headEnd type="none" w="med" len="med"/>
              <a:tailEnd type="none" w="med" len="med"/>
            </a:ln>
          </p:spPr>
        </p:sp>
      </p:grpSp>
      <p:sp>
        <p:nvSpPr>
          <p:cNvPr id="15378" name="Line 19"/>
          <p:cNvSpPr/>
          <p:nvPr/>
        </p:nvSpPr>
        <p:spPr>
          <a:xfrm flipV="1">
            <a:off x="3035300" y="1895475"/>
            <a:ext cx="627063" cy="0"/>
          </a:xfrm>
          <a:prstGeom prst="line">
            <a:avLst/>
          </a:prstGeom>
          <a:ln w="44450" cap="flat" cmpd="sng">
            <a:solidFill>
              <a:srgbClr val="333399"/>
            </a:solidFill>
            <a:prstDash val="solid"/>
            <a:headEnd type="none" w="med" len="med"/>
            <a:tailEnd type="triangle" w="med" len="med"/>
          </a:ln>
        </p:spPr>
      </p:sp>
      <p:sp>
        <p:nvSpPr>
          <p:cNvPr id="149528" name="Text Box 24"/>
          <p:cNvSpPr txBox="1">
            <a:spLocks noChangeArrowheads="1"/>
          </p:cNvSpPr>
          <p:nvPr/>
        </p:nvSpPr>
        <p:spPr bwMode="auto">
          <a:xfrm>
            <a:off x="5410200" y="4640263"/>
            <a:ext cx="3049588"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spcBef>
                <a:spcPct val="50000"/>
              </a:spcBef>
              <a:buClrTx/>
              <a:buSzTx/>
              <a:buFontTx/>
              <a:buNone/>
              <a:defRPr/>
            </a:pPr>
            <a:r>
              <a:rPr kumimoji="0" lang="en-US" altLang="zh-CN" sz="2400" kern="1200" cap="none" spc="0" normalizeH="0" baseline="0" noProof="0" dirty="0">
                <a:solidFill>
                  <a:srgbClr val="000099"/>
                </a:solidFill>
                <a:effectLst>
                  <a:outerShdw blurRad="38100" dist="38100" dir="2700000" algn="tl">
                    <a:srgbClr val="C0C0C0"/>
                  </a:outerShdw>
                </a:effectLst>
                <a:latin typeface="华文细黑" panose="02010600040101010101" pitchFamily="2" charset="-122"/>
                <a:ea typeface="华文细黑" panose="02010600040101010101" pitchFamily="2" charset="-122"/>
                <a:cs typeface="+mn-cs"/>
              </a:rPr>
              <a:t>2</a:t>
            </a:r>
            <a:r>
              <a:rPr kumimoji="0" lang="zh-CN" altLang="en-US" sz="2400" kern="1200" cap="none" spc="0" normalizeH="0" baseline="0" noProof="0" dirty="0">
                <a:solidFill>
                  <a:srgbClr val="000099"/>
                </a:solidFill>
                <a:effectLst>
                  <a:outerShdw blurRad="38100" dist="38100" dir="2700000" algn="tl">
                    <a:srgbClr val="C0C0C0"/>
                  </a:outerShdw>
                </a:effectLst>
                <a:latin typeface="华文细黑" panose="02010600040101010101" pitchFamily="2" charset="-122"/>
                <a:ea typeface="华文细黑" panose="02010600040101010101" pitchFamily="2" charset="-122"/>
                <a:cs typeface="+mn-cs"/>
              </a:rPr>
              <a:t>、主要链路出故障时</a:t>
            </a:r>
            <a:r>
              <a:rPr kumimoji="0" lang="en-US" altLang="zh-CN" sz="2400" kern="1200" cap="none" spc="0" normalizeH="0" baseline="0" noProof="0" dirty="0">
                <a:solidFill>
                  <a:srgbClr val="000099"/>
                </a:solidFill>
                <a:effectLst>
                  <a:outerShdw blurRad="38100" dist="38100" dir="2700000" algn="tl">
                    <a:srgbClr val="C0C0C0"/>
                  </a:outerShdw>
                </a:effectLst>
                <a:latin typeface="华文细黑" panose="02010600040101010101" pitchFamily="2" charset="-122"/>
                <a:ea typeface="华文细黑" panose="02010600040101010101" pitchFamily="2" charset="-122"/>
                <a:cs typeface="+mn-cs"/>
              </a:rPr>
              <a:t>,</a:t>
            </a:r>
            <a:r>
              <a:rPr kumimoji="0" lang="zh-CN" altLang="en-US" sz="2400" kern="1200" cap="none" spc="0" normalizeH="0" baseline="0" noProof="0" dirty="0">
                <a:solidFill>
                  <a:srgbClr val="000099"/>
                </a:solidFill>
                <a:effectLst>
                  <a:outerShdw blurRad="38100" dist="38100" dir="2700000" algn="tl">
                    <a:srgbClr val="C0C0C0"/>
                  </a:outerShdw>
                </a:effectLst>
                <a:latin typeface="华文细黑" panose="02010600040101010101" pitchFamily="2" charset="-122"/>
                <a:ea typeface="华文细黑" panose="02010600040101010101" pitchFamily="2" charset="-122"/>
                <a:cs typeface="+mn-cs"/>
              </a:rPr>
              <a:t>自动启用备份链路</a:t>
            </a:r>
            <a:endParaRPr kumimoji="0" lang="zh-CN" altLang="en-US" sz="2400" kern="1200" cap="none" spc="0" normalizeH="0" baseline="0" noProof="0" dirty="0">
              <a:solidFill>
                <a:srgbClr val="000099"/>
              </a:solidFill>
              <a:effectLst>
                <a:outerShdw blurRad="38100" dist="38100" dir="2700000" algn="tl">
                  <a:srgbClr val="C0C0C0"/>
                </a:outerShdw>
              </a:effectLst>
              <a:latin typeface="华文细黑" panose="02010600040101010101" pitchFamily="2" charset="-122"/>
              <a:ea typeface="华文细黑" panose="02010600040101010101" pitchFamily="2" charset="-122"/>
              <a:cs typeface="+mn-cs"/>
            </a:endParaRPr>
          </a:p>
        </p:txBody>
      </p:sp>
      <p:sp>
        <p:nvSpPr>
          <p:cNvPr id="15380" name="Line 27"/>
          <p:cNvSpPr/>
          <p:nvPr/>
        </p:nvSpPr>
        <p:spPr>
          <a:xfrm flipH="1">
            <a:off x="7439025" y="2014538"/>
            <a:ext cx="850900" cy="0"/>
          </a:xfrm>
          <a:prstGeom prst="line">
            <a:avLst/>
          </a:prstGeom>
          <a:ln w="50800" cap="flat" cmpd="sng">
            <a:solidFill>
              <a:srgbClr val="0099CC"/>
            </a:solidFill>
            <a:prstDash val="solid"/>
            <a:headEnd type="none" w="sm" len="sm"/>
            <a:tailEnd type="none" w="sm" len="sm"/>
          </a:ln>
          <a:effectLst>
            <a:outerShdw dist="17961" dir="2699999" algn="ctr" rotWithShape="0">
              <a:schemeClr val="tx1"/>
            </a:outerShdw>
          </a:effectLst>
        </p:spPr>
      </p:sp>
      <p:sp>
        <p:nvSpPr>
          <p:cNvPr id="15381" name="Line 28"/>
          <p:cNvSpPr/>
          <p:nvPr/>
        </p:nvSpPr>
        <p:spPr>
          <a:xfrm flipH="1" flipV="1">
            <a:off x="5559425" y="2014538"/>
            <a:ext cx="1343025" cy="0"/>
          </a:xfrm>
          <a:prstGeom prst="line">
            <a:avLst/>
          </a:prstGeom>
          <a:ln w="50800" cap="flat" cmpd="sng">
            <a:solidFill>
              <a:srgbClr val="0099CC"/>
            </a:solidFill>
            <a:prstDash val="solid"/>
            <a:headEnd type="none" w="sm" len="sm"/>
            <a:tailEnd type="none" w="sm" len="sm"/>
          </a:ln>
          <a:effectLst>
            <a:outerShdw dist="17961" dir="2699999" algn="ctr" rotWithShape="0">
              <a:schemeClr val="tx1"/>
            </a:outerShdw>
          </a:effectLst>
        </p:spPr>
      </p:sp>
      <p:sp>
        <p:nvSpPr>
          <p:cNvPr id="15382" name="Line 29"/>
          <p:cNvSpPr/>
          <p:nvPr/>
        </p:nvSpPr>
        <p:spPr>
          <a:xfrm flipH="1" flipV="1">
            <a:off x="5200650" y="2078038"/>
            <a:ext cx="1611313" cy="1209675"/>
          </a:xfrm>
          <a:prstGeom prst="line">
            <a:avLst/>
          </a:prstGeom>
          <a:ln w="44450" cap="flat" cmpd="sng">
            <a:solidFill>
              <a:srgbClr val="0099CC"/>
            </a:solidFill>
            <a:prstDash val="solid"/>
            <a:headEnd type="none" w="sm" len="sm"/>
            <a:tailEnd type="none" w="sm" len="sm"/>
          </a:ln>
          <a:effectLst>
            <a:outerShdw dist="17961" dir="2699999" algn="ctr" rotWithShape="0">
              <a:schemeClr val="tx1"/>
            </a:outerShdw>
          </a:effectLst>
        </p:spPr>
      </p:sp>
      <p:sp>
        <p:nvSpPr>
          <p:cNvPr id="15383" name="Line 30"/>
          <p:cNvSpPr/>
          <p:nvPr/>
        </p:nvSpPr>
        <p:spPr>
          <a:xfrm flipV="1">
            <a:off x="7126288" y="2058988"/>
            <a:ext cx="0" cy="1228725"/>
          </a:xfrm>
          <a:prstGeom prst="line">
            <a:avLst/>
          </a:prstGeom>
          <a:ln w="63500" cap="flat" cmpd="sng">
            <a:solidFill>
              <a:srgbClr val="0099CC"/>
            </a:solidFill>
            <a:prstDash val="solid"/>
            <a:headEnd type="none" w="sm" len="sm"/>
            <a:tailEnd type="none" w="sm" len="sm"/>
          </a:ln>
          <a:effectLst>
            <a:outerShdw dist="17961" dir="2699999" algn="ctr" rotWithShape="0">
              <a:schemeClr val="tx1"/>
            </a:outerShdw>
          </a:effectLst>
        </p:spPr>
      </p:sp>
      <p:sp>
        <p:nvSpPr>
          <p:cNvPr id="15384" name="Line 31"/>
          <p:cNvSpPr/>
          <p:nvPr/>
        </p:nvSpPr>
        <p:spPr>
          <a:xfrm flipV="1">
            <a:off x="7035800" y="3267075"/>
            <a:ext cx="0" cy="581025"/>
          </a:xfrm>
          <a:prstGeom prst="line">
            <a:avLst/>
          </a:prstGeom>
          <a:ln w="50800" cap="flat" cmpd="sng">
            <a:solidFill>
              <a:srgbClr val="0099CC"/>
            </a:solidFill>
            <a:prstDash val="solid"/>
            <a:headEnd type="none" w="sm" len="sm"/>
            <a:tailEnd type="none" w="sm" len="sm"/>
          </a:ln>
          <a:effectLst>
            <a:outerShdw dist="17961" dir="2699999" algn="ctr" rotWithShape="0">
              <a:schemeClr val="tx1"/>
            </a:outerShdw>
          </a:effectLst>
        </p:spPr>
      </p:sp>
      <p:pic>
        <p:nvPicPr>
          <p:cNvPr id="15385" name="Picture 32" descr="Route-processor"/>
          <p:cNvPicPr>
            <a:picLocks noChangeAspect="1"/>
          </p:cNvPicPr>
          <p:nvPr/>
        </p:nvPicPr>
        <p:blipFill>
          <a:blip r:embed="rId1"/>
          <a:stretch>
            <a:fillRect/>
          </a:stretch>
        </p:blipFill>
        <p:spPr>
          <a:xfrm>
            <a:off x="6723063" y="3238500"/>
            <a:ext cx="715962" cy="273050"/>
          </a:xfrm>
          <a:prstGeom prst="rect">
            <a:avLst/>
          </a:prstGeom>
          <a:noFill/>
          <a:ln w="9525">
            <a:noFill/>
          </a:ln>
        </p:spPr>
      </p:pic>
      <p:pic>
        <p:nvPicPr>
          <p:cNvPr id="15386" name="Picture 33" descr="Route-processor"/>
          <p:cNvPicPr>
            <a:picLocks noChangeAspect="1"/>
          </p:cNvPicPr>
          <p:nvPr/>
        </p:nvPicPr>
        <p:blipFill>
          <a:blip r:embed="rId1"/>
          <a:stretch>
            <a:fillRect/>
          </a:stretch>
        </p:blipFill>
        <p:spPr>
          <a:xfrm>
            <a:off x="6811963" y="1835150"/>
            <a:ext cx="715962" cy="273050"/>
          </a:xfrm>
          <a:prstGeom prst="rect">
            <a:avLst/>
          </a:prstGeom>
          <a:noFill/>
          <a:ln w="9525">
            <a:noFill/>
          </a:ln>
        </p:spPr>
      </p:pic>
      <p:pic>
        <p:nvPicPr>
          <p:cNvPr id="15387" name="Picture 34" descr="Route-processor"/>
          <p:cNvPicPr>
            <a:picLocks noChangeAspect="1"/>
          </p:cNvPicPr>
          <p:nvPr/>
        </p:nvPicPr>
        <p:blipFill>
          <a:blip r:embed="rId1"/>
          <a:stretch>
            <a:fillRect/>
          </a:stretch>
        </p:blipFill>
        <p:spPr>
          <a:xfrm>
            <a:off x="4932363" y="1879600"/>
            <a:ext cx="715962" cy="273050"/>
          </a:xfrm>
          <a:prstGeom prst="rect">
            <a:avLst/>
          </a:prstGeom>
          <a:noFill/>
          <a:ln w="9525">
            <a:noFill/>
          </a:ln>
        </p:spPr>
      </p:pic>
      <p:pic>
        <p:nvPicPr>
          <p:cNvPr id="15388" name="Picture 35" descr="SEVER"/>
          <p:cNvPicPr>
            <a:picLocks noChangeAspect="1"/>
          </p:cNvPicPr>
          <p:nvPr/>
        </p:nvPicPr>
        <p:blipFill>
          <a:blip r:embed="rId2"/>
          <a:stretch>
            <a:fillRect/>
          </a:stretch>
        </p:blipFill>
        <p:spPr>
          <a:xfrm>
            <a:off x="8199438" y="1700213"/>
            <a:ext cx="404812" cy="715962"/>
          </a:xfrm>
          <a:prstGeom prst="rect">
            <a:avLst/>
          </a:prstGeom>
          <a:noFill/>
          <a:ln w="9525">
            <a:noFill/>
          </a:ln>
        </p:spPr>
      </p:pic>
      <p:pic>
        <p:nvPicPr>
          <p:cNvPr id="15389" name="Picture 36" descr="PC"/>
          <p:cNvPicPr>
            <a:picLocks noChangeAspect="1"/>
          </p:cNvPicPr>
          <p:nvPr/>
        </p:nvPicPr>
        <p:blipFill>
          <a:blip r:embed="rId3"/>
          <a:stretch>
            <a:fillRect/>
          </a:stretch>
        </p:blipFill>
        <p:spPr>
          <a:xfrm>
            <a:off x="6767513" y="3759200"/>
            <a:ext cx="581025" cy="512763"/>
          </a:xfrm>
          <a:prstGeom prst="rect">
            <a:avLst/>
          </a:prstGeom>
          <a:noFill/>
          <a:ln w="9525">
            <a:noFill/>
          </a:ln>
        </p:spPr>
      </p:pic>
      <p:sp>
        <p:nvSpPr>
          <p:cNvPr id="15390" name="Line 37"/>
          <p:cNvSpPr/>
          <p:nvPr/>
        </p:nvSpPr>
        <p:spPr>
          <a:xfrm flipV="1">
            <a:off x="7164388" y="3467100"/>
            <a:ext cx="0" cy="312738"/>
          </a:xfrm>
          <a:prstGeom prst="line">
            <a:avLst/>
          </a:prstGeom>
          <a:ln w="44450" cap="flat" cmpd="sng">
            <a:solidFill>
              <a:srgbClr val="333399"/>
            </a:solidFill>
            <a:prstDash val="solid"/>
            <a:headEnd type="none" w="med" len="med"/>
            <a:tailEnd type="triangle" w="med" len="med"/>
          </a:ln>
        </p:spPr>
      </p:sp>
      <p:sp>
        <p:nvSpPr>
          <p:cNvPr id="15391" name="Line 38"/>
          <p:cNvSpPr/>
          <p:nvPr/>
        </p:nvSpPr>
        <p:spPr>
          <a:xfrm flipV="1">
            <a:off x="7235825" y="2168525"/>
            <a:ext cx="0" cy="984250"/>
          </a:xfrm>
          <a:prstGeom prst="line">
            <a:avLst/>
          </a:prstGeom>
          <a:ln w="44450" cap="flat" cmpd="sng">
            <a:solidFill>
              <a:srgbClr val="333399"/>
            </a:solidFill>
            <a:prstDash val="solid"/>
            <a:headEnd type="none" w="med" len="med"/>
            <a:tailEnd type="triangle" w="med" len="med"/>
          </a:ln>
        </p:spPr>
      </p:sp>
      <p:sp>
        <p:nvSpPr>
          <p:cNvPr id="15392" name="Line 39"/>
          <p:cNvSpPr/>
          <p:nvPr/>
        </p:nvSpPr>
        <p:spPr>
          <a:xfrm flipH="1" flipV="1">
            <a:off x="5424488" y="2392363"/>
            <a:ext cx="1119187" cy="895350"/>
          </a:xfrm>
          <a:prstGeom prst="line">
            <a:avLst/>
          </a:prstGeom>
          <a:ln w="73025" cap="flat" cmpd="thickThin">
            <a:solidFill>
              <a:srgbClr val="FF6600"/>
            </a:solidFill>
            <a:prstDash val="solid"/>
            <a:headEnd type="none" w="med" len="med"/>
            <a:tailEnd type="triangle" w="med" len="med"/>
          </a:ln>
        </p:spPr>
      </p:sp>
      <p:sp>
        <p:nvSpPr>
          <p:cNvPr id="15393" name="Line 43"/>
          <p:cNvSpPr/>
          <p:nvPr/>
        </p:nvSpPr>
        <p:spPr>
          <a:xfrm flipV="1">
            <a:off x="7572375" y="1900238"/>
            <a:ext cx="627063" cy="0"/>
          </a:xfrm>
          <a:prstGeom prst="line">
            <a:avLst/>
          </a:prstGeom>
          <a:ln w="44450" cap="flat" cmpd="sng">
            <a:solidFill>
              <a:srgbClr val="FF6600"/>
            </a:solidFill>
            <a:prstDash val="solid"/>
            <a:headEnd type="none" w="med" len="med"/>
            <a:tailEnd type="triangle" w="med" len="med"/>
          </a:ln>
        </p:spPr>
      </p:sp>
      <p:grpSp>
        <p:nvGrpSpPr>
          <p:cNvPr id="15394" name="Group 44"/>
          <p:cNvGrpSpPr/>
          <p:nvPr/>
        </p:nvGrpSpPr>
        <p:grpSpPr>
          <a:xfrm rot="-1909647">
            <a:off x="6946900" y="2616200"/>
            <a:ext cx="401638" cy="268288"/>
            <a:chOff x="839" y="3385"/>
            <a:chExt cx="408" cy="272"/>
          </a:xfrm>
        </p:grpSpPr>
        <p:sp>
          <p:nvSpPr>
            <p:cNvPr id="15398" name="Line 45"/>
            <p:cNvSpPr/>
            <p:nvPr/>
          </p:nvSpPr>
          <p:spPr>
            <a:xfrm>
              <a:off x="884" y="3385"/>
              <a:ext cx="318" cy="272"/>
            </a:xfrm>
            <a:prstGeom prst="line">
              <a:avLst/>
            </a:prstGeom>
            <a:ln w="57150" cap="flat" cmpd="sng">
              <a:solidFill>
                <a:srgbClr val="800000"/>
              </a:solidFill>
              <a:prstDash val="solid"/>
              <a:headEnd type="none" w="med" len="med"/>
              <a:tailEnd type="none" w="med" len="med"/>
            </a:ln>
          </p:spPr>
        </p:sp>
        <p:sp>
          <p:nvSpPr>
            <p:cNvPr id="15399" name="Line 46"/>
            <p:cNvSpPr/>
            <p:nvPr/>
          </p:nvSpPr>
          <p:spPr>
            <a:xfrm flipH="1">
              <a:off x="839" y="3385"/>
              <a:ext cx="408" cy="272"/>
            </a:xfrm>
            <a:prstGeom prst="line">
              <a:avLst/>
            </a:prstGeom>
            <a:ln w="57150" cap="flat" cmpd="sng">
              <a:solidFill>
                <a:srgbClr val="800000"/>
              </a:solidFill>
              <a:prstDash val="solid"/>
              <a:headEnd type="none" w="med" len="med"/>
              <a:tailEnd type="none" w="med" len="med"/>
            </a:ln>
          </p:spPr>
        </p:sp>
      </p:grpSp>
      <p:sp>
        <p:nvSpPr>
          <p:cNvPr id="39" name="标题 5"/>
          <p:cNvSpPr txBox="1"/>
          <p:nvPr/>
        </p:nvSpPr>
        <p:spPr bwMode="auto">
          <a:xfrm>
            <a:off x="609600" y="152400"/>
            <a:ext cx="7924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defRPr>
            </a:lvl6pPr>
            <a:lvl7pPr marL="914400" algn="l" rtl="0" fontAlgn="base">
              <a:spcBef>
                <a:spcPct val="0"/>
              </a:spcBef>
              <a:spcAft>
                <a:spcPct val="0"/>
              </a:spcAft>
              <a:defRPr sz="2400">
                <a:solidFill>
                  <a:schemeClr val="tx2"/>
                </a:solidFill>
                <a:latin typeface="Arial" panose="020B0604020202020204" pitchFamily="34" charset="0"/>
              </a:defRPr>
            </a:lvl7pPr>
            <a:lvl8pPr marL="1371600" algn="l" rtl="0" fontAlgn="base">
              <a:spcBef>
                <a:spcPct val="0"/>
              </a:spcBef>
              <a:spcAft>
                <a:spcPct val="0"/>
              </a:spcAft>
              <a:defRPr sz="2400">
                <a:solidFill>
                  <a:schemeClr val="tx2"/>
                </a:solidFill>
                <a:latin typeface="Arial" panose="020B0604020202020204" pitchFamily="34" charset="0"/>
              </a:defRPr>
            </a:lvl8pPr>
            <a:lvl9pPr marL="1828800" algn="l" rtl="0" fontAlgn="base">
              <a:spcBef>
                <a:spcPct val="0"/>
              </a:spcBef>
              <a:spcAft>
                <a:spcPct val="0"/>
              </a:spcAft>
              <a:defRPr sz="2400">
                <a:solidFill>
                  <a:schemeClr val="tx2"/>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0" cap="none" spc="0" normalizeH="0" baseline="0" noProof="0" smtClean="0">
                <a:ln>
                  <a:noFill/>
                </a:ln>
                <a:solidFill>
                  <a:srgbClr val="595959"/>
                </a:solidFill>
                <a:effectLst/>
                <a:uLnTx/>
                <a:uFillTx/>
                <a:latin typeface="微软雅黑" panose="020B0503020204020204" pitchFamily="34" charset="-122"/>
                <a:ea typeface="微软雅黑" panose="020B0503020204020204" pitchFamily="34" charset="-122"/>
                <a:cs typeface="+mj-cs"/>
              </a:rPr>
              <a:t>STP—1.STP</a:t>
            </a:r>
            <a:r>
              <a:rPr kumimoji="0" lang="zh-CN" altLang="en-US" sz="2400" b="0" i="0" u="none" strike="noStrike" kern="0" cap="none" spc="0" normalizeH="0" baseline="0" noProof="0" smtClean="0">
                <a:ln>
                  <a:noFill/>
                </a:ln>
                <a:solidFill>
                  <a:srgbClr val="595959"/>
                </a:solidFill>
                <a:effectLst/>
                <a:uLnTx/>
                <a:uFillTx/>
                <a:latin typeface="微软雅黑" panose="020B0503020204020204" pitchFamily="34" charset="-122"/>
                <a:ea typeface="微软雅黑" panose="020B0503020204020204" pitchFamily="34" charset="-122"/>
                <a:cs typeface="+mj-cs"/>
              </a:rPr>
              <a:t>出现的背景</a:t>
            </a:r>
            <a:endParaRPr kumimoji="0" lang="zh-CN" altLang="en-US" sz="24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j-cs"/>
            </a:endParaRPr>
          </a:p>
        </p:txBody>
      </p:sp>
      <p:pic>
        <p:nvPicPr>
          <p:cNvPr id="15396" name="Picture 5" descr="C:\Documents and Settings\Administrator\My Documents\Tencent Files\517623394\FileRecv\锐捷ppt元素修改11.01.18\小红条.png"/>
          <p:cNvPicPr>
            <a:picLocks noChangeAspect="1"/>
          </p:cNvPicPr>
          <p:nvPr/>
        </p:nvPicPr>
        <p:blipFill>
          <a:blip r:embed="rId4"/>
          <a:stretch>
            <a:fillRect/>
          </a:stretch>
        </p:blipFill>
        <p:spPr>
          <a:xfrm>
            <a:off x="381000" y="207963"/>
            <a:ext cx="125413" cy="401637"/>
          </a:xfrm>
          <a:prstGeom prst="rect">
            <a:avLst/>
          </a:prstGeom>
          <a:noFill/>
          <a:ln w="9525">
            <a:noFill/>
          </a:ln>
        </p:spPr>
      </p:pic>
      <p:sp>
        <p:nvSpPr>
          <p:cNvPr id="15397" name="Rectangle 6"/>
          <p:cNvSpPr/>
          <p:nvPr/>
        </p:nvSpPr>
        <p:spPr>
          <a:xfrm>
            <a:off x="0" y="52388"/>
            <a:ext cx="0" cy="352425"/>
          </a:xfrm>
          <a:prstGeom prst="rect">
            <a:avLst/>
          </a:prstGeom>
          <a:solidFill>
            <a:srgbClr val="F1FEDD"/>
          </a:solidFill>
          <a:ln w="9525">
            <a:noFill/>
          </a:ln>
        </p:spPr>
        <p:txBody>
          <a:bodyPr wrap="none" lIns="0" tIns="0" rIns="0" bIns="76176"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endParaRPr lang="zh-CN" altLang="en-US" sz="1800" dirty="0">
              <a:solidFill>
                <a:schemeClr val="tx1"/>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49524"/>
                                        </p:tgtEl>
                                        <p:attrNameLst>
                                          <p:attrName>style.visibility</p:attrName>
                                        </p:attrNameLst>
                                      </p:cBhvr>
                                      <p:to>
                                        <p:strVal val="visible"/>
                                      </p:to>
                                    </p:set>
                                    <p:animEffect transition="in" filter="dissolve">
                                      <p:cBhvr>
                                        <p:cTn id="7" dur="500"/>
                                        <p:tgtEl>
                                          <p:spTgt spid="14952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149524"/>
                                        </p:tgtEl>
                                        <p:attrNameLst>
                                          <p:attrName>style.visibility</p:attrName>
                                        </p:attrNameLst>
                                      </p:cBhvr>
                                      <p:to>
                                        <p:strVal val="hidden"/>
                                      </p:to>
                                    </p:set>
                                  </p:childTnLst>
                                </p:cTn>
                              </p:par>
                              <p:par>
                                <p:cTn id="12" presetID="9" presetClass="entr" presetSubtype="0" fill="hold" grpId="0" nodeType="withEffect">
                                  <p:stCondLst>
                                    <p:cond delay="0"/>
                                  </p:stCondLst>
                                  <p:childTnLst>
                                    <p:set>
                                      <p:cBhvr>
                                        <p:cTn id="13" dur="1" fill="hold">
                                          <p:stCondLst>
                                            <p:cond delay="0"/>
                                          </p:stCondLst>
                                        </p:cTn>
                                        <p:tgtEl>
                                          <p:spTgt spid="149528"/>
                                        </p:tgtEl>
                                        <p:attrNameLst>
                                          <p:attrName>style.visibility</p:attrName>
                                        </p:attrNameLst>
                                      </p:cBhvr>
                                      <p:to>
                                        <p:strVal val="visible"/>
                                      </p:to>
                                    </p:set>
                                    <p:animEffect transition="in" filter="dissolve">
                                      <p:cBhvr>
                                        <p:cTn id="14" dur="500"/>
                                        <p:tgtEl>
                                          <p:spTgt spid="149528"/>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495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24" grpId="0"/>
      <p:bldP spid="149524" grpId="1"/>
      <p:bldP spid="149528" grpId="0"/>
      <p:bldP spid="149528" grpId="1"/>
    </p:bldLst>
  </p:timing>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16386" name="Rectangle 6"/>
          <p:cNvSpPr>
            <a:spLocks noGrp="1"/>
          </p:cNvSpPr>
          <p:nvPr>
            <p:ph idx="1"/>
          </p:nvPr>
        </p:nvSpPr>
        <p:spPr>
          <a:xfrm>
            <a:off x="590550" y="1412875"/>
            <a:ext cx="8229600" cy="4824413"/>
          </a:xfrm>
        </p:spPr>
        <p:txBody>
          <a:bodyPr vert="horz" wrap="square" lIns="91440" tIns="45720" rIns="91440" bIns="45720" anchor="t" anchorCtr="0"/>
          <a:p>
            <a:pPr>
              <a:lnSpc>
                <a:spcPct val="130000"/>
              </a:lnSpc>
            </a:pPr>
            <a:r>
              <a:rPr lang="zh-CN" altLang="en-US" sz="2400" b="1" dirty="0">
                <a:latin typeface="黑体" panose="02010609060101010101" pitchFamily="49" charset="-122"/>
              </a:rPr>
              <a:t>生成树协议概述</a:t>
            </a:r>
            <a:endParaRPr lang="zh-CN" altLang="en-US" sz="2400" b="1" dirty="0">
              <a:latin typeface="黑体" panose="02010609060101010101" pitchFamily="49" charset="-122"/>
            </a:endParaRPr>
          </a:p>
          <a:p>
            <a:pPr lvl="1"/>
            <a:r>
              <a:rPr lang="zh-CN" altLang="en-US" sz="2400" b="1" dirty="0"/>
              <a:t>生成树协议（</a:t>
            </a:r>
            <a:r>
              <a:rPr lang="en-US" altLang="zh-CN" sz="2400" b="1" dirty="0"/>
              <a:t>spanning-tree protocol</a:t>
            </a:r>
            <a:r>
              <a:rPr lang="zh-CN" altLang="en-US" sz="2400" b="1" dirty="0"/>
              <a:t>）由</a:t>
            </a:r>
            <a:r>
              <a:rPr lang="en-US" altLang="zh-CN" sz="2400" b="1" dirty="0"/>
              <a:t>IEEE  802.1d</a:t>
            </a:r>
            <a:r>
              <a:rPr lang="zh-CN" altLang="en-US" sz="2400" b="1" dirty="0"/>
              <a:t>标准定义</a:t>
            </a:r>
            <a:endParaRPr lang="zh-CN" altLang="en-US" sz="2400" b="1" dirty="0"/>
          </a:p>
          <a:p>
            <a:pPr lvl="1"/>
            <a:r>
              <a:rPr lang="zh-CN" altLang="en-US" sz="2400" b="1" dirty="0"/>
              <a:t>生成树协议的作用是为了提供冗余链路，解决网络环路问题</a:t>
            </a:r>
            <a:endParaRPr lang="zh-CN" altLang="en-US" sz="2400" b="1" dirty="0"/>
          </a:p>
          <a:p>
            <a:pPr lvl="1"/>
            <a:r>
              <a:rPr lang="zh-CN" altLang="en-US" sz="2400" b="1" dirty="0"/>
              <a:t>生成树协议通过</a:t>
            </a:r>
            <a:r>
              <a:rPr lang="en-US" altLang="zh-CN" sz="2400" b="1" dirty="0"/>
              <a:t>SPA</a:t>
            </a:r>
            <a:r>
              <a:rPr lang="zh-CN" altLang="en-US" sz="2400" b="1" dirty="0"/>
              <a:t>（生成树算法）生成一个没有环路的网络，当主要链路出现故障时，能够自动切换到备份链路，保证网络的正常通信</a:t>
            </a:r>
            <a:endParaRPr lang="zh-CN" altLang="en-US" sz="2400" b="1" dirty="0"/>
          </a:p>
          <a:p>
            <a:pPr>
              <a:lnSpc>
                <a:spcPct val="130000"/>
              </a:lnSpc>
            </a:pPr>
            <a:endParaRPr lang="zh-CN" altLang="en-US" sz="2400" b="1" dirty="0"/>
          </a:p>
          <a:p>
            <a:pPr>
              <a:lnSpc>
                <a:spcPct val="130000"/>
              </a:lnSpc>
            </a:pPr>
            <a:endParaRPr lang="en-US" altLang="zh-CN" dirty="0"/>
          </a:p>
        </p:txBody>
      </p:sp>
      <p:pic>
        <p:nvPicPr>
          <p:cNvPr id="16387" name="Picture 7" descr="j0198715s"/>
          <p:cNvPicPr>
            <a:picLocks noChangeAspect="1"/>
          </p:cNvPicPr>
          <p:nvPr/>
        </p:nvPicPr>
        <p:blipFill>
          <a:blip r:embed="rId1"/>
          <a:stretch>
            <a:fillRect/>
          </a:stretch>
        </p:blipFill>
        <p:spPr>
          <a:xfrm>
            <a:off x="7308850" y="4652963"/>
            <a:ext cx="1133475" cy="1504950"/>
          </a:xfrm>
          <a:prstGeom prst="rect">
            <a:avLst/>
          </a:prstGeom>
          <a:noFill/>
          <a:ln w="9525">
            <a:noFill/>
          </a:ln>
        </p:spPr>
      </p:pic>
      <p:sp>
        <p:nvSpPr>
          <p:cNvPr id="16388" name="标题 5"/>
          <p:cNvSpPr>
            <a:spLocks noGrp="1"/>
          </p:cNvSpPr>
          <p:nvPr>
            <p:ph type="title"/>
          </p:nvPr>
        </p:nvSpPr>
        <p:spPr>
          <a:xfrm>
            <a:off x="609600" y="152400"/>
            <a:ext cx="7924800" cy="533400"/>
          </a:xfrm>
        </p:spPr>
        <p:txBody>
          <a:bodyPr vert="horz" wrap="square" lIns="91440" tIns="45720" rIns="91440" bIns="45720" anchor="ctr" anchorCtr="0"/>
          <a:p>
            <a:r>
              <a:rPr lang="en-US" altLang="zh-CN" dirty="0"/>
              <a:t>STP—2.STP</a:t>
            </a:r>
            <a:r>
              <a:rPr lang="zh-CN" altLang="en-US" dirty="0"/>
              <a:t>的基本概念</a:t>
            </a:r>
            <a:endParaRPr lang="zh-CN" altLang="en-US" dirty="0"/>
          </a:p>
        </p:txBody>
      </p:sp>
      <p:pic>
        <p:nvPicPr>
          <p:cNvPr id="16389" name="Picture 5" descr="C:\Documents and Settings\Administrator\My Documents\Tencent Files\517623394\FileRecv\锐捷ppt元素修改11.01.18\小红条.png"/>
          <p:cNvPicPr>
            <a:picLocks noChangeAspect="1"/>
          </p:cNvPicPr>
          <p:nvPr/>
        </p:nvPicPr>
        <p:blipFill>
          <a:blip r:embed="rId2"/>
          <a:stretch>
            <a:fillRect/>
          </a:stretch>
        </p:blipFill>
        <p:spPr>
          <a:xfrm>
            <a:off x="381000" y="207963"/>
            <a:ext cx="125413" cy="401637"/>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13314" name="矩形 1"/>
          <p:cNvSpPr>
            <a:spLocks noChangeArrowheads="1"/>
          </p:cNvSpPr>
          <p:nvPr/>
        </p:nvSpPr>
        <p:spPr bwMode="auto">
          <a:xfrm>
            <a:off x="541338" y="1219200"/>
            <a:ext cx="8458200" cy="237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802005">
              <a:spcBef>
                <a:spcPct val="20000"/>
              </a:spcBef>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defRPr>
            </a:lvl1pPr>
            <a:lvl2pPr marL="742950" indent="-285750" defTabSz="802005">
              <a:spcBef>
                <a:spcPct val="20000"/>
              </a:spcBef>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defTabSz="802005">
              <a:spcBef>
                <a:spcPct val="20000"/>
              </a:spcBef>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defTabSz="802005">
              <a:spcBef>
                <a:spcPct val="20000"/>
              </a:spcBef>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defTabSz="802005">
              <a:spcBef>
                <a:spcPct val="20000"/>
              </a:spcBef>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vl6pPr marL="2514600" indent="-228600" defTabSz="802005"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6pPr>
            <a:lvl7pPr marL="2971800" indent="-228600" defTabSz="802005"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7pPr>
            <a:lvl8pPr marL="3429000" indent="-228600" defTabSz="802005"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8pPr>
            <a:lvl9pPr marL="3886200" indent="-228600" defTabSz="802005"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9pPr>
          </a:lstStyle>
          <a:p>
            <a:pPr marL="342900" marR="0" lvl="0" indent="-342900" algn="l" defTabSz="802005" rtl="0" eaLnBrk="0" fontAlgn="base" latinLnBrk="0" hangingPunct="0">
              <a:lnSpc>
                <a:spcPct val="100000"/>
              </a:lnSpc>
              <a:spcBef>
                <a:spcPct val="0"/>
              </a:spcBef>
              <a:spcAft>
                <a:spcPct val="0"/>
              </a:spcAft>
              <a:buClrTx/>
              <a:buSzTx/>
              <a:buFont typeface="Wingdings" panose="05000000000000000000" pitchFamily="2" charset="2"/>
              <a:buChar char="Ø"/>
              <a:defRPr/>
            </a:pPr>
            <a:r>
              <a:rPr kumimoji="0" lang="zh-CN" altLang="en-US" sz="20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rPr>
              <a:t>一个根桥（</a:t>
            </a:r>
            <a:r>
              <a:rPr kumimoji="0" lang="en-US" altLang="zh-CN" sz="20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rPr>
              <a:t>root bridge</a:t>
            </a:r>
            <a:r>
              <a:rPr kumimoji="0" lang="zh-CN" altLang="en-US" sz="20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rPr>
              <a:t>）</a:t>
            </a:r>
            <a:endParaRPr kumimoji="0" lang="en-US" altLang="zh-CN" sz="20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endParaRPr>
          </a:p>
          <a:p>
            <a:pPr marL="0" marR="0" lvl="0" indent="0" algn="l" defTabSz="802005"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endParaRPr>
          </a:p>
          <a:p>
            <a:pPr marL="0" marR="0" lvl="0" indent="0" algn="l" defTabSz="802005"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1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rPr>
              <a:t>对于一个</a:t>
            </a:r>
            <a:r>
              <a:rPr kumimoji="0" lang="en-US" altLang="zh-CN" sz="1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rPr>
              <a:t>STP</a:t>
            </a:r>
            <a:r>
              <a:rPr kumimoji="0" lang="zh-CN" altLang="en-US" sz="1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rPr>
              <a:t>网络，根桥有且只有一个，是整个网络的逻辑中心，但不一定是物理中心，根据网络拓扑的变化，根桥可能会改变。</a:t>
            </a:r>
            <a:endParaRPr kumimoji="0" lang="en-US" altLang="zh-CN" sz="1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endParaRPr>
          </a:p>
          <a:p>
            <a:pPr marL="0" marR="0" lvl="0" indent="0" algn="l" defTabSz="802005"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1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rPr>
              <a:t>根桥通过比较</a:t>
            </a:r>
            <a:r>
              <a:rPr kumimoji="0" lang="en-US" altLang="zh-CN" sz="1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rPr>
              <a:t>BID</a:t>
            </a:r>
            <a:r>
              <a:rPr kumimoji="0" lang="zh-CN" altLang="en-US" sz="1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rPr>
              <a:t>（桥</a:t>
            </a:r>
            <a:r>
              <a:rPr kumimoji="0" lang="en-US" altLang="zh-CN" sz="1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rPr>
              <a:t>ID</a:t>
            </a:r>
            <a:r>
              <a:rPr kumimoji="0" lang="zh-CN" altLang="en-US" sz="1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rPr>
              <a:t>）来选举。</a:t>
            </a:r>
            <a:endParaRPr kumimoji="0" lang="en-US" altLang="zh-CN" sz="1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endParaRPr>
          </a:p>
          <a:p>
            <a:pPr marL="0" marR="0" lvl="0" indent="0" algn="l" defTabSz="802005"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endParaRPr>
          </a:p>
          <a:p>
            <a:pPr marL="342900" marR="0" lvl="0" indent="-342900" algn="l" defTabSz="802005" rtl="0" eaLnBrk="0" fontAlgn="base" latinLnBrk="0" hangingPunct="0">
              <a:lnSpc>
                <a:spcPct val="100000"/>
              </a:lnSpc>
              <a:spcBef>
                <a:spcPct val="0"/>
              </a:spcBef>
              <a:spcAft>
                <a:spcPct val="0"/>
              </a:spcAft>
              <a:buClrTx/>
              <a:buSzTx/>
              <a:buFont typeface="Wingdings" panose="05000000000000000000" pitchFamily="2" charset="2"/>
              <a:buChar char="Ø"/>
              <a:defRPr/>
            </a:pPr>
            <a:r>
              <a:rPr kumimoji="0" lang="zh-CN" altLang="en-US" sz="20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rPr>
              <a:t>两种度量：</a:t>
            </a:r>
            <a:r>
              <a:rPr kumimoji="0" lang="en-US" altLang="zh-CN" sz="20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rPr>
              <a:t>ID(BID, PID)</a:t>
            </a:r>
            <a:r>
              <a:rPr kumimoji="0" lang="zh-CN" altLang="en-US" sz="20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rPr>
              <a:t>、路径开销</a:t>
            </a:r>
            <a:r>
              <a:rPr kumimoji="0" lang="en-US" altLang="zh-CN" sz="20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rPr>
              <a:t>(path cost)</a:t>
            </a:r>
            <a:endParaRPr kumimoji="0" lang="en-US" altLang="zh-CN" sz="20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endParaRPr>
          </a:p>
          <a:p>
            <a:pPr marL="0" marR="0" lvl="0" indent="0" algn="l" defTabSz="802005"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17411" name="标题 5"/>
          <p:cNvSpPr>
            <a:spLocks noGrp="1"/>
          </p:cNvSpPr>
          <p:nvPr>
            <p:ph type="title"/>
          </p:nvPr>
        </p:nvSpPr>
        <p:spPr>
          <a:xfrm>
            <a:off x="609600" y="152400"/>
            <a:ext cx="7924800" cy="533400"/>
          </a:xfrm>
        </p:spPr>
        <p:txBody>
          <a:bodyPr vert="horz" wrap="square" lIns="91440" tIns="45720" rIns="91440" bIns="45720" anchor="ctr" anchorCtr="0"/>
          <a:p>
            <a:r>
              <a:rPr lang="en-US" altLang="zh-CN" dirty="0"/>
              <a:t>STP—2.STP</a:t>
            </a:r>
            <a:r>
              <a:rPr lang="zh-CN" altLang="en-US" dirty="0"/>
              <a:t>的基本概念</a:t>
            </a:r>
            <a:endParaRPr lang="zh-CN" altLang="en-US" dirty="0"/>
          </a:p>
        </p:txBody>
      </p:sp>
      <p:pic>
        <p:nvPicPr>
          <p:cNvPr id="17412" name="Picture 5" descr="C:\Documents and Settings\Administrator\My Documents\Tencent Files\517623394\FileRecv\锐捷ppt元素修改11.01.18\小红条.png"/>
          <p:cNvPicPr>
            <a:picLocks noChangeAspect="1"/>
          </p:cNvPicPr>
          <p:nvPr/>
        </p:nvPicPr>
        <p:blipFill>
          <a:blip r:embed="rId1"/>
          <a:stretch>
            <a:fillRect/>
          </a:stretch>
        </p:blipFill>
        <p:spPr>
          <a:xfrm>
            <a:off x="381000" y="207963"/>
            <a:ext cx="125413" cy="401637"/>
          </a:xfrm>
          <a:prstGeom prst="rect">
            <a:avLst/>
          </a:prstGeom>
          <a:noFill/>
          <a:ln w="9525">
            <a:noFill/>
          </a:ln>
        </p:spPr>
      </p:pic>
      <p:sp>
        <p:nvSpPr>
          <p:cNvPr id="17413" name="Rectangle 6"/>
          <p:cNvSpPr/>
          <p:nvPr/>
        </p:nvSpPr>
        <p:spPr>
          <a:xfrm>
            <a:off x="0" y="52388"/>
            <a:ext cx="0" cy="352425"/>
          </a:xfrm>
          <a:prstGeom prst="rect">
            <a:avLst/>
          </a:prstGeom>
          <a:solidFill>
            <a:srgbClr val="F1FEDD"/>
          </a:solidFill>
          <a:ln w="9525">
            <a:noFill/>
          </a:ln>
        </p:spPr>
        <p:txBody>
          <a:bodyPr wrap="none" lIns="0" tIns="0" rIns="0" bIns="76176"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endParaRPr lang="zh-CN" altLang="en-US" sz="1800" dirty="0">
              <a:solidFill>
                <a:schemeClr val="tx1"/>
              </a:solidFill>
              <a:latin typeface="Arial" panose="020B0604020202020204" pitchFamily="34" charset="0"/>
              <a:ea typeface="宋体" panose="02010600030101010101" pitchFamily="2" charset="-122"/>
            </a:endParaRPr>
          </a:p>
        </p:txBody>
      </p:sp>
      <p:pic>
        <p:nvPicPr>
          <p:cNvPr id="17414" name="图片 2"/>
          <p:cNvPicPr>
            <a:picLocks noChangeAspect="1"/>
          </p:cNvPicPr>
          <p:nvPr/>
        </p:nvPicPr>
        <p:blipFill>
          <a:blip r:embed="rId2"/>
          <a:stretch>
            <a:fillRect/>
          </a:stretch>
        </p:blipFill>
        <p:spPr>
          <a:xfrm>
            <a:off x="609600" y="3476625"/>
            <a:ext cx="4673600" cy="1095375"/>
          </a:xfrm>
          <a:prstGeom prst="rect">
            <a:avLst/>
          </a:prstGeom>
          <a:noFill/>
          <a:ln w="9525">
            <a:noFill/>
          </a:ln>
        </p:spPr>
      </p:pic>
      <p:pic>
        <p:nvPicPr>
          <p:cNvPr id="17415" name="图片 4"/>
          <p:cNvPicPr>
            <a:picLocks noChangeAspect="1"/>
          </p:cNvPicPr>
          <p:nvPr/>
        </p:nvPicPr>
        <p:blipFill>
          <a:blip r:embed="rId3"/>
          <a:stretch>
            <a:fillRect/>
          </a:stretch>
        </p:blipFill>
        <p:spPr>
          <a:xfrm>
            <a:off x="533400" y="4572000"/>
            <a:ext cx="4673600" cy="1052513"/>
          </a:xfrm>
          <a:prstGeom prst="rect">
            <a:avLst/>
          </a:prstGeom>
          <a:noFill/>
          <a:ln w="9525">
            <a:noFill/>
          </a:ln>
        </p:spPr>
      </p:pic>
      <p:pic>
        <p:nvPicPr>
          <p:cNvPr id="17416" name="图片 5"/>
          <p:cNvPicPr>
            <a:picLocks noChangeAspect="1"/>
          </p:cNvPicPr>
          <p:nvPr/>
        </p:nvPicPr>
        <p:blipFill>
          <a:blip r:embed="rId4"/>
          <a:stretch>
            <a:fillRect/>
          </a:stretch>
        </p:blipFill>
        <p:spPr>
          <a:xfrm>
            <a:off x="5589588" y="3589338"/>
            <a:ext cx="3409950" cy="2219325"/>
          </a:xfrm>
          <a:prstGeom prst="rect">
            <a:avLst/>
          </a:prstGeom>
          <a:noFill/>
          <a:ln w="9525">
            <a:noFill/>
          </a:ln>
        </p:spPr>
      </p:pic>
    </p:spTree>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Default Design">
  <a:themeElements>
    <a:clrScheme name="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6274</Words>
  <Application>WPS 演示</Application>
  <PresentationFormat>全屏显示(4:3)</PresentationFormat>
  <Paragraphs>693</Paragraphs>
  <Slides>43</Slides>
  <Notes>6</Notes>
  <HiddenSlides>0</HiddenSlides>
  <MMClips>0</MMClips>
  <ScaleCrop>false</ScaleCrop>
  <HeadingPairs>
    <vt:vector size="6" baseType="variant">
      <vt:variant>
        <vt:lpstr>已用的字体</vt:lpstr>
      </vt:variant>
      <vt:variant>
        <vt:i4>12</vt:i4>
      </vt:variant>
      <vt:variant>
        <vt:lpstr>主题</vt:lpstr>
      </vt:variant>
      <vt:variant>
        <vt:i4>4</vt:i4>
      </vt:variant>
      <vt:variant>
        <vt:lpstr>幻灯片标题</vt:lpstr>
      </vt:variant>
      <vt:variant>
        <vt:i4>43</vt:i4>
      </vt:variant>
    </vt:vector>
  </HeadingPairs>
  <TitlesOfParts>
    <vt:vector size="59" baseType="lpstr">
      <vt:lpstr>Arial</vt:lpstr>
      <vt:lpstr>宋体</vt:lpstr>
      <vt:lpstr>Wingdings</vt:lpstr>
      <vt:lpstr>微软雅黑</vt:lpstr>
      <vt:lpstr>华文细黑</vt:lpstr>
      <vt:lpstr>黑体</vt:lpstr>
      <vt:lpstr>Calibri</vt:lpstr>
      <vt:lpstr>FrutigerNext LT Regular</vt:lpstr>
      <vt:lpstr>Arial Unicode MS</vt:lpstr>
      <vt:lpstr>Tahoma</vt:lpstr>
      <vt:lpstr>幼圆</vt:lpstr>
      <vt:lpstr>Times New Roman</vt:lpstr>
      <vt:lpstr>自定义设计方案</vt:lpstr>
      <vt:lpstr>1_Default Design</vt:lpstr>
      <vt:lpstr>1_自定义设计方案</vt:lpstr>
      <vt:lpstr>2_Default Design</vt:lpstr>
      <vt:lpstr>PowerPoint 演示文稿</vt:lpstr>
      <vt:lpstr>PowerPoint 演示文稿</vt:lpstr>
      <vt:lpstr>STP—1.STP出现的背景</vt:lpstr>
      <vt:lpstr>STP—1.STP出现的背景</vt:lpstr>
      <vt:lpstr>冗余链路出现的问题—环路</vt:lpstr>
      <vt:lpstr>多帧复制和MAC地址表不稳定</vt:lpstr>
      <vt:lpstr>为了解决环路问题，出现了STP生成树协议,将存在环路的网络修剪成一颗树，避免回路。</vt:lpstr>
      <vt:lpstr>STP—2.STP的基本概念</vt:lpstr>
      <vt:lpstr>STP—2.STP的基本概念</vt:lpstr>
      <vt:lpstr>STP—3.STP的工作原理</vt:lpstr>
      <vt:lpstr>STP—4.BPDU（桥协议数据单元）</vt:lpstr>
      <vt:lpstr>STP—5.STP的技术细节</vt:lpstr>
      <vt:lpstr>STP—5.STP的技术细节</vt:lpstr>
      <vt:lpstr>STP—5.STP的技术细节</vt:lpstr>
      <vt:lpstr>STP—5.STP的技术细节</vt:lpstr>
      <vt:lpstr>STP—5.STP的技术细节</vt:lpstr>
      <vt:lpstr>STP—5.STP的技术细节</vt:lpstr>
      <vt:lpstr>最短路径的选择</vt:lpstr>
      <vt:lpstr> 最短路径的选择</vt:lpstr>
      <vt:lpstr>最短路径的选择</vt:lpstr>
      <vt:lpstr>最短路径的选择</vt:lpstr>
      <vt:lpstr>最短路径的选择</vt:lpstr>
      <vt:lpstr>生成树协议端口的状态</vt:lpstr>
      <vt:lpstr>端口状态</vt:lpstr>
      <vt:lpstr>STP</vt:lpstr>
      <vt:lpstr>拓扑变化机制</vt:lpstr>
      <vt:lpstr>IEEE 802.1w—快速生成树协议</vt:lpstr>
      <vt:lpstr>RSTP端口角色和端口状态</vt:lpstr>
      <vt:lpstr>拓扑变化机制</vt:lpstr>
      <vt:lpstr>MSTP</vt:lpstr>
      <vt:lpstr>MSTP技术简介</vt:lpstr>
      <vt:lpstr>MSTP</vt:lpstr>
      <vt:lpstr>PowerPoint 演示文稿</vt:lpstr>
      <vt:lpstr>FDB</vt:lpstr>
      <vt:lpstr>FDB</vt:lpstr>
      <vt:lpstr>FDB</vt:lpstr>
      <vt:lpstr>FDB</vt:lpstr>
      <vt:lpstr>FDB管理</vt:lpstr>
      <vt:lpstr>FDB管理</vt:lpstr>
      <vt:lpstr>FDB管理</vt:lpstr>
      <vt:lpstr>FDB管理</vt:lpstr>
      <vt:lpstr>PowerPoint 演示文稿</vt:lpstr>
      <vt:lpstr>试验要求</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mengzr</dc:creator>
  <cp:lastModifiedBy>WPS_1649659266</cp:lastModifiedBy>
  <cp:revision>941</cp:revision>
  <dcterms:created xsi:type="dcterms:W3CDTF">2022-07-28T09:49:00Z</dcterms:created>
  <dcterms:modified xsi:type="dcterms:W3CDTF">2022-07-28T10:15:23Z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ICV">
    <vt:lpwstr>C857B3CE79BB47CFAA5344B222A611F1</vt:lpwstr>
  </property>
  <property fmtid="{D5CDD505-2E9C-101B-9397-08002B2CF9AE}" pid="4" name="KSOProductBuildVer">
    <vt:lpwstr>2052-11.1.0.11372</vt:lpwstr>
  </property>
</Properties>
</file>