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45"/>
  </p:handoutMasterIdLst>
  <p:sldIdLst>
    <p:sldId id="386" r:id="rId4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420" r:id="rId39"/>
    <p:sldId id="421" r:id="rId40"/>
    <p:sldId id="422" r:id="rId41"/>
    <p:sldId id="423" r:id="rId42"/>
    <p:sldId id="424" r:id="rId43"/>
    <p:sldId id="425" r:id="rId44"/>
  </p:sldIdLst>
  <p:sldSz cx="9144000" cy="6858000" type="screen4x3"/>
  <p:notesSz cx="6858000" cy="9144000"/>
  <p:custDataLst>
    <p:tags r:id="rId49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DDDDDD"/>
    <a:srgbClr val="CC99FF"/>
    <a:srgbClr val="FF6699"/>
    <a:srgbClr val="66FFCC"/>
    <a:srgbClr val="CCECFF"/>
    <a:srgbClr val="66FF99"/>
    <a:srgbClr val="FFCC99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6814"/>
  </p:normalViewPr>
  <p:slideViewPr>
    <p:cSldViewPr showGuides="1">
      <p:cViewPr>
        <p:scale>
          <a:sx n="70" d="100"/>
          <a:sy n="70" d="100"/>
        </p:scale>
        <p:origin x="-1968" y="-252"/>
      </p:cViewPr>
      <p:guideLst>
        <p:guide orient="horz" pos="21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9" Type="http://schemas.openxmlformats.org/officeDocument/2006/relationships/tags" Target="tags/tag310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276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53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60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9011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9421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42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52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684213" y="6237288"/>
            <a:ext cx="7848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>
              <a:buNone/>
            </a:pPr>
            <a:r>
              <a:rPr lang="en-US" altLang="zh-CN" dirty="0">
                <a:latin typeface="Verdana" panose="020B0604030504040204" pitchFamily="34" charset="0"/>
              </a:rPr>
              <a:t>TCPIP</a:t>
            </a:r>
            <a:r>
              <a:rPr lang="zh-CN" altLang="en-US" dirty="0">
                <a:latin typeface="Verdana" panose="020B0604030504040204" pitchFamily="34" charset="0"/>
              </a:rPr>
              <a:t>简介 </a:t>
            </a:r>
            <a:r>
              <a:rPr lang="en-US" altLang="zh-CN" dirty="0">
                <a:latin typeface="Verdana" panose="020B0604030504040204" pitchFamily="34" charset="0"/>
              </a:rPr>
              <a:t>RG-NPRD6</a:t>
            </a:r>
            <a:endParaRPr lang="en-US" altLang="zh-CN" dirty="0">
              <a:latin typeface="Verdana" panose="020B0604030504040204" pitchFamily="34" charset="0"/>
            </a:endParaRPr>
          </a:p>
          <a:p>
            <a:pPr algn="r" eaLnBrk="1" hangingPunct="1">
              <a:buNone/>
            </a:pPr>
            <a:fld id="{9A0DB2DC-4C9A-4742-B13C-FB6460FD3503}" type="slidenum">
              <a:rPr lang="zh-CN" altLang="zh-CN" dirty="0">
                <a:latin typeface="Verdana" panose="020B0604030504040204" pitchFamily="34" charset="0"/>
              </a:rPr>
            </a:fld>
            <a:endParaRPr lang="zh-CN" altLang="zh-CN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684213" y="6237288"/>
            <a:ext cx="7848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>
              <a:buNone/>
            </a:pPr>
            <a:r>
              <a:rPr lang="en-US" altLang="zh-CN" dirty="0">
                <a:latin typeface="Verdana" panose="020B0604030504040204" pitchFamily="34" charset="0"/>
              </a:rPr>
              <a:t>TCPIP</a:t>
            </a:r>
            <a:r>
              <a:rPr lang="zh-CN" altLang="en-US" dirty="0">
                <a:latin typeface="Verdana" panose="020B0604030504040204" pitchFamily="34" charset="0"/>
              </a:rPr>
              <a:t>简介 </a:t>
            </a:r>
            <a:r>
              <a:rPr lang="en-US" altLang="zh-CN" dirty="0">
                <a:latin typeface="Verdana" panose="020B0604030504040204" pitchFamily="34" charset="0"/>
              </a:rPr>
              <a:t>RG-NPRD6</a:t>
            </a:r>
            <a:endParaRPr lang="en-US" altLang="zh-CN" dirty="0">
              <a:latin typeface="Verdana" panose="020B0604030504040204" pitchFamily="34" charset="0"/>
            </a:endParaRPr>
          </a:p>
          <a:p>
            <a:pPr algn="r" eaLnBrk="1" hangingPunct="1">
              <a:buNone/>
            </a:pPr>
            <a:fld id="{9A0DB2DC-4C9A-4742-B13C-FB6460FD3503}" type="slidenum">
              <a:rPr lang="zh-CN" altLang="zh-CN" dirty="0">
                <a:latin typeface="Verdana" panose="020B0604030504040204" pitchFamily="34" charset="0"/>
              </a:rPr>
            </a:fld>
            <a:endParaRPr lang="zh-CN" altLang="zh-CN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29450" y="381000"/>
            <a:ext cx="211455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19125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684213" y="6237288"/>
            <a:ext cx="7848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>
              <a:buNone/>
            </a:pPr>
            <a:r>
              <a:rPr lang="en-US" altLang="zh-CN" dirty="0">
                <a:latin typeface="Verdana" panose="020B0604030504040204" pitchFamily="34" charset="0"/>
              </a:rPr>
              <a:t>TCPIP</a:t>
            </a:r>
            <a:r>
              <a:rPr lang="zh-CN" altLang="en-US" dirty="0">
                <a:latin typeface="Verdana" panose="020B0604030504040204" pitchFamily="34" charset="0"/>
              </a:rPr>
              <a:t>简介 </a:t>
            </a:r>
            <a:r>
              <a:rPr lang="en-US" altLang="zh-CN" dirty="0">
                <a:latin typeface="Verdana" panose="020B0604030504040204" pitchFamily="34" charset="0"/>
              </a:rPr>
              <a:t>RG-NPRD6</a:t>
            </a:r>
            <a:endParaRPr lang="en-US" altLang="zh-CN" dirty="0">
              <a:latin typeface="Verdana" panose="020B0604030504040204" pitchFamily="34" charset="0"/>
            </a:endParaRPr>
          </a:p>
          <a:p>
            <a:pPr algn="r" eaLnBrk="1" hangingPunct="1">
              <a:buNone/>
            </a:pPr>
            <a:fld id="{9A0DB2DC-4C9A-4742-B13C-FB6460FD3503}" type="slidenum">
              <a:rPr lang="zh-CN" altLang="zh-CN" dirty="0">
                <a:latin typeface="Verdana" panose="020B0604030504040204" pitchFamily="34" charset="0"/>
              </a:rPr>
            </a:fld>
            <a:endParaRPr lang="zh-CN" altLang="zh-CN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05740" y="812576"/>
            <a:ext cx="8762591" cy="29478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7117678" y="621663"/>
            <a:ext cx="1848749" cy="1802423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195761" y="2641685"/>
            <a:ext cx="1415561" cy="138009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7103269" y="6264275"/>
            <a:ext cx="1350169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562928" y="6315075"/>
            <a:ext cx="536734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166336" y="6316345"/>
            <a:ext cx="66675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298258" y="6316345"/>
            <a:ext cx="190024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662733" y="1046220"/>
            <a:ext cx="6858000" cy="1422559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3715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662732" y="3128804"/>
            <a:ext cx="6858000" cy="667703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135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662733" y="5122890"/>
            <a:ext cx="2524073" cy="434743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135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1" y="1626121"/>
            <a:ext cx="8139178" cy="4041680"/>
          </a:xfrm>
        </p:spPr>
        <p:txBody>
          <a:bodyPr vert="horz" lIns="101600" tIns="0" rIns="82550" bIns="0" rtlCol="0">
            <a:no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9186863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507581" y="2175010"/>
            <a:ext cx="4682831" cy="691516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304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3507581" y="3277722"/>
            <a:ext cx="4682831" cy="1050755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015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7210" y="162612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83920" y="1626121"/>
            <a:ext cx="3962432" cy="4041680"/>
          </a:xfrm>
        </p:spPr>
        <p:txBody>
          <a:bodyPr>
            <a:noAutofit/>
          </a:bodyPr>
          <a:lstStyle>
            <a:lvl1pPr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7" y="1000133"/>
            <a:ext cx="3962432" cy="28575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125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2023369"/>
            <a:ext cx="3962400" cy="3701064"/>
          </a:xfrm>
        </p:spPr>
        <p:txBody>
          <a:bodyPr vert="horz" lIns="101600" tIns="0" rIns="82550" bIns="0" rtlCol="0">
            <a:no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2" y="1000133"/>
            <a:ext cx="3962432" cy="28575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125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2" y="2023369"/>
            <a:ext cx="3962432" cy="3701064"/>
          </a:xfrm>
        </p:spPr>
        <p:txBody>
          <a:bodyPr vert="horz" lIns="101600" tIns="0" rIns="82550" bIns="0" rtlCol="0">
            <a:no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1" y="4984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7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679194" y="1626121"/>
            <a:ext cx="3962432" cy="4041680"/>
          </a:xfrm>
        </p:spPr>
        <p:txBody>
          <a:bodyPr vert="horz" lIns="101600" tIns="0" rIns="82550" bIns="0" rtlCol="0">
            <a:norm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684213" y="6237288"/>
            <a:ext cx="7848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>
              <a:buNone/>
            </a:pPr>
            <a:r>
              <a:rPr lang="en-US" altLang="zh-CN" dirty="0">
                <a:latin typeface="Verdana" panose="020B0604030504040204" pitchFamily="34" charset="0"/>
              </a:rPr>
              <a:t>TCPIP</a:t>
            </a:r>
            <a:r>
              <a:rPr lang="zh-CN" altLang="en-US" dirty="0">
                <a:latin typeface="Verdana" panose="020B0604030504040204" pitchFamily="34" charset="0"/>
              </a:rPr>
              <a:t>简介 </a:t>
            </a:r>
            <a:r>
              <a:rPr lang="en-US" altLang="zh-CN" dirty="0">
                <a:latin typeface="Verdana" panose="020B0604030504040204" pitchFamily="34" charset="0"/>
              </a:rPr>
              <a:t>RG-NPRD6</a:t>
            </a:r>
            <a:endParaRPr lang="en-US" altLang="zh-CN" dirty="0">
              <a:latin typeface="Verdana" panose="020B0604030504040204" pitchFamily="34" charset="0"/>
            </a:endParaRPr>
          </a:p>
          <a:p>
            <a:pPr algn="r" eaLnBrk="1" hangingPunct="1">
              <a:buNone/>
            </a:pPr>
            <a:fld id="{9A0DB2DC-4C9A-4742-B13C-FB6460FD3503}" type="slidenum">
              <a:rPr lang="zh-CN" altLang="zh-CN" dirty="0">
                <a:latin typeface="Verdana" panose="020B0604030504040204" pitchFamily="34" charset="0"/>
              </a:rPr>
            </a:fld>
            <a:endParaRPr lang="zh-CN" altLang="zh-CN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928351" y="1626121"/>
            <a:ext cx="713238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02444" y="1626113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02447" y="1626121"/>
            <a:ext cx="8139178" cy="404168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199549" y="1018064"/>
            <a:ext cx="8762524" cy="4226243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066800" y="4065588"/>
            <a:ext cx="3962400" cy="9525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7110534" y="613408"/>
            <a:ext cx="1848749" cy="1802423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195761" y="4343043"/>
            <a:ext cx="1415561" cy="138009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990599" y="2577631"/>
            <a:ext cx="4990201" cy="1205503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02411" y="498476"/>
            <a:ext cx="8139178" cy="331473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47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19600" y="304200"/>
            <a:ext cx="87048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61200" y="1339650"/>
            <a:ext cx="7219800" cy="542700"/>
          </a:xfrm>
        </p:spPr>
        <p:txBody>
          <a:bodyPr anchor="ctr">
            <a:normAutofit/>
          </a:bodyPr>
          <a:lstStyle>
            <a:lvl1pPr>
              <a:defRPr sz="1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960835" y="259425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617595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1" y="4183"/>
            <a:ext cx="1741805" cy="12739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732473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37400" y="880650"/>
            <a:ext cx="2970000" cy="661500"/>
          </a:xfrm>
        </p:spPr>
        <p:txBody>
          <a:bodyPr anchor="ctr">
            <a:normAutofit/>
          </a:bodyPr>
          <a:lstStyle>
            <a:lvl1pPr>
              <a:defRPr sz="2025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40100" y="227565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3825900" y="1405930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2357" y="0"/>
            <a:ext cx="1243965" cy="910114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7758589" y="0"/>
            <a:ext cx="1385411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59000" y="859500"/>
            <a:ext cx="8232300" cy="469800"/>
          </a:xfrm>
        </p:spPr>
        <p:txBody>
          <a:bodyPr anchor="ctr">
            <a:normAutofit/>
          </a:bodyPr>
          <a:lstStyle>
            <a:lvl1pPr algn="ctr">
              <a:defRPr sz="2025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59000" y="17631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459581" y="323685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858" y="5029201"/>
            <a:ext cx="9144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2857" y="5905500"/>
            <a:ext cx="732473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3600" y="740250"/>
            <a:ext cx="8232300" cy="423900"/>
          </a:xfrm>
        </p:spPr>
        <p:txBody>
          <a:bodyPr anchor="ctr">
            <a:normAutofit/>
          </a:bodyPr>
          <a:lstStyle>
            <a:lvl1pPr algn="ctr">
              <a:defRPr sz="1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453628" y="20826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445500" y="530685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9144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34816" y="258207"/>
            <a:ext cx="8278178" cy="391001"/>
          </a:xfrm>
        </p:spPr>
        <p:txBody>
          <a:bodyPr>
            <a:noAutofit/>
          </a:bodyPr>
          <a:lstStyle>
            <a:lvl1pPr>
              <a:defRPr sz="1575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434700" y="20250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4681800" y="20250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429300" y="491445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4689900" y="491085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576668"/>
            <a:ext cx="9144000" cy="370466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142100" y="1637550"/>
            <a:ext cx="6858000" cy="1790100"/>
          </a:xfrm>
        </p:spPr>
        <p:txBody>
          <a:bodyPr anchor="b">
            <a:normAutofit/>
          </a:bodyPr>
          <a:lstStyle>
            <a:lvl1pPr algn="ctr">
              <a:defRPr sz="3375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141810" y="40698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684213" y="6237288"/>
            <a:ext cx="7848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>
              <a:buNone/>
            </a:pPr>
            <a:r>
              <a:rPr lang="en-US" altLang="zh-CN" dirty="0">
                <a:latin typeface="Verdana" panose="020B0604030504040204" pitchFamily="34" charset="0"/>
              </a:rPr>
              <a:t>TCPIP</a:t>
            </a:r>
            <a:r>
              <a:rPr lang="zh-CN" altLang="en-US" dirty="0">
                <a:latin typeface="Verdana" panose="020B0604030504040204" pitchFamily="34" charset="0"/>
              </a:rPr>
              <a:t>简介 </a:t>
            </a:r>
            <a:r>
              <a:rPr lang="en-US" altLang="zh-CN" dirty="0">
                <a:latin typeface="Verdana" panose="020B0604030504040204" pitchFamily="34" charset="0"/>
              </a:rPr>
              <a:t>RG-NPRD6</a:t>
            </a:r>
            <a:endParaRPr lang="en-US" altLang="zh-CN" dirty="0">
              <a:latin typeface="Verdana" panose="020B0604030504040204" pitchFamily="34" charset="0"/>
            </a:endParaRPr>
          </a:p>
          <a:p>
            <a:pPr algn="r" eaLnBrk="1" hangingPunct="1">
              <a:buNone/>
            </a:pPr>
            <a:fld id="{9A0DB2DC-4C9A-4742-B13C-FB6460FD3503}" type="slidenum">
              <a:rPr lang="zh-CN" altLang="zh-CN" dirty="0">
                <a:latin typeface="Verdana" panose="020B0604030504040204" pitchFamily="34" charset="0"/>
              </a:rPr>
            </a:fld>
            <a:endParaRPr lang="zh-CN" altLang="zh-CN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684213" y="6237288"/>
            <a:ext cx="7848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>
              <a:buNone/>
            </a:pPr>
            <a:r>
              <a:rPr lang="en-US" altLang="zh-CN" dirty="0">
                <a:latin typeface="Verdana" panose="020B0604030504040204" pitchFamily="34" charset="0"/>
              </a:rPr>
              <a:t>TCPIP</a:t>
            </a:r>
            <a:r>
              <a:rPr lang="zh-CN" altLang="en-US" dirty="0">
                <a:latin typeface="Verdana" panose="020B0604030504040204" pitchFamily="34" charset="0"/>
              </a:rPr>
              <a:t>简介 </a:t>
            </a:r>
            <a:r>
              <a:rPr lang="en-US" altLang="zh-CN" dirty="0">
                <a:latin typeface="Verdana" panose="020B0604030504040204" pitchFamily="34" charset="0"/>
              </a:rPr>
              <a:t>RG-NPRD6</a:t>
            </a:r>
            <a:endParaRPr lang="en-US" altLang="zh-CN" dirty="0">
              <a:latin typeface="Verdana" panose="020B0604030504040204" pitchFamily="34" charset="0"/>
            </a:endParaRPr>
          </a:p>
          <a:p>
            <a:pPr algn="r" eaLnBrk="1" hangingPunct="1">
              <a:buNone/>
            </a:pPr>
            <a:fld id="{9A0DB2DC-4C9A-4742-B13C-FB6460FD3503}" type="slidenum">
              <a:rPr lang="zh-CN" altLang="zh-CN" dirty="0">
                <a:latin typeface="Verdana" panose="020B0604030504040204" pitchFamily="34" charset="0"/>
              </a:rPr>
            </a:fld>
            <a:endParaRPr lang="zh-CN" altLang="zh-CN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6"/>
          <p:cNvSpPr>
            <a:spLocks noGrp="1"/>
          </p:cNvSpPr>
          <p:nvPr>
            <p:ph type="ftr" sz="quarter" idx="13"/>
          </p:nvPr>
        </p:nvSpPr>
        <p:spPr bwMode="auto">
          <a:xfrm>
            <a:off x="684213" y="6237288"/>
            <a:ext cx="7848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>
              <a:buNone/>
            </a:pPr>
            <a:r>
              <a:rPr lang="en-US" altLang="zh-CN" dirty="0">
                <a:latin typeface="Verdana" panose="020B0604030504040204" pitchFamily="34" charset="0"/>
              </a:rPr>
              <a:t>TCPIP</a:t>
            </a:r>
            <a:r>
              <a:rPr lang="zh-CN" altLang="en-US" dirty="0">
                <a:latin typeface="Verdana" panose="020B0604030504040204" pitchFamily="34" charset="0"/>
              </a:rPr>
              <a:t>简介 </a:t>
            </a:r>
            <a:r>
              <a:rPr lang="en-US" altLang="zh-CN" dirty="0">
                <a:latin typeface="Verdana" panose="020B0604030504040204" pitchFamily="34" charset="0"/>
              </a:rPr>
              <a:t>RG-NPRD6</a:t>
            </a:r>
            <a:endParaRPr lang="en-US" altLang="zh-CN" dirty="0">
              <a:latin typeface="Verdana" panose="020B0604030504040204" pitchFamily="34" charset="0"/>
            </a:endParaRPr>
          </a:p>
          <a:p>
            <a:pPr algn="r" eaLnBrk="1" hangingPunct="1">
              <a:buNone/>
            </a:pPr>
            <a:fld id="{9A0DB2DC-4C9A-4742-B13C-FB6460FD3503}" type="slidenum">
              <a:rPr lang="zh-CN" altLang="zh-CN" dirty="0">
                <a:latin typeface="Verdana" panose="020B0604030504040204" pitchFamily="34" charset="0"/>
              </a:rPr>
            </a:fld>
            <a:endParaRPr lang="zh-CN" altLang="zh-CN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684213" y="6237288"/>
            <a:ext cx="7848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>
              <a:buNone/>
            </a:pPr>
            <a:r>
              <a:rPr lang="en-US" altLang="zh-CN" dirty="0">
                <a:latin typeface="Verdana" panose="020B0604030504040204" pitchFamily="34" charset="0"/>
              </a:rPr>
              <a:t>TCPIP</a:t>
            </a:r>
            <a:r>
              <a:rPr lang="zh-CN" altLang="en-US" dirty="0">
                <a:latin typeface="Verdana" panose="020B0604030504040204" pitchFamily="34" charset="0"/>
              </a:rPr>
              <a:t>简介 </a:t>
            </a:r>
            <a:r>
              <a:rPr lang="en-US" altLang="zh-CN" dirty="0">
                <a:latin typeface="Verdana" panose="020B0604030504040204" pitchFamily="34" charset="0"/>
              </a:rPr>
              <a:t>RG-NPRD6</a:t>
            </a:r>
            <a:endParaRPr lang="en-US" altLang="zh-CN" dirty="0">
              <a:latin typeface="Verdana" panose="020B0604030504040204" pitchFamily="34" charset="0"/>
            </a:endParaRPr>
          </a:p>
          <a:p>
            <a:pPr algn="r" eaLnBrk="1" hangingPunct="1">
              <a:buNone/>
            </a:pPr>
            <a:fld id="{9A0DB2DC-4C9A-4742-B13C-FB6460FD3503}" type="slidenum">
              <a:rPr lang="zh-CN" altLang="zh-CN" dirty="0">
                <a:latin typeface="Verdana" panose="020B0604030504040204" pitchFamily="34" charset="0"/>
              </a:rPr>
            </a:fld>
            <a:endParaRPr lang="zh-CN" altLang="zh-CN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1"/>
          <p:cNvSpPr>
            <a:spLocks noGrp="1"/>
          </p:cNvSpPr>
          <p:nvPr>
            <p:ph type="ftr" sz="quarter" idx="3"/>
          </p:nvPr>
        </p:nvSpPr>
        <p:spPr bwMode="auto">
          <a:xfrm>
            <a:off x="684213" y="6237288"/>
            <a:ext cx="7848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>
              <a:buNone/>
            </a:pPr>
            <a:r>
              <a:rPr lang="en-US" altLang="zh-CN" dirty="0">
                <a:latin typeface="Verdana" panose="020B0604030504040204" pitchFamily="34" charset="0"/>
              </a:rPr>
              <a:t>TCPIP</a:t>
            </a:r>
            <a:r>
              <a:rPr lang="zh-CN" altLang="en-US" dirty="0">
                <a:latin typeface="Verdana" panose="020B0604030504040204" pitchFamily="34" charset="0"/>
              </a:rPr>
              <a:t>简介 </a:t>
            </a:r>
            <a:r>
              <a:rPr lang="en-US" altLang="zh-CN" dirty="0">
                <a:latin typeface="Verdana" panose="020B0604030504040204" pitchFamily="34" charset="0"/>
              </a:rPr>
              <a:t>RG-NPRD6</a:t>
            </a:r>
            <a:endParaRPr lang="en-US" altLang="zh-CN" dirty="0">
              <a:latin typeface="Verdana" panose="020B0604030504040204" pitchFamily="34" charset="0"/>
            </a:endParaRPr>
          </a:p>
          <a:p>
            <a:pPr algn="r" eaLnBrk="1" hangingPunct="1">
              <a:buNone/>
            </a:pPr>
            <a:fld id="{9A0DB2DC-4C9A-4742-B13C-FB6460FD3503}" type="slidenum">
              <a:rPr lang="zh-CN" altLang="zh-CN" dirty="0">
                <a:latin typeface="Verdana" panose="020B0604030504040204" pitchFamily="34" charset="0"/>
              </a:rPr>
            </a:fld>
            <a:endParaRPr lang="zh-CN" altLang="zh-CN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684213" y="6237288"/>
            <a:ext cx="7848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>
              <a:buNone/>
            </a:pPr>
            <a:r>
              <a:rPr lang="en-US" altLang="zh-CN" dirty="0">
                <a:latin typeface="Verdana" panose="020B0604030504040204" pitchFamily="34" charset="0"/>
              </a:rPr>
              <a:t>TCPIP</a:t>
            </a:r>
            <a:r>
              <a:rPr lang="zh-CN" altLang="en-US" dirty="0">
                <a:latin typeface="Verdana" panose="020B0604030504040204" pitchFamily="34" charset="0"/>
              </a:rPr>
              <a:t>简介 </a:t>
            </a:r>
            <a:r>
              <a:rPr lang="en-US" altLang="zh-CN" dirty="0">
                <a:latin typeface="Verdana" panose="020B0604030504040204" pitchFamily="34" charset="0"/>
              </a:rPr>
              <a:t>RG-NPRD6</a:t>
            </a:r>
            <a:endParaRPr lang="en-US" altLang="zh-CN" dirty="0">
              <a:latin typeface="Verdana" panose="020B0604030504040204" pitchFamily="34" charset="0"/>
            </a:endParaRPr>
          </a:p>
          <a:p>
            <a:pPr algn="r" eaLnBrk="1" hangingPunct="1">
              <a:buNone/>
            </a:pPr>
            <a:fld id="{9A0DB2DC-4C9A-4742-B13C-FB6460FD3503}" type="slidenum">
              <a:rPr lang="zh-CN" altLang="zh-CN" dirty="0">
                <a:latin typeface="Verdana" panose="020B0604030504040204" pitchFamily="34" charset="0"/>
              </a:rPr>
            </a:fld>
            <a:endParaRPr lang="zh-CN" altLang="zh-CN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684213" y="6237288"/>
            <a:ext cx="7848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>
              <a:buNone/>
            </a:pPr>
            <a:r>
              <a:rPr lang="en-US" altLang="zh-CN" dirty="0">
                <a:latin typeface="Verdana" panose="020B0604030504040204" pitchFamily="34" charset="0"/>
              </a:rPr>
              <a:t>TCPIP</a:t>
            </a:r>
            <a:r>
              <a:rPr lang="zh-CN" altLang="en-US" dirty="0">
                <a:latin typeface="Verdana" panose="020B0604030504040204" pitchFamily="34" charset="0"/>
              </a:rPr>
              <a:t>简介 </a:t>
            </a:r>
            <a:r>
              <a:rPr lang="en-US" altLang="zh-CN" dirty="0">
                <a:latin typeface="Verdana" panose="020B0604030504040204" pitchFamily="34" charset="0"/>
              </a:rPr>
              <a:t>RG-NPRD6</a:t>
            </a:r>
            <a:endParaRPr lang="en-US" altLang="zh-CN" dirty="0">
              <a:latin typeface="Verdana" panose="020B0604030504040204" pitchFamily="34" charset="0"/>
            </a:endParaRPr>
          </a:p>
          <a:p>
            <a:pPr algn="r" eaLnBrk="1" hangingPunct="1">
              <a:buNone/>
            </a:pPr>
            <a:fld id="{9A0DB2DC-4C9A-4742-B13C-FB6460FD3503}" type="slidenum">
              <a:rPr lang="zh-CN" altLang="zh-CN" dirty="0">
                <a:latin typeface="Verdana" panose="020B0604030504040204" pitchFamily="34" charset="0"/>
              </a:rPr>
            </a:fld>
            <a:endParaRPr lang="zh-CN" altLang="zh-CN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jpeg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 descr="ppt-内页（页中）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10000" y="1066800"/>
            <a:ext cx="5334000" cy="4714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Picture 3" descr="ppt-内页（页脚）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253163"/>
            <a:ext cx="9144000" cy="598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8" name="Picture 4" descr="ppt-内页（页眉）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1073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9" name="Rectangle 5"/>
          <p:cNvSpPr>
            <a:spLocks noGrp="1"/>
          </p:cNvSpPr>
          <p:nvPr>
            <p:ph type="title"/>
          </p:nvPr>
        </p:nvSpPr>
        <p:spPr>
          <a:xfrm>
            <a:off x="3352800" y="381000"/>
            <a:ext cx="5791200" cy="685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r>
              <a:rPr lang="en-US" altLang="zh-CN" dirty="0"/>
              <a:t>EN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/>
              <a:t>en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en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r>
              <a:rPr lang="en-US" altLang="zh-CN" dirty="0"/>
              <a:t>en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r>
              <a:rPr lang="en-US" altLang="zh-CN" dirty="0"/>
              <a:t>en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en</a:t>
            </a:r>
            <a:endParaRPr lang="en-US" altLang="zh-CN" dirty="0"/>
          </a:p>
        </p:txBody>
      </p:sp>
      <p:sp>
        <p:nvSpPr>
          <p:cNvPr id="17101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4213" y="6237288"/>
            <a:ext cx="7848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i="1">
                <a:solidFill>
                  <a:srgbClr val="808080"/>
                </a:solidFill>
                <a:latin typeface="Verdana" panose="020B0604030504040204" pitchFamily="34" charset="0"/>
              </a:defRPr>
            </a:lvl1pPr>
          </a:lstStyle>
          <a:p>
            <a:pPr lvl="0" eaLnBrk="1" hangingPunct="1">
              <a:buNone/>
            </a:pPr>
            <a:r>
              <a:rPr lang="en-US" altLang="zh-CN" dirty="0"/>
              <a:t>TCPIP</a:t>
            </a:r>
            <a:r>
              <a:rPr lang="zh-CN" altLang="en-US" sz="1400" i="1" dirty="0">
                <a:solidFill>
                  <a:srgbClr val="808080"/>
                </a:solidFill>
                <a:latin typeface="Verdana" panose="020B0604030504040204" pitchFamily="34" charset="0"/>
              </a:rPr>
              <a:t>简介 </a:t>
            </a:r>
            <a:r>
              <a:rPr lang="en-US" altLang="zh-CN" sz="1400" i="1" dirty="0">
                <a:solidFill>
                  <a:srgbClr val="808080"/>
                </a:solidFill>
                <a:latin typeface="Verdana" panose="020B0604030504040204" pitchFamily="34" charset="0"/>
              </a:rPr>
              <a:t>RG-NPRD6</a:t>
            </a:r>
            <a:endParaRPr lang="en-US" altLang="zh-CN" sz="1400" i="1" dirty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lvl="0" algn="r" eaLnBrk="1" hangingPunct="1">
              <a:buNone/>
            </a:pPr>
            <a:fld id="{9A0DB2DC-4C9A-4742-B13C-FB6460FD3503}" type="slidenum">
              <a:rPr lang="zh-CN" altLang="zh-CN" sz="1400" i="1" dirty="0">
                <a:solidFill>
                  <a:srgbClr val="808080"/>
                </a:solidFill>
                <a:latin typeface="Verdana" panose="020B0604030504040204" pitchFamily="34" charset="0"/>
              </a:rPr>
            </a:fld>
            <a:endParaRPr lang="zh-CN" altLang="zh-CN" sz="1400" i="1" dirty="0">
              <a:solidFill>
                <a:srgbClr val="808080"/>
              </a:solidFill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1571631"/>
            <a:ext cx="8139178" cy="404168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514350" rtl="0" eaLnBrk="1" fontAlgn="auto" latinLnBrk="0" hangingPunct="1">
        <a:lnSpc>
          <a:spcPct val="100000"/>
        </a:lnSpc>
        <a:spcBef>
          <a:spcPct val="0"/>
        </a:spcBef>
        <a:buNone/>
        <a:defRPr sz="135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28905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86080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905510" algn="l"/>
        </a:tabLst>
        <a:defRPr sz="9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643255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900430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157605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41478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18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tags" Target="../tags/tag173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image" Target="../media/image7.png"/><Relationship Id="rId2" Type="http://schemas.openxmlformats.org/officeDocument/2006/relationships/tags" Target="../tags/tag178.xml"/><Relationship Id="rId1" Type="http://schemas.openxmlformats.org/officeDocument/2006/relationships/tags" Target="../tags/tag177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83.xml"/><Relationship Id="rId3" Type="http://schemas.openxmlformats.org/officeDocument/2006/relationships/image" Target="../media/image8.png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86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185.xml"/><Relationship Id="rId1" Type="http://schemas.openxmlformats.org/officeDocument/2006/relationships/tags" Target="../tags/tag18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14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image" Target="../media/image15.png"/><Relationship Id="rId4" Type="http://schemas.openxmlformats.org/officeDocument/2006/relationships/tags" Target="../tags/tag192.xml"/><Relationship Id="rId3" Type="http://schemas.openxmlformats.org/officeDocument/2006/relationships/image" Target="../media/image14.png"/><Relationship Id="rId2" Type="http://schemas.openxmlformats.org/officeDocument/2006/relationships/tags" Target="../tags/tag191.xml"/><Relationship Id="rId15" Type="http://schemas.openxmlformats.org/officeDocument/2006/relationships/notesSlide" Target="../notesSlides/notesSlide17.xml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200.xml"/><Relationship Id="rId12" Type="http://schemas.openxmlformats.org/officeDocument/2006/relationships/tags" Target="../tags/tag199.xml"/><Relationship Id="rId11" Type="http://schemas.openxmlformats.org/officeDocument/2006/relationships/tags" Target="../tags/tag198.xml"/><Relationship Id="rId10" Type="http://schemas.openxmlformats.org/officeDocument/2006/relationships/tags" Target="../tags/tag197.xml"/><Relationship Id="rId1" Type="http://schemas.openxmlformats.org/officeDocument/2006/relationships/tags" Target="../tags/tag190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208.xml"/><Relationship Id="rId8" Type="http://schemas.openxmlformats.org/officeDocument/2006/relationships/tags" Target="../tags/tag207.xml"/><Relationship Id="rId7" Type="http://schemas.openxmlformats.org/officeDocument/2006/relationships/tags" Target="../tags/tag206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image" Target="../media/image14.png"/><Relationship Id="rId2" Type="http://schemas.openxmlformats.org/officeDocument/2006/relationships/tags" Target="../tags/tag202.xml"/><Relationship Id="rId15" Type="http://schemas.openxmlformats.org/officeDocument/2006/relationships/notesSlide" Target="../notesSlides/notesSlide18.xml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211.xml"/><Relationship Id="rId12" Type="http://schemas.openxmlformats.org/officeDocument/2006/relationships/tags" Target="../tags/tag210.xml"/><Relationship Id="rId11" Type="http://schemas.openxmlformats.org/officeDocument/2006/relationships/tags" Target="../tags/tag209.xml"/><Relationship Id="rId10" Type="http://schemas.openxmlformats.org/officeDocument/2006/relationships/image" Target="../media/image16.png"/><Relationship Id="rId1" Type="http://schemas.openxmlformats.org/officeDocument/2006/relationships/tags" Target="../tags/tag201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tags" Target="../tags/tag218.xml"/><Relationship Id="rId7" Type="http://schemas.openxmlformats.org/officeDocument/2006/relationships/tags" Target="../tags/tag217.xml"/><Relationship Id="rId6" Type="http://schemas.openxmlformats.org/officeDocument/2006/relationships/tags" Target="../tags/tag216.xml"/><Relationship Id="rId5" Type="http://schemas.openxmlformats.org/officeDocument/2006/relationships/tags" Target="../tags/tag215.xml"/><Relationship Id="rId4" Type="http://schemas.openxmlformats.org/officeDocument/2006/relationships/tags" Target="../tags/tag214.xml"/><Relationship Id="rId3" Type="http://schemas.openxmlformats.org/officeDocument/2006/relationships/image" Target="../media/image14.png"/><Relationship Id="rId20" Type="http://schemas.openxmlformats.org/officeDocument/2006/relationships/notesSlide" Target="../notesSlides/notesSlide19.xml"/><Relationship Id="rId2" Type="http://schemas.openxmlformats.org/officeDocument/2006/relationships/tags" Target="../tags/tag213.xml"/><Relationship Id="rId19" Type="http://schemas.openxmlformats.org/officeDocument/2006/relationships/slideLayout" Target="../slideLayouts/slideLayout18.xml"/><Relationship Id="rId18" Type="http://schemas.openxmlformats.org/officeDocument/2006/relationships/tags" Target="../tags/tag228.xml"/><Relationship Id="rId17" Type="http://schemas.openxmlformats.org/officeDocument/2006/relationships/tags" Target="../tags/tag227.xml"/><Relationship Id="rId16" Type="http://schemas.openxmlformats.org/officeDocument/2006/relationships/tags" Target="../tags/tag226.xml"/><Relationship Id="rId15" Type="http://schemas.openxmlformats.org/officeDocument/2006/relationships/tags" Target="../tags/tag225.xml"/><Relationship Id="rId14" Type="http://schemas.openxmlformats.org/officeDocument/2006/relationships/tags" Target="../tags/tag224.xml"/><Relationship Id="rId13" Type="http://schemas.openxmlformats.org/officeDocument/2006/relationships/tags" Target="../tags/tag223.xml"/><Relationship Id="rId12" Type="http://schemas.openxmlformats.org/officeDocument/2006/relationships/tags" Target="../tags/tag222.xml"/><Relationship Id="rId11" Type="http://schemas.openxmlformats.org/officeDocument/2006/relationships/tags" Target="../tags/tag221.xml"/><Relationship Id="rId10" Type="http://schemas.openxmlformats.org/officeDocument/2006/relationships/tags" Target="../tags/tag220.xml"/><Relationship Id="rId1" Type="http://schemas.openxmlformats.org/officeDocument/2006/relationships/tags" Target="../tags/tag21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36.xml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44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tags" Target="../tags/tag241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48.xml"/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52.xml"/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56.xml"/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65.xml"/><Relationship Id="rId5" Type="http://schemas.openxmlformats.org/officeDocument/2006/relationships/tags" Target="../tags/tag264.xml"/><Relationship Id="rId4" Type="http://schemas.openxmlformats.org/officeDocument/2006/relationships/tags" Target="../tags/tag263.xml"/><Relationship Id="rId3" Type="http://schemas.openxmlformats.org/officeDocument/2006/relationships/image" Target="../media/image17.png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69.xml"/><Relationship Id="rId4" Type="http://schemas.openxmlformats.org/officeDocument/2006/relationships/tags" Target="../tags/tag268.xml"/><Relationship Id="rId3" Type="http://schemas.openxmlformats.org/officeDocument/2006/relationships/image" Target="../media/image18.png"/><Relationship Id="rId2" Type="http://schemas.openxmlformats.org/officeDocument/2006/relationships/tags" Target="../tags/tag267.xml"/><Relationship Id="rId1" Type="http://schemas.openxmlformats.org/officeDocument/2006/relationships/tags" Target="../tags/tag26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73.xml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76.xml"/><Relationship Id="rId3" Type="http://schemas.openxmlformats.org/officeDocument/2006/relationships/image" Target="../media/image19.png"/><Relationship Id="rId2" Type="http://schemas.openxmlformats.org/officeDocument/2006/relationships/tags" Target="../tags/tag275.xml"/><Relationship Id="rId1" Type="http://schemas.openxmlformats.org/officeDocument/2006/relationships/tags" Target="../tags/tag274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80.xml"/><Relationship Id="rId4" Type="http://schemas.openxmlformats.org/officeDocument/2006/relationships/tags" Target="../tags/tag279.xml"/><Relationship Id="rId3" Type="http://schemas.openxmlformats.org/officeDocument/2006/relationships/image" Target="../media/image20.png"/><Relationship Id="rId2" Type="http://schemas.openxmlformats.org/officeDocument/2006/relationships/tags" Target="../tags/tag278.xml"/><Relationship Id="rId1" Type="http://schemas.openxmlformats.org/officeDocument/2006/relationships/tags" Target="../tags/tag277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84.xml"/><Relationship Id="rId3" Type="http://schemas.openxmlformats.org/officeDocument/2006/relationships/tags" Target="../tags/tag283.xml"/><Relationship Id="rId2" Type="http://schemas.openxmlformats.org/officeDocument/2006/relationships/tags" Target="../tags/tag282.xml"/><Relationship Id="rId1" Type="http://schemas.openxmlformats.org/officeDocument/2006/relationships/tags" Target="../tags/tag281.xml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88.xml"/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tags" Target="../tags/tag285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92.xml"/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" Type="http://schemas.openxmlformats.org/officeDocument/2006/relationships/tags" Target="../tags/tag289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294.xml"/><Relationship Id="rId1" Type="http://schemas.openxmlformats.org/officeDocument/2006/relationships/tags" Target="../tags/tag29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7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297.xml"/><Relationship Id="rId4" Type="http://schemas.openxmlformats.org/officeDocument/2006/relationships/image" Target="../media/image21.emf"/><Relationship Id="rId3" Type="http://schemas.openxmlformats.org/officeDocument/2006/relationships/oleObject" Target="../embeddings/oleObject1.bin"/><Relationship Id="rId2" Type="http://schemas.openxmlformats.org/officeDocument/2006/relationships/tags" Target="../tags/tag296.xml"/><Relationship Id="rId1" Type="http://schemas.openxmlformats.org/officeDocument/2006/relationships/tags" Target="../tags/tag295.xml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301.xml"/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" Type="http://schemas.openxmlformats.org/officeDocument/2006/relationships/tags" Target="../tags/tag298.xml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" Type="http://schemas.openxmlformats.org/officeDocument/2006/relationships/tags" Target="../tags/tag30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43.xml"/><Relationship Id="rId5" Type="http://schemas.openxmlformats.org/officeDocument/2006/relationships/tags" Target="../tags/tag142.xml"/><Relationship Id="rId4" Type="http://schemas.openxmlformats.org/officeDocument/2006/relationships/image" Target="../media/image4.wmf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309.xml"/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tags" Target="../tags/tag306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62733" y="1046220"/>
            <a:ext cx="6858000" cy="1422559"/>
          </a:xfrm>
        </p:spPr>
        <p:txBody>
          <a:bodyPr>
            <a:normAutofit fontScale="90000"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3700" dirty="0">
                <a:solidFill>
                  <a:schemeClr val="tx1"/>
                </a:solidFill>
              </a:rPr>
              <a:t>新员工以太网及TCP/IP培训</a:t>
            </a:r>
            <a:endParaRPr lang="zh-CN" altLang="en-US" sz="3700" dirty="0">
              <a:solidFill>
                <a:schemeClr val="tx1"/>
              </a:solidFill>
            </a:endParaRPr>
          </a:p>
          <a:p>
            <a:pPr marL="28575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Part5：IP路由简介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TCPIP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简介 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RG-NPRD6</a:t>
            </a:r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fld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 idx="4294967295"/>
          </p:nvPr>
        </p:nvSpPr>
        <p:spPr>
          <a:xfrm>
            <a:off x="3352800" y="381000"/>
            <a:ext cx="5791200" cy="685800"/>
          </a:xfrm>
          <a:noFill/>
          <a:ln w="9525"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</a:pPr>
            <a:r>
              <a:rPr lang="zh-CN" altLang="en-US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标准的路由表</a:t>
            </a:r>
            <a:endParaRPr lang="zh-CN" altLang="en-US" b="1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532" name="Rectangle 3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468313" y="1484313"/>
            <a:ext cx="8135937" cy="4679950"/>
          </a:xfrm>
          <a:noFill/>
          <a:ln w="9525">
            <a:noFill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lvl="0" algn="l" defTabSz="914400" eaLnBrk="1" hangingPunct="1">
              <a:lnSpc>
                <a:spcPct val="18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en-US" altLang="zh-CN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下一站选路的基本思想</a:t>
            </a:r>
            <a:endParaRPr lang="en-US" altLang="zh-CN" sz="24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 defTabSz="914400" eaLnBrk="1" hangingPunct="1">
              <a:lnSpc>
                <a:spcPct val="18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路由表仅指定从该路由器到目的地路径上的下一步，而该路由器并</a:t>
            </a:r>
            <a:endParaRPr lang="zh-CN" altLang="en-US" sz="20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 defTabSz="914400" eaLnBrk="1" hangingPunct="1">
              <a:lnSpc>
                <a:spcPct val="18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不知道到达目的地的完整路径</a:t>
            </a:r>
            <a:endParaRPr lang="zh-CN" altLang="en-US" sz="20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lnSpc>
                <a:spcPct val="18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en-US" altLang="zh-CN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标准的</a:t>
            </a:r>
            <a:r>
              <a:rPr lang="en-US" altLang="zh-CN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</a:t>
            </a:r>
            <a:r>
              <a:rPr lang="en-US" altLang="zh-CN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路由表项组成元素</a:t>
            </a:r>
            <a:r>
              <a:rPr lang="en-US" altLang="zh-CN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(D,M,N</a:t>
            </a:r>
            <a:r>
              <a:rPr lang="en-US" altLang="zh-CN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en-US" altLang="zh-CN" sz="24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 defTabSz="914400" eaLnBrk="1" hangingPunct="1">
              <a:lnSpc>
                <a:spcPct val="18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</a:t>
            </a:r>
            <a:r>
              <a:rPr lang="zh-CN" altLang="en-US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：目的网络的</a:t>
            </a:r>
            <a:r>
              <a:rPr lang="zh-CN" altLang="en-US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</a:t>
            </a:r>
            <a:r>
              <a:rPr lang="zh-CN" altLang="en-US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地址</a:t>
            </a:r>
            <a:endParaRPr lang="zh-CN" altLang="en-US" sz="20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 defTabSz="914400" eaLnBrk="1" hangingPunct="1">
              <a:lnSpc>
                <a:spcPct val="18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M:  </a:t>
            </a:r>
            <a:r>
              <a:rPr lang="zh-CN" altLang="en-US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掩码 （</a:t>
            </a:r>
            <a:r>
              <a:rPr lang="zh-CN" altLang="en-US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</a:t>
            </a:r>
            <a:r>
              <a:rPr lang="zh-CN" altLang="en-US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zh-CN" altLang="en-US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</a:t>
            </a:r>
            <a:r>
              <a:rPr lang="zh-CN" altLang="en-US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一起确定一个目的网络）</a:t>
            </a:r>
            <a:endParaRPr lang="zh-CN" altLang="en-US" sz="20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 defTabSz="914400" eaLnBrk="1" hangingPunct="1">
              <a:lnSpc>
                <a:spcPct val="18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</a:t>
            </a:r>
            <a:r>
              <a:rPr lang="zh-CN" altLang="en-US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：到目的网络路径上的“下一个”路由器的</a:t>
            </a:r>
            <a:r>
              <a:rPr lang="zh-CN" altLang="en-US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</a:t>
            </a:r>
            <a:r>
              <a:rPr lang="zh-CN" altLang="en-US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地址</a:t>
            </a:r>
            <a:endParaRPr lang="zh-CN" altLang="en-US" sz="20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 defTabSz="914400" eaLnBrk="1" hangingPunct="1">
              <a:lnSpc>
                <a:spcPct val="180000"/>
              </a:lnSpc>
              <a:buClrTx/>
              <a:buSzTx/>
              <a:buFont typeface="Wingdings" panose="05000000000000000000" pitchFamily="2" charset="2"/>
              <a:buNone/>
            </a:pPr>
            <a:endParaRPr lang="zh-CN" altLang="en-US" sz="20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页脚占位符 3"/>
          <p:cNvSpPr txBox="1">
            <a:spLocks noGrp="1"/>
          </p:cNvSpPr>
          <p:nvPr>
            <p:ph type="ftr" sz="quarter" idx="11"/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TCPIP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简介 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RG-NPRD6</a:t>
            </a:r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fld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 idx="4294967295"/>
          </p:nvPr>
        </p:nvSpPr>
        <p:spPr>
          <a:xfrm>
            <a:off x="3352800" y="381000"/>
            <a:ext cx="5791200" cy="685800"/>
          </a:xfrm>
          <a:noFill/>
          <a:ln w="9525"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</a:pPr>
            <a:r>
              <a:rPr lang="zh-CN" altLang="en-US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路由表举例</a:t>
            </a:r>
            <a:endParaRPr lang="zh-CN" altLang="en-US" b="1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355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3" y="1995488"/>
            <a:ext cx="7775575" cy="1289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7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138" y="3657600"/>
            <a:ext cx="4362450" cy="2076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1781" name="Rectangle 5"/>
          <p:cNvSpPr/>
          <p:nvPr>
            <p:custDataLst>
              <p:tags r:id="rId5"/>
            </p:custDataLst>
          </p:nvPr>
        </p:nvSpPr>
        <p:spPr>
          <a:xfrm>
            <a:off x="3924300" y="3644900"/>
            <a:ext cx="1439863" cy="21590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1782" name="AutoShape 6"/>
          <p:cNvSpPr/>
          <p:nvPr>
            <p:custDataLst>
              <p:tags r:id="rId6"/>
            </p:custDataLst>
          </p:nvPr>
        </p:nvSpPr>
        <p:spPr>
          <a:xfrm>
            <a:off x="4097338" y="2233613"/>
            <a:ext cx="863600" cy="865187"/>
          </a:xfrm>
          <a:prstGeom prst="star16">
            <a:avLst>
              <a:gd name="adj" fmla="val 37500"/>
            </a:avLst>
          </a:prstGeom>
          <a:solidFill>
            <a:schemeClr val="accent1">
              <a:alpha val="30196"/>
            </a:scheme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 bldLvl="0" animBg="1"/>
      <p:bldP spid="33178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TCPIP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简介 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RG-NPRD6</a:t>
            </a:r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fld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 idx="4294967295"/>
          </p:nvPr>
        </p:nvSpPr>
        <p:spPr>
          <a:xfrm>
            <a:off x="3352800" y="381000"/>
            <a:ext cx="5791200" cy="685800"/>
          </a:xfrm>
          <a:noFill/>
          <a:ln w="9525"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</a:pPr>
            <a:r>
              <a:rPr lang="zh-CN" altLang="en-US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路由表中的特殊路由</a:t>
            </a:r>
            <a:endParaRPr lang="zh-CN" altLang="en-US" b="1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685800" y="1557338"/>
            <a:ext cx="7772400" cy="4751387"/>
          </a:xfrm>
          <a:noFill/>
          <a:ln w="9525">
            <a:noFill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lvl="0" algn="l" defTabSz="914400" eaLnBrk="1" hangingPunct="1">
              <a:lnSpc>
                <a:spcPct val="16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en-US" altLang="zh-CN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默认路由</a:t>
            </a:r>
            <a:endParaRPr lang="en-US" altLang="zh-CN" sz="18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 defTabSz="914400" eaLnBrk="1" hangingPunct="1">
              <a:lnSpc>
                <a:spcPct val="16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如果路由表没有明确指明一条到达目的网络的路由信息，就将数据报转</a:t>
            </a:r>
            <a:endParaRPr lang="zh-CN" altLang="en-US" sz="16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 defTabSz="914400" eaLnBrk="1" hangingPunct="1">
              <a:lnSpc>
                <a:spcPct val="16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发到默认路由指定的路由器。</a:t>
            </a:r>
            <a:endParaRPr lang="zh-CN" altLang="en-US" sz="16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 defTabSz="914400" eaLnBrk="1" hangingPunct="1">
              <a:lnSpc>
                <a:spcPct val="16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主要目的：缩短路由表的长度、减少路由计算时间</a:t>
            </a:r>
            <a:endParaRPr lang="zh-CN" altLang="en-US" sz="16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 defTabSz="914400" eaLnBrk="1" hangingPunct="1">
              <a:lnSpc>
                <a:spcPct val="16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形式：</a:t>
            </a: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D=0.0.0.0 M=0.0.0.0  N=</a:t>
            </a: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默认路由器地址</a:t>
            </a:r>
            <a:endParaRPr lang="zh-CN" altLang="en-US" sz="16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lnSpc>
                <a:spcPct val="16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en-US" altLang="zh-CN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特定主机路由</a:t>
            </a:r>
            <a:endParaRPr lang="en-US" altLang="zh-CN" sz="18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 defTabSz="914400" eaLnBrk="1" hangingPunct="1">
              <a:lnSpc>
                <a:spcPct val="16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对单个主机（而不是网络）指定一条特别的路径</a:t>
            </a:r>
            <a:endParaRPr lang="zh-CN" altLang="en-US" sz="16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 defTabSz="914400" eaLnBrk="1" hangingPunct="1">
              <a:lnSpc>
                <a:spcPct val="16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主要目的：增强安全性、进行网络连通性调试和判断路由表的正确性</a:t>
            </a:r>
            <a:endParaRPr lang="zh-CN" altLang="en-US" sz="16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 defTabSz="914400" eaLnBrk="1" hangingPunct="1">
              <a:lnSpc>
                <a:spcPct val="16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形式：</a:t>
            </a: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D=</a:t>
            </a: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主机</a:t>
            </a: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 M=255.255.255.255 N=</a:t>
            </a: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到达该主机的下一跳路由器</a:t>
            </a:r>
            <a:endParaRPr lang="zh-CN" altLang="en-US" sz="16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3"/>
          <p:cNvSpPr txBox="1">
            <a:spLocks noGrp="1"/>
          </p:cNvSpPr>
          <p:nvPr>
            <p:ph type="ftr" sz="quarter" idx="11"/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TCPIP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简介 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RG-NPRD6</a:t>
            </a:r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fld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 idx="4294967295"/>
          </p:nvPr>
        </p:nvSpPr>
        <p:spPr>
          <a:xfrm>
            <a:off x="3352800" y="381000"/>
            <a:ext cx="5791200" cy="685800"/>
          </a:xfrm>
          <a:noFill/>
          <a:ln w="9525"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</a:pPr>
            <a:r>
              <a:rPr lang="zh-CN" altLang="en-US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统一的路由选择基本算法</a:t>
            </a:r>
            <a:endParaRPr lang="zh-CN" altLang="en-US" b="1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560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350" y="1052513"/>
            <a:ext cx="6408738" cy="45037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5" name="Text Box 4"/>
          <p:cNvSpPr txBox="1"/>
          <p:nvPr>
            <p:custDataLst>
              <p:tags r:id="rId4"/>
            </p:custDataLst>
          </p:nvPr>
        </p:nvSpPr>
        <p:spPr>
          <a:xfrm>
            <a:off x="1116013" y="5734050"/>
            <a:ext cx="710882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注意： 上面的算法是选路的基本过程，实际实现时还要考虑最长匹配</a:t>
            </a:r>
            <a:endParaRPr lang="zh-CN" altLang="en-US" sz="1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问题以及查表效率问题</a:t>
            </a:r>
            <a:endParaRPr lang="zh-CN" altLang="en-US" sz="1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TCPIP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简介 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RG-NPRD6</a:t>
            </a:r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fld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 idx="4294967295"/>
          </p:nvPr>
        </p:nvSpPr>
        <p:spPr>
          <a:xfrm>
            <a:off x="2987675" y="381000"/>
            <a:ext cx="6156325" cy="685800"/>
          </a:xfrm>
          <a:noFill/>
          <a:ln w="9525"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</a:pPr>
            <a:r>
              <a:rPr lang="en-US" altLang="zh-CN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</a:t>
            </a:r>
            <a:r>
              <a:rPr lang="en-US" altLang="zh-CN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数据报传输与处理过程（</a:t>
            </a:r>
            <a:r>
              <a:rPr lang="en-US" altLang="zh-CN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en-US" altLang="zh-CN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en-US" altLang="zh-CN" b="1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6628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350" y="1557338"/>
            <a:ext cx="6337300" cy="47942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3"/>
          <p:cNvSpPr txBox="1">
            <a:spLocks noGrp="1"/>
          </p:cNvSpPr>
          <p:nvPr>
            <p:ph type="ftr" sz="quarter" idx="11"/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TCPIP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简介 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RG-NPRD6</a:t>
            </a:r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fld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381000"/>
            <a:ext cx="6443662" cy="685800"/>
          </a:xfrm>
          <a:noFill/>
          <a:ln w="9525"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</a:pPr>
            <a:r>
              <a:rPr lang="en-US" altLang="zh-CN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</a:t>
            </a:r>
            <a:r>
              <a:rPr lang="en-US" altLang="zh-CN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数据报传输与处理过程（</a:t>
            </a:r>
            <a:r>
              <a:rPr lang="en-US" altLang="zh-CN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en-US" altLang="zh-CN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en-US" altLang="zh-CN" b="1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7652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663" y="2047875"/>
            <a:ext cx="3848100" cy="1381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3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388" y="4076700"/>
            <a:ext cx="3857625" cy="13906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9793" y="1484313"/>
            <a:ext cx="3848100" cy="1724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4071938"/>
            <a:ext cx="3838575" cy="1733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065588"/>
            <a:ext cx="3848100" cy="1733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标题 6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915920" y="260350"/>
            <a:ext cx="5966460" cy="691515"/>
          </a:xfrm>
        </p:spPr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600" dirty="0">
                <a:solidFill>
                  <a:schemeClr val="accent1"/>
                </a:solidFill>
              </a:rPr>
              <a:t>IP数据报传输与处理过程（2）</a:t>
            </a:r>
            <a:endParaRPr lang="en-US" altLang="zh-CN" sz="3600" dirty="0">
              <a:solidFill>
                <a:schemeClr val="accent1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3507581" y="3277722"/>
            <a:ext cx="4682831" cy="1050755"/>
          </a:xfrm>
        </p:spPr>
        <p:txBody>
          <a:bodyPr/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1300" dirty="0">
                <a:solidFill>
                  <a:schemeClr val="dk1">
                    <a:lumMod val="75000"/>
                    <a:lumOff val="25000"/>
                  </a:schemeClr>
                </a:solidFill>
              </a:rPr>
              <a:t>TCPIP简介 RG-NPRD6</a:t>
            </a:r>
            <a:endParaRPr lang="en-US" altLang="zh-CN" sz="1300" dirty="0">
              <a:solidFill>
                <a:schemeClr val="dk1">
                  <a:lumMod val="75000"/>
                  <a:lumOff val="25000"/>
                </a:schemeClr>
              </a:solidFill>
            </a:endParaRPr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en-US" altLang="zh-CN" sz="1300" dirty="0">
              <a:solidFill>
                <a:schemeClr val="dk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页脚占位符 3"/>
          <p:cNvSpPr txBox="1">
            <a:spLocks noGrp="1"/>
          </p:cNvSpPr>
          <p:nvPr>
            <p:ph type="ftr" sz="quarter" idx="11"/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TCPIP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简介 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RG-NPRD6</a:t>
            </a:r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fld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381000"/>
            <a:ext cx="6443662" cy="685800"/>
          </a:xfrm>
          <a:noFill/>
          <a:ln w="9525"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</a:pP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主机</a:t>
            </a: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</a:t>
            </a: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向主机</a:t>
            </a: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</a:t>
            </a: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发送 </a:t>
            </a: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主机</a:t>
            </a: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</a:t>
            </a: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发送</a:t>
            </a: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</a:t>
            </a: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数据报</a:t>
            </a:r>
            <a:endParaRPr lang="zh-CN" altLang="en-US" sz="2400" b="1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9700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13" y="1412558"/>
            <a:ext cx="6337300" cy="4794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8948" name="AutoShape 4"/>
          <p:cNvSpPr/>
          <p:nvPr>
            <p:custDataLst>
              <p:tags r:id="rId4"/>
            </p:custDataLst>
          </p:nvPr>
        </p:nvSpPr>
        <p:spPr>
          <a:xfrm>
            <a:off x="2325688" y="1341438"/>
            <a:ext cx="576262" cy="576262"/>
          </a:xfrm>
          <a:prstGeom prst="star16">
            <a:avLst>
              <a:gd name="adj" fmla="val 37500"/>
            </a:avLst>
          </a:prstGeom>
          <a:solidFill>
            <a:schemeClr val="accent1">
              <a:alpha val="30196"/>
            </a:scheme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8949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13" y="4724400"/>
            <a:ext cx="3848100" cy="1381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8950" name="Rectangle 6"/>
          <p:cNvSpPr/>
          <p:nvPr>
            <p:custDataLst>
              <p:tags r:id="rId6"/>
            </p:custDataLst>
          </p:nvPr>
        </p:nvSpPr>
        <p:spPr>
          <a:xfrm>
            <a:off x="684213" y="4658678"/>
            <a:ext cx="3887787" cy="1512887"/>
          </a:xfrm>
          <a:prstGeom prst="rect">
            <a:avLst/>
          </a:prstGeom>
          <a:solidFill>
            <a:srgbClr val="339933">
              <a:alpha val="30196"/>
            </a:srgb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951" name="Rectangle 7"/>
          <p:cNvSpPr/>
          <p:nvPr>
            <p:custDataLst>
              <p:tags r:id="rId7"/>
            </p:custDataLst>
          </p:nvPr>
        </p:nvSpPr>
        <p:spPr>
          <a:xfrm>
            <a:off x="6042025" y="1498600"/>
            <a:ext cx="1727200" cy="4318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952" name="Rectangle 8"/>
          <p:cNvSpPr/>
          <p:nvPr>
            <p:custDataLst>
              <p:tags r:id="rId8"/>
            </p:custDataLst>
          </p:nvPr>
        </p:nvSpPr>
        <p:spPr>
          <a:xfrm>
            <a:off x="6057900" y="2133600"/>
            <a:ext cx="1727200" cy="4318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953" name="Rectangle 9"/>
          <p:cNvSpPr/>
          <p:nvPr>
            <p:custDataLst>
              <p:tags r:id="rId9"/>
            </p:custDataLst>
          </p:nvPr>
        </p:nvSpPr>
        <p:spPr>
          <a:xfrm>
            <a:off x="6042025" y="2938463"/>
            <a:ext cx="1727200" cy="4318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954" name="Rectangle 10"/>
          <p:cNvSpPr/>
          <p:nvPr>
            <p:custDataLst>
              <p:tags r:id="rId10"/>
            </p:custDataLst>
          </p:nvPr>
        </p:nvSpPr>
        <p:spPr>
          <a:xfrm>
            <a:off x="4932363" y="2133600"/>
            <a:ext cx="1152525" cy="4318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955" name="AutoShape 11"/>
          <p:cNvSpPr/>
          <p:nvPr>
            <p:custDataLst>
              <p:tags r:id="rId11"/>
            </p:custDataLst>
          </p:nvPr>
        </p:nvSpPr>
        <p:spPr>
          <a:xfrm>
            <a:off x="2714625" y="2909888"/>
            <a:ext cx="576263" cy="576262"/>
          </a:xfrm>
          <a:prstGeom prst="star16">
            <a:avLst>
              <a:gd name="adj" fmla="val 37500"/>
            </a:avLst>
          </a:prstGeom>
          <a:solidFill>
            <a:srgbClr val="FF33CC">
              <a:alpha val="30196"/>
            </a:srgb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956" name="Rectangle 12"/>
          <p:cNvSpPr/>
          <p:nvPr>
            <p:custDataLst>
              <p:tags r:id="rId12"/>
            </p:custDataLst>
          </p:nvPr>
        </p:nvSpPr>
        <p:spPr>
          <a:xfrm>
            <a:off x="684213" y="5734050"/>
            <a:ext cx="3887787" cy="358775"/>
          </a:xfrm>
          <a:prstGeom prst="rect">
            <a:avLst/>
          </a:prstGeom>
          <a:solidFill>
            <a:srgbClr val="339933">
              <a:alpha val="50195"/>
            </a:srgb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8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8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3389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8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8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389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389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3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33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33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2000"/>
                                        <p:tgtEl>
                                          <p:spTgt spid="33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8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8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3389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8" grpId="0" bldLvl="0" animBg="1"/>
      <p:bldP spid="338950" grpId="0" bldLvl="0" animBg="1"/>
      <p:bldP spid="338950" grpId="1" bldLvl="0" animBg="1"/>
      <p:bldP spid="338951" grpId="0" bldLvl="0" animBg="1"/>
      <p:bldP spid="338952" grpId="0" bldLvl="0" animBg="1"/>
      <p:bldP spid="338953" grpId="0" bldLvl="0" animBg="1"/>
      <p:bldP spid="338954" grpId="0" bldLvl="0" animBg="1"/>
      <p:bldP spid="338955" grpId="0" bldLvl="0" animBg="1"/>
      <p:bldP spid="338955" grpId="1" bldLvl="0" animBg="1"/>
      <p:bldP spid="338956" grpId="0" bldLvl="0" animBg="1"/>
      <p:bldP spid="338956" grpId="1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页脚占位符 3"/>
          <p:cNvSpPr txBox="1">
            <a:spLocks noGrp="1"/>
          </p:cNvSpPr>
          <p:nvPr>
            <p:ph type="ftr" sz="quarter" idx="11"/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TCPIP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简介 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RG-NPRD6</a:t>
            </a:r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fld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type="title" idx="4294967295"/>
          </p:nvPr>
        </p:nvSpPr>
        <p:spPr>
          <a:xfrm>
            <a:off x="4140200" y="404813"/>
            <a:ext cx="4752975" cy="711200"/>
          </a:xfrm>
          <a:noFill/>
          <a:ln w="9525"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</a:pP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主机</a:t>
            </a: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</a:t>
            </a: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向主机</a:t>
            </a: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</a:t>
            </a: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发送 </a:t>
            </a: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路由器R2处理和转发IP数据报</a:t>
            </a:r>
            <a:endParaRPr lang="zh-CN" altLang="en-US" sz="2400" b="1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072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788" y="1484313"/>
            <a:ext cx="6337300" cy="4794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9972" name="AutoShape 4"/>
          <p:cNvSpPr/>
          <p:nvPr>
            <p:custDataLst>
              <p:tags r:id="rId4"/>
            </p:custDataLst>
          </p:nvPr>
        </p:nvSpPr>
        <p:spPr>
          <a:xfrm>
            <a:off x="2513013" y="4379913"/>
            <a:ext cx="576262" cy="576262"/>
          </a:xfrm>
          <a:prstGeom prst="star16">
            <a:avLst>
              <a:gd name="adj" fmla="val 37500"/>
            </a:avLst>
          </a:prstGeom>
          <a:solidFill>
            <a:schemeClr val="accent1">
              <a:alpha val="30196"/>
            </a:scheme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9973" name="Rectangle 5"/>
          <p:cNvSpPr/>
          <p:nvPr>
            <p:custDataLst>
              <p:tags r:id="rId5"/>
            </p:custDataLst>
          </p:nvPr>
        </p:nvSpPr>
        <p:spPr>
          <a:xfrm>
            <a:off x="6042025" y="4408488"/>
            <a:ext cx="1727200" cy="4318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9974" name="Rectangle 6"/>
          <p:cNvSpPr/>
          <p:nvPr>
            <p:custDataLst>
              <p:tags r:id="rId6"/>
            </p:custDataLst>
          </p:nvPr>
        </p:nvSpPr>
        <p:spPr>
          <a:xfrm>
            <a:off x="6057900" y="5141913"/>
            <a:ext cx="1727200" cy="4318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9975" name="Rectangle 7"/>
          <p:cNvSpPr/>
          <p:nvPr>
            <p:custDataLst>
              <p:tags r:id="rId7"/>
            </p:custDataLst>
          </p:nvPr>
        </p:nvSpPr>
        <p:spPr>
          <a:xfrm>
            <a:off x="6042025" y="5791200"/>
            <a:ext cx="1727200" cy="4318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9976" name="Rectangle 8"/>
          <p:cNvSpPr/>
          <p:nvPr>
            <p:custDataLst>
              <p:tags r:id="rId8"/>
            </p:custDataLst>
          </p:nvPr>
        </p:nvSpPr>
        <p:spPr>
          <a:xfrm>
            <a:off x="4932363" y="5141913"/>
            <a:ext cx="1152525" cy="4318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9977" name="AutoShape 9"/>
          <p:cNvSpPr/>
          <p:nvPr>
            <p:custDataLst>
              <p:tags r:id="rId9"/>
            </p:custDataLst>
          </p:nvPr>
        </p:nvSpPr>
        <p:spPr>
          <a:xfrm>
            <a:off x="2238375" y="5718175"/>
            <a:ext cx="576263" cy="576263"/>
          </a:xfrm>
          <a:prstGeom prst="star16">
            <a:avLst>
              <a:gd name="adj" fmla="val 37500"/>
            </a:avLst>
          </a:prstGeom>
          <a:solidFill>
            <a:srgbClr val="FF33CC">
              <a:alpha val="30196"/>
            </a:srgb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9978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4213" y="1628775"/>
            <a:ext cx="3848100" cy="1733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9979" name="Rectangle 11"/>
          <p:cNvSpPr/>
          <p:nvPr>
            <p:custDataLst>
              <p:tags r:id="rId11"/>
            </p:custDataLst>
          </p:nvPr>
        </p:nvSpPr>
        <p:spPr>
          <a:xfrm>
            <a:off x="684213" y="1614488"/>
            <a:ext cx="3816350" cy="1728787"/>
          </a:xfrm>
          <a:prstGeom prst="rect">
            <a:avLst/>
          </a:prstGeom>
          <a:solidFill>
            <a:srgbClr val="339933">
              <a:alpha val="30196"/>
            </a:srgb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9980" name="Rectangle 12"/>
          <p:cNvSpPr/>
          <p:nvPr>
            <p:custDataLst>
              <p:tags r:id="rId12"/>
            </p:custDataLst>
          </p:nvPr>
        </p:nvSpPr>
        <p:spPr>
          <a:xfrm>
            <a:off x="684213" y="2636838"/>
            <a:ext cx="3816350" cy="360362"/>
          </a:xfrm>
          <a:prstGeom prst="rect">
            <a:avLst/>
          </a:prstGeom>
          <a:solidFill>
            <a:srgbClr val="339933">
              <a:alpha val="50195"/>
            </a:srgb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9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9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9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9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3399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3399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9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9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399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399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3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33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3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2000"/>
                                        <p:tgtEl>
                                          <p:spTgt spid="3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9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9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3399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2" grpId="0" bldLvl="0" animBg="1"/>
      <p:bldP spid="339973" grpId="0" bldLvl="0" animBg="1"/>
      <p:bldP spid="339974" grpId="0" bldLvl="0" animBg="1"/>
      <p:bldP spid="339975" grpId="0" bldLvl="0" animBg="1"/>
      <p:bldP spid="339976" grpId="0" bldLvl="0" animBg="1"/>
      <p:bldP spid="339977" grpId="0" bldLvl="0" animBg="1"/>
      <p:bldP spid="339977" grpId="1" bldLvl="0" animBg="1"/>
      <p:bldP spid="339979" grpId="0" bldLvl="0" animBg="1"/>
      <p:bldP spid="339979" grpId="1" bldLvl="0" animBg="1"/>
      <p:bldP spid="339980" grpId="0" bldLvl="0" animBg="1"/>
      <p:bldP spid="339980" grpId="1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页脚占位符 3"/>
          <p:cNvSpPr txBox="1">
            <a:spLocks noGrp="1"/>
          </p:cNvSpPr>
          <p:nvPr>
            <p:ph type="ftr" sz="quarter" idx="11"/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TCPIP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简介 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RG-NPRD6</a:t>
            </a:r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fld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 idx="4294967295"/>
          </p:nvPr>
        </p:nvSpPr>
        <p:spPr>
          <a:xfrm>
            <a:off x="3419475" y="404813"/>
            <a:ext cx="5329238" cy="711200"/>
          </a:xfrm>
          <a:noFill/>
          <a:ln w="9525"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</a:pP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主机</a:t>
            </a: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</a:t>
            </a: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向主机</a:t>
            </a: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</a:t>
            </a: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发送 </a:t>
            </a: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路由器R2处理和转发IP数据报</a:t>
            </a:r>
            <a:endParaRPr lang="zh-CN" altLang="en-US" sz="2400" b="1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1748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788" y="1484313"/>
            <a:ext cx="6337300" cy="4794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0996" name="AutoShape 4"/>
          <p:cNvSpPr/>
          <p:nvPr>
            <p:custDataLst>
              <p:tags r:id="rId4"/>
            </p:custDataLst>
          </p:nvPr>
        </p:nvSpPr>
        <p:spPr>
          <a:xfrm>
            <a:off x="2311400" y="1341438"/>
            <a:ext cx="576263" cy="576262"/>
          </a:xfrm>
          <a:prstGeom prst="star16">
            <a:avLst>
              <a:gd name="adj" fmla="val 37500"/>
            </a:avLst>
          </a:prstGeom>
          <a:solidFill>
            <a:schemeClr val="accent1">
              <a:alpha val="30196"/>
            </a:scheme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0997" name="Rectangle 5"/>
          <p:cNvSpPr/>
          <p:nvPr>
            <p:custDataLst>
              <p:tags r:id="rId5"/>
            </p:custDataLst>
          </p:nvPr>
        </p:nvSpPr>
        <p:spPr>
          <a:xfrm>
            <a:off x="6070600" y="1500188"/>
            <a:ext cx="1727200" cy="4318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0998" name="Rectangle 6"/>
          <p:cNvSpPr/>
          <p:nvPr>
            <p:custDataLst>
              <p:tags r:id="rId6"/>
            </p:custDataLst>
          </p:nvPr>
        </p:nvSpPr>
        <p:spPr>
          <a:xfrm>
            <a:off x="4932363" y="2147888"/>
            <a:ext cx="1152525" cy="4318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0999" name="Rectangle 7"/>
          <p:cNvSpPr/>
          <p:nvPr>
            <p:custDataLst>
              <p:tags r:id="rId7"/>
            </p:custDataLst>
          </p:nvPr>
        </p:nvSpPr>
        <p:spPr>
          <a:xfrm>
            <a:off x="6084888" y="2133600"/>
            <a:ext cx="1727200" cy="4318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1000" name="Rectangle 8"/>
          <p:cNvSpPr/>
          <p:nvPr>
            <p:custDataLst>
              <p:tags r:id="rId8"/>
            </p:custDataLst>
          </p:nvPr>
        </p:nvSpPr>
        <p:spPr>
          <a:xfrm>
            <a:off x="4932363" y="5157788"/>
            <a:ext cx="1152525" cy="4318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1001" name="Rectangle 9"/>
          <p:cNvSpPr/>
          <p:nvPr>
            <p:custDataLst>
              <p:tags r:id="rId9"/>
            </p:custDataLst>
          </p:nvPr>
        </p:nvSpPr>
        <p:spPr>
          <a:xfrm>
            <a:off x="6084888" y="2924175"/>
            <a:ext cx="1727200" cy="4318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1002" name="Rectangle 10"/>
          <p:cNvSpPr/>
          <p:nvPr>
            <p:custDataLst>
              <p:tags r:id="rId10"/>
            </p:custDataLst>
          </p:nvPr>
        </p:nvSpPr>
        <p:spPr>
          <a:xfrm>
            <a:off x="4932363" y="3744913"/>
            <a:ext cx="1152525" cy="4318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1003" name="Rectangle 11"/>
          <p:cNvSpPr/>
          <p:nvPr>
            <p:custDataLst>
              <p:tags r:id="rId11"/>
            </p:custDataLst>
          </p:nvPr>
        </p:nvSpPr>
        <p:spPr>
          <a:xfrm>
            <a:off x="6070600" y="3746500"/>
            <a:ext cx="1727200" cy="4318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1004" name="Rectangle 12"/>
          <p:cNvSpPr/>
          <p:nvPr>
            <p:custDataLst>
              <p:tags r:id="rId12"/>
            </p:custDataLst>
          </p:nvPr>
        </p:nvSpPr>
        <p:spPr>
          <a:xfrm>
            <a:off x="6070600" y="4422775"/>
            <a:ext cx="1727200" cy="4318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1005" name="Rectangle 13"/>
          <p:cNvSpPr/>
          <p:nvPr>
            <p:custDataLst>
              <p:tags r:id="rId13"/>
            </p:custDataLst>
          </p:nvPr>
        </p:nvSpPr>
        <p:spPr>
          <a:xfrm>
            <a:off x="6084888" y="5141913"/>
            <a:ext cx="1727200" cy="4318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1006" name="Rectangle 14"/>
          <p:cNvSpPr/>
          <p:nvPr>
            <p:custDataLst>
              <p:tags r:id="rId14"/>
            </p:custDataLst>
          </p:nvPr>
        </p:nvSpPr>
        <p:spPr>
          <a:xfrm>
            <a:off x="6054725" y="5805488"/>
            <a:ext cx="1727200" cy="4318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1007" name="AutoShape 15"/>
          <p:cNvSpPr/>
          <p:nvPr>
            <p:custDataLst>
              <p:tags r:id="rId15"/>
            </p:custDataLst>
          </p:nvPr>
        </p:nvSpPr>
        <p:spPr>
          <a:xfrm>
            <a:off x="2714625" y="2909888"/>
            <a:ext cx="576263" cy="576262"/>
          </a:xfrm>
          <a:prstGeom prst="star16">
            <a:avLst>
              <a:gd name="adj" fmla="val 37500"/>
            </a:avLst>
          </a:prstGeom>
          <a:solidFill>
            <a:schemeClr val="accent1">
              <a:alpha val="30196"/>
            </a:scheme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1008" name="AutoShape 16"/>
          <p:cNvSpPr/>
          <p:nvPr>
            <p:custDataLst>
              <p:tags r:id="rId16"/>
            </p:custDataLst>
          </p:nvPr>
        </p:nvSpPr>
        <p:spPr>
          <a:xfrm>
            <a:off x="2513013" y="4379913"/>
            <a:ext cx="576262" cy="576262"/>
          </a:xfrm>
          <a:prstGeom prst="star16">
            <a:avLst>
              <a:gd name="adj" fmla="val 37500"/>
            </a:avLst>
          </a:prstGeom>
          <a:solidFill>
            <a:schemeClr val="accent1">
              <a:alpha val="30196"/>
            </a:scheme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1009" name="AutoShape 17"/>
          <p:cNvSpPr/>
          <p:nvPr>
            <p:custDataLst>
              <p:tags r:id="rId17"/>
            </p:custDataLst>
          </p:nvPr>
        </p:nvSpPr>
        <p:spPr>
          <a:xfrm>
            <a:off x="2239963" y="5748338"/>
            <a:ext cx="576262" cy="576262"/>
          </a:xfrm>
          <a:prstGeom prst="star16">
            <a:avLst>
              <a:gd name="adj" fmla="val 37500"/>
            </a:avLst>
          </a:prstGeom>
          <a:solidFill>
            <a:schemeClr val="accent1">
              <a:alpha val="30196"/>
            </a:scheme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8" presetClass="exit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8" dur="2000"/>
                                        <p:tgtEl>
                                          <p:spTgt spid="340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8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20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0"/>
                            </p:stCondLst>
                            <p:childTnLst>
                              <p:par>
                                <p:cTn id="31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0"/>
                            </p:stCondLst>
                            <p:childTnLst>
                              <p:par>
                                <p:cTn id="36" presetID="8" presetClass="exit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7" dur="20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8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0" dur="20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000"/>
                            </p:stCondLst>
                            <p:childTnLst>
                              <p:par>
                                <p:cTn id="4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34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3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3410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6000"/>
                            </p:stCondLst>
                            <p:childTnLst>
                              <p:par>
                                <p:cTn id="55" presetID="8" presetClass="exit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6" dur="2000"/>
                                        <p:tgtEl>
                                          <p:spTgt spid="341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8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9" dur="2000"/>
                                        <p:tgtEl>
                                          <p:spTgt spid="341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000"/>
                            </p:stCondLst>
                            <p:childTnLst>
                              <p:par>
                                <p:cTn id="6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3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34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0"/>
                            </p:stCondLst>
                            <p:childTnLst>
                              <p:par>
                                <p:cTn id="69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2000" fill="hold"/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2000" fill="hold"/>
                                        <p:tgtEl>
                                          <p:spTgt spid="3410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2000"/>
                            </p:stCondLst>
                            <p:childTnLst>
                              <p:par>
                                <p:cTn id="74" presetID="8" presetClass="exit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5" dur="2000"/>
                                        <p:tgtEl>
                                          <p:spTgt spid="3410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8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8" dur="2000"/>
                                        <p:tgtEl>
                                          <p:spTgt spid="341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000"/>
                            </p:stCondLst>
                            <p:childTnLst>
                              <p:par>
                                <p:cTn id="8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2000"/>
                                        <p:tgtEl>
                                          <p:spTgt spid="34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6" dur="2000"/>
                                        <p:tgtEl>
                                          <p:spTgt spid="34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6000"/>
                            </p:stCondLst>
                            <p:childTnLst>
                              <p:par>
                                <p:cTn id="88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9" dur="2000" fill="hold"/>
                                        <p:tgtEl>
                                          <p:spTgt spid="3410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1" dur="2000" fill="hold"/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8000"/>
                            </p:stCondLst>
                            <p:childTnLst>
                              <p:par>
                                <p:cTn id="93" presetID="8" presetClass="exit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4" dur="2000"/>
                                        <p:tgtEl>
                                          <p:spTgt spid="3410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8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7" dur="2000"/>
                                        <p:tgtEl>
                                          <p:spTgt spid="3410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2" dur="20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5" dur="2000"/>
                                        <p:tgtEl>
                                          <p:spTgt spid="34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2000"/>
                            </p:stCondLst>
                            <p:childTnLst>
                              <p:par>
                                <p:cTn id="10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8" dur="2000" fill="hold"/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0" dur="2000" fill="hold"/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4000"/>
                            </p:stCondLst>
                            <p:childTnLst>
                              <p:par>
                                <p:cTn id="112" presetID="8" presetClass="exit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3" dur="20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8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6" dur="2000"/>
                                        <p:tgtEl>
                                          <p:spTgt spid="3410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6000"/>
                            </p:stCondLst>
                            <p:childTnLst>
                              <p:par>
                                <p:cTn id="11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1" dur="2000"/>
                                        <p:tgtEl>
                                          <p:spTgt spid="34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4" dur="2000"/>
                                        <p:tgtEl>
                                          <p:spTgt spid="34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8000"/>
                            </p:stCondLst>
                            <p:childTnLst>
                              <p:par>
                                <p:cTn id="126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7" dur="2000" fill="hold"/>
                                        <p:tgtEl>
                                          <p:spTgt spid="3410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9" dur="2000" fill="hold"/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0000"/>
                            </p:stCondLst>
                            <p:childTnLst>
                              <p:par>
                                <p:cTn id="131" presetID="8" presetClass="exit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2" dur="2000"/>
                                        <p:tgtEl>
                                          <p:spTgt spid="3410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8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5" dur="2000"/>
                                        <p:tgtEl>
                                          <p:spTgt spid="3410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6" grpId="0" bldLvl="0" animBg="1"/>
      <p:bldP spid="340996" grpId="1" bldLvl="0" animBg="1"/>
      <p:bldP spid="340996" grpId="2" bldLvl="0" animBg="1"/>
      <p:bldP spid="340997" grpId="0" bldLvl="0" animBg="1"/>
      <p:bldP spid="340997" grpId="1" bldLvl="0" animBg="1"/>
      <p:bldP spid="340997" grpId="2" bldLvl="0" animBg="1"/>
      <p:bldP spid="340998" grpId="0" bldLvl="0" animBg="1"/>
      <p:bldP spid="340998" grpId="1" bldLvl="0" animBg="1"/>
      <p:bldP spid="340998" grpId="2" bldLvl="0" animBg="1"/>
      <p:bldP spid="340999" grpId="0" bldLvl="0" animBg="1"/>
      <p:bldP spid="340999" grpId="1" bldLvl="0" animBg="1"/>
      <p:bldP spid="340999" grpId="2" bldLvl="0" animBg="1"/>
      <p:bldP spid="341000" grpId="0" bldLvl="0" animBg="1"/>
      <p:bldP spid="341000" grpId="1" bldLvl="0" animBg="1"/>
      <p:bldP spid="341000" grpId="2" bldLvl="0" animBg="1"/>
      <p:bldP spid="341001" grpId="0" bldLvl="0" animBg="1"/>
      <p:bldP spid="341001" grpId="1" bldLvl="0" animBg="1"/>
      <p:bldP spid="341001" grpId="2" bldLvl="0" animBg="1"/>
      <p:bldP spid="341002" grpId="0" bldLvl="0" animBg="1"/>
      <p:bldP spid="341002" grpId="1" bldLvl="0" animBg="1"/>
      <p:bldP spid="341002" grpId="2" bldLvl="0" animBg="1"/>
      <p:bldP spid="341003" grpId="0" bldLvl="0" animBg="1"/>
      <p:bldP spid="341003" grpId="1" bldLvl="0" animBg="1"/>
      <p:bldP spid="341003" grpId="2" bldLvl="0" animBg="1"/>
      <p:bldP spid="341004" grpId="0" bldLvl="0" animBg="1"/>
      <p:bldP spid="341004" grpId="1" bldLvl="0" animBg="1"/>
      <p:bldP spid="341004" grpId="2" bldLvl="0" animBg="1"/>
      <p:bldP spid="341005" grpId="0" bldLvl="0" animBg="1"/>
      <p:bldP spid="341005" grpId="1" bldLvl="0" animBg="1"/>
      <p:bldP spid="341005" grpId="2" bldLvl="0" animBg="1"/>
      <p:bldP spid="341006" grpId="0" bldLvl="0" animBg="1"/>
      <p:bldP spid="341006" grpId="1" bldLvl="0" animBg="1"/>
      <p:bldP spid="341006" grpId="2" bldLvl="0" animBg="1"/>
      <p:bldP spid="341007" grpId="0" bldLvl="0" animBg="1"/>
      <p:bldP spid="341007" grpId="1" bldLvl="0" animBg="1"/>
      <p:bldP spid="341007" grpId="2" bldLvl="0" animBg="1"/>
      <p:bldP spid="341008" grpId="0" bldLvl="0" animBg="1"/>
      <p:bldP spid="341008" grpId="1" bldLvl="0" animBg="1"/>
      <p:bldP spid="341008" grpId="2" bldLvl="0" animBg="1"/>
      <p:bldP spid="341009" grpId="0" bldLvl="0" animBg="1"/>
      <p:bldP spid="341009" grpId="1" bldLvl="0" animBg="1"/>
      <p:bldP spid="341009" grpId="2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5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5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TCPIP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简介 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RG-NPRD6</a:t>
            </a:r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fld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 idx="4294967295"/>
          </p:nvPr>
        </p:nvSpPr>
        <p:spPr>
          <a:xfrm>
            <a:off x="3352800" y="381000"/>
            <a:ext cx="5791200" cy="685800"/>
          </a:xfrm>
          <a:noFill/>
          <a:ln w="9525"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</a:pPr>
            <a:r>
              <a:rPr lang="zh-CN" altLang="en-US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培训要求</a:t>
            </a:r>
            <a:endParaRPr lang="zh-CN" altLang="en-US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685800" y="1524000"/>
            <a:ext cx="7772400" cy="4114800"/>
          </a:xfrm>
          <a:noFill/>
          <a:ln w="9525">
            <a:noFill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lvl="0" algn="l" defTabSz="914400" eaLnBrk="1" hangingPunct="1">
              <a:buClrTx/>
              <a:buSzTx/>
              <a:buFontTx/>
            </a:pP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目的</a:t>
            </a:r>
            <a:endParaRPr lang="zh-CN" altLang="en-US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 defTabSz="914400" eaLnBrk="1" hangingPunct="1">
              <a:buClrTx/>
              <a:buSzTx/>
              <a:buFontTx/>
            </a:pP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掌握</a:t>
            </a: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</a:t>
            </a: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路由转发的概念和基本原理</a:t>
            </a:r>
            <a:endParaRPr lang="zh-CN" altLang="en-US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 defTabSz="914400" eaLnBrk="1" hangingPunct="1">
              <a:buClrTx/>
              <a:buSzTx/>
              <a:buFontTx/>
            </a:pP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掌握网络故障诊断常用的工具以及方法</a:t>
            </a:r>
            <a:endParaRPr lang="zh-CN" altLang="en-US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buClrTx/>
              <a:buSzTx/>
              <a:buFontTx/>
            </a:pP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对象</a:t>
            </a:r>
            <a:endParaRPr lang="zh-CN" altLang="en-US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buClrTx/>
              <a:buSzTx/>
              <a:buFontTx/>
            </a:pP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学校应届毕业新员工</a:t>
            </a:r>
            <a:endParaRPr lang="zh-CN" altLang="en-US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buClrTx/>
              <a:buSzTx/>
              <a:buFontTx/>
            </a:pP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时间</a:t>
            </a:r>
            <a:endParaRPr lang="zh-CN" altLang="en-US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buClrTx/>
              <a:buSzTx/>
              <a:buFontTx/>
            </a:pP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2.5</a:t>
            </a: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小时</a:t>
            </a:r>
            <a:endParaRPr lang="zh-CN" altLang="en-US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buClrTx/>
              <a:buSzTx/>
              <a:buFontTx/>
            </a:pPr>
            <a:endParaRPr lang="zh-CN" altLang="en-US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TCPIP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简介 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RG-NPRD6</a:t>
            </a:r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fld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 idx="4294967295"/>
          </p:nvPr>
        </p:nvSpPr>
        <p:spPr>
          <a:xfrm>
            <a:off x="3352800" y="381000"/>
            <a:ext cx="5791200" cy="685800"/>
          </a:xfrm>
          <a:noFill/>
          <a:ln w="9525"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</a:pPr>
            <a:r>
              <a:rPr lang="zh-CN" altLang="en-US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无类型域间选路</a:t>
            </a:r>
            <a:r>
              <a:rPr lang="zh-CN" altLang="en-US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(CIDR)</a:t>
            </a:r>
            <a:endParaRPr lang="zh-CN" altLang="en-US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2772" name="Rectangle 3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685800" y="1524000"/>
            <a:ext cx="7772400" cy="4114800"/>
          </a:xfrm>
          <a:noFill/>
          <a:ln w="9525">
            <a:noFill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lvl="0" algn="l" defTabSz="914400" eaLnBrk="1" hangingPunct="1">
              <a:buClrTx/>
              <a:buSzTx/>
              <a:buFontTx/>
            </a:pP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无类编址</a:t>
            </a:r>
            <a:endParaRPr lang="zh-CN" altLang="en-US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buClrTx/>
              <a:buSzTx/>
              <a:buFontTx/>
            </a:pP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  分配一个连续的地址块，地址无</a:t>
            </a: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A,B,C</a:t>
            </a: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类区分了。无类编址方法把</a:t>
            </a: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</a:t>
            </a: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地址看作任意整数，允许从中分配连续块的地址，要求分配的地址块大小（地址数）是</a:t>
            </a: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的幂</a:t>
            </a:r>
            <a:endParaRPr lang="zh-CN" altLang="en-US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TCPIP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简介 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RG-NPRD6</a:t>
            </a:r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fld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 idx="4294967295"/>
          </p:nvPr>
        </p:nvSpPr>
        <p:spPr>
          <a:xfrm>
            <a:off x="3352800" y="381000"/>
            <a:ext cx="5791200" cy="685800"/>
          </a:xfrm>
          <a:noFill/>
          <a:ln w="9525"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</a:pPr>
            <a:r>
              <a:rPr lang="en-US" altLang="zh-CN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CIDR</a:t>
            </a:r>
            <a:r>
              <a:rPr lang="en-US" altLang="zh-CN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地址块和比特掩码</a:t>
            </a:r>
            <a:endParaRPr lang="en-US" altLang="zh-CN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3796" name="Rectangle 3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685800" y="1524000"/>
            <a:ext cx="7772400" cy="4114800"/>
          </a:xfrm>
          <a:noFill/>
          <a:ln w="9525">
            <a:noFill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lvl="0" algn="l" defTabSz="914400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1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使用32比特的块中最低的地址和32比特的掩码</a:t>
            </a:r>
            <a:endParaRPr lang="zh-CN" altLang="en-US" sz="14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1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来表示范围。</a:t>
            </a:r>
            <a:endParaRPr lang="zh-CN" altLang="en-US" sz="14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1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例子：</a:t>
            </a:r>
            <a:endParaRPr lang="zh-CN" altLang="en-US" sz="14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1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假设有一个单位被分配了一块2048个相连的地址，从地址128.211.168.0开始。</a:t>
            </a:r>
            <a:endParaRPr lang="zh-CN" altLang="en-US" sz="14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1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点分十进制                          等值的32比特二禁止</a:t>
            </a:r>
            <a:endParaRPr lang="zh-CN" altLang="en-US" sz="14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1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最低 128.211.168.0         10000000 11010011 10101000 00000000</a:t>
            </a:r>
            <a:endParaRPr lang="zh-CN" altLang="en-US" sz="14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1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最高 128.211.175.255      10000000 11010011 10101111 11111111</a:t>
            </a:r>
            <a:endParaRPr lang="zh-CN" altLang="en-US" sz="14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1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掩码的操作就像标准的子网掩码一样。对上面的例图所示的范围，CIDR掩码需要有21比特设置为1，意味着前缀和后缀的划分在第21比特后：</a:t>
            </a:r>
            <a:endParaRPr lang="zh-CN" altLang="en-US" sz="14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1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11111111 11111111 11111000 00000000</a:t>
            </a:r>
            <a:endParaRPr lang="zh-CN" altLang="en-US" sz="14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lnSpc>
                <a:spcPct val="90000"/>
              </a:lnSpc>
              <a:buClrTx/>
              <a:buSzTx/>
              <a:buFontTx/>
              <a:buNone/>
            </a:pPr>
            <a:endParaRPr lang="zh-CN" altLang="en-US" sz="14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TCPIP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简介 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RG-NPRD6</a:t>
            </a:r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fld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 idx="4294967295"/>
          </p:nvPr>
        </p:nvSpPr>
        <p:spPr>
          <a:xfrm>
            <a:off x="3352800" y="381000"/>
            <a:ext cx="5791200" cy="685800"/>
          </a:xfrm>
          <a:noFill/>
          <a:ln w="9525"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</a:pPr>
            <a:r>
              <a:rPr lang="zh-CN" altLang="en-US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地址块和</a:t>
            </a:r>
            <a:r>
              <a:rPr lang="zh-CN" altLang="en-US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CIDR</a:t>
            </a:r>
            <a:r>
              <a:rPr lang="zh-CN" altLang="en-US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表示法</a:t>
            </a:r>
            <a:endParaRPr lang="zh-CN" altLang="en-US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4820" name="Rectangle 3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685800" y="1524000"/>
            <a:ext cx="7772400" cy="4114800"/>
          </a:xfrm>
          <a:noFill/>
          <a:ln w="9525">
            <a:noFill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lvl="0" algn="l" defTabSz="914400" eaLnBrk="1" hangingPunct="1">
              <a:buClrTx/>
              <a:buSzTx/>
              <a:buFontTx/>
            </a:pP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标识一个</a:t>
            </a: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CIDR</a:t>
            </a: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的块即需要地址也需要掩码，使用</a:t>
            </a: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A.B.C.D/n </a:t>
            </a: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来表示。</a:t>
            </a: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A.B.C.D</a:t>
            </a: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表示该地址块的最低地址，</a:t>
            </a: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</a:t>
            </a: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表示掩码的长度。如上面的例子中的地址块可以表示为：</a:t>
            </a:r>
            <a:endParaRPr lang="zh-CN" altLang="en-US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buClrTx/>
              <a:buSzTx/>
              <a:buFontTx/>
            </a:pP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</a:t>
            </a: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128.211.168.0/21</a:t>
            </a:r>
            <a:endParaRPr lang="zh-CN" altLang="en-US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TCPIP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简介 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RG-NPRD6</a:t>
            </a:r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fld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 idx="4294967295"/>
          </p:nvPr>
        </p:nvSpPr>
        <p:spPr>
          <a:xfrm>
            <a:off x="3352800" y="381000"/>
            <a:ext cx="5791200" cy="685800"/>
          </a:xfrm>
          <a:noFill/>
          <a:ln w="9525"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</a:pPr>
            <a:r>
              <a:rPr lang="zh-CN" altLang="en-US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无类编址的好处与不足</a:t>
            </a:r>
            <a:endParaRPr lang="zh-CN" altLang="en-US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5844" name="Rectangle 3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685800" y="1524000"/>
            <a:ext cx="7772400" cy="4114800"/>
          </a:xfrm>
          <a:noFill/>
          <a:ln w="9525">
            <a:noFill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lvl="0" algn="l" defTabSz="914400" eaLnBrk="1" hangingPunct="1">
              <a:buClrTx/>
              <a:buSzTx/>
              <a:buFontTx/>
            </a:pPr>
            <a:r>
              <a:rPr lang="zh-CN" altLang="en-US" sz="12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分配各种大小地址块很灵活</a:t>
            </a:r>
            <a:endParaRPr lang="zh-CN" altLang="en-US" sz="12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buClrTx/>
              <a:buSzTx/>
              <a:buFontTx/>
            </a:pPr>
            <a:r>
              <a:rPr lang="zh-CN" altLang="en-US" sz="12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例如：某个ISP获得的一个地址块是128.211.0.0/16 (一共有65536个地址)那么该客户可以给自己的一个客户分配一个2K个地址的地址块128.211.168.0/21(128.211.168.0~128.211.175.255)。同时该ISP如果还有一个小客户只需要2个地址，那么可以分配一个地址块为: 128.211.176.176/29</a:t>
            </a:r>
            <a:endParaRPr lang="zh-CN" altLang="en-US" sz="12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buClrTx/>
              <a:buSzTx/>
              <a:buFontTx/>
            </a:pPr>
            <a:r>
              <a:rPr lang="zh-CN" altLang="en-US" sz="12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节省IP</a:t>
            </a:r>
            <a:endParaRPr lang="zh-CN" altLang="en-US" sz="12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buClrTx/>
              <a:buSzTx/>
              <a:buFontTx/>
            </a:pPr>
            <a:r>
              <a:rPr lang="zh-CN" altLang="en-US" sz="12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例如一个中等规模的企业需要一个B类地址，因为C类地址最多只有254个主机而一个B类地址有足够的比特来进行子网化。为了节省B类地址号，可以给该企业分配一块C类地址而不是B类号。</a:t>
            </a:r>
            <a:endParaRPr lang="zh-CN" altLang="en-US" sz="12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buClrTx/>
              <a:buSzTx/>
              <a:buFontTx/>
            </a:pPr>
            <a:r>
              <a:rPr lang="zh-CN" altLang="en-US" sz="12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路由表增大</a:t>
            </a:r>
            <a:endParaRPr lang="zh-CN" altLang="en-US" sz="12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buClrTx/>
              <a:buSzTx/>
              <a:buFontTx/>
            </a:pPr>
            <a:r>
              <a:rPr lang="zh-CN" altLang="en-US" sz="12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分配许多的C类地址来取代一个B类地址，这即节约了B类地址号又解决了地址空间用完的 的紧迫问题。但是，路由器存储的信息以及信息交换量急剧增加。比如给一个单位分配跨C类的256个C类地址而不是一个B类地址，则会需要256个路由，而不是一个了。解决的办法是使用超网（可以简单理解为路由汇聚），如把192.168.1.0/24和192.168.2.0/24汇聚为192.168.0.0/16</a:t>
            </a:r>
            <a:endParaRPr lang="zh-CN" altLang="en-US" sz="12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TCPIP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简介 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RG-NPRD6</a:t>
            </a:r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fld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 idx="4294967295"/>
          </p:nvPr>
        </p:nvSpPr>
        <p:spPr>
          <a:xfrm>
            <a:off x="3352800" y="381000"/>
            <a:ext cx="5791200" cy="685800"/>
          </a:xfrm>
          <a:noFill/>
          <a:ln w="9525"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</a:pPr>
            <a:r>
              <a:rPr lang="en-US" altLang="zh-CN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CIDR</a:t>
            </a:r>
            <a:r>
              <a:rPr lang="en-US" altLang="zh-CN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的路由查找算法</a:t>
            </a:r>
            <a:endParaRPr lang="en-US" altLang="zh-CN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6868" name="Rectangle 3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685800" y="1524000"/>
            <a:ext cx="7772400" cy="4114800"/>
          </a:xfrm>
          <a:noFill/>
          <a:ln w="9525">
            <a:noFill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lvl="0" algn="l" defTabSz="914400" eaLnBrk="1" hangingPunct="1">
              <a:buClrTx/>
              <a:buSzTx/>
              <a:buFontTx/>
            </a:pPr>
            <a:r>
              <a:rPr lang="en-US" altLang="zh-CN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CIDR</a:t>
            </a:r>
            <a:r>
              <a:rPr lang="en-US" altLang="zh-CN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的选路使用最长匹配选路，因为</a:t>
            </a:r>
            <a:r>
              <a:rPr lang="en-US" altLang="zh-CN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CIDR</a:t>
            </a:r>
            <a:r>
              <a:rPr lang="en-US" altLang="zh-CN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支持超网。</a:t>
            </a:r>
            <a:endParaRPr lang="en-US" altLang="zh-CN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buClrTx/>
              <a:buSzTx/>
              <a:buFontTx/>
            </a:pPr>
            <a:r>
              <a:rPr lang="en-US" altLang="zh-CN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超网可以理解为：比如原来要分配给一个企业</a:t>
            </a:r>
            <a:r>
              <a:rPr lang="en-US" altLang="zh-CN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</a:t>
            </a:r>
            <a:r>
              <a:rPr lang="en-US" altLang="zh-CN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类的地址，现在可以分一块连续的</a:t>
            </a:r>
            <a:r>
              <a:rPr lang="en-US" altLang="zh-CN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</a:t>
            </a:r>
            <a:r>
              <a:rPr lang="en-US" altLang="zh-CN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类地址来代替</a:t>
            </a:r>
            <a:endParaRPr lang="en-US" altLang="zh-CN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TCPIP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简介 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RG-NPRD6</a:t>
            </a:r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fld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 idx="4294967295"/>
          </p:nvPr>
        </p:nvSpPr>
        <p:spPr>
          <a:xfrm>
            <a:off x="3352800" y="381000"/>
            <a:ext cx="5791200" cy="685800"/>
          </a:xfrm>
          <a:noFill/>
          <a:ln w="9525"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</a:pP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路由表的建立与刷新</a:t>
            </a:r>
            <a:endParaRPr lang="zh-CN" altLang="en-US" sz="2400" b="1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7892" name="Rectangle 3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685800" y="1524000"/>
            <a:ext cx="7772400" cy="4114800"/>
          </a:xfrm>
          <a:noFill/>
          <a:ln w="9525">
            <a:noFill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lvl="0" algn="l" defTabSz="914400" eaLnBrk="1" hangingPunct="1">
              <a:lnSpc>
                <a:spcPct val="18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静态路由</a:t>
            </a:r>
            <a:endParaRPr lang="zh-CN" altLang="en-US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 defTabSz="914400" eaLnBrk="1" hangingPunct="1">
              <a:lnSpc>
                <a:spcPct val="18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人工指定的路由</a:t>
            </a:r>
            <a:endParaRPr lang="zh-CN" altLang="en-US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lvl="0" algn="l" defTabSz="914400" eaLnBrk="1" hangingPunct="1">
              <a:lnSpc>
                <a:spcPct val="18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动态路由</a:t>
            </a:r>
            <a:endParaRPr lang="zh-CN" altLang="en-US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 defTabSz="914400" eaLnBrk="1" hangingPunct="1">
              <a:lnSpc>
                <a:spcPct val="18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路由器通过自己学习得到的路由</a:t>
            </a:r>
            <a:endParaRPr lang="zh-CN" altLang="en-US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TCPIP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简介 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RG-NPRD6</a:t>
            </a:r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fld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 idx="4294967295"/>
          </p:nvPr>
        </p:nvSpPr>
        <p:spPr>
          <a:xfrm>
            <a:off x="3352800" y="381000"/>
            <a:ext cx="5791200" cy="685800"/>
          </a:xfrm>
          <a:noFill/>
          <a:ln w="9525"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</a:pP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静态路由</a:t>
            </a:r>
            <a:endParaRPr lang="zh-CN" altLang="en-US" sz="2400" b="1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8916" name="Rectangle 3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685800" y="1524000"/>
            <a:ext cx="7772400" cy="4114800"/>
          </a:xfrm>
          <a:noFill/>
          <a:ln w="9525">
            <a:noFill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lvl="0" algn="l" defTabSz="914400" eaLnBrk="1" hangingPunct="1">
              <a:lnSpc>
                <a:spcPct val="21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静态路由是由人工建立和管理的</a:t>
            </a:r>
            <a:endParaRPr lang="zh-CN" altLang="en-US" sz="24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lnSpc>
                <a:spcPct val="21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静态路由不会自动发生变化</a:t>
            </a:r>
            <a:endParaRPr lang="zh-CN" altLang="en-US" sz="24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lnSpc>
                <a:spcPct val="21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静态路由必须手工更新以反映互联网拓扑结构或连接方式变化</a:t>
            </a:r>
            <a:endParaRPr lang="zh-CN" altLang="en-US" sz="24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TCPIP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简介 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RG-NPRD6</a:t>
            </a:r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fld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 idx="4294967295"/>
          </p:nvPr>
        </p:nvSpPr>
        <p:spPr>
          <a:xfrm>
            <a:off x="3352800" y="381000"/>
            <a:ext cx="5791200" cy="685800"/>
          </a:xfrm>
          <a:noFill/>
          <a:ln w="9525"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</a:pP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静态路由的特点</a:t>
            </a:r>
            <a:endParaRPr lang="zh-CN" altLang="en-US" sz="2400" b="1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4067" name="Rectangle 3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539750" y="1843088"/>
            <a:ext cx="8064500" cy="4538662"/>
          </a:xfrm>
          <a:noFill/>
          <a:ln w="9525">
            <a:noFill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lvl="0" algn="l" defTabSz="914400"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en-US" altLang="zh-CN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优势</a:t>
            </a:r>
            <a:endParaRPr lang="en-US" altLang="zh-CN" sz="24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 defTabSz="914400"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安全可靠、简单直观，避免了动态路由选择的开销</a:t>
            </a:r>
            <a:endParaRPr lang="zh-CN" altLang="en-US" sz="20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en-US" altLang="zh-CN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适用环境</a:t>
            </a:r>
            <a:endParaRPr lang="en-US" altLang="zh-CN" sz="24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 defTabSz="914400"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不太复杂的互联网结构</a:t>
            </a:r>
            <a:endParaRPr lang="zh-CN" altLang="en-US" sz="20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</a:t>
            </a:r>
            <a:r>
              <a:rPr lang="en-US" altLang="zh-CN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劣势</a:t>
            </a:r>
            <a:endParaRPr lang="en-US" altLang="zh-CN" sz="24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 defTabSz="914400"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不适用于复杂的互联网结构：建立和维护工作量大，容易出现路由环</a:t>
            </a:r>
            <a:endParaRPr lang="zh-CN" altLang="en-US" sz="20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 defTabSz="914400"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互联网出现故障，静态路由不会自动做出更改</a:t>
            </a:r>
            <a:endParaRPr lang="zh-CN" altLang="en-US" sz="20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页脚占位符 3"/>
          <p:cNvSpPr txBox="1">
            <a:spLocks noGrp="1"/>
          </p:cNvSpPr>
          <p:nvPr>
            <p:ph type="ftr" sz="quarter" idx="11"/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TCPIP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简介 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RG-NPRD6</a:t>
            </a:r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fld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096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" y="1412875"/>
            <a:ext cx="8064500" cy="41579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6" name="Rectangle 4"/>
          <p:cNvSpPr/>
          <p:nvPr>
            <p:custDataLst>
              <p:tags r:id="rId4"/>
            </p:custDataLst>
          </p:nvPr>
        </p:nvSpPr>
        <p:spPr>
          <a:xfrm>
            <a:off x="671830" y="1802765"/>
            <a:ext cx="2317750" cy="238125"/>
          </a:xfrm>
          <a:prstGeom prst="rect">
            <a:avLst/>
          </a:prstGeom>
          <a:solidFill>
            <a:srgbClr val="FF0000">
              <a:alpha val="30196"/>
            </a:srgb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7" name="Rectangle 5"/>
          <p:cNvSpPr/>
          <p:nvPr>
            <p:custDataLst>
              <p:tags r:id="rId5"/>
            </p:custDataLst>
          </p:nvPr>
        </p:nvSpPr>
        <p:spPr>
          <a:xfrm>
            <a:off x="6445250" y="1802765"/>
            <a:ext cx="2160905" cy="238125"/>
          </a:xfrm>
          <a:prstGeom prst="rect">
            <a:avLst/>
          </a:prstGeom>
          <a:solidFill>
            <a:srgbClr val="FF0000">
              <a:alpha val="30196"/>
            </a:srgb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4" name="Rectangle 2"/>
          <p:cNvSpPr>
            <a:spLocks noGrp="1"/>
          </p:cNvSpPr>
          <p:nvPr>
            <p:ph type="title" idx="4294967295"/>
          </p:nvPr>
        </p:nvSpPr>
        <p:spPr>
          <a:xfrm>
            <a:off x="3352800" y="381000"/>
            <a:ext cx="5791200" cy="685800"/>
          </a:xfrm>
          <a:noFill/>
          <a:ln w="9525"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</a:pP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静态路由</a:t>
            </a: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故障情况</a:t>
            </a: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endParaRPr lang="zh-CN" altLang="en-US" sz="2400" b="1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TCPIP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简介 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RG-NPRD6</a:t>
            </a:r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fld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46114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71600"/>
            <a:ext cx="7410450" cy="4217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6115" name="AutoShape 3"/>
          <p:cNvSpPr/>
          <p:nvPr>
            <p:custDataLst>
              <p:tags r:id="rId4"/>
            </p:custDataLst>
          </p:nvPr>
        </p:nvSpPr>
        <p:spPr>
          <a:xfrm>
            <a:off x="4114800" y="1525588"/>
            <a:ext cx="1295400" cy="792162"/>
          </a:xfrm>
          <a:prstGeom prst="irregularSeal1">
            <a:avLst/>
          </a:prstGeom>
          <a:solidFill>
            <a:srgbClr val="FF0000">
              <a:alpha val="50195"/>
            </a:srgb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989" name="Rectangle 2"/>
          <p:cNvSpPr>
            <a:spLocks noGrp="1"/>
          </p:cNvSpPr>
          <p:nvPr>
            <p:ph type="title" idx="4294967295"/>
          </p:nvPr>
        </p:nvSpPr>
        <p:spPr>
          <a:xfrm>
            <a:off x="3352800" y="381000"/>
            <a:ext cx="5791200" cy="685800"/>
          </a:xfrm>
          <a:noFill/>
          <a:ln w="9525"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</a:pP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静态路由</a:t>
            </a: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故障情况</a:t>
            </a: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endParaRPr lang="zh-CN" altLang="en-US" sz="2400" b="1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TCPIP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简介 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RG-NPRD6</a:t>
            </a:r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fld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 idx="4294967295"/>
          </p:nvPr>
        </p:nvSpPr>
        <p:spPr>
          <a:xfrm>
            <a:off x="3352800" y="381000"/>
            <a:ext cx="5791200" cy="685800"/>
          </a:xfrm>
          <a:noFill/>
          <a:ln w="9525"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</a:pPr>
            <a:r>
              <a:rPr lang="zh-CN" altLang="en-US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主要内容</a:t>
            </a:r>
            <a:endParaRPr lang="zh-CN" altLang="en-US" b="1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22563" name="Rectangle 3"/>
          <p:cNvSpPr>
            <a:spLocks noGrp="1" noChangeArrowheads="1"/>
          </p:cNvSpPr>
          <p:nvPr>
            <p:ph idx="4294967295"/>
            <p:custDataLst>
              <p:tags r:id="rId3"/>
            </p:custDataLst>
          </p:nvPr>
        </p:nvSpPr>
        <p:spPr>
          <a:xfrm>
            <a:off x="685800" y="1557338"/>
            <a:ext cx="7772400" cy="4679950"/>
          </a:xfr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lvl="0" algn="l" defTabSz="914400"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noProof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ARP</a:t>
            </a:r>
            <a:r>
              <a:rPr lang="en-US" altLang="zh-CN" noProof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协议</a:t>
            </a:r>
            <a:endParaRPr lang="en-US" altLang="zh-CN" noProof="0" smtClean="0">
              <a:ln>
                <a:noFill/>
              </a:ln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noProof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表驱动IP路由选择的基本原理</a:t>
            </a:r>
            <a:endParaRPr lang="en-US" altLang="zh-CN" noProof="0" smtClean="0">
              <a:ln>
                <a:noFill/>
              </a:ln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noProof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路由选择算法</a:t>
            </a:r>
            <a:endParaRPr lang="en-US" altLang="zh-CN" noProof="0" smtClean="0">
              <a:ln>
                <a:noFill/>
              </a:ln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noProof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IP数据报</a:t>
            </a:r>
            <a:r>
              <a:rPr lang="en-US" altLang="zh-CN" noProof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路由转发</a:t>
            </a:r>
            <a:r>
              <a:rPr lang="en-US" altLang="zh-CN" noProof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过程</a:t>
            </a:r>
            <a:endParaRPr lang="en-US" altLang="zh-CN" noProof="0" smtClean="0">
              <a:ln>
                <a:noFill/>
              </a:ln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noProof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CIDR</a:t>
            </a:r>
            <a:r>
              <a:rPr lang="en-US" altLang="zh-CN" noProof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介绍</a:t>
            </a:r>
            <a:endParaRPr lang="en-US" altLang="zh-CN" noProof="0" smtClean="0">
              <a:ln>
                <a:noFill/>
              </a:ln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noProof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静态路由和动态路由</a:t>
            </a:r>
            <a:r>
              <a:rPr lang="en-US" altLang="zh-CN" noProof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简介</a:t>
            </a:r>
            <a:endParaRPr lang="en-US" altLang="zh-CN" noProof="0" smtClean="0">
              <a:ln>
                <a:noFill/>
              </a:ln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noProof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实践题目</a:t>
            </a:r>
            <a:endParaRPr lang="en-US" altLang="zh-CN" noProof="0" smtClean="0">
              <a:ln>
                <a:noFill/>
              </a:ln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TCPIP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简介 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RG-NPRD6</a:t>
            </a:r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fld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 idx="4294967295"/>
          </p:nvPr>
        </p:nvSpPr>
        <p:spPr>
          <a:xfrm>
            <a:off x="3352800" y="381000"/>
            <a:ext cx="5791200" cy="685800"/>
          </a:xfrm>
          <a:noFill/>
          <a:ln w="9525"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</a:pP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动态路由</a:t>
            </a:r>
            <a:endParaRPr lang="zh-CN" altLang="en-US" sz="2400" b="1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7139" name="Rectangle 3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685800" y="1484313"/>
            <a:ext cx="7773988" cy="4824412"/>
          </a:xfrm>
          <a:noFill/>
          <a:ln w="9525">
            <a:noFill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lvl="0" algn="l" defTabSz="914400" eaLnBrk="1" hangingPunct="1">
              <a:lnSpc>
                <a:spcPct val="20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en-US" altLang="zh-CN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动态路由可以通过自身学习，自动修改和刷新路由表</a:t>
            </a:r>
            <a:endParaRPr lang="en-US" altLang="zh-CN" sz="20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lnSpc>
                <a:spcPct val="20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en-US" altLang="zh-CN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动态路由要求路由器之间不断地交换路由信息</a:t>
            </a:r>
            <a:endParaRPr lang="en-US" altLang="zh-CN" sz="20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lnSpc>
                <a:spcPct val="20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</a:t>
            </a:r>
            <a:r>
              <a:rPr lang="en-US" altLang="zh-CN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优势：更多的自主性和灵活性</a:t>
            </a:r>
            <a:endParaRPr lang="en-US" altLang="zh-CN" sz="20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lnSpc>
                <a:spcPct val="20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</a:t>
            </a:r>
            <a:r>
              <a:rPr lang="en-US" altLang="zh-CN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适用环境：拓扑结构复杂、网络规模庞大的互联网</a:t>
            </a:r>
            <a:endParaRPr lang="en-US" altLang="zh-CN" sz="20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 defTabSz="914400" eaLnBrk="1" hangingPunct="1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自动排除错误路径</a:t>
            </a:r>
            <a:endParaRPr lang="zh-CN" altLang="en-US" sz="18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 defTabSz="914400" eaLnBrk="1" hangingPunct="1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自动选择性能更优的路径</a:t>
            </a:r>
            <a:endParaRPr lang="zh-CN" altLang="en-US" sz="18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页脚占位符 3"/>
          <p:cNvSpPr txBox="1">
            <a:spLocks noGrp="1"/>
          </p:cNvSpPr>
          <p:nvPr>
            <p:ph type="ftr" sz="quarter" idx="11"/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TCPIP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简介 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RG-NPRD6</a:t>
            </a:r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fld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4816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1514475"/>
            <a:ext cx="7704138" cy="2706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6" name="Rectangle 2"/>
          <p:cNvSpPr>
            <a:spLocks noGrp="1"/>
          </p:cNvSpPr>
          <p:nvPr>
            <p:ph type="title" idx="4294967295"/>
          </p:nvPr>
        </p:nvSpPr>
        <p:spPr>
          <a:xfrm>
            <a:off x="3352800" y="381000"/>
            <a:ext cx="5791200" cy="685800"/>
          </a:xfrm>
          <a:noFill/>
          <a:ln w="9525"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</a:pP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动态路由</a:t>
            </a: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自动选路</a:t>
            </a:r>
            <a:endParaRPr lang="zh-CN" altLang="en-US" sz="2400" b="1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TCPIP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简介 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RG-NPRD6</a:t>
            </a:r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fld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4918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1484313"/>
            <a:ext cx="7704138" cy="2674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9187" name="AutoShape 3"/>
          <p:cNvSpPr/>
          <p:nvPr>
            <p:custDataLst>
              <p:tags r:id="rId4"/>
            </p:custDataLst>
          </p:nvPr>
        </p:nvSpPr>
        <p:spPr>
          <a:xfrm>
            <a:off x="4067175" y="1628775"/>
            <a:ext cx="936625" cy="792163"/>
          </a:xfrm>
          <a:prstGeom prst="irregularSeal1">
            <a:avLst/>
          </a:prstGeom>
          <a:solidFill>
            <a:srgbClr val="FF0000">
              <a:alpha val="50195"/>
            </a:srgb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61" name="Rectangle 2"/>
          <p:cNvSpPr>
            <a:spLocks noGrp="1"/>
          </p:cNvSpPr>
          <p:nvPr>
            <p:ph type="title" idx="4294967295"/>
          </p:nvPr>
        </p:nvSpPr>
        <p:spPr>
          <a:xfrm>
            <a:off x="3352800" y="381000"/>
            <a:ext cx="5791200" cy="685800"/>
          </a:xfrm>
          <a:noFill/>
          <a:ln w="9525"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</a:pP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动态路由</a:t>
            </a: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故障排错</a:t>
            </a:r>
            <a:endParaRPr lang="zh-CN" altLang="en-US" sz="2400" b="1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TCPIP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简介 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RG-NPRD6</a:t>
            </a:r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fld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 idx="4294967295"/>
          </p:nvPr>
        </p:nvSpPr>
        <p:spPr>
          <a:xfrm>
            <a:off x="3352800" y="381000"/>
            <a:ext cx="5791200" cy="525463"/>
          </a:xfrm>
          <a:noFill/>
          <a:ln w="9525"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</a:pP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路径度量值</a:t>
            </a: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metric</a:t>
            </a:r>
            <a:endParaRPr lang="zh-CN" altLang="en-US" sz="2400" b="1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6084" name="Rectangle 3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395288" y="1412875"/>
            <a:ext cx="8280400" cy="4968875"/>
          </a:xfrm>
          <a:noFill/>
          <a:ln w="9525">
            <a:noFill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lvl="0" algn="l" defTabSz="914400"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1.metric</a:t>
            </a:r>
            <a:r>
              <a:rPr lang="en-US" altLang="zh-CN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：表征路径优劣的数值</a:t>
            </a:r>
            <a:endParaRPr lang="en-US" altLang="zh-CN" sz="20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2.metric</a:t>
            </a:r>
            <a:r>
              <a:rPr lang="en-US" altLang="zh-CN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越小，说明路径越好</a:t>
            </a:r>
            <a:endParaRPr lang="en-US" altLang="zh-CN" sz="20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3.metric</a:t>
            </a:r>
            <a:r>
              <a:rPr lang="en-US" altLang="zh-CN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的计算可以基于路径的一个特征，也可以基于路径的多个特征</a:t>
            </a:r>
            <a:endParaRPr lang="en-US" altLang="zh-CN" sz="20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 defTabSz="914400"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跳数（</a:t>
            </a: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hop count</a:t>
            </a: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）：</a:t>
            </a: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</a:t>
            </a: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数据报到达目的地必须经过的路由器个数</a:t>
            </a:r>
            <a:endParaRPr lang="zh-CN" altLang="en-US" sz="18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 defTabSz="914400"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带宽（</a:t>
            </a: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bandwidth</a:t>
            </a: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）：链路的数据能力</a:t>
            </a:r>
            <a:endParaRPr lang="zh-CN" altLang="en-US" sz="18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 defTabSz="914400"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延迟（</a:t>
            </a: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delay</a:t>
            </a: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）：将数据从源送到目的地所需的时间</a:t>
            </a:r>
            <a:endParaRPr lang="zh-CN" altLang="en-US" sz="18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 defTabSz="914400"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负载（</a:t>
            </a: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load</a:t>
            </a: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）：网络中（如路由器中或链路中）信息流的活动数量</a:t>
            </a:r>
            <a:endParaRPr lang="zh-CN" altLang="en-US" sz="18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 defTabSz="914400"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可靠性（</a:t>
            </a: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reliability</a:t>
            </a: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）：数据传输过程中的差错率</a:t>
            </a:r>
            <a:endParaRPr lang="zh-CN" altLang="en-US" sz="18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 defTabSz="914400"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开销（</a:t>
            </a: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cost</a:t>
            </a: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）：一个变化的数值，通常可以根据带宽、建设费用、维护费用、使用费用等因素由网络管理员指定</a:t>
            </a:r>
            <a:endParaRPr lang="zh-CN" altLang="en-US" sz="18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TCPIP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简介 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RG-NPRD6</a:t>
            </a:r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fld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 idx="4294967295"/>
          </p:nvPr>
        </p:nvSpPr>
        <p:spPr>
          <a:xfrm>
            <a:off x="3352800" y="381000"/>
            <a:ext cx="5791200" cy="685800"/>
          </a:xfrm>
          <a:noFill/>
          <a:ln w="9525"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</a:pP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动态路由的劣势</a:t>
            </a:r>
            <a:endParaRPr lang="zh-CN" altLang="en-US" sz="2400" b="1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7108" name="Rectangle 3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685800" y="1524000"/>
            <a:ext cx="7772400" cy="4114800"/>
          </a:xfrm>
          <a:noFill/>
          <a:ln w="9525">
            <a:noFill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marL="533400" lvl="0" indent="-533400" algn="l" defTabSz="914400" eaLnBrk="1" hangingPunct="1">
              <a:lnSpc>
                <a:spcPct val="250000"/>
              </a:lnSpc>
              <a:buClrTx/>
              <a:buSzTx/>
              <a:buFont typeface="Wingdings" panose="05000000000000000000" pitchFamily="2" charset="2"/>
              <a:buAutoNum type="arabicPeriod"/>
            </a:pP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交换路由信息需要占用网络的带宽</a:t>
            </a:r>
            <a:endParaRPr lang="zh-CN" altLang="en-US" sz="24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33400" lvl="0" indent="-533400" algn="l" defTabSz="914400" eaLnBrk="1" hangingPunct="1">
              <a:lnSpc>
                <a:spcPct val="250000"/>
              </a:lnSpc>
              <a:buClrTx/>
              <a:buSzTx/>
              <a:buFont typeface="Wingdings" panose="05000000000000000000" pitchFamily="2" charset="2"/>
              <a:buAutoNum type="arabicPeriod"/>
            </a:pP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路由表的动态修改和刷新需要占用路由器的内存和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CPU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处理时间，消耗路由器的资源</a:t>
            </a:r>
            <a:endParaRPr lang="zh-CN" altLang="en-US" sz="24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TCPIP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简介 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RG-NPRD6</a:t>
            </a:r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fld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 idx="4294967295"/>
          </p:nvPr>
        </p:nvSpPr>
        <p:spPr>
          <a:xfrm>
            <a:off x="3352800" y="381000"/>
            <a:ext cx="5791200" cy="685800"/>
          </a:xfrm>
          <a:noFill/>
          <a:ln w="9525"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</a:pP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路由选择协议</a:t>
            </a:r>
            <a:endParaRPr lang="zh-CN" altLang="en-US" sz="2400" b="1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8132" name="Rectangle 3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685800" y="1557338"/>
            <a:ext cx="7772400" cy="4751387"/>
          </a:xfrm>
          <a:noFill/>
          <a:ln w="9525">
            <a:noFill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lvl="0" algn="l" defTabSz="914400"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en-US" altLang="zh-CN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使用动态路由的基本条件</a:t>
            </a:r>
            <a:endParaRPr lang="en-US" altLang="zh-CN" sz="20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 defTabSz="914400"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路由器运行相同的路由选择协议，执行相同的路由选择算法</a:t>
            </a:r>
            <a:endParaRPr lang="zh-CN" altLang="en-US" sz="18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en-US" altLang="zh-CN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广泛采用的路由选择协议</a:t>
            </a:r>
            <a:endParaRPr lang="en-US" altLang="zh-CN" sz="20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 defTabSz="914400"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路由信息协议</a:t>
            </a: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RIP</a:t>
            </a: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 利用向量</a:t>
            </a: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距离算法</a:t>
            </a:r>
            <a:endParaRPr lang="zh-CN" altLang="en-US" sz="18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 defTabSz="914400"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开放式最短路径优先协议</a:t>
            </a: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OSPF</a:t>
            </a: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：利用链路</a:t>
            </a: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状态算法</a:t>
            </a:r>
            <a:endParaRPr lang="zh-CN" altLang="en-US" sz="18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</a:t>
            </a:r>
            <a:r>
              <a:rPr lang="en-US" altLang="zh-CN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路由收敛（</a:t>
            </a:r>
            <a:r>
              <a:rPr lang="en-US" altLang="zh-CN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convergence</a:t>
            </a:r>
            <a:r>
              <a:rPr lang="en-US" altLang="zh-CN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en-US" altLang="zh-CN" sz="20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 defTabSz="914400"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含义：互联网中的所有路由器都运行着相同的、精确的、足以反映当前互联网拓扑结构的路由信息</a:t>
            </a:r>
            <a:endParaRPr lang="zh-CN" altLang="en-US" sz="18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 defTabSz="914400"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快速收敛是路由选择协议最希望具有的特征</a:t>
            </a:r>
            <a:endParaRPr lang="zh-CN" altLang="en-US" sz="18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331436" y="1988955"/>
            <a:ext cx="4682831" cy="691516"/>
          </a:xfrm>
        </p:spPr>
        <p:txBody>
          <a:bodyPr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000" dirty="0">
                <a:solidFill>
                  <a:schemeClr val="accent1"/>
                </a:solidFill>
              </a:rPr>
              <a:t>实践</a:t>
            </a:r>
            <a:endParaRPr lang="zh-CN" altLang="en-US" sz="3000" dirty="0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995261" y="116340"/>
            <a:ext cx="4682831" cy="691516"/>
          </a:xfrm>
        </p:spPr>
        <p:txBody>
          <a:bodyPr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000" dirty="0">
                <a:solidFill>
                  <a:schemeClr val="accent1"/>
                </a:solidFill>
              </a:rPr>
              <a:t>实践：拓扑</a:t>
            </a:r>
            <a:endParaRPr lang="zh-CN" altLang="en-US" sz="3000" dirty="0">
              <a:solidFill>
                <a:schemeClr val="accent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507581" y="3277722"/>
            <a:ext cx="4682831" cy="1050755"/>
          </a:xfrm>
        </p:spPr>
        <p:txBody>
          <a:bodyPr/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1000" dirty="0">
                <a:solidFill>
                  <a:schemeClr val="dk1">
                    <a:lumMod val="75000"/>
                    <a:lumOff val="25000"/>
                  </a:schemeClr>
                </a:solidFill>
              </a:rPr>
              <a:t>TCPIP简介 RG-NPRD6</a:t>
            </a:r>
            <a:endParaRPr lang="en-US" altLang="zh-CN" sz="1000" dirty="0">
              <a:solidFill>
                <a:schemeClr val="dk1">
                  <a:lumMod val="75000"/>
                  <a:lumOff val="25000"/>
                </a:schemeClr>
              </a:solidFill>
            </a:endParaRPr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en-US" altLang="zh-CN" sz="1000" dirty="0">
              <a:solidFill>
                <a:schemeClr val="dk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2051685" y="1916430"/>
          <a:ext cx="5184775" cy="352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6000750" imgH="4086225" progId="Visio.Drawing.11">
                  <p:embed/>
                </p:oleObj>
              </mc:Choice>
              <mc:Fallback>
                <p:oleObj name="" r:id="rId3" imgW="6000750" imgH="408622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2051685" y="1916430"/>
                        <a:ext cx="5184775" cy="35258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TCPIP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简介 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RG-NPRD6</a:t>
            </a:r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fld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1203" name="Rectangle 2"/>
          <p:cNvSpPr>
            <a:spLocks noGrp="1"/>
          </p:cNvSpPr>
          <p:nvPr>
            <p:ph type="title" idx="4294967295"/>
          </p:nvPr>
        </p:nvSpPr>
        <p:spPr>
          <a:xfrm>
            <a:off x="3352800" y="381000"/>
            <a:ext cx="5791200" cy="685800"/>
          </a:xfrm>
          <a:noFill/>
          <a:ln w="9525"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</a:pPr>
            <a:r>
              <a:rPr lang="zh-CN" altLang="en-US" sz="2400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实践：要求</a:t>
            </a:r>
            <a:endParaRPr lang="zh-CN" altLang="en-US" sz="2400" b="1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1204" name="Rectangle 4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685800" y="1524000"/>
            <a:ext cx="7772400" cy="4114800"/>
          </a:xfrm>
          <a:noFill/>
          <a:ln w="9525">
            <a:noFill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lvl="0" algn="l" defTabSz="914400" eaLnBrk="1" hangingPunct="1">
              <a:lnSpc>
                <a:spcPct val="18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cisco</a:t>
            </a: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的模拟器</a:t>
            </a: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DynamipsGUI</a:t>
            </a: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配置一个如上面所示的环型拓扑，</a:t>
            </a: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PC</a:t>
            </a: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Router</a:t>
            </a: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</a:t>
            </a: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地址及子网自己规划</a:t>
            </a:r>
            <a:endParaRPr lang="zh-CN" altLang="en-US" sz="16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lnSpc>
                <a:spcPct val="18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可以自己做也可以</a:t>
            </a: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个人为一组</a:t>
            </a:r>
            <a:endParaRPr lang="zh-CN" altLang="en-US" sz="16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lnSpc>
                <a:spcPct val="18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各个</a:t>
            </a: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PC</a:t>
            </a: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之间要求能够互相</a:t>
            </a: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ping</a:t>
            </a: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通，并且要求</a:t>
            </a: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PC1</a:t>
            </a: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PC3</a:t>
            </a: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之间的互相通信必须经过</a:t>
            </a: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R2</a:t>
            </a: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路由器</a:t>
            </a:r>
            <a:endParaRPr lang="zh-CN" altLang="en-US" sz="16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TCPIP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简介 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RG-NPRD6</a:t>
            </a:r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fld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2227" name="Rectangle 2"/>
          <p:cNvSpPr>
            <a:spLocks noGrp="1"/>
          </p:cNvSpPr>
          <p:nvPr>
            <p:ph type="title" idx="4294967295"/>
          </p:nvPr>
        </p:nvSpPr>
        <p:spPr>
          <a:xfrm>
            <a:off x="3352800" y="381000"/>
            <a:ext cx="5791200" cy="685800"/>
          </a:xfrm>
          <a:noFill/>
          <a:ln w="9525"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</a:pPr>
            <a:r>
              <a:rPr lang="zh-CN" altLang="en-US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实践：输出</a:t>
            </a:r>
            <a:endParaRPr lang="zh-CN" altLang="en-US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2228" name="Rectangle 3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685800" y="1524000"/>
            <a:ext cx="7772400" cy="4114800"/>
          </a:xfrm>
          <a:noFill/>
          <a:ln w="9525">
            <a:noFill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lvl="0" algn="l" defTabSz="914400" eaLnBrk="1" hangingPunct="1">
              <a:lnSpc>
                <a:spcPct val="90000"/>
              </a:lnSpc>
              <a:buClrTx/>
              <a:buSzTx/>
              <a:buFontTx/>
            </a:pP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拓扑上各节点的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和掩码分配以及子网规划（直接在拓扑上标出，可以使用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OFFICE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VISIO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编辑）</a:t>
            </a:r>
            <a:endParaRPr lang="zh-CN" altLang="en-US" sz="24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lnSpc>
                <a:spcPct val="90000"/>
              </a:lnSpc>
              <a:buClrTx/>
              <a:buSzTx/>
              <a:buFontTx/>
            </a:pP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R1,R2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R3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的静态路由配置</a:t>
            </a:r>
            <a:endParaRPr lang="zh-CN" altLang="en-US" sz="24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lnSpc>
                <a:spcPct val="90000"/>
              </a:lnSpc>
              <a:buClrTx/>
              <a:buSzTx/>
              <a:buFontTx/>
            </a:pP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PC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和路由器的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ARP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路由器上执行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show arp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可以查看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arp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缓存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lang="zh-CN" altLang="en-US" sz="24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lnSpc>
                <a:spcPct val="90000"/>
              </a:lnSpc>
              <a:buClrTx/>
              <a:buSzTx/>
              <a:buFontTx/>
            </a:pP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PC1,PC2,PC3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互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ping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的结果</a:t>
            </a:r>
            <a:endParaRPr lang="zh-CN" altLang="en-US" sz="24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lnSpc>
                <a:spcPct val="90000"/>
              </a:lnSpc>
              <a:buClrTx/>
              <a:buSzTx/>
              <a:buFontTx/>
            </a:pP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PC1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上使用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Tracert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工具分别跟踪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R1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R2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R3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以及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PC2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PC3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的结果</a:t>
            </a:r>
            <a:endParaRPr lang="zh-CN" altLang="en-US" sz="24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lnSpc>
                <a:spcPct val="90000"/>
              </a:lnSpc>
              <a:buClrTx/>
              <a:buSzTx/>
              <a:buFontTx/>
            </a:pPr>
            <a:endParaRPr lang="zh-CN" altLang="en-US" sz="24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页脚占位符 3"/>
          <p:cNvSpPr txBox="1">
            <a:spLocks noGrp="1"/>
          </p:cNvSpPr>
          <p:nvPr>
            <p:ph type="ftr" sz="quarter" idx="11"/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TCPIP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简介 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RG-NPRD6</a:t>
            </a:r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fld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 idx="4294967295"/>
          </p:nvPr>
        </p:nvSpPr>
        <p:spPr>
          <a:xfrm>
            <a:off x="3352800" y="381000"/>
            <a:ext cx="5791200" cy="685800"/>
          </a:xfrm>
          <a:noFill/>
          <a:ln w="9525"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</a:pPr>
            <a:r>
              <a:rPr lang="en-US" altLang="zh-CN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ARP</a:t>
            </a:r>
            <a:r>
              <a:rPr lang="en-US" altLang="zh-CN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协议</a:t>
            </a:r>
            <a:endParaRPr lang="en-US" altLang="zh-CN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388" name="Rectangle 3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685800" y="1524000"/>
            <a:ext cx="7772400" cy="2913063"/>
          </a:xfrm>
          <a:noFill/>
          <a:ln w="9525">
            <a:noFill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lvl="0" algn="l" defTabSz="914400" eaLnBrk="1" hangingPunct="1">
              <a:buClrTx/>
              <a:buSzTx/>
              <a:buFontTx/>
            </a:pPr>
            <a:r>
              <a:rPr lang="en-US" altLang="zh-CN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ARP</a:t>
            </a:r>
            <a:r>
              <a:rPr lang="en-US" altLang="zh-CN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是负责将</a:t>
            </a:r>
            <a:r>
              <a:rPr lang="en-US" altLang="zh-CN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</a:t>
            </a:r>
            <a:r>
              <a:rPr lang="en-US" altLang="zh-CN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地址映射为物理地址的协议。</a:t>
            </a:r>
            <a:endParaRPr lang="en-US" altLang="zh-CN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buClrTx/>
              <a:buSzTx/>
              <a:buFontTx/>
            </a:pPr>
            <a:r>
              <a:rPr lang="en-US" altLang="zh-CN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为什么需要</a:t>
            </a:r>
            <a:r>
              <a:rPr lang="en-US" altLang="zh-CN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arp?</a:t>
            </a:r>
            <a:endParaRPr lang="en-US" altLang="zh-CN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buClrTx/>
              <a:buSzTx/>
              <a:buFontTx/>
            </a:pPr>
            <a:r>
              <a:rPr lang="en-US" altLang="zh-CN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en-US" altLang="zh-CN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通常所说的以太网的网卡是不识别</a:t>
            </a:r>
            <a:r>
              <a:rPr lang="en-US" altLang="zh-CN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</a:t>
            </a:r>
            <a:r>
              <a:rPr lang="en-US" altLang="zh-CN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地址的，而是通过识别</a:t>
            </a:r>
            <a:r>
              <a:rPr lang="en-US" altLang="zh-CN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MAC</a:t>
            </a:r>
            <a:r>
              <a:rPr lang="en-US" altLang="zh-CN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地址来判断该帧是否是给本机的。因此就需要提供一个机制根据目的主机的</a:t>
            </a:r>
            <a:r>
              <a:rPr lang="en-US" altLang="zh-CN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</a:t>
            </a:r>
            <a:r>
              <a:rPr lang="en-US" altLang="zh-CN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翻译出它的</a:t>
            </a:r>
            <a:r>
              <a:rPr lang="en-US" altLang="zh-CN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MAC</a:t>
            </a:r>
            <a:r>
              <a:rPr lang="en-US" altLang="zh-CN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地址。</a:t>
            </a:r>
            <a:endParaRPr lang="en-US" altLang="zh-CN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6389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827088" y="5228908"/>
            <a:ext cx="609600" cy="136842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6390" name="AutoShape 5"/>
          <p:cNvSpPr/>
          <p:nvPr>
            <p:custDataLst>
              <p:tags r:id="rId5"/>
            </p:custDataLst>
          </p:nvPr>
        </p:nvSpPr>
        <p:spPr>
          <a:xfrm>
            <a:off x="1835785" y="5085080"/>
            <a:ext cx="6551613" cy="1439863"/>
          </a:xfrm>
          <a:prstGeom prst="wedgeRoundRectCallout">
            <a:avLst>
              <a:gd name="adj1" fmla="val -56278"/>
              <a:gd name="adj2" fmla="val -1931"/>
              <a:gd name="adj3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457200" lvl="0" indent="-457200">
              <a:spcBef>
                <a:spcPct val="0"/>
              </a:spcBef>
              <a:buAutoNum type="arabicPeriod"/>
            </a:pPr>
            <a:r>
              <a:rPr lang="en-US" altLang="zh-CN" sz="1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ARP</a:t>
            </a:r>
            <a:r>
              <a:rPr lang="zh-CN" altLang="en-US" sz="1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是与物理网络系统相关的吗？即是不是所有类型的网络都需要</a:t>
            </a:r>
            <a:r>
              <a:rPr lang="en-US" altLang="zh-CN" sz="1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ARP</a:t>
            </a:r>
            <a:r>
              <a:rPr lang="zh-CN" altLang="en-US" sz="1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协议？</a:t>
            </a:r>
            <a:endParaRPr lang="zh-CN" altLang="en-US" sz="1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0" indent="-457200">
              <a:spcBef>
                <a:spcPct val="0"/>
              </a:spcBef>
              <a:buAutoNum type="arabicPeriod"/>
            </a:pPr>
            <a:r>
              <a:rPr lang="zh-CN" altLang="en-US" sz="1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结合之前的以太网知识，试想一下以太网帧的封装头是怎么来的？</a:t>
            </a:r>
            <a:endParaRPr lang="zh-CN" altLang="en-US" sz="1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0" indent="-457200">
              <a:spcBef>
                <a:spcPct val="0"/>
              </a:spcBef>
              <a:buAutoNum type="arabicPeriod"/>
            </a:pPr>
            <a:endParaRPr lang="zh-CN" altLang="en-US" sz="1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TCPIP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简介 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RG-NPRD6</a:t>
            </a:r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fld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3252" name="Rectangle 3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685800" y="1524000"/>
            <a:ext cx="7772400" cy="4114800"/>
          </a:xfrm>
          <a:noFill/>
          <a:ln w="9525">
            <a:noFill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marL="0" lvl="0" algn="l" defTabSz="914400" eaLnBrk="1" hangingPunct="1">
              <a:lnSpc>
                <a:spcPct val="90000"/>
              </a:lnSpc>
              <a:buClrTx/>
              <a:buSzTx/>
              <a:buFontTx/>
              <a:buNone/>
            </a:pPr>
            <a:endParaRPr lang="en-US" altLang="zh-CN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algn="l" defTabSz="914400" eaLnBrk="1" hangingPunct="1">
              <a:lnSpc>
                <a:spcPct val="90000"/>
              </a:lnSpc>
              <a:buClrTx/>
              <a:buSzTx/>
              <a:buFontTx/>
              <a:buNone/>
            </a:pPr>
            <a:endParaRPr lang="en-US" altLang="zh-CN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algn="l" defTabSz="914400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</a:t>
            </a:r>
            <a:endParaRPr lang="en-US" altLang="zh-CN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algn="l" defTabSz="914400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</a:t>
            </a:r>
            <a:r>
              <a:rPr lang="en-US" altLang="zh-CN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END</a:t>
            </a:r>
            <a:endParaRPr lang="en-US" altLang="zh-CN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TCPIP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简介 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RG-NPRD6</a:t>
            </a:r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fld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 idx="4294967295"/>
          </p:nvPr>
        </p:nvSpPr>
        <p:spPr>
          <a:xfrm>
            <a:off x="3352800" y="381000"/>
            <a:ext cx="5791200" cy="685800"/>
          </a:xfrm>
          <a:noFill/>
          <a:ln w="9525"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</a:pPr>
            <a:r>
              <a:rPr lang="en-US" altLang="zh-CN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ARP</a:t>
            </a:r>
            <a:r>
              <a:rPr lang="en-US" altLang="zh-CN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的工作原理</a:t>
            </a:r>
            <a:endParaRPr lang="en-US" altLang="zh-CN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7412" name="Rectangle 3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685800" y="1524000"/>
            <a:ext cx="7772400" cy="4114800"/>
          </a:xfrm>
          <a:noFill/>
          <a:ln w="9525">
            <a:noFill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lvl="0" algn="l" defTabSz="914400" eaLnBrk="1" hangingPunct="1">
              <a:buClrTx/>
              <a:buSzTx/>
              <a:buFontTx/>
            </a:pP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请求者发送广播报文</a:t>
            </a:r>
            <a:endParaRPr lang="zh-CN" altLang="en-US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buClrTx/>
              <a:buSzTx/>
              <a:buFontTx/>
            </a:pP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接收者从该请求报文中提取出源主机的</a:t>
            </a: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</a:t>
            </a: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地址和物理地址的绑定，更新自己的</a:t>
            </a: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ARP</a:t>
            </a: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缓冲</a:t>
            </a:r>
            <a:endParaRPr lang="zh-CN" altLang="en-US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buClrTx/>
              <a:buSzTx/>
              <a:buFontTx/>
            </a:pP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接收者发回</a:t>
            </a: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ARP</a:t>
            </a:r>
            <a:r>
              <a:rPr lang="zh-CN" altLang="en-US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应答报文给请求者。</a:t>
            </a:r>
            <a:endParaRPr lang="zh-CN" altLang="en-US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TCPIP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简介 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RG-NPRD6</a:t>
            </a:r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fld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352800" y="381000"/>
            <a:ext cx="5791200" cy="685800"/>
          </a:xfrm>
          <a:noFill/>
          <a:ln w="9525"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</a:pPr>
            <a:r>
              <a:rPr lang="zh-CN" altLang="en-US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思考题</a:t>
            </a:r>
            <a:endParaRPr lang="zh-CN" altLang="en-US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436" name="Rectangle 3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685800" y="1524000"/>
            <a:ext cx="7772400" cy="4114800"/>
          </a:xfrm>
          <a:noFill/>
          <a:ln w="9525">
            <a:noFill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lvl="0" algn="l" defTabSz="914400" eaLnBrk="1" hangingPunct="1">
              <a:buClrTx/>
              <a:buSzTx/>
              <a:buFontTx/>
            </a:pPr>
            <a:endParaRPr lang="en-US" altLang="zh-CN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buClrTx/>
              <a:buSzTx/>
              <a:buFontTx/>
            </a:pPr>
            <a:r>
              <a:rPr lang="en-US" altLang="zh-CN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sniffer</a:t>
            </a:r>
            <a:r>
              <a:rPr lang="en-US" altLang="zh-CN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或者</a:t>
            </a:r>
            <a:r>
              <a:rPr lang="en-US" altLang="zh-CN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ethereal</a:t>
            </a:r>
            <a:r>
              <a:rPr lang="en-US" altLang="zh-CN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等抓包软件分析一</a:t>
            </a:r>
            <a:endParaRPr lang="en-US" altLang="zh-CN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buClrTx/>
              <a:buSzTx/>
              <a:buFontTx/>
            </a:pPr>
            <a:r>
              <a:rPr lang="en-US" altLang="zh-CN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</a:t>
            </a:r>
            <a:r>
              <a:rPr lang="en-US" altLang="zh-CN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ARP</a:t>
            </a:r>
            <a:r>
              <a:rPr lang="en-US" altLang="zh-CN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报文的格式以及协议的工作原理</a:t>
            </a:r>
            <a:endParaRPr lang="en-US" altLang="zh-CN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buClrTx/>
              <a:buSzTx/>
              <a:buFontTx/>
            </a:pPr>
            <a:r>
              <a:rPr lang="en-US" altLang="zh-CN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ARP</a:t>
            </a:r>
            <a:r>
              <a:rPr lang="en-US" altLang="zh-CN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协议有什么弱点</a:t>
            </a:r>
            <a:endParaRPr lang="en-US" altLang="zh-CN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buClrTx/>
              <a:buSzTx/>
              <a:buFontTx/>
            </a:pPr>
            <a:endParaRPr lang="en-US" altLang="zh-CN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buClrTx/>
              <a:buSzTx/>
              <a:buFontTx/>
            </a:pPr>
            <a:endParaRPr lang="en-US" altLang="zh-CN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TCPIP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简介 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RG-NPRD6</a:t>
            </a:r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fld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 idx="4294967295"/>
          </p:nvPr>
        </p:nvSpPr>
        <p:spPr>
          <a:xfrm>
            <a:off x="3352800" y="381000"/>
            <a:ext cx="5791200" cy="685800"/>
          </a:xfrm>
          <a:noFill/>
          <a:ln w="9525"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</a:pPr>
            <a:r>
              <a:rPr lang="zh-CN" altLang="en-US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路由选择和路由器</a:t>
            </a:r>
            <a:endParaRPr lang="zh-CN" altLang="en-US" b="1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685800" y="1484313"/>
            <a:ext cx="7772400" cy="4824412"/>
          </a:xfrm>
          <a:noFill/>
          <a:ln w="9525">
            <a:noFill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lvl="0" algn="l" defTabSz="914400"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en-US" altLang="zh-CN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路由选择</a:t>
            </a:r>
            <a:endParaRPr lang="en-US" altLang="zh-CN" sz="20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 defTabSz="914400"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选择一条路径发送</a:t>
            </a: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</a:t>
            </a: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数据报的过程</a:t>
            </a:r>
            <a:endParaRPr lang="zh-CN" altLang="en-US" sz="18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en-US" altLang="zh-CN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路由器</a:t>
            </a:r>
            <a:endParaRPr lang="en-US" altLang="zh-CN" sz="20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 defTabSz="914400"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进行路由选择的计算机</a:t>
            </a:r>
            <a:endParaRPr lang="zh-CN" altLang="en-US" sz="18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3.IP</a:t>
            </a:r>
            <a:r>
              <a:rPr lang="en-US" altLang="zh-CN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互联网</a:t>
            </a:r>
            <a:endParaRPr lang="en-US" altLang="zh-CN" sz="20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 defTabSz="914400"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(1)IP</a:t>
            </a: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互联网是由路由器将多个网络相互联接所组成的</a:t>
            </a:r>
            <a:endParaRPr lang="zh-CN" altLang="en-US" sz="18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 defTabSz="914400"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(2)IP</a:t>
            </a: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互联网采用面向非连接的互联网解决方案</a:t>
            </a:r>
            <a:endParaRPr lang="zh-CN" altLang="en-US" sz="18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 algn="l" defTabSz="914400"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路由器逐跳转发：各个路由器独立地对待每个</a:t>
            </a: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</a:t>
            </a: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数据报</a:t>
            </a:r>
            <a:endParaRPr lang="zh-CN" altLang="en-US" sz="16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 algn="l" defTabSz="914400"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路由器负责为每个</a:t>
            </a: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</a:t>
            </a:r>
            <a:r>
              <a:rPr lang="zh-CN" altLang="en-US" sz="16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数据报选择它所认为的最佳路径</a:t>
            </a:r>
            <a:endParaRPr lang="zh-CN" altLang="en-US" sz="16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TCPIP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简介 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RG-NPRD6</a:t>
            </a:r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fld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 idx="4294967295"/>
          </p:nvPr>
        </p:nvSpPr>
        <p:spPr>
          <a:xfrm>
            <a:off x="3352800" y="381000"/>
            <a:ext cx="5791200" cy="685800"/>
          </a:xfrm>
          <a:noFill/>
          <a:ln w="9525"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</a:pPr>
            <a:r>
              <a:rPr lang="zh-CN" altLang="en-US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表驱动</a:t>
            </a:r>
            <a:r>
              <a:rPr lang="zh-CN" altLang="en-US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</a:t>
            </a:r>
            <a:r>
              <a:rPr lang="zh-CN" altLang="en-US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选路的基本思想</a:t>
            </a:r>
            <a:endParaRPr lang="zh-CN" altLang="en-US" b="1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0484" name="Rectangle 3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539750" y="1700213"/>
            <a:ext cx="8135938" cy="4392612"/>
          </a:xfrm>
          <a:noFill/>
          <a:ln w="9525">
            <a:noFill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lvl="0" algn="l" defTabSz="914400" eaLnBrk="1" hangingPunct="1">
              <a:lnSpc>
                <a:spcPct val="19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在需要路由选择的设备中保存一张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路由表</a:t>
            </a:r>
            <a:endParaRPr lang="zh-CN" altLang="en-US" sz="24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lnSpc>
                <a:spcPct val="19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路由表存储着有关可能的目的地址及怎样到达目的地址的信息</a:t>
            </a:r>
            <a:endParaRPr lang="zh-CN" altLang="en-US" sz="24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lnSpc>
                <a:spcPct val="19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在转发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数据报时，查询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路由表，决定把数据报发往何处</a:t>
            </a:r>
            <a:endParaRPr lang="zh-CN" altLang="en-US" sz="24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TCPIP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简介 </a:t>
            </a:r>
            <a:r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RG-NPRD6</a:t>
            </a:r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i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fld>
            <a:endParaRPr lang="en-US" altLang="zh-CN" sz="1400" i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 idx="4294967295"/>
          </p:nvPr>
        </p:nvSpPr>
        <p:spPr>
          <a:xfrm>
            <a:off x="2555875" y="381000"/>
            <a:ext cx="6588125" cy="685800"/>
          </a:xfrm>
          <a:noFill/>
          <a:ln w="9525"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</a:pPr>
            <a:r>
              <a:rPr lang="zh-CN" altLang="en-US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路由表中的目的地址如何表示？</a:t>
            </a:r>
            <a:endParaRPr lang="zh-CN" altLang="en-US" b="1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755650" y="1484313"/>
            <a:ext cx="7777163" cy="4824412"/>
          </a:xfrm>
          <a:noFill/>
          <a:ln w="9525">
            <a:noFill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lvl="0" algn="l" defTabSz="914400" eaLnBrk="1" hangingPunct="1">
              <a:lnSpc>
                <a:spcPct val="13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en-US" altLang="zh-CN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大型互联网（如因特网）中有可能存在成千上万台主机</a:t>
            </a:r>
            <a:endParaRPr lang="en-US" altLang="zh-CN" sz="24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lnSpc>
                <a:spcPct val="13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en-US" altLang="zh-CN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路由表中不可能包括所有目的主机的地址信息</a:t>
            </a:r>
            <a:endParaRPr lang="en-US" altLang="zh-CN" sz="24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 defTabSz="914400" eaLnBrk="1" hangingPunct="1">
              <a:lnSpc>
                <a:spcPct val="13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内存资源占用巨大</a:t>
            </a:r>
            <a:endParaRPr lang="zh-CN" altLang="en-US" sz="20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 defTabSz="914400" eaLnBrk="1" hangingPunct="1">
              <a:lnSpc>
                <a:spcPct val="13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路由表搜索时间很长</a:t>
            </a:r>
            <a:endParaRPr lang="zh-CN" altLang="en-US" sz="20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 defTabSz="914400" eaLnBrk="1" hangingPunct="1">
              <a:lnSpc>
                <a:spcPct val="13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</a:t>
            </a:r>
            <a:r>
              <a:rPr lang="en-US" altLang="zh-CN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隐藏主机信息</a:t>
            </a:r>
            <a:endParaRPr lang="en-US" altLang="zh-CN" sz="24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 defTabSz="914400" eaLnBrk="1" hangingPunct="1">
              <a:lnSpc>
                <a:spcPct val="13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</a:t>
            </a:r>
            <a:r>
              <a:rPr lang="zh-CN" altLang="en-US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地址：网络号（</a:t>
            </a:r>
            <a:r>
              <a:rPr lang="zh-CN" altLang="en-US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netid</a:t>
            </a:r>
            <a:r>
              <a:rPr lang="zh-CN" altLang="en-US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）和主机号（</a:t>
            </a:r>
            <a:r>
              <a:rPr lang="zh-CN" altLang="en-US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hostid</a:t>
            </a:r>
            <a:r>
              <a:rPr lang="zh-CN" altLang="en-US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20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 defTabSz="914400" eaLnBrk="1" hangingPunct="1">
              <a:lnSpc>
                <a:spcPct val="13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</a:t>
            </a:r>
            <a:r>
              <a:rPr lang="zh-CN" altLang="en-US" sz="20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路由表中保存相关的目的网络信息</a:t>
            </a:r>
            <a:endParaRPr lang="zh-CN" altLang="en-US" sz="20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  <p:tag name="KSO_WM_SPECIAL_SOURCE" val="bdnull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908746a-6ebe-42ca-a727-5418cff029e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dcbec8f-9d45-46e3-bfae-10853daa522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908746a-6ebe-42ca-a727-5418cff029e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dcbec8f-9d45-46e3-bfae-10853daa522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908746a-6ebe-42ca-a727-5418cff029e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dcbec8f-9d45-46e3-bfae-10853daa522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908746a-6ebe-42ca-a727-5418cff029e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dcbec8f-9d45-46e3-bfae-10853daa522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908746a-6ebe-42ca-a727-5418cff029e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dcbec8f-9d45-46e3-bfae-10853daa522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908746a-6ebe-42ca-a727-5418cff029e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dcbec8f-9d45-46e3-bfae-10853daa522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5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908746a-6ebe-42ca-a727-5418cff029e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dcbec8f-9d45-46e3-bfae-10853daa522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908746a-6ebe-42ca-a727-5418cff029e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dcbec8f-9d45-46e3-bfae-10853daa522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908746a-6ebe-42ca-a727-5418cff029e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dcbec8f-9d45-46e3-bfae-10853daa522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908746a-6ebe-42ca-a727-5418cff029e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dcbec8f-9d45-46e3-bfae-10853daa522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908746a-6ebe-42ca-a727-5418cff029e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dcbec8f-9d45-46e3-bfae-10853daa522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6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908746a-6ebe-42ca-a727-5418cff029e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dcbec8f-9d45-46e3-bfae-10853daa522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6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908746a-6ebe-42ca-a727-5418cff029e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dcbec8f-9d45-46e3-bfae-10853daa522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3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908746a-6ebe-42ca-a727-5418cff029e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dcbec8f-9d45-46e3-bfae-10853daa522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6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8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18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7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点击此处添加正文，文字是您思炼，为了演示发布的良好效果，请言简意赅的阐述您的观点。点击此处添加正文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b_e"/>
  <p:tag name="KSO_WM_SLIDE_LAYOUT_CNT" val="1_1_1"/>
  <p:tag name="KSO_WM_SPECIAL_SOURCE" val="bdnull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908746a-6ebe-42ca-a727-5418cff029e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dcbec8f-9d45-46e3-bfae-10853daa522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9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9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908746a-6ebe-42ca-a727-5418cff029e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dcbec8f-9d45-46e3-bfae-10853daa522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0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1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908746a-6ebe-42ca-a727-5418cff029e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dcbec8f-9d45-46e3-bfae-10853daa522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1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2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28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908746a-6ebe-42ca-a727-5418cff029e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dcbec8f-9d45-46e3-bfae-10853daa522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3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908746a-6ebe-42ca-a727-5418cff029e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dcbec8f-9d45-46e3-bfae-10853daa522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908746a-6ebe-42ca-a727-5418cff029e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dcbec8f-9d45-46e3-bfae-10853daa522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908746a-6ebe-42ca-a727-5418cff029e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dcbec8f-9d45-46e3-bfae-10853daa522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908746a-6ebe-42ca-a727-5418cff029e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dcbec8f-9d45-46e3-bfae-10853daa522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908746a-6ebe-42ca-a727-5418cff029e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dcbec8f-9d45-46e3-bfae-10853daa522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2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908746a-6ebe-42ca-a727-5418cff029e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dcbec8f-9d45-46e3-bfae-10853daa522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5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908746a-6ebe-42ca-a727-5418cff029e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dcbec8f-9d45-46e3-bfae-10853daa522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5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908746a-6ebe-42ca-a727-5418cff029e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dcbec8f-9d45-46e3-bfae-10853daa522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5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908746a-6ebe-42ca-a727-5418cff029e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dcbec8f-9d45-46e3-bfae-10853daa522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6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9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908746a-6ebe-42ca-a727-5418cff029e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dcbec8f-9d45-46e3-bfae-10853daa522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3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908746a-6ebe-42ca-a727-5418cff029e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dcbec8f-9d45-46e3-bfae-10853daa522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76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908746a-6ebe-42ca-a727-5418cff029e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dcbec8f-9d45-46e3-bfae-10853daa522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908746a-6ebe-42ca-a727-5418cff029e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dcbec8f-9d45-46e3-bfae-10853daa522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4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908746a-6ebe-42ca-a727-5418cff029e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dcbec8f-9d45-46e3-bfae-10853daa522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8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8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908746a-6ebe-42ca-a727-5418cff029e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dcbec8f-9d45-46e3-bfae-10853daa522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9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92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294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b_e"/>
  <p:tag name="KSO_WM_SLIDE_LAYOUT_CNT" val="1_1_1"/>
  <p:tag name="KSO_WM_SPECIAL_SOURCE" val="bdnull"/>
</p:tagLst>
</file>

<file path=ppt/tags/tag29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29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7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点击此处添加正文，文字是您思炼，为了演示发布的良好效果，请言简意赅的阐述您的观点。点击此处添加正文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297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b_e"/>
  <p:tag name="KSO_WM_SLIDE_LAYOUT_CNT" val="1_1_1"/>
  <p:tag name="KSO_WM_SPECIAL_SOURCE" val="bdnull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908746a-6ebe-42ca-a727-5418cff029e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dcbec8f-9d45-46e3-bfae-10853daa522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01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908746a-6ebe-42ca-a727-5418cff029e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dcbec8f-9d45-46e3-bfae-10853daa522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0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05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908746a-6ebe-42ca-a727-5418cff029e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dcbec8f-9d45-46e3-bfae-10853daa522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0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09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DOCER_TEMPLATE_OPEN_ONCE_MARK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908746a-6ebe-42ca-a727-5418cff029eb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dcbec8f-9d45-46e3-bfae-10853daa5229}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锐捷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AAE2CA"/>
      </a:accent5>
      <a:accent6>
        <a:srgbClr val="E70000"/>
      </a:accent6>
      <a:hlink>
        <a:srgbClr val="0000CC"/>
      </a:hlink>
      <a:folHlink>
        <a:srgbClr val="B2B2B2"/>
      </a:folHlink>
    </a:clrScheme>
    <a:fontScheme name="锐捷模板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锐捷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锐捷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锐捷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锐捷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锐捷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锐捷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锐捷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锐捷文稿</Template>
  <TotalTime>0</TotalTime>
  <Words>4364</Words>
  <Application>WPS 演示</Application>
  <PresentationFormat>全屏显示(4:3)</PresentationFormat>
  <Paragraphs>360</Paragraphs>
  <Slides>40</Slides>
  <Notes>40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Arial</vt:lpstr>
      <vt:lpstr>宋体</vt:lpstr>
      <vt:lpstr>Wingdings</vt:lpstr>
      <vt:lpstr>Verdana</vt:lpstr>
      <vt:lpstr>微软雅黑</vt:lpstr>
      <vt:lpstr>Times New Roman</vt:lpstr>
      <vt:lpstr>Wingdings</vt:lpstr>
      <vt:lpstr>Arial Unicode MS</vt:lpstr>
      <vt:lpstr>锐捷模板</vt:lpstr>
      <vt:lpstr>2_Office 主题​​</vt:lpstr>
      <vt:lpstr>Visio.Drawing.11</vt:lpstr>
      <vt:lpstr>Part5：IP路由简介</vt:lpstr>
      <vt:lpstr>培训要求</vt:lpstr>
      <vt:lpstr>主要内容</vt:lpstr>
      <vt:lpstr>ARP协议</vt:lpstr>
      <vt:lpstr>ARP的工作原理</vt:lpstr>
      <vt:lpstr>思考题</vt:lpstr>
      <vt:lpstr>路由选择和路由器</vt:lpstr>
      <vt:lpstr>表驱动IP选路的基本思想</vt:lpstr>
      <vt:lpstr>路由表中的目的地址如何表示？</vt:lpstr>
      <vt:lpstr>标准的路由表</vt:lpstr>
      <vt:lpstr>路由表举例</vt:lpstr>
      <vt:lpstr>路由表中的特殊路由</vt:lpstr>
      <vt:lpstr>统一的路由选择基本算法</vt:lpstr>
      <vt:lpstr>IP数据报传输与处理过程（1）</vt:lpstr>
      <vt:lpstr>IP数据报传输与处理过程（2）</vt:lpstr>
      <vt:lpstr>IP数据报传输与处理过程（2）</vt:lpstr>
      <vt:lpstr>主机A向主机B发送 - 主机A发送IP数据报</vt:lpstr>
      <vt:lpstr>主机A向主机B发送 - 路由器R2处理和转发IP数据报</vt:lpstr>
      <vt:lpstr>主机A向主机B发送 - 路由器R2处理和转发IP数据报</vt:lpstr>
      <vt:lpstr>无类型域间选路(CIDR)</vt:lpstr>
      <vt:lpstr>CIDR地址块和比特掩码</vt:lpstr>
      <vt:lpstr>地址块和CIDR表示法</vt:lpstr>
      <vt:lpstr>无类编址的好处与不足</vt:lpstr>
      <vt:lpstr>CIDR的路由查找算法</vt:lpstr>
      <vt:lpstr>路由表的建立与刷新</vt:lpstr>
      <vt:lpstr>静态路由</vt:lpstr>
      <vt:lpstr>静态路由的特点</vt:lpstr>
      <vt:lpstr>静态路由-故障情况1</vt:lpstr>
      <vt:lpstr>静态路由-故障情况1</vt:lpstr>
      <vt:lpstr>动态路由</vt:lpstr>
      <vt:lpstr>动态路由-自动选路</vt:lpstr>
      <vt:lpstr>动态路由-故障排错</vt:lpstr>
      <vt:lpstr>路径度量值metric</vt:lpstr>
      <vt:lpstr>动态路由的劣势</vt:lpstr>
      <vt:lpstr>路由选择协议</vt:lpstr>
      <vt:lpstr>实践</vt:lpstr>
      <vt:lpstr>实践：拓扑</vt:lpstr>
      <vt:lpstr>实践：要求</vt:lpstr>
      <vt:lpstr>实践：输出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ip路由</dc:title>
  <dc:creator>chenxb</dc:creator>
  <cp:lastModifiedBy>WPS_1649659266</cp:lastModifiedBy>
  <cp:revision>128</cp:revision>
  <dcterms:created xsi:type="dcterms:W3CDTF">2005-07-14T06:47:00Z</dcterms:created>
  <dcterms:modified xsi:type="dcterms:W3CDTF">2022-07-28T10:32:18Z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E7EA8D4542F6493A85A38E05CDC010EC</vt:lpwstr>
  </property>
  <property fmtid="{D5CDD505-2E9C-101B-9397-08002B2CF9AE}" pid="3" name="KSOProductBuildVer">
    <vt:lpwstr>2052-11.1.0.11372</vt:lpwstr>
  </property>
</Properties>
</file>